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sldIdLst>
    <p:sldId id="257" r:id="rId5"/>
    <p:sldId id="378" r:id="rId6"/>
    <p:sldId id="380" r:id="rId7"/>
    <p:sldId id="381" r:id="rId8"/>
    <p:sldId id="382" r:id="rId9"/>
    <p:sldId id="375" r:id="rId10"/>
    <p:sldId id="383" r:id="rId11"/>
    <p:sldId id="404" r:id="rId12"/>
    <p:sldId id="405" r:id="rId13"/>
    <p:sldId id="406" r:id="rId14"/>
    <p:sldId id="407" r:id="rId15"/>
    <p:sldId id="409" r:id="rId16"/>
    <p:sldId id="408" r:id="rId17"/>
    <p:sldId id="384" r:id="rId18"/>
    <p:sldId id="385" r:id="rId19"/>
    <p:sldId id="386" r:id="rId20"/>
    <p:sldId id="387" r:id="rId21"/>
    <p:sldId id="388" r:id="rId22"/>
    <p:sldId id="394" r:id="rId23"/>
    <p:sldId id="395" r:id="rId24"/>
    <p:sldId id="396" r:id="rId25"/>
    <p:sldId id="397" r:id="rId26"/>
    <p:sldId id="373" r:id="rId27"/>
    <p:sldId id="398" r:id="rId28"/>
    <p:sldId id="399" r:id="rId29"/>
    <p:sldId id="392" r:id="rId30"/>
    <p:sldId id="400" r:id="rId31"/>
    <p:sldId id="401" r:id="rId32"/>
    <p:sldId id="391" r:id="rId33"/>
    <p:sldId id="402" r:id="rId34"/>
    <p:sldId id="390" r:id="rId35"/>
    <p:sldId id="389" r:id="rId36"/>
    <p:sldId id="403" r:id="rId37"/>
    <p:sldId id="350" r:id="rId38"/>
    <p:sldId id="412" r:id="rId39"/>
    <p:sldId id="26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1E9"/>
    <a:srgbClr val="9BE5FF"/>
    <a:srgbClr val="57D3FF"/>
    <a:srgbClr val="F2F2F2"/>
    <a:srgbClr val="F8CCAE"/>
    <a:srgbClr val="F5B88F"/>
    <a:srgbClr val="F1F8EC"/>
    <a:srgbClr val="FADDCA"/>
    <a:srgbClr val="E0E0E0"/>
    <a:srgbClr val="F9A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4673" autoAdjust="0"/>
  </p:normalViewPr>
  <p:slideViewPr>
    <p:cSldViewPr snapToGrid="0">
      <p:cViewPr varScale="1">
        <p:scale>
          <a:sx n="109" d="100"/>
          <a:sy n="109" d="100"/>
        </p:scale>
        <p:origin x="8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B6EB530F-A541-44A4-8170-195F8E30B5CA}"/>
    <pc:docChg chg="custSel addSld delSld modSld">
      <pc:chgData name="help desk" userId="076106f8-e622-4bba-bf8d-41b4b1aaf204" providerId="ADAL" clId="{B6EB530F-A541-44A4-8170-195F8E30B5CA}" dt="2025-01-27T15:19:04.190" v="21" actId="478"/>
      <pc:docMkLst>
        <pc:docMk/>
      </pc:docMkLst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1625631789" sldId="256"/>
        </pc:sldMkLst>
      </pc:sldChg>
      <pc:sldChg chg="addSp delSp modSp mod">
        <pc:chgData name="help desk" userId="076106f8-e622-4bba-bf8d-41b4b1aaf204" providerId="ADAL" clId="{B6EB530F-A541-44A4-8170-195F8E30B5CA}" dt="2025-01-27T15:19:04.190" v="21" actId="478"/>
        <pc:sldMkLst>
          <pc:docMk/>
          <pc:sldMk cId="2847858403" sldId="257"/>
        </pc:sldMkLst>
        <pc:spChg chg="del mod">
          <ac:chgData name="help desk" userId="076106f8-e622-4bba-bf8d-41b4b1aaf204" providerId="ADAL" clId="{B6EB530F-A541-44A4-8170-195F8E30B5CA}" dt="2025-01-27T15:19:04.190" v="21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B6EB530F-A541-44A4-8170-195F8E30B5CA}" dt="2025-01-27T15:19:01.571" v="20" actId="1076"/>
          <ac:spMkLst>
            <pc:docMk/>
            <pc:sldMk cId="2847858403" sldId="257"/>
            <ac:spMk id="7" creationId="{9CC1121D-9860-41F7-81AE-924235B03BC7}"/>
          </ac:spMkLst>
        </pc:spChg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528791687" sldId="258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3816924526" sldId="259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3318881279" sldId="260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2651532878" sldId="267"/>
        </pc:sldMkLst>
      </pc:sldChg>
      <pc:sldChg chg="modSp">
        <pc:chgData name="help desk" userId="076106f8-e622-4bba-bf8d-41b4b1aaf204" providerId="ADAL" clId="{B6EB530F-A541-44A4-8170-195F8E30B5CA}" dt="2025-01-14T21:50:56.662" v="3"/>
        <pc:sldMkLst>
          <pc:docMk/>
          <pc:sldMk cId="1120954403" sldId="378"/>
        </pc:sldMkLst>
        <pc:spChg chg="mod">
          <ac:chgData name="help desk" userId="076106f8-e622-4bba-bf8d-41b4b1aaf204" providerId="ADAL" clId="{B6EB530F-A541-44A4-8170-195F8E30B5CA}" dt="2025-01-14T21:50:56.662" v="3"/>
          <ac:spMkLst>
            <pc:docMk/>
            <pc:sldMk cId="1120954403" sldId="37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B6EB530F-A541-44A4-8170-195F8E30B5CA}" dt="2025-01-10T14:56:32.908" v="1" actId="47"/>
        <pc:sldMkLst>
          <pc:docMk/>
          <pc:sldMk cId="4179381010" sldId="379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2314503019" sldId="410"/>
        </pc:sldMkLst>
      </pc:sldChg>
      <pc:sldChg chg="del">
        <pc:chgData name="help desk" userId="076106f8-e622-4bba-bf8d-41b4b1aaf204" providerId="ADAL" clId="{B6EB530F-A541-44A4-8170-195F8E30B5CA}" dt="2025-01-10T14:56:42.320" v="2" actId="47"/>
        <pc:sldMkLst>
          <pc:docMk/>
          <pc:sldMk cId="1332410728" sldId="411"/>
        </pc:sldMkLst>
      </pc:sldChg>
      <pc:sldChg chg="add">
        <pc:chgData name="help desk" userId="076106f8-e622-4bba-bf8d-41b4b1aaf204" providerId="ADAL" clId="{B6EB530F-A541-44A4-8170-195F8E30B5CA}" dt="2025-01-10T14:56:30.909" v="0"/>
        <pc:sldMkLst>
          <pc:docMk/>
          <pc:sldMk cId="4268497802" sldId="4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8101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9706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35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jpe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AEDD74-5DFE-4B1B-8748-65ED919EA5B5}"/>
              </a:ext>
            </a:extLst>
          </p:cNvPr>
          <p:cNvSpPr txBox="1"/>
          <p:nvPr/>
        </p:nvSpPr>
        <p:spPr>
          <a:xfrm>
            <a:off x="5153455" y="3002481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A8C95D-6D6A-41A9-AF83-33A4F061FD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455" y="1450457"/>
            <a:ext cx="1466848" cy="136498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CC1121D-9860-41F7-81AE-924235B03BC7}"/>
              </a:ext>
            </a:extLst>
          </p:cNvPr>
          <p:cNvSpPr/>
          <p:nvPr/>
        </p:nvSpPr>
        <p:spPr>
          <a:xfrm>
            <a:off x="3165763" y="323316"/>
            <a:ext cx="5860473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Word 2016/2019 Mail Merge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9F5378-2464-4752-B3C4-64F9649BC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39" y="1982623"/>
            <a:ext cx="2146395" cy="15806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47447" y="2562816"/>
            <a:ext cx="2510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merge data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33297" y="2562817"/>
            <a:ext cx="1965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dirty="0"/>
              <a:t>on to labels.</a:t>
            </a:r>
          </a:p>
        </p:txBody>
      </p:sp>
      <p:cxnSp>
        <p:nvCxnSpPr>
          <p:cNvPr id="34" name="Straight Arrow Connector 33"/>
          <p:cNvCxnSpPr>
            <a:cxnSpLocks/>
            <a:stCxn id="2" idx="1"/>
            <a:endCxn id="3" idx="3"/>
          </p:cNvCxnSpPr>
          <p:nvPr/>
        </p:nvCxnSpPr>
        <p:spPr>
          <a:xfrm flipH="1">
            <a:off x="6999007" y="2762871"/>
            <a:ext cx="1948440" cy="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72142" y="2762872"/>
            <a:ext cx="1461155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56031" y="2659382"/>
            <a:ext cx="2116111" cy="20697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7A92E8-4BD2-451A-88B7-BA779B9165E4}"/>
              </a:ext>
            </a:extLst>
          </p:cNvPr>
          <p:cNvSpPr txBox="1"/>
          <p:nvPr/>
        </p:nvSpPr>
        <p:spPr>
          <a:xfrm>
            <a:off x="3131004" y="207249"/>
            <a:ext cx="649156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documents ...</a:t>
            </a:r>
          </a:p>
        </p:txBody>
      </p:sp>
    </p:spTree>
    <p:extLst>
      <p:ext uri="{BB962C8B-B14F-4D97-AF65-F5344CB8AC3E}">
        <p14:creationId xmlns:p14="http://schemas.microsoft.com/office/powerpoint/2010/main" val="24279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9" grpId="0" animBg="1"/>
      <p:bldP spid="2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44C194-F2E4-410D-AEEB-7CE29D5CD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39" y="1982197"/>
            <a:ext cx="2146395" cy="15806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47447" y="2785008"/>
            <a:ext cx="2510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merge data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33296" y="2775541"/>
            <a:ext cx="2444273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CA" sz="2000" dirty="0"/>
              <a:t>from a directory.</a:t>
            </a:r>
          </a:p>
        </p:txBody>
      </p:sp>
      <p:cxnSp>
        <p:nvCxnSpPr>
          <p:cNvPr id="34" name="Straight Arrow Connector 33"/>
          <p:cNvCxnSpPr>
            <a:cxnSpLocks/>
            <a:stCxn id="2" idx="1"/>
            <a:endCxn id="3" idx="3"/>
          </p:cNvCxnSpPr>
          <p:nvPr/>
        </p:nvCxnSpPr>
        <p:spPr>
          <a:xfrm flipH="1" flipV="1">
            <a:off x="7477569" y="2975596"/>
            <a:ext cx="1469878" cy="946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80688" y="2975596"/>
            <a:ext cx="1452608" cy="9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64577" y="2873028"/>
            <a:ext cx="2116111" cy="20697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D52164-3F66-478A-9FD3-35F4C7F0A778}"/>
              </a:ext>
            </a:extLst>
          </p:cNvPr>
          <p:cNvSpPr txBox="1"/>
          <p:nvPr/>
        </p:nvSpPr>
        <p:spPr>
          <a:xfrm>
            <a:off x="3131004" y="207249"/>
            <a:ext cx="649156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documents ...</a:t>
            </a:r>
          </a:p>
        </p:txBody>
      </p:sp>
    </p:spTree>
    <p:extLst>
      <p:ext uri="{BB962C8B-B14F-4D97-AF65-F5344CB8AC3E}">
        <p14:creationId xmlns:p14="http://schemas.microsoft.com/office/powerpoint/2010/main" val="311967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9" grpId="0" animBg="1"/>
      <p:bldP spid="2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C7FD18-F0B4-4087-ABE3-4D1EC7522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39" y="1986322"/>
            <a:ext cx="2146395" cy="15806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33296" y="3006280"/>
            <a:ext cx="685390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menu option starts a new mail merge on a blank document.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80688" y="3206335"/>
            <a:ext cx="1452608" cy="9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64577" y="3103767"/>
            <a:ext cx="2116111" cy="20697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1848B2-8E4A-45F0-9451-D945976BE5FA}"/>
              </a:ext>
            </a:extLst>
          </p:cNvPr>
          <p:cNvSpPr txBox="1"/>
          <p:nvPr/>
        </p:nvSpPr>
        <p:spPr>
          <a:xfrm>
            <a:off x="3131004" y="207249"/>
            <a:ext cx="649156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documents ...</a:t>
            </a:r>
          </a:p>
        </p:txBody>
      </p:sp>
    </p:spTree>
    <p:extLst>
      <p:ext uri="{BB962C8B-B14F-4D97-AF65-F5344CB8AC3E}">
        <p14:creationId xmlns:p14="http://schemas.microsoft.com/office/powerpoint/2010/main" val="295325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9" grpId="0" animBg="1"/>
      <p:bldP spid="2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9B6C08-DBC0-4DFF-8A59-E6BCAB270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40" y="1979021"/>
            <a:ext cx="2146396" cy="15806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47447" y="3255033"/>
            <a:ext cx="2510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merge data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01089" y="3245566"/>
            <a:ext cx="3546503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by using the mail merge wizard.</a:t>
            </a:r>
          </a:p>
        </p:txBody>
      </p:sp>
      <p:cxnSp>
        <p:nvCxnSpPr>
          <p:cNvPr id="34" name="Straight Arrow Connector 33"/>
          <p:cNvCxnSpPr>
            <a:cxnSpLocks/>
            <a:stCxn id="2" idx="1"/>
            <a:endCxn id="3" idx="3"/>
          </p:cNvCxnSpPr>
          <p:nvPr/>
        </p:nvCxnSpPr>
        <p:spPr>
          <a:xfrm flipH="1" flipV="1">
            <a:off x="7947592" y="3445621"/>
            <a:ext cx="999855" cy="9467"/>
          </a:xfrm>
          <a:prstGeom prst="straightConnector1">
            <a:avLst/>
          </a:prstGeom>
          <a:ln w="190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80688" y="3445621"/>
            <a:ext cx="820401" cy="922"/>
          </a:xfrm>
          <a:prstGeom prst="straightConnector1">
            <a:avLst/>
          </a:prstGeom>
          <a:ln w="190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64577" y="3343053"/>
            <a:ext cx="2116111" cy="206979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05AD7E-94DF-46CC-8BDF-67F155F99689}"/>
              </a:ext>
            </a:extLst>
          </p:cNvPr>
          <p:cNvSpPr txBox="1"/>
          <p:nvPr/>
        </p:nvSpPr>
        <p:spPr>
          <a:xfrm>
            <a:off x="3131004" y="207249"/>
            <a:ext cx="649156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documents 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C3898C-75E2-45FC-B142-2FE051D55C51}"/>
              </a:ext>
            </a:extLst>
          </p:cNvPr>
          <p:cNvSpPr txBox="1"/>
          <p:nvPr/>
        </p:nvSpPr>
        <p:spPr>
          <a:xfrm>
            <a:off x="2034472" y="4812235"/>
            <a:ext cx="8314486" cy="1015663"/>
          </a:xfrm>
          <a:prstGeom prst="rect">
            <a:avLst/>
          </a:prstGeom>
          <a:solidFill>
            <a:schemeClr val="bg1"/>
          </a:solidFill>
          <a:effectLst>
            <a:glow rad="63500">
              <a:srgbClr val="C00000">
                <a:alpha val="8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Though you can import source data on to the destination document manually,</a:t>
            </a:r>
          </a:p>
          <a:p>
            <a:pPr algn="ctr"/>
            <a:r>
              <a:rPr lang="en-CA" sz="2000" dirty="0"/>
              <a:t>using the </a:t>
            </a:r>
            <a:r>
              <a:rPr lang="en-CA" sz="2000" b="1" dirty="0"/>
              <a:t>Step-by-Step Mail Merge Wizard </a:t>
            </a:r>
            <a:r>
              <a:rPr lang="en-CA" sz="2000" dirty="0"/>
              <a:t>is much easier.</a:t>
            </a:r>
          </a:p>
          <a:p>
            <a:pPr algn="ctr"/>
            <a:r>
              <a:rPr lang="en-CA" sz="2000" dirty="0"/>
              <a:t>We will be going through the </a:t>
            </a:r>
            <a:r>
              <a:rPr lang="en-CA" sz="2000" b="1" dirty="0"/>
              <a:t>Step-by-Step Mail Merge Wizard</a:t>
            </a:r>
            <a:r>
              <a:rPr lang="en-CA" sz="2000" dirty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8760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9" grpId="0" animBg="1"/>
      <p:bldP spid="29" grpId="1" animBg="1"/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980A81-4F42-42D7-B539-6AA5BB2D7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085" y="2157076"/>
            <a:ext cx="5389915" cy="11221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5750" y="1538452"/>
            <a:ext cx="584562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most common sources for the addresses </a:t>
            </a:r>
            <a:r>
              <a:rPr lang="en-CA" dirty="0">
                <a:solidFill>
                  <a:srgbClr val="00B050"/>
                </a:solidFill>
              </a:rPr>
              <a:t>come from </a:t>
            </a:r>
            <a:r>
              <a:rPr lang="en-CA" dirty="0"/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9434" y="173894"/>
            <a:ext cx="8303080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So now that we know what we can merge the data on to, what are the data sources?</a:t>
            </a:r>
          </a:p>
          <a:p>
            <a:pPr algn="ctr"/>
            <a:endParaRPr lang="en-CA" dirty="0"/>
          </a:p>
        </p:txBody>
      </p:sp>
      <p:sp>
        <p:nvSpPr>
          <p:cNvPr id="11" name="TextBox 10"/>
          <p:cNvSpPr txBox="1"/>
          <p:nvPr/>
        </p:nvSpPr>
        <p:spPr>
          <a:xfrm>
            <a:off x="285750" y="173894"/>
            <a:ext cx="3094264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  <a:p>
            <a:r>
              <a:rPr lang="en-CA" dirty="0"/>
              <a:t>Data Sources Manual Entry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49" y="2959498"/>
            <a:ext cx="449580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895350" indent="-342900">
              <a:buFont typeface="Wingdings" panose="05000000000000000000" pitchFamily="2" charset="2"/>
              <a:buChar char="Ø"/>
            </a:pPr>
            <a:r>
              <a:rPr lang="en-CA" dirty="0"/>
              <a:t>… do </a:t>
            </a:r>
            <a:r>
              <a:rPr lang="en-CA" b="1" i="1" dirty="0"/>
              <a:t>manual entry</a:t>
            </a:r>
            <a:r>
              <a:rPr lang="en-CA" dirty="0"/>
              <a:t> by selecting the</a:t>
            </a:r>
          </a:p>
          <a:p>
            <a:pPr marL="1143000"/>
            <a:r>
              <a:rPr lang="en-CA" b="1" i="1" dirty="0"/>
              <a:t>Type </a:t>
            </a:r>
            <a:r>
              <a:rPr lang="en-CA" b="1" i="1" u="sng" dirty="0"/>
              <a:t>N</a:t>
            </a:r>
            <a:r>
              <a:rPr lang="en-CA" b="1" i="1" dirty="0"/>
              <a:t>ew List</a:t>
            </a:r>
            <a:r>
              <a:rPr lang="en-CA" dirty="0"/>
              <a:t> option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88779" y="416790"/>
            <a:ext cx="3352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/>
              <a:t>Where do we get the data from?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749" y="2248975"/>
            <a:ext cx="4155621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Manual data entry</a:t>
            </a:r>
          </a:p>
          <a:p>
            <a:pPr marL="358775"/>
            <a:r>
              <a:rPr lang="en-CA" dirty="0"/>
              <a:t>Click on the </a:t>
            </a:r>
            <a:r>
              <a:rPr lang="en-CA" b="1" i="1" dirty="0"/>
              <a:t>Select Recipients</a:t>
            </a:r>
            <a:r>
              <a:rPr lang="en-CA" dirty="0"/>
              <a:t> button…</a:t>
            </a:r>
          </a:p>
        </p:txBody>
      </p:sp>
      <p:cxnSp>
        <p:nvCxnSpPr>
          <p:cNvPr id="18" name="Straight Arrow Connector 17"/>
          <p:cNvCxnSpPr>
            <a:cxnSpLocks/>
            <a:endCxn id="9" idx="1"/>
          </p:cNvCxnSpPr>
          <p:nvPr/>
        </p:nvCxnSpPr>
        <p:spPr>
          <a:xfrm>
            <a:off x="4441370" y="2777178"/>
            <a:ext cx="3926303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85749" y="3603140"/>
            <a:ext cx="528229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898525"/>
            <a:r>
              <a:rPr lang="en-CA" dirty="0"/>
              <a:t>… which displays this dialog box.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936" y="4110021"/>
            <a:ext cx="3854658" cy="2560237"/>
          </a:xfrm>
          <a:prstGeom prst="rect">
            <a:avLst/>
          </a:prstGeom>
        </p:spPr>
      </p:pic>
      <p:cxnSp>
        <p:nvCxnSpPr>
          <p:cNvPr id="31" name="Straight Arrow Connector 30"/>
          <p:cNvCxnSpPr>
            <a:stCxn id="27" idx="3"/>
          </p:cNvCxnSpPr>
          <p:nvPr/>
        </p:nvCxnSpPr>
        <p:spPr>
          <a:xfrm>
            <a:off x="5568043" y="3787806"/>
            <a:ext cx="669893" cy="31366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B780D23-92F4-4C6C-BEDA-0CEFC4D29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73" y="2465436"/>
            <a:ext cx="605412" cy="6234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5E8AED-767B-43D2-92D0-475A07783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310" y="3090926"/>
            <a:ext cx="2210108" cy="7240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EFF7B25-0D58-4BFD-ACAF-D84A75C081B2}"/>
              </a:ext>
            </a:extLst>
          </p:cNvPr>
          <p:cNvSpPr/>
          <p:nvPr/>
        </p:nvSpPr>
        <p:spPr>
          <a:xfrm>
            <a:off x="8421885" y="3114152"/>
            <a:ext cx="2144277" cy="22057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/>
          <p:cNvCxnSpPr>
            <a:cxnSpLocks/>
            <a:stCxn id="4" idx="3"/>
          </p:cNvCxnSpPr>
          <p:nvPr/>
        </p:nvCxnSpPr>
        <p:spPr>
          <a:xfrm flipV="1">
            <a:off x="4781550" y="3242236"/>
            <a:ext cx="3637398" cy="4042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2065285C-D51F-4AF2-B959-CA6BF2F1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0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0" grpId="1" animBg="1"/>
      <p:bldP spid="4" grpId="0" animBg="1"/>
      <p:bldP spid="13" grpId="0"/>
      <p:bldP spid="13" grpId="1"/>
      <p:bldP spid="16" grpId="0" animBg="1"/>
      <p:bldP spid="16" grpId="1" animBg="1"/>
      <p:bldP spid="27" grpId="0" animBg="1"/>
      <p:bldP spid="20" grpId="0" animBg="1"/>
      <p:bldP spid="2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85750" y="173894"/>
            <a:ext cx="3094264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  <a:p>
            <a:r>
              <a:rPr lang="en-CA" dirty="0"/>
              <a:t>Data Sources Manual Entry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493" y="1219864"/>
            <a:ext cx="3854658" cy="25602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4544" y="1216479"/>
            <a:ext cx="4931228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Just like in Excel, when you type in text you use the </a:t>
            </a:r>
            <a:r>
              <a:rPr lang="en-CA" b="1" i="1" dirty="0"/>
              <a:t>Tab</a:t>
            </a:r>
            <a:r>
              <a:rPr lang="en-CA" dirty="0"/>
              <a:t> key to move to the next cell to the right, or you can click on the cell with your mouse.</a:t>
            </a:r>
            <a:endParaRPr lang="en-CA" i="1" dirty="0"/>
          </a:p>
        </p:txBody>
      </p:sp>
      <p:cxnSp>
        <p:nvCxnSpPr>
          <p:cNvPr id="6" name="Straight Arrow Connector 5"/>
          <p:cNvCxnSpPr>
            <a:stCxn id="3" idx="3"/>
          </p:cNvCxnSpPr>
          <p:nvPr/>
        </p:nvCxnSpPr>
        <p:spPr>
          <a:xfrm>
            <a:off x="5355772" y="1678144"/>
            <a:ext cx="2645228" cy="1098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4" y="2408465"/>
            <a:ext cx="3854658" cy="25602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7700" y="2375807"/>
            <a:ext cx="3118757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are on the last cell, </a:t>
            </a:r>
            <a:r>
              <a:rPr lang="en-CA" b="1" i="1" dirty="0"/>
              <a:t>E-mail Address</a:t>
            </a:r>
            <a:r>
              <a:rPr lang="en-CA" dirty="0"/>
              <a:t>, you can…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59238" y="3022138"/>
            <a:ext cx="3113906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the </a:t>
            </a:r>
            <a:r>
              <a:rPr lang="en-CA" b="1" i="1" dirty="0"/>
              <a:t>Tab</a:t>
            </a:r>
            <a:r>
              <a:rPr lang="en-CA" dirty="0"/>
              <a:t> key to start a new entry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57700" y="3668469"/>
            <a:ext cx="3115444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Or</a:t>
            </a:r>
            <a:r>
              <a:rPr lang="en-CA" dirty="0"/>
              <a:t> you can click on the </a:t>
            </a:r>
            <a:r>
              <a:rPr lang="en-CA" b="1" i="1" dirty="0"/>
              <a:t>New Entry</a:t>
            </a:r>
            <a:r>
              <a:rPr lang="en-CA" dirty="0"/>
              <a:t> button (or Alt-N) at any point while entering data.</a:t>
            </a:r>
          </a:p>
        </p:txBody>
      </p:sp>
      <p:cxnSp>
        <p:nvCxnSpPr>
          <p:cNvPr id="17" name="Straight Arrow Connector 16"/>
          <p:cNvCxnSpPr>
            <a:stCxn id="8" idx="1"/>
          </p:cNvCxnSpPr>
          <p:nvPr/>
        </p:nvCxnSpPr>
        <p:spPr>
          <a:xfrm flipH="1">
            <a:off x="3861707" y="2698973"/>
            <a:ext cx="595993" cy="2910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24544" y="6134083"/>
            <a:ext cx="4841422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Delete Entry</a:t>
            </a:r>
            <a:r>
              <a:rPr lang="en-CA" dirty="0"/>
              <a:t> removes the row that is highlighted.</a:t>
            </a:r>
            <a:endParaRPr lang="en-CA" b="1" i="1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424544" y="4874079"/>
            <a:ext cx="318406" cy="126000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16429" y="5139390"/>
            <a:ext cx="444953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Find</a:t>
            </a:r>
            <a:r>
              <a:rPr lang="en-CA" dirty="0"/>
              <a:t>, oddly enough, allows you to find some text searched through all the fields of every record in your list.</a:t>
            </a:r>
            <a:endParaRPr lang="en-CA" b="1" i="1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816429" y="4605423"/>
            <a:ext cx="461962" cy="53396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97719" y="5139390"/>
            <a:ext cx="3859509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customize the columns by adding new fields (columns), removing fields, renaming them, or moving them left or right.</a:t>
            </a:r>
          </a:p>
        </p:txBody>
      </p:sp>
      <p:cxnSp>
        <p:nvCxnSpPr>
          <p:cNvPr id="35" name="Straight Arrow Connector 34"/>
          <p:cNvCxnSpPr>
            <a:stCxn id="33" idx="0"/>
          </p:cNvCxnSpPr>
          <p:nvPr/>
        </p:nvCxnSpPr>
        <p:spPr>
          <a:xfrm flipV="1">
            <a:off x="7527474" y="3668469"/>
            <a:ext cx="1004205" cy="147092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457227" y="4172036"/>
            <a:ext cx="215392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are done, just 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3632" y="772823"/>
            <a:ext cx="267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cxnSp>
        <p:nvCxnSpPr>
          <p:cNvPr id="40" name="Straight Arrow Connector 39"/>
          <p:cNvCxnSpPr>
            <a:stCxn id="37" idx="0"/>
          </p:cNvCxnSpPr>
          <p:nvPr/>
        </p:nvCxnSpPr>
        <p:spPr>
          <a:xfrm flipV="1">
            <a:off x="10534189" y="3668469"/>
            <a:ext cx="144697" cy="50356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996043" y="4172036"/>
            <a:ext cx="3461657" cy="4652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1018435" y="472773"/>
            <a:ext cx="4539343" cy="4743450"/>
          </a:xfrm>
          <a:prstGeom prst="roundRect">
            <a:avLst/>
          </a:prstGeom>
          <a:solidFill>
            <a:schemeClr val="bg1">
              <a:lumMod val="85000"/>
              <a:alpha val="90000"/>
            </a:schemeClr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101600" dist="203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696" y="759988"/>
            <a:ext cx="3072111" cy="2737793"/>
          </a:xfrm>
          <a:prstGeom prst="rect">
            <a:avLst/>
          </a:prstGeom>
        </p:spPr>
      </p:pic>
      <p:cxnSp>
        <p:nvCxnSpPr>
          <p:cNvPr id="45" name="Straight Arrow Connector 44"/>
          <p:cNvCxnSpPr>
            <a:endCxn id="41" idx="3"/>
          </p:cNvCxnSpPr>
          <p:nvPr/>
        </p:nvCxnSpPr>
        <p:spPr>
          <a:xfrm flipH="1" flipV="1">
            <a:off x="5557778" y="2844498"/>
            <a:ext cx="2859601" cy="78553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278391" y="3780101"/>
            <a:ext cx="3987575" cy="92333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dirty="0"/>
              <a:t>From here you can </a:t>
            </a:r>
            <a:r>
              <a:rPr lang="en-CA" b="1" i="1" dirty="0"/>
              <a:t>Add</a:t>
            </a:r>
            <a:r>
              <a:rPr lang="en-CA" dirty="0"/>
              <a:t>, </a:t>
            </a:r>
            <a:r>
              <a:rPr lang="en-CA" b="1" i="1" dirty="0"/>
              <a:t>Delete</a:t>
            </a:r>
            <a:r>
              <a:rPr lang="en-CA" dirty="0"/>
              <a:t>, </a:t>
            </a:r>
            <a:r>
              <a:rPr lang="en-CA" b="1" i="1" dirty="0"/>
              <a:t>Rename</a:t>
            </a:r>
            <a:r>
              <a:rPr lang="en-CA" dirty="0"/>
              <a:t>, </a:t>
            </a:r>
            <a:r>
              <a:rPr lang="en-CA" b="1" i="1" dirty="0"/>
              <a:t>Move Up</a:t>
            </a:r>
            <a:r>
              <a:rPr lang="en-CA" dirty="0"/>
              <a:t>, or </a:t>
            </a:r>
            <a:r>
              <a:rPr lang="en-CA" b="1" i="1" dirty="0"/>
              <a:t>Move Down</a:t>
            </a:r>
            <a:r>
              <a:rPr lang="en-CA" dirty="0"/>
              <a:t> the columns in the list.</a:t>
            </a:r>
          </a:p>
        </p:txBody>
      </p:sp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0A971AA4-C156-4821-80EA-6B54D41A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3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2" grpId="0" animBg="1"/>
      <p:bldP spid="20" grpId="0" animBg="1"/>
      <p:bldP spid="25" grpId="0" animBg="1"/>
      <p:bldP spid="33" grpId="0" animBg="1"/>
      <p:bldP spid="37" grpId="0" animBg="1"/>
      <p:bldP spid="41" grpId="0" animBg="1"/>
      <p:bldP spid="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C22CBA-81A5-4319-B87D-2491472C1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085" y="2157076"/>
            <a:ext cx="5389915" cy="11221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5750" y="1538452"/>
            <a:ext cx="584562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Another common source for the addresses comes from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4471" y="191860"/>
            <a:ext cx="338818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b="1" i="1" dirty="0"/>
              <a:t>The second common data source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6486" y="2401276"/>
            <a:ext cx="322489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your </a:t>
            </a:r>
            <a:r>
              <a:rPr lang="en-CA" b="1" i="1" dirty="0"/>
              <a:t>Outlook Contacts …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06486" y="3742645"/>
            <a:ext cx="322489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which displays this dialog box.</a:t>
            </a:r>
          </a:p>
        </p:txBody>
      </p:sp>
      <p:cxnSp>
        <p:nvCxnSpPr>
          <p:cNvPr id="31" name="Straight Arrow Connector 30"/>
          <p:cNvCxnSpPr>
            <a:stCxn id="27" idx="3"/>
          </p:cNvCxnSpPr>
          <p:nvPr/>
        </p:nvCxnSpPr>
        <p:spPr>
          <a:xfrm>
            <a:off x="6131378" y="3927311"/>
            <a:ext cx="1179739" cy="40841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4" idx="3"/>
            <a:endCxn id="7" idx="1"/>
          </p:cNvCxnSpPr>
          <p:nvPr/>
        </p:nvCxnSpPr>
        <p:spPr>
          <a:xfrm>
            <a:off x="6131379" y="2585942"/>
            <a:ext cx="2264868" cy="110890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117" y="4121372"/>
            <a:ext cx="4032767" cy="204097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93964" y="4534585"/>
            <a:ext cx="582113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Microsoft Word may require you to enter in the password for your Outlook account(s) before it displays this dialog.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3964" y="5603524"/>
            <a:ext cx="5437414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This list of Outlook contacts is, of course, from my own computer.  Your list will appear different.</a:t>
            </a:r>
          </a:p>
        </p:txBody>
      </p:sp>
      <p:cxnSp>
        <p:nvCxnSpPr>
          <p:cNvPr id="33" name="Straight Arrow Connector 32"/>
          <p:cNvCxnSpPr>
            <a:stCxn id="29" idx="3"/>
          </p:cNvCxnSpPr>
          <p:nvPr/>
        </p:nvCxnSpPr>
        <p:spPr>
          <a:xfrm flipV="1">
            <a:off x="6131378" y="4980214"/>
            <a:ext cx="1020536" cy="9464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eft Brace 33"/>
          <p:cNvSpPr/>
          <p:nvPr/>
        </p:nvSpPr>
        <p:spPr>
          <a:xfrm>
            <a:off x="7233557" y="4758337"/>
            <a:ext cx="195943" cy="458642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285749" y="173894"/>
            <a:ext cx="3559629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  <a:p>
            <a:r>
              <a:rPr lang="en-CA" dirty="0"/>
              <a:t>Data Sources Outlook Contacts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7402FD-37C1-4E73-A44A-7A104187E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73" y="2465436"/>
            <a:ext cx="605412" cy="623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0C82AD-B170-4B68-B4BC-F52036D1B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18" y="3094370"/>
            <a:ext cx="2210108" cy="7240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11BD1B0-FD27-4C42-9434-E67CD9D7D57F}"/>
              </a:ext>
            </a:extLst>
          </p:cNvPr>
          <p:cNvSpPr/>
          <p:nvPr/>
        </p:nvSpPr>
        <p:spPr>
          <a:xfrm>
            <a:off x="8396247" y="3589218"/>
            <a:ext cx="2190079" cy="21125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32367DE-F51D-47F1-81D1-0FFA3795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27" grpId="0" animBg="1"/>
      <p:bldP spid="25" grpId="0" animBg="1"/>
      <p:bldP spid="25" grpId="1" animBg="1"/>
      <p:bldP spid="29" grpId="0" animBg="1"/>
      <p:bldP spid="34" grpId="0" animBg="1"/>
      <p:bldP spid="34" grpId="1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484E0B-3654-48D4-B9EA-402585CEA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70" y="2778102"/>
            <a:ext cx="5735007" cy="3934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EE83625-E7E4-463E-87EE-691DC212C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085" y="2157076"/>
            <a:ext cx="5389915" cy="11221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5750" y="999612"/>
            <a:ext cx="11560629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most common sources for your data; the addresses and even sentences, paragraphs, date/time stamps, come from 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3631" y="173076"/>
            <a:ext cx="60047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Selecting an existing source, Excel</a:t>
            </a:r>
          </a:p>
        </p:txBody>
      </p:sp>
      <p:cxnSp>
        <p:nvCxnSpPr>
          <p:cNvPr id="18" name="Straight Arrow Connector 17"/>
          <p:cNvCxnSpPr>
            <a:cxnSpLocks/>
            <a:stCxn id="20" idx="3"/>
            <a:endCxn id="6" idx="1"/>
          </p:cNvCxnSpPr>
          <p:nvPr/>
        </p:nvCxnSpPr>
        <p:spPr>
          <a:xfrm>
            <a:off x="5878184" y="2056531"/>
            <a:ext cx="2508731" cy="141187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47062" y="1871865"/>
            <a:ext cx="2531122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b="1" i="1" dirty="0"/>
              <a:t>Use an Existing List…</a:t>
            </a:r>
            <a:endParaRPr lang="en-CA" dirty="0"/>
          </a:p>
        </p:txBody>
      </p:sp>
      <p:sp>
        <p:nvSpPr>
          <p:cNvPr id="14" name="TextBox 13"/>
          <p:cNvSpPr txBox="1"/>
          <p:nvPr/>
        </p:nvSpPr>
        <p:spPr>
          <a:xfrm>
            <a:off x="1076325" y="2241197"/>
            <a:ext cx="4801755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which displays a </a:t>
            </a:r>
            <a:r>
              <a:rPr lang="en-CA" b="1" i="1" dirty="0"/>
              <a:t>Select Data Source </a:t>
            </a:r>
            <a:r>
              <a:rPr lang="en-CA" dirty="0"/>
              <a:t>dialog box.</a:t>
            </a:r>
          </a:p>
        </p:txBody>
      </p:sp>
      <p:cxnSp>
        <p:nvCxnSpPr>
          <p:cNvPr id="28" name="Straight Arrow Connector 27"/>
          <p:cNvCxnSpPr>
            <a:cxnSpLocks/>
            <a:stCxn id="14" idx="2"/>
          </p:cNvCxnSpPr>
          <p:nvPr/>
        </p:nvCxnSpPr>
        <p:spPr>
          <a:xfrm flipH="1">
            <a:off x="3442103" y="2610529"/>
            <a:ext cx="35100" cy="16337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09072" y="4090622"/>
            <a:ext cx="310222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sheer number of different data sources is mind numbing.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57526" y="4736953"/>
            <a:ext cx="3833132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All Data Sources</a:t>
            </a:r>
            <a:r>
              <a:rPr lang="en-CA" dirty="0"/>
              <a:t> list box …</a:t>
            </a:r>
          </a:p>
        </p:txBody>
      </p:sp>
      <p:cxnSp>
        <p:nvCxnSpPr>
          <p:cNvPr id="33" name="Straight Arrow Connector 32"/>
          <p:cNvCxnSpPr>
            <a:cxnSpLocks/>
            <a:stCxn id="31" idx="2"/>
          </p:cNvCxnSpPr>
          <p:nvPr/>
        </p:nvCxnSpPr>
        <p:spPr>
          <a:xfrm>
            <a:off x="4974092" y="5106285"/>
            <a:ext cx="161244" cy="101692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5922990" y="4841421"/>
            <a:ext cx="1521734" cy="12817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00850" y="6327796"/>
            <a:ext cx="480060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Excel is also a common data source for addresses.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60117" y="225877"/>
            <a:ext cx="338818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b="1" i="1" dirty="0"/>
              <a:t>The third common data source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6E5462-16F2-4CA7-999C-B8C14C744F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72" y="2465436"/>
            <a:ext cx="609935" cy="628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C60C54-A014-430C-8736-3B1F522CEC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86" y="3108018"/>
            <a:ext cx="2210108" cy="724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D3F5B8-102B-4A07-A1EB-BF402110E154}"/>
              </a:ext>
            </a:extLst>
          </p:cNvPr>
          <p:cNvSpPr/>
          <p:nvPr/>
        </p:nvSpPr>
        <p:spPr>
          <a:xfrm>
            <a:off x="8386915" y="3364936"/>
            <a:ext cx="2154588" cy="2069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24" y="3801037"/>
            <a:ext cx="2975356" cy="2429731"/>
          </a:xfrm>
          <a:prstGeom prst="rect">
            <a:avLst/>
          </a:prstGeom>
          <a:ln w="12700">
            <a:solidFill>
              <a:srgbClr val="00B0F0"/>
            </a:solidFill>
          </a:ln>
        </p:spPr>
      </p:pic>
      <p:cxnSp>
        <p:nvCxnSpPr>
          <p:cNvPr id="41" name="Straight Arrow Connector 40"/>
          <p:cNvCxnSpPr>
            <a:stCxn id="39" idx="0"/>
            <a:endCxn id="42" idx="2"/>
          </p:cNvCxnSpPr>
          <p:nvPr/>
        </p:nvCxnSpPr>
        <p:spPr>
          <a:xfrm flipH="1" flipV="1">
            <a:off x="8233131" y="5208815"/>
            <a:ext cx="968020" cy="11189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444725" y="5081793"/>
            <a:ext cx="1576812" cy="127022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D4B0C448-FC3B-45F0-8A91-D61A147D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4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14" grpId="0" animBg="1"/>
      <p:bldP spid="30" grpId="0" animBg="1"/>
      <p:bldP spid="31" grpId="0" animBg="1"/>
      <p:bldP spid="39" grpId="0" animBg="1"/>
      <p:bldP spid="6" grpId="0" animBg="1"/>
      <p:bldP spid="6" grpId="1" animBg="1"/>
      <p:bldP spid="42" grpId="0" animBg="1"/>
      <p:bldP spid="4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22CE8BAC-A566-44BA-8270-8E17BBCE7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193" y="345097"/>
            <a:ext cx="5389915" cy="11221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629123E-9BB5-4F15-85D7-F9E191487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72" y="863220"/>
            <a:ext cx="5735007" cy="3934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8644D4-F3BD-4CFC-A01A-245A4432E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769" y="3066319"/>
            <a:ext cx="4094223" cy="29027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3631" y="172889"/>
            <a:ext cx="628650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Selecting an existing source, advanced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51783" y="2286000"/>
            <a:ext cx="575991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New Source… </a:t>
            </a:r>
            <a:r>
              <a:rPr lang="en-CA" dirty="0"/>
              <a:t>button opens a dialog box where you can make a new data source, the </a:t>
            </a:r>
            <a:r>
              <a:rPr lang="en-CA" b="1" i="1" dirty="0"/>
              <a:t>Data Connection Wizard</a:t>
            </a:r>
            <a:r>
              <a:rPr lang="en-CA" dirty="0"/>
              <a:t>.</a:t>
            </a:r>
          </a:p>
        </p:txBody>
      </p:sp>
      <p:cxnSp>
        <p:nvCxnSpPr>
          <p:cNvPr id="5" name="Straight Arrow Connector 4"/>
          <p:cNvCxnSpPr>
            <a:cxnSpLocks/>
            <a:stCxn id="3" idx="1"/>
          </p:cNvCxnSpPr>
          <p:nvPr/>
        </p:nvCxnSpPr>
        <p:spPr>
          <a:xfrm flipH="1">
            <a:off x="2427006" y="2609166"/>
            <a:ext cx="3724777" cy="140392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2427006" y="3943350"/>
            <a:ext cx="4656910" cy="17981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490249" y="4013091"/>
            <a:ext cx="936757" cy="1914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/>
          <p:cNvSpPr txBox="1"/>
          <p:nvPr/>
        </p:nvSpPr>
        <p:spPr>
          <a:xfrm>
            <a:off x="190500" y="4857007"/>
            <a:ext cx="6554562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This </a:t>
            </a:r>
            <a:r>
              <a:rPr lang="en-CA" b="1" i="1" dirty="0"/>
              <a:t>Data Link Properties</a:t>
            </a:r>
            <a:r>
              <a:rPr lang="en-CA" dirty="0"/>
              <a:t> dialog is displayed by selecting the </a:t>
            </a:r>
            <a:r>
              <a:rPr lang="en-CA" b="1" i="1" dirty="0"/>
              <a:t>Other/Advanced </a:t>
            </a:r>
            <a:r>
              <a:rPr lang="en-CA" dirty="0"/>
              <a:t>option allows you to connect to live data at remote data sources.</a:t>
            </a:r>
          </a:p>
          <a:p>
            <a:endParaRPr lang="en-CA" dirty="0"/>
          </a:p>
          <a:p>
            <a:r>
              <a:rPr lang="en-CA" dirty="0"/>
              <a:t>The data is </a:t>
            </a:r>
            <a:r>
              <a:rPr lang="en-CA" i="1" dirty="0"/>
              <a:t>live</a:t>
            </a:r>
            <a:r>
              <a:rPr lang="en-CA" dirty="0"/>
              <a:t> in the sense that it is a source which is maintained by another agent and can change at any time.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69" y="725974"/>
            <a:ext cx="3132271" cy="3986526"/>
          </a:xfrm>
          <a:prstGeom prst="rect">
            <a:avLst/>
          </a:prstGeom>
        </p:spPr>
      </p:pic>
      <p:cxnSp>
        <p:nvCxnSpPr>
          <p:cNvPr id="26" name="Straight Arrow Connector 25"/>
          <p:cNvCxnSpPr>
            <a:cxnSpLocks/>
            <a:stCxn id="31" idx="1"/>
            <a:endCxn id="23" idx="3"/>
          </p:cNvCxnSpPr>
          <p:nvPr/>
        </p:nvCxnSpPr>
        <p:spPr>
          <a:xfrm flipH="1" flipV="1">
            <a:off x="5259540" y="2719237"/>
            <a:ext cx="1913638" cy="16696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173178" y="4320025"/>
            <a:ext cx="2123222" cy="1376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Arrow Connector 35"/>
          <p:cNvCxnSpPr>
            <a:stCxn id="23" idx="2"/>
            <a:endCxn id="22" idx="0"/>
          </p:cNvCxnSpPr>
          <p:nvPr/>
        </p:nvCxnSpPr>
        <p:spPr>
          <a:xfrm flipH="1">
            <a:off x="3467781" y="4712500"/>
            <a:ext cx="225624" cy="14450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903680" y="6081824"/>
            <a:ext cx="5097820" cy="707886"/>
          </a:xfrm>
          <a:prstGeom prst="rect">
            <a:avLst/>
          </a:prstGeom>
          <a:blipFill dpi="0" rotWithShape="1">
            <a:blip r:embed="rId6">
              <a:alphaModFix amt="90000"/>
            </a:blip>
            <a:srcRect/>
            <a:tile tx="0" ty="0" sx="100000" sy="100000" flip="none" algn="tl"/>
          </a:blip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These are the less common sources for data when doing a mail merge..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DB8DDFB-3204-4BBE-AF66-EA4578F3AB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770" y="644385"/>
            <a:ext cx="623956" cy="6425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5844FAF-8582-45CF-ADA8-5E9937F06C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529" y="1286967"/>
            <a:ext cx="2210108" cy="7240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C299C8-FD7D-4019-85EE-B9CD2346C136}"/>
              </a:ext>
            </a:extLst>
          </p:cNvPr>
          <p:cNvSpPr txBox="1"/>
          <p:nvPr/>
        </p:nvSpPr>
        <p:spPr>
          <a:xfrm>
            <a:off x="9347543" y="3384998"/>
            <a:ext cx="256500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i="1" dirty="0"/>
              <a:t>Other/Advanced</a:t>
            </a:r>
            <a:endParaRPr lang="en-GB" b="1" i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2B865C0-8CC1-47D9-954B-B72DA7DE3428}"/>
              </a:ext>
            </a:extLst>
          </p:cNvPr>
          <p:cNvCxnSpPr>
            <a:cxnSpLocks/>
          </p:cNvCxnSpPr>
          <p:nvPr/>
        </p:nvCxnSpPr>
        <p:spPr>
          <a:xfrm flipH="1">
            <a:off x="9296400" y="3766861"/>
            <a:ext cx="1299967" cy="6220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C9A15E0A-6A5A-4BA1-ABE4-E824B0B9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63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6" grpId="1" animBg="1"/>
      <p:bldP spid="22" grpId="0" animBg="1"/>
      <p:bldP spid="31" grpId="0" animBg="1"/>
      <p:bldP spid="31" grpId="1" animBg="1"/>
      <p:bldP spid="37" grpId="0" animBg="1"/>
      <p:bldP spid="37" grpId="1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06636" y="808483"/>
            <a:ext cx="5874852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From the </a:t>
            </a:r>
            <a:r>
              <a:rPr lang="en-CA" sz="2000" b="1" i="1" dirty="0"/>
              <a:t>Mailings</a:t>
            </a:r>
            <a:r>
              <a:rPr lang="en-CA" sz="2000" dirty="0"/>
              <a:t> ribbon / </a:t>
            </a:r>
            <a:r>
              <a:rPr lang="en-CA" sz="2000" b="1" i="1" dirty="0"/>
              <a:t>Start Mail Merge </a:t>
            </a:r>
            <a:r>
              <a:rPr lang="en-CA" sz="2000" dirty="0"/>
              <a:t>group</a:t>
            </a:r>
          </a:p>
          <a:p>
            <a:pPr marL="898525" indent="-285750">
              <a:buFont typeface="Wingdings" panose="05000000000000000000" pitchFamily="2" charset="2"/>
              <a:buChar char="ü"/>
            </a:pPr>
            <a:r>
              <a:rPr lang="en-CA" sz="2000"/>
              <a:t>click on the </a:t>
            </a:r>
            <a:r>
              <a:rPr lang="en-CA" sz="2000" b="1" i="1"/>
              <a:t>Start Mail Merge</a:t>
            </a:r>
            <a:r>
              <a:rPr lang="en-CA" sz="2000"/>
              <a:t> menu</a:t>
            </a:r>
          </a:p>
          <a:p>
            <a:pPr marL="898525" indent="-285750">
              <a:buFont typeface="Wingdings" panose="05000000000000000000" pitchFamily="2" charset="2"/>
              <a:buChar char="ü"/>
            </a:pPr>
            <a:r>
              <a:rPr lang="en-CA" sz="2000"/>
              <a:t>select </a:t>
            </a:r>
            <a:r>
              <a:rPr lang="en-CA" sz="2000" b="1" i="1"/>
              <a:t>Step by Step Mail Merge Wizard</a:t>
            </a:r>
            <a:endParaRPr lang="en-CA" sz="2000" b="1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BA117E-8AC6-49D8-9A22-36C7E2F84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755" y="671237"/>
            <a:ext cx="1703390" cy="12596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7E24A2F-DD27-4F69-A222-3FE89E91C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315" y="125714"/>
            <a:ext cx="427538" cy="53636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078185" y="1167493"/>
            <a:ext cx="4664021" cy="283486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5078186" y="1467127"/>
            <a:ext cx="4664020" cy="301716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cxnSpLocks/>
            <a:stCxn id="5" idx="3"/>
            <a:endCxn id="33" idx="1"/>
          </p:cNvCxnSpPr>
          <p:nvPr/>
        </p:nvCxnSpPr>
        <p:spPr>
          <a:xfrm flipV="1">
            <a:off x="9742206" y="393897"/>
            <a:ext cx="368109" cy="91533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907186" y="2046351"/>
            <a:ext cx="3334785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Which displays a </a:t>
            </a:r>
            <a:r>
              <a:rPr lang="en-CA" b="1" i="1" dirty="0"/>
              <a:t>Mail Merge </a:t>
            </a:r>
            <a:r>
              <a:rPr lang="en-CA" dirty="0"/>
              <a:t>panel on the right side of the document work area.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9176368" y="1811873"/>
            <a:ext cx="945702" cy="29205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3"/>
          </p:cNvCxnSpPr>
          <p:nvPr/>
        </p:nvCxnSpPr>
        <p:spPr>
          <a:xfrm flipV="1">
            <a:off x="9241971" y="2319704"/>
            <a:ext cx="1082483" cy="23447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3093" y="156899"/>
            <a:ext cx="547007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288" y="808483"/>
            <a:ext cx="3993347" cy="98488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30188" indent="-230188">
              <a:buFont typeface="+mj-lt"/>
              <a:buAutoNum type="arabicPeriod"/>
            </a:pPr>
            <a:r>
              <a:rPr lang="en-CA" sz="2000" dirty="0"/>
              <a:t>Open the sample document, </a:t>
            </a:r>
            <a:r>
              <a:rPr lang="en-CA" b="1" dirty="0"/>
              <a:t>Word_2016-19_Mail_Merge_Sample </a:t>
            </a:r>
            <a:r>
              <a:rPr lang="en-CA" sz="2000" dirty="0"/>
              <a:t>in Word 2013.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454" y="1981615"/>
            <a:ext cx="1497430" cy="481164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58864" y="3429489"/>
            <a:ext cx="322262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Select the </a:t>
            </a:r>
            <a:r>
              <a:rPr lang="en-CA" sz="2000" b="1" i="1" dirty="0"/>
              <a:t>Letters</a:t>
            </a:r>
            <a:r>
              <a:rPr lang="en-CA" sz="2000" dirty="0"/>
              <a:t> option.</a:t>
            </a:r>
          </a:p>
        </p:txBody>
      </p:sp>
      <p:cxnSp>
        <p:nvCxnSpPr>
          <p:cNvPr id="21" name="Straight Arrow Connector 20"/>
          <p:cNvCxnSpPr>
            <a:cxnSpLocks/>
            <a:stCxn id="19" idx="3"/>
            <a:endCxn id="29" idx="1"/>
          </p:cNvCxnSpPr>
          <p:nvPr/>
        </p:nvCxnSpPr>
        <p:spPr>
          <a:xfrm flipV="1">
            <a:off x="9981488" y="2654188"/>
            <a:ext cx="368225" cy="9753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07186" y="6193288"/>
            <a:ext cx="4074301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</a:t>
            </a:r>
            <a:r>
              <a:rPr lang="en-CA" b="1" i="1" dirty="0"/>
              <a:t>Next: Starting document</a:t>
            </a:r>
          </a:p>
        </p:txBody>
      </p:sp>
      <p:cxnSp>
        <p:nvCxnSpPr>
          <p:cNvPr id="23" name="Straight Arrow Connector 22"/>
          <p:cNvCxnSpPr>
            <a:cxnSpLocks/>
            <a:stCxn id="22" idx="3"/>
          </p:cNvCxnSpPr>
          <p:nvPr/>
        </p:nvCxnSpPr>
        <p:spPr>
          <a:xfrm>
            <a:off x="9981487" y="6377954"/>
            <a:ext cx="327766" cy="9567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0349713" y="2581359"/>
            <a:ext cx="1440383" cy="14565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ectangle 29"/>
          <p:cNvSpPr/>
          <p:nvPr/>
        </p:nvSpPr>
        <p:spPr>
          <a:xfrm>
            <a:off x="10349712" y="6386046"/>
            <a:ext cx="1440383" cy="14565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/>
          <p:cNvSpPr txBox="1"/>
          <p:nvPr/>
        </p:nvSpPr>
        <p:spPr>
          <a:xfrm>
            <a:off x="5942552" y="4374581"/>
            <a:ext cx="4179518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Which displays a </a:t>
            </a:r>
            <a:r>
              <a:rPr lang="en-CA" b="1" i="1" dirty="0"/>
              <a:t>Mail Merge </a:t>
            </a:r>
            <a:r>
              <a:rPr lang="en-CA" dirty="0"/>
              <a:t>panel step 2 of 6, Selecting the document you want work with.</a:t>
            </a:r>
          </a:p>
        </p:txBody>
      </p:sp>
      <p:cxnSp>
        <p:nvCxnSpPr>
          <p:cNvPr id="36" name="Straight Arrow Connector 35"/>
          <p:cNvCxnSpPr>
            <a:cxnSpLocks/>
            <a:stCxn id="6" idx="3"/>
          </p:cNvCxnSpPr>
          <p:nvPr/>
        </p:nvCxnSpPr>
        <p:spPr>
          <a:xfrm>
            <a:off x="9742206" y="1617985"/>
            <a:ext cx="379864" cy="19388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785" y="1981614"/>
            <a:ext cx="1497430" cy="4811649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stCxn id="31" idx="1"/>
          </p:cNvCxnSpPr>
          <p:nvPr/>
        </p:nvCxnSpPr>
        <p:spPr>
          <a:xfrm flipH="1" flipV="1">
            <a:off x="5515215" y="4785034"/>
            <a:ext cx="427337" cy="9737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13288" y="2342937"/>
            <a:ext cx="3681877" cy="132343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We will </a:t>
            </a:r>
            <a:r>
              <a:rPr lang="en-CA" sz="2000" b="1" i="1" dirty="0"/>
              <a:t>use the current document</a:t>
            </a:r>
            <a:r>
              <a:rPr lang="en-CA" sz="2000" dirty="0"/>
              <a:t>, but we could start from a template</a:t>
            </a:r>
          </a:p>
          <a:p>
            <a:r>
              <a:rPr lang="en-CA" sz="2000" dirty="0"/>
              <a:t>or from an existing saved file.</a:t>
            </a:r>
          </a:p>
        </p:txBody>
      </p:sp>
      <p:cxnSp>
        <p:nvCxnSpPr>
          <p:cNvPr id="43" name="Straight Arrow Connector 42"/>
          <p:cNvCxnSpPr>
            <a:cxnSpLocks/>
          </p:cNvCxnSpPr>
          <p:nvPr/>
        </p:nvCxnSpPr>
        <p:spPr>
          <a:xfrm>
            <a:off x="2666288" y="2581359"/>
            <a:ext cx="1444466" cy="5664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</p:cNvCxnSpPr>
          <p:nvPr/>
        </p:nvCxnSpPr>
        <p:spPr>
          <a:xfrm flipV="1">
            <a:off x="1931350" y="2767477"/>
            <a:ext cx="2203680" cy="4363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cxnSpLocks/>
          </p:cNvCxnSpPr>
          <p:nvPr/>
        </p:nvCxnSpPr>
        <p:spPr>
          <a:xfrm flipV="1">
            <a:off x="3170490" y="2896949"/>
            <a:ext cx="972632" cy="53205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125955" y="2546249"/>
            <a:ext cx="1360445" cy="14030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TextBox 48"/>
          <p:cNvSpPr txBox="1"/>
          <p:nvPr/>
        </p:nvSpPr>
        <p:spPr>
          <a:xfrm>
            <a:off x="113288" y="5390244"/>
            <a:ext cx="3702113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Click on </a:t>
            </a:r>
            <a:r>
              <a:rPr lang="en-CA" sz="2000" b="1" i="1" dirty="0"/>
              <a:t>Next: Select recipients</a:t>
            </a:r>
            <a:endParaRPr lang="en-CA" sz="2000" dirty="0"/>
          </a:p>
        </p:txBody>
      </p:sp>
      <p:sp>
        <p:nvSpPr>
          <p:cNvPr id="50" name="Rectangle 49"/>
          <p:cNvSpPr/>
          <p:nvPr/>
        </p:nvSpPr>
        <p:spPr>
          <a:xfrm>
            <a:off x="4062203" y="6377954"/>
            <a:ext cx="1399922" cy="13613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2" name="Straight Arrow Connector 51"/>
          <p:cNvCxnSpPr>
            <a:cxnSpLocks/>
          </p:cNvCxnSpPr>
          <p:nvPr/>
        </p:nvCxnSpPr>
        <p:spPr>
          <a:xfrm>
            <a:off x="3520867" y="5725682"/>
            <a:ext cx="541336" cy="65227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9483A7E1-F381-47F5-8031-08DA5A30F2D6}"/>
              </a:ext>
            </a:extLst>
          </p:cNvPr>
          <p:cNvSpPr/>
          <p:nvPr/>
        </p:nvSpPr>
        <p:spPr>
          <a:xfrm>
            <a:off x="10122070" y="1743944"/>
            <a:ext cx="1668025" cy="1961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Slide Number Placeholder 2">
            <a:extLst>
              <a:ext uri="{FF2B5EF4-FFF2-40B4-BE49-F238E27FC236}">
                <a16:creationId xmlns:a16="http://schemas.microsoft.com/office/drawing/2014/main" id="{B65CF6FF-8D03-42BB-8C98-727F1EFA6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1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  <p:bldP spid="10" grpId="0" animBg="1"/>
      <p:bldP spid="14" grpId="0" animBg="1"/>
      <p:bldP spid="19" grpId="0" animBg="1"/>
      <p:bldP spid="22" grpId="0" animBg="1"/>
      <p:bldP spid="29" grpId="0" animBg="1"/>
      <p:bldP spid="30" grpId="0" animBg="1"/>
      <p:bldP spid="31" grpId="0" animBg="1"/>
      <p:bldP spid="41" grpId="0" animBg="1"/>
      <p:bldP spid="48" grpId="0" animBg="1"/>
      <p:bldP spid="49" grpId="0" animBg="1"/>
      <p:bldP spid="50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54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3093" y="156899"/>
            <a:ext cx="547007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545" y="71893"/>
            <a:ext cx="1493670" cy="47995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2414" y="156899"/>
            <a:ext cx="4668679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sz="2000" dirty="0"/>
              <a:t>We will import an existing list from an Excel workbook.  Select the first option.</a:t>
            </a:r>
          </a:p>
        </p:txBody>
      </p:sp>
      <p:cxnSp>
        <p:nvCxnSpPr>
          <p:cNvPr id="9" name="Straight Arrow Connector 8"/>
          <p:cNvCxnSpPr>
            <a:cxnSpLocks/>
            <a:endCxn id="11" idx="1"/>
          </p:cNvCxnSpPr>
          <p:nvPr/>
        </p:nvCxnSpPr>
        <p:spPr>
          <a:xfrm flipV="1">
            <a:off x="10383140" y="509799"/>
            <a:ext cx="220773" cy="12088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603913" y="436970"/>
            <a:ext cx="1420851" cy="14565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/>
          <p:cNvSpPr txBox="1"/>
          <p:nvPr/>
        </p:nvSpPr>
        <p:spPr>
          <a:xfrm>
            <a:off x="7849275" y="1118650"/>
            <a:ext cx="228195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sz="2000" dirty="0"/>
              <a:t>Click on </a:t>
            </a:r>
            <a:r>
              <a:rPr lang="en-CA" sz="2000" b="1" i="1" dirty="0"/>
              <a:t>Browse.</a:t>
            </a:r>
            <a:endParaRPr lang="en-CA" sz="2000" dirty="0"/>
          </a:p>
        </p:txBody>
      </p:sp>
      <p:cxnSp>
        <p:nvCxnSpPr>
          <p:cNvPr id="23" name="Straight Arrow Connector 22"/>
          <p:cNvCxnSpPr>
            <a:stCxn id="21" idx="3"/>
          </p:cNvCxnSpPr>
          <p:nvPr/>
        </p:nvCxnSpPr>
        <p:spPr>
          <a:xfrm>
            <a:off x="10131228" y="1318705"/>
            <a:ext cx="472685" cy="1054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603913" y="1358509"/>
            <a:ext cx="1420851" cy="14565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4" idx="1"/>
          </p:cNvCxnSpPr>
          <p:nvPr/>
        </p:nvCxnSpPr>
        <p:spPr>
          <a:xfrm flipH="1">
            <a:off x="9427221" y="1431338"/>
            <a:ext cx="1176692" cy="59167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23" y="1719081"/>
            <a:ext cx="5295437" cy="342301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40844" y="5782304"/>
            <a:ext cx="4790384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Click on the folder where the course files are located.  I will assume the </a:t>
            </a:r>
            <a:r>
              <a:rPr lang="en-CA" b="1" i="1" dirty="0"/>
              <a:t>Downloads</a:t>
            </a:r>
            <a:r>
              <a:rPr lang="en-CA" dirty="0"/>
              <a:t> folder for this example.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329239" y="3188262"/>
            <a:ext cx="784928" cy="16184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24" y="1719083"/>
            <a:ext cx="5295436" cy="3423016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035782" y="1116870"/>
            <a:ext cx="6501610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sz="2000" dirty="0"/>
              <a:t>Select the </a:t>
            </a:r>
            <a:r>
              <a:rPr lang="en-CA" sz="2000" b="1" i="1" dirty="0"/>
              <a:t>Contacts.xlsx</a:t>
            </a:r>
            <a:r>
              <a:rPr lang="en-CA" sz="2000" dirty="0"/>
              <a:t> file and click on the </a:t>
            </a:r>
            <a:r>
              <a:rPr lang="en-CA" sz="2000" b="1" i="1" dirty="0"/>
              <a:t>Open</a:t>
            </a:r>
            <a:r>
              <a:rPr lang="en-CA" sz="2000" dirty="0"/>
              <a:t> button.</a:t>
            </a:r>
          </a:p>
        </p:txBody>
      </p:sp>
      <p:cxnSp>
        <p:nvCxnSpPr>
          <p:cNvPr id="38" name="Straight Arrow Connector 37"/>
          <p:cNvCxnSpPr>
            <a:cxnSpLocks/>
          </p:cNvCxnSpPr>
          <p:nvPr/>
        </p:nvCxnSpPr>
        <p:spPr>
          <a:xfrm>
            <a:off x="6419510" y="1431338"/>
            <a:ext cx="1518078" cy="341584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7922103" y="4847184"/>
            <a:ext cx="655455" cy="20224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2" name="Straight Arrow Connector 41"/>
          <p:cNvCxnSpPr>
            <a:cxnSpLocks/>
          </p:cNvCxnSpPr>
          <p:nvPr/>
        </p:nvCxnSpPr>
        <p:spPr>
          <a:xfrm>
            <a:off x="3858896" y="1440288"/>
            <a:ext cx="2340111" cy="142429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76" y="3410963"/>
            <a:ext cx="4108915" cy="1945888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277063" y="1987933"/>
            <a:ext cx="3581833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CA" dirty="0"/>
              <a:t>Since there is only one table in this workbook, there is only one listing.  So with that one selected, 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flipH="1">
            <a:off x="704008" y="3066881"/>
            <a:ext cx="331773" cy="85775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2824120" y="3066881"/>
            <a:ext cx="388418" cy="202300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2963853" y="5093547"/>
            <a:ext cx="655455" cy="20224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0" name="Straight Arrow Connector 29"/>
          <p:cNvCxnSpPr>
            <a:cxnSpLocks/>
            <a:stCxn id="28" idx="0"/>
          </p:cNvCxnSpPr>
          <p:nvPr/>
        </p:nvCxnSpPr>
        <p:spPr>
          <a:xfrm flipH="1" flipV="1">
            <a:off x="5011616" y="3305910"/>
            <a:ext cx="2724420" cy="247639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502" y="2325323"/>
            <a:ext cx="4457007" cy="3324608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113288" y="5741813"/>
            <a:ext cx="3827533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These are the Excel </a:t>
            </a:r>
            <a:r>
              <a:rPr lang="en-CA" b="1" i="1" dirty="0"/>
              <a:t>Mail Merge Recipients</a:t>
            </a:r>
            <a:r>
              <a:rPr lang="en-CA" dirty="0"/>
              <a:t> we just imported.</a:t>
            </a:r>
          </a:p>
          <a:p>
            <a:pPr algn="r"/>
            <a:r>
              <a:rPr lang="en-CA" dirty="0"/>
              <a:t>Click on </a:t>
            </a:r>
            <a:r>
              <a:rPr lang="en-CA" b="1" dirty="0"/>
              <a:t>OK.</a:t>
            </a:r>
            <a:endParaRPr lang="en-CA" dirty="0"/>
          </a:p>
        </p:txBody>
      </p:sp>
      <p:cxnSp>
        <p:nvCxnSpPr>
          <p:cNvPr id="59" name="Straight Arrow Connector 58"/>
          <p:cNvCxnSpPr>
            <a:cxnSpLocks/>
            <a:stCxn id="57" idx="0"/>
          </p:cNvCxnSpPr>
          <p:nvPr/>
        </p:nvCxnSpPr>
        <p:spPr>
          <a:xfrm flipV="1">
            <a:off x="2027055" y="3429000"/>
            <a:ext cx="1059995" cy="231281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3811349" y="5462125"/>
            <a:ext cx="1974456" cy="106814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5800591" y="5397257"/>
            <a:ext cx="575933" cy="20224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094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1" grpId="0" animBg="1"/>
      <p:bldP spid="24" grpId="0" animBg="1"/>
      <p:bldP spid="28" grpId="0" animBg="1"/>
      <p:bldP spid="28" grpId="1" animBg="1"/>
      <p:bldP spid="32" grpId="0" animBg="1"/>
      <p:bldP spid="32" grpId="1" animBg="1"/>
      <p:bldP spid="36" grpId="0" animBg="1"/>
      <p:bldP spid="39" grpId="0" animBg="1"/>
      <p:bldP spid="46" grpId="0" animBg="1"/>
      <p:bldP spid="55" grpId="0" animBg="1"/>
      <p:bldP spid="57" grpId="0" animBg="1"/>
      <p:bldP spid="57" grpId="1" animBg="1"/>
      <p:bldP spid="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584" y="1586788"/>
            <a:ext cx="1449155" cy="465652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915598" y="1496444"/>
            <a:ext cx="4587183" cy="255454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When you click on any of the options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Use an existing list</a:t>
            </a:r>
            <a:endParaRPr lang="en-CA" sz="2000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Select from Outlook contacts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Type a new list</a:t>
            </a:r>
          </a:p>
          <a:p>
            <a:r>
              <a:rPr lang="en-CA" sz="2000" dirty="0"/>
              <a:t>after having imported a list already, you will end up replacing the previous list with the new one.</a:t>
            </a:r>
          </a:p>
          <a:p>
            <a:pPr algn="ctr"/>
            <a:r>
              <a:rPr lang="en-CA" sz="2000" b="1" dirty="0"/>
              <a:t>They will not be merged</a:t>
            </a:r>
            <a:r>
              <a:rPr lang="en-CA" sz="2000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3093" y="156899"/>
            <a:ext cx="547007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8520157" y="1999716"/>
            <a:ext cx="2185606" cy="710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46976" y="4198248"/>
            <a:ext cx="3913974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So the trick is to merge your address fields first.  It is easiest to do this in Excel.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2495" y="778036"/>
            <a:ext cx="5603310" cy="19389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</a:t>
            </a:r>
            <a:r>
              <a:rPr lang="en-CA" sz="2000" b="1" i="1" dirty="0"/>
              <a:t>Use an existing </a:t>
            </a:r>
            <a:r>
              <a:rPr lang="en-CA" sz="2000" dirty="0"/>
              <a:t>list from the Mail Merge panel and click on </a:t>
            </a:r>
            <a:r>
              <a:rPr lang="en-CA" sz="2000" b="1" i="1" dirty="0"/>
              <a:t>Select a different list…</a:t>
            </a:r>
            <a:endParaRPr lang="en-CA" sz="2000" i="1" dirty="0"/>
          </a:p>
          <a:p>
            <a:endParaRPr lang="en-CA" sz="1000" dirty="0"/>
          </a:p>
          <a:p>
            <a:r>
              <a:rPr lang="en-CA" sz="2000" dirty="0"/>
              <a:t>Browse to where you have saved your Contacts data files for this course.</a:t>
            </a:r>
          </a:p>
          <a:p>
            <a:endParaRPr lang="en-CA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We will open up the </a:t>
            </a:r>
            <a:r>
              <a:rPr lang="en-CA" sz="2000" b="1" i="1" dirty="0"/>
              <a:t>Contacts.csv</a:t>
            </a:r>
            <a:r>
              <a:rPr lang="en-CA" sz="2000" dirty="0"/>
              <a:t> file.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69" y="3203708"/>
            <a:ext cx="5286229" cy="3417065"/>
          </a:xfrm>
          <a:prstGeom prst="rect">
            <a:avLst/>
          </a:prstGeom>
        </p:spPr>
      </p:pic>
      <p:cxnSp>
        <p:nvCxnSpPr>
          <p:cNvPr id="55" name="Straight Arrow Connector 54"/>
          <p:cNvCxnSpPr/>
          <p:nvPr/>
        </p:nvCxnSpPr>
        <p:spPr>
          <a:xfrm>
            <a:off x="2620736" y="4212771"/>
            <a:ext cx="1992085" cy="212271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2805493">
            <a:off x="2226984" y="5020678"/>
            <a:ext cx="2892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Click on </a:t>
            </a:r>
            <a:r>
              <a:rPr lang="en-CA" sz="2000" b="1" i="1" dirty="0"/>
              <a:t>Open</a:t>
            </a:r>
            <a:endParaRPr lang="en-CA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6025242" y="225390"/>
            <a:ext cx="5934786" cy="1015663"/>
          </a:xfrm>
          <a:prstGeom prst="rect">
            <a:avLst/>
          </a:prstGeom>
          <a:blipFill dpi="0" rotWithShape="1">
            <a:blip r:embed="rId4">
              <a:alphaModFix amt="90000"/>
            </a:blip>
            <a:srcRect/>
            <a:tile tx="0" ty="0" sx="100000" sy="100000" flip="none" algn="tl"/>
          </a:blip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There is no method in Excel 2016/19 to import a second contact list to merge it with the first one while doing a mail merge.</a:t>
            </a:r>
          </a:p>
        </p:txBody>
      </p:sp>
      <p:cxnSp>
        <p:nvCxnSpPr>
          <p:cNvPr id="40" name="Straight Arrow Connector 39"/>
          <p:cNvCxnSpPr>
            <a:cxnSpLocks/>
          </p:cNvCxnSpPr>
          <p:nvPr/>
        </p:nvCxnSpPr>
        <p:spPr>
          <a:xfrm flipV="1">
            <a:off x="9588381" y="2168664"/>
            <a:ext cx="1125474" cy="1472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cxnSpLocks/>
          </p:cNvCxnSpPr>
          <p:nvPr/>
        </p:nvCxnSpPr>
        <p:spPr>
          <a:xfrm flipV="1">
            <a:off x="8127050" y="2338596"/>
            <a:ext cx="2586805" cy="29350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915598" y="5358219"/>
            <a:ext cx="4587183" cy="1323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i="1" dirty="0"/>
              <a:t>Contacts.csv</a:t>
            </a:r>
            <a:r>
              <a:rPr lang="en-CA" sz="2000" dirty="0"/>
              <a:t> file provided is a merge I have created of three sources, some existing addresses, an Excel .</a:t>
            </a:r>
            <a:r>
              <a:rPr lang="en-CA" sz="2000" dirty="0" err="1"/>
              <a:t>xlsx</a:t>
            </a:r>
            <a:r>
              <a:rPr lang="en-CA" sz="2000" dirty="0"/>
              <a:t> file of addresses, and some Outlook contacts.</a:t>
            </a:r>
          </a:p>
        </p:txBody>
      </p:sp>
      <p:cxnSp>
        <p:nvCxnSpPr>
          <p:cNvPr id="42" name="Straight Arrow Connector 41"/>
          <p:cNvCxnSpPr>
            <a:cxnSpLocks/>
          </p:cNvCxnSpPr>
          <p:nvPr/>
        </p:nvCxnSpPr>
        <p:spPr>
          <a:xfrm flipH="1">
            <a:off x="2258546" y="2623559"/>
            <a:ext cx="894852" cy="153444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4D468AFD-1298-4496-A2BE-D0886536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69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 animBg="1"/>
      <p:bldP spid="47" grpId="0" animBg="1"/>
      <p:bldP spid="56" grpId="0"/>
      <p:bldP spid="27" grpId="0" animBg="1"/>
      <p:bldP spid="27" grpId="1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584" y="1586788"/>
            <a:ext cx="1449155" cy="4656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3093" y="156899"/>
            <a:ext cx="547007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94698" y="4211990"/>
            <a:ext cx="2606601" cy="224676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first time you open the .CSV comma delimited file of addresses Word will ask you what character is separating the data fields.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891" y="2571155"/>
            <a:ext cx="10224408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Definition 2</a:t>
            </a:r>
            <a:r>
              <a:rPr lang="en-CA" sz="2000" dirty="0"/>
              <a:t>: </a:t>
            </a:r>
            <a:r>
              <a:rPr lang="en-CA" sz="2000" b="1" dirty="0">
                <a:solidFill>
                  <a:schemeClr val="accent6">
                    <a:lumMod val="75000"/>
                  </a:schemeClr>
                </a:solidFill>
              </a:rPr>
              <a:t>Delimiter</a:t>
            </a:r>
            <a:r>
              <a:rPr lang="en-CA" sz="2000" dirty="0"/>
              <a:t> - A delimiter can be any character that is not part of any of the data fields.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891" y="672944"/>
            <a:ext cx="10224408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Definition 1</a:t>
            </a:r>
            <a:r>
              <a:rPr lang="en-CA" sz="2000" dirty="0"/>
              <a:t>: </a:t>
            </a:r>
            <a:r>
              <a:rPr lang="en-CA" sz="2000" b="1" dirty="0">
                <a:solidFill>
                  <a:schemeClr val="accent6">
                    <a:lumMod val="75000"/>
                  </a:schemeClr>
                </a:solidFill>
              </a:rPr>
              <a:t>CSV file</a:t>
            </a:r>
            <a:r>
              <a:rPr lang="en-CA" sz="2000" b="1" dirty="0"/>
              <a:t> </a:t>
            </a:r>
            <a:r>
              <a:rPr lang="en-CA" sz="2000" dirty="0"/>
              <a:t>– a .CSV file is a comma delimited text based file.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5425" y="1076460"/>
            <a:ext cx="8905874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purpose of a .CSV file is to move data from one program to another in a common format that both programs understand.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5424" y="1788477"/>
            <a:ext cx="8905875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.CSV file is a text based file where the data fields are separated by a delimiter and the rows of data (records) are separated by the carriage return.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5426" y="2972707"/>
            <a:ext cx="7934322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It is used to separate one data field from the others.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5424" y="3376223"/>
            <a:ext cx="7934324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comma is quite commonly used, but if there are commas in your data, another character must be used, such as a TAB character.</a:t>
            </a:r>
          </a:p>
        </p:txBody>
      </p:sp>
      <p:cxnSp>
        <p:nvCxnSpPr>
          <p:cNvPr id="15" name="Straight Arrow Connector 14"/>
          <p:cNvCxnSpPr>
            <a:cxnSpLocks/>
            <a:endCxn id="7" idx="3"/>
          </p:cNvCxnSpPr>
          <p:nvPr/>
        </p:nvCxnSpPr>
        <p:spPr>
          <a:xfrm flipH="1">
            <a:off x="10401299" y="4752975"/>
            <a:ext cx="781052" cy="5824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02" y="4190976"/>
            <a:ext cx="3416064" cy="2169069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cxnSpLocks/>
            <a:stCxn id="7" idx="1"/>
            <a:endCxn id="16" idx="3"/>
          </p:cNvCxnSpPr>
          <p:nvPr/>
        </p:nvCxnSpPr>
        <p:spPr>
          <a:xfrm flipH="1" flipV="1">
            <a:off x="7279966" y="5275511"/>
            <a:ext cx="514732" cy="5986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9685" y="4211990"/>
            <a:ext cx="3318840" cy="224676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Word will usually properly recognize the character separating the data fields, but check to see that it is the comma that Word has chosen.</a:t>
            </a:r>
          </a:p>
          <a:p>
            <a:pPr algn="r"/>
            <a:r>
              <a:rPr lang="en-CA" sz="2000" dirty="0"/>
              <a:t>Then click on </a:t>
            </a:r>
            <a:r>
              <a:rPr lang="en-CA" sz="2000" b="1" dirty="0"/>
              <a:t>OK</a:t>
            </a:r>
            <a:r>
              <a:rPr lang="en-CA" sz="2000" dirty="0"/>
              <a:t>.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2785929" y="5093293"/>
            <a:ext cx="1185996" cy="597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  <a:endCxn id="26" idx="1"/>
          </p:cNvCxnSpPr>
          <p:nvPr/>
        </p:nvCxnSpPr>
        <p:spPr>
          <a:xfrm flipV="1">
            <a:off x="3375589" y="6191250"/>
            <a:ext cx="2453711" cy="5206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829300" y="6076950"/>
            <a:ext cx="657225" cy="2286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4002C741-DC9E-4CFC-940B-D9301CC9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9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48" y="802657"/>
            <a:ext cx="5020390" cy="374485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9227" y="195941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You should have a dialog box that looks like this one.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9422" y="1224658"/>
            <a:ext cx="428548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further work with the list by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75655" y="2204596"/>
            <a:ext cx="3796395" cy="40011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Sorting the recipients list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5656" y="2788283"/>
            <a:ext cx="379639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Filtering the recipients list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5655" y="3371970"/>
            <a:ext cx="3796395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Finding &amp; Removing duplicates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5655" y="3955657"/>
            <a:ext cx="379639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Searching for a recipient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5656" y="4539344"/>
            <a:ext cx="3796394" cy="40011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Validating addresses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62257" y="3173943"/>
            <a:ext cx="555172" cy="14400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8262257" y="3355520"/>
            <a:ext cx="555172" cy="1440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8262257" y="3548472"/>
            <a:ext cx="900000" cy="1440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8270421" y="3733138"/>
            <a:ext cx="900000" cy="15708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8270421" y="3928554"/>
            <a:ext cx="1080000" cy="14400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>
            <a:stCxn id="13" idx="3"/>
            <a:endCxn id="18" idx="1"/>
          </p:cNvCxnSpPr>
          <p:nvPr/>
        </p:nvCxnSpPr>
        <p:spPr>
          <a:xfrm>
            <a:off x="4972050" y="2404651"/>
            <a:ext cx="3290207" cy="84129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4" idx="3"/>
            <a:endCxn id="19" idx="1"/>
          </p:cNvCxnSpPr>
          <p:nvPr/>
        </p:nvCxnSpPr>
        <p:spPr>
          <a:xfrm>
            <a:off x="4972050" y="2988338"/>
            <a:ext cx="3290207" cy="43918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980214" y="3562968"/>
            <a:ext cx="3290207" cy="5750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6" idx="3"/>
            <a:endCxn id="21" idx="1"/>
          </p:cNvCxnSpPr>
          <p:nvPr/>
        </p:nvCxnSpPr>
        <p:spPr>
          <a:xfrm flipV="1">
            <a:off x="4972050" y="3811681"/>
            <a:ext cx="3298371" cy="3440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7" idx="3"/>
            <a:endCxn id="22" idx="1"/>
          </p:cNvCxnSpPr>
          <p:nvPr/>
        </p:nvCxnSpPr>
        <p:spPr>
          <a:xfrm flipV="1">
            <a:off x="4972050" y="4000554"/>
            <a:ext cx="3298371" cy="73884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20" y="1514660"/>
            <a:ext cx="4207016" cy="205875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384" y="1521759"/>
            <a:ext cx="4206152" cy="205833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789" y="960883"/>
            <a:ext cx="4508936" cy="322609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40" y="2078715"/>
            <a:ext cx="2247738" cy="14872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909" y="2332288"/>
            <a:ext cx="6026742" cy="838106"/>
          </a:xfrm>
          <a:prstGeom prst="rect">
            <a:avLst/>
          </a:prstGeom>
        </p:spPr>
      </p:pic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6AD25AA6-376A-411D-9163-9080EF02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9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25" y="1864695"/>
            <a:ext cx="4346892" cy="2291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78" y="802657"/>
            <a:ext cx="5016067" cy="37416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3722" y="174258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Editing the list you just imported.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31909" y="5478236"/>
            <a:ext cx="5637756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Once you have worked with the contacts list, 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1054443" y="4441371"/>
            <a:ext cx="253093" cy="10287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31910" y="4685624"/>
            <a:ext cx="308759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Edit…</a:t>
            </a:r>
            <a:r>
              <a:rPr lang="en-CA" dirty="0"/>
              <a:t> button to edit the list you just imported.</a:t>
            </a:r>
          </a:p>
        </p:txBody>
      </p:sp>
      <p:cxnSp>
        <p:nvCxnSpPr>
          <p:cNvPr id="6" name="Straight Arrow Connector 5"/>
          <p:cNvCxnSpPr>
            <a:stCxn id="4" idx="0"/>
            <a:endCxn id="7" idx="2"/>
          </p:cNvCxnSpPr>
          <p:nvPr/>
        </p:nvCxnSpPr>
        <p:spPr>
          <a:xfrm flipH="1" flipV="1">
            <a:off x="7090682" y="4196443"/>
            <a:ext cx="485027" cy="48918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784521" y="4008664"/>
            <a:ext cx="612321" cy="18777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179614" y="782323"/>
            <a:ext cx="121477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…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9614" y="1174211"/>
            <a:ext cx="2767693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Edit the selected record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69421" y="4622452"/>
            <a:ext cx="475977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Move through the records with these controls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012948" y="896834"/>
            <a:ext cx="2241097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Delete the current selected record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3686" y="5201237"/>
            <a:ext cx="2449286" cy="64633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Restore the current selected record</a:t>
            </a:r>
          </a:p>
        </p:txBody>
      </p:sp>
      <p:cxnSp>
        <p:nvCxnSpPr>
          <p:cNvPr id="29" name="Straight Arrow Connector 28"/>
          <p:cNvCxnSpPr>
            <a:stCxn id="26" idx="2"/>
          </p:cNvCxnSpPr>
          <p:nvPr/>
        </p:nvCxnSpPr>
        <p:spPr>
          <a:xfrm>
            <a:off x="1563461" y="1543543"/>
            <a:ext cx="730703" cy="122415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2375807" y="2130879"/>
            <a:ext cx="2155371" cy="1306284"/>
            <a:chOff x="2375807" y="2130879"/>
            <a:chExt cx="2155371" cy="1306284"/>
          </a:xfrm>
        </p:grpSpPr>
        <p:sp>
          <p:nvSpPr>
            <p:cNvPr id="31" name="Left Brace 30"/>
            <p:cNvSpPr/>
            <p:nvPr/>
          </p:nvSpPr>
          <p:spPr>
            <a:xfrm>
              <a:off x="2375807" y="2130879"/>
              <a:ext cx="155122" cy="1298121"/>
            </a:xfrm>
            <a:prstGeom prst="leftBrac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" name="Left Brace 47"/>
            <p:cNvSpPr/>
            <p:nvPr/>
          </p:nvSpPr>
          <p:spPr>
            <a:xfrm flipH="1">
              <a:off x="4294230" y="2139043"/>
              <a:ext cx="236948" cy="1298120"/>
            </a:xfrm>
            <a:prstGeom prst="leftBrac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1314450" y="3869944"/>
            <a:ext cx="1379764" cy="22451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Straight Arrow Connector 49"/>
          <p:cNvCxnSpPr>
            <a:stCxn id="40" idx="0"/>
            <a:endCxn id="36" idx="2"/>
          </p:cNvCxnSpPr>
          <p:nvPr/>
        </p:nvCxnSpPr>
        <p:spPr>
          <a:xfrm flipH="1" flipV="1">
            <a:off x="2004332" y="4094461"/>
            <a:ext cx="644979" cy="52799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555817" y="2379058"/>
            <a:ext cx="620340" cy="1845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5" name="Straight Arrow Connector 54"/>
          <p:cNvCxnSpPr>
            <a:stCxn id="41" idx="2"/>
            <a:endCxn id="53" idx="0"/>
          </p:cNvCxnSpPr>
          <p:nvPr/>
        </p:nvCxnSpPr>
        <p:spPr>
          <a:xfrm flipH="1">
            <a:off x="4865987" y="1543165"/>
            <a:ext cx="267510" cy="8358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60" idx="2"/>
          </p:cNvCxnSpPr>
          <p:nvPr/>
        </p:nvCxnSpPr>
        <p:spPr>
          <a:xfrm flipH="1" flipV="1">
            <a:off x="4863947" y="2816027"/>
            <a:ext cx="949026" cy="238521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555817" y="2622804"/>
            <a:ext cx="616260" cy="19322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841664D1-6077-4FC9-9036-3B09A7E9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35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4" grpId="0" animBg="1"/>
      <p:bldP spid="4" grpId="0" animBg="1"/>
      <p:bldP spid="7" grpId="0" animBg="1"/>
      <p:bldP spid="7" grpId="1" animBg="1"/>
      <p:bldP spid="23" grpId="0" animBg="1"/>
      <p:bldP spid="26" grpId="0" animBg="1"/>
      <p:bldP spid="40" grpId="0" animBg="1"/>
      <p:bldP spid="41" grpId="0" animBg="1"/>
      <p:bldP spid="45" grpId="0" animBg="1"/>
      <p:bldP spid="36" grpId="0" animBg="1"/>
      <p:bldP spid="53" grpId="0" animBg="1"/>
      <p:bldP spid="6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706371-7087-4975-8A61-C1A23E741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89" y="705692"/>
            <a:ext cx="6843383" cy="6125127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1093862" y="1431970"/>
            <a:ext cx="6922093" cy="145100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BA5CAA30-96AC-4362-B425-D61C37DEA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89" y="705691"/>
            <a:ext cx="6843383" cy="61251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27F47B-A54F-4536-8034-AD4BF3FF6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935" y="1923029"/>
            <a:ext cx="1664620" cy="43614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5320" y="180533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Addresses imported, now write your letter.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8399" y="6179378"/>
            <a:ext cx="274599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</a:t>
            </a:r>
          </a:p>
          <a:p>
            <a:r>
              <a:rPr lang="en-CA" sz="2000" b="1" i="1" dirty="0"/>
              <a:t>Next: Write your letter</a:t>
            </a:r>
            <a:endParaRPr lang="en-CA" sz="2000" dirty="0"/>
          </a:p>
        </p:txBody>
      </p:sp>
      <p:sp>
        <p:nvSpPr>
          <p:cNvPr id="6" name="Rectangle 5"/>
          <p:cNvSpPr/>
          <p:nvPr/>
        </p:nvSpPr>
        <p:spPr>
          <a:xfrm>
            <a:off x="10632935" y="5826265"/>
            <a:ext cx="1377436" cy="1375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cxnSpLocks/>
            <a:stCxn id="5" idx="3"/>
            <a:endCxn id="6" idx="1"/>
          </p:cNvCxnSpPr>
          <p:nvPr/>
        </p:nvCxnSpPr>
        <p:spPr>
          <a:xfrm flipV="1">
            <a:off x="10384390" y="5895048"/>
            <a:ext cx="248545" cy="63827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633530" y="908022"/>
            <a:ext cx="3974681" cy="707886"/>
          </a:xfrm>
          <a:prstGeom prst="rect">
            <a:avLst/>
          </a:prstGeom>
          <a:noFill/>
          <a:ln w="158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Place the cursor on the first line beside the left most character.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3530" y="1655347"/>
            <a:ext cx="2822417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Press </a:t>
            </a:r>
            <a:r>
              <a:rPr lang="en-CA" sz="2000" b="1" i="1" dirty="0"/>
              <a:t>Enter</a:t>
            </a:r>
            <a:r>
              <a:rPr lang="en-CA" sz="2000" dirty="0"/>
              <a:t> a couple of times to create space at the top of the document for the salutation line.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38399" y="3027733"/>
            <a:ext cx="282241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Place the cursor at the top of the page again.</a:t>
            </a:r>
          </a:p>
        </p:txBody>
      </p:sp>
      <p:cxnSp>
        <p:nvCxnSpPr>
          <p:cNvPr id="30" name="Straight Arrow Connector 29"/>
          <p:cNvCxnSpPr>
            <a:cxnSpLocks/>
          </p:cNvCxnSpPr>
          <p:nvPr/>
        </p:nvCxnSpPr>
        <p:spPr>
          <a:xfrm flipH="1" flipV="1">
            <a:off x="1102407" y="2948299"/>
            <a:ext cx="6609305" cy="51360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479239" y="3830204"/>
            <a:ext cx="3028775" cy="224676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pPr algn="l"/>
            <a:r>
              <a:rPr lang="en-CA" b="1" dirty="0"/>
              <a:t>Note</a:t>
            </a:r>
            <a:r>
              <a:rPr lang="en-CA" dirty="0"/>
              <a:t>:  It may seem obvious to say, but the formatting at the location you insert the merge field is how that data will look when merged on to the document.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19596D-5C68-40AA-8F46-2DB06ED86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55" y="1957156"/>
            <a:ext cx="1664620" cy="4361450"/>
          </a:xfrm>
          <a:prstGeom prst="rect">
            <a:avLst/>
          </a:prstGeom>
        </p:spPr>
      </p:pic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B375F1C2-A1B4-4658-A2C6-98462E932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2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9" grpId="0" animBg="1"/>
      <p:bldP spid="26" grpId="0" animBg="1"/>
      <p:bldP spid="28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02EC888-EC78-441E-BA40-EC26CA43B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7" y="761638"/>
            <a:ext cx="6802251" cy="60883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46900" y="1549261"/>
            <a:ext cx="4232134" cy="317009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Address Block</a:t>
            </a:r>
            <a:r>
              <a:rPr lang="en-CA" sz="2000" dirty="0"/>
              <a:t> is a group of fields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First Name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Last Name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Company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Address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City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Province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Postal</a:t>
            </a:r>
          </a:p>
          <a:p>
            <a:pPr marL="542925" indent="-285750">
              <a:buFont typeface="Wingdings" panose="05000000000000000000" pitchFamily="2" charset="2"/>
              <a:buChar char="ü"/>
            </a:pPr>
            <a:r>
              <a:rPr lang="en-CA" sz="2000" dirty="0"/>
              <a:t>Country</a:t>
            </a:r>
          </a:p>
          <a:p>
            <a:r>
              <a:rPr lang="en-CA" sz="2000" dirty="0"/>
              <a:t> which define the full address.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221185" y="2900410"/>
            <a:ext cx="956450" cy="14565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S</a:t>
            </a:r>
          </a:p>
        </p:txBody>
      </p:sp>
      <p:cxnSp>
        <p:nvCxnSpPr>
          <p:cNvPr id="9" name="Straight Arrow Connector 8"/>
          <p:cNvCxnSpPr>
            <a:cxnSpLocks/>
            <a:stCxn id="6" idx="1"/>
          </p:cNvCxnSpPr>
          <p:nvPr/>
        </p:nvCxnSpPr>
        <p:spPr>
          <a:xfrm flipH="1" flipV="1">
            <a:off x="7177636" y="2956146"/>
            <a:ext cx="469264" cy="17816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57981" y="4985573"/>
            <a:ext cx="4232134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By defining the Address Block, you can insert all the address lines at once.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728B66E-A1F8-4DC9-A9CC-624C07072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56333B-1E99-462D-94D3-E1DCF241E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16" y="2575799"/>
            <a:ext cx="5783723" cy="304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3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3A54CC5B-1EAF-40BF-8C77-38163AF2B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7" y="761638"/>
            <a:ext cx="6802251" cy="60883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33044" y="1258327"/>
            <a:ext cx="4232134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have some control over how the address is displayed by selecting the different options.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52" y="2575800"/>
            <a:ext cx="5783723" cy="30413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5739" y="2848156"/>
            <a:ext cx="2732315" cy="238106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stCxn id="2" idx="1"/>
          </p:cNvCxnSpPr>
          <p:nvPr/>
        </p:nvCxnSpPr>
        <p:spPr>
          <a:xfrm flipH="1">
            <a:off x="3124198" y="1766159"/>
            <a:ext cx="4508846" cy="131133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646900" y="2816797"/>
            <a:ext cx="423045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Choose the name format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4788" y="2867205"/>
            <a:ext cx="2680361" cy="100946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/>
          <p:cNvCxnSpPr>
            <a:stCxn id="14" idx="1"/>
            <a:endCxn id="16" idx="3"/>
          </p:cNvCxnSpPr>
          <p:nvPr/>
        </p:nvCxnSpPr>
        <p:spPr>
          <a:xfrm flipH="1">
            <a:off x="3105149" y="3016852"/>
            <a:ext cx="4541751" cy="35508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24788" y="3908391"/>
            <a:ext cx="2680362" cy="16247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7646900" y="3805021"/>
            <a:ext cx="4230459" cy="4001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Display the company name or not.</a:t>
            </a:r>
          </a:p>
        </p:txBody>
      </p:sp>
      <p:cxnSp>
        <p:nvCxnSpPr>
          <p:cNvPr id="22" name="Straight Arrow Connector 21"/>
          <p:cNvCxnSpPr>
            <a:stCxn id="20" idx="1"/>
            <a:endCxn id="19" idx="3"/>
          </p:cNvCxnSpPr>
          <p:nvPr/>
        </p:nvCxnSpPr>
        <p:spPr>
          <a:xfrm flipH="1" flipV="1">
            <a:off x="3105150" y="3989628"/>
            <a:ext cx="4541750" cy="1544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24788" y="4100050"/>
            <a:ext cx="2680362" cy="1576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7646900" y="4793186"/>
            <a:ext cx="4230459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Include the postal address?</a:t>
            </a:r>
          </a:p>
        </p:txBody>
      </p:sp>
      <p:cxnSp>
        <p:nvCxnSpPr>
          <p:cNvPr id="26" name="Straight Arrow Connector 25"/>
          <p:cNvCxnSpPr>
            <a:stCxn id="25" idx="1"/>
            <a:endCxn id="24" idx="3"/>
          </p:cNvCxnSpPr>
          <p:nvPr/>
        </p:nvCxnSpPr>
        <p:spPr>
          <a:xfrm flipH="1" flipV="1">
            <a:off x="3105150" y="4178863"/>
            <a:ext cx="4541750" cy="81437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24788" y="4281602"/>
            <a:ext cx="2680362" cy="91904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/>
          <p:cNvSpPr txBox="1"/>
          <p:nvPr/>
        </p:nvSpPr>
        <p:spPr>
          <a:xfrm>
            <a:off x="7646900" y="5781351"/>
            <a:ext cx="4230459" cy="707886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To refine even further the address display.</a:t>
            </a:r>
          </a:p>
        </p:txBody>
      </p:sp>
      <p:cxnSp>
        <p:nvCxnSpPr>
          <p:cNvPr id="33" name="Straight Arrow Connector 32"/>
          <p:cNvCxnSpPr>
            <a:stCxn id="32" idx="1"/>
            <a:endCxn id="31" idx="3"/>
          </p:cNvCxnSpPr>
          <p:nvPr/>
        </p:nvCxnSpPr>
        <p:spPr>
          <a:xfrm flipH="1" flipV="1">
            <a:off x="3105150" y="4741126"/>
            <a:ext cx="4541750" cy="1394168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D65AF791-FB32-43CB-9CD1-15E4EDFFD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73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4" grpId="0" animBg="1"/>
      <p:bldP spid="16" grpId="0" animBg="1"/>
      <p:bldP spid="19" grpId="0" animBg="1"/>
      <p:bldP spid="20" grpId="0" animBg="1"/>
      <p:bldP spid="24" grpId="0" animBg="1"/>
      <p:bldP spid="25" grpId="0" animBg="1"/>
      <p:bldP spid="31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CE12024-B98D-41C6-BE96-C58987B5D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7" y="761638"/>
            <a:ext cx="6802251" cy="60883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52" y="2575800"/>
            <a:ext cx="5783723" cy="304136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559347" y="4925490"/>
            <a:ext cx="4524406" cy="163121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have field names (the column header) that do not match what Word is expecting, then you can match your field name with Word by clicking on </a:t>
            </a:r>
            <a:r>
              <a:rPr lang="en-CA" sz="2000" b="1" i="1" dirty="0"/>
              <a:t>Match Fields.</a:t>
            </a:r>
            <a:endParaRPr lang="en-CA" sz="2000" dirty="0"/>
          </a:p>
        </p:txBody>
      </p:sp>
      <p:cxnSp>
        <p:nvCxnSpPr>
          <p:cNvPr id="33" name="Straight Arrow Connector 32"/>
          <p:cNvCxnSpPr>
            <a:cxnSpLocks/>
            <a:stCxn id="32" idx="1"/>
          </p:cNvCxnSpPr>
          <p:nvPr/>
        </p:nvCxnSpPr>
        <p:spPr>
          <a:xfrm flipH="1" flipV="1">
            <a:off x="6000751" y="5150242"/>
            <a:ext cx="1558596" cy="59085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257800" y="5057775"/>
            <a:ext cx="742950" cy="20955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94" y="2149770"/>
            <a:ext cx="2553731" cy="3648187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stCxn id="8" idx="1"/>
          </p:cNvCxnSpPr>
          <p:nvPr/>
        </p:nvCxnSpPr>
        <p:spPr>
          <a:xfrm flipH="1" flipV="1">
            <a:off x="4010025" y="4876985"/>
            <a:ext cx="1247775" cy="28556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2283" y="1238785"/>
            <a:ext cx="255373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What Word expects …</a:t>
            </a:r>
          </a:p>
        </p:txBody>
      </p:sp>
      <p:cxnSp>
        <p:nvCxnSpPr>
          <p:cNvPr id="30" name="Straight Arrow Connector 29"/>
          <p:cNvCxnSpPr>
            <a:cxnSpLocks/>
            <a:stCxn id="28" idx="2"/>
          </p:cNvCxnSpPr>
          <p:nvPr/>
        </p:nvCxnSpPr>
        <p:spPr>
          <a:xfrm>
            <a:off x="1349149" y="1638895"/>
            <a:ext cx="355826" cy="126623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533525" y="2895600"/>
            <a:ext cx="1289305" cy="1838325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/>
          <p:cNvSpPr txBox="1"/>
          <p:nvPr/>
        </p:nvSpPr>
        <p:spPr>
          <a:xfrm>
            <a:off x="2794416" y="1238785"/>
            <a:ext cx="519590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What your merge file (database) has available …</a:t>
            </a:r>
          </a:p>
        </p:txBody>
      </p:sp>
      <p:cxnSp>
        <p:nvCxnSpPr>
          <p:cNvPr id="37" name="Straight Arrow Connector 36"/>
          <p:cNvCxnSpPr>
            <a:cxnSpLocks/>
            <a:stCxn id="35" idx="2"/>
            <a:endCxn id="38" idx="0"/>
          </p:cNvCxnSpPr>
          <p:nvPr/>
        </p:nvCxnSpPr>
        <p:spPr>
          <a:xfrm flipH="1">
            <a:off x="3423311" y="1638895"/>
            <a:ext cx="1969056" cy="1256705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874696" y="2895600"/>
            <a:ext cx="1097229" cy="1838325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TextBox 39"/>
          <p:cNvSpPr txBox="1"/>
          <p:nvPr/>
        </p:nvSpPr>
        <p:spPr>
          <a:xfrm>
            <a:off x="7559345" y="3437253"/>
            <a:ext cx="452440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saves the fields you have matched for another similar mail merge.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456293" y="5150242"/>
            <a:ext cx="2390110" cy="26948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" name="Straight Arrow Connector 43"/>
          <p:cNvCxnSpPr>
            <a:cxnSpLocks/>
            <a:stCxn id="40" idx="1"/>
            <a:endCxn id="41" idx="3"/>
          </p:cNvCxnSpPr>
          <p:nvPr/>
        </p:nvCxnSpPr>
        <p:spPr>
          <a:xfrm flipH="1">
            <a:off x="3846403" y="3791196"/>
            <a:ext cx="3712942" cy="149378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1EBB0791-56CD-49DA-BF50-52B5B7C6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15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8" grpId="0" animBg="1"/>
      <p:bldP spid="28" grpId="0" animBg="1"/>
      <p:bldP spid="34" grpId="0" animBg="1"/>
      <p:bldP spid="35" grpId="0" animBg="1"/>
      <p:bldP spid="38" grpId="0" animBg="1"/>
      <p:bldP spid="40" grpId="0" animBg="1"/>
      <p:bldP spid="4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CC3798E-F141-48C1-980F-20FACA362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3" y="764542"/>
            <a:ext cx="6767407" cy="6057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5837" y="1219795"/>
            <a:ext cx="3289674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the </a:t>
            </a:r>
            <a:r>
              <a:rPr lang="en-CA" b="1" i="1" dirty="0"/>
              <a:t>Address Block</a:t>
            </a:r>
            <a:r>
              <a:rPr lang="en-CA" dirty="0"/>
              <a:t> is added to the document at the point where the cursor was located.</a:t>
            </a:r>
          </a:p>
        </p:txBody>
      </p:sp>
      <p:cxnSp>
        <p:nvCxnSpPr>
          <p:cNvPr id="7" name="Straight Arrow Connector 6"/>
          <p:cNvCxnSpPr>
            <a:cxnSpLocks/>
            <a:stCxn id="5" idx="2"/>
            <a:endCxn id="8" idx="0"/>
          </p:cNvCxnSpPr>
          <p:nvPr/>
        </p:nvCxnSpPr>
        <p:spPr>
          <a:xfrm flipH="1">
            <a:off x="1480261" y="2143125"/>
            <a:ext cx="1180413" cy="73333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75143" y="2876461"/>
            <a:ext cx="1210236" cy="180975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114550" y="4433282"/>
            <a:ext cx="298132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Move the cursor down one.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75143" y="3251756"/>
            <a:ext cx="0" cy="161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10" idx="1"/>
          </p:cNvCxnSpPr>
          <p:nvPr/>
        </p:nvCxnSpPr>
        <p:spPr>
          <a:xfrm flipH="1" flipV="1">
            <a:off x="875143" y="3356192"/>
            <a:ext cx="1239407" cy="126175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896226" y="2014240"/>
            <a:ext cx="2775683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i="1" dirty="0"/>
              <a:t>Greeting line…</a:t>
            </a:r>
            <a:endParaRPr lang="en-CA" sz="2000" dirty="0"/>
          </a:p>
        </p:txBody>
      </p:sp>
      <p:sp>
        <p:nvSpPr>
          <p:cNvPr id="17" name="Rectangle 16"/>
          <p:cNvSpPr/>
          <p:nvPr/>
        </p:nvSpPr>
        <p:spPr>
          <a:xfrm>
            <a:off x="5989480" y="2881938"/>
            <a:ext cx="1000125" cy="1619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9" name="Straight Arrow Connector 18"/>
          <p:cNvCxnSpPr>
            <a:stCxn id="16" idx="1"/>
            <a:endCxn id="17" idx="3"/>
          </p:cNvCxnSpPr>
          <p:nvPr/>
        </p:nvCxnSpPr>
        <p:spPr>
          <a:xfrm flipH="1">
            <a:off x="6989605" y="2214295"/>
            <a:ext cx="906621" cy="74860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62" y="3179287"/>
            <a:ext cx="3216934" cy="2507989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cxnSpLocks/>
            <a:stCxn id="17" idx="1"/>
          </p:cNvCxnSpPr>
          <p:nvPr/>
        </p:nvCxnSpPr>
        <p:spPr>
          <a:xfrm flipH="1">
            <a:off x="5286496" y="2962901"/>
            <a:ext cx="702984" cy="4467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108224" y="3429000"/>
            <a:ext cx="2584208" cy="2952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/>
          <p:cNvSpPr txBox="1"/>
          <p:nvPr/>
        </p:nvSpPr>
        <p:spPr>
          <a:xfrm>
            <a:off x="7896226" y="3062555"/>
            <a:ext cx="2775683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Greeting line format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Salutation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Name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Punctuation</a:t>
            </a:r>
          </a:p>
        </p:txBody>
      </p:sp>
      <p:cxnSp>
        <p:nvCxnSpPr>
          <p:cNvPr id="28" name="Straight Arrow Connector 27"/>
          <p:cNvCxnSpPr>
            <a:stCxn id="26" idx="1"/>
            <a:endCxn id="25" idx="3"/>
          </p:cNvCxnSpPr>
          <p:nvPr/>
        </p:nvCxnSpPr>
        <p:spPr>
          <a:xfrm flipH="1" flipV="1">
            <a:off x="4692432" y="3576638"/>
            <a:ext cx="3203794" cy="1476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896226" y="4953000"/>
            <a:ext cx="4086224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the address data you provided is invalid this is what Word will substitute.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08224" y="3724275"/>
            <a:ext cx="1520801" cy="3143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7" name="Straight Arrow Connector 36"/>
          <p:cNvCxnSpPr>
            <a:cxnSpLocks/>
            <a:stCxn id="30" idx="1"/>
            <a:endCxn id="35" idx="3"/>
          </p:cNvCxnSpPr>
          <p:nvPr/>
        </p:nvCxnSpPr>
        <p:spPr>
          <a:xfrm flipH="1" flipV="1">
            <a:off x="3629025" y="3881438"/>
            <a:ext cx="4267201" cy="15793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AE4FA91D-3CED-4045-8160-AC7C6EB29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9448" y="654647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0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6" grpId="0" animBg="1"/>
      <p:bldP spid="17" grpId="0" animBg="1"/>
      <p:bldP spid="25" grpId="0" animBg="1"/>
      <p:bldP spid="26" grpId="0" animBg="1"/>
      <p:bldP spid="30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29770" y="3282736"/>
            <a:ext cx="5261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29770" y="4556936"/>
            <a:ext cx="5261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What’s what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25009" y="5195343"/>
            <a:ext cx="526664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Data Sources, Manual Entry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811141" y="3281490"/>
            <a:ext cx="605009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Data Sources, Outlook Contacts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811141" y="3918529"/>
            <a:ext cx="605008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- Selecting an Existing Source, Excel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11141" y="4540036"/>
            <a:ext cx="6050089" cy="38472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Mail Merge Basics - Selecting an Existing Source, Advanced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11141" y="5177075"/>
            <a:ext cx="605008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Step by Step Wizard (exercise)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770" y="3918529"/>
            <a:ext cx="5261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Definitions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8D62059F-B730-459D-9723-DCD6AB5F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1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4368093-B87C-4E4F-9DB3-C95B1AA52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3" y="764542"/>
            <a:ext cx="6767407" cy="605712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FFEB4D-DE05-444C-87BF-CC1AA7DCECFC}"/>
              </a:ext>
            </a:extLst>
          </p:cNvPr>
          <p:cNvCxnSpPr/>
          <p:nvPr/>
        </p:nvCxnSpPr>
        <p:spPr>
          <a:xfrm>
            <a:off x="883688" y="3267075"/>
            <a:ext cx="0" cy="161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12" y="3179287"/>
            <a:ext cx="3216934" cy="25079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91475" y="4067175"/>
            <a:ext cx="3887559" cy="7078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Preview the greeting line for all your recipients.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641062" y="4191000"/>
            <a:ext cx="3178713" cy="6286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stCxn id="6" idx="1"/>
            <a:endCxn id="9" idx="3"/>
          </p:cNvCxnSpPr>
          <p:nvPr/>
        </p:nvCxnSpPr>
        <p:spPr>
          <a:xfrm flipH="1">
            <a:off x="5819775" y="4421118"/>
            <a:ext cx="2171700" cy="8420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991475" y="5095875"/>
            <a:ext cx="3887559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</a:t>
            </a:r>
            <a:r>
              <a:rPr lang="en-CA" sz="2000" b="1" i="1" dirty="0"/>
              <a:t>Match Fields</a:t>
            </a:r>
            <a:r>
              <a:rPr lang="en-CA" sz="2000" dirty="0"/>
              <a:t> button is the same as we examined earlier.</a:t>
            </a:r>
          </a:p>
        </p:txBody>
      </p:sp>
      <p:cxnSp>
        <p:nvCxnSpPr>
          <p:cNvPr id="27" name="Straight Arrow Connector 26"/>
          <p:cNvCxnSpPr>
            <a:stCxn id="15" idx="1"/>
            <a:endCxn id="29" idx="3"/>
          </p:cNvCxnSpPr>
          <p:nvPr/>
        </p:nvCxnSpPr>
        <p:spPr>
          <a:xfrm flipH="1" flipV="1">
            <a:off x="5740085" y="5282038"/>
            <a:ext cx="2251390" cy="16778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997135" y="5177263"/>
            <a:ext cx="742950" cy="20955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/>
          <p:cNvSpPr txBox="1"/>
          <p:nvPr/>
        </p:nvSpPr>
        <p:spPr>
          <a:xfrm>
            <a:off x="7991475" y="5941406"/>
            <a:ext cx="277568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dirty="0"/>
              <a:t>OK</a:t>
            </a:r>
            <a:r>
              <a:rPr lang="en-CA" sz="2000" dirty="0"/>
              <a:t> when done.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62475" y="5438090"/>
            <a:ext cx="590550" cy="2007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stCxn id="31" idx="1"/>
          </p:cNvCxnSpPr>
          <p:nvPr/>
        </p:nvCxnSpPr>
        <p:spPr>
          <a:xfrm flipH="1" flipV="1">
            <a:off x="5114925" y="5514976"/>
            <a:ext cx="2876550" cy="6264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01EACB05-9298-42A6-B43E-B3EAB94D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8173" y="654647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52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29" grpId="0" animBg="1"/>
      <p:bldP spid="31" grpId="0" animBg="1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07A7B97-472F-48E4-8A97-40F5066B6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9" y="722050"/>
            <a:ext cx="6813004" cy="60979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8474" y="1506319"/>
            <a:ext cx="4951843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the Address Block and the Greeting Line are inserted, we can insert a custom line.</a:t>
            </a:r>
          </a:p>
        </p:txBody>
      </p:sp>
      <p:sp>
        <p:nvSpPr>
          <p:cNvPr id="6" name="Rectangle 5"/>
          <p:cNvSpPr/>
          <p:nvPr/>
        </p:nvSpPr>
        <p:spPr>
          <a:xfrm>
            <a:off x="800100" y="2858782"/>
            <a:ext cx="1200150" cy="5715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cxnSpLocks/>
            <a:endCxn id="6" idx="0"/>
          </p:cNvCxnSpPr>
          <p:nvPr/>
        </p:nvCxnSpPr>
        <p:spPr>
          <a:xfrm flipH="1">
            <a:off x="1400175" y="2083894"/>
            <a:ext cx="1371600" cy="77488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00175" y="4542729"/>
            <a:ext cx="4282778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Scroll down to the bottom of the document and put in a P.S., Post Script, and place the cursor just below that.</a:t>
            </a:r>
          </a:p>
        </p:txBody>
      </p:sp>
      <p:cxnSp>
        <p:nvCxnSpPr>
          <p:cNvPr id="11" name="Straight Arrow Connector 10"/>
          <p:cNvCxnSpPr>
            <a:cxnSpLocks/>
            <a:stCxn id="6" idx="2"/>
            <a:endCxn id="9" idx="0"/>
          </p:cNvCxnSpPr>
          <p:nvPr/>
        </p:nvCxnSpPr>
        <p:spPr>
          <a:xfrm>
            <a:off x="1400175" y="3430282"/>
            <a:ext cx="2141389" cy="111244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67A6A32C-82EE-4E90-AE58-C03D9BA50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6718" y="6546477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4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8FA38AE-F863-4CB1-BFCD-B4FBEC77B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78" y="739708"/>
            <a:ext cx="6816650" cy="61012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8296275" y="5876925"/>
            <a:ext cx="3314700" cy="523875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Inserting fields into the document.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1" y="1593816"/>
            <a:ext cx="3400424" cy="3810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More Items…</a:t>
            </a:r>
            <a:r>
              <a:rPr lang="en-CA" dirty="0"/>
              <a:t> link.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2762" y="3335708"/>
            <a:ext cx="1085850" cy="1524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stCxn id="5" idx="1"/>
            <a:endCxn id="6" idx="3"/>
          </p:cNvCxnSpPr>
          <p:nvPr/>
        </p:nvCxnSpPr>
        <p:spPr>
          <a:xfrm flipH="1">
            <a:off x="7758612" y="1784316"/>
            <a:ext cx="623389" cy="162759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2697145"/>
            <a:ext cx="2349821" cy="27746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54045" y="5819764"/>
            <a:ext cx="3400424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Address Fields </a:t>
            </a:r>
            <a:r>
              <a:rPr lang="en-CA" dirty="0"/>
              <a:t>– Only those fields which pertain to the address.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96276" y="4453880"/>
            <a:ext cx="3314700" cy="1107942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3876675" y="3257550"/>
            <a:ext cx="4419600" cy="288607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467100" y="3082857"/>
            <a:ext cx="904875" cy="18421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/>
          <p:cNvSpPr/>
          <p:nvPr/>
        </p:nvSpPr>
        <p:spPr>
          <a:xfrm>
            <a:off x="4572000" y="3082857"/>
            <a:ext cx="904875" cy="18421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7" name="Straight Arrow Connector 26"/>
          <p:cNvCxnSpPr>
            <a:stCxn id="20" idx="1"/>
            <a:endCxn id="25" idx="2"/>
          </p:cNvCxnSpPr>
          <p:nvPr/>
        </p:nvCxnSpPr>
        <p:spPr>
          <a:xfrm flipH="1" flipV="1">
            <a:off x="5024438" y="3267075"/>
            <a:ext cx="3271838" cy="17407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08336" y="5287174"/>
            <a:ext cx="285395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Comment</a:t>
            </a:r>
            <a:r>
              <a:rPr lang="en-CA" dirty="0"/>
              <a:t> field.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401058" y="4810125"/>
            <a:ext cx="2075817" cy="133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/>
          <p:cNvCxnSpPr>
            <a:stCxn id="28" idx="3"/>
          </p:cNvCxnSpPr>
          <p:nvPr/>
        </p:nvCxnSpPr>
        <p:spPr>
          <a:xfrm flipV="1">
            <a:off x="3062287" y="4936003"/>
            <a:ext cx="350361" cy="5358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889410" y="6032246"/>
            <a:ext cx="161925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i="1" dirty="0"/>
              <a:t>Insert</a:t>
            </a:r>
            <a:r>
              <a:rPr lang="en-CA" dirty="0"/>
              <a:t>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238625" y="5184871"/>
            <a:ext cx="657226" cy="21184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/>
          <p:cNvCxnSpPr>
            <a:stCxn id="32" idx="0"/>
            <a:endCxn id="33" idx="2"/>
          </p:cNvCxnSpPr>
          <p:nvPr/>
        </p:nvCxnSpPr>
        <p:spPr>
          <a:xfrm flipV="1">
            <a:off x="3699035" y="5396713"/>
            <a:ext cx="868203" cy="6355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9748" y="2188199"/>
            <a:ext cx="325400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we have the </a:t>
            </a:r>
            <a:r>
              <a:rPr lang="en-CA" b="1" i="1" dirty="0"/>
              <a:t>Comment</a:t>
            </a:r>
            <a:r>
              <a:rPr lang="en-CA" dirty="0"/>
              <a:t> line.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49917" y="4406104"/>
            <a:ext cx="340455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Database Fields </a:t>
            </a:r>
            <a:r>
              <a:rPr lang="en-CA" dirty="0"/>
              <a:t>– Will contain all the data fields, including the </a:t>
            </a:r>
            <a:r>
              <a:rPr lang="en-CA" b="1" i="1" dirty="0"/>
              <a:t>comment</a:t>
            </a:r>
            <a:r>
              <a:rPr lang="en-CA" dirty="0"/>
              <a:t> field we need to insert as the Post Script.</a:t>
            </a:r>
          </a:p>
        </p:txBody>
      </p:sp>
      <p:cxnSp>
        <p:nvCxnSpPr>
          <p:cNvPr id="39" name="Straight Arrow Connector 38"/>
          <p:cNvCxnSpPr>
            <a:cxnSpLocks/>
          </p:cNvCxnSpPr>
          <p:nvPr/>
        </p:nvCxnSpPr>
        <p:spPr>
          <a:xfrm flipH="1">
            <a:off x="1782569" y="2542486"/>
            <a:ext cx="432541" cy="106383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lide Number Placeholder 2">
            <a:extLst>
              <a:ext uri="{FF2B5EF4-FFF2-40B4-BE49-F238E27FC236}">
                <a16:creationId xmlns:a16="http://schemas.microsoft.com/office/drawing/2014/main" id="{BA1D7965-9B2F-4A4A-83CA-53AF28E7A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13" grpId="0" animBg="1"/>
      <p:bldP spid="20" grpId="0" animBg="1"/>
      <p:bldP spid="23" grpId="0" animBg="1"/>
      <p:bldP spid="25" grpId="0" animBg="1"/>
      <p:bldP spid="28" grpId="0" animBg="1"/>
      <p:bldP spid="29" grpId="0" animBg="1"/>
      <p:bldP spid="32" grpId="0" animBg="1"/>
      <p:bldP spid="33" grpId="0" animBg="1"/>
      <p:bldP spid="36" grpId="0" animBg="1"/>
      <p:bldP spid="4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6B9C4E-D9C4-4E03-86C7-A99474BD5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95" y="751663"/>
            <a:ext cx="6816651" cy="61012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499" y="191860"/>
            <a:ext cx="54292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Step by Step Wizard (exercise)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1185" y="191860"/>
            <a:ext cx="565784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Reviewing your merge.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4800" y="1028216"/>
            <a:ext cx="4181475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cycle through the recipients list and do a preview of each document by clicking on the left and right arrow.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24462" y="2667962"/>
            <a:ext cx="945085" cy="18466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7349707" y="1951546"/>
            <a:ext cx="575094" cy="7016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924799" y="3019425"/>
            <a:ext cx="418147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edit the recipient list.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77712" y="3329955"/>
            <a:ext cx="871995" cy="1248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/>
          <p:cNvCxnSpPr>
            <a:cxnSpLocks/>
            <a:stCxn id="17" idx="1"/>
          </p:cNvCxnSpPr>
          <p:nvPr/>
        </p:nvCxnSpPr>
        <p:spPr>
          <a:xfrm flipH="1">
            <a:off x="7349707" y="3204091"/>
            <a:ext cx="575092" cy="1846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70" y="1584205"/>
            <a:ext cx="5356440" cy="3995521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cxnSpLocks/>
            <a:stCxn id="18" idx="1"/>
            <a:endCxn id="21" idx="3"/>
          </p:cNvCxnSpPr>
          <p:nvPr/>
        </p:nvCxnSpPr>
        <p:spPr>
          <a:xfrm flipH="1">
            <a:off x="5529810" y="3392393"/>
            <a:ext cx="947902" cy="18957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924798" y="3875596"/>
            <a:ext cx="4181475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click on </a:t>
            </a:r>
            <a:r>
              <a:rPr lang="en-CA" b="1" i="1" dirty="0"/>
              <a:t>Exclude this recipient</a:t>
            </a:r>
            <a:r>
              <a:rPr lang="en-CA" dirty="0"/>
              <a:t>, then the current recipient in removed from the current merge.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77712" y="3469593"/>
            <a:ext cx="871995" cy="18508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cxnSpLocks/>
            <a:stCxn id="26" idx="1"/>
          </p:cNvCxnSpPr>
          <p:nvPr/>
        </p:nvCxnSpPr>
        <p:spPr>
          <a:xfrm flipH="1" flipV="1">
            <a:off x="7368853" y="3581965"/>
            <a:ext cx="555945" cy="75529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924798" y="6130633"/>
            <a:ext cx="418147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Finally, click on </a:t>
            </a:r>
            <a:r>
              <a:rPr lang="en-CA" b="1" i="1" dirty="0"/>
              <a:t>Next: Complete the merge</a:t>
            </a:r>
            <a:endParaRPr lang="en-CA" dirty="0"/>
          </a:p>
        </p:txBody>
      </p:sp>
      <p:sp>
        <p:nvSpPr>
          <p:cNvPr id="24" name="Rectangle 23"/>
          <p:cNvSpPr/>
          <p:nvPr/>
        </p:nvSpPr>
        <p:spPr>
          <a:xfrm>
            <a:off x="6375931" y="6275972"/>
            <a:ext cx="1076325" cy="1529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/>
          <p:cNvCxnSpPr>
            <a:cxnSpLocks/>
            <a:stCxn id="10" idx="1"/>
            <a:endCxn id="24" idx="3"/>
          </p:cNvCxnSpPr>
          <p:nvPr/>
        </p:nvCxnSpPr>
        <p:spPr>
          <a:xfrm flipH="1">
            <a:off x="7452256" y="6315299"/>
            <a:ext cx="472542" cy="3716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19A17294-50E2-4E0E-A586-1FBCA0948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2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8" grpId="0" animBg="1"/>
      <p:bldP spid="26" grpId="0" animBg="1"/>
      <p:bldP spid="19" grpId="0" animBg="1"/>
      <p:bldP spid="10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C617E9-DC76-4110-8C4A-63537AA0CF9A}"/>
              </a:ext>
            </a:extLst>
          </p:cNvPr>
          <p:cNvSpPr txBox="1"/>
          <p:nvPr/>
        </p:nvSpPr>
        <p:spPr>
          <a:xfrm>
            <a:off x="345623" y="2291424"/>
            <a:ext cx="5261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C52972-B2B5-4A81-928B-2637FD05401A}"/>
              </a:ext>
            </a:extLst>
          </p:cNvPr>
          <p:cNvSpPr txBox="1"/>
          <p:nvPr/>
        </p:nvSpPr>
        <p:spPr>
          <a:xfrm>
            <a:off x="345623" y="3565624"/>
            <a:ext cx="5261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What’s what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E9B1C8-A69F-424D-B287-38C53BAC0780}"/>
              </a:ext>
            </a:extLst>
          </p:cNvPr>
          <p:cNvSpPr txBox="1"/>
          <p:nvPr/>
        </p:nvSpPr>
        <p:spPr>
          <a:xfrm>
            <a:off x="340862" y="4204031"/>
            <a:ext cx="526664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Data Sources, Manual Entry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88BCFE-AB25-42E4-A500-DF8AD99CE89A}"/>
              </a:ext>
            </a:extLst>
          </p:cNvPr>
          <p:cNvSpPr txBox="1"/>
          <p:nvPr/>
        </p:nvSpPr>
        <p:spPr>
          <a:xfrm>
            <a:off x="5826994" y="2290178"/>
            <a:ext cx="605009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Data Sources, Outlook Contacts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D3D302-5D61-4D9C-B62B-8F3BD14736FB}"/>
              </a:ext>
            </a:extLst>
          </p:cNvPr>
          <p:cNvSpPr txBox="1"/>
          <p:nvPr/>
        </p:nvSpPr>
        <p:spPr>
          <a:xfrm>
            <a:off x="5826994" y="2927217"/>
            <a:ext cx="605008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- Selecting an Existing Source, Excel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D43137-CCDA-430A-A8CA-147ED4E2F3AB}"/>
              </a:ext>
            </a:extLst>
          </p:cNvPr>
          <p:cNvSpPr txBox="1"/>
          <p:nvPr/>
        </p:nvSpPr>
        <p:spPr>
          <a:xfrm>
            <a:off x="5826994" y="3548724"/>
            <a:ext cx="6050089" cy="38472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Mail Merge Basics - Selecting an Existing Source, Advanced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C57602-7C6A-47BF-8ABF-B738AB5507E8}"/>
              </a:ext>
            </a:extLst>
          </p:cNvPr>
          <p:cNvSpPr txBox="1"/>
          <p:nvPr/>
        </p:nvSpPr>
        <p:spPr>
          <a:xfrm>
            <a:off x="5826994" y="4185763"/>
            <a:ext cx="605008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Step by Step Wizard (exercise)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45E6E2-1A7F-4C46-BE80-F77980473DBD}"/>
              </a:ext>
            </a:extLst>
          </p:cNvPr>
          <p:cNvSpPr txBox="1"/>
          <p:nvPr/>
        </p:nvSpPr>
        <p:spPr>
          <a:xfrm>
            <a:off x="345623" y="2927217"/>
            <a:ext cx="5261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Mail Merge Basics – Definitions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2652711" y="742546"/>
            <a:ext cx="8773016" cy="26276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2652710" y="1060573"/>
            <a:ext cx="3377148" cy="28315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885949" y="1385150"/>
            <a:ext cx="4848227" cy="28315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885949" y="1689695"/>
            <a:ext cx="5029201" cy="2502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1885949" y="1976566"/>
            <a:ext cx="7724776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742950" y="3267074"/>
            <a:ext cx="369570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1245244" y="3646432"/>
            <a:ext cx="731216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1245243" y="4019245"/>
            <a:ext cx="5488933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0324" y="668195"/>
            <a:ext cx="8928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 will be assuming you have a basic knowledge Word: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323" y="1007482"/>
            <a:ext cx="3377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9731" y="2504805"/>
            <a:ext cx="10848971" cy="400110"/>
          </a:xfrm>
          <a:prstGeom prst="rect">
            <a:avLst/>
          </a:prstGeom>
          <a:solidFill>
            <a:srgbClr val="FFD1D1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effectLst/>
              </a:rPr>
              <a:t>Our </a:t>
            </a:r>
            <a:r>
              <a:rPr lang="en-CA" sz="2000" b="1" i="1" dirty="0">
                <a:effectLst/>
              </a:rPr>
              <a:t>goal</a:t>
            </a:r>
            <a:r>
              <a:rPr lang="en-CA" sz="2000" dirty="0">
                <a:effectLst/>
              </a:rPr>
              <a:t> is to </a:t>
            </a:r>
            <a:r>
              <a:rPr lang="en-CA" sz="2000" dirty="0"/>
              <a:t>merge address data into a letter document from a couple of different data sources.</a:t>
            </a:r>
            <a:endParaRPr lang="en-CA" sz="2000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31" y="3206928"/>
            <a:ext cx="391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199" y="3576260"/>
            <a:ext cx="793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Learn how to create the data source and/or connect to the data source.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3945592"/>
            <a:ext cx="6076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Understand how to insert merge fields into the document.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4" y="1318478"/>
            <a:ext cx="5773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en-CA" sz="2000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525" y="1619540"/>
            <a:ext cx="614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 startAt="2"/>
            </a:pPr>
            <a:r>
              <a:rPr lang="en-CA" sz="2000" dirty="0"/>
              <a:t>What is a dialog box and what is a window pane.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4482" y="1909092"/>
            <a:ext cx="8162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How to display the ruler, use the ruler and work with tabs and paragraph markers.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6525" y="662820"/>
            <a:ext cx="165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1</a:t>
            </a:r>
            <a:r>
              <a:rPr lang="en-CA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1295" y="1014839"/>
            <a:ext cx="155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2</a:t>
            </a:r>
            <a:r>
              <a:rPr lang="en-CA" dirty="0"/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9731" y="4885585"/>
            <a:ext cx="2263493" cy="400110"/>
          </a:xfrm>
          <a:prstGeom prst="rect">
            <a:avLst/>
          </a:prstGeom>
          <a:solidFill>
            <a:srgbClr val="FFD1D1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>
                <a:solidFill>
                  <a:srgbClr val="00B050"/>
                </a:solidFill>
              </a:rPr>
              <a:t>Disambiguation</a:t>
            </a:r>
            <a:r>
              <a:rPr lang="en-CA" dirty="0"/>
              <a:t>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9624" y="5563378"/>
            <a:ext cx="583882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term </a:t>
            </a:r>
            <a:r>
              <a:rPr lang="en-CA" b="1" i="1" dirty="0"/>
              <a:t>document</a:t>
            </a:r>
            <a:r>
              <a:rPr lang="en-CA" dirty="0"/>
              <a:t> and </a:t>
            </a:r>
            <a:r>
              <a:rPr lang="en-CA" b="1" i="1" dirty="0"/>
              <a:t>letter</a:t>
            </a:r>
            <a:r>
              <a:rPr lang="en-CA" dirty="0"/>
              <a:t> will be used interchangeably.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09624" y="6111572"/>
            <a:ext cx="1079182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Data entry</a:t>
            </a:r>
            <a:r>
              <a:rPr lang="en-CA" dirty="0"/>
              <a:t> and </a:t>
            </a:r>
            <a:r>
              <a:rPr lang="en-CA" b="1" i="1" dirty="0"/>
              <a:t>merge field</a:t>
            </a:r>
            <a:r>
              <a:rPr lang="en-CA" dirty="0"/>
              <a:t> refer to the same thing for the purpose of this course, they are just different perspectives of the same concept which will be explained throughout the course.</a:t>
            </a:r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0A4249C3-F525-43EB-A8A5-48515C859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81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" grpId="0" animBg="1"/>
      <p:bldP spid="5" grpId="1" animBg="1"/>
      <p:bldP spid="6" grpId="0"/>
      <p:bldP spid="7" grpId="0"/>
      <p:bldP spid="8" grpId="0" animBg="1"/>
      <p:bldP spid="8" grpId="1" animBg="1"/>
      <p:bldP spid="9" grpId="0"/>
      <p:bldP spid="10" grpId="0"/>
      <p:bldP spid="11" grpId="0"/>
      <p:bldP spid="12" grpId="0"/>
      <p:bldP spid="14" grpId="0"/>
      <p:bldP spid="15" grpId="0"/>
      <p:bldP spid="29" grpId="0"/>
      <p:bldP spid="29" grpId="1"/>
      <p:bldP spid="30" grpId="0"/>
      <p:bldP spid="30" grpId="1"/>
      <p:bldP spid="2" grpId="0" animBg="1"/>
      <p:bldP spid="2" grpId="1" animBg="1"/>
      <p:bldP spid="3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502229" y="4041321"/>
            <a:ext cx="3494314" cy="228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502228" y="4319693"/>
            <a:ext cx="4947557" cy="228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502227" y="4595078"/>
            <a:ext cx="4948000" cy="50414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132862" y="4595079"/>
            <a:ext cx="1480459" cy="228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132862" y="4875106"/>
            <a:ext cx="3684817" cy="78274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963069" y="2459179"/>
            <a:ext cx="775150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Each </a:t>
            </a:r>
            <a:r>
              <a:rPr lang="en-CA" b="1" i="1" dirty="0"/>
              <a:t>data attribute </a:t>
            </a:r>
            <a:r>
              <a:rPr lang="en-CA" dirty="0"/>
              <a:t>is also referred to in Word as a </a:t>
            </a:r>
            <a:r>
              <a:rPr lang="en-CA" b="1" i="1" dirty="0"/>
              <a:t>mail merge </a:t>
            </a:r>
            <a:r>
              <a:rPr lang="en-CA" dirty="0"/>
              <a:t>field.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632" y="5847757"/>
            <a:ext cx="1175572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Ø"/>
            </a:pPr>
            <a:r>
              <a:rPr lang="en-CA" u="sng" dirty="0"/>
              <a:t>In a </a:t>
            </a:r>
            <a:r>
              <a:rPr lang="en-CA" b="1" i="1" u="sng" dirty="0"/>
              <a:t>text file</a:t>
            </a:r>
            <a:r>
              <a:rPr lang="en-CA" dirty="0"/>
              <a:t>, such as a .CSV file, the data names are on the first row each separated by a comma.  And each row (data record) which includes the data, is separated by a carriage return/line feed character.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31" y="890478"/>
            <a:ext cx="1175572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data, no matter the source, is divided into two elements which together is called a </a:t>
            </a:r>
            <a:r>
              <a:rPr lang="en-CA" b="1" i="1" dirty="0"/>
              <a:t>data attribute </a:t>
            </a:r>
            <a:r>
              <a:rPr lang="en-CA" dirty="0"/>
              <a:t>or a </a:t>
            </a:r>
            <a:r>
              <a:rPr lang="en-CA" b="1" i="1" dirty="0"/>
              <a:t>name-value pair</a:t>
            </a:r>
            <a:r>
              <a:rPr lang="en-CA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848" y="1461058"/>
            <a:ext cx="506185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Data name </a:t>
            </a:r>
            <a:r>
              <a:rPr lang="en-CA" dirty="0"/>
              <a:t>– This label is used to reference the data value and is the column header.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10943" y="1461057"/>
            <a:ext cx="506185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Data value </a:t>
            </a:r>
            <a:r>
              <a:rPr lang="en-CA" dirty="0"/>
              <a:t>– Always a data type of text is the information associated with the data name.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631" y="191860"/>
            <a:ext cx="352561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– Definitions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849" y="3194750"/>
            <a:ext cx="1026795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As an example of the </a:t>
            </a:r>
            <a:r>
              <a:rPr lang="en-CA" b="1" i="1" dirty="0"/>
              <a:t>data name </a:t>
            </a:r>
            <a:r>
              <a:rPr lang="en-CA" dirty="0"/>
              <a:t>and </a:t>
            </a:r>
            <a:r>
              <a:rPr lang="en-CA" b="1" i="1" dirty="0"/>
              <a:t>data value </a:t>
            </a:r>
            <a:r>
              <a:rPr lang="en-CA" dirty="0"/>
              <a:t>relationship as it is viewed in the different data sources…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92686" y="3690257"/>
            <a:ext cx="4180115" cy="20313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u="sng" dirty="0"/>
              <a:t>With </a:t>
            </a:r>
            <a:r>
              <a:rPr lang="en-CA" b="1" i="1" u="sng" dirty="0"/>
              <a:t>manual entry</a:t>
            </a:r>
            <a:r>
              <a:rPr lang="en-CA" dirty="0"/>
              <a:t>, some of the common data names are provided in a dialog box where you can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add the values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add and/or remove </a:t>
            </a:r>
            <a:r>
              <a:rPr lang="en-CA"/>
              <a:t>data value </a:t>
            </a:r>
            <a:r>
              <a:rPr lang="en-CA" dirty="0"/>
              <a:t>in a text box under the data name, just like on an Excel spreadsheet.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48" y="3690257"/>
            <a:ext cx="5932715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u="sng" dirty="0"/>
              <a:t>On an Excel spreadsheet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data name </a:t>
            </a:r>
            <a:r>
              <a:rPr lang="en-CA" dirty="0"/>
              <a:t>is the column header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data value </a:t>
            </a:r>
            <a:r>
              <a:rPr lang="en-CA" dirty="0"/>
              <a:t>is each cell under the column header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each row is a </a:t>
            </a:r>
            <a:r>
              <a:rPr lang="en-CA" b="1" i="1" dirty="0"/>
              <a:t>data record </a:t>
            </a:r>
            <a:r>
              <a:rPr lang="en-CA" dirty="0"/>
              <a:t>which can have any number of </a:t>
            </a:r>
            <a:r>
              <a:rPr lang="en-CA" b="1" i="1" dirty="0"/>
              <a:t>data attributes (name-value pairs).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50098776-5F27-45BE-A48F-F47F6459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4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2" grpId="0" animBg="1"/>
      <p:bldP spid="3" grpId="0" animBg="1"/>
      <p:bldP spid="4" grpId="0" animBg="1"/>
      <p:bldP spid="5" grpId="0" animBg="1"/>
      <p:bldP spid="6" grpId="0" animBg="1"/>
      <p:bldP spid="9" grpId="0" animBg="1"/>
      <p:bldP spid="1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2100" y="314325"/>
            <a:ext cx="555307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two types of mail merge that you can do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2100" y="683657"/>
            <a:ext cx="5553076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Merge data in to a letter to send out by postal mail.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72098" y="1052512"/>
            <a:ext cx="5553077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Merge data in to a letter to send out by email.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0050" y="1774567"/>
            <a:ext cx="451485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two mail merge types require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631" y="191860"/>
            <a:ext cx="397464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 -  – What’s What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4014" y="4502333"/>
            <a:ext cx="6549800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pPr algn="l"/>
            <a:r>
              <a:rPr lang="en-CA" sz="1800" dirty="0"/>
              <a:t>I use the term </a:t>
            </a:r>
            <a:r>
              <a:rPr lang="en-CA" sz="1800" b="1" i="1" dirty="0"/>
              <a:t>data source</a:t>
            </a:r>
            <a:r>
              <a:rPr lang="en-CA" sz="1800" b="1" dirty="0"/>
              <a:t> </a:t>
            </a:r>
            <a:r>
              <a:rPr lang="en-CA" sz="1800" dirty="0"/>
              <a:t>rather than </a:t>
            </a:r>
            <a:r>
              <a:rPr lang="en-CA" sz="1800" b="1" i="1" dirty="0"/>
              <a:t>addresses</a:t>
            </a:r>
            <a:r>
              <a:rPr lang="en-CA" sz="1800" i="1" dirty="0"/>
              <a:t> </a:t>
            </a:r>
            <a:r>
              <a:rPr lang="en-CA" sz="1800" dirty="0"/>
              <a:t>because you can merge more than just addresses into your letter.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0049" y="2143899"/>
            <a:ext cx="560886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a letter to send, which is called the </a:t>
            </a:r>
            <a:r>
              <a:rPr lang="en-CA" b="1" i="1" dirty="0"/>
              <a:t>source document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1412" y="2513231"/>
            <a:ext cx="7599587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addresses to which the document is sent, which is called the </a:t>
            </a:r>
            <a:r>
              <a:rPr lang="en-CA" b="1" i="1" dirty="0"/>
              <a:t>data source</a:t>
            </a:r>
            <a:r>
              <a:rPr lang="en-CA" dirty="0"/>
              <a:t>.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FB082AC-CCF5-4FEC-B891-E8028E705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9" grpId="0" animBg="1"/>
      <p:bldP spid="11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E27EB99-4454-4016-83CE-CE0C585CA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982623"/>
            <a:ext cx="2157999" cy="15891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47447" y="1904790"/>
            <a:ext cx="2510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merge data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1004" y="207249"/>
            <a:ext cx="6927396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 types 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67656" y="1904791"/>
            <a:ext cx="201680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sz="2000" dirty="0"/>
              <a:t>on to letters.</a:t>
            </a:r>
          </a:p>
        </p:txBody>
      </p:sp>
      <p:cxnSp>
        <p:nvCxnSpPr>
          <p:cNvPr id="34" name="Straight Arrow Connector 33"/>
          <p:cNvCxnSpPr>
            <a:cxnSpLocks/>
            <a:stCxn id="2" idx="1"/>
            <a:endCxn id="3" idx="3"/>
          </p:cNvCxnSpPr>
          <p:nvPr/>
        </p:nvCxnSpPr>
        <p:spPr>
          <a:xfrm flipH="1">
            <a:off x="7084464" y="2104845"/>
            <a:ext cx="1862983" cy="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72142" y="2104846"/>
            <a:ext cx="1495514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56031" y="2001356"/>
            <a:ext cx="2116111" cy="20697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8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3" grpId="0" animBg="1"/>
      <p:bldP spid="3" grpId="1" animBg="1"/>
      <p:bldP spid="29" grpId="0" animBg="1"/>
      <p:bldP spid="2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4FCDF9-CAD6-4A9A-B44D-25D8F56E4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982624"/>
            <a:ext cx="2157999" cy="15891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47447" y="2118437"/>
            <a:ext cx="2510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merge data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1004" y="207249"/>
            <a:ext cx="649156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documents 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3097" y="2118438"/>
            <a:ext cx="3033756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dirty="0"/>
              <a:t>on to email messages.</a:t>
            </a:r>
          </a:p>
        </p:txBody>
      </p:sp>
      <p:cxnSp>
        <p:nvCxnSpPr>
          <p:cNvPr id="34" name="Straight Arrow Connector 33"/>
          <p:cNvCxnSpPr>
            <a:cxnSpLocks/>
            <a:stCxn id="2" idx="1"/>
            <a:endCxn id="3" idx="3"/>
          </p:cNvCxnSpPr>
          <p:nvPr/>
        </p:nvCxnSpPr>
        <p:spPr>
          <a:xfrm flipH="1">
            <a:off x="7716853" y="2318492"/>
            <a:ext cx="1230594" cy="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72142" y="2318493"/>
            <a:ext cx="1110955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56031" y="2215003"/>
            <a:ext cx="2116111" cy="20697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1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9" grpId="0" animBg="1"/>
      <p:bldP spid="2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BE013-B697-45FE-B69C-2A9E66E6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" y="888047"/>
            <a:ext cx="10375586" cy="13049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98FEF-DC42-41B5-8863-518F079FA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39" y="1982623"/>
            <a:ext cx="2146395" cy="15806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47447" y="2340627"/>
            <a:ext cx="251071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merge data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1004" y="207249"/>
            <a:ext cx="649156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 data that can be merged to four different documents 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0744" y="2340628"/>
            <a:ext cx="236736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on to envelopes.</a:t>
            </a:r>
          </a:p>
        </p:txBody>
      </p:sp>
      <p:cxnSp>
        <p:nvCxnSpPr>
          <p:cNvPr id="34" name="Straight Arrow Connector 33"/>
          <p:cNvCxnSpPr>
            <a:cxnSpLocks/>
            <a:stCxn id="2" idx="1"/>
            <a:endCxn id="3" idx="3"/>
          </p:cNvCxnSpPr>
          <p:nvPr/>
        </p:nvCxnSpPr>
        <p:spPr>
          <a:xfrm flipH="1">
            <a:off x="7298108" y="2540682"/>
            <a:ext cx="1649339" cy="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3632" y="191860"/>
            <a:ext cx="212951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Mail Merge Basics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6B62B2-B1A7-416A-9DE6-A9E154324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68" y="1228510"/>
            <a:ext cx="601104" cy="75411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3" idx="1"/>
            <a:endCxn id="29" idx="3"/>
          </p:cNvCxnSpPr>
          <p:nvPr/>
        </p:nvCxnSpPr>
        <p:spPr>
          <a:xfrm flipH="1">
            <a:off x="3572142" y="2540683"/>
            <a:ext cx="1358602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AFB8E82-CB1B-4954-A37C-ABDC0FF22E17}"/>
              </a:ext>
            </a:extLst>
          </p:cNvPr>
          <p:cNvSpPr/>
          <p:nvPr/>
        </p:nvSpPr>
        <p:spPr>
          <a:xfrm>
            <a:off x="1456031" y="2437193"/>
            <a:ext cx="2116111" cy="20697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A48719-A4C0-41E3-B8B4-F8C3C666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63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9" grpId="0" animBg="1"/>
      <p:bldP spid="2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36B690E-E584-486E-AF53-406E2A0A69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33EEBA-9C22-4E83-A7AD-50E9EF80AF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48B88C-059A-4F5B-80D2-4BE227E1B001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47416</TotalTime>
  <Words>2885</Words>
  <Application>Microsoft Office PowerPoint</Application>
  <PresentationFormat>Widescreen</PresentationFormat>
  <Paragraphs>302</Paragraphs>
  <Slides>36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768</cp:revision>
  <dcterms:created xsi:type="dcterms:W3CDTF">2017-09-29T13:57:00Z</dcterms:created>
  <dcterms:modified xsi:type="dcterms:W3CDTF">2025-01-27T15:19:07Z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33800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