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sldIdLst>
    <p:sldId id="257" r:id="rId5"/>
    <p:sldId id="418" r:id="rId6"/>
    <p:sldId id="259" r:id="rId7"/>
    <p:sldId id="369" r:id="rId8"/>
    <p:sldId id="404" r:id="rId9"/>
    <p:sldId id="370" r:id="rId10"/>
    <p:sldId id="414" r:id="rId11"/>
    <p:sldId id="413" r:id="rId12"/>
    <p:sldId id="371" r:id="rId13"/>
    <p:sldId id="372" r:id="rId14"/>
    <p:sldId id="373" r:id="rId15"/>
    <p:sldId id="374" r:id="rId16"/>
    <p:sldId id="393" r:id="rId17"/>
    <p:sldId id="394" r:id="rId18"/>
    <p:sldId id="375" r:id="rId19"/>
    <p:sldId id="377" r:id="rId20"/>
    <p:sldId id="376" r:id="rId21"/>
    <p:sldId id="407" r:id="rId22"/>
    <p:sldId id="378" r:id="rId23"/>
    <p:sldId id="396" r:id="rId24"/>
    <p:sldId id="397" r:id="rId25"/>
    <p:sldId id="398" r:id="rId26"/>
    <p:sldId id="399" r:id="rId27"/>
    <p:sldId id="380" r:id="rId28"/>
    <p:sldId id="381" r:id="rId29"/>
    <p:sldId id="400" r:id="rId30"/>
    <p:sldId id="401" r:id="rId31"/>
    <p:sldId id="402" r:id="rId32"/>
    <p:sldId id="379" r:id="rId33"/>
    <p:sldId id="408" r:id="rId34"/>
    <p:sldId id="410" r:id="rId35"/>
    <p:sldId id="411" r:id="rId36"/>
    <p:sldId id="409" r:id="rId37"/>
    <p:sldId id="412" r:id="rId38"/>
    <p:sldId id="415" r:id="rId39"/>
    <p:sldId id="382" r:id="rId40"/>
    <p:sldId id="416" r:id="rId41"/>
    <p:sldId id="383" r:id="rId42"/>
    <p:sldId id="384" r:id="rId43"/>
    <p:sldId id="403" r:id="rId44"/>
    <p:sldId id="350" r:id="rId45"/>
    <p:sldId id="417" r:id="rId46"/>
    <p:sldId id="26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0CE"/>
    <a:srgbClr val="FFDDDD"/>
    <a:srgbClr val="C9FFE1"/>
    <a:srgbClr val="75FFB3"/>
    <a:srgbClr val="C5C000"/>
    <a:srgbClr val="F9D5BD"/>
    <a:srgbClr val="9A0000"/>
    <a:srgbClr val="008A3E"/>
    <a:srgbClr val="F884EA"/>
    <a:srgbClr val="F8C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1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310AC39E-189E-4265-9347-0A181175A99B}"/>
    <pc:docChg chg="undo custSel modSld">
      <pc:chgData name="help desk" userId="076106f8-e622-4bba-bf8d-41b4b1aaf204" providerId="ADAL" clId="{310AC39E-189E-4265-9347-0A181175A99B}" dt="2024-08-12T17:06:45.605" v="59"/>
      <pc:docMkLst>
        <pc:docMk/>
      </pc:docMkLst>
      <pc:sldChg chg="modSp mod modAnim">
        <pc:chgData name="help desk" userId="076106f8-e622-4bba-bf8d-41b4b1aaf204" providerId="ADAL" clId="{310AC39E-189E-4265-9347-0A181175A99B}" dt="2024-08-12T17:06:45.605" v="59"/>
        <pc:sldMkLst>
          <pc:docMk/>
          <pc:sldMk cId="3443636487" sldId="259"/>
        </pc:sldMkLst>
        <pc:spChg chg="mod">
          <ac:chgData name="help desk" userId="076106f8-e622-4bba-bf8d-41b4b1aaf204" providerId="ADAL" clId="{310AC39E-189E-4265-9347-0A181175A99B}" dt="2024-08-12T17:06:19.834" v="56" actId="1076"/>
          <ac:spMkLst>
            <pc:docMk/>
            <pc:sldMk cId="3443636487" sldId="259"/>
            <ac:spMk id="6" creationId="{00000000-0000-0000-0000-000000000000}"/>
          </ac:spMkLst>
        </pc:spChg>
        <pc:spChg chg="mod">
          <ac:chgData name="help desk" userId="076106f8-e622-4bba-bf8d-41b4b1aaf204" providerId="ADAL" clId="{310AC39E-189E-4265-9347-0A181175A99B}" dt="2024-08-12T17:00:40.275" v="24" actId="20577"/>
          <ac:spMkLst>
            <pc:docMk/>
            <pc:sldMk cId="3443636487" sldId="259"/>
            <ac:spMk id="76" creationId="{00000000-0000-0000-0000-000000000000}"/>
          </ac:spMkLst>
        </pc:spChg>
      </pc:sldChg>
    </pc:docChg>
  </pc:docChgLst>
  <pc:docChgLst>
    <pc:chgData name="help desk" userId="076106f8-e622-4bba-bf8d-41b4b1aaf204" providerId="ADAL" clId="{63EBEF92-11FF-4348-A840-86AA1ED65F96}"/>
    <pc:docChg chg="custSel addSld delSld modSld">
      <pc:chgData name="help desk" userId="076106f8-e622-4bba-bf8d-41b4b1aaf204" providerId="ADAL" clId="{63EBEF92-11FF-4348-A840-86AA1ED65F96}" dt="2025-01-27T15:16:28.954" v="75" actId="478"/>
      <pc:docMkLst>
        <pc:docMk/>
      </pc:docMkLst>
      <pc:sldChg chg="addSp delSp modSp mod">
        <pc:chgData name="help desk" userId="076106f8-e622-4bba-bf8d-41b4b1aaf204" providerId="ADAL" clId="{63EBEF92-11FF-4348-A840-86AA1ED65F96}" dt="2025-01-27T15:16:28.954" v="75" actId="478"/>
        <pc:sldMkLst>
          <pc:docMk/>
          <pc:sldMk cId="2847858403" sldId="257"/>
        </pc:sldMkLst>
        <pc:spChg chg="del">
          <ac:chgData name="help desk" userId="076106f8-e622-4bba-bf8d-41b4b1aaf204" providerId="ADAL" clId="{63EBEF92-11FF-4348-A840-86AA1ED65F96}" dt="2025-01-27T14:03:48.389" v="4" actId="478"/>
          <ac:spMkLst>
            <pc:docMk/>
            <pc:sldMk cId="2847858403" sldId="257"/>
            <ac:spMk id="2" creationId="{00000000-0000-0000-0000-000000000000}"/>
          </ac:spMkLst>
        </pc:spChg>
        <pc:spChg chg="add del mod">
          <ac:chgData name="help desk" userId="076106f8-e622-4bba-bf8d-41b4b1aaf204" providerId="ADAL" clId="{63EBEF92-11FF-4348-A840-86AA1ED65F96}" dt="2025-01-27T15:16:28.954" v="75" actId="478"/>
          <ac:spMkLst>
            <pc:docMk/>
            <pc:sldMk cId="2847858403" sldId="257"/>
            <ac:spMk id="3" creationId="{1D64D82C-28A9-4DEC-B750-851797E3CDB4}"/>
          </ac:spMkLst>
        </pc:spChg>
        <pc:spChg chg="mod">
          <ac:chgData name="help desk" userId="076106f8-e622-4bba-bf8d-41b4b1aaf204" providerId="ADAL" clId="{63EBEF92-11FF-4348-A840-86AA1ED65F96}" dt="2025-01-27T14:07:34.166" v="43" actId="14861"/>
          <ac:spMkLst>
            <pc:docMk/>
            <pc:sldMk cId="2847858403" sldId="257"/>
            <ac:spMk id="5" creationId="{00000000-0000-0000-0000-000000000000}"/>
          </ac:spMkLst>
        </pc:spChg>
        <pc:spChg chg="add mod">
          <ac:chgData name="help desk" userId="076106f8-e622-4bba-bf8d-41b4b1aaf204" providerId="ADAL" clId="{63EBEF92-11FF-4348-A840-86AA1ED65F96}" dt="2025-01-27T15:16:26.287" v="73" actId="1076"/>
          <ac:spMkLst>
            <pc:docMk/>
            <pc:sldMk cId="2847858403" sldId="257"/>
            <ac:spMk id="6" creationId="{8F9EB519-7730-4B32-A5BD-E8CD2D20AE93}"/>
          </ac:spMkLst>
        </pc:spChg>
        <pc:picChg chg="mod">
          <ac:chgData name="help desk" userId="076106f8-e622-4bba-bf8d-41b4b1aaf204" providerId="ADAL" clId="{63EBEF92-11FF-4348-A840-86AA1ED65F96}" dt="2025-01-27T14:08:01.937" v="44" actId="1076"/>
          <ac:picMkLst>
            <pc:docMk/>
            <pc:sldMk cId="2847858403" sldId="257"/>
            <ac:picMk id="4" creationId="{E7C4CE37-6E86-4481-ADC7-EDEAB34699C8}"/>
          </ac:picMkLst>
        </pc:picChg>
      </pc:sldChg>
      <pc:sldChg chg="modSp del">
        <pc:chgData name="help desk" userId="076106f8-e622-4bba-bf8d-41b4b1aaf204" providerId="ADAL" clId="{63EBEF92-11FF-4348-A840-86AA1ED65F96}" dt="2025-01-27T14:03:30.606" v="3" actId="47"/>
        <pc:sldMkLst>
          <pc:docMk/>
          <pc:sldMk cId="3125298073" sldId="258"/>
        </pc:sldMkLst>
        <pc:spChg chg="mod">
          <ac:chgData name="help desk" userId="076106f8-e622-4bba-bf8d-41b4b1aaf204" providerId="ADAL" clId="{63EBEF92-11FF-4348-A840-86AA1ED65F96}" dt="2025-01-14T21:49:48.515" v="2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63EBEF92-11FF-4348-A840-86AA1ED65F96}" dt="2025-01-10T14:55:04.840" v="1" actId="47"/>
        <pc:sldMkLst>
          <pc:docMk/>
          <pc:sldMk cId="4268497802" sldId="260"/>
        </pc:sldMkLst>
      </pc:sldChg>
      <pc:sldChg chg="add">
        <pc:chgData name="help desk" userId="076106f8-e622-4bba-bf8d-41b4b1aaf204" providerId="ADAL" clId="{63EBEF92-11FF-4348-A840-86AA1ED65F96}" dt="2025-01-10T14:55:01.750" v="0"/>
        <pc:sldMkLst>
          <pc:docMk/>
          <pc:sldMk cId="2943550313" sldId="417"/>
        </pc:sldMkLst>
      </pc:sldChg>
    </pc:docChg>
  </pc:docChgLst>
  <pc:docChgLst>
    <pc:chgData name="help desk" userId="076106f8-e622-4bba-bf8d-41b4b1aaf204" providerId="ADAL" clId="{BB7E8ACE-CF94-43C1-A2C3-F9ACACADFA83}"/>
    <pc:docChg chg="delSld">
      <pc:chgData name="help desk" userId="076106f8-e622-4bba-bf8d-41b4b1aaf204" providerId="ADAL" clId="{BB7E8ACE-CF94-43C1-A2C3-F9ACACADFA83}" dt="2024-06-17T22:00:31.857" v="0" actId="2696"/>
      <pc:docMkLst>
        <pc:docMk/>
      </pc:docMkLst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1625631789" sldId="256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3038758337" sldId="263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1538006657" sldId="264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2521371328" sldId="265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212212897" sldId="266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2651532878" sldId="267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2314503019" sldId="417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528791687" sldId="418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3318881279" sldId="419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3816924526" sldId="420"/>
        </pc:sldMkLst>
      </pc:sldChg>
      <pc:sldChg chg="del">
        <pc:chgData name="help desk" userId="076106f8-e622-4bba-bf8d-41b4b1aaf204" providerId="ADAL" clId="{BB7E8ACE-CF94-43C1-A2C3-F9ACACADFA83}" dt="2024-06-17T22:00:31.857" v="0" actId="2696"/>
        <pc:sldMkLst>
          <pc:docMk/>
          <pc:sldMk cId="1332410728" sldId="421"/>
        </pc:sldMkLst>
      </pc:sldChg>
    </pc:docChg>
  </pc:docChgLst>
  <pc:docChgLst>
    <pc:chgData name="help desk" userId="076106f8-e622-4bba-bf8d-41b4b1aaf204" providerId="ADAL" clId="{D920F92A-BBF2-49E0-93D5-9CC4ED7152BB}"/>
    <pc:docChg chg="undo custSel modSld">
      <pc:chgData name="help desk" userId="076106f8-e622-4bba-bf8d-41b4b1aaf204" providerId="ADAL" clId="{D920F92A-BBF2-49E0-93D5-9CC4ED7152BB}" dt="2024-11-19T14:07:25.343" v="118" actId="20577"/>
      <pc:docMkLst>
        <pc:docMk/>
      </pc:docMkLst>
      <pc:sldChg chg="addSp delSp modSp mod modAnim">
        <pc:chgData name="help desk" userId="076106f8-e622-4bba-bf8d-41b4b1aaf204" providerId="ADAL" clId="{D920F92A-BBF2-49E0-93D5-9CC4ED7152BB}" dt="2024-11-18T15:08:10.431" v="103" actId="692"/>
        <pc:sldMkLst>
          <pc:docMk/>
          <pc:sldMk cId="4268497802" sldId="260"/>
        </pc:sldMkLst>
        <pc:spChg chg="add del">
          <ac:chgData name="help desk" userId="076106f8-e622-4bba-bf8d-41b4b1aaf204" providerId="ADAL" clId="{D920F92A-BBF2-49E0-93D5-9CC4ED7152BB}" dt="2024-11-18T15:04:34.844" v="64" actId="21"/>
          <ac:spMkLst>
            <pc:docMk/>
            <pc:sldMk cId="4268497802" sldId="260"/>
            <ac:spMk id="4" creationId="{00000000-0000-0000-0000-000000000000}"/>
          </ac:spMkLst>
        </pc:spChg>
        <pc:spChg chg="add del mod">
          <ac:chgData name="help desk" userId="076106f8-e622-4bba-bf8d-41b4b1aaf204" providerId="ADAL" clId="{D920F92A-BBF2-49E0-93D5-9CC4ED7152BB}" dt="2024-11-18T15:04:31.344" v="63" actId="478"/>
          <ac:spMkLst>
            <pc:docMk/>
            <pc:sldMk cId="4268497802" sldId="260"/>
            <ac:spMk id="6" creationId="{7EDDD198-ADBB-4A84-A3C0-313A10DF5D4A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8" creationId="{347E9EEE-0FA8-49B8-9E5F-C598D4FDD930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9" creationId="{1AA55B43-3149-41A9-95D3-1A0054953FB9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10" creationId="{6153EE74-4C2F-43A5-A1BC-31BB82DEAF11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11" creationId="{88D6541B-321E-4275-B006-C325893395FC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12" creationId="{7689097F-3FF8-4424-80C2-209F506FD169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13" creationId="{1595DFB2-A224-4763-8C8A-AE3ABFF32466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14" creationId="{35D42A0E-73FA-4425-AC69-2BB48621178E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15" creationId="{E9F21920-6E8A-436E-85D0-97EF803B9C4E}"/>
          </ac:spMkLst>
        </pc:spChg>
        <pc:spChg chg="add del mod">
          <ac:chgData name="help desk" userId="076106f8-e622-4bba-bf8d-41b4b1aaf204" providerId="ADAL" clId="{D920F92A-BBF2-49E0-93D5-9CC4ED7152BB}" dt="2024-11-18T15:04:30.234" v="61"/>
          <ac:spMkLst>
            <pc:docMk/>
            <pc:sldMk cId="4268497802" sldId="260"/>
            <ac:spMk id="16" creationId="{4D01A954-CFFF-4FE5-B85D-26F93E895566}"/>
          </ac:spMkLst>
        </pc:spChg>
        <pc:spChg chg="add del mod">
          <ac:chgData name="help desk" userId="076106f8-e622-4bba-bf8d-41b4b1aaf204" providerId="ADAL" clId="{D920F92A-BBF2-49E0-93D5-9CC4ED7152BB}" dt="2024-11-18T15:04:37.154" v="65" actId="478"/>
          <ac:spMkLst>
            <pc:docMk/>
            <pc:sldMk cId="4268497802" sldId="260"/>
            <ac:spMk id="18" creationId="{0E18746E-80A4-4679-A6E5-9A4804DB99E9}"/>
          </ac:spMkLst>
        </pc:spChg>
        <pc:spChg chg="add mod">
          <ac:chgData name="help desk" userId="076106f8-e622-4bba-bf8d-41b4b1aaf204" providerId="ADAL" clId="{D920F92A-BBF2-49E0-93D5-9CC4ED7152BB}" dt="2024-11-18T15:08:10.431" v="103" actId="692"/>
          <ac:spMkLst>
            <pc:docMk/>
            <pc:sldMk cId="4268497802" sldId="260"/>
            <ac:spMk id="19" creationId="{EA3290D0-D90D-47B9-A306-97556A1A7FC3}"/>
          </ac:spMkLst>
        </pc:spChg>
        <pc:spChg chg="add del mod">
          <ac:chgData name="help desk" userId="076106f8-e622-4bba-bf8d-41b4b1aaf204" providerId="ADAL" clId="{D920F92A-BBF2-49E0-93D5-9CC4ED7152BB}" dt="2024-11-18T15:05:04.404" v="70" actId="478"/>
          <ac:spMkLst>
            <pc:docMk/>
            <pc:sldMk cId="4268497802" sldId="260"/>
            <ac:spMk id="20" creationId="{651597CE-E1DE-426D-B57A-4A661F56EBBF}"/>
          </ac:spMkLst>
        </pc:spChg>
        <pc:spChg chg="add del mod">
          <ac:chgData name="help desk" userId="076106f8-e622-4bba-bf8d-41b4b1aaf204" providerId="ADAL" clId="{D920F92A-BBF2-49E0-93D5-9CC4ED7152BB}" dt="2024-11-18T15:05:16.135" v="74" actId="478"/>
          <ac:spMkLst>
            <pc:docMk/>
            <pc:sldMk cId="4268497802" sldId="260"/>
            <ac:spMk id="22" creationId="{CC6A3D27-587D-4127-AE9A-91C18070A38F}"/>
          </ac:spMkLst>
        </pc:spChg>
        <pc:picChg chg="add del mod">
          <ac:chgData name="help desk" userId="076106f8-e622-4bba-bf8d-41b4b1aaf204" providerId="ADAL" clId="{D920F92A-BBF2-49E0-93D5-9CC4ED7152BB}" dt="2024-11-18T15:04:30.234" v="61"/>
          <ac:picMkLst>
            <pc:docMk/>
            <pc:sldMk cId="4268497802" sldId="260"/>
            <ac:picMk id="7" creationId="{0C1F8875-FBA8-4270-A796-7ED764D2CC40}"/>
          </ac:picMkLst>
        </pc:picChg>
      </pc:sldChg>
      <pc:sldChg chg="modSp">
        <pc:chgData name="help desk" userId="076106f8-e622-4bba-bf8d-41b4b1aaf204" providerId="ADAL" clId="{D920F92A-BBF2-49E0-93D5-9CC4ED7152BB}" dt="2024-11-19T14:07:25.343" v="118" actId="20577"/>
        <pc:sldMkLst>
          <pc:docMk/>
          <pc:sldMk cId="2706767021" sldId="394"/>
        </pc:sldMkLst>
        <pc:spChg chg="mod">
          <ac:chgData name="help desk" userId="076106f8-e622-4bba-bf8d-41b4b1aaf204" providerId="ADAL" clId="{D920F92A-BBF2-49E0-93D5-9CC4ED7152BB}" dt="2024-11-19T14:07:25.343" v="118" actId="20577"/>
          <ac:spMkLst>
            <pc:docMk/>
            <pc:sldMk cId="2706767021" sldId="394"/>
            <ac:spMk id="26" creationId="{00000000-0000-0000-0000-000000000000}"/>
          </ac:spMkLst>
        </pc:spChg>
      </pc:sldChg>
      <pc:sldChg chg="modSp mod modAnim">
        <pc:chgData name="help desk" userId="076106f8-e622-4bba-bf8d-41b4b1aaf204" providerId="ADAL" clId="{D920F92A-BBF2-49E0-93D5-9CC4ED7152BB}" dt="2024-11-18T15:00:50.438" v="55"/>
        <pc:sldMkLst>
          <pc:docMk/>
          <pc:sldMk cId="1699364446" sldId="416"/>
        </pc:sldMkLst>
        <pc:spChg chg="mod">
          <ac:chgData name="help desk" userId="076106f8-e622-4bba-bf8d-41b4b1aaf204" providerId="ADAL" clId="{D920F92A-BBF2-49E0-93D5-9CC4ED7152BB}" dt="2024-11-18T14:59:42.447" v="43" actId="14100"/>
          <ac:spMkLst>
            <pc:docMk/>
            <pc:sldMk cId="1699364446" sldId="416"/>
            <ac:spMk id="12" creationId="{00000000-0000-0000-0000-000000000000}"/>
          </ac:spMkLst>
        </pc:spChg>
        <pc:spChg chg="mod">
          <ac:chgData name="help desk" userId="076106f8-e622-4bba-bf8d-41b4b1aaf204" providerId="ADAL" clId="{D920F92A-BBF2-49E0-93D5-9CC4ED7152BB}" dt="2024-11-18T14:54:02.498" v="7" actId="1076"/>
          <ac:spMkLst>
            <pc:docMk/>
            <pc:sldMk cId="1699364446" sldId="416"/>
            <ac:spMk id="28" creationId="{00000000-0000-0000-0000-000000000000}"/>
          </ac:spMkLst>
        </pc:spChg>
        <pc:spChg chg="mod">
          <ac:chgData name="help desk" userId="076106f8-e622-4bba-bf8d-41b4b1aaf204" providerId="ADAL" clId="{D920F92A-BBF2-49E0-93D5-9CC4ED7152BB}" dt="2024-11-18T14:56:08.598" v="16" actId="14100"/>
          <ac:spMkLst>
            <pc:docMk/>
            <pc:sldMk cId="1699364446" sldId="416"/>
            <ac:spMk id="53" creationId="{FABC88A1-0C6D-4505-B499-A555466C5FBB}"/>
          </ac:spMkLst>
        </pc:spChg>
        <pc:cxnChg chg="mod">
          <ac:chgData name="help desk" userId="076106f8-e622-4bba-bf8d-41b4b1aaf204" providerId="ADAL" clId="{D920F92A-BBF2-49E0-93D5-9CC4ED7152BB}" dt="2024-11-18T14:56:08.598" v="16" actId="14100"/>
          <ac:cxnSpMkLst>
            <pc:docMk/>
            <pc:sldMk cId="1699364446" sldId="416"/>
            <ac:cxnSpMk id="5" creationId="{77E781D5-AEEF-44BE-91D8-D50CE459CACE}"/>
          </ac:cxnSpMkLst>
        </pc:cxnChg>
        <pc:cxnChg chg="mod">
          <ac:chgData name="help desk" userId="076106f8-e622-4bba-bf8d-41b4b1aaf204" providerId="ADAL" clId="{D920F92A-BBF2-49E0-93D5-9CC4ED7152BB}" dt="2024-11-18T14:54:13.380" v="9" actId="14100"/>
          <ac:cxnSpMkLst>
            <pc:docMk/>
            <pc:sldMk cId="1699364446" sldId="416"/>
            <ac:cxnSpMk id="25" creationId="{00000000-0000-0000-0000-000000000000}"/>
          </ac:cxnSpMkLst>
        </pc:cxnChg>
        <pc:cxnChg chg="mod">
          <ac:chgData name="help desk" userId="076106f8-e622-4bba-bf8d-41b4b1aaf204" providerId="ADAL" clId="{D920F92A-BBF2-49E0-93D5-9CC4ED7152BB}" dt="2024-11-18T14:54:07.678" v="8" actId="14100"/>
          <ac:cxnSpMkLst>
            <pc:docMk/>
            <pc:sldMk cId="1699364446" sldId="416"/>
            <ac:cxnSpMk id="37" creationId="{A4486FD5-21A7-4FA0-9866-20E27C81C30E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jpe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94765" y="2797380"/>
            <a:ext cx="2117542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C4CE37-6E86-4481-ADC7-EDEAB34699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760" y="1299439"/>
            <a:ext cx="1284479" cy="119527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F9EB519-7730-4B32-A5BD-E8CD2D20AE93}"/>
              </a:ext>
            </a:extLst>
          </p:cNvPr>
          <p:cNvSpPr/>
          <p:nvPr/>
        </p:nvSpPr>
        <p:spPr>
          <a:xfrm>
            <a:off x="3580245" y="181891"/>
            <a:ext cx="5860473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Word 2016/2019 Formatting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F20A2DA-4503-4907-8D07-63CECD4C1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683661" y="6199567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683662" y="5364775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683661" y="5638215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683661" y="5918891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213645" y="2730381"/>
            <a:ext cx="5033473" cy="170488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3" y="94004"/>
            <a:ext cx="43754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Home Ribbon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And … you can apply most formatting in one style!</a:t>
            </a:r>
          </a:p>
        </p:txBody>
      </p:sp>
      <p:cxnSp>
        <p:nvCxnSpPr>
          <p:cNvPr id="6" name="Straight Arrow Connector 5"/>
          <p:cNvCxnSpPr>
            <a:cxnSpLocks/>
            <a:stCxn id="4" idx="2"/>
            <a:endCxn id="7" idx="3"/>
          </p:cNvCxnSpPr>
          <p:nvPr/>
        </p:nvCxnSpPr>
        <p:spPr>
          <a:xfrm flipH="1">
            <a:off x="7351596" y="471882"/>
            <a:ext cx="1912046" cy="15577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834422" y="1951768"/>
            <a:ext cx="517174" cy="15575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118292" y="2253042"/>
            <a:ext cx="6480126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Styles </a:t>
            </a:r>
            <a:r>
              <a:rPr lang="en-CA" dirty="0"/>
              <a:t>menu launcher arrow to display the styles menu.</a:t>
            </a:r>
          </a:p>
        </p:txBody>
      </p:sp>
      <p:cxnSp>
        <p:nvCxnSpPr>
          <p:cNvPr id="10" name="Straight Arrow Connector 9"/>
          <p:cNvCxnSpPr>
            <a:cxnSpLocks/>
            <a:stCxn id="8" idx="3"/>
          </p:cNvCxnSpPr>
          <p:nvPr/>
        </p:nvCxnSpPr>
        <p:spPr>
          <a:xfrm flipV="1">
            <a:off x="7598418" y="2059042"/>
            <a:ext cx="622696" cy="378666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297" y="2151556"/>
            <a:ext cx="1565589" cy="3913974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8315058" y="2085174"/>
            <a:ext cx="1538239" cy="743809"/>
          </a:xfrm>
          <a:prstGeom prst="straightConnector1">
            <a:avLst/>
          </a:prstGeom>
          <a:ln w="19050">
            <a:gradFill>
              <a:gsLst>
                <a:gs pos="0">
                  <a:srgbClr val="C00000"/>
                </a:gs>
                <a:gs pos="69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3645" y="2811566"/>
            <a:ext cx="414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by two methods: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89660" y="3307224"/>
            <a:ext cx="4580546" cy="288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05099" y="3255948"/>
            <a:ext cx="5195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By setting the formatting first and then typing.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9660" y="3700329"/>
            <a:ext cx="4580546" cy="533685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/>
          <p:cNvSpPr txBox="1"/>
          <p:nvPr/>
        </p:nvSpPr>
        <p:spPr>
          <a:xfrm>
            <a:off x="222187" y="3625280"/>
            <a:ext cx="5195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By selecting the text and then applying the formatting to that selected text.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2953" y="3223807"/>
            <a:ext cx="3649051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Styles can make your life easier by applying all the formatting you wish in one application of the style, </a:t>
            </a:r>
            <a:r>
              <a:rPr lang="en-CA" i="1" dirty="0"/>
              <a:t>however</a:t>
            </a:r>
            <a:r>
              <a:rPr lang="en-CA" dirty="0"/>
              <a:t> you may not have a style to match your exact requirements.</a:t>
            </a:r>
          </a:p>
        </p:txBody>
      </p:sp>
      <p:sp>
        <p:nvSpPr>
          <p:cNvPr id="24" name="Down Arrow 23"/>
          <p:cNvSpPr/>
          <p:nvPr/>
        </p:nvSpPr>
        <p:spPr>
          <a:xfrm>
            <a:off x="7110101" y="4700187"/>
            <a:ext cx="824669" cy="495656"/>
          </a:xfrm>
          <a:prstGeom prst="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5691497" y="5204336"/>
            <a:ext cx="36490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So, what can we do to solve this?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9103" y="4768798"/>
            <a:ext cx="4255805" cy="172354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1600" b="1" dirty="0">
                <a:solidFill>
                  <a:srgbClr val="A64C0E"/>
                </a:solidFill>
              </a:rPr>
              <a:t>We can make a new style or modify one.</a:t>
            </a:r>
          </a:p>
          <a:p>
            <a:r>
              <a:rPr lang="en-CA" dirty="0"/>
              <a:t>In the next few slides we will: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Create a new style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Name it 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Save it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Use it</a:t>
            </a:r>
          </a:p>
        </p:txBody>
      </p:sp>
      <p:sp>
        <p:nvSpPr>
          <p:cNvPr id="30" name="Left Arrow 29"/>
          <p:cNvSpPr/>
          <p:nvPr/>
        </p:nvSpPr>
        <p:spPr>
          <a:xfrm>
            <a:off x="4554908" y="4994426"/>
            <a:ext cx="1128045" cy="791024"/>
          </a:xfrm>
          <a:prstGeom prst="leftArrow">
            <a:avLst/>
          </a:prstGeom>
          <a:gradFill flip="none" rotWithShape="1">
            <a:gsLst>
              <a:gs pos="0">
                <a:schemeClr val="accent2"/>
              </a:gs>
              <a:gs pos="57000">
                <a:srgbClr val="E4D498"/>
              </a:gs>
              <a:gs pos="78000">
                <a:srgbClr val="77BF17"/>
              </a:gs>
              <a:gs pos="100000">
                <a:srgbClr val="00B05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339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7" grpId="0" animBg="1"/>
      <p:bldP spid="28" grpId="0" animBg="1"/>
      <p:bldP spid="29" grpId="0" animBg="1"/>
      <p:bldP spid="17" grpId="0" animBg="1"/>
      <p:bldP spid="4" grpId="0" animBg="1"/>
      <p:bldP spid="4" grpId="1" animBg="1"/>
      <p:bldP spid="7" grpId="0" animBg="1"/>
      <p:bldP spid="8" grpId="0" animBg="1"/>
      <p:bldP spid="14" grpId="0"/>
      <p:bldP spid="19" grpId="0" animBg="1"/>
      <p:bldP spid="15" grpId="0"/>
      <p:bldP spid="15" grpId="1"/>
      <p:bldP spid="20" grpId="0" animBg="1"/>
      <p:bldP spid="16" grpId="0"/>
      <p:bldP spid="16" grpId="1"/>
      <p:bldP spid="16" grpId="2"/>
      <p:bldP spid="21" grpId="0" animBg="1"/>
      <p:bldP spid="21" grpId="1" animBg="1"/>
      <p:bldP spid="24" grpId="0" animBg="1"/>
      <p:bldP spid="25" grpId="0" animBg="1"/>
      <p:bldP spid="26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3C997B6E-9419-4B09-A257-CE702C716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70620" y="3013708"/>
            <a:ext cx="4084288" cy="84044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470620" y="3891582"/>
            <a:ext cx="4084288" cy="48386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470620" y="4427515"/>
            <a:ext cx="4084288" cy="48386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926613" y="4963448"/>
            <a:ext cx="3628295" cy="77078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926613" y="5786029"/>
            <a:ext cx="3628295" cy="77078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038" y="2132844"/>
            <a:ext cx="1565589" cy="39139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7316" y="153948"/>
            <a:ext cx="581968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Click on the Styles Menu button to display the Styles menu.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17085" y="6363891"/>
            <a:ext cx="334140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New Style button</a:t>
            </a:r>
            <a:endParaRPr lang="en-CA" dirty="0"/>
          </a:p>
        </p:txBody>
      </p:sp>
      <p:sp>
        <p:nvSpPr>
          <p:cNvPr id="8" name="Rectangle 7"/>
          <p:cNvSpPr/>
          <p:nvPr/>
        </p:nvSpPr>
        <p:spPr>
          <a:xfrm>
            <a:off x="9930213" y="5768412"/>
            <a:ext cx="230737" cy="19655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stCxn id="7" idx="0"/>
            <a:endCxn id="8" idx="2"/>
          </p:cNvCxnSpPr>
          <p:nvPr/>
        </p:nvCxnSpPr>
        <p:spPr>
          <a:xfrm flipH="1" flipV="1">
            <a:off x="10045582" y="5964964"/>
            <a:ext cx="142206" cy="3989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  <a:stCxn id="4" idx="2"/>
          </p:cNvCxnSpPr>
          <p:nvPr/>
        </p:nvCxnSpPr>
        <p:spPr>
          <a:xfrm flipH="1">
            <a:off x="8272329" y="523280"/>
            <a:ext cx="294830" cy="151061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79462" y="1276857"/>
            <a:ext cx="4452359" cy="92333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First thing to do is name the style.</a:t>
            </a:r>
          </a:p>
          <a:p>
            <a:pPr marL="358775"/>
            <a:r>
              <a:rPr lang="en-CA" dirty="0"/>
              <a:t>I called mine the </a:t>
            </a:r>
            <a:r>
              <a:rPr lang="en-CA" b="1" i="1" dirty="0" err="1"/>
              <a:t>The_New_Normal</a:t>
            </a:r>
            <a:r>
              <a:rPr lang="en-CA" dirty="0"/>
              <a:t> since it is based off of the </a:t>
            </a:r>
            <a:r>
              <a:rPr lang="en-CA" b="1" i="1" dirty="0"/>
              <a:t>Normal</a:t>
            </a:r>
            <a:r>
              <a:rPr lang="en-CA" dirty="0"/>
              <a:t> style.</a:t>
            </a:r>
          </a:p>
        </p:txBody>
      </p:sp>
      <p:cxnSp>
        <p:nvCxnSpPr>
          <p:cNvPr id="40" name="Straight Arrow Connector 39"/>
          <p:cNvCxnSpPr>
            <a:stCxn id="38" idx="3"/>
          </p:cNvCxnSpPr>
          <p:nvPr/>
        </p:nvCxnSpPr>
        <p:spPr>
          <a:xfrm>
            <a:off x="4631821" y="1738522"/>
            <a:ext cx="1709158" cy="2953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3802879" y="2033899"/>
            <a:ext cx="2520750" cy="44438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71" y="1966722"/>
            <a:ext cx="2794730" cy="1479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461" y="2412570"/>
            <a:ext cx="4452359" cy="424731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Then determine whether this style is to be based upon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Paragraph</a:t>
            </a:r>
            <a:r>
              <a:rPr lang="en-CA" dirty="0"/>
              <a:t> – The style applies to all text between two carriage returns, a paragraph.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Character</a:t>
            </a:r>
            <a:r>
              <a:rPr lang="en-CA" dirty="0"/>
              <a:t> – The style is applied to individual characters.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Linked</a:t>
            </a:r>
            <a:r>
              <a:rPr lang="en-CA" dirty="0"/>
              <a:t> - Acts as both a paragraph style and character style based upon ...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Acts like a character style when less than a full paragraph of text is selected.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Acts like a paragraph style when no character is selected or the entire paragraph is selected.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V="1">
            <a:off x="4554908" y="2412570"/>
            <a:ext cx="1794363" cy="10293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8" idx="1"/>
          </p:cNvCxnSpPr>
          <p:nvPr/>
        </p:nvCxnSpPr>
        <p:spPr>
          <a:xfrm flipH="1" flipV="1">
            <a:off x="9388757" y="4911380"/>
            <a:ext cx="541456" cy="9553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554908" y="2536166"/>
            <a:ext cx="1776881" cy="159588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56" y="2345978"/>
            <a:ext cx="2980408" cy="582179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endCxn id="17" idx="1"/>
          </p:cNvCxnSpPr>
          <p:nvPr/>
        </p:nvCxnSpPr>
        <p:spPr>
          <a:xfrm flipV="1">
            <a:off x="4554908" y="2637068"/>
            <a:ext cx="1788148" cy="200394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858" y="2350438"/>
            <a:ext cx="2984605" cy="58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2" grpId="0" animBg="1"/>
      <p:bldP spid="23" grpId="0" animBg="1"/>
      <p:bldP spid="24" grpId="0" animBg="1"/>
      <p:bldP spid="4" grpId="0" animBg="1"/>
      <p:bldP spid="4" grpId="1" animBg="1"/>
      <p:bldP spid="7" grpId="0" animBg="1"/>
      <p:bldP spid="8" grpId="0" animBg="1"/>
      <p:bldP spid="8" grpId="1" animBg="1"/>
      <p:bldP spid="38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726F69B-4651-4A2D-8563-7248F40DF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46931" y="3035660"/>
            <a:ext cx="3940377" cy="24491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546931" y="3317731"/>
            <a:ext cx="3940377" cy="24491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24489" y="2412000"/>
            <a:ext cx="4452359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Then determine whether this style is to be based upon (continued)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Table </a:t>
            </a:r>
            <a:r>
              <a:rPr lang="en-CA" dirty="0"/>
              <a:t>– Applies the style to table(s) only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List</a:t>
            </a:r>
            <a:r>
              <a:rPr lang="en-CA" dirty="0"/>
              <a:t> – Applies the style to list(s) only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4496266" y="2743201"/>
            <a:ext cx="1844149" cy="38878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05" y="2347935"/>
            <a:ext cx="2981158" cy="58232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4487308" y="2881223"/>
            <a:ext cx="1853107" cy="56071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12" y="2349479"/>
            <a:ext cx="2986052" cy="58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0224AB2-C9EB-4363-99DC-F9880F5E6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95656" y="4249081"/>
            <a:ext cx="4042161" cy="799461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495656" y="5335714"/>
            <a:ext cx="4042161" cy="541772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495655" y="6156112"/>
            <a:ext cx="4042161" cy="541772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90306" y="3904553"/>
            <a:ext cx="4452359" cy="286232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b="1" i="1" dirty="0"/>
              <a:t>Style for following paragraph</a:t>
            </a:r>
            <a:r>
              <a:rPr lang="en-CA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style will all paragraphs in the remainder of the document be, this style or any of the other styles available.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If you chose a </a:t>
            </a:r>
            <a:r>
              <a:rPr lang="en-CA" b="1" i="1" dirty="0"/>
              <a:t>Style type</a:t>
            </a:r>
            <a:r>
              <a:rPr lang="en-CA" dirty="0"/>
              <a:t> of </a:t>
            </a:r>
            <a:r>
              <a:rPr lang="en-CA" i="1" dirty="0"/>
              <a:t>character</a:t>
            </a:r>
            <a:r>
              <a:rPr lang="en-CA" dirty="0"/>
              <a:t> then this option is disabled.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If you chose a </a:t>
            </a:r>
            <a:r>
              <a:rPr lang="en-CA" b="1" i="1" dirty="0"/>
              <a:t>Style type</a:t>
            </a:r>
            <a:r>
              <a:rPr lang="en-CA" dirty="0"/>
              <a:t> of </a:t>
            </a:r>
            <a:r>
              <a:rPr lang="en-CA" i="1" dirty="0"/>
              <a:t>table</a:t>
            </a:r>
            <a:r>
              <a:rPr lang="en-CA" dirty="0"/>
              <a:t> or </a:t>
            </a:r>
            <a:r>
              <a:rPr lang="en-CA" i="1" dirty="0"/>
              <a:t>list </a:t>
            </a:r>
            <a:r>
              <a:rPr lang="en-CA" dirty="0"/>
              <a:t>then this option is unavailable.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7" y="1491740"/>
            <a:ext cx="4522369" cy="4662056"/>
          </a:xfrm>
          <a:prstGeom prst="rect">
            <a:avLst/>
          </a:prstGeom>
        </p:spPr>
      </p:pic>
      <p:cxnSp>
        <p:nvCxnSpPr>
          <p:cNvPr id="8" name="Straight Arrow Connector 7"/>
          <p:cNvCxnSpPr>
            <a:stCxn id="7" idx="3"/>
          </p:cNvCxnSpPr>
          <p:nvPr/>
        </p:nvCxnSpPr>
        <p:spPr>
          <a:xfrm flipV="1">
            <a:off x="4642665" y="2683387"/>
            <a:ext cx="1706860" cy="2652327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0305" y="1663971"/>
            <a:ext cx="4452359" cy="2031325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 </a:t>
            </a:r>
            <a:r>
              <a:rPr lang="en-CA" b="1" i="1" dirty="0"/>
              <a:t>Style based 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dirty="0"/>
              <a:t>This option allows you to use the formatting of another style as a basis for your style.  You can choose the </a:t>
            </a:r>
            <a:r>
              <a:rPr lang="en-CA" b="1" i="1" dirty="0"/>
              <a:t>(no style)</a:t>
            </a:r>
            <a:r>
              <a:rPr lang="en-CA" dirty="0"/>
              <a:t> option if you want to start from scratch.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b="1" dirty="0"/>
              <a:t>NOTE</a:t>
            </a:r>
            <a:r>
              <a:rPr lang="en-CA" dirty="0"/>
              <a:t>: If the base style is changed, then your style will also reflect that change.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4174" y="1994900"/>
            <a:ext cx="3925684" cy="1076106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520014" y="3098389"/>
            <a:ext cx="3925684" cy="550584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 flipV="1">
            <a:off x="4642664" y="2481457"/>
            <a:ext cx="1706861" cy="1981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</p:spTree>
    <p:extLst>
      <p:ext uri="{BB962C8B-B14F-4D97-AF65-F5344CB8AC3E}">
        <p14:creationId xmlns:p14="http://schemas.microsoft.com/office/powerpoint/2010/main" val="215384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7" grpId="0" animBg="1"/>
      <p:bldP spid="10" grpId="0" animBg="1"/>
      <p:bldP spid="11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7537AAA-7696-4471-A1A1-3F78182ED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526213" y="5448665"/>
            <a:ext cx="3605842" cy="1072906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90306" y="2291419"/>
            <a:ext cx="4029019" cy="923330"/>
          </a:xfrm>
          <a:prstGeom prst="rect">
            <a:avLst/>
          </a:prstGeom>
          <a:noFill/>
          <a:ln w="19050">
            <a:solidFill>
              <a:srgbClr val="006C3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In this area you can set the formatting of the font, line spacing, indenting,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41" y="821114"/>
            <a:ext cx="4522368" cy="4662055"/>
          </a:xfrm>
          <a:prstGeom prst="rect">
            <a:avLst/>
          </a:prstGeom>
        </p:spPr>
      </p:pic>
      <p:sp>
        <p:nvSpPr>
          <p:cNvPr id="10" name="Left Brace 9"/>
          <p:cNvSpPr/>
          <p:nvPr/>
        </p:nvSpPr>
        <p:spPr>
          <a:xfrm>
            <a:off x="4676041" y="2155880"/>
            <a:ext cx="460707" cy="2468851"/>
          </a:xfrm>
          <a:prstGeom prst="leftBrace">
            <a:avLst>
              <a:gd name="adj1" fmla="val 8333"/>
              <a:gd name="adj2" fmla="val 49482"/>
            </a:avLst>
          </a:prstGeom>
          <a:noFill/>
          <a:ln w="25400">
            <a:solidFill>
              <a:srgbClr val="006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Arrow Connector 11"/>
          <p:cNvCxnSpPr>
            <a:stCxn id="7" idx="3"/>
            <a:endCxn id="10" idx="1"/>
          </p:cNvCxnSpPr>
          <p:nvPr/>
        </p:nvCxnSpPr>
        <p:spPr>
          <a:xfrm>
            <a:off x="4219325" y="2753084"/>
            <a:ext cx="456716" cy="624433"/>
          </a:xfrm>
          <a:prstGeom prst="straightConnector1">
            <a:avLst/>
          </a:prstGeom>
          <a:ln w="19050">
            <a:solidFill>
              <a:srgbClr val="006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0306" y="3685636"/>
            <a:ext cx="4029019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Do you want your style listed?</a:t>
            </a:r>
          </a:p>
        </p:txBody>
      </p:sp>
      <p:cxnSp>
        <p:nvCxnSpPr>
          <p:cNvPr id="21" name="Straight Arrow Connector 20"/>
          <p:cNvCxnSpPr>
            <a:stCxn id="19" idx="3"/>
          </p:cNvCxnSpPr>
          <p:nvPr/>
        </p:nvCxnSpPr>
        <p:spPr>
          <a:xfrm>
            <a:off x="4219325" y="3870302"/>
            <a:ext cx="777591" cy="9225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905292" y="5875286"/>
            <a:ext cx="6145146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Automatically update your style with any changes made to </a:t>
            </a:r>
            <a:r>
              <a:rPr lang="en-CA"/>
              <a:t>the text, </a:t>
            </a:r>
            <a:r>
              <a:rPr lang="en-CA" dirty="0"/>
              <a:t>which will then alter your style every place in your document where you have applied it.</a:t>
            </a:r>
          </a:p>
        </p:txBody>
      </p:sp>
      <p:cxnSp>
        <p:nvCxnSpPr>
          <p:cNvPr id="29" name="Straight Arrow Connector 28"/>
          <p:cNvCxnSpPr>
            <a:stCxn id="26" idx="0"/>
          </p:cNvCxnSpPr>
          <p:nvPr/>
        </p:nvCxnSpPr>
        <p:spPr>
          <a:xfrm flipH="1" flipV="1">
            <a:off x="6202392" y="4908430"/>
            <a:ext cx="1775473" cy="96685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2021" y="4559839"/>
            <a:ext cx="4029019" cy="20313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dirty="0"/>
              <a:t>Just use this style here or add it to the base template for this document?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dirty="0"/>
              <a:t>If added to the base template, your style will be available for any new document you create base upon that template.</a:t>
            </a:r>
          </a:p>
        </p:txBody>
      </p:sp>
      <p:cxnSp>
        <p:nvCxnSpPr>
          <p:cNvPr id="32" name="Straight Arrow Connector 31"/>
          <p:cNvCxnSpPr>
            <a:stCxn id="30" idx="3"/>
          </p:cNvCxnSpPr>
          <p:nvPr/>
        </p:nvCxnSpPr>
        <p:spPr>
          <a:xfrm flipV="1">
            <a:off x="4211040" y="5046457"/>
            <a:ext cx="757775" cy="52904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</p:spTree>
    <p:extLst>
      <p:ext uri="{BB962C8B-B14F-4D97-AF65-F5344CB8AC3E}">
        <p14:creationId xmlns:p14="http://schemas.microsoft.com/office/powerpoint/2010/main" val="27067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7" grpId="0" animBg="1"/>
      <p:bldP spid="10" grpId="0" animBg="1"/>
      <p:bldP spid="19" grpId="0" animBg="1"/>
      <p:bldP spid="26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858FFF49-CD83-49DD-8133-A07B4F1B9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82304"/>
            <a:ext cx="4522368" cy="4662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477" y="6298251"/>
            <a:ext cx="423488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To be more detailed with your formatting …</a:t>
            </a:r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 flipV="1">
            <a:off x="4452359" y="5990602"/>
            <a:ext cx="495656" cy="4923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24" y="4080186"/>
            <a:ext cx="1264778" cy="17946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8214" y="4381958"/>
            <a:ext cx="3363211" cy="12003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Each of these in this menu displays a dialog box which contains all the settings available for that item.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811425" y="4230169"/>
            <a:ext cx="1427147" cy="1521151"/>
            <a:chOff x="3811425" y="4230169"/>
            <a:chExt cx="1427147" cy="1521151"/>
          </a:xfrm>
        </p:grpSpPr>
        <p:cxnSp>
          <p:nvCxnSpPr>
            <p:cNvPr id="13" name="Straight Arrow Connector 12"/>
            <p:cNvCxnSpPr>
              <a:stCxn id="11" idx="3"/>
            </p:cNvCxnSpPr>
            <p:nvPr/>
          </p:nvCxnSpPr>
          <p:spPr>
            <a:xfrm flipV="1">
              <a:off x="3811425" y="4230169"/>
              <a:ext cx="1384418" cy="751954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1" idx="3"/>
            </p:cNvCxnSpPr>
            <p:nvPr/>
          </p:nvCxnSpPr>
          <p:spPr>
            <a:xfrm flipV="1">
              <a:off x="3811425" y="4383993"/>
              <a:ext cx="1392964" cy="59813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1" idx="3"/>
            </p:cNvCxnSpPr>
            <p:nvPr/>
          </p:nvCxnSpPr>
          <p:spPr>
            <a:xfrm flipV="1">
              <a:off x="3811425" y="4572001"/>
              <a:ext cx="1392964" cy="410122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1" idx="3"/>
            </p:cNvCxnSpPr>
            <p:nvPr/>
          </p:nvCxnSpPr>
          <p:spPr>
            <a:xfrm flipV="1">
              <a:off x="3811425" y="4785607"/>
              <a:ext cx="1384418" cy="196516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1" idx="3"/>
            </p:cNvCxnSpPr>
            <p:nvPr/>
          </p:nvCxnSpPr>
          <p:spPr>
            <a:xfrm flipV="1">
              <a:off x="3811425" y="4977495"/>
              <a:ext cx="1384418" cy="4628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3"/>
            </p:cNvCxnSpPr>
            <p:nvPr/>
          </p:nvCxnSpPr>
          <p:spPr>
            <a:xfrm>
              <a:off x="3811425" y="4982123"/>
              <a:ext cx="1418601" cy="18808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11" idx="3"/>
            </p:cNvCxnSpPr>
            <p:nvPr/>
          </p:nvCxnSpPr>
          <p:spPr>
            <a:xfrm>
              <a:off x="3811425" y="4982123"/>
              <a:ext cx="1427147" cy="384636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1" idx="3"/>
            </p:cNvCxnSpPr>
            <p:nvPr/>
          </p:nvCxnSpPr>
          <p:spPr>
            <a:xfrm>
              <a:off x="3811425" y="4982123"/>
              <a:ext cx="1410055" cy="57264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11" idx="3"/>
            </p:cNvCxnSpPr>
            <p:nvPr/>
          </p:nvCxnSpPr>
          <p:spPr>
            <a:xfrm>
              <a:off x="3811425" y="4982123"/>
              <a:ext cx="1418601" cy="769197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4700187" y="6356237"/>
            <a:ext cx="739211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Once you have finished creating your style, click on </a:t>
            </a:r>
            <a:r>
              <a:rPr lang="en-CA" b="1" dirty="0"/>
              <a:t>OK</a:t>
            </a:r>
            <a:r>
              <a:rPr lang="en-CA" dirty="0"/>
              <a:t> and it is ready to use.</a:t>
            </a:r>
          </a:p>
        </p:txBody>
      </p:sp>
      <p:cxnSp>
        <p:nvCxnSpPr>
          <p:cNvPr id="42" name="Straight Arrow Connector 41"/>
          <p:cNvCxnSpPr>
            <a:stCxn id="40" idx="0"/>
          </p:cNvCxnSpPr>
          <p:nvPr/>
        </p:nvCxnSpPr>
        <p:spPr>
          <a:xfrm flipH="1" flipV="1">
            <a:off x="8280875" y="5990602"/>
            <a:ext cx="115369" cy="3656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</p:spTree>
    <p:extLst>
      <p:ext uri="{BB962C8B-B14F-4D97-AF65-F5344CB8AC3E}">
        <p14:creationId xmlns:p14="http://schemas.microsoft.com/office/powerpoint/2010/main" val="337342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0643256B-7906-4ABC-9805-09EAB6272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963" y="1899477"/>
            <a:ext cx="1565589" cy="39139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94004"/>
            <a:ext cx="503855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Inspecting Style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8543" y="111257"/>
            <a:ext cx="635766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occasion it might be helpful to see the details of a style.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9808" y="2214431"/>
            <a:ext cx="229462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your style</a:t>
            </a:r>
          </a:p>
        </p:txBody>
      </p: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9594434" y="2399097"/>
            <a:ext cx="343196" cy="69115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19713" y="6133381"/>
            <a:ext cx="3157268" cy="37956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Style Inspector</a:t>
            </a:r>
            <a:r>
              <a:rPr lang="en-CA" dirty="0"/>
              <a:t>.</a:t>
            </a:r>
          </a:p>
        </p:txBody>
      </p:sp>
      <p:cxnSp>
        <p:nvCxnSpPr>
          <p:cNvPr id="14" name="Straight Arrow Connector 13"/>
          <p:cNvCxnSpPr>
            <a:stCxn id="12" idx="0"/>
          </p:cNvCxnSpPr>
          <p:nvPr/>
        </p:nvCxnSpPr>
        <p:spPr>
          <a:xfrm flipH="1" flipV="1">
            <a:off x="10205049" y="5719313"/>
            <a:ext cx="293298" cy="41406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092906" y="5538158"/>
            <a:ext cx="198407" cy="18978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808" y="2765650"/>
            <a:ext cx="1793274" cy="2153495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endCxn id="18" idx="3"/>
          </p:cNvCxnSpPr>
          <p:nvPr/>
        </p:nvCxnSpPr>
        <p:spPr>
          <a:xfrm flipH="1" flipV="1">
            <a:off x="9093082" y="3842398"/>
            <a:ext cx="999824" cy="169576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556075" y="5444117"/>
            <a:ext cx="30556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Reveal Formatting</a:t>
            </a:r>
            <a:endParaRPr lang="en-CA" dirty="0"/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flipH="1" flipV="1">
            <a:off x="7864413" y="4793411"/>
            <a:ext cx="219468" cy="6507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709140" y="4612256"/>
            <a:ext cx="198407" cy="18978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5" idx="1"/>
            <a:endCxn id="31" idx="3"/>
          </p:cNvCxnSpPr>
          <p:nvPr/>
        </p:nvCxnSpPr>
        <p:spPr>
          <a:xfrm flipH="1" flipV="1">
            <a:off x="6065346" y="4372504"/>
            <a:ext cx="1643794" cy="33464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063" y="1893242"/>
            <a:ext cx="1559283" cy="495852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88890" y="2269529"/>
            <a:ext cx="3414594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</a:t>
            </a:r>
            <a:r>
              <a:rPr lang="en-CA" b="1" i="1" dirty="0"/>
              <a:t>Reveal Formatting </a:t>
            </a:r>
            <a:r>
              <a:rPr lang="en-CA" dirty="0"/>
              <a:t>dialog shows you details of your style.</a:t>
            </a:r>
          </a:p>
        </p:txBody>
      </p:sp>
      <p:cxnSp>
        <p:nvCxnSpPr>
          <p:cNvPr id="35" name="Straight Arrow Connector 34"/>
          <p:cNvCxnSpPr>
            <a:cxnSpLocks/>
            <a:stCxn id="33" idx="3"/>
          </p:cNvCxnSpPr>
          <p:nvPr/>
        </p:nvCxnSpPr>
        <p:spPr>
          <a:xfrm>
            <a:off x="4303484" y="2592695"/>
            <a:ext cx="334844" cy="18280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3714034" y="3138276"/>
            <a:ext cx="956777" cy="2771891"/>
            <a:chOff x="3714034" y="3138276"/>
            <a:chExt cx="956777" cy="2771891"/>
          </a:xfrm>
        </p:grpSpPr>
        <p:cxnSp>
          <p:nvCxnSpPr>
            <p:cNvPr id="38" name="Straight Arrow Connector 37"/>
            <p:cNvCxnSpPr>
              <a:cxnSpLocks/>
            </p:cNvCxnSpPr>
            <p:nvPr/>
          </p:nvCxnSpPr>
          <p:spPr>
            <a:xfrm flipV="1">
              <a:off x="3717985" y="3138276"/>
              <a:ext cx="952826" cy="70412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cxnSpLocks/>
            </p:cNvCxnSpPr>
            <p:nvPr/>
          </p:nvCxnSpPr>
          <p:spPr>
            <a:xfrm flipV="1">
              <a:off x="3717985" y="3520684"/>
              <a:ext cx="946223" cy="32171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cxnSpLocks/>
            </p:cNvCxnSpPr>
            <p:nvPr/>
          </p:nvCxnSpPr>
          <p:spPr>
            <a:xfrm>
              <a:off x="3717985" y="3842397"/>
              <a:ext cx="933632" cy="6931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cxnSpLocks/>
            </p:cNvCxnSpPr>
            <p:nvPr/>
          </p:nvCxnSpPr>
          <p:spPr>
            <a:xfrm>
              <a:off x="3717985" y="3842397"/>
              <a:ext cx="952826" cy="28360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>
              <a:cxnSpLocks/>
            </p:cNvCxnSpPr>
            <p:nvPr/>
          </p:nvCxnSpPr>
          <p:spPr>
            <a:xfrm>
              <a:off x="3717985" y="3849510"/>
              <a:ext cx="952826" cy="46512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cxnSpLocks/>
            </p:cNvCxnSpPr>
            <p:nvPr/>
          </p:nvCxnSpPr>
          <p:spPr>
            <a:xfrm>
              <a:off x="3717985" y="3856463"/>
              <a:ext cx="952826" cy="77755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cxnSpLocks/>
            </p:cNvCxnSpPr>
            <p:nvPr/>
          </p:nvCxnSpPr>
          <p:spPr>
            <a:xfrm>
              <a:off x="3717985" y="3849350"/>
              <a:ext cx="930995" cy="135468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cxnSpLocks/>
            </p:cNvCxnSpPr>
            <p:nvPr/>
          </p:nvCxnSpPr>
          <p:spPr>
            <a:xfrm>
              <a:off x="3717985" y="3836248"/>
              <a:ext cx="946223" cy="185851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>
              <a:cxnSpLocks/>
            </p:cNvCxnSpPr>
            <p:nvPr/>
          </p:nvCxnSpPr>
          <p:spPr>
            <a:xfrm>
              <a:off x="3714034" y="3836248"/>
              <a:ext cx="937583" cy="207391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205329" y="3247214"/>
            <a:ext cx="3507551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Each of these links displays the related dialog for that item allowing you to modify your style from the </a:t>
            </a:r>
            <a:r>
              <a:rPr lang="en-CA" b="1" i="1" dirty="0"/>
              <a:t>Reveal Formatting</a:t>
            </a:r>
            <a:r>
              <a:rPr lang="en-CA" dirty="0"/>
              <a:t> dialog.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05329" y="4721968"/>
            <a:ext cx="3507551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</a:t>
            </a:r>
            <a:r>
              <a:rPr lang="en-CA" b="1" i="1" dirty="0"/>
              <a:t>Distinguish style source</a:t>
            </a:r>
            <a:r>
              <a:rPr lang="en-CA" dirty="0"/>
              <a:t> box checked, you will be able to identify the local override styles.</a:t>
            </a:r>
          </a:p>
        </p:txBody>
      </p:sp>
      <p:cxnSp>
        <p:nvCxnSpPr>
          <p:cNvPr id="65" name="Straight Arrow Connector 64"/>
          <p:cNvCxnSpPr>
            <a:cxnSpLocks/>
            <a:stCxn id="63" idx="3"/>
          </p:cNvCxnSpPr>
          <p:nvPr/>
        </p:nvCxnSpPr>
        <p:spPr>
          <a:xfrm>
            <a:off x="3712880" y="5183633"/>
            <a:ext cx="925448" cy="131356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05329" y="5813449"/>
            <a:ext cx="348167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Show all formatting marks</a:t>
            </a:r>
            <a:endParaRPr lang="en-CA" dirty="0"/>
          </a:p>
        </p:txBody>
      </p:sp>
      <p:cxnSp>
        <p:nvCxnSpPr>
          <p:cNvPr id="68" name="Straight Arrow Connector 67"/>
          <p:cNvCxnSpPr>
            <a:cxnSpLocks/>
            <a:stCxn id="66" idx="3"/>
          </p:cNvCxnSpPr>
          <p:nvPr/>
        </p:nvCxnSpPr>
        <p:spPr>
          <a:xfrm>
            <a:off x="3687000" y="5998115"/>
            <a:ext cx="955717" cy="67361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463011" y="6452266"/>
            <a:ext cx="1178614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Same as …</a:t>
            </a:r>
          </a:p>
        </p:txBody>
      </p:sp>
      <p:cxnSp>
        <p:nvCxnSpPr>
          <p:cNvPr id="72" name="Straight Arrow Connector 71"/>
          <p:cNvCxnSpPr>
            <a:cxnSpLocks/>
          </p:cNvCxnSpPr>
          <p:nvPr/>
        </p:nvCxnSpPr>
        <p:spPr>
          <a:xfrm flipH="1" flipV="1">
            <a:off x="5692856" y="1811708"/>
            <a:ext cx="937095" cy="464055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cxnSpLocks/>
            <a:endCxn id="70" idx="1"/>
          </p:cNvCxnSpPr>
          <p:nvPr/>
        </p:nvCxnSpPr>
        <p:spPr>
          <a:xfrm flipV="1">
            <a:off x="5802594" y="6636932"/>
            <a:ext cx="660417" cy="2024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12" grpId="0" animBg="1"/>
      <p:bldP spid="15" grpId="0" animBg="1"/>
      <p:bldP spid="23" grpId="0" animBg="1"/>
      <p:bldP spid="25" grpId="0" animBg="1"/>
      <p:bldP spid="33" grpId="0" animBg="1"/>
      <p:bldP spid="62" grpId="0" animBg="1"/>
      <p:bldP spid="63" grpId="0" animBg="1"/>
      <p:bldP spid="66" grpId="0" animBg="1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60C991-B6D4-4D9F-9089-3F5AAFD9E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737" y="58726"/>
            <a:ext cx="7178034" cy="674054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004194" y="2759062"/>
            <a:ext cx="3347049" cy="1115468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70899" y="2156825"/>
            <a:ext cx="4234118" cy="175432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Modify the </a:t>
            </a:r>
            <a:r>
              <a:rPr lang="en-CA" b="1" i="1" dirty="0"/>
              <a:t>Heading 2</a:t>
            </a:r>
            <a:r>
              <a:rPr lang="en-CA" dirty="0"/>
              <a:t> style to whatever suits your liking.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Notice how it changes all instances of </a:t>
            </a:r>
            <a:r>
              <a:rPr lang="en-CA" b="1" i="1" dirty="0"/>
              <a:t>Heading 2</a:t>
            </a:r>
            <a:r>
              <a:rPr lang="en-CA" dirty="0"/>
              <a:t> in the entire document (one more is near the end of the document)?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627" y="555477"/>
            <a:ext cx="4234118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To modify a style </a:t>
            </a:r>
            <a:r>
              <a:rPr lang="en-CA" sz="1600" dirty="0"/>
              <a:t>(</a:t>
            </a:r>
            <a:r>
              <a:rPr lang="en-CA" sz="1600" b="1" dirty="0"/>
              <a:t>place cursor in heading 2</a:t>
            </a:r>
            <a:r>
              <a:rPr lang="en-CA" sz="1600" dirty="0"/>
              <a:t>)</a:t>
            </a:r>
            <a:r>
              <a:rPr lang="en-CA" dirty="0"/>
              <a:t>…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the Styles Menu button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the down arrow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Modify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3793993" y="1039381"/>
            <a:ext cx="6512235" cy="24392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814" y="1421263"/>
            <a:ext cx="1821045" cy="4552612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3793993" y="1283304"/>
            <a:ext cx="7624381" cy="113326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906" y="2416572"/>
            <a:ext cx="2113648" cy="1201879"/>
          </a:xfrm>
          <a:prstGeom prst="rect">
            <a:avLst/>
          </a:prstGeom>
        </p:spPr>
      </p:pic>
      <p:cxnSp>
        <p:nvCxnSpPr>
          <p:cNvPr id="24" name="Straight Arrow Connector 23"/>
          <p:cNvCxnSpPr>
            <a:cxnSpLocks/>
          </p:cNvCxnSpPr>
          <p:nvPr/>
        </p:nvCxnSpPr>
        <p:spPr>
          <a:xfrm>
            <a:off x="3793993" y="1572798"/>
            <a:ext cx="5589424" cy="111495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769121" y="897308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73626" y="1181980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785873" y="1453157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5" name="Straight Arrow Connector 34"/>
          <p:cNvCxnSpPr>
            <a:cxnSpLocks/>
          </p:cNvCxnSpPr>
          <p:nvPr/>
        </p:nvCxnSpPr>
        <p:spPr>
          <a:xfrm>
            <a:off x="4084890" y="777667"/>
            <a:ext cx="1897166" cy="316817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83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14" grpId="0" animBg="1"/>
      <p:bldP spid="28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18A203-A6D8-4C45-B5F6-DDEC7FBB0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78" y="619810"/>
            <a:ext cx="8406514" cy="149913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879918" y="3768199"/>
            <a:ext cx="4554781" cy="263915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4222810" y="4098185"/>
            <a:ext cx="4211889" cy="249565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3431722" y="4422367"/>
            <a:ext cx="1123186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3879918" y="4699640"/>
            <a:ext cx="4554781" cy="256921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3703784" y="5001701"/>
            <a:ext cx="4619820" cy="258298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4435266" y="5298394"/>
            <a:ext cx="3565585" cy="264918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4359395" y="5601767"/>
            <a:ext cx="5058069" cy="286285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28248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Layout Ribbon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03501" y="1256233"/>
            <a:ext cx="2531766" cy="85196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/>
          <p:cNvCxnSpPr>
            <a:cxnSpLocks/>
            <a:stCxn id="17" idx="0"/>
            <a:endCxn id="18" idx="2"/>
          </p:cNvCxnSpPr>
          <p:nvPr/>
        </p:nvCxnSpPr>
        <p:spPr>
          <a:xfrm flipH="1" flipV="1">
            <a:off x="3169384" y="2108197"/>
            <a:ext cx="2972804" cy="129138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85777" y="3399578"/>
            <a:ext cx="6912821" cy="255454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>
                <a:solidFill>
                  <a:srgbClr val="0070C0"/>
                </a:solidFill>
              </a:rPr>
              <a:t>Page Setup</a:t>
            </a:r>
          </a:p>
          <a:p>
            <a:r>
              <a:rPr lang="en-CA" sz="2000" b="1" i="1" dirty="0"/>
              <a:t>Margins</a:t>
            </a:r>
            <a:r>
              <a:rPr lang="en-CA" sz="2000" dirty="0"/>
              <a:t> – Blank space around the document content.</a:t>
            </a:r>
          </a:p>
          <a:p>
            <a:r>
              <a:rPr lang="en-CA" sz="2000" b="1" i="1" dirty="0"/>
              <a:t>Orientation</a:t>
            </a:r>
            <a:r>
              <a:rPr lang="en-CA" sz="2000" dirty="0"/>
              <a:t> – Paper orientation portrait or landscape.</a:t>
            </a:r>
          </a:p>
          <a:p>
            <a:r>
              <a:rPr lang="en-CA" sz="2000" b="1" i="1" dirty="0"/>
              <a:t>Size</a:t>
            </a:r>
            <a:r>
              <a:rPr lang="en-CA" sz="2000" dirty="0"/>
              <a:t> – Paper size.</a:t>
            </a:r>
          </a:p>
          <a:p>
            <a:r>
              <a:rPr lang="en-CA" sz="2000" b="1" i="1" dirty="0"/>
              <a:t>Columns</a:t>
            </a:r>
            <a:r>
              <a:rPr lang="en-CA" sz="2000" dirty="0"/>
              <a:t> – Number and layout of columns in a section.</a:t>
            </a:r>
          </a:p>
          <a:p>
            <a:r>
              <a:rPr lang="en-CA" sz="2000" b="1" i="1" dirty="0"/>
              <a:t>Breaks</a:t>
            </a:r>
            <a:r>
              <a:rPr lang="en-CA" sz="2000" dirty="0"/>
              <a:t> – Different types of breaking the flow of text.</a:t>
            </a:r>
          </a:p>
          <a:p>
            <a:r>
              <a:rPr lang="en-CA" sz="2000" b="1" i="1" dirty="0"/>
              <a:t>Line</a:t>
            </a:r>
            <a:r>
              <a:rPr lang="en-CA" sz="2000" dirty="0"/>
              <a:t> </a:t>
            </a:r>
            <a:r>
              <a:rPr lang="en-CA" sz="2000" b="1" i="1" dirty="0"/>
              <a:t>Numbers</a:t>
            </a:r>
            <a:r>
              <a:rPr lang="en-CA" sz="2000" dirty="0"/>
              <a:t> – Inserted into the header or footer.</a:t>
            </a:r>
          </a:p>
          <a:p>
            <a:r>
              <a:rPr lang="en-CA" sz="2000" b="1" i="1" dirty="0"/>
              <a:t>Hyphenation</a:t>
            </a:r>
            <a:r>
              <a:rPr lang="en-CA" sz="2000" dirty="0"/>
              <a:t> – How the words at the end of the line hyphenate.</a:t>
            </a:r>
          </a:p>
        </p:txBody>
      </p:sp>
    </p:spTree>
    <p:extLst>
      <p:ext uri="{BB962C8B-B14F-4D97-AF65-F5344CB8AC3E}">
        <p14:creationId xmlns:p14="http://schemas.microsoft.com/office/powerpoint/2010/main" val="220104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8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7146550" y="2915164"/>
            <a:ext cx="4108261" cy="24179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470411" y="3200041"/>
            <a:ext cx="3784400" cy="56523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7841150" y="3822009"/>
            <a:ext cx="3413661" cy="56523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961581" y="4451216"/>
            <a:ext cx="3293230" cy="50973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7874959" y="5016381"/>
            <a:ext cx="3980664" cy="59682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6881972" y="5677175"/>
            <a:ext cx="4116465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6973808" y="5967949"/>
            <a:ext cx="3210361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7039148" y="6278188"/>
            <a:ext cx="2720148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6024786" y="2517052"/>
            <a:ext cx="5987752" cy="40934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>
                <a:solidFill>
                  <a:srgbClr val="7030A0"/>
                </a:solidFill>
              </a:rPr>
              <a:t>Arrange</a:t>
            </a:r>
          </a:p>
          <a:p>
            <a:r>
              <a:rPr lang="en-CA" sz="2000" b="1" i="1" dirty="0"/>
              <a:t>Position</a:t>
            </a:r>
            <a:r>
              <a:rPr lang="en-CA" sz="2000" dirty="0"/>
              <a:t> – Move the selected object on the page.</a:t>
            </a:r>
          </a:p>
          <a:p>
            <a:r>
              <a:rPr lang="en-CA" sz="2000" b="1" i="1" dirty="0"/>
              <a:t>Wrap Text</a:t>
            </a:r>
            <a:r>
              <a:rPr lang="en-CA" sz="2000" dirty="0"/>
              <a:t> –  Change the way the text wraps</a:t>
            </a:r>
          </a:p>
          <a:p>
            <a:pPr marL="1376363"/>
            <a:r>
              <a:rPr lang="en-CA" sz="2000" dirty="0"/>
              <a:t>around the object.</a:t>
            </a:r>
          </a:p>
          <a:p>
            <a:r>
              <a:rPr lang="en-CA" sz="2000" b="1" i="1" dirty="0"/>
              <a:t>Bring Forward</a:t>
            </a:r>
            <a:r>
              <a:rPr lang="en-CA" sz="2000" dirty="0"/>
              <a:t> – Bring the selected object up in</a:t>
            </a:r>
          </a:p>
          <a:p>
            <a:pPr marL="1768475"/>
            <a:r>
              <a:rPr lang="en-CA" sz="2000" dirty="0"/>
              <a:t>the layering of all the objects.</a:t>
            </a:r>
          </a:p>
          <a:p>
            <a:r>
              <a:rPr lang="en-CA" sz="2000" b="1" i="1" dirty="0"/>
              <a:t>Send Backward</a:t>
            </a:r>
            <a:r>
              <a:rPr lang="en-CA" sz="2000" dirty="0"/>
              <a:t> – Send the selected object down</a:t>
            </a:r>
          </a:p>
          <a:p>
            <a:pPr marL="2058988" indent="-190500"/>
            <a:r>
              <a:rPr lang="en-CA" sz="2000" dirty="0"/>
              <a:t>in the layering of the objects.</a:t>
            </a:r>
          </a:p>
          <a:p>
            <a:pPr marL="1768475" indent="-1768475"/>
            <a:r>
              <a:rPr lang="en-CA" sz="2000" b="1" i="1" dirty="0"/>
              <a:t>Selection Pane</a:t>
            </a:r>
            <a:r>
              <a:rPr lang="en-CA" sz="2000" dirty="0"/>
              <a:t> – Presents a pane beside the document</a:t>
            </a:r>
            <a:br>
              <a:rPr lang="en-CA" sz="2000" dirty="0"/>
            </a:br>
            <a:r>
              <a:rPr lang="en-CA" sz="2000" dirty="0"/>
              <a:t>that allows you to select an object.</a:t>
            </a:r>
          </a:p>
          <a:p>
            <a:r>
              <a:rPr lang="en-CA" sz="2000" b="1" i="1" dirty="0"/>
              <a:t>Align</a:t>
            </a:r>
            <a:r>
              <a:rPr lang="en-CA" sz="2000" dirty="0"/>
              <a:t> – Align the edges of the selected objects.</a:t>
            </a:r>
          </a:p>
          <a:p>
            <a:r>
              <a:rPr lang="en-CA" sz="2000" b="1" i="1" dirty="0"/>
              <a:t>Group</a:t>
            </a:r>
            <a:r>
              <a:rPr lang="en-CA" sz="2000" dirty="0"/>
              <a:t> – Group selected objects as one.</a:t>
            </a:r>
          </a:p>
          <a:p>
            <a:r>
              <a:rPr lang="en-CA" sz="2000" b="1" i="1" dirty="0"/>
              <a:t>Rotate</a:t>
            </a:r>
            <a:r>
              <a:rPr lang="en-CA" sz="2000" dirty="0"/>
              <a:t> – Rotate selected object(s).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209069" y="2869194"/>
            <a:ext cx="4559342" cy="58330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1286075" y="3515788"/>
            <a:ext cx="4482336" cy="577648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179462" y="2514577"/>
            <a:ext cx="5746643" cy="163121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>
                <a:solidFill>
                  <a:srgbClr val="00B0F0"/>
                </a:solidFill>
              </a:rPr>
              <a:t>Paragraph</a:t>
            </a:r>
            <a:endParaRPr lang="en-CA" sz="2000" dirty="0">
              <a:solidFill>
                <a:srgbClr val="00B0F0"/>
              </a:solidFill>
            </a:endParaRPr>
          </a:p>
          <a:p>
            <a:r>
              <a:rPr lang="en-CA" sz="2000" b="1" i="1" dirty="0"/>
              <a:t>Indent</a:t>
            </a:r>
            <a:r>
              <a:rPr lang="en-CA" sz="2000" dirty="0"/>
              <a:t> –  Left and right indent of the paragraph in</a:t>
            </a:r>
          </a:p>
          <a:p>
            <a:pPr marL="896938"/>
            <a:r>
              <a:rPr lang="en-CA" sz="2000" dirty="0"/>
              <a:t>  which the cursor resides.</a:t>
            </a:r>
          </a:p>
          <a:p>
            <a:r>
              <a:rPr lang="en-CA" sz="2000" b="1" i="1" dirty="0"/>
              <a:t>Spacing </a:t>
            </a:r>
            <a:r>
              <a:rPr lang="en-CA" sz="2000" dirty="0"/>
              <a:t>– Spacing above (before) and below (after)</a:t>
            </a:r>
          </a:p>
          <a:p>
            <a:pPr marL="982663" defTabSz="982663"/>
            <a:r>
              <a:rPr lang="en-CA" sz="2000" dirty="0"/>
              <a:t> the paragraph in which the cursor resides.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829163C-5623-4048-98C0-0657F9775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78" y="619810"/>
            <a:ext cx="8406514" cy="14991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119882"/>
            <a:ext cx="486602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Page Layout Ribbon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31684" y="1273323"/>
            <a:ext cx="2558775" cy="82971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7018955" y="1281870"/>
            <a:ext cx="2740341" cy="8310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49D817A-2CDA-47EC-938B-E5BB165AA590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flipH="1" flipV="1">
            <a:off x="8389126" y="2112896"/>
            <a:ext cx="629536" cy="40415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stCxn id="11" idx="0"/>
            <a:endCxn id="14" idx="2"/>
          </p:cNvCxnSpPr>
          <p:nvPr/>
        </p:nvCxnSpPr>
        <p:spPr>
          <a:xfrm flipV="1">
            <a:off x="3052784" y="2103034"/>
            <a:ext cx="2658288" cy="41154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78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7" grpId="0" animBg="1"/>
      <p:bldP spid="12" grpId="0" animBg="1"/>
      <p:bldP spid="13" grpId="0" animBg="1"/>
      <p:bldP spid="11" grpId="0" animBg="1"/>
      <p:bldP spid="14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89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6" grpId="1" animBg="1"/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642884" y="1542158"/>
            <a:ext cx="1440248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105834" y="2108625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105834" y="2374282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105833" y="2648315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289985" y="4284873"/>
            <a:ext cx="3700732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428003" y="4834281"/>
            <a:ext cx="3562714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8289985" y="5392315"/>
            <a:ext cx="3700732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264107" y="5951248"/>
            <a:ext cx="3726610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6642884" y="3188862"/>
            <a:ext cx="1491466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276709"/>
            <a:ext cx="1440248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1788" y="919951"/>
            <a:ext cx="5710687" cy="56323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Breaks provide a way of changing the structure of your document. There are: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Page</a:t>
            </a:r>
            <a:r>
              <a:rPr lang="en-CA" b="1" dirty="0"/>
              <a:t> </a:t>
            </a:r>
            <a:r>
              <a:rPr lang="en-CA" b="1" dirty="0">
                <a:solidFill>
                  <a:schemeClr val="accent2"/>
                </a:solidFill>
              </a:rPr>
              <a:t>Breaks</a:t>
            </a:r>
            <a:endParaRPr lang="en-CA" dirty="0"/>
          </a:p>
          <a:p>
            <a:pPr marL="361950"/>
            <a:r>
              <a:rPr lang="en-CA" dirty="0"/>
              <a:t>Forces the text to start on the next page or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Page – New page marker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Column – Breaks to the next column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Text Wrapping – Wraps text around objects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Section</a:t>
            </a:r>
            <a:r>
              <a:rPr lang="en-CA" b="1" dirty="0"/>
              <a:t> </a:t>
            </a:r>
            <a:r>
              <a:rPr lang="en-CA" b="1" dirty="0">
                <a:solidFill>
                  <a:schemeClr val="accent2"/>
                </a:solidFill>
              </a:rPr>
              <a:t>Breaks</a:t>
            </a:r>
            <a:endParaRPr lang="en-CA" dirty="0"/>
          </a:p>
          <a:p>
            <a:pPr marL="361950"/>
            <a:r>
              <a:rPr lang="en-CA" dirty="0"/>
              <a:t>Like creating a document within a document.  You can change the formatting entirely and then it returns back to the previous format by ending the section.</a:t>
            </a:r>
            <a:endParaRPr lang="en-CA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Next Page – Starts the embedded document on the</a:t>
            </a:r>
          </a:p>
          <a:p>
            <a:pPr marL="1881188" lvl="1"/>
            <a:r>
              <a:rPr lang="en-CA" dirty="0"/>
              <a:t>next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Continuous – Starts the embedded document on</a:t>
            </a:r>
          </a:p>
          <a:p>
            <a:pPr marL="2062163" lvl="1"/>
            <a:r>
              <a:rPr lang="en-CA" dirty="0"/>
              <a:t>the same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Even Page – Starts the embedded document on the</a:t>
            </a:r>
          </a:p>
          <a:p>
            <a:pPr marL="1881188" lvl="1"/>
            <a:r>
              <a:rPr lang="en-CA" dirty="0"/>
              <a:t>even numbered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Odd Page – Starts the embedded document on the</a:t>
            </a:r>
          </a:p>
          <a:p>
            <a:pPr marL="1881188" lvl="1"/>
            <a:r>
              <a:rPr lang="en-CA" dirty="0"/>
              <a:t>odd numbered page.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9665" y="2587873"/>
            <a:ext cx="331722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When you start a new section, you must end it with a section break of the same type.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9812" y="3743821"/>
            <a:ext cx="5876925" cy="175432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Because a new section is like creating a document within a document, you can also have different printer settings for that section, such as a different paper tray that has 8 ½ X 14. </a:t>
            </a:r>
          </a:p>
          <a:p>
            <a:endParaRPr lang="en-CA" b="1" i="1" dirty="0"/>
          </a:p>
          <a:p>
            <a:r>
              <a:rPr lang="en-CA" b="1" i="1" dirty="0"/>
              <a:t>However</a:t>
            </a:r>
            <a:r>
              <a:rPr lang="en-CA" dirty="0"/>
              <a:t>, to apply different paper types, the new section must start on a new page, the </a:t>
            </a:r>
            <a:r>
              <a:rPr lang="en-CA" b="1" i="1" dirty="0"/>
              <a:t>Next Page</a:t>
            </a:r>
            <a:r>
              <a:rPr lang="en-CA" dirty="0"/>
              <a:t> break.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2123" y="5749154"/>
            <a:ext cx="4212302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Also note that when you end a section,</a:t>
            </a:r>
          </a:p>
          <a:p>
            <a:r>
              <a:rPr lang="en-CA" dirty="0"/>
              <a:t>the previous formatting once again is automatically used.</a:t>
            </a:r>
          </a:p>
        </p:txBody>
      </p:sp>
    </p:spTree>
    <p:extLst>
      <p:ext uri="{BB962C8B-B14F-4D97-AF65-F5344CB8AC3E}">
        <p14:creationId xmlns:p14="http://schemas.microsoft.com/office/powerpoint/2010/main" val="349558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1" grpId="0" animBg="1"/>
      <p:bldP spid="6" grpId="0" animBg="1"/>
      <p:bldP spid="6" grpId="1" animBg="1"/>
      <p:bldP spid="7" grpId="0" animBg="1"/>
      <p:bldP spid="8" grpId="0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440283" y="1270429"/>
            <a:ext cx="4075442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440283" y="1535665"/>
            <a:ext cx="4075442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420357" y="3021447"/>
            <a:ext cx="5723267" cy="50780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20356" y="3579795"/>
            <a:ext cx="5723267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48981" y="4103670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48980" y="4385106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44844" y="4668566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544120"/>
            <a:ext cx="1440248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7030A0"/>
                </a:solidFill>
              </a:rPr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6120" y="919951"/>
            <a:ext cx="4978167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7030A0"/>
                </a:solidFill>
              </a:rPr>
              <a:t>Columns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/>
              <a:t>are often started on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a </a:t>
            </a:r>
            <a:r>
              <a:rPr lang="en-CA" b="1" i="1" dirty="0"/>
              <a:t>new page</a:t>
            </a:r>
            <a:r>
              <a:rPr lang="en-CA" b="1" dirty="0"/>
              <a:t> </a:t>
            </a:r>
            <a:r>
              <a:rPr lang="en-CA" dirty="0"/>
              <a:t>(next page section break)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same page</a:t>
            </a:r>
            <a:r>
              <a:rPr lang="en-CA" b="1" dirty="0"/>
              <a:t> </a:t>
            </a:r>
            <a:r>
              <a:rPr lang="en-CA" dirty="0"/>
              <a:t>(continuous section break)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08" y="2397279"/>
            <a:ext cx="4965079" cy="4406349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842075" y="1843281"/>
            <a:ext cx="638355" cy="553998"/>
          </a:xfrm>
          <a:prstGeom prst="downArrow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76912" y="2665562"/>
            <a:ext cx="6142733" cy="230832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columns dialog you can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the columns by choosing a preset which divides the page inside the margins evenly among the columns.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the number, width and spacing of the columns manually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Apply this column format to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the whole document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this point forward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this section only (must create a section break first)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143623" y="3257550"/>
            <a:ext cx="343446" cy="762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/>
          <p:cNvSpPr/>
          <p:nvPr/>
        </p:nvSpPr>
        <p:spPr>
          <a:xfrm>
            <a:off x="6648451" y="2800350"/>
            <a:ext cx="209550" cy="1012359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143623" y="3686175"/>
            <a:ext cx="447677" cy="11430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>
          <a:xfrm>
            <a:off x="6600826" y="3886200"/>
            <a:ext cx="291501" cy="2009775"/>
          </a:xfrm>
          <a:prstGeom prst="leftBrace">
            <a:avLst>
              <a:gd name="adj1" fmla="val 8333"/>
              <a:gd name="adj2" fmla="val 49526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5" name="Group 34"/>
          <p:cNvGrpSpPr/>
          <p:nvPr/>
        </p:nvGrpSpPr>
        <p:grpSpPr>
          <a:xfrm>
            <a:off x="5644187" y="4191000"/>
            <a:ext cx="1137613" cy="1866900"/>
            <a:chOff x="5644187" y="4191000"/>
            <a:chExt cx="1137613" cy="1866900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5653713" y="4191000"/>
              <a:ext cx="1128087" cy="186690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5653713" y="4506292"/>
              <a:ext cx="1128087" cy="153874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5644187" y="4782517"/>
              <a:ext cx="1137613" cy="126197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/>
          <p:nvPr/>
        </p:nvCxnSpPr>
        <p:spPr>
          <a:xfrm>
            <a:off x="180975" y="2971800"/>
            <a:ext cx="303972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63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1" grpId="0" animBg="1"/>
      <p:bldP spid="9" grpId="0" animBg="1"/>
      <p:bldP spid="3" grpId="0" animBg="1"/>
      <p:bldP spid="4" grpId="0" animBg="1"/>
      <p:bldP spid="21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810883" y="3238366"/>
            <a:ext cx="5275592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10883" y="3509380"/>
            <a:ext cx="5275592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10883" y="3780393"/>
            <a:ext cx="5275592" cy="515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810883" y="4337854"/>
            <a:ext cx="5275592" cy="515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820345"/>
            <a:ext cx="1440248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00B050"/>
                </a:solidFill>
              </a:rPr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6120" y="919951"/>
            <a:ext cx="497816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B050"/>
                </a:solidFill>
              </a:rPr>
              <a:t>Hyphenations</a:t>
            </a:r>
            <a:r>
              <a:rPr lang="en-CA" dirty="0"/>
              <a:t> occur at the end of the line and can help the document flow.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7246369" y="1578055"/>
            <a:ext cx="638355" cy="1310268"/>
          </a:xfrm>
          <a:prstGeom prst="downArrow">
            <a:avLst/>
          </a:prstGeom>
          <a:solidFill>
            <a:srgbClr val="00B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454" y="2876550"/>
            <a:ext cx="3430799" cy="21893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912" y="2876550"/>
            <a:ext cx="6142733" cy="20313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 the flow of the document content by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Automatically hyphenating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Hyphenating words in CAPS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Hyphenating when within a set distance from the right side of the document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Limiting the amount of hyphenation that can occur on one page</a:t>
            </a:r>
          </a:p>
        </p:txBody>
      </p:sp>
      <p:cxnSp>
        <p:nvCxnSpPr>
          <p:cNvPr id="27" name="Straight Arrow Connector 26"/>
          <p:cNvCxnSpPr>
            <a:stCxn id="21" idx="3"/>
          </p:cNvCxnSpPr>
          <p:nvPr/>
        </p:nvCxnSpPr>
        <p:spPr>
          <a:xfrm>
            <a:off x="6086475" y="3354823"/>
            <a:ext cx="1504950" cy="360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086475" y="3621237"/>
            <a:ext cx="1504950" cy="267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3" idx="3"/>
          </p:cNvCxnSpPr>
          <p:nvPr/>
        </p:nvCxnSpPr>
        <p:spPr>
          <a:xfrm>
            <a:off x="6086475" y="4038084"/>
            <a:ext cx="1570557" cy="5535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5" idx="3"/>
          </p:cNvCxnSpPr>
          <p:nvPr/>
        </p:nvCxnSpPr>
        <p:spPr>
          <a:xfrm flipV="1">
            <a:off x="6086475" y="4370945"/>
            <a:ext cx="1514475" cy="2246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7973225" y="2418827"/>
            <a:ext cx="2897026" cy="337375"/>
          </a:xfrm>
          <a:prstGeom prst="roundRect">
            <a:avLst/>
          </a:prstGeom>
          <a:solidFill>
            <a:srgbClr val="F9D5BD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Hyphenation Options Dialog</a:t>
            </a:r>
          </a:p>
        </p:txBody>
      </p:sp>
    </p:spTree>
    <p:extLst>
      <p:ext uri="{BB962C8B-B14F-4D97-AF65-F5344CB8AC3E}">
        <p14:creationId xmlns:p14="http://schemas.microsoft.com/office/powerpoint/2010/main" val="56989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 animBg="1"/>
      <p:bldP spid="11" grpId="0" animBg="1"/>
      <p:bldP spid="19" grpId="0" animBg="1"/>
      <p:bldP spid="20" grpId="0" animBg="1"/>
      <p:bldP spid="10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120" y="4587186"/>
            <a:ext cx="5321575" cy="61186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8" y="5445618"/>
            <a:ext cx="6116128" cy="131709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" y="4312500"/>
            <a:ext cx="6119310" cy="106463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" y="2170477"/>
            <a:ext cx="6130957" cy="2077661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7419975" y="1818724"/>
            <a:ext cx="4484478" cy="795080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7419975" y="2636737"/>
            <a:ext cx="4484478" cy="52915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419975" y="3197453"/>
            <a:ext cx="4484478" cy="796578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419975" y="4028535"/>
            <a:ext cx="4484478" cy="245481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6676120" y="919951"/>
            <a:ext cx="5296805" cy="341632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Indentation </a:t>
            </a:r>
            <a:r>
              <a:rPr lang="en-CA" dirty="0"/>
              <a:t>and </a:t>
            </a:r>
            <a:r>
              <a:rPr lang="en-CA" b="1" dirty="0">
                <a:solidFill>
                  <a:srgbClr val="0070C0"/>
                </a:solidFill>
              </a:rPr>
              <a:t>spacing </a:t>
            </a:r>
            <a:r>
              <a:rPr lang="en-CA" dirty="0"/>
              <a:t>control the flow of your document by emphasising or setting apart text to draw attention to it, such as by …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whole paragraphs from the left and/or right</a:t>
            </a:r>
          </a:p>
          <a:p>
            <a:pPr marL="714375"/>
            <a:r>
              <a:rPr lang="en-CA" dirty="0"/>
              <a:t>(often seen in block quotes)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first line</a:t>
            </a:r>
          </a:p>
          <a:p>
            <a:pPr marL="714375"/>
            <a:r>
              <a:rPr lang="en-CA" dirty="0"/>
              <a:t>(a standard first line indentation)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while leaving the first line not indented</a:t>
            </a:r>
          </a:p>
          <a:p>
            <a:pPr marL="714375"/>
            <a:r>
              <a:rPr lang="en-CA" dirty="0"/>
              <a:t>(as in annotated bibliographies, for example)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indented lists and tables.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4387" y="1820520"/>
            <a:ext cx="1440248" cy="232914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6120" y="99738"/>
            <a:ext cx="5296805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00890" y="5527261"/>
            <a:ext cx="5296805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Just like with any other formatting, indentation can also be overused which in turn detracts from using it as a method of emphasis in your document.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64286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0070C0"/>
                </a:solidFill>
              </a:rPr>
              <a:t>Indentation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821376" y="2216264"/>
            <a:ext cx="4598601" cy="109196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889848" y="2901315"/>
            <a:ext cx="4530129" cy="196276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889848" y="3595742"/>
            <a:ext cx="4530127" cy="262390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7634377" y="4259481"/>
            <a:ext cx="230426" cy="6668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84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9" grpId="0" animBg="1"/>
      <p:bldP spid="11" grpId="0" animBg="1"/>
      <p:bldP spid="2" grpId="0" animBg="1"/>
      <p:bldP spid="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681487" y="3929070"/>
            <a:ext cx="9190658" cy="2769905"/>
          </a:xfrm>
          <a:prstGeom prst="rect">
            <a:avLst/>
          </a:prstGeom>
          <a:solidFill>
            <a:srgbClr val="7030A0">
              <a:alpha val="30000"/>
            </a:srgbClr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0137408" y="468090"/>
            <a:ext cx="183240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Ruler’s Rules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8" y="85751"/>
            <a:ext cx="270000" cy="259201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786262" y="4031166"/>
            <a:ext cx="9190658" cy="369332"/>
            <a:chOff x="539938" y="442018"/>
            <a:chExt cx="6490596" cy="36933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511030"/>
              <a:ext cx="270000" cy="259201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836770" y="44201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Left Tab </a:t>
              </a:r>
              <a:r>
                <a:rPr lang="en-CA" dirty="0"/>
                <a:t>– Aligns to the first character of the text starts with this marker.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6262" y="4392130"/>
            <a:ext cx="9190658" cy="369332"/>
            <a:chOff x="539938" y="802982"/>
            <a:chExt cx="6490596" cy="3693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865636"/>
              <a:ext cx="270000" cy="25920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36770" y="802982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Center Tab </a:t>
              </a:r>
              <a:r>
                <a:rPr lang="en-CA" dirty="0"/>
                <a:t>– The center of the text is aligned with this marker.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86262" y="4765473"/>
            <a:ext cx="9190658" cy="369332"/>
            <a:chOff x="539938" y="1176325"/>
            <a:chExt cx="6490596" cy="3693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250362"/>
              <a:ext cx="270000" cy="25920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36770" y="117632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Right Tab </a:t>
              </a:r>
              <a:r>
                <a:rPr lang="en-CA" dirty="0"/>
                <a:t>– The last character of the text is aligned with this marker.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86262" y="5135063"/>
            <a:ext cx="9190658" cy="369332"/>
            <a:chOff x="539938" y="1545915"/>
            <a:chExt cx="6490596" cy="36933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617296"/>
              <a:ext cx="270000" cy="25920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836770" y="154591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Decimal Tab </a:t>
              </a:r>
              <a:r>
                <a:rPr lang="en-CA" dirty="0"/>
                <a:t>– The decimal point is aligned with this marker. Used primarily with currency.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86262" y="5506739"/>
            <a:ext cx="9190658" cy="369332"/>
            <a:chOff x="539938" y="1917591"/>
            <a:chExt cx="6490596" cy="3693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984230"/>
              <a:ext cx="270000" cy="25920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836770" y="1917591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Bar Tab </a:t>
              </a:r>
              <a:r>
                <a:rPr lang="en-CA" dirty="0"/>
                <a:t>– Inserts a vertical bar in the text where the cursor is at the point of the marker.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86262" y="5885246"/>
            <a:ext cx="9190658" cy="369332"/>
            <a:chOff x="539938" y="2296098"/>
            <a:chExt cx="6490596" cy="36933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351164"/>
              <a:ext cx="270000" cy="2592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36770" y="229609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First Line Indent </a:t>
              </a:r>
              <a:r>
                <a:rPr lang="en-CA" dirty="0"/>
                <a:t>– The first character of the first line of the paragraph starts at this marker.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86262" y="6215343"/>
            <a:ext cx="9190658" cy="369332"/>
            <a:chOff x="539938" y="2626195"/>
            <a:chExt cx="6490596" cy="3693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718098"/>
              <a:ext cx="270000" cy="25920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836769" y="2626195"/>
              <a:ext cx="6193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Hanging Indent </a:t>
              </a:r>
              <a:r>
                <a:rPr lang="en-CA" dirty="0"/>
                <a:t>– All lines in the paragraph except the first line align with this marker.</a:t>
              </a: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" y="84475"/>
            <a:ext cx="270000" cy="259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1" y="84475"/>
            <a:ext cx="270000" cy="259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6" y="92513"/>
            <a:ext cx="270000" cy="259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9" y="84475"/>
            <a:ext cx="270000" cy="259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1" y="90494"/>
            <a:ext cx="270000" cy="259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9" y="95471"/>
            <a:ext cx="270000" cy="2592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81487" y="938322"/>
            <a:ext cx="919065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 </a:t>
            </a:r>
            <a:r>
              <a:rPr lang="en-CA" b="1" dirty="0"/>
              <a:t>tab stop</a:t>
            </a:r>
            <a:r>
              <a:rPr lang="en-CA" dirty="0"/>
              <a:t> is a location on the page at which text is aligned to the tab, the manner of alignment is based upon the type of tab stop.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1487" y="3282739"/>
            <a:ext cx="9190658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five different tab stops in Microsoft Word and two markers for paragraph indent types.</a:t>
            </a:r>
          </a:p>
          <a:p>
            <a:r>
              <a:rPr lang="en-CA" dirty="0"/>
              <a:t>They are …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81487" y="486672"/>
            <a:ext cx="287133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alignment select button</a:t>
            </a:r>
          </a:p>
        </p:txBody>
      </p:sp>
      <p:cxnSp>
        <p:nvCxnSpPr>
          <p:cNvPr id="49" name="Straight Arrow Connector 48"/>
          <p:cNvCxnSpPr>
            <a:stCxn id="47" idx="1"/>
          </p:cNvCxnSpPr>
          <p:nvPr/>
        </p:nvCxnSpPr>
        <p:spPr>
          <a:xfrm flipH="1" flipV="1">
            <a:off x="399561" y="351714"/>
            <a:ext cx="281926" cy="3196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81487" y="1670378"/>
            <a:ext cx="919065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More than one tab stop can be placed at different points on one line.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1487" y="2126044"/>
            <a:ext cx="919065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 new set of one or more tab stops can be defined for each paragraph.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81487" y="2575430"/>
            <a:ext cx="9190658" cy="64633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no new set of tab stops are defined, the next paragraph typed will carry through the tabs stops from the previous paragraph.</a:t>
            </a:r>
          </a:p>
        </p:txBody>
      </p:sp>
    </p:spTree>
    <p:extLst>
      <p:ext uri="{BB962C8B-B14F-4D97-AF65-F5344CB8AC3E}">
        <p14:creationId xmlns:p14="http://schemas.microsoft.com/office/powerpoint/2010/main" val="33209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44" grpId="0" animBg="1"/>
      <p:bldP spid="46" grpId="0" animBg="1"/>
      <p:bldP spid="47" grpId="0" animBg="1"/>
      <p:bldP spid="50" grpId="0" animBg="1"/>
      <p:bldP spid="51" grpId="0" animBg="1"/>
      <p:bldP spid="5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328468" y="5606898"/>
            <a:ext cx="7617124" cy="522053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2559170" y="6158417"/>
            <a:ext cx="5282241" cy="535681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" name="Group 1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3163836" y="621145"/>
            <a:ext cx="4063642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adding</a:t>
            </a:r>
            <a:r>
              <a:rPr lang="en-CA" dirty="0"/>
              <a:t> a tab stop?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" y="1228725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Tab alignment </a:t>
            </a:r>
            <a:r>
              <a:rPr lang="en-CA" dirty="0"/>
              <a:t>select button until you find what you want.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8176" y="1729859"/>
            <a:ext cx="9092420" cy="646331"/>
            <a:chOff x="638176" y="1729859"/>
            <a:chExt cx="9092420" cy="646331"/>
          </a:xfrm>
        </p:grpSpPr>
        <p:sp>
          <p:nvSpPr>
            <p:cNvPr id="7" name="TextBox 6"/>
            <p:cNvSpPr txBox="1"/>
            <p:nvPr/>
          </p:nvSpPr>
          <p:spPr>
            <a:xfrm>
              <a:off x="638176" y="1729859"/>
              <a:ext cx="9092420" cy="646331"/>
            </a:xfrm>
            <a:prstGeom prst="rect">
              <a:avLst/>
            </a:prstGeom>
            <a:noFill/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2"/>
              </a:pPr>
              <a:r>
                <a:rPr lang="en-CA" dirty="0"/>
                <a:t>Click in the </a:t>
              </a:r>
              <a:r>
                <a:rPr lang="en-CA" b="1" dirty="0"/>
                <a:t>lower half </a:t>
              </a:r>
              <a:r>
                <a:rPr lang="en-CA" dirty="0"/>
                <a:t>of the ruler over the spot</a:t>
              </a:r>
            </a:p>
            <a:p>
              <a:pPr marL="180975"/>
              <a:r>
                <a:rPr lang="en-CA" dirty="0"/>
                <a:t>   where you want the tab stop to be. 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970381" y="1751215"/>
              <a:ext cx="3648074" cy="465602"/>
              <a:chOff x="6126151" y="1798301"/>
              <a:chExt cx="3667124" cy="465602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6151" y="1798301"/>
                <a:ext cx="2866667" cy="37142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6754799" y="1956126"/>
                <a:ext cx="3038476" cy="307777"/>
              </a:xfrm>
              <a:prstGeom prst="rect">
                <a:avLst/>
              </a:prstGeom>
              <a:solidFill>
                <a:srgbClr val="7030A0">
                  <a:alpha val="2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CA" sz="1400" dirty="0"/>
                  <a:t>                                   lower half of ruler</a:t>
                </a:r>
              </a:p>
            </p:txBody>
          </p:sp>
        </p:grpSp>
      </p:grpSp>
      <p:cxnSp>
        <p:nvCxnSpPr>
          <p:cNvPr id="14" name="Straight Arrow Connector 13"/>
          <p:cNvCxnSpPr/>
          <p:nvPr/>
        </p:nvCxnSpPr>
        <p:spPr>
          <a:xfrm flipH="1" flipV="1">
            <a:off x="393560" y="304800"/>
            <a:ext cx="244615" cy="9239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29032" y="2627951"/>
            <a:ext cx="593325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moving</a:t>
            </a:r>
            <a:r>
              <a:rPr lang="en-CA" dirty="0"/>
              <a:t> a tab stop?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175" y="3257550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Hover your mouse pointer over the marker then press and hold down your mouse button.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175" y="3760652"/>
            <a:ext cx="9092421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Drag the marker left or right on ruler to the new location and release the mouse button.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31195" y="4390251"/>
            <a:ext cx="6128924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removing</a:t>
            </a:r>
            <a:r>
              <a:rPr lang="en-CA" dirty="0"/>
              <a:t> a tab stop?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174" y="5014016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 step </a:t>
            </a:r>
            <a:r>
              <a:rPr lang="en-CA" b="1" dirty="0"/>
              <a:t>one</a:t>
            </a:r>
            <a:r>
              <a:rPr lang="en-CA" dirty="0"/>
              <a:t> for </a:t>
            </a:r>
            <a:r>
              <a:rPr lang="en-CA" b="1" i="1" dirty="0"/>
              <a:t>moving</a:t>
            </a:r>
            <a:r>
              <a:rPr lang="en-CA" dirty="0"/>
              <a:t> the marker, but drag it down off the ruler instead of left or right.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3" y="5547229"/>
            <a:ext cx="909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C00000"/>
                </a:solidFill>
              </a:rPr>
              <a:t>NOTE</a:t>
            </a:r>
            <a:r>
              <a:rPr lang="en-CA" dirty="0"/>
              <a:t>: There can only be one </a:t>
            </a:r>
            <a:r>
              <a:rPr lang="en-CA" b="1" i="1" dirty="0"/>
              <a:t>first line indent</a:t>
            </a:r>
            <a:r>
              <a:rPr lang="en-CA" dirty="0"/>
              <a:t>, one </a:t>
            </a:r>
            <a:r>
              <a:rPr lang="en-CA" b="1" i="1" dirty="0"/>
              <a:t>hanging indent</a:t>
            </a:r>
            <a:r>
              <a:rPr lang="en-CA" dirty="0"/>
              <a:t>, and one </a:t>
            </a:r>
            <a:r>
              <a:rPr lang="en-CA" b="1" i="1" dirty="0"/>
              <a:t>left indent</a:t>
            </a:r>
          </a:p>
          <a:p>
            <a:pPr marL="625475"/>
            <a:r>
              <a:rPr lang="en-CA" dirty="0"/>
              <a:t>for each paragraph.</a:t>
            </a:r>
          </a:p>
          <a:p>
            <a:pPr algn="ctr"/>
            <a:r>
              <a:rPr lang="en-CA" dirty="0"/>
              <a:t>So when you select </a:t>
            </a:r>
            <a:r>
              <a:rPr lang="en-CA" b="1" i="1" dirty="0"/>
              <a:t>first line indent</a:t>
            </a:r>
            <a:r>
              <a:rPr lang="en-CA" b="1" dirty="0"/>
              <a:t> </a:t>
            </a:r>
            <a:r>
              <a:rPr lang="en-CA" dirty="0"/>
              <a:t>or </a:t>
            </a:r>
            <a:r>
              <a:rPr lang="en-CA" b="1" i="1" dirty="0"/>
              <a:t>hanging indent</a:t>
            </a:r>
            <a:r>
              <a:rPr lang="en-CA" dirty="0"/>
              <a:t>,</a:t>
            </a:r>
          </a:p>
          <a:p>
            <a:pPr algn="ctr"/>
            <a:r>
              <a:rPr lang="en-CA" dirty="0"/>
              <a:t>you are only repositioning it on the ruler.</a:t>
            </a:r>
          </a:p>
        </p:txBody>
      </p:sp>
    </p:spTree>
    <p:extLst>
      <p:ext uri="{BB962C8B-B14F-4D97-AF65-F5344CB8AC3E}">
        <p14:creationId xmlns:p14="http://schemas.microsoft.com/office/powerpoint/2010/main" val="152032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5" grpId="0" animBg="1"/>
      <p:bldP spid="5" grpId="1" animBg="1"/>
      <p:bldP spid="6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8" grpId="1" animBg="1"/>
      <p:bldP spid="20" grpId="0" animBg="1"/>
      <p:bldP spid="9" grpId="0"/>
      <p:bldP spid="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751520" y="628650"/>
            <a:ext cx="634365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You can also adjust the tab stops using a dialog box if you prefer.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5" y="1190625"/>
            <a:ext cx="93630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Hover your mouse pointer over the lower half of the ruler where an existing </a:t>
            </a:r>
            <a:r>
              <a:rPr lang="en-CA" b="1" dirty="0"/>
              <a:t>tab</a:t>
            </a:r>
            <a:r>
              <a:rPr lang="en-CA" dirty="0"/>
              <a:t> marker is or where you want a new one to be placed.  Alternatively , </a:t>
            </a:r>
            <a:r>
              <a:rPr lang="en-CA" b="1" i="1" dirty="0"/>
              <a:t>Paragraph</a:t>
            </a:r>
            <a:r>
              <a:rPr lang="en-CA" dirty="0"/>
              <a:t> dialog box / </a:t>
            </a:r>
            <a:r>
              <a:rPr lang="en-CA" b="1" i="1" dirty="0"/>
              <a:t>Tabs</a:t>
            </a:r>
            <a:r>
              <a:rPr lang="en-CA" dirty="0"/>
              <a:t> button.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174" y="1844933"/>
            <a:ext cx="4365147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Double-click and the Tabs dialog appears.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31" y="2222242"/>
            <a:ext cx="3707936" cy="43809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24448" y="2129481"/>
            <a:ext cx="18383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text box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24448" y="2710518"/>
            <a:ext cx="324802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default distance setting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4448" y="3299397"/>
            <a:ext cx="18383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list box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24448" y="3883962"/>
            <a:ext cx="380047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Alignment setting for selected tab stop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24448" y="4469287"/>
            <a:ext cx="430530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Leader character up to the tab stop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24448" y="5058166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Set button for changes made to selected tab stop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24448" y="5643614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Clear selected tab stop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24448" y="6232493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Clear all tab stops</a:t>
            </a:r>
          </a:p>
        </p:txBody>
      </p:sp>
      <p:cxnSp>
        <p:nvCxnSpPr>
          <p:cNvPr id="21" name="Straight Arrow Connector 20"/>
          <p:cNvCxnSpPr>
            <a:stCxn id="12" idx="1"/>
          </p:cNvCxnSpPr>
          <p:nvPr/>
        </p:nvCxnSpPr>
        <p:spPr>
          <a:xfrm flipH="1">
            <a:off x="2200275" y="2314147"/>
            <a:ext cx="2924173" cy="6671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4359044" y="2895184"/>
            <a:ext cx="765404" cy="744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1"/>
          </p:cNvCxnSpPr>
          <p:nvPr/>
        </p:nvCxnSpPr>
        <p:spPr>
          <a:xfrm flipH="1">
            <a:off x="2667000" y="3484063"/>
            <a:ext cx="2457448" cy="666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1"/>
          </p:cNvCxnSpPr>
          <p:nvPr/>
        </p:nvCxnSpPr>
        <p:spPr>
          <a:xfrm flipH="1">
            <a:off x="3543300" y="4068628"/>
            <a:ext cx="1581148" cy="7582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260734" y="4679396"/>
            <a:ext cx="871262" cy="5327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7" idx="1"/>
          </p:cNvCxnSpPr>
          <p:nvPr/>
        </p:nvCxnSpPr>
        <p:spPr>
          <a:xfrm flipH="1">
            <a:off x="2514600" y="5242832"/>
            <a:ext cx="2609848" cy="5699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3562350" y="5647045"/>
            <a:ext cx="1562098" cy="1536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4600575" y="6012946"/>
            <a:ext cx="531421" cy="2158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1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5324" y="536317"/>
            <a:ext cx="5965685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To </a:t>
            </a:r>
            <a:r>
              <a:rPr lang="en-CA" b="1" i="1" dirty="0"/>
              <a:t>set</a:t>
            </a:r>
            <a:r>
              <a:rPr lang="en-CA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4" y="1162050"/>
            <a:ext cx="596568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Enter the distance from the left margin in centimeters in the Tab stop text box.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5" y="1951455"/>
            <a:ext cx="596568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Choose an alignment type.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5325" y="2463861"/>
            <a:ext cx="596568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Choose a leader, or none.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3" y="2976267"/>
            <a:ext cx="59656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4" y="3603392"/>
            <a:ext cx="5965687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Repeat steps 1 through 4 for as many tabs stops as you want.</a:t>
            </a:r>
          </a:p>
        </p:txBody>
      </p:sp>
      <p:cxnSp>
        <p:nvCxnSpPr>
          <p:cNvPr id="16" name="Straight Arrow Connector 15"/>
          <p:cNvCxnSpPr>
            <a:stCxn id="10" idx="1"/>
          </p:cNvCxnSpPr>
          <p:nvPr/>
        </p:nvCxnSpPr>
        <p:spPr>
          <a:xfrm flipH="1" flipV="1">
            <a:off x="1704976" y="1314450"/>
            <a:ext cx="2800348" cy="1707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1"/>
          </p:cNvCxnSpPr>
          <p:nvPr/>
        </p:nvCxnSpPr>
        <p:spPr>
          <a:xfrm flipH="1">
            <a:off x="2828925" y="2136121"/>
            <a:ext cx="1676400" cy="5689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" idx="1"/>
          </p:cNvCxnSpPr>
          <p:nvPr/>
        </p:nvCxnSpPr>
        <p:spPr>
          <a:xfrm flipH="1">
            <a:off x="2828925" y="2648527"/>
            <a:ext cx="1676400" cy="9548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1990727" y="3160933"/>
            <a:ext cx="2514596" cy="99196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7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505324" y="536317"/>
            <a:ext cx="5965685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To </a:t>
            </a:r>
            <a:r>
              <a:rPr lang="en-CA" b="1" i="1" dirty="0"/>
              <a:t>change</a:t>
            </a:r>
            <a:r>
              <a:rPr lang="en-CA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4" y="1162050"/>
            <a:ext cx="596568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the tab you want to change.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4" y="1703607"/>
            <a:ext cx="596568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Change the alignment and/or leader as desired.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4" y="2240106"/>
            <a:ext cx="59656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2" y="2821369"/>
            <a:ext cx="5965687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Repeat steps 1 through 3 all the changes you need to make.</a:t>
            </a:r>
          </a:p>
        </p:txBody>
      </p:sp>
      <p:cxnSp>
        <p:nvCxnSpPr>
          <p:cNvPr id="16" name="Straight Arrow Connector 15"/>
          <p:cNvCxnSpPr>
            <a:stCxn id="10" idx="1"/>
          </p:cNvCxnSpPr>
          <p:nvPr/>
        </p:nvCxnSpPr>
        <p:spPr>
          <a:xfrm flipH="1">
            <a:off x="2324100" y="1346716"/>
            <a:ext cx="2181224" cy="66131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1"/>
          </p:cNvCxnSpPr>
          <p:nvPr/>
        </p:nvCxnSpPr>
        <p:spPr>
          <a:xfrm flipH="1">
            <a:off x="2876550" y="1888273"/>
            <a:ext cx="1628774" cy="108799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2095500" y="2424772"/>
            <a:ext cx="2409824" cy="169559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1"/>
          </p:cNvCxnSpPr>
          <p:nvPr/>
        </p:nvCxnSpPr>
        <p:spPr>
          <a:xfrm flipH="1">
            <a:off x="2590800" y="1888273"/>
            <a:ext cx="1914524" cy="16264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286374" y="4455604"/>
            <a:ext cx="5965687" cy="923330"/>
          </a:xfrm>
          <a:prstGeom prst="rect">
            <a:avLst/>
          </a:prstGeom>
          <a:solidFill>
            <a:srgbClr val="75FFB3">
              <a:alpha val="80000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Note that if you want to change the position of the tab stop you have to make a new one and then delete the one you are wanting to move to its’ new location.</a:t>
            </a:r>
          </a:p>
        </p:txBody>
      </p:sp>
    </p:spTree>
    <p:extLst>
      <p:ext uri="{BB962C8B-B14F-4D97-AF65-F5344CB8AC3E}">
        <p14:creationId xmlns:p14="http://schemas.microsoft.com/office/powerpoint/2010/main" val="114634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3" grpId="0" animBg="1"/>
      <p:bldP spid="14" grpId="0" animBg="1"/>
      <p:bldP spid="14" grpId="1" animBg="1"/>
      <p:bldP spid="24" grpId="0" animBg="1"/>
      <p:bldP spid="2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09DCC8-527D-46DB-B029-B20532F8F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6" y="58201"/>
            <a:ext cx="7190091" cy="67518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408" y="631576"/>
            <a:ext cx="364034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Theme</a:t>
            </a:r>
            <a:r>
              <a:rPr lang="en-CA" dirty="0"/>
              <a:t> of your choice and apply it to your document.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4252728" y="604665"/>
            <a:ext cx="372004" cy="56071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>
            <a:cxnSpLocks/>
            <a:stCxn id="3" idx="3"/>
          </p:cNvCxnSpPr>
          <p:nvPr/>
        </p:nvCxnSpPr>
        <p:spPr>
          <a:xfrm flipV="1">
            <a:off x="3838755" y="773020"/>
            <a:ext cx="413973" cy="1817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951E4A74-8658-4C48-A618-82278857E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728" y="1148735"/>
            <a:ext cx="3208298" cy="4458086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4850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766507" y="26943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Suggested Prerequisites for this Course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766507" y="3360508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Your Document - Styles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218316" y="4094276"/>
            <a:ext cx="238089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Create Style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218315" y="4456411"/>
            <a:ext cx="238089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Inspecting Style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218314" y="4819418"/>
            <a:ext cx="2380895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Page Layout Ribbon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218318" y="3729402"/>
            <a:ext cx="2380891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Home Tab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218313" y="5191645"/>
            <a:ext cx="238089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Breaks, Tabs &amp; Such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66507" y="5556081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1" grpId="1" animBg="1"/>
      <p:bldP spid="76" grpId="0" animBg="1"/>
      <p:bldP spid="76" grpId="1" animBg="1"/>
      <p:bldP spid="77" grpId="0"/>
      <p:bldP spid="77" grpId="1"/>
      <p:bldP spid="78" grpId="0"/>
      <p:bldP spid="78" grpId="1"/>
      <p:bldP spid="79" grpId="0"/>
      <p:bldP spid="79" grpId="1"/>
      <p:bldP spid="80" grpId="0"/>
      <p:bldP spid="80" grpId="1"/>
      <p:bldP spid="81" grpId="0"/>
      <p:bldP spid="81" grpId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88D142F-E29C-45F7-A7D5-82EB4E19B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6" y="58201"/>
            <a:ext cx="7190091" cy="67518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38963" y="713715"/>
            <a:ext cx="3068531" cy="1754326"/>
          </a:xfrm>
          <a:prstGeom prst="rect">
            <a:avLst/>
          </a:prstGeom>
          <a:solidFill>
            <a:schemeClr val="bg1"/>
          </a:solidFill>
          <a:ln w="2540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Take notice that you can</a:t>
            </a:r>
          </a:p>
          <a:p>
            <a:r>
              <a:rPr lang="en-CA" dirty="0"/>
              <a:t>change the themes’ individual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Color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Font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Paragraph Spacing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Effects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cxnSp>
        <p:nvCxnSpPr>
          <p:cNvPr id="17" name="Straight Arrow Connector 16"/>
          <p:cNvCxnSpPr>
            <a:cxnSpLocks/>
            <a:stCxn id="11" idx="3"/>
          </p:cNvCxnSpPr>
          <p:nvPr/>
        </p:nvCxnSpPr>
        <p:spPr>
          <a:xfrm flipV="1">
            <a:off x="6409117" y="836645"/>
            <a:ext cx="1366984" cy="60113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2" idx="3"/>
          </p:cNvCxnSpPr>
          <p:nvPr/>
        </p:nvCxnSpPr>
        <p:spPr>
          <a:xfrm flipV="1">
            <a:off x="6409117" y="854579"/>
            <a:ext cx="1735025" cy="86161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stCxn id="13" idx="3"/>
          </p:cNvCxnSpPr>
          <p:nvPr/>
        </p:nvCxnSpPr>
        <p:spPr>
          <a:xfrm flipV="1">
            <a:off x="6400491" y="940037"/>
            <a:ext cx="2205124" cy="133484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632483" y="1318975"/>
            <a:ext cx="1776634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4632482" y="1597391"/>
            <a:ext cx="1776635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4623857" y="2156079"/>
            <a:ext cx="1776634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5C7061A-A07F-46D4-8A04-0F64E2E93389}"/>
              </a:ext>
            </a:extLst>
          </p:cNvPr>
          <p:cNvCxnSpPr>
            <a:cxnSpLocks/>
          </p:cNvCxnSpPr>
          <p:nvPr/>
        </p:nvCxnSpPr>
        <p:spPr>
          <a:xfrm flipV="1">
            <a:off x="6417743" y="726393"/>
            <a:ext cx="2213509" cy="1265006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3C2A198C-758D-4ACA-A435-BE0A6E82EDB5}"/>
              </a:ext>
            </a:extLst>
          </p:cNvPr>
          <p:cNvSpPr/>
          <p:nvPr/>
        </p:nvSpPr>
        <p:spPr>
          <a:xfrm>
            <a:off x="4623856" y="1872597"/>
            <a:ext cx="1776635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775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05CF49B-ABC8-47B2-8B27-73A1D92A9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6" y="58201"/>
            <a:ext cx="7190091" cy="67518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D92ED6-1526-4E93-BF1F-0230DE459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577" y="1170617"/>
            <a:ext cx="2293819" cy="439712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F4DCA3-F34E-40A8-858E-2F3656E43B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031" y="610186"/>
            <a:ext cx="322799" cy="5487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8FF184-83B9-4CDD-95E0-862B3D834A76}"/>
              </a:ext>
            </a:extLst>
          </p:cNvPr>
          <p:cNvSpPr txBox="1"/>
          <p:nvPr/>
        </p:nvSpPr>
        <p:spPr>
          <a:xfrm>
            <a:off x="189470" y="1046206"/>
            <a:ext cx="381411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set an individual color set.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01F58D2-D96F-46AA-A1F9-D2C5B85C2A1B}"/>
              </a:ext>
            </a:extLst>
          </p:cNvPr>
          <p:cNvCxnSpPr>
            <a:stCxn id="15" idx="3"/>
            <a:endCxn id="8" idx="1"/>
          </p:cNvCxnSpPr>
          <p:nvPr/>
        </p:nvCxnSpPr>
        <p:spPr>
          <a:xfrm flipV="1">
            <a:off x="4003589" y="884566"/>
            <a:ext cx="3750442" cy="3463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07B0D29-99D2-410E-B484-E3DDCDAEB3EA}"/>
              </a:ext>
            </a:extLst>
          </p:cNvPr>
          <p:cNvSpPr txBox="1"/>
          <p:nvPr/>
        </p:nvSpPr>
        <p:spPr>
          <a:xfrm>
            <a:off x="189470" y="4357816"/>
            <a:ext cx="381411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Or personalize your own color set.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225A325-BE92-4CC0-A86B-E13E0BE6AF96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4003589" y="4542482"/>
            <a:ext cx="4073241" cy="84991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97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9" grpId="0" animBg="1"/>
      <p:bldP spid="1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E796FAC-B06B-4A7C-9E57-BF038260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6" y="58201"/>
            <a:ext cx="7190091" cy="6751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01DCBE-8DBC-43BB-B86E-6AD1BA0D2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577" y="1170617"/>
            <a:ext cx="2293819" cy="439712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DB7DEB-F46D-4559-AFFD-682AB3ED99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031" y="610186"/>
            <a:ext cx="322799" cy="5487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6BBE25F-C7B8-4628-B9EC-98610C4D2636}"/>
              </a:ext>
            </a:extLst>
          </p:cNvPr>
          <p:cNvCxnSpPr>
            <a:cxnSpLocks/>
          </p:cNvCxnSpPr>
          <p:nvPr/>
        </p:nvCxnSpPr>
        <p:spPr>
          <a:xfrm flipH="1" flipV="1">
            <a:off x="7364627" y="5076202"/>
            <a:ext cx="634238" cy="32474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8823BC4-FB90-4D3B-B2AF-E99130389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612" y="1619043"/>
            <a:ext cx="4335161" cy="447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2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62EB93E-E205-4426-9D62-A7D293780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6" y="58201"/>
            <a:ext cx="7190091" cy="67518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4233D5-920E-439A-86E8-E93E62CE7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272" y="605133"/>
            <a:ext cx="334679" cy="5689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3B9693-6B3D-4F31-A8DE-50D16E3342F9}"/>
              </a:ext>
            </a:extLst>
          </p:cNvPr>
          <p:cNvSpPr txBox="1"/>
          <p:nvPr/>
        </p:nvSpPr>
        <p:spPr>
          <a:xfrm>
            <a:off x="222422" y="782595"/>
            <a:ext cx="378940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also change the font for this theme.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8B19A4D-19B6-464D-BE05-D6356056F6F9}"/>
              </a:ext>
            </a:extLst>
          </p:cNvPr>
          <p:cNvCxnSpPr>
            <a:stCxn id="5" idx="3"/>
          </p:cNvCxnSpPr>
          <p:nvPr/>
        </p:nvCxnSpPr>
        <p:spPr>
          <a:xfrm flipV="1">
            <a:off x="4011827" y="724930"/>
            <a:ext cx="4068445" cy="38083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8571580B-E5E8-4087-BEFC-CEAE6F3BA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272" y="1182786"/>
            <a:ext cx="2263336" cy="51287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4F4445-6FB8-4CDB-82EC-3897773DAF4A}"/>
              </a:ext>
            </a:extLst>
          </p:cNvPr>
          <p:cNvSpPr txBox="1"/>
          <p:nvPr/>
        </p:nvSpPr>
        <p:spPr>
          <a:xfrm>
            <a:off x="222422" y="5025081"/>
            <a:ext cx="378940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also customize the font set for the theme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FBD22D-D5C1-4156-9828-05C72A8950C2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4011827" y="5348247"/>
            <a:ext cx="4320323" cy="78482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28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9" grpId="0" animBg="1"/>
      <p:bldP spid="19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033F948-F662-4E65-BB9C-8AA8F80AE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6" y="58201"/>
            <a:ext cx="7190091" cy="67518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4233D5-920E-439A-86E8-E93E62CE7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773" y="625154"/>
            <a:ext cx="334679" cy="5689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71580B-E5E8-4087-BEFC-CEAE6F3BA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773" y="1194108"/>
            <a:ext cx="2263336" cy="5128704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257C9C7-F96A-4473-85EE-F2A43FEA286D}"/>
              </a:ext>
            </a:extLst>
          </p:cNvPr>
          <p:cNvCxnSpPr/>
          <p:nvPr/>
        </p:nvCxnSpPr>
        <p:spPr>
          <a:xfrm flipH="1" flipV="1">
            <a:off x="7372865" y="5239265"/>
            <a:ext cx="881449" cy="79907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C73AD7E-56D0-41C7-A303-932B4A6957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206" y="3299662"/>
            <a:ext cx="4481341" cy="193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0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0BEF7A1-3E46-4EF0-AAF2-BEA05EEAD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54" y="68025"/>
            <a:ext cx="7212453" cy="67728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3757650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Making Columns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780" y="2351329"/>
            <a:ext cx="396815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let’s make three columns on the second to last paragraph in the document … found on page three.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33580" y="2427006"/>
            <a:ext cx="5398714" cy="229881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cxnSpLocks/>
            <a:stCxn id="6" idx="3"/>
          </p:cNvCxnSpPr>
          <p:nvPr/>
        </p:nvCxnSpPr>
        <p:spPr>
          <a:xfrm>
            <a:off x="4157930" y="2812994"/>
            <a:ext cx="1675650" cy="72375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9780" y="1581291"/>
            <a:ext cx="3968150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First, take note of the document width.  In this case it is 6 5/8 inches.</a:t>
            </a:r>
          </a:p>
        </p:txBody>
      </p:sp>
      <p:cxnSp>
        <p:nvCxnSpPr>
          <p:cNvPr id="17" name="Straight Arrow Connector 16"/>
          <p:cNvCxnSpPr>
            <a:cxnSpLocks/>
            <a:endCxn id="18" idx="1"/>
          </p:cNvCxnSpPr>
          <p:nvPr/>
        </p:nvCxnSpPr>
        <p:spPr>
          <a:xfrm flipV="1">
            <a:off x="4200681" y="1692869"/>
            <a:ext cx="4270877" cy="21904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eft Brace 17"/>
          <p:cNvSpPr/>
          <p:nvPr/>
        </p:nvSpPr>
        <p:spPr>
          <a:xfrm rot="16200000">
            <a:off x="8326695" y="-1064332"/>
            <a:ext cx="289724" cy="5224677"/>
          </a:xfrm>
          <a:prstGeom prst="leftBrace">
            <a:avLst/>
          </a:prstGeom>
          <a:ln w="1905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5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0" grpId="1" animBg="1"/>
      <p:bldP spid="13" grpId="0" animBg="1"/>
      <p:bldP spid="18" grpId="0" animBg="1"/>
      <p:bldP spid="18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E98FA24D-738B-4B71-A24F-8A3160F4F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54" y="68025"/>
            <a:ext cx="7212453" cy="6772868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5226E9C-DAD3-4533-9FB7-84292B470E10}"/>
              </a:ext>
            </a:extLst>
          </p:cNvPr>
          <p:cNvSpPr/>
          <p:nvPr/>
        </p:nvSpPr>
        <p:spPr>
          <a:xfrm>
            <a:off x="5957398" y="2405447"/>
            <a:ext cx="5171922" cy="107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434928CE-598B-438D-99A2-D617674F8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573" y="623619"/>
            <a:ext cx="2330589" cy="37671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6379" y="58301"/>
            <a:ext cx="3757650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Making Columns</a:t>
            </a:r>
          </a:p>
        </p:txBody>
      </p:sp>
      <p:cxnSp>
        <p:nvCxnSpPr>
          <p:cNvPr id="25" name="Straight Arrow Connector 24"/>
          <p:cNvCxnSpPr>
            <a:cxnSpLocks/>
            <a:stCxn id="53" idx="3"/>
          </p:cNvCxnSpPr>
          <p:nvPr/>
        </p:nvCxnSpPr>
        <p:spPr>
          <a:xfrm>
            <a:off x="4376732" y="1833102"/>
            <a:ext cx="1546994" cy="62040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DF4C3A8-48E0-4474-A645-374657EF182E}"/>
              </a:ext>
            </a:extLst>
          </p:cNvPr>
          <p:cNvSpPr txBox="1"/>
          <p:nvPr/>
        </p:nvSpPr>
        <p:spPr>
          <a:xfrm>
            <a:off x="389568" y="557985"/>
            <a:ext cx="3991272" cy="646331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/>
            </a:pPr>
            <a:r>
              <a:rPr lang="en-CA" sz="1800" dirty="0"/>
              <a:t>Reveal the hidden markers found on the </a:t>
            </a:r>
            <a:r>
              <a:rPr lang="en-CA" sz="1800" b="1" i="1" dirty="0"/>
              <a:t>Home</a:t>
            </a:r>
            <a:r>
              <a:rPr lang="en-CA" sz="1800" dirty="0"/>
              <a:t> ribbon in the </a:t>
            </a:r>
            <a:r>
              <a:rPr lang="en-CA" sz="1800" b="1" dirty="0"/>
              <a:t>Font</a:t>
            </a:r>
            <a:r>
              <a:rPr lang="en-CA" sz="1800" dirty="0"/>
              <a:t> group.</a:t>
            </a:r>
            <a:endParaRPr lang="en-C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3BC978-23F9-4E93-9ED2-B643873A2BDB}"/>
              </a:ext>
            </a:extLst>
          </p:cNvPr>
          <p:cNvSpPr txBox="1"/>
          <p:nvPr/>
        </p:nvSpPr>
        <p:spPr>
          <a:xfrm>
            <a:off x="8796863" y="278578"/>
            <a:ext cx="288875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dirty="0"/>
              <a:t>Breaks</a:t>
            </a:r>
            <a:r>
              <a:rPr lang="en-CA" dirty="0"/>
              <a:t> menu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935FA96-3534-4F32-8646-FA9D17885E89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6631461" y="463244"/>
            <a:ext cx="2165402" cy="22593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ABC88A1-0C6D-4505-B499-A555466C5FBB}"/>
              </a:ext>
            </a:extLst>
          </p:cNvPr>
          <p:cNvSpPr txBox="1"/>
          <p:nvPr/>
        </p:nvSpPr>
        <p:spPr>
          <a:xfrm>
            <a:off x="385459" y="1509936"/>
            <a:ext cx="399127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800" dirty="0"/>
              <a:t>Place your cursor </a:t>
            </a:r>
            <a:r>
              <a:rPr lang="en-CA" sz="1800" b="1" dirty="0"/>
              <a:t>before</a:t>
            </a:r>
            <a:r>
              <a:rPr lang="en-CA" sz="1800" dirty="0"/>
              <a:t> the text you want to make into columns.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5334DC0-8B3E-4628-9CEE-5ECE2FCDA500}"/>
              </a:ext>
            </a:extLst>
          </p:cNvPr>
          <p:cNvSpPr txBox="1"/>
          <p:nvPr/>
        </p:nvSpPr>
        <p:spPr>
          <a:xfrm>
            <a:off x="8254315" y="1965982"/>
            <a:ext cx="36576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</a:t>
            </a:r>
            <a:r>
              <a:rPr lang="en-CA" sz="1800" b="1" i="1" dirty="0"/>
              <a:t>Continuous Section Break</a:t>
            </a:r>
            <a:endParaRPr lang="en-CA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592F1E6-4729-449A-A067-F8564CB982D8}"/>
              </a:ext>
            </a:extLst>
          </p:cNvPr>
          <p:cNvCxnSpPr>
            <a:cxnSpLocks/>
            <a:stCxn id="58" idx="1"/>
          </p:cNvCxnSpPr>
          <p:nvPr/>
        </p:nvCxnSpPr>
        <p:spPr>
          <a:xfrm flipH="1">
            <a:off x="7184300" y="2150648"/>
            <a:ext cx="1070015" cy="91382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0492DAB-68A5-4DF8-BF74-AF678546FA1A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4380841" y="3990410"/>
            <a:ext cx="2402539" cy="67323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784EE09-7EB6-4811-A976-9F519BDB0DBB}"/>
              </a:ext>
            </a:extLst>
          </p:cNvPr>
          <p:cNvSpPr txBox="1"/>
          <p:nvPr/>
        </p:nvSpPr>
        <p:spPr>
          <a:xfrm>
            <a:off x="389568" y="3667244"/>
            <a:ext cx="399127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1800" dirty="0"/>
              <a:t>Place your cursor </a:t>
            </a:r>
            <a:r>
              <a:rPr lang="en-CA" sz="1800" b="1" dirty="0"/>
              <a:t>after</a:t>
            </a:r>
            <a:r>
              <a:rPr lang="en-CA" sz="1800" dirty="0"/>
              <a:t> the text you want to make into columns.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006F403-A6E9-4D6E-8E6D-3D0617E7F5B3}"/>
              </a:ext>
            </a:extLst>
          </p:cNvPr>
          <p:cNvSpPr txBox="1"/>
          <p:nvPr/>
        </p:nvSpPr>
        <p:spPr>
          <a:xfrm>
            <a:off x="385459" y="2584811"/>
            <a:ext cx="399127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sz="1800" dirty="0"/>
              <a:t>Once again click on the </a:t>
            </a:r>
            <a:r>
              <a:rPr lang="en-CA" sz="1800" b="1" dirty="0"/>
              <a:t>Breaks</a:t>
            </a:r>
            <a:r>
              <a:rPr lang="en-CA" sz="1800" dirty="0"/>
              <a:t> menu and select </a:t>
            </a:r>
            <a:r>
              <a:rPr lang="en-CA" sz="1800" b="1" i="1" dirty="0"/>
              <a:t>Continuous Section Break</a:t>
            </a:r>
            <a:endParaRPr lang="en-CA" sz="1800" dirty="0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883501A-0B7A-45C1-A4FD-A6D281DE70CF}"/>
              </a:ext>
            </a:extLst>
          </p:cNvPr>
          <p:cNvCxnSpPr>
            <a:cxnSpLocks/>
          </p:cNvCxnSpPr>
          <p:nvPr/>
        </p:nvCxnSpPr>
        <p:spPr>
          <a:xfrm flipV="1">
            <a:off x="3644922" y="689177"/>
            <a:ext cx="2462651" cy="20071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AE900572-0288-44E7-9CB5-60A0CB59FC81}"/>
              </a:ext>
            </a:extLst>
          </p:cNvPr>
          <p:cNvCxnSpPr>
            <a:cxnSpLocks/>
          </p:cNvCxnSpPr>
          <p:nvPr/>
        </p:nvCxnSpPr>
        <p:spPr>
          <a:xfrm>
            <a:off x="4264029" y="3046092"/>
            <a:ext cx="1843544" cy="22756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F9AF4CFE-9DAA-440D-9A35-FF80E71E59F0}"/>
              </a:ext>
            </a:extLst>
          </p:cNvPr>
          <p:cNvSpPr/>
          <p:nvPr/>
        </p:nvSpPr>
        <p:spPr>
          <a:xfrm>
            <a:off x="6785666" y="4611319"/>
            <a:ext cx="4285988" cy="107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645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10" grpId="0" animBg="1"/>
      <p:bldP spid="10" grpId="1" animBg="1"/>
      <p:bldP spid="15" grpId="0" animBg="1"/>
      <p:bldP spid="53" grpId="0" animBg="1"/>
      <p:bldP spid="58" grpId="0" animBg="1"/>
      <p:bldP spid="66" grpId="0" animBg="1"/>
      <p:bldP spid="69" grpId="0" animBg="1"/>
      <p:bldP spid="7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E98FA24D-738B-4B71-A24F-8A3160F4F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54" y="68025"/>
            <a:ext cx="7212453" cy="677286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741872" y="5425067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41872" y="5667562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741872" y="5909752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124237" y="68025"/>
            <a:ext cx="3757650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Making Columns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9780" y="4813545"/>
            <a:ext cx="3968149" cy="138499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 these columns make it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Three columns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First column = 1.25” (spacing 1.46”)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Second column = 1.25” (spacing 1.46”)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Third column = 1.25”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6B600F-B8C1-49C6-BC9C-691A57F58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112" y="3362979"/>
            <a:ext cx="3235858" cy="29131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87549" y="2552240"/>
            <a:ext cx="321229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Insert a </a:t>
            </a:r>
            <a:r>
              <a:rPr lang="en-CA" sz="2000" b="1" i="1" dirty="0"/>
              <a:t>Continuous Section Break</a:t>
            </a:r>
            <a:r>
              <a:rPr lang="en-CA" sz="2000" dirty="0"/>
              <a:t> before and after the paragraph.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9780" y="6359267"/>
            <a:ext cx="396815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Place a line between the columns.</a:t>
            </a:r>
          </a:p>
        </p:txBody>
      </p:sp>
      <p:cxnSp>
        <p:nvCxnSpPr>
          <p:cNvPr id="34" name="Straight Arrow Connector 33"/>
          <p:cNvCxnSpPr>
            <a:cxnSpLocks/>
            <a:stCxn id="32" idx="3"/>
          </p:cNvCxnSpPr>
          <p:nvPr/>
        </p:nvCxnSpPr>
        <p:spPr>
          <a:xfrm flipV="1">
            <a:off x="4157930" y="4447266"/>
            <a:ext cx="5934653" cy="2096667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BC67E08-5110-486D-9447-53E4A894FD0A}"/>
              </a:ext>
            </a:extLst>
          </p:cNvPr>
          <p:cNvCxnSpPr/>
          <p:nvPr/>
        </p:nvCxnSpPr>
        <p:spPr>
          <a:xfrm flipV="1">
            <a:off x="4028536" y="4983892"/>
            <a:ext cx="4365821" cy="55331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6F88C2-6C78-4CF3-83D6-A371A891DD55}"/>
              </a:ext>
            </a:extLst>
          </p:cNvPr>
          <p:cNvCxnSpPr>
            <a:cxnSpLocks/>
          </p:cNvCxnSpPr>
          <p:nvPr/>
        </p:nvCxnSpPr>
        <p:spPr>
          <a:xfrm flipV="1">
            <a:off x="4028536" y="5177014"/>
            <a:ext cx="4365821" cy="60269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6F3653C-8374-4E01-94BB-D63C9D5FAEAC}"/>
              </a:ext>
            </a:extLst>
          </p:cNvPr>
          <p:cNvCxnSpPr>
            <a:cxnSpLocks/>
          </p:cNvCxnSpPr>
          <p:nvPr/>
        </p:nvCxnSpPr>
        <p:spPr>
          <a:xfrm flipV="1">
            <a:off x="4015644" y="5353200"/>
            <a:ext cx="4378713" cy="68581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547251B7-010C-4EA8-96EE-9A0B73D97355}"/>
              </a:ext>
            </a:extLst>
          </p:cNvPr>
          <p:cNvSpPr txBox="1"/>
          <p:nvPr/>
        </p:nvSpPr>
        <p:spPr>
          <a:xfrm>
            <a:off x="9706449" y="4500602"/>
            <a:ext cx="2295769" cy="1477328"/>
          </a:xfrm>
          <a:prstGeom prst="rect">
            <a:avLst/>
          </a:prstGeom>
          <a:solidFill>
            <a:srgbClr val="C9FFE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Make sure to uncheck the </a:t>
            </a:r>
            <a:r>
              <a:rPr lang="en-CA" b="1" i="1" dirty="0"/>
              <a:t>Equal column width</a:t>
            </a:r>
            <a:r>
              <a:rPr lang="en-CA" dirty="0"/>
              <a:t> box before entering the column widths. </a:t>
            </a:r>
            <a:endParaRPr lang="en-GB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167685A-AD0D-49BE-98FE-E3A649570F08}"/>
              </a:ext>
            </a:extLst>
          </p:cNvPr>
          <p:cNvCxnSpPr>
            <a:cxnSpLocks/>
            <a:stCxn id="62" idx="1"/>
          </p:cNvCxnSpPr>
          <p:nvPr/>
        </p:nvCxnSpPr>
        <p:spPr>
          <a:xfrm flipH="1">
            <a:off x="8134279" y="5239266"/>
            <a:ext cx="1572170" cy="3053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  <a:stCxn id="28" idx="3"/>
          </p:cNvCxnSpPr>
          <p:nvPr/>
        </p:nvCxnSpPr>
        <p:spPr>
          <a:xfrm flipV="1">
            <a:off x="3499839" y="2487739"/>
            <a:ext cx="2418823" cy="57233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4486FD5-21A7-4FA0-9866-20E27C81C30E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3499839" y="3060072"/>
            <a:ext cx="3283346" cy="160357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ABC88A1-0C6D-4505-B499-A555466C5FBB}"/>
              </a:ext>
            </a:extLst>
          </p:cNvPr>
          <p:cNvSpPr txBox="1"/>
          <p:nvPr/>
        </p:nvSpPr>
        <p:spPr>
          <a:xfrm>
            <a:off x="872837" y="893629"/>
            <a:ext cx="3285094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sz="2000" dirty="0"/>
              <a:t>Select the </a:t>
            </a:r>
            <a:r>
              <a:rPr lang="en-CA" sz="2000" b="1" dirty="0"/>
              <a:t>Columns </a:t>
            </a:r>
            <a:r>
              <a:rPr lang="en-CA" sz="2000" dirty="0"/>
              <a:t>menu.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7E781D5-AEEF-44BE-91D8-D50CE459CACE}"/>
              </a:ext>
            </a:extLst>
          </p:cNvPr>
          <p:cNvCxnSpPr>
            <a:cxnSpLocks/>
            <a:stCxn id="53" idx="3"/>
          </p:cNvCxnSpPr>
          <p:nvPr/>
        </p:nvCxnSpPr>
        <p:spPr>
          <a:xfrm flipV="1">
            <a:off x="4157931" y="1078296"/>
            <a:ext cx="1163712" cy="1538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3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12" grpId="0" animBg="1"/>
      <p:bldP spid="28" grpId="0" animBg="1"/>
      <p:bldP spid="32" grpId="0" animBg="1"/>
      <p:bldP spid="62" grpId="0" animBg="1"/>
      <p:bldP spid="5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9E8C30B-71D6-4E27-B9A8-7F802C062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232" y="51769"/>
            <a:ext cx="7261870" cy="67544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689" y="3238981"/>
            <a:ext cx="401991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is how it should look now.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406102" y="2451566"/>
            <a:ext cx="5620130" cy="1716780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9050">
            <a:solidFill>
              <a:schemeClr val="accent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" name="Straight Arrow Connector 5"/>
          <p:cNvCxnSpPr>
            <a:cxnSpLocks/>
            <a:stCxn id="5" idx="3"/>
            <a:endCxn id="2" idx="1"/>
          </p:cNvCxnSpPr>
          <p:nvPr/>
        </p:nvCxnSpPr>
        <p:spPr>
          <a:xfrm flipV="1">
            <a:off x="4140599" y="3309956"/>
            <a:ext cx="1265503" cy="11369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6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AEE4F9-3B95-422F-916B-B6D744C78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25" y="51423"/>
            <a:ext cx="7264100" cy="6756537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1000323" y="2455467"/>
            <a:ext cx="1406447" cy="199024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203214" y="2702748"/>
            <a:ext cx="1406447" cy="199024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1388511" y="2961539"/>
            <a:ext cx="1786010" cy="200036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211345" y="1000664"/>
            <a:ext cx="3692107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Scroll up to the bottom of the first page.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1346" y="155276"/>
            <a:ext cx="3692106" cy="646331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Adding Date &amp; Page Number</a:t>
            </a:r>
          </a:p>
          <a:p>
            <a:r>
              <a:rPr lang="en-CA" dirty="0"/>
              <a:t>to the Footer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1345" y="1846053"/>
            <a:ext cx="369210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Double click on the footer</a:t>
            </a:r>
          </a:p>
          <a:p>
            <a:pPr marL="361950"/>
            <a:r>
              <a:rPr lang="en-CA" b="1" dirty="0"/>
              <a:t>OR</a:t>
            </a:r>
          </a:p>
          <a:p>
            <a:pPr marL="361950"/>
            <a:endParaRPr lang="en-CA" dirty="0"/>
          </a:p>
          <a:p>
            <a:pPr marL="361950"/>
            <a:endParaRPr lang="en-CA" dirty="0"/>
          </a:p>
          <a:p>
            <a:pPr marL="361950"/>
            <a:endParaRPr lang="en-CA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079630" y="2096218"/>
            <a:ext cx="4839419" cy="41406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1345" y="4580627"/>
            <a:ext cx="3692107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We could just add a </a:t>
            </a:r>
            <a:r>
              <a:rPr lang="en-CA" b="1" i="1" dirty="0"/>
              <a:t>Built-In</a:t>
            </a:r>
            <a:r>
              <a:rPr lang="en-CA" dirty="0"/>
              <a:t> footer from the </a:t>
            </a:r>
            <a:r>
              <a:rPr lang="en-CA" b="1" i="1" dirty="0"/>
              <a:t>Footer menu</a:t>
            </a:r>
            <a:r>
              <a:rPr lang="en-CA" dirty="0"/>
              <a:t>, but let’s take the long route and create our own page footer … just for the experience.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29728" y="2406770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Insert ribbon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9728" y="2665562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4988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Footer menu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9728" y="2911409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Edit Footer option</a:t>
            </a:r>
          </a:p>
        </p:txBody>
      </p:sp>
      <p:cxnSp>
        <p:nvCxnSpPr>
          <p:cNvPr id="16" name="Straight Arrow Connector 15"/>
          <p:cNvCxnSpPr>
            <a:cxnSpLocks/>
            <a:endCxn id="17" idx="2"/>
          </p:cNvCxnSpPr>
          <p:nvPr/>
        </p:nvCxnSpPr>
        <p:spPr>
          <a:xfrm flipV="1">
            <a:off x="2406770" y="433651"/>
            <a:ext cx="3696378" cy="211668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861608" y="243870"/>
            <a:ext cx="483080" cy="189781"/>
          </a:xfrm>
          <a:prstGeom prst="round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629728" y="2216989"/>
            <a:ext cx="362310" cy="189781"/>
          </a:xfrm>
          <a:prstGeom prst="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631057" y="2796179"/>
            <a:ext cx="5991046" cy="71698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643668" y="6236898"/>
            <a:ext cx="854015" cy="215660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2631057" y="742730"/>
            <a:ext cx="6545894" cy="204318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103" y="867530"/>
            <a:ext cx="3394722" cy="5938699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20" idx="3"/>
          </p:cNvCxnSpPr>
          <p:nvPr/>
        </p:nvCxnSpPr>
        <p:spPr>
          <a:xfrm>
            <a:off x="3174521" y="3061557"/>
            <a:ext cx="5532874" cy="328317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6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4" grpId="0" animBg="1"/>
      <p:bldP spid="5" grpId="0" animBg="1"/>
      <p:bldP spid="5" grpId="1" animBg="1"/>
      <p:bldP spid="6" grpId="0" animBg="1"/>
      <p:bldP spid="9" grpId="0" animBg="1"/>
      <p:bldP spid="9" grpId="1" animBg="1"/>
      <p:bldP spid="7" grpId="0"/>
      <p:bldP spid="11" grpId="0"/>
      <p:bldP spid="12" grpId="0"/>
      <p:bldP spid="17" grpId="0" animBg="1"/>
      <p:bldP spid="17" grpId="1" animBg="1"/>
      <p:bldP spid="13" grpId="0" animBg="1"/>
      <p:bldP spid="13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059537" y="1657887"/>
            <a:ext cx="5341121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059537" y="2259435"/>
            <a:ext cx="7913405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059537" y="2850962"/>
            <a:ext cx="6443530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2059537" y="3449171"/>
            <a:ext cx="2093719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2059537" y="4047380"/>
            <a:ext cx="7682669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2059538" y="4652656"/>
            <a:ext cx="4392538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3" y="94004"/>
            <a:ext cx="390542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Suggested Prerequisites for this Course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0613" y="991311"/>
            <a:ext cx="32303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should be comfortable with: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0613" y="1589520"/>
            <a:ext cx="8443246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How to navigate MS Word both by mouse and keyboard.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0612" y="2187729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the ribbons are and generally where the commands that you want are located.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0612" y="2785938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How to expose the hidden characters and what those characters are.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0612" y="3384147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Basic text formatting.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0612" y="3982356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parts of main screen (i.e. Title Bar, Ribbon, Rulers, Scroll Bars, Status Bar, etc.)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00612" y="4587632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the </a:t>
            </a:r>
            <a:r>
              <a:rPr lang="en-CA" b="1" i="1" dirty="0"/>
              <a:t>Backstage</a:t>
            </a:r>
            <a:r>
              <a:rPr lang="en-CA" dirty="0"/>
              <a:t> is and where it is located.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16252" y="5690074"/>
            <a:ext cx="6199974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Generally you should be comfortable with the basic use of Word</a:t>
            </a:r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7" grpId="0" animBg="1"/>
      <p:bldP spid="1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7E3CB656-6DF4-4402-9978-D02D393A2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25" y="49118"/>
            <a:ext cx="7255862" cy="6748873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715992" y="3588589"/>
            <a:ext cx="3321170" cy="47445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715992" y="4114800"/>
            <a:ext cx="3321170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97830" y="4370783"/>
            <a:ext cx="3139332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007097" y="4652579"/>
            <a:ext cx="3030065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110615" y="4934732"/>
            <a:ext cx="2926547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214133" y="5224212"/>
            <a:ext cx="2823029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292455" y="5531680"/>
            <a:ext cx="2744708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715992" y="2311879"/>
            <a:ext cx="2889850" cy="50033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72529" y="146649"/>
            <a:ext cx="3916392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There are three position in the</a:t>
            </a:r>
          </a:p>
          <a:p>
            <a:pPr algn="ctr"/>
            <a:r>
              <a:rPr lang="en-CA" dirty="0"/>
              <a:t>header or the footer: </a:t>
            </a:r>
          </a:p>
          <a:p>
            <a:pPr algn="ctr"/>
            <a:r>
              <a:rPr lang="en-CA" i="1" dirty="0"/>
              <a:t>left</a:t>
            </a:r>
            <a:r>
              <a:rPr lang="en-CA" dirty="0"/>
              <a:t>, </a:t>
            </a:r>
            <a:r>
              <a:rPr lang="en-CA" i="1" dirty="0"/>
              <a:t>center</a:t>
            </a:r>
            <a:r>
              <a:rPr lang="en-CA" dirty="0"/>
              <a:t> and </a:t>
            </a:r>
            <a:r>
              <a:rPr lang="en-CA" i="1" dirty="0"/>
              <a:t>right</a:t>
            </a:r>
            <a:r>
              <a:rPr lang="en-CA" dirty="0"/>
              <a:t>.</a:t>
            </a:r>
          </a:p>
          <a:p>
            <a:pPr algn="ctr"/>
            <a:endParaRPr lang="en-CA" dirty="0"/>
          </a:p>
          <a:p>
            <a:pPr algn="ctr"/>
            <a:r>
              <a:rPr lang="en-CA" dirty="0"/>
              <a:t>Use the </a:t>
            </a:r>
            <a:r>
              <a:rPr lang="en-CA" b="1" dirty="0"/>
              <a:t>Tab</a:t>
            </a:r>
            <a:r>
              <a:rPr lang="en-CA" dirty="0"/>
              <a:t> key to advance 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2528" y="1949570"/>
            <a:ext cx="3916393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the left position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enter the current date/time in whatever format you like.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528" y="3217653"/>
            <a:ext cx="3916393" cy="258532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the right position </a:t>
            </a:r>
            <a:r>
              <a:rPr lang="en-CA" sz="1600" dirty="0"/>
              <a:t>(Press Tab key twice)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Enter the page number in whatever format you wish.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Where to find the page number …</a:t>
            </a:r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</p:txBody>
      </p:sp>
      <p:sp>
        <p:nvSpPr>
          <p:cNvPr id="7" name="TextBox 6"/>
          <p:cNvSpPr txBox="1"/>
          <p:nvPr/>
        </p:nvSpPr>
        <p:spPr>
          <a:xfrm>
            <a:off x="172528" y="6090249"/>
            <a:ext cx="3916393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done, </a:t>
            </a:r>
            <a:r>
              <a:rPr lang="en-CA" b="1" i="1" dirty="0"/>
              <a:t>Close Header &amp; Footer</a:t>
            </a:r>
          </a:p>
        </p:txBody>
      </p:sp>
      <p:cxnSp>
        <p:nvCxnSpPr>
          <p:cNvPr id="8" name="Straight Arrow Connector 7"/>
          <p:cNvCxnSpPr>
            <a:cxnSpLocks/>
            <a:stCxn id="11" idx="3"/>
            <a:endCxn id="10" idx="1"/>
          </p:cNvCxnSpPr>
          <p:nvPr/>
        </p:nvCxnSpPr>
        <p:spPr>
          <a:xfrm flipV="1">
            <a:off x="3605842" y="774395"/>
            <a:ext cx="2207431" cy="178765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13273" y="485410"/>
            <a:ext cx="370936" cy="57797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422694" y="4304585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263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Design contextual ribbon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2694" y="4595044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498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Header &amp; Footer group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2694" y="4893471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Page Number menu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2694" y="5186624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Current Position menu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694" y="5481851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168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Choose the format you like</a:t>
            </a:r>
          </a:p>
        </p:txBody>
      </p:sp>
      <p:cxnSp>
        <p:nvCxnSpPr>
          <p:cNvPr id="27" name="Straight Arrow Connector 26"/>
          <p:cNvCxnSpPr>
            <a:cxnSpLocks/>
            <a:stCxn id="21" idx="3"/>
            <a:endCxn id="28" idx="1"/>
          </p:cNvCxnSpPr>
          <p:nvPr/>
        </p:nvCxnSpPr>
        <p:spPr>
          <a:xfrm flipV="1">
            <a:off x="4037162" y="369071"/>
            <a:ext cx="6029476" cy="41194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0066638" y="268584"/>
            <a:ext cx="1087394" cy="20097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Arrow Connector 30"/>
          <p:cNvCxnSpPr>
            <a:cxnSpLocks/>
            <a:endCxn id="32" idx="2"/>
          </p:cNvCxnSpPr>
          <p:nvPr/>
        </p:nvCxnSpPr>
        <p:spPr>
          <a:xfrm flipV="1">
            <a:off x="4037162" y="1201944"/>
            <a:ext cx="1300139" cy="35738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874542" y="1046120"/>
            <a:ext cx="925518" cy="15582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671" y="837313"/>
            <a:ext cx="1582562" cy="1408654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cxnSpLocks/>
            <a:endCxn id="37" idx="2"/>
          </p:cNvCxnSpPr>
          <p:nvPr/>
        </p:nvCxnSpPr>
        <p:spPr>
          <a:xfrm flipV="1">
            <a:off x="4044266" y="2245967"/>
            <a:ext cx="1635686" cy="277978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4" idx="3"/>
            <a:endCxn id="42" idx="2"/>
          </p:cNvCxnSpPr>
          <p:nvPr/>
        </p:nvCxnSpPr>
        <p:spPr>
          <a:xfrm flipV="1">
            <a:off x="4037162" y="1807248"/>
            <a:ext cx="1725479" cy="353472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5107033" y="1651972"/>
            <a:ext cx="1311215" cy="15527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/>
          <p:cNvCxnSpPr>
            <a:cxnSpLocks/>
          </p:cNvCxnSpPr>
          <p:nvPr/>
        </p:nvCxnSpPr>
        <p:spPr>
          <a:xfrm flipV="1">
            <a:off x="4037162" y="4286469"/>
            <a:ext cx="2434071" cy="135520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663" y="1623977"/>
            <a:ext cx="5175443" cy="5201714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7" idx="3"/>
            <a:endCxn id="48" idx="1"/>
          </p:cNvCxnSpPr>
          <p:nvPr/>
        </p:nvCxnSpPr>
        <p:spPr>
          <a:xfrm flipV="1">
            <a:off x="4088921" y="839093"/>
            <a:ext cx="6707078" cy="54358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0795999" y="485410"/>
            <a:ext cx="681487" cy="7073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944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1" grpId="0" animBg="1"/>
      <p:bldP spid="4" grpId="0" animBg="1"/>
      <p:bldP spid="4" grpId="1" animBg="1"/>
      <p:bldP spid="5" grpId="0" animBg="1"/>
      <p:bldP spid="6" grpId="0" animBg="1"/>
      <p:bldP spid="7" grpId="0" animBg="1"/>
      <p:bldP spid="10" grpId="0" animBg="1"/>
      <p:bldP spid="10" grpId="1" animBg="1"/>
      <p:bldP spid="14" grpId="0"/>
      <p:bldP spid="15" grpId="0"/>
      <p:bldP spid="16" grpId="0"/>
      <p:bldP spid="17" grpId="0"/>
      <p:bldP spid="18" grpId="0"/>
      <p:bldP spid="28" grpId="0" animBg="1"/>
      <p:bldP spid="28" grpId="1" animBg="1"/>
      <p:bldP spid="32" grpId="0" animBg="1"/>
      <p:bldP spid="32" grpId="1" animBg="1"/>
      <p:bldP spid="42" grpId="0" animBg="1"/>
      <p:bldP spid="42" grpId="1" animBg="1"/>
      <p:bldP spid="48" grpId="0" animBg="1"/>
      <p:bldP spid="48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14774" y="1659184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Suggested Prerequisites for this Course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4774" y="2332914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Your Document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3746" y="3066682"/>
            <a:ext cx="238089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Create Style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3745" y="3428817"/>
            <a:ext cx="238089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Inspecting Style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3744" y="3791824"/>
            <a:ext cx="2380895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Page Layout Ribbon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83748" y="2701808"/>
            <a:ext cx="2380891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Home Tab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83743" y="4164051"/>
            <a:ext cx="238089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Breaks, Tabs &amp; Such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1938" y="462466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5" grpId="0" animBg="1"/>
      <p:bldP spid="16" grpId="0"/>
      <p:bldP spid="17" grpId="0"/>
      <p:bldP spid="18" grpId="0"/>
      <p:bldP spid="23" grpId="0"/>
      <p:bldP spid="28" grpId="0"/>
      <p:bldP spid="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3550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85CCFD-96C9-43F5-9D0C-BFFA19613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14" y="51274"/>
            <a:ext cx="7216656" cy="67768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825" y="1324599"/>
            <a:ext cx="315778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Load the sample document.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7D665-E501-4721-BB6B-B53277B608FF}"/>
              </a:ext>
            </a:extLst>
          </p:cNvPr>
          <p:cNvSpPr txBox="1"/>
          <p:nvPr/>
        </p:nvSpPr>
        <p:spPr>
          <a:xfrm>
            <a:off x="153825" y="2034746"/>
            <a:ext cx="4558218" cy="258532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Never Show Again </a:t>
            </a:r>
            <a:r>
              <a:rPr lang="en-CA" dirty="0"/>
              <a:t>button.</a:t>
            </a:r>
          </a:p>
          <a:p>
            <a:endParaRPr lang="en-CA" dirty="0"/>
          </a:p>
          <a:p>
            <a:pPr marL="285750" indent="-285750">
              <a:buFontTx/>
              <a:buChar char="-"/>
            </a:pPr>
            <a:r>
              <a:rPr lang="en-CA" dirty="0"/>
              <a:t>The </a:t>
            </a:r>
            <a:r>
              <a:rPr lang="en-CA" b="1" dirty="0" err="1"/>
              <a:t>Lorum</a:t>
            </a:r>
            <a:r>
              <a:rPr lang="en-CA" b="1" dirty="0"/>
              <a:t> ipsum</a:t>
            </a:r>
            <a:r>
              <a:rPr lang="en-CA" dirty="0"/>
              <a:t> text is being recognized as the German language by Word, but in fact is not.</a:t>
            </a:r>
          </a:p>
          <a:p>
            <a:endParaRPr lang="en-CA" dirty="0"/>
          </a:p>
          <a:p>
            <a:pPr marL="285750" indent="-285750">
              <a:buFontTx/>
              <a:buChar char="-"/>
            </a:pPr>
            <a:r>
              <a:rPr lang="en-CA" dirty="0"/>
              <a:t>The </a:t>
            </a:r>
            <a:r>
              <a:rPr lang="en-CA" b="1" dirty="0" err="1"/>
              <a:t>Lorum</a:t>
            </a:r>
            <a:r>
              <a:rPr lang="en-CA" b="1" dirty="0"/>
              <a:t> ipsum</a:t>
            </a:r>
            <a:r>
              <a:rPr lang="en-CA" i="1" dirty="0"/>
              <a:t> text </a:t>
            </a:r>
            <a:r>
              <a:rPr lang="en-CA" dirty="0"/>
              <a:t>was originally derived from Latin, but is not actual Latin just a </a:t>
            </a:r>
            <a:r>
              <a:rPr lang="en-GB" dirty="0"/>
              <a:t>jumbled  version of </a:t>
            </a:r>
            <a:r>
              <a:rPr lang="en-CA" dirty="0"/>
              <a:t>Latin.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EB803F5-993B-4068-B27A-BB7DDDBF0099}"/>
              </a:ext>
            </a:extLst>
          </p:cNvPr>
          <p:cNvCxnSpPr>
            <a:cxnSpLocks/>
          </p:cNvCxnSpPr>
          <p:nvPr/>
        </p:nvCxnSpPr>
        <p:spPr>
          <a:xfrm flipV="1">
            <a:off x="4226011" y="1478422"/>
            <a:ext cx="6601510" cy="7869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57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1F9A3F-B058-4661-B9AA-B489BAA8D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38" y="89656"/>
            <a:ext cx="7207635" cy="67683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94004"/>
            <a:ext cx="2726109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  <a:p>
            <a:pPr algn="ctr"/>
            <a:r>
              <a:rPr lang="en-CA" dirty="0"/>
              <a:t>Enabling the Ruler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77618" y="1917520"/>
            <a:ext cx="3373109" cy="369332"/>
          </a:xfrm>
          <a:prstGeom prst="rect">
            <a:avLst/>
          </a:prstGeom>
          <a:solidFill>
            <a:srgbClr val="FFDDD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Show the rulers</a:t>
            </a:r>
          </a:p>
        </p:txBody>
      </p:sp>
      <p:cxnSp>
        <p:nvCxnSpPr>
          <p:cNvPr id="21" name="Straight Arrow Connector 20"/>
          <p:cNvCxnSpPr>
            <a:cxnSpLocks/>
            <a:stCxn id="7" idx="1"/>
          </p:cNvCxnSpPr>
          <p:nvPr/>
        </p:nvCxnSpPr>
        <p:spPr>
          <a:xfrm flipH="1" flipV="1">
            <a:off x="7251050" y="605785"/>
            <a:ext cx="926568" cy="187082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BF2C11D-14D4-44E5-A792-9DAB4C1CF8F4}"/>
              </a:ext>
            </a:extLst>
          </p:cNvPr>
          <p:cNvSpPr txBox="1"/>
          <p:nvPr/>
        </p:nvSpPr>
        <p:spPr>
          <a:xfrm>
            <a:off x="8177618" y="2291947"/>
            <a:ext cx="3373109" cy="369332"/>
          </a:xfrm>
          <a:prstGeom prst="rect">
            <a:avLst/>
          </a:prstGeom>
          <a:solidFill>
            <a:srgbClr val="FFDDD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Click on the </a:t>
            </a:r>
            <a:r>
              <a:rPr lang="en-CA" b="1" i="1" dirty="0"/>
              <a:t>View</a:t>
            </a:r>
            <a:r>
              <a:rPr lang="en-CA" dirty="0"/>
              <a:t> ribbon.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7FC8A4-0F6A-4A71-8097-3DFC85A06500}"/>
              </a:ext>
            </a:extLst>
          </p:cNvPr>
          <p:cNvSpPr/>
          <p:nvPr/>
        </p:nvSpPr>
        <p:spPr>
          <a:xfrm>
            <a:off x="6870796" y="356987"/>
            <a:ext cx="380253" cy="24879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D14E4E-9A20-401C-A6E4-158E6799445A}"/>
              </a:ext>
            </a:extLst>
          </p:cNvPr>
          <p:cNvSpPr txBox="1"/>
          <p:nvPr/>
        </p:nvSpPr>
        <p:spPr>
          <a:xfrm>
            <a:off x="1076771" y="1961901"/>
            <a:ext cx="2597922" cy="369332"/>
          </a:xfrm>
          <a:prstGeom prst="rect">
            <a:avLst/>
          </a:prstGeom>
          <a:solidFill>
            <a:srgbClr val="FFDDD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Show the rulers menu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13FB79B-8903-4753-948B-B7DFA05035AF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3674693" y="910708"/>
            <a:ext cx="2233503" cy="123586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F22931B3-3FE7-45A1-8CF3-3B5122D1A229}"/>
              </a:ext>
            </a:extLst>
          </p:cNvPr>
          <p:cNvSpPr/>
          <p:nvPr/>
        </p:nvSpPr>
        <p:spPr>
          <a:xfrm>
            <a:off x="5908196" y="623843"/>
            <a:ext cx="338319" cy="5737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6345451-E528-4A6C-A749-514DBFA79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58" y="615297"/>
            <a:ext cx="1052758" cy="150405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2A5D1F3-5EBC-4564-8C4B-B04B51878474}"/>
              </a:ext>
            </a:extLst>
          </p:cNvPr>
          <p:cNvSpPr txBox="1"/>
          <p:nvPr/>
        </p:nvSpPr>
        <p:spPr>
          <a:xfrm>
            <a:off x="495656" y="2967046"/>
            <a:ext cx="2942684" cy="369332"/>
          </a:xfrm>
          <a:prstGeom prst="rect">
            <a:avLst/>
          </a:prstGeom>
          <a:solidFill>
            <a:srgbClr val="FFDDD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Check the Ruler checkbox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E315915-F412-4D56-94D3-B78FC777E26F}"/>
              </a:ext>
            </a:extLst>
          </p:cNvPr>
          <p:cNvCxnSpPr>
            <a:cxnSpLocks/>
          </p:cNvCxnSpPr>
          <p:nvPr/>
        </p:nvCxnSpPr>
        <p:spPr>
          <a:xfrm flipV="1">
            <a:off x="3438340" y="1478422"/>
            <a:ext cx="2492441" cy="167329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14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12" grpId="0" animBg="1"/>
      <p:bldP spid="12" grpId="1" animBg="1"/>
      <p:bldP spid="24" grpId="0" animBg="1"/>
      <p:bldP spid="24" grpId="1" animBg="1"/>
      <p:bldP spid="28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6A78672-A963-4CBF-81EC-10E778FD2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110" y="98200"/>
            <a:ext cx="7207636" cy="67683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615" y="1120047"/>
            <a:ext cx="386819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Formatting commands for your text and paragraph structure are found on the </a:t>
            </a:r>
            <a:r>
              <a:rPr lang="en-CA" b="1" i="1" dirty="0"/>
              <a:t>Home</a:t>
            </a:r>
            <a:r>
              <a:rPr lang="en-CA" dirty="0"/>
              <a:t> ribbon</a:t>
            </a:r>
          </a:p>
        </p:txBody>
      </p:sp>
      <p:cxnSp>
        <p:nvCxnSpPr>
          <p:cNvPr id="25" name="Straight Arrow Connector 24"/>
          <p:cNvCxnSpPr>
            <a:cxnSpLocks/>
            <a:endCxn id="26" idx="1"/>
          </p:cNvCxnSpPr>
          <p:nvPr/>
        </p:nvCxnSpPr>
        <p:spPr>
          <a:xfrm flipV="1">
            <a:off x="4255806" y="497423"/>
            <a:ext cx="1142379" cy="5754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398185" y="371002"/>
            <a:ext cx="438593" cy="25284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F85596-EC04-471E-AAF7-C66AEE4B68C8}"/>
              </a:ext>
            </a:extLst>
          </p:cNvPr>
          <p:cNvCxnSpPr>
            <a:cxnSpLocks/>
          </p:cNvCxnSpPr>
          <p:nvPr/>
        </p:nvCxnSpPr>
        <p:spPr>
          <a:xfrm flipV="1">
            <a:off x="5546221" y="1367327"/>
            <a:ext cx="1512605" cy="119643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F05369-A856-445C-B0D5-9DBE084C1209}"/>
              </a:ext>
            </a:extLst>
          </p:cNvPr>
          <p:cNvCxnSpPr>
            <a:cxnSpLocks/>
          </p:cNvCxnSpPr>
          <p:nvPr/>
        </p:nvCxnSpPr>
        <p:spPr>
          <a:xfrm>
            <a:off x="7212650" y="1367327"/>
            <a:ext cx="1136591" cy="59821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6" grpId="0" animBg="1"/>
      <p:bldP spid="2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567843D-10EC-4EF6-8A4D-692EFB640771}"/>
              </a:ext>
            </a:extLst>
          </p:cNvPr>
          <p:cNvSpPr txBox="1"/>
          <p:nvPr/>
        </p:nvSpPr>
        <p:spPr>
          <a:xfrm>
            <a:off x="387615" y="1120047"/>
            <a:ext cx="386819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Formatting commands for the pages and paragraph layout in your document are found on the </a:t>
            </a:r>
            <a:r>
              <a:rPr lang="en-CA" b="1" i="1" dirty="0"/>
              <a:t>Layout</a:t>
            </a:r>
            <a:r>
              <a:rPr lang="en-CA" dirty="0"/>
              <a:t> ribbon.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4239DD9-CB23-4EEB-95BD-C78917F4B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110" y="98200"/>
            <a:ext cx="7207636" cy="6768345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A12F04D-9A84-4B1A-8AAE-9112362A75BC}"/>
              </a:ext>
            </a:extLst>
          </p:cNvPr>
          <p:cNvCxnSpPr>
            <a:cxnSpLocks/>
          </p:cNvCxnSpPr>
          <p:nvPr/>
        </p:nvCxnSpPr>
        <p:spPr>
          <a:xfrm flipV="1">
            <a:off x="5546221" y="1367327"/>
            <a:ext cx="1512605" cy="119643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A565DA2-66F0-4CA3-9F24-D83D661F73A0}"/>
              </a:ext>
            </a:extLst>
          </p:cNvPr>
          <p:cNvCxnSpPr>
            <a:cxnSpLocks/>
          </p:cNvCxnSpPr>
          <p:nvPr/>
        </p:nvCxnSpPr>
        <p:spPr>
          <a:xfrm>
            <a:off x="7212650" y="1367327"/>
            <a:ext cx="1136591" cy="59821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121069C7-8929-42B5-ABA1-D0C308B0B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102" y="89654"/>
            <a:ext cx="7207637" cy="67683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cxnSp>
        <p:nvCxnSpPr>
          <p:cNvPr id="22" name="Straight Arrow Connector 21"/>
          <p:cNvCxnSpPr>
            <a:cxnSpLocks/>
            <a:endCxn id="23" idx="1"/>
          </p:cNvCxnSpPr>
          <p:nvPr/>
        </p:nvCxnSpPr>
        <p:spPr>
          <a:xfrm flipV="1">
            <a:off x="4238715" y="493256"/>
            <a:ext cx="2478279" cy="6267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716994" y="376016"/>
            <a:ext cx="427289" cy="23448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34E9E30-004A-41BC-A931-153E92F2DD1C}"/>
              </a:ext>
            </a:extLst>
          </p:cNvPr>
          <p:cNvCxnSpPr/>
          <p:nvPr/>
        </p:nvCxnSpPr>
        <p:spPr>
          <a:xfrm>
            <a:off x="5204389" y="1367327"/>
            <a:ext cx="1726249" cy="59821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2AD2ECC-10D6-404C-B101-A83FDFEAA9A5}"/>
              </a:ext>
            </a:extLst>
          </p:cNvPr>
          <p:cNvCxnSpPr>
            <a:cxnSpLocks/>
          </p:cNvCxnSpPr>
          <p:nvPr/>
        </p:nvCxnSpPr>
        <p:spPr>
          <a:xfrm flipV="1">
            <a:off x="7272470" y="1358782"/>
            <a:ext cx="1907529" cy="55548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9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3" grpId="0" animBg="1"/>
      <p:bldP spid="2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8413D1-FC43-49C8-8360-70B2AC83B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70" y="629007"/>
            <a:ext cx="8406514" cy="149912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43754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Home Ribbon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952" y="3160792"/>
            <a:ext cx="2342973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to text by using the commands in the: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2566" y="3152822"/>
            <a:ext cx="234297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to paragraphs by using the commands in the:</a:t>
            </a:r>
          </a:p>
        </p:txBody>
      </p:sp>
      <p:sp>
        <p:nvSpPr>
          <p:cNvPr id="6" name="Rectangle 5"/>
          <p:cNvSpPr/>
          <p:nvPr/>
        </p:nvSpPr>
        <p:spPr>
          <a:xfrm>
            <a:off x="4866000" y="1968407"/>
            <a:ext cx="607364" cy="14508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9622565" y="2604701"/>
            <a:ext cx="2342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>
                <a:solidFill>
                  <a:srgbClr val="7030A0"/>
                </a:solidFill>
              </a:rPr>
              <a:t>Paragraph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b="1" dirty="0">
                <a:solidFill>
                  <a:srgbClr val="7030A0"/>
                </a:solidFill>
              </a:rPr>
              <a:t>group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9622565" y="4531940"/>
            <a:ext cx="2342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>
                <a:solidFill>
                  <a:srgbClr val="00B0F0"/>
                </a:solidFill>
              </a:rPr>
              <a:t>Paragraph</a:t>
            </a:r>
            <a:r>
              <a:rPr lang="en-CA" dirty="0">
                <a:solidFill>
                  <a:srgbClr val="00B0F0"/>
                </a:solidFill>
              </a:rPr>
              <a:t> </a:t>
            </a:r>
            <a:r>
              <a:rPr lang="en-CA" b="1" dirty="0">
                <a:solidFill>
                  <a:srgbClr val="00B0F0"/>
                </a:solidFill>
              </a:rPr>
              <a:t>dialog</a:t>
            </a:r>
            <a:r>
              <a:rPr lang="en-CA" dirty="0">
                <a:solidFill>
                  <a:srgbClr val="00B0F0"/>
                </a:solidFill>
              </a:rPr>
              <a:t> </a:t>
            </a:r>
          </a:p>
        </p:txBody>
      </p:sp>
      <p:cxnSp>
        <p:nvCxnSpPr>
          <p:cNvPr id="10" name="Straight Arrow Connector 9"/>
          <p:cNvCxnSpPr>
            <a:cxnSpLocks/>
            <a:stCxn id="7" idx="1"/>
            <a:endCxn id="6" idx="3"/>
          </p:cNvCxnSpPr>
          <p:nvPr/>
        </p:nvCxnSpPr>
        <p:spPr>
          <a:xfrm flipH="1" flipV="1">
            <a:off x="5473364" y="2040949"/>
            <a:ext cx="4149201" cy="74841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281938" y="1961806"/>
            <a:ext cx="365715" cy="14948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134952" y="2604701"/>
            <a:ext cx="2342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>
                <a:solidFill>
                  <a:srgbClr val="7030A0"/>
                </a:solidFill>
              </a:rPr>
              <a:t>Font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b="1" dirty="0">
                <a:solidFill>
                  <a:srgbClr val="7030A0"/>
                </a:solidFill>
              </a:rPr>
              <a:t>group</a:t>
            </a:r>
            <a:endParaRPr lang="en-CA" dirty="0"/>
          </a:p>
        </p:txBody>
      </p:sp>
      <p:cxnSp>
        <p:nvCxnSpPr>
          <p:cNvPr id="16" name="Straight Arrow Connector 15"/>
          <p:cNvCxnSpPr>
            <a:cxnSpLocks/>
            <a:stCxn id="15" idx="3"/>
            <a:endCxn id="14" idx="2"/>
          </p:cNvCxnSpPr>
          <p:nvPr/>
        </p:nvCxnSpPr>
        <p:spPr>
          <a:xfrm flipV="1">
            <a:off x="2477925" y="2111288"/>
            <a:ext cx="986871" cy="67807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4952" y="4553539"/>
            <a:ext cx="2342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>
                <a:solidFill>
                  <a:srgbClr val="00B0F0"/>
                </a:solidFill>
              </a:rPr>
              <a:t>Font </a:t>
            </a:r>
            <a:r>
              <a:rPr lang="en-CA" b="1" dirty="0">
                <a:solidFill>
                  <a:srgbClr val="00B0F0"/>
                </a:solidFill>
              </a:rPr>
              <a:t>dialog</a:t>
            </a:r>
            <a:r>
              <a:rPr lang="en-CA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624" y="2753707"/>
            <a:ext cx="2874342" cy="3990090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stCxn id="8" idx="1"/>
          </p:cNvCxnSpPr>
          <p:nvPr/>
        </p:nvCxnSpPr>
        <p:spPr>
          <a:xfrm flipH="1">
            <a:off x="9443103" y="4716606"/>
            <a:ext cx="179462" cy="1776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860" y="2753707"/>
            <a:ext cx="3721450" cy="3990090"/>
          </a:xfrm>
          <a:prstGeom prst="rect">
            <a:avLst/>
          </a:prstGeom>
        </p:spPr>
      </p:pic>
      <p:cxnSp>
        <p:nvCxnSpPr>
          <p:cNvPr id="28" name="Straight Arrow Connector 27"/>
          <p:cNvCxnSpPr>
            <a:stCxn id="19" idx="3"/>
            <a:endCxn id="24" idx="1"/>
          </p:cNvCxnSpPr>
          <p:nvPr/>
        </p:nvCxnSpPr>
        <p:spPr>
          <a:xfrm>
            <a:off x="2477925" y="4738205"/>
            <a:ext cx="198935" cy="1054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602608" y="1281869"/>
            <a:ext cx="1841205" cy="632389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4307063" y="1968407"/>
            <a:ext cx="138030" cy="14508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/>
          <p:cNvCxnSpPr>
            <a:cxnSpLocks/>
            <a:stCxn id="12" idx="2"/>
            <a:endCxn id="24" idx="0"/>
          </p:cNvCxnSpPr>
          <p:nvPr/>
        </p:nvCxnSpPr>
        <p:spPr>
          <a:xfrm>
            <a:off x="4376078" y="2113490"/>
            <a:ext cx="161507" cy="64021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880192" y="1968407"/>
            <a:ext cx="137325" cy="1552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cxnSpLocks/>
            <a:stCxn id="25" idx="2"/>
            <a:endCxn id="21" idx="0"/>
          </p:cNvCxnSpPr>
          <p:nvPr/>
        </p:nvCxnSpPr>
        <p:spPr>
          <a:xfrm>
            <a:off x="5948855" y="2123647"/>
            <a:ext cx="2042940" cy="63006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472527" y="1264778"/>
            <a:ext cx="1526621" cy="666572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539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9" grpId="0" animBg="1"/>
      <p:bldP spid="11" grpId="0" animBg="1"/>
      <p:bldP spid="12" grpId="0" animBg="1"/>
      <p:bldP spid="25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02C895-16EE-45E7-AEF0-C52563193E4F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customXml/itemProps2.xml><?xml version="1.0" encoding="utf-8"?>
<ds:datastoreItem xmlns:ds="http://schemas.openxmlformats.org/officeDocument/2006/customXml" ds:itemID="{4AF8E427-06A3-4060-889D-62D6D152AB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A60FF4-53EC-451E-9371-E5E2B3E173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47905</TotalTime>
  <Words>3104</Words>
  <Application>Microsoft Office PowerPoint</Application>
  <PresentationFormat>Widescreen</PresentationFormat>
  <Paragraphs>354</Paragraphs>
  <Slides>43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1023</cp:revision>
  <dcterms:created xsi:type="dcterms:W3CDTF">2017-09-29T13:57:00Z</dcterms:created>
  <dcterms:modified xsi:type="dcterms:W3CDTF">2025-01-27T15:16:37Z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33400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