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37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38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258" r:id="rId3"/>
    <p:sldId id="408" r:id="rId4"/>
    <p:sldId id="267" r:id="rId5"/>
    <p:sldId id="256" r:id="rId6"/>
    <p:sldId id="409" r:id="rId7"/>
    <p:sldId id="410" r:id="rId8"/>
    <p:sldId id="266" r:id="rId9"/>
    <p:sldId id="411" r:id="rId10"/>
    <p:sldId id="264" r:id="rId11"/>
    <p:sldId id="263" r:id="rId12"/>
    <p:sldId id="412" r:id="rId13"/>
    <p:sldId id="265" r:id="rId14"/>
    <p:sldId id="259" r:id="rId15"/>
    <p:sldId id="380" r:id="rId16"/>
    <p:sldId id="381" r:id="rId17"/>
    <p:sldId id="369" r:id="rId18"/>
    <p:sldId id="371" r:id="rId19"/>
    <p:sldId id="372" r:id="rId20"/>
    <p:sldId id="388" r:id="rId21"/>
    <p:sldId id="392" r:id="rId22"/>
    <p:sldId id="393" r:id="rId23"/>
    <p:sldId id="389" r:id="rId24"/>
    <p:sldId id="383" r:id="rId25"/>
    <p:sldId id="390" r:id="rId26"/>
    <p:sldId id="384" r:id="rId27"/>
    <p:sldId id="391" r:id="rId28"/>
    <p:sldId id="385" r:id="rId29"/>
    <p:sldId id="386" r:id="rId30"/>
    <p:sldId id="387" r:id="rId31"/>
    <p:sldId id="406" r:id="rId32"/>
    <p:sldId id="405" r:id="rId33"/>
    <p:sldId id="407" r:id="rId34"/>
    <p:sldId id="395" r:id="rId35"/>
    <p:sldId id="396" r:id="rId36"/>
    <p:sldId id="350" r:id="rId37"/>
    <p:sldId id="260" r:id="rId38"/>
    <p:sldId id="26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DF"/>
    <a:srgbClr val="C1FFDD"/>
    <a:srgbClr val="9A0000"/>
    <a:srgbClr val="C5F0FF"/>
    <a:srgbClr val="F8CCAE"/>
    <a:srgbClr val="F5B88F"/>
    <a:srgbClr val="F1F8EC"/>
    <a:srgbClr val="FADDCA"/>
    <a:srgbClr val="E0E0E0"/>
    <a:srgbClr val="F9A1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8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70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73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47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Show them how</a:t>
            </a:r>
            <a:r>
              <a:rPr lang="en-CA" baseline="0" dirty="0"/>
              <a:t> to add a PICTURE, SHAPE, HYPERLINK, TEXTBOX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7410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Show them how</a:t>
            </a:r>
            <a:r>
              <a:rPr lang="en-CA" baseline="0" dirty="0"/>
              <a:t> to add a PICTURE, SHAPE, HYPERLINK, TEXTBOX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3532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37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-173496" y="-44061"/>
            <a:ext cx="12540032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73583" y="208001"/>
            <a:ext cx="6047943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Word 2013 Intro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472" y="2796856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Entry Level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068" y="1290996"/>
            <a:ext cx="1240971" cy="124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7224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a Sample Document from NITHA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7224" y="3912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Start Word 2013 &amp; Open the Sample Document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2463" y="45412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Parts of Word 2013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2463" y="51705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Keyboard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696073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Mouse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696074" y="3912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/>
              <a:t>Formatting Text </a:t>
            </a:r>
            <a:endParaRPr lang="en-CA" dirty="0"/>
          </a:p>
        </p:txBody>
      </p:sp>
      <p:sp>
        <p:nvSpPr>
          <p:cNvPr id="80" name="TextBox 79"/>
          <p:cNvSpPr txBox="1"/>
          <p:nvPr/>
        </p:nvSpPr>
        <p:spPr>
          <a:xfrm>
            <a:off x="6691313" y="45412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Insert Illustrations, Web Links, Text &amp; More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696073" y="51705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Tables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75" grpId="0" animBg="1"/>
      <p:bldP spid="77" grpId="0" animBg="1"/>
      <p:bldP spid="78" grpId="0" animBg="1"/>
      <p:bldP spid="79" grpId="0" animBg="1"/>
      <p:bldP spid="80" grpId="0" animBg="1"/>
      <p:bldP spid="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999" y="1035981"/>
            <a:ext cx="2749440" cy="50424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72" y="6089985"/>
            <a:ext cx="10058400" cy="172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78594" y="283122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Let’s open the Word 2013 program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6850" y="2498781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600" b="1" dirty="0"/>
              <a:t>Scroll down the program list and find MS Office 2013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1600" b="1" dirty="0"/>
              <a:t>Then click on Word 2013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414726" y="2704255"/>
            <a:ext cx="2960580" cy="69087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3062796" y="2922662"/>
            <a:ext cx="2765437" cy="201709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90912" y="455344"/>
            <a:ext cx="3133402" cy="52322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en-CA" dirty="0"/>
              <a:t>Goal: </a:t>
            </a:r>
            <a:r>
              <a:rPr lang="en-CA" b="0" dirty="0"/>
              <a:t>To start Word 2013 and to open the sample document. (</a:t>
            </a:r>
            <a:r>
              <a:rPr lang="en-CA" dirty="0">
                <a:solidFill>
                  <a:srgbClr val="C00000"/>
                </a:solidFill>
              </a:rPr>
              <a:t>Windows 7</a:t>
            </a:r>
            <a:r>
              <a:rPr lang="en-CA" b="0" dirty="0"/>
              <a:t>)</a:t>
            </a:r>
            <a:endParaRPr lang="en-CA" dirty="0"/>
          </a:p>
        </p:txBody>
      </p:sp>
      <p:grpSp>
        <p:nvGrpSpPr>
          <p:cNvPr id="34" name="Group 33"/>
          <p:cNvGrpSpPr/>
          <p:nvPr/>
        </p:nvGrpSpPr>
        <p:grpSpPr>
          <a:xfrm>
            <a:off x="124237" y="1660119"/>
            <a:ext cx="11705813" cy="5099195"/>
            <a:chOff x="124237" y="1660119"/>
            <a:chExt cx="11705813" cy="5099195"/>
          </a:xfrm>
        </p:grpSpPr>
        <p:sp>
          <p:nvSpPr>
            <p:cNvPr id="7" name="TextBox 6"/>
            <p:cNvSpPr txBox="1"/>
            <p:nvPr/>
          </p:nvSpPr>
          <p:spPr>
            <a:xfrm>
              <a:off x="124237" y="6389982"/>
              <a:ext cx="2543175" cy="36933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rgbClr val="FF0000"/>
                  </a:solidFill>
                </a:rPr>
                <a:t>Windows 7 </a:t>
              </a:r>
              <a:r>
                <a:rPr lang="en-CA" dirty="0"/>
                <a:t>start button</a:t>
              </a:r>
            </a:p>
          </p:txBody>
        </p:sp>
        <p:sp>
          <p:nvSpPr>
            <p:cNvPr id="8" name="Line Callout 1 7"/>
            <p:cNvSpPr/>
            <p:nvPr/>
          </p:nvSpPr>
          <p:spPr>
            <a:xfrm>
              <a:off x="1440872" y="6024784"/>
              <a:ext cx="353745" cy="249653"/>
            </a:xfrm>
            <a:prstGeom prst="borderCallout1">
              <a:avLst>
                <a:gd name="adj1" fmla="val 51919"/>
                <a:gd name="adj2" fmla="val -3672"/>
                <a:gd name="adj3" fmla="val 142352"/>
                <a:gd name="adj4" fmla="val -45324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276850" y="1660119"/>
              <a:ext cx="6553200" cy="584775"/>
              <a:chOff x="5276850" y="1660119"/>
              <a:chExt cx="6553200" cy="584775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5276850" y="1660119"/>
                <a:ext cx="6553200" cy="584775"/>
                <a:chOff x="5276850" y="1660119"/>
                <a:chExt cx="6553200" cy="58477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5276850" y="1660119"/>
                  <a:ext cx="655320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+mj-lt"/>
                    <a:buAutoNum type="arabicPeriod"/>
                  </a:pPr>
                  <a:r>
                    <a:rPr lang="en-CA" sz="1600" b="1" dirty="0"/>
                    <a:t>Click on your Start Button (</a:t>
                  </a:r>
                  <a:r>
                    <a:rPr lang="en-CA" sz="1600" b="1" dirty="0">
                      <a:solidFill>
                        <a:srgbClr val="C00000"/>
                      </a:solidFill>
                    </a:rPr>
                    <a:t>Windows 7</a:t>
                  </a:r>
                  <a:r>
                    <a:rPr lang="en-CA" sz="1600" b="1" dirty="0"/>
                    <a:t>)</a:t>
                  </a:r>
                </a:p>
                <a:p>
                  <a:pPr marL="800100" lvl="1" indent="-342900">
                    <a:buFont typeface="Wingdings" panose="05000000000000000000" pitchFamily="2" charset="2"/>
                    <a:buChar char="Ø"/>
                  </a:pPr>
                  <a:r>
                    <a:rPr lang="en-CA" sz="1600" b="1" dirty="0"/>
                    <a:t>Click on </a:t>
                  </a:r>
                  <a:r>
                    <a:rPr lang="en-CA" sz="1600" b="1" i="1" dirty="0"/>
                    <a:t>All Programs</a:t>
                  </a:r>
                </a:p>
              </p:txBody>
            </p:sp>
            <p:pic>
              <p:nvPicPr>
                <p:cNvPr id="29" name="Picture 28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98637" y="1885995"/>
                  <a:ext cx="2400635" cy="323895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</p:grpSp>
          <p:cxnSp>
            <p:nvCxnSpPr>
              <p:cNvPr id="31" name="Straight Arrow Connector 30"/>
              <p:cNvCxnSpPr/>
              <p:nvPr/>
            </p:nvCxnSpPr>
            <p:spPr>
              <a:xfrm>
                <a:off x="8124825" y="2084450"/>
                <a:ext cx="84772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4234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150" y="1061823"/>
            <a:ext cx="2054125" cy="48437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029" y="5913798"/>
            <a:ext cx="10058400" cy="314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33755" y="1660119"/>
            <a:ext cx="9134070" cy="5058523"/>
            <a:chOff x="133755" y="1660119"/>
            <a:chExt cx="9134070" cy="5058523"/>
          </a:xfrm>
        </p:grpSpPr>
        <p:sp>
          <p:nvSpPr>
            <p:cNvPr id="10" name="TextBox 9"/>
            <p:cNvSpPr txBox="1"/>
            <p:nvPr/>
          </p:nvSpPr>
          <p:spPr>
            <a:xfrm>
              <a:off x="133755" y="6349310"/>
              <a:ext cx="2543175" cy="36933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rgbClr val="FF0000"/>
                  </a:solidFill>
                </a:rPr>
                <a:t>Windows 10 </a:t>
              </a:r>
              <a:r>
                <a:rPr lang="en-CA" dirty="0"/>
                <a:t>start button</a:t>
              </a:r>
            </a:p>
          </p:txBody>
        </p:sp>
        <p:sp>
          <p:nvSpPr>
            <p:cNvPr id="11" name="Line Callout 1 10"/>
            <p:cNvSpPr/>
            <p:nvPr/>
          </p:nvSpPr>
          <p:spPr>
            <a:xfrm rot="10800000">
              <a:off x="1772458" y="5910808"/>
              <a:ext cx="312715" cy="317067"/>
            </a:xfrm>
            <a:prstGeom prst="borderCallout1">
              <a:avLst>
                <a:gd name="adj1" fmla="val 46698"/>
                <a:gd name="adj2" fmla="val 101187"/>
                <a:gd name="adj3" fmla="val -41960"/>
                <a:gd name="adj4" fmla="val 194686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76850" y="1660119"/>
              <a:ext cx="39909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CA" sz="1600" b="1" dirty="0"/>
                <a:t>Click on your Start Button (</a:t>
              </a:r>
              <a:r>
                <a:rPr lang="en-CA" sz="1600" b="1" dirty="0">
                  <a:solidFill>
                    <a:srgbClr val="C00000"/>
                  </a:solidFill>
                </a:rPr>
                <a:t>Windows 10</a:t>
              </a:r>
              <a:r>
                <a:rPr lang="en-CA" sz="1600" b="1" dirty="0"/>
                <a:t>)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76850" y="2498781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600" b="1" dirty="0"/>
              <a:t>Scroll down the program list and find MS Office 2013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1600" b="1" dirty="0"/>
              <a:t>Then click on Word 2013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3249227" y="1197378"/>
            <a:ext cx="2433726" cy="148893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666478" y="2914116"/>
            <a:ext cx="2178845" cy="16944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78594" y="283122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Let’s open the Word 2013 program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0912" y="455344"/>
            <a:ext cx="3133402" cy="52322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en-CA" dirty="0"/>
              <a:t>Goal: </a:t>
            </a:r>
            <a:r>
              <a:rPr lang="en-CA" b="0" dirty="0"/>
              <a:t>To </a:t>
            </a:r>
            <a:r>
              <a:rPr lang="en-CA" i="1" dirty="0"/>
              <a:t>start</a:t>
            </a:r>
            <a:r>
              <a:rPr lang="en-CA" b="0" dirty="0"/>
              <a:t> Word 2013 and to </a:t>
            </a:r>
            <a:r>
              <a:rPr lang="en-CA" i="1" dirty="0"/>
              <a:t>open</a:t>
            </a:r>
            <a:r>
              <a:rPr lang="en-CA" b="0" dirty="0"/>
              <a:t> the sample document. (</a:t>
            </a:r>
            <a:r>
              <a:rPr lang="en-CA" dirty="0">
                <a:solidFill>
                  <a:srgbClr val="C00000"/>
                </a:solidFill>
              </a:rPr>
              <a:t>Windows 10</a:t>
            </a:r>
            <a:r>
              <a:rPr lang="en-CA" b="0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009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598204" y="5492854"/>
            <a:ext cx="3572351" cy="287261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598204" y="4992101"/>
            <a:ext cx="3572351" cy="287261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239282" y="4944862"/>
            <a:ext cx="4067798" cy="38174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Computer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8203" y="4492534"/>
            <a:ext cx="3572352" cy="28488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239282" y="4450313"/>
            <a:ext cx="4067798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</a:t>
            </a:r>
            <a:r>
              <a:rPr lang="en-CA" b="1" i="1" dirty="0"/>
              <a:t>Open Other Document</a:t>
            </a:r>
            <a:endParaRPr lang="en-CA" dirty="0"/>
          </a:p>
        </p:txBody>
      </p:sp>
      <p:sp>
        <p:nvSpPr>
          <p:cNvPr id="6" name="Rounded Rectangle 5"/>
          <p:cNvSpPr/>
          <p:nvPr/>
        </p:nvSpPr>
        <p:spPr>
          <a:xfrm>
            <a:off x="598204" y="1546788"/>
            <a:ext cx="3495231" cy="26492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598203" y="1837992"/>
            <a:ext cx="3503279" cy="487958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239282" y="658026"/>
            <a:ext cx="4067798" cy="17543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you open MS Word 2013 from the Start Menu, the first screen you will see is the backstage </a:t>
            </a:r>
            <a:r>
              <a:rPr lang="en-CA" b="1" i="1" dirty="0"/>
              <a:t>Open</a:t>
            </a:r>
            <a:r>
              <a:rPr lang="en-CA" dirty="0"/>
              <a:t> screen.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Open a blank document.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Open a document from another location.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450" y="551508"/>
            <a:ext cx="7674226" cy="62552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Word 2013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>
            <a:off x="4101482" y="2081971"/>
            <a:ext cx="497151" cy="33038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8" idx="1"/>
          </p:cNvCxnSpPr>
          <p:nvPr/>
        </p:nvCxnSpPr>
        <p:spPr>
          <a:xfrm>
            <a:off x="4093435" y="1677486"/>
            <a:ext cx="3266152" cy="83149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9282" y="2831168"/>
            <a:ext cx="4067798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 we need to open the sample document that we downloaded from the NITHA server (or was given to you by your Telehealth Coordinator)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59587" y="1546788"/>
            <a:ext cx="1278385" cy="192438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4598633" y="2325950"/>
            <a:ext cx="1544715" cy="24857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/>
          <p:cNvCxnSpPr>
            <a:stCxn id="15" idx="3"/>
          </p:cNvCxnSpPr>
          <p:nvPr/>
        </p:nvCxnSpPr>
        <p:spPr>
          <a:xfrm flipV="1">
            <a:off x="4307080" y="2574524"/>
            <a:ext cx="984011" cy="206045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600110" y="2327427"/>
            <a:ext cx="1544715" cy="24857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450" y="549519"/>
            <a:ext cx="7674226" cy="6255218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stCxn id="24" idx="3"/>
          </p:cNvCxnSpPr>
          <p:nvPr/>
        </p:nvCxnSpPr>
        <p:spPr>
          <a:xfrm flipV="1">
            <a:off x="4307080" y="2760955"/>
            <a:ext cx="1370646" cy="23747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677726" y="2360022"/>
            <a:ext cx="2010335" cy="40093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/>
          <p:cNvSpPr txBox="1"/>
          <p:nvPr/>
        </p:nvSpPr>
        <p:spPr>
          <a:xfrm>
            <a:off x="239282" y="5451819"/>
            <a:ext cx="4067798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</a:t>
            </a:r>
            <a:r>
              <a:rPr lang="en-CA" b="1" i="1" dirty="0"/>
              <a:t>Browse</a:t>
            </a:r>
            <a:endParaRPr lang="en-CA" dirty="0"/>
          </a:p>
        </p:txBody>
      </p:sp>
      <p:cxnSp>
        <p:nvCxnSpPr>
          <p:cNvPr id="35" name="Straight Arrow Connector 34"/>
          <p:cNvCxnSpPr>
            <a:stCxn id="32" idx="3"/>
            <a:endCxn id="36" idx="1"/>
          </p:cNvCxnSpPr>
          <p:nvPr/>
        </p:nvCxnSpPr>
        <p:spPr>
          <a:xfrm flipV="1">
            <a:off x="4307080" y="2858670"/>
            <a:ext cx="3620679" cy="277781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7927759" y="2537569"/>
            <a:ext cx="603682" cy="64220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7" grpId="0" animBg="1"/>
      <p:bldP spid="24" grpId="0" animBg="1"/>
      <p:bldP spid="16" grpId="0" animBg="1"/>
      <p:bldP spid="15" grpId="0" animBg="1"/>
      <p:bldP spid="6" grpId="0" animBg="1"/>
      <p:bldP spid="8" grpId="0" animBg="1"/>
      <p:bldP spid="4" grpId="0" animBg="1"/>
      <p:bldP spid="14" grpId="0" animBg="1"/>
      <p:bldP spid="18" grpId="0" animBg="1"/>
      <p:bldP spid="20" grpId="0" animBg="1"/>
      <p:bldP spid="20" grpId="1" animBg="1"/>
      <p:bldP spid="23" grpId="0" animBg="1"/>
      <p:bldP spid="28" grpId="0" animBg="1"/>
      <p:bldP spid="32" grpId="0" animBg="1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450" y="549519"/>
            <a:ext cx="7674226" cy="625521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475" y="1277347"/>
            <a:ext cx="6055269" cy="37768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Word 2013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459" y="1039535"/>
            <a:ext cx="417034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Downloads</a:t>
            </a:r>
            <a:r>
              <a:rPr lang="en-CA" dirty="0"/>
              <a:t> folder in the </a:t>
            </a:r>
            <a:r>
              <a:rPr lang="en-CA" b="1" i="1" dirty="0"/>
              <a:t>Navigation </a:t>
            </a:r>
            <a:r>
              <a:rPr lang="en-CA" dirty="0"/>
              <a:t>pane.</a:t>
            </a:r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>
            <a:off x="4302807" y="1362701"/>
            <a:ext cx="898669" cy="125481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191375" y="879622"/>
            <a:ext cx="4398655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Word_2013_Sample.doc</a:t>
            </a:r>
            <a:r>
              <a:rPr lang="en-CA" dirty="0"/>
              <a:t> file.</a:t>
            </a:r>
          </a:p>
        </p:txBody>
      </p:sp>
      <p:cxnSp>
        <p:nvCxnSpPr>
          <p:cNvPr id="17" name="Straight Arrow Connector 16"/>
          <p:cNvCxnSpPr>
            <a:stCxn id="15" idx="2"/>
            <a:endCxn id="24" idx="0"/>
          </p:cNvCxnSpPr>
          <p:nvPr/>
        </p:nvCxnSpPr>
        <p:spPr>
          <a:xfrm flipH="1">
            <a:off x="9260030" y="1248954"/>
            <a:ext cx="130673" cy="100482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2459" y="5507687"/>
            <a:ext cx="417034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Open</a:t>
            </a:r>
            <a:r>
              <a:rPr lang="en-CA" dirty="0"/>
              <a:t> button.</a:t>
            </a:r>
          </a:p>
        </p:txBody>
      </p:sp>
      <p:cxnSp>
        <p:nvCxnSpPr>
          <p:cNvPr id="20" name="Straight Arrow Connector 19"/>
          <p:cNvCxnSpPr>
            <a:stCxn id="18" idx="3"/>
            <a:endCxn id="29" idx="1"/>
          </p:cNvCxnSpPr>
          <p:nvPr/>
        </p:nvCxnSpPr>
        <p:spPr>
          <a:xfrm flipV="1">
            <a:off x="4302807" y="4857750"/>
            <a:ext cx="5393643" cy="83460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201476" y="2559691"/>
            <a:ext cx="1885124" cy="18408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ectangle 23"/>
          <p:cNvSpPr/>
          <p:nvPr/>
        </p:nvSpPr>
        <p:spPr>
          <a:xfrm>
            <a:off x="7343775" y="2253781"/>
            <a:ext cx="3832509" cy="1846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ectangle 28"/>
          <p:cNvSpPr/>
          <p:nvPr/>
        </p:nvSpPr>
        <p:spPr>
          <a:xfrm>
            <a:off x="9696450" y="4772025"/>
            <a:ext cx="647700" cy="1714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555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13" grpId="0" animBg="1"/>
      <p:bldP spid="24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049" y="652049"/>
            <a:ext cx="7578725" cy="61773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Word 2013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732" y="847725"/>
            <a:ext cx="4330493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If you see bar under the ribbon that has a button on it that reads </a:t>
            </a:r>
            <a:r>
              <a:rPr lang="en-CA" b="1" i="1" dirty="0"/>
              <a:t>Enable Editing</a:t>
            </a:r>
            <a:r>
              <a:rPr lang="en-CA" dirty="0"/>
              <a:t>, then click on that button.</a:t>
            </a:r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 flipV="1">
            <a:off x="4467225" y="1133475"/>
            <a:ext cx="6819900" cy="17591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36731" y="3556071"/>
            <a:ext cx="433049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US" dirty="0"/>
              <a:t>Our document is now ready for editing.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524" y="652049"/>
            <a:ext cx="7578725" cy="617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4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2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790576" y="5029200"/>
            <a:ext cx="3493760" cy="180975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790576" y="5298435"/>
            <a:ext cx="3493760" cy="18097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790576" y="5573905"/>
            <a:ext cx="3493760" cy="18097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790576" y="5840875"/>
            <a:ext cx="3493760" cy="78036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/>
          <p:cNvSpPr txBox="1"/>
          <p:nvPr/>
        </p:nvSpPr>
        <p:spPr>
          <a:xfrm>
            <a:off x="205098" y="4648200"/>
            <a:ext cx="4227141" cy="20313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Status Bar </a:t>
            </a:r>
            <a:r>
              <a:rPr lang="en-CA" dirty="0"/>
              <a:t>– Contains: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Zoom bar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Document view buttons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Current document information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Right-click on the status bar will present a menu from which you can personalize it.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524" y="652049"/>
            <a:ext cx="7578725" cy="61773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732" y="128187"/>
            <a:ext cx="259792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12322" y="128187"/>
            <a:ext cx="215354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Quick Access Toolbar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5534" y="126516"/>
            <a:ext cx="1647090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Help button</a:t>
            </a:r>
          </a:p>
        </p:txBody>
      </p:sp>
      <p:cxnSp>
        <p:nvCxnSpPr>
          <p:cNvPr id="14" name="Straight Arrow Connector 13"/>
          <p:cNvCxnSpPr>
            <a:stCxn id="9" idx="2"/>
          </p:cNvCxnSpPr>
          <p:nvPr/>
        </p:nvCxnSpPr>
        <p:spPr>
          <a:xfrm>
            <a:off x="10796210" y="495848"/>
            <a:ext cx="548065" cy="21219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2"/>
          </p:cNvCxnSpPr>
          <p:nvPr/>
        </p:nvCxnSpPr>
        <p:spPr>
          <a:xfrm>
            <a:off x="7779079" y="495848"/>
            <a:ext cx="3414344" cy="26615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05099" y="712704"/>
            <a:ext cx="4227141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The Ribbon </a:t>
            </a:r>
            <a:r>
              <a:rPr lang="en-CA" dirty="0"/>
              <a:t>– From where all the functions and commands of Word are accessed.</a:t>
            </a:r>
          </a:p>
          <a:p>
            <a:endParaRPr lang="en-CA" dirty="0"/>
          </a:p>
          <a:p>
            <a:r>
              <a:rPr lang="en-CA" dirty="0"/>
              <a:t>The Ribbon is similar to the older style toolbars found in MS Office 2003 and earlier.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098" y="2682215"/>
            <a:ext cx="4227141" cy="17543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C00000"/>
                </a:solidFill>
              </a:rPr>
              <a:t>Document Workspace </a:t>
            </a:r>
            <a:r>
              <a:rPr lang="en-CA" dirty="0"/>
              <a:t>– This area is where you create your document.  It is WYSIWYG (</a:t>
            </a:r>
            <a:r>
              <a:rPr lang="en-CA" b="1" dirty="0"/>
              <a:t>W</a:t>
            </a:r>
            <a:r>
              <a:rPr lang="en-CA" dirty="0"/>
              <a:t>hat </a:t>
            </a:r>
            <a:r>
              <a:rPr lang="en-CA" b="1" dirty="0"/>
              <a:t>Y</a:t>
            </a:r>
            <a:r>
              <a:rPr lang="en-CA" dirty="0"/>
              <a:t>ou </a:t>
            </a:r>
            <a:r>
              <a:rPr lang="en-CA" b="1" dirty="0"/>
              <a:t>S</a:t>
            </a:r>
            <a:r>
              <a:rPr lang="en-CA" dirty="0"/>
              <a:t>ee </a:t>
            </a:r>
            <a:r>
              <a:rPr lang="en-CA" b="1" dirty="0"/>
              <a:t>I</a:t>
            </a:r>
            <a:r>
              <a:rPr lang="en-CA" dirty="0"/>
              <a:t>s </a:t>
            </a:r>
            <a:r>
              <a:rPr lang="en-CA" b="1" dirty="0"/>
              <a:t>W</a:t>
            </a:r>
            <a:r>
              <a:rPr lang="en-CA" dirty="0"/>
              <a:t>hat </a:t>
            </a:r>
            <a:r>
              <a:rPr lang="en-CA" b="1" dirty="0"/>
              <a:t>Y</a:t>
            </a:r>
            <a:r>
              <a:rPr lang="en-CA" dirty="0"/>
              <a:t>ou </a:t>
            </a:r>
            <a:r>
              <a:rPr lang="en-CA" b="1" dirty="0"/>
              <a:t>G</a:t>
            </a:r>
            <a:r>
              <a:rPr lang="en-CA" dirty="0"/>
              <a:t>et), which means that your document will appear on paper as you see it on the screen.  It is not exact, but close.</a:t>
            </a:r>
          </a:p>
        </p:txBody>
      </p:sp>
      <p:cxnSp>
        <p:nvCxnSpPr>
          <p:cNvPr id="31" name="Straight Arrow Connector 30"/>
          <p:cNvCxnSpPr>
            <a:stCxn id="19" idx="3"/>
            <a:endCxn id="41" idx="1"/>
          </p:cNvCxnSpPr>
          <p:nvPr/>
        </p:nvCxnSpPr>
        <p:spPr>
          <a:xfrm>
            <a:off x="4432239" y="3559378"/>
            <a:ext cx="955626" cy="67448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467851" y="126516"/>
            <a:ext cx="2656718" cy="369332"/>
            <a:chOff x="9467851" y="126516"/>
            <a:chExt cx="2656718" cy="369332"/>
          </a:xfrm>
        </p:grpSpPr>
        <p:sp>
          <p:nvSpPr>
            <p:cNvPr id="9" name="TextBox 8"/>
            <p:cNvSpPr txBox="1"/>
            <p:nvPr/>
          </p:nvSpPr>
          <p:spPr>
            <a:xfrm>
              <a:off x="9467851" y="126516"/>
              <a:ext cx="2656718" cy="369332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Ribbon Control Menu</a:t>
              </a: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4812" y="234991"/>
              <a:ext cx="190476" cy="152381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4581524" y="847725"/>
            <a:ext cx="7581901" cy="8667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>
            <a:stCxn id="18" idx="3"/>
            <a:endCxn id="15" idx="1"/>
          </p:cNvCxnSpPr>
          <p:nvPr/>
        </p:nvCxnSpPr>
        <p:spPr>
          <a:xfrm flipV="1">
            <a:off x="4432240" y="1281113"/>
            <a:ext cx="149284" cy="30875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4581524" y="652049"/>
            <a:ext cx="1133476" cy="1766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0" name="Straight Arrow Connector 39"/>
          <p:cNvCxnSpPr>
            <a:stCxn id="7" idx="2"/>
            <a:endCxn id="36" idx="0"/>
          </p:cNvCxnSpPr>
          <p:nvPr/>
        </p:nvCxnSpPr>
        <p:spPr>
          <a:xfrm>
            <a:off x="4589092" y="497519"/>
            <a:ext cx="559170" cy="15453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5387865" y="1800225"/>
            <a:ext cx="5842110" cy="48672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/>
          <p:cNvSpPr/>
          <p:nvPr/>
        </p:nvSpPr>
        <p:spPr>
          <a:xfrm>
            <a:off x="4581524" y="6667500"/>
            <a:ext cx="7581901" cy="1619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7" name="Straight Arrow Connector 46"/>
          <p:cNvCxnSpPr>
            <a:endCxn id="45" idx="1"/>
          </p:cNvCxnSpPr>
          <p:nvPr/>
        </p:nvCxnSpPr>
        <p:spPr>
          <a:xfrm>
            <a:off x="4432239" y="6667500"/>
            <a:ext cx="149285" cy="809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26" idx="3"/>
          </p:cNvCxnSpPr>
          <p:nvPr/>
        </p:nvCxnSpPr>
        <p:spPr>
          <a:xfrm>
            <a:off x="4284336" y="5119688"/>
            <a:ext cx="6909087" cy="15598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27" idx="3"/>
          </p:cNvCxnSpPr>
          <p:nvPr/>
        </p:nvCxnSpPr>
        <p:spPr>
          <a:xfrm>
            <a:off x="4284336" y="5388923"/>
            <a:ext cx="5869314" cy="124225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4284336" y="5656251"/>
            <a:ext cx="584341" cy="98167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800526"/>
            <a:ext cx="2006599" cy="146383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cxnSp>
        <p:nvCxnSpPr>
          <p:cNvPr id="57" name="Straight Arrow Connector 56"/>
          <p:cNvCxnSpPr>
            <a:endCxn id="58" idx="1"/>
          </p:cNvCxnSpPr>
          <p:nvPr/>
        </p:nvCxnSpPr>
        <p:spPr>
          <a:xfrm flipV="1">
            <a:off x="4284336" y="4319587"/>
            <a:ext cx="3067049" cy="190023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385" y="1890712"/>
            <a:ext cx="2743201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2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23" grpId="0" animBg="1"/>
      <p:bldP spid="7" grpId="0" animBg="1"/>
      <p:bldP spid="12" grpId="0" animBg="1"/>
      <p:bldP spid="18" grpId="0" animBg="1"/>
      <p:bldP spid="19" grpId="0" animBg="1"/>
      <p:bldP spid="15" grpId="0" animBg="1"/>
      <p:bldP spid="36" grpId="0" animBg="1"/>
      <p:bldP spid="41" grpId="0" animBg="1"/>
      <p:bldP spid="41" grpId="1" animBg="1"/>
      <p:bldP spid="45" grpId="0" animBg="1"/>
      <p:bldP spid="4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800100" y="3371850"/>
            <a:ext cx="3895725" cy="25389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800100" y="3657885"/>
            <a:ext cx="3895725" cy="25389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800100" y="3943920"/>
            <a:ext cx="3895725" cy="25389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196553" y="3044634"/>
            <a:ext cx="5101840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Left Margin </a:t>
            </a:r>
            <a:r>
              <a:rPr lang="en-CA" dirty="0"/>
              <a:t>– You can: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i="1" dirty="0"/>
              <a:t>Single-click</a:t>
            </a:r>
            <a:r>
              <a:rPr lang="en-CA" dirty="0"/>
              <a:t> to select a single line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i="1" dirty="0"/>
              <a:t>Double-click</a:t>
            </a:r>
            <a:r>
              <a:rPr lang="en-CA" dirty="0"/>
              <a:t> to select  paragraph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i="1" dirty="0"/>
              <a:t>Triple-click</a:t>
            </a:r>
            <a:r>
              <a:rPr lang="en-CA" dirty="0"/>
              <a:t> to select the entire document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905" y="1006165"/>
            <a:ext cx="6655260" cy="57906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45181" y="1390650"/>
            <a:ext cx="755769" cy="13335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7600950" y="907909"/>
            <a:ext cx="1491904" cy="549416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36732" y="128187"/>
            <a:ext cx="259792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96375" y="76912"/>
            <a:ext cx="3028193" cy="830997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/>
              <a:t>Document Ruler checkbox adds both horizontal and vertical rulers found on the </a:t>
            </a:r>
            <a:r>
              <a:rPr lang="en-CA" sz="1600" b="1" i="1" dirty="0"/>
              <a:t>View</a:t>
            </a:r>
            <a:r>
              <a:rPr lang="en-CA" sz="1600" dirty="0"/>
              <a:t> ribbon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9906000" y="800187"/>
            <a:ext cx="590550" cy="423789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686" y="1000557"/>
            <a:ext cx="6653479" cy="5789130"/>
          </a:xfrm>
          <a:prstGeom prst="rect">
            <a:avLst/>
          </a:prstGeom>
        </p:spPr>
      </p:pic>
      <p:sp>
        <p:nvSpPr>
          <p:cNvPr id="11" name="Double Brace 10"/>
          <p:cNvSpPr/>
          <p:nvPr/>
        </p:nvSpPr>
        <p:spPr>
          <a:xfrm>
            <a:off x="6739249" y="2292621"/>
            <a:ext cx="4213076" cy="709301"/>
          </a:xfrm>
          <a:prstGeom prst="bracePair">
            <a:avLst/>
          </a:prstGeom>
          <a:ln w="15875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196553" y="769121"/>
            <a:ext cx="5101840" cy="1754326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9A0000"/>
                </a:solidFill>
              </a:rPr>
              <a:t>Top Margin </a:t>
            </a:r>
            <a:r>
              <a:rPr lang="en-CA" dirty="0"/>
              <a:t>– You can double-click here to enter the header for your document.</a:t>
            </a:r>
          </a:p>
          <a:p>
            <a:endParaRPr lang="en-CA" dirty="0"/>
          </a:p>
          <a:p>
            <a:r>
              <a:rPr lang="en-CA" dirty="0"/>
              <a:t>By default it will appear at the top of each page in that </a:t>
            </a:r>
            <a:r>
              <a:rPr lang="en-CA" sz="1700" b="1" dirty="0">
                <a:solidFill>
                  <a:schemeClr val="accent6">
                    <a:lumMod val="75000"/>
                  </a:schemeClr>
                </a:solidFill>
              </a:rPr>
              <a:t>section</a:t>
            </a:r>
            <a:r>
              <a:rPr lang="en-CA" dirty="0"/>
              <a:t> of the document but that can be customized.</a:t>
            </a:r>
          </a:p>
        </p:txBody>
      </p:sp>
      <p:cxnSp>
        <p:nvCxnSpPr>
          <p:cNvPr id="14" name="Straight Arrow Connector 13"/>
          <p:cNvCxnSpPr>
            <a:stCxn id="12" idx="3"/>
            <a:endCxn id="11" idx="1"/>
          </p:cNvCxnSpPr>
          <p:nvPr/>
        </p:nvCxnSpPr>
        <p:spPr>
          <a:xfrm>
            <a:off x="5298393" y="1646284"/>
            <a:ext cx="1440856" cy="1000988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ouble Brace 15"/>
          <p:cNvSpPr/>
          <p:nvPr/>
        </p:nvSpPr>
        <p:spPr>
          <a:xfrm rot="5400000">
            <a:off x="4536379" y="4304187"/>
            <a:ext cx="3833529" cy="695238"/>
          </a:xfrm>
          <a:prstGeom prst="bracePair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8" name="Straight Arrow Connector 17"/>
          <p:cNvCxnSpPr>
            <a:stCxn id="15" idx="3"/>
          </p:cNvCxnSpPr>
          <p:nvPr/>
        </p:nvCxnSpPr>
        <p:spPr>
          <a:xfrm flipV="1">
            <a:off x="5298393" y="2831539"/>
            <a:ext cx="807131" cy="81326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298393" y="3619928"/>
            <a:ext cx="807131" cy="285607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6552" y="4754483"/>
            <a:ext cx="5101841" cy="17543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Bottom Margin </a:t>
            </a:r>
            <a:r>
              <a:rPr lang="en-CA" dirty="0"/>
              <a:t>– You can double-click here to enter the footer for your document.</a:t>
            </a:r>
          </a:p>
          <a:p>
            <a:endParaRPr lang="en-CA" dirty="0"/>
          </a:p>
          <a:p>
            <a:r>
              <a:rPr lang="en-CA" dirty="0"/>
              <a:t>Like the header, by default you footer will appear at the bottom of each page in that </a:t>
            </a:r>
            <a:r>
              <a:rPr lang="en-CA" sz="1700" b="1" dirty="0">
                <a:solidFill>
                  <a:schemeClr val="accent6">
                    <a:lumMod val="75000"/>
                  </a:schemeClr>
                </a:solidFill>
              </a:rPr>
              <a:t>section</a:t>
            </a:r>
            <a:r>
              <a:rPr lang="en-CA" dirty="0"/>
              <a:t> of the document but can be customized as you like.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92712" y="76912"/>
            <a:ext cx="5553075" cy="615553"/>
          </a:xfrm>
          <a:prstGeom prst="rect">
            <a:avLst/>
          </a:prstGeom>
          <a:solidFill>
            <a:schemeClr val="bg1"/>
          </a:solidFill>
          <a:effectLst>
            <a:glow rad="762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1700" b="1" dirty="0">
                <a:solidFill>
                  <a:schemeClr val="accent6">
                    <a:lumMod val="75000"/>
                  </a:schemeClr>
                </a:solidFill>
              </a:rPr>
              <a:t>Definition</a:t>
            </a:r>
            <a:r>
              <a:rPr lang="en-CA" sz="1700" dirty="0"/>
              <a:t>: A </a:t>
            </a:r>
            <a:r>
              <a:rPr lang="en-CA" sz="1700" b="1" i="1" dirty="0">
                <a:solidFill>
                  <a:schemeClr val="accent6">
                    <a:lumMod val="75000"/>
                  </a:schemeClr>
                </a:solidFill>
              </a:rPr>
              <a:t>Section</a:t>
            </a:r>
            <a:r>
              <a:rPr lang="en-CA" sz="1700" dirty="0"/>
              <a:t> in Word is like a separate document</a:t>
            </a:r>
          </a:p>
          <a:p>
            <a:r>
              <a:rPr lang="en-CA" sz="1700" dirty="0"/>
              <a:t>                    with its’ own formatting, header &amp; footer.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686" y="1012081"/>
            <a:ext cx="6653479" cy="5789130"/>
          </a:xfrm>
          <a:prstGeom prst="rect">
            <a:avLst/>
          </a:prstGeom>
        </p:spPr>
      </p:pic>
      <p:sp>
        <p:nvSpPr>
          <p:cNvPr id="30" name="Double Brace 29"/>
          <p:cNvSpPr/>
          <p:nvPr/>
        </p:nvSpPr>
        <p:spPr>
          <a:xfrm>
            <a:off x="6696075" y="6000750"/>
            <a:ext cx="4356575" cy="617736"/>
          </a:xfrm>
          <a:prstGeom prst="bracePair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2" name="Straight Arrow Connector 31"/>
          <p:cNvCxnSpPr>
            <a:stCxn id="20" idx="3"/>
            <a:endCxn id="30" idx="1"/>
          </p:cNvCxnSpPr>
          <p:nvPr/>
        </p:nvCxnSpPr>
        <p:spPr>
          <a:xfrm>
            <a:off x="5298393" y="5631646"/>
            <a:ext cx="1397682" cy="67797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7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15" grpId="0" animBg="1"/>
      <p:bldP spid="4" grpId="0" animBg="1"/>
      <p:bldP spid="7" grpId="0" animBg="1"/>
      <p:bldP spid="11" grpId="0" animBg="1"/>
      <p:bldP spid="12" grpId="0" animBg="1"/>
      <p:bldP spid="16" grpId="0" animBg="1"/>
      <p:bldP spid="20" grpId="0" animBg="1"/>
      <p:bldP spid="33" grpId="0" animBg="1"/>
      <p:bldP spid="33" grpId="1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666" y="1021381"/>
            <a:ext cx="6640899" cy="57781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732" y="128187"/>
            <a:ext cx="259792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2013</a:t>
            </a:r>
          </a:p>
        </p:txBody>
      </p:sp>
      <p:cxnSp>
        <p:nvCxnSpPr>
          <p:cNvPr id="4" name="Straight Arrow Connector 3"/>
          <p:cNvCxnSpPr>
            <a:stCxn id="2" idx="3"/>
          </p:cNvCxnSpPr>
          <p:nvPr/>
        </p:nvCxnSpPr>
        <p:spPr>
          <a:xfrm>
            <a:off x="5343524" y="1276440"/>
            <a:ext cx="219076" cy="7333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2"/>
          </p:cNvCxnSpPr>
          <p:nvPr/>
        </p:nvCxnSpPr>
        <p:spPr>
          <a:xfrm flipH="1">
            <a:off x="6915150" y="983778"/>
            <a:ext cx="1622409" cy="10355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483192" y="60448"/>
            <a:ext cx="6108734" cy="923330"/>
            <a:chOff x="5334000" y="128187"/>
            <a:chExt cx="4448175" cy="923330"/>
          </a:xfrm>
        </p:grpSpPr>
        <p:sp>
          <p:nvSpPr>
            <p:cNvPr id="8" name="TextBox 7"/>
            <p:cNvSpPr txBox="1"/>
            <p:nvPr/>
          </p:nvSpPr>
          <p:spPr>
            <a:xfrm>
              <a:off x="5334000" y="128187"/>
              <a:ext cx="4448175" cy="92333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First Line Indent Marker </a:t>
              </a:r>
              <a:r>
                <a:rPr lang="en-CA" dirty="0"/>
                <a:t> 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dirty="0"/>
                <a:t>This indicated where the first line of each paragraph is positioned from the left margin.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5586" y="287975"/>
              <a:ext cx="114286" cy="101587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136732" y="676275"/>
            <a:ext cx="5206792" cy="1200329"/>
            <a:chOff x="136732" y="676275"/>
            <a:chExt cx="5236565" cy="1200329"/>
          </a:xfrm>
        </p:grpSpPr>
        <p:sp>
          <p:nvSpPr>
            <p:cNvPr id="2" name="TextBox 1"/>
            <p:cNvSpPr txBox="1"/>
            <p:nvPr/>
          </p:nvSpPr>
          <p:spPr>
            <a:xfrm>
              <a:off x="136732" y="676275"/>
              <a:ext cx="5236565" cy="120032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Tab Stop Box</a:t>
              </a:r>
            </a:p>
            <a:p>
              <a:r>
                <a:rPr lang="en-CA" dirty="0"/>
                <a:t>Click to cycle through the different types of Tab stops then click on the ruler to add that </a:t>
              </a:r>
              <a:r>
                <a:rPr lang="en-CA" b="1" i="1" dirty="0"/>
                <a:t>Tab Stop</a:t>
              </a:r>
              <a:r>
                <a:rPr lang="en-CA" dirty="0"/>
                <a:t> at that location on the page.</a:t>
              </a: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2112" y="771537"/>
              <a:ext cx="190476" cy="190476"/>
            </a:xfrm>
            <a:prstGeom prst="rect">
              <a:avLst/>
            </a:prstGeom>
          </p:spPr>
        </p:pic>
      </p:grpSp>
      <p:cxnSp>
        <p:nvCxnSpPr>
          <p:cNvPr id="40" name="Straight Arrow Connector 39"/>
          <p:cNvCxnSpPr>
            <a:stCxn id="26" idx="3"/>
          </p:cNvCxnSpPr>
          <p:nvPr/>
        </p:nvCxnSpPr>
        <p:spPr>
          <a:xfrm flipV="1">
            <a:off x="5343524" y="2095500"/>
            <a:ext cx="1524001" cy="53202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136731" y="2027361"/>
            <a:ext cx="5206793" cy="1200329"/>
            <a:chOff x="136731" y="2141661"/>
            <a:chExt cx="5206793" cy="1200329"/>
          </a:xfrm>
        </p:grpSpPr>
        <p:sp>
          <p:nvSpPr>
            <p:cNvPr id="26" name="TextBox 25"/>
            <p:cNvSpPr txBox="1"/>
            <p:nvPr/>
          </p:nvSpPr>
          <p:spPr>
            <a:xfrm>
              <a:off x="136731" y="2141661"/>
              <a:ext cx="5206793" cy="1200329"/>
            </a:xfrm>
            <a:prstGeom prst="rect">
              <a:avLst/>
            </a:prstGeom>
            <a:noFill/>
            <a:ln w="19050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Hanging Indent Marker</a:t>
              </a:r>
              <a:endParaRPr lang="en-CA" dirty="0"/>
            </a:p>
            <a:p>
              <a:r>
                <a:rPr lang="en-CA" dirty="0"/>
                <a:t>First line in the paragraph is aligned with the left margin, all other lines in the paragraph are indented to where the </a:t>
              </a:r>
              <a:r>
                <a:rPr lang="en-CA" b="1" i="1" dirty="0"/>
                <a:t>Hanging Indent Marker </a:t>
              </a:r>
              <a:r>
                <a:rPr lang="en-CA" dirty="0"/>
                <a:t>is set.</a:t>
              </a: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8699" y="2270915"/>
              <a:ext cx="114286" cy="101587"/>
            </a:xfrm>
            <a:prstGeom prst="rect">
              <a:avLst/>
            </a:prstGeom>
          </p:spPr>
        </p:pic>
      </p:grpSp>
      <p:cxnSp>
        <p:nvCxnSpPr>
          <p:cNvPr id="45" name="Straight Arrow Connector 44"/>
          <p:cNvCxnSpPr>
            <a:stCxn id="41" idx="3"/>
          </p:cNvCxnSpPr>
          <p:nvPr/>
        </p:nvCxnSpPr>
        <p:spPr>
          <a:xfrm flipV="1">
            <a:off x="5343524" y="2152650"/>
            <a:ext cx="1552576" cy="168749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136731" y="3378479"/>
            <a:ext cx="5206793" cy="923330"/>
            <a:chOff x="136731" y="3648075"/>
            <a:chExt cx="5206793" cy="923330"/>
          </a:xfrm>
        </p:grpSpPr>
        <p:sp>
          <p:nvSpPr>
            <p:cNvPr id="41" name="TextBox 40"/>
            <p:cNvSpPr txBox="1"/>
            <p:nvPr/>
          </p:nvSpPr>
          <p:spPr>
            <a:xfrm>
              <a:off x="136731" y="3648075"/>
              <a:ext cx="5206793" cy="923330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Left Indent Marker</a:t>
              </a:r>
            </a:p>
            <a:p>
              <a:r>
                <a:rPr lang="en-CA" dirty="0"/>
                <a:t>This is the distance from the left margin to where the whole paragraph is indented.</a:t>
              </a:r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5507" y="3803655"/>
              <a:ext cx="114286" cy="88889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136731" y="4452598"/>
            <a:ext cx="5206793" cy="2031325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It is important to remember that the indents and tab stops can be different for each paragraph.</a:t>
            </a:r>
          </a:p>
          <a:p>
            <a:endParaRPr lang="en-CA" dirty="0"/>
          </a:p>
          <a:p>
            <a:r>
              <a:rPr lang="en-CA" dirty="0"/>
              <a:t>As you are typing along and press </a:t>
            </a:r>
            <a:r>
              <a:rPr lang="en-CA" b="1" i="1" dirty="0"/>
              <a:t>enter</a:t>
            </a:r>
            <a:r>
              <a:rPr lang="en-CA" dirty="0"/>
              <a:t> to start a new paragraph, the indents and tab stops are inherited from the previous paragraph, but can be changed independent of the previous paragraph if you choose.</a:t>
            </a:r>
          </a:p>
        </p:txBody>
      </p:sp>
    </p:spTree>
    <p:extLst>
      <p:ext uri="{BB962C8B-B14F-4D97-AF65-F5344CB8AC3E}">
        <p14:creationId xmlns:p14="http://schemas.microsoft.com/office/powerpoint/2010/main" val="414957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723896" y="2218854"/>
            <a:ext cx="4276730" cy="1076796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ounded Rectangle 44"/>
          <p:cNvSpPr/>
          <p:nvPr/>
        </p:nvSpPr>
        <p:spPr>
          <a:xfrm>
            <a:off x="752473" y="3341634"/>
            <a:ext cx="4248153" cy="5048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ounded Rectangle 45"/>
          <p:cNvSpPr/>
          <p:nvPr/>
        </p:nvSpPr>
        <p:spPr>
          <a:xfrm>
            <a:off x="723897" y="3878951"/>
            <a:ext cx="4276729" cy="22893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Rounded Rectangle 47"/>
          <p:cNvSpPr/>
          <p:nvPr/>
        </p:nvSpPr>
        <p:spPr>
          <a:xfrm>
            <a:off x="723898" y="4135990"/>
            <a:ext cx="4276728" cy="5048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TextBox 42"/>
          <p:cNvSpPr txBox="1"/>
          <p:nvPr/>
        </p:nvSpPr>
        <p:spPr>
          <a:xfrm>
            <a:off x="136731" y="1596837"/>
            <a:ext cx="5035344" cy="313932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first screen that appears is the </a:t>
            </a:r>
            <a:r>
              <a:rPr lang="en-CA" b="1" i="1" dirty="0"/>
              <a:t>Info</a:t>
            </a:r>
            <a:r>
              <a:rPr lang="en-CA" dirty="0"/>
              <a:t> screen. In here you can: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Convert older document file formats (such as .doc) to the most current format (.docx).  The option will only appear if your current document is an older .DOC format.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Apply permissions for others to access or not access your document.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Check your document before sharing it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Recover from earlier versions of your document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25" y="882981"/>
            <a:ext cx="6809617" cy="5924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731" y="128187"/>
            <a:ext cx="3644694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2013 - Backstage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05575" y="128187"/>
            <a:ext cx="5038726" cy="646331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Backstage is where all things that happens </a:t>
            </a:r>
            <a:r>
              <a:rPr lang="en-CA" b="1" dirty="0"/>
              <a:t>to</a:t>
            </a:r>
            <a:r>
              <a:rPr lang="en-CA" dirty="0"/>
              <a:t> the document but not </a:t>
            </a:r>
            <a:r>
              <a:rPr lang="en-CA" b="1" dirty="0"/>
              <a:t>in</a:t>
            </a:r>
            <a:r>
              <a:rPr lang="en-CA" dirty="0"/>
              <a:t> the document occur.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6731" y="724012"/>
            <a:ext cx="5035343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Backstage is accessed through the File tab on the left side of the ribbon.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6505575" y="2158373"/>
            <a:ext cx="609600" cy="58482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/>
          <p:cNvSpPr/>
          <p:nvPr/>
        </p:nvSpPr>
        <p:spPr>
          <a:xfrm>
            <a:off x="6505575" y="2981231"/>
            <a:ext cx="609600" cy="58482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/>
          <p:cNvSpPr/>
          <p:nvPr/>
        </p:nvSpPr>
        <p:spPr>
          <a:xfrm>
            <a:off x="6505575" y="3794564"/>
            <a:ext cx="609600" cy="58482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ectangle 17"/>
          <p:cNvSpPr/>
          <p:nvPr/>
        </p:nvSpPr>
        <p:spPr>
          <a:xfrm>
            <a:off x="6505575" y="4689518"/>
            <a:ext cx="609600" cy="58482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>
            <a:stCxn id="44" idx="3"/>
            <a:endCxn id="4" idx="1"/>
          </p:cNvCxnSpPr>
          <p:nvPr/>
        </p:nvCxnSpPr>
        <p:spPr>
          <a:xfrm flipV="1">
            <a:off x="5000626" y="2450787"/>
            <a:ext cx="1504949" cy="30646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000626" y="3279337"/>
            <a:ext cx="1504949" cy="31470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7" idx="1"/>
          </p:cNvCxnSpPr>
          <p:nvPr/>
        </p:nvCxnSpPr>
        <p:spPr>
          <a:xfrm>
            <a:off x="5000626" y="3990975"/>
            <a:ext cx="1504949" cy="9600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48" idx="3"/>
            <a:endCxn id="18" idx="1"/>
          </p:cNvCxnSpPr>
          <p:nvPr/>
        </p:nvCxnSpPr>
        <p:spPr>
          <a:xfrm>
            <a:off x="5000626" y="4388403"/>
            <a:ext cx="1504949" cy="59352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6731" y="4981932"/>
            <a:ext cx="5035343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714375" indent="-714375"/>
            <a:r>
              <a:rPr lang="en-CA" b="1" dirty="0"/>
              <a:t>Exercise</a:t>
            </a:r>
            <a:r>
              <a:rPr lang="en-CA" dirty="0"/>
              <a:t>:  Convert the current document to the new DOCX format using the </a:t>
            </a:r>
            <a:r>
              <a:rPr lang="en-CA" b="1" i="1" dirty="0"/>
              <a:t>Convert</a:t>
            </a:r>
            <a:r>
              <a:rPr lang="en-CA" dirty="0"/>
              <a:t> button, which displays this warning.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90" y="3221325"/>
            <a:ext cx="4660711" cy="1128453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stCxn id="10" idx="3"/>
          </p:cNvCxnSpPr>
          <p:nvPr/>
        </p:nvCxnSpPr>
        <p:spPr>
          <a:xfrm flipV="1">
            <a:off x="5172074" y="4314825"/>
            <a:ext cx="1724026" cy="112877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95725" y="6205025"/>
            <a:ext cx="1276349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OK</a:t>
            </a:r>
            <a:endParaRPr lang="en-CA" dirty="0"/>
          </a:p>
        </p:txBody>
      </p:sp>
      <p:cxnSp>
        <p:nvCxnSpPr>
          <p:cNvPr id="30" name="Straight Arrow Connector 29"/>
          <p:cNvCxnSpPr>
            <a:stCxn id="28" idx="3"/>
          </p:cNvCxnSpPr>
          <p:nvPr/>
        </p:nvCxnSpPr>
        <p:spPr>
          <a:xfrm flipV="1">
            <a:off x="5172074" y="4252400"/>
            <a:ext cx="5248276" cy="213729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7796212" y="5652453"/>
            <a:ext cx="4054666" cy="630917"/>
          </a:xfrm>
          <a:prstGeom prst="roundRect">
            <a:avLst/>
          </a:prstGeom>
          <a:solidFill>
            <a:srgbClr val="C5FFDF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Once you save the document, the file will be saved in the new DOCX format.</a:t>
            </a:r>
          </a:p>
        </p:txBody>
      </p:sp>
    </p:spTree>
    <p:extLst>
      <p:ext uri="{BB962C8B-B14F-4D97-AF65-F5344CB8AC3E}">
        <p14:creationId xmlns:p14="http://schemas.microsoft.com/office/powerpoint/2010/main" val="35725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8" grpId="0" animBg="1"/>
      <p:bldP spid="43" grpId="0" animBg="1"/>
      <p:bldP spid="38" grpId="0" animBg="1"/>
      <p:bldP spid="38" grpId="1" animBg="1"/>
      <p:bldP spid="39" grpId="0" animBg="1"/>
      <p:bldP spid="4" grpId="0" animBg="1"/>
      <p:bldP spid="16" grpId="0" animBg="1"/>
      <p:bldP spid="17" grpId="0" animBg="1"/>
      <p:bldP spid="18" grpId="0" animBg="1"/>
      <p:bldP spid="10" grpId="0" animBg="1"/>
      <p:bldP spid="28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918311" y="3625441"/>
            <a:ext cx="6911488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719265" y="3909936"/>
            <a:ext cx="7110534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339488" y="4178764"/>
            <a:ext cx="6490311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112841" y="4455259"/>
            <a:ext cx="6716958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112840" y="4740267"/>
            <a:ext cx="6716959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415688" y="5010508"/>
            <a:ext cx="6414112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517167" y="5287682"/>
            <a:ext cx="6312632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822700" y="5562280"/>
            <a:ext cx="6007099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57401" y="3538164"/>
            <a:ext cx="8840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Home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– places the cursor at the beginning of the line</a:t>
            </a:r>
          </a:p>
          <a:p>
            <a:r>
              <a:rPr lang="en-US" b="1" dirty="0">
                <a:solidFill>
                  <a:srgbClr val="C00000"/>
                </a:solidFill>
              </a:rPr>
              <a:t>End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– places the cursor at the end of the line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7030A0"/>
                </a:solidFill>
              </a:rPr>
              <a:t>Home</a:t>
            </a:r>
            <a:r>
              <a:rPr lang="en-US" b="1" dirty="0"/>
              <a:t> </a:t>
            </a:r>
            <a:r>
              <a:rPr lang="en-US" dirty="0"/>
              <a:t>– moves cursor to the beginning of the document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C00000"/>
                </a:solidFill>
              </a:rPr>
              <a:t>End</a:t>
            </a:r>
            <a:r>
              <a:rPr lang="en-US" dirty="0"/>
              <a:t> – moves cursor to the end of the document</a:t>
            </a:r>
          </a:p>
          <a:p>
            <a:r>
              <a:rPr lang="en-US" b="1" dirty="0">
                <a:solidFill>
                  <a:srgbClr val="00B050"/>
                </a:solidFill>
              </a:rPr>
              <a:t>Page-up</a:t>
            </a:r>
            <a:r>
              <a:rPr lang="en-US" dirty="0"/>
              <a:t> – moves the cursor up the document the amount of lines displayed</a:t>
            </a:r>
          </a:p>
          <a:p>
            <a:r>
              <a:rPr lang="en-US" b="1" dirty="0">
                <a:solidFill>
                  <a:srgbClr val="00B0F0"/>
                </a:solidFill>
              </a:rPr>
              <a:t>Page-down</a:t>
            </a:r>
            <a:r>
              <a:rPr lang="en-US" dirty="0"/>
              <a:t> – moves the cursor down the document the amount of lines displayed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50"/>
                </a:solidFill>
              </a:rPr>
              <a:t>Page-up</a:t>
            </a:r>
            <a:r>
              <a:rPr lang="en-US" b="1" dirty="0"/>
              <a:t> </a:t>
            </a:r>
            <a:r>
              <a:rPr lang="en-US" dirty="0"/>
              <a:t>– moves the cursor to the beginning of the previous page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F0"/>
                </a:solidFill>
              </a:rPr>
              <a:t>Page-down</a:t>
            </a:r>
            <a:r>
              <a:rPr lang="en-US" dirty="0"/>
              <a:t> – moves the cursor to the beginning of the next page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44152" y="253233"/>
            <a:ext cx="1680308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Navigation Keys</a:t>
            </a:r>
          </a:p>
        </p:txBody>
      </p:sp>
      <p:pic>
        <p:nvPicPr>
          <p:cNvPr id="1041" name="Picture 17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03" y="759873"/>
            <a:ext cx="76962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524750" y="1523999"/>
            <a:ext cx="2857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ounded Rectangle 44"/>
          <p:cNvSpPr/>
          <p:nvPr/>
        </p:nvSpPr>
        <p:spPr>
          <a:xfrm>
            <a:off x="2209800" y="2857499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ounded Rectangle 45"/>
          <p:cNvSpPr/>
          <p:nvPr/>
        </p:nvSpPr>
        <p:spPr>
          <a:xfrm>
            <a:off x="7524750" y="1850240"/>
            <a:ext cx="285750" cy="29527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7" name="Rounded Rectangle 46"/>
          <p:cNvSpPr/>
          <p:nvPr/>
        </p:nvSpPr>
        <p:spPr>
          <a:xfrm>
            <a:off x="7839075" y="1526390"/>
            <a:ext cx="285750" cy="29527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Rounded Rectangle 47"/>
          <p:cNvSpPr/>
          <p:nvPr/>
        </p:nvSpPr>
        <p:spPr>
          <a:xfrm>
            <a:off x="7839075" y="1850280"/>
            <a:ext cx="285750" cy="295276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9" name="Rounded Rectangle 48"/>
          <p:cNvSpPr/>
          <p:nvPr/>
        </p:nvSpPr>
        <p:spPr>
          <a:xfrm>
            <a:off x="6536104" y="2857038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0" name="TextBox 49"/>
          <p:cNvSpPr txBox="1"/>
          <p:nvPr/>
        </p:nvSpPr>
        <p:spPr>
          <a:xfrm>
            <a:off x="293040" y="253233"/>
            <a:ext cx="43837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Keyboard</a:t>
            </a:r>
          </a:p>
        </p:txBody>
      </p:sp>
    </p:spTree>
    <p:extLst>
      <p:ext uri="{BB962C8B-B14F-4D97-AF65-F5344CB8AC3E}">
        <p14:creationId xmlns:p14="http://schemas.microsoft.com/office/powerpoint/2010/main" val="373159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413613" y="3589215"/>
            <a:ext cx="5958987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275379" y="3858822"/>
            <a:ext cx="6097221" cy="201721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198935" y="4136245"/>
            <a:ext cx="6173665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482486" y="4413667"/>
            <a:ext cx="5890114" cy="20028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787287" y="4684388"/>
            <a:ext cx="5585314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80558" y="4963747"/>
            <a:ext cx="5692042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577736" y="5230717"/>
            <a:ext cx="5794864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879117" y="5502757"/>
            <a:ext cx="5493483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987060" y="3486641"/>
            <a:ext cx="76903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Right Arrow </a:t>
            </a:r>
            <a:r>
              <a:rPr lang="en-US" dirty="0"/>
              <a:t>– moves the cursor right one character</a:t>
            </a:r>
          </a:p>
          <a:p>
            <a:r>
              <a:rPr lang="en-US" b="1" dirty="0">
                <a:solidFill>
                  <a:srgbClr val="00B0F0"/>
                </a:solidFill>
              </a:rPr>
              <a:t>Left Arrow </a:t>
            </a:r>
            <a:r>
              <a:rPr lang="en-US" dirty="0"/>
              <a:t>– moves the cursor left one character</a:t>
            </a:r>
          </a:p>
          <a:p>
            <a:r>
              <a:rPr lang="en-US" b="1" dirty="0">
                <a:solidFill>
                  <a:srgbClr val="C00000"/>
                </a:solidFill>
              </a:rPr>
              <a:t>Up Arrow </a:t>
            </a:r>
            <a:r>
              <a:rPr lang="en-US" dirty="0"/>
              <a:t>– moves the cursor up one line</a:t>
            </a:r>
          </a:p>
          <a:p>
            <a:r>
              <a:rPr lang="en-US" b="1" dirty="0">
                <a:solidFill>
                  <a:schemeClr val="accent2"/>
                </a:solidFill>
              </a:rPr>
              <a:t>Down Arrow </a:t>
            </a:r>
            <a:r>
              <a:rPr lang="en-US" dirty="0"/>
              <a:t>– moves the cursor down one line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50"/>
                </a:solidFill>
              </a:rPr>
              <a:t>Right Arrow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– moves the cursor to the beginning of the next word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F0"/>
                </a:solidFill>
              </a:rPr>
              <a:t>Left Arrow</a:t>
            </a:r>
            <a:r>
              <a:rPr lang="en-US" dirty="0"/>
              <a:t> – moves the cursor to the beginning of the previous word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C00000"/>
                </a:solidFill>
              </a:rPr>
              <a:t>Up Arrow</a:t>
            </a:r>
            <a:r>
              <a:rPr lang="en-US" dirty="0"/>
              <a:t> – moves the cursor to the beginning of the previous paragraph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chemeClr val="accent2"/>
                </a:solidFill>
              </a:rPr>
              <a:t>Down Arrow</a:t>
            </a:r>
            <a:r>
              <a:rPr lang="en-US" dirty="0"/>
              <a:t> – moves the cursor to the beginning of the next paragraph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44152" y="253233"/>
            <a:ext cx="1680308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Navigation Keys</a:t>
            </a:r>
          </a:p>
        </p:txBody>
      </p:sp>
      <p:pic>
        <p:nvPicPr>
          <p:cNvPr id="34" name="Picture 17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03" y="759873"/>
            <a:ext cx="76962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ounded Rectangle 35"/>
          <p:cNvSpPr/>
          <p:nvPr/>
        </p:nvSpPr>
        <p:spPr>
          <a:xfrm>
            <a:off x="2209800" y="2857499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7524750" y="2517697"/>
            <a:ext cx="285750" cy="29527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ounded Rectangle 40"/>
          <p:cNvSpPr/>
          <p:nvPr/>
        </p:nvSpPr>
        <p:spPr>
          <a:xfrm>
            <a:off x="7200900" y="2857499"/>
            <a:ext cx="285750" cy="295276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ounded Rectangle 41"/>
          <p:cNvSpPr/>
          <p:nvPr/>
        </p:nvSpPr>
        <p:spPr>
          <a:xfrm>
            <a:off x="7524750" y="2857499"/>
            <a:ext cx="285750" cy="29527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ounded Rectangle 42"/>
          <p:cNvSpPr/>
          <p:nvPr/>
        </p:nvSpPr>
        <p:spPr>
          <a:xfrm>
            <a:off x="7848600" y="2857499"/>
            <a:ext cx="285750" cy="29527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ounded Rectangle 43"/>
          <p:cNvSpPr/>
          <p:nvPr/>
        </p:nvSpPr>
        <p:spPr>
          <a:xfrm>
            <a:off x="6536104" y="2857038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TextBox 44"/>
          <p:cNvSpPr txBox="1"/>
          <p:nvPr/>
        </p:nvSpPr>
        <p:spPr>
          <a:xfrm>
            <a:off x="293040" y="253233"/>
            <a:ext cx="43837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Keyboard</a:t>
            </a:r>
          </a:p>
        </p:txBody>
      </p:sp>
    </p:spTree>
    <p:extLst>
      <p:ext uri="{BB962C8B-B14F-4D97-AF65-F5344CB8AC3E}">
        <p14:creationId xmlns:p14="http://schemas.microsoft.com/office/powerpoint/2010/main" val="312238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885825" y="1419225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885825" y="1699528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885825" y="1975706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885825" y="2252560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85824" y="3062185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85824" y="3338362"/>
            <a:ext cx="8010525" cy="50973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885823" y="3883665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85823" y="4717000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85823" y="4984567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343023" y="5270111"/>
            <a:ext cx="7553325" cy="49251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85822" y="5813461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293039" y="1068122"/>
            <a:ext cx="87461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Contiguous Text Block (Option One):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Place mouse pointer at beginning of text you wish to select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Hold down the left mouse button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Drag the mouse pointer to the end of the desired text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Release the left mouse button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803" y="1306866"/>
            <a:ext cx="2231891" cy="41228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93039" y="2719698"/>
            <a:ext cx="87652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Contiguous Text Block (Option Two):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Click once at the beginning of the text you wish to select to place the cursor there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Scroll down to the end of the text you want to select </a:t>
            </a:r>
            <a:r>
              <a:rPr lang="en-US" i="1" dirty="0"/>
              <a:t>using the mouse scroll button</a:t>
            </a:r>
            <a:r>
              <a:rPr lang="en-US" dirty="0"/>
              <a:t> or </a:t>
            </a:r>
            <a:r>
              <a:rPr lang="en-US" i="1" dirty="0"/>
              <a:t>the appropriate scroll bar</a:t>
            </a:r>
            <a:r>
              <a:rPr lang="en-US" dirty="0"/>
              <a:t> but do not move the cursor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Hold down the </a:t>
            </a:r>
            <a:r>
              <a:rPr lang="en-US" b="1" i="1" dirty="0"/>
              <a:t>Shift</a:t>
            </a:r>
            <a:r>
              <a:rPr lang="en-US" dirty="0"/>
              <a:t> button and then click at the end of the text you wish to select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3039" y="4371274"/>
            <a:ext cx="87652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Non-contiguous Text Blocks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Select the first block of text just like Option One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Now to continue to select non-contiguous blocks of text to add to your selection</a:t>
            </a:r>
          </a:p>
          <a:p>
            <a:pPr marL="1000125" lvl="1" indent="-285750">
              <a:buFont typeface="Wingdings" panose="05000000000000000000" pitchFamily="2" charset="2"/>
              <a:buChar char="Ø"/>
            </a:pPr>
            <a:r>
              <a:rPr lang="en-US" dirty="0"/>
              <a:t>Hold down the Ctrl button and then drag the mouse pointer to the end of the desired text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Keep repeating the previous step for each block of non-contiguous text you want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26" name="TextBox 25"/>
          <p:cNvSpPr txBox="1"/>
          <p:nvPr/>
        </p:nvSpPr>
        <p:spPr>
          <a:xfrm>
            <a:off x="293039" y="253233"/>
            <a:ext cx="395511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Mouse</a:t>
            </a:r>
          </a:p>
        </p:txBody>
      </p:sp>
    </p:spTree>
    <p:extLst>
      <p:ext uri="{BB962C8B-B14F-4D97-AF65-F5344CB8AC3E}">
        <p14:creationId xmlns:p14="http://schemas.microsoft.com/office/powerpoint/2010/main" val="245743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1" grpId="0"/>
      <p:bldP spid="24" grpId="0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95350" y="1419224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ounded Rectangle 5"/>
          <p:cNvSpPr/>
          <p:nvPr/>
        </p:nvSpPr>
        <p:spPr>
          <a:xfrm>
            <a:off x="895350" y="2238374"/>
            <a:ext cx="7924800" cy="51435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895350" y="3335565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895350" y="4168757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895350" y="4992424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895350" y="5806566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293039" y="253233"/>
            <a:ext cx="395511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Mouse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3039" y="1068122"/>
            <a:ext cx="87461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a single word: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Double click on the word. Be aware it also selects the space to the right of the word.</a:t>
            </a:r>
          </a:p>
          <a:p>
            <a:endParaRPr lang="en-US" dirty="0"/>
          </a:p>
          <a:p>
            <a:r>
              <a:rPr lang="en-US" dirty="0"/>
              <a:t>Select a paragraph: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Triple click on any word in that paragraph.  Each new paragraph is started with a carriage-return (enter)</a:t>
            </a:r>
          </a:p>
          <a:p>
            <a:endParaRPr lang="en-US" dirty="0"/>
          </a:p>
          <a:p>
            <a:r>
              <a:rPr lang="en-US" dirty="0"/>
              <a:t>Select a line: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Left click once in the left margin beside the line</a:t>
            </a:r>
          </a:p>
          <a:p>
            <a:endParaRPr lang="en-US" dirty="0"/>
          </a:p>
          <a:p>
            <a:r>
              <a:rPr lang="en-US" dirty="0"/>
              <a:t>Select a paragraph (from the left margin):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Double click in the left margin beside the paragraph</a:t>
            </a:r>
          </a:p>
          <a:p>
            <a:endParaRPr lang="en-US" dirty="0"/>
          </a:p>
          <a:p>
            <a:r>
              <a:rPr lang="en-US" dirty="0"/>
              <a:t>Select the entire document (includes all sections)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Triple click in the left margin at any point in the document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en-US" dirty="0"/>
              <a:t>Select a sentence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Ctrl + Left click over any word in the sentence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803" y="1306866"/>
            <a:ext cx="2231891" cy="41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3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6743"/>
            <a:ext cx="6636210" cy="57741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040" y="1803448"/>
            <a:ext cx="4964760" cy="17543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Font group is where many of the options are located for formatting the text.</a:t>
            </a:r>
          </a:p>
          <a:p>
            <a:endParaRPr lang="en-CA" dirty="0"/>
          </a:p>
          <a:p>
            <a:r>
              <a:rPr lang="en-CA" dirty="0"/>
              <a:t>You can apply the formatting to either the selected text, or if no text is selected, then that formatting will be applied to any new text you type.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219825" y="447675"/>
            <a:ext cx="1314450" cy="828675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</p:cNvCxnSpPr>
          <p:nvPr/>
        </p:nvCxnSpPr>
        <p:spPr>
          <a:xfrm flipV="1">
            <a:off x="5257800" y="1952625"/>
            <a:ext cx="1457325" cy="72798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3040" y="3823235"/>
            <a:ext cx="4983810" cy="646331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 more formatting options launch the </a:t>
            </a:r>
            <a:r>
              <a:rPr lang="en-CA" b="1" i="1" dirty="0"/>
              <a:t>Font Dialog Box</a:t>
            </a:r>
            <a:r>
              <a:rPr lang="en-CA" dirty="0"/>
              <a:t> by clicking on the Dialog Box Launcher</a:t>
            </a:r>
            <a:endParaRPr lang="en-CA" b="1" i="1" dirty="0"/>
          </a:p>
        </p:txBody>
      </p: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5276850" y="1990725"/>
            <a:ext cx="2362200" cy="215567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008" y="2195865"/>
            <a:ext cx="2802585" cy="343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2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6743"/>
            <a:ext cx="6636210" cy="57741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3040" y="901652"/>
            <a:ext cx="4926660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Paragraph</a:t>
            </a:r>
            <a:r>
              <a:rPr lang="en-CA" dirty="0"/>
              <a:t> group has options for changing the paragraph in which the cursor is located.</a:t>
            </a:r>
          </a:p>
          <a:p>
            <a:endParaRPr lang="en-CA" dirty="0"/>
          </a:p>
          <a:p>
            <a:r>
              <a:rPr lang="en-CA" dirty="0"/>
              <a:t>If more than one paragraph is selected the formatting will be applied to all selected paragraphs.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219700" y="1952625"/>
            <a:ext cx="3038475" cy="70335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3040" y="2952750"/>
            <a:ext cx="492666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Paragraph Dialog </a:t>
            </a:r>
            <a:r>
              <a:rPr lang="en-CA" dirty="0"/>
              <a:t>launcher button displays the a dialog with more paragraph options.</a:t>
            </a: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 flipV="1">
            <a:off x="5219700" y="1952625"/>
            <a:ext cx="3924300" cy="132329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093" y="2391109"/>
            <a:ext cx="2567563" cy="356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0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6743"/>
            <a:ext cx="6636210" cy="577410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904875" y="4257675"/>
            <a:ext cx="4019550" cy="238125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904875" y="4543425"/>
            <a:ext cx="4019550" cy="4953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904875" y="5088374"/>
            <a:ext cx="4019550" cy="2381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904875" y="5362872"/>
            <a:ext cx="4019550" cy="238125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904875" y="5642848"/>
            <a:ext cx="4019550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904875" y="5923120"/>
            <a:ext cx="4019550" cy="2381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312090" y="1943100"/>
            <a:ext cx="4926660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Styles</a:t>
            </a:r>
            <a:r>
              <a:rPr lang="en-CA" dirty="0"/>
              <a:t> group contains pre-set styles you can apply to either the selected text, or if no text is selected, then that style will be applied to any new text you type.</a:t>
            </a:r>
          </a:p>
        </p:txBody>
      </p:sp>
      <p:cxnSp>
        <p:nvCxnSpPr>
          <p:cNvPr id="3" name="Straight Arrow Connector 2"/>
          <p:cNvCxnSpPr>
            <a:stCxn id="2" idx="3"/>
          </p:cNvCxnSpPr>
          <p:nvPr/>
        </p:nvCxnSpPr>
        <p:spPr>
          <a:xfrm flipV="1">
            <a:off x="5238750" y="1943100"/>
            <a:ext cx="4962525" cy="60016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2090" y="3638550"/>
            <a:ext cx="4926660" cy="258532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Styles</a:t>
            </a:r>
            <a:r>
              <a:rPr lang="en-CA" dirty="0"/>
              <a:t> menu launcher shows a menu on which you can choose to: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 a style from a list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Choose options such as </a:t>
            </a:r>
            <a:r>
              <a:rPr lang="en-CA" i="1" dirty="0"/>
              <a:t>Show Preview </a:t>
            </a:r>
            <a:r>
              <a:rPr lang="en-CA" dirty="0"/>
              <a:t>and </a:t>
            </a:r>
            <a:r>
              <a:rPr lang="en-CA" i="1" dirty="0"/>
              <a:t>Disable Linked Styles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Create a New Style</a:t>
            </a:r>
            <a:endParaRPr lang="en-CA" dirty="0"/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Inspect style </a:t>
            </a:r>
            <a:r>
              <a:rPr lang="en-CA" dirty="0"/>
              <a:t>(applies to selected style)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Manage Style </a:t>
            </a:r>
            <a:r>
              <a:rPr lang="en-CA" dirty="0"/>
              <a:t>(applies to selected style)</a:t>
            </a:r>
            <a:endParaRPr lang="en-CA" i="1" dirty="0"/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More Options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flipV="1">
            <a:off x="5238750" y="1943104"/>
            <a:ext cx="6019800" cy="298810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171" y="2142370"/>
            <a:ext cx="1346343" cy="336585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44200" y="2428876"/>
            <a:ext cx="1171575" cy="24574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/>
          <p:cNvSpPr/>
          <p:nvPr/>
        </p:nvSpPr>
        <p:spPr>
          <a:xfrm>
            <a:off x="10744200" y="4905375"/>
            <a:ext cx="1171575" cy="2952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10725149" y="5276850"/>
            <a:ext cx="161926" cy="14317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10944224" y="5267325"/>
            <a:ext cx="180976" cy="14317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11172824" y="5276850"/>
            <a:ext cx="180976" cy="14317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 22"/>
          <p:cNvSpPr/>
          <p:nvPr/>
        </p:nvSpPr>
        <p:spPr>
          <a:xfrm>
            <a:off x="11544300" y="5267325"/>
            <a:ext cx="380999" cy="14317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</p:spTree>
    <p:extLst>
      <p:ext uri="{BB962C8B-B14F-4D97-AF65-F5344CB8AC3E}">
        <p14:creationId xmlns:p14="http://schemas.microsoft.com/office/powerpoint/2010/main" val="290512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" grpId="0" animBg="1"/>
      <p:bldP spid="8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18458"/>
            <a:ext cx="6645735" cy="578239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66741" y="336359"/>
            <a:ext cx="168816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274" y="1544974"/>
            <a:ext cx="4772025" cy="5078313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some text and use the formatting from the </a:t>
            </a:r>
            <a:r>
              <a:rPr lang="en-CA" b="1" i="1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Font</a:t>
            </a:r>
            <a:r>
              <a:rPr lang="en-CA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group</a:t>
            </a:r>
            <a:r>
              <a:rPr lang="en-CA" dirty="0"/>
              <a:t> to change it as you like.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Now open the </a:t>
            </a:r>
            <a:r>
              <a:rPr lang="en-CA" b="1" i="1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Font </a:t>
            </a:r>
            <a:r>
              <a:rPr lang="en-CA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Dialog Box</a:t>
            </a:r>
            <a:r>
              <a:rPr lang="en-CA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CA" dirty="0"/>
              <a:t>and add some effects, such as </a:t>
            </a:r>
            <a:r>
              <a:rPr lang="en-CA" i="1" strike="sngStrike" dirty="0"/>
              <a:t>Strikethrough</a:t>
            </a:r>
            <a:r>
              <a:rPr lang="en-CA" dirty="0"/>
              <a:t> or </a:t>
            </a:r>
            <a:r>
              <a:rPr lang="en-CA" i="1" baseline="30000" dirty="0"/>
              <a:t>Superscript</a:t>
            </a:r>
            <a:r>
              <a:rPr lang="en-CA" dirty="0"/>
              <a:t> or </a:t>
            </a:r>
            <a:r>
              <a:rPr lang="en-CA" cap="small" dirty="0"/>
              <a:t>Small Caps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CA" cap="small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Choose a paragraph, place your cursor anywhere in that paragraph and the modify it using the </a:t>
            </a:r>
            <a:r>
              <a:rPr lang="en-CA" b="1" i="1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Paragraph</a:t>
            </a:r>
            <a:r>
              <a:rPr lang="en-CA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group</a:t>
            </a:r>
            <a:r>
              <a:rPr lang="en-CA" dirty="0"/>
              <a:t>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Now open the </a:t>
            </a:r>
            <a:r>
              <a:rPr lang="en-CA" b="1" i="1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Paragraph</a:t>
            </a:r>
            <a:r>
              <a:rPr lang="en-CA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Dialog Box </a:t>
            </a:r>
            <a:r>
              <a:rPr lang="en-CA" dirty="0"/>
              <a:t>and change the </a:t>
            </a:r>
            <a:r>
              <a:rPr lang="en-CA" i="1" dirty="0"/>
              <a:t>spacing</a:t>
            </a:r>
            <a:r>
              <a:rPr lang="en-CA" dirty="0"/>
              <a:t> between the lines before and after by 2 points</a:t>
            </a:r>
          </a:p>
          <a:p>
            <a:pPr marL="342900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Select some text and apply a character style type.</a:t>
            </a:r>
          </a:p>
          <a:p>
            <a:pPr marL="342900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Click once to place your cursor in a paragraph and apply a paragraph style type.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5274" y="839951"/>
            <a:ext cx="473392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Apply formatting to the text in your document</a:t>
            </a:r>
          </a:p>
        </p:txBody>
      </p:sp>
    </p:spTree>
    <p:extLst>
      <p:ext uri="{BB962C8B-B14F-4D97-AF65-F5344CB8AC3E}">
        <p14:creationId xmlns:p14="http://schemas.microsoft.com/office/powerpoint/2010/main" val="4137864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ounded Rectangle 46"/>
          <p:cNvSpPr/>
          <p:nvPr/>
        </p:nvSpPr>
        <p:spPr>
          <a:xfrm>
            <a:off x="740345" y="3426281"/>
            <a:ext cx="136207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Rounded Rectangle 47"/>
          <p:cNvSpPr/>
          <p:nvPr/>
        </p:nvSpPr>
        <p:spPr>
          <a:xfrm>
            <a:off x="740344" y="3694915"/>
            <a:ext cx="136207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9" name="Rounded Rectangle 48"/>
          <p:cNvSpPr/>
          <p:nvPr/>
        </p:nvSpPr>
        <p:spPr>
          <a:xfrm>
            <a:off x="740344" y="3970349"/>
            <a:ext cx="136207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031" y="1023367"/>
            <a:ext cx="6655011" cy="5790463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740346" y="1866357"/>
            <a:ext cx="13620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740345" y="2148825"/>
            <a:ext cx="13620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40345" y="2427148"/>
            <a:ext cx="13620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40345" y="3153258"/>
            <a:ext cx="136207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780889" y="4760405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782906" y="5038511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777641" y="5319773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777640" y="5588354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777640" y="5863788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77640" y="6140539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2960737" y="1890751"/>
            <a:ext cx="1650431" cy="234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2963440" y="2168958"/>
            <a:ext cx="1647728" cy="234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2960736" y="2447165"/>
            <a:ext cx="1650432" cy="234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2988266" y="3163268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988266" y="3448868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989847" y="3734468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013107" y="4762377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013107" y="5044191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013107" y="5332020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993593" y="6151940"/>
            <a:ext cx="1650432" cy="234000"/>
          </a:xfrm>
          <a:prstGeom prst="round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039" y="253233"/>
            <a:ext cx="427896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Insert Illustrations, Web Links, Text &amp; More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43858" y="267120"/>
            <a:ext cx="4724401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Insert</a:t>
            </a:r>
            <a:r>
              <a:rPr lang="en-CA" dirty="0"/>
              <a:t> tab contains many objects to add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100" y="787103"/>
            <a:ext cx="450532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insert into your document a plethora of cool things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02903" y="2410509"/>
            <a:ext cx="3638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				Symbols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209" y="1520086"/>
            <a:ext cx="1838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Pages</a:t>
            </a:r>
            <a:r>
              <a:rPr lang="en-CA" dirty="0">
                <a:solidFill>
                  <a:schemeClr val="accent2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Cover Page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Blank Pages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Page Breaks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209" y="2807067"/>
            <a:ext cx="18383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F0"/>
                </a:solidFill>
              </a:rPr>
              <a:t>Tables</a:t>
            </a:r>
            <a:r>
              <a:rPr lang="en-CA" dirty="0">
                <a:solidFill>
                  <a:srgbClr val="00B0F0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Insert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Draw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Embed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Quick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3870" y="4422528"/>
            <a:ext cx="18895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Illustration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Pictures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sz="1700" dirty="0"/>
              <a:t>Clip Art/Online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Shapes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Smart Art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Excel Charts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Screenshots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37979" y="1541026"/>
            <a:ext cx="2371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7030A0"/>
                </a:solidFill>
              </a:rPr>
              <a:t>Add-Ins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Store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My Apps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Wikipedia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70113" y="2825740"/>
            <a:ext cx="2373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9A0000"/>
                </a:solidFill>
              </a:rPr>
              <a:t>Media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Online Videos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YouTube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Embedded Code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90321" y="4422528"/>
            <a:ext cx="2296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/>
              <a:t>Links </a:t>
            </a:r>
            <a:r>
              <a:rPr lang="en-CA" dirty="0"/>
              <a:t>menu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Hyperlink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Bookmark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Cross-Reference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46346" y="5807522"/>
            <a:ext cx="2521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1">
                    <a:lumMod val="50000"/>
                  </a:schemeClr>
                </a:solidFill>
              </a:rPr>
              <a:t>Comments</a:t>
            </a:r>
            <a:endParaRPr lang="en-CA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Insert Comment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503131" y="1400175"/>
            <a:ext cx="230919" cy="57318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 40"/>
          <p:cNvSpPr/>
          <p:nvPr/>
        </p:nvSpPr>
        <p:spPr>
          <a:xfrm>
            <a:off x="5776979" y="1889139"/>
            <a:ext cx="306066" cy="10327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ectangle 41"/>
          <p:cNvSpPr/>
          <p:nvPr/>
        </p:nvSpPr>
        <p:spPr>
          <a:xfrm>
            <a:off x="6663526" y="1883453"/>
            <a:ext cx="503613" cy="12652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ectangle 42"/>
          <p:cNvSpPr/>
          <p:nvPr/>
        </p:nvSpPr>
        <p:spPr>
          <a:xfrm>
            <a:off x="8034090" y="1883453"/>
            <a:ext cx="413579" cy="12800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ectangle 43"/>
          <p:cNvSpPr/>
          <p:nvPr/>
        </p:nvSpPr>
        <p:spPr>
          <a:xfrm>
            <a:off x="9144267" y="1400174"/>
            <a:ext cx="228333" cy="6191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/>
          <p:cNvSpPr/>
          <p:nvPr/>
        </p:nvSpPr>
        <p:spPr>
          <a:xfrm>
            <a:off x="9426788" y="1414368"/>
            <a:ext cx="403012" cy="604931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ectangle 45"/>
          <p:cNvSpPr/>
          <p:nvPr/>
        </p:nvSpPr>
        <p:spPr>
          <a:xfrm>
            <a:off x="8787139" y="1400175"/>
            <a:ext cx="302940" cy="609805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101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"/>
                            </p:stCondLst>
                            <p:childTnLst>
                              <p:par>
                                <p:cTn id="19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500"/>
                            </p:stCondLst>
                            <p:childTnLst>
                              <p:par>
                                <p:cTn id="23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00"/>
                            </p:stCondLst>
                            <p:childTnLst>
                              <p:par>
                                <p:cTn id="2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500"/>
                            </p:stCondLst>
                            <p:childTnLst>
                              <p:par>
                                <p:cTn id="2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8" grpId="0" animBg="1"/>
      <p:bldP spid="4" grpId="0"/>
      <p:bldP spid="7" grpId="0"/>
      <p:bldP spid="9" grpId="0"/>
      <p:bldP spid="10" grpId="0"/>
      <p:bldP spid="11" grpId="0"/>
      <p:bldP spid="12" grpId="0"/>
      <p:bldP spid="13" grpId="0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031" y="1023367"/>
            <a:ext cx="6655011" cy="579046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702087" y="1935500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702087" y="2221100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703668" y="2506700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702087" y="3219191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702087" y="3501005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02087" y="3788834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706610" y="4067138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702087" y="4341015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702087" y="4617045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702087" y="4893075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711924" y="5613302"/>
            <a:ext cx="1650432" cy="234000"/>
          </a:xfrm>
          <a:prstGeom prst="round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711924" y="5893233"/>
            <a:ext cx="1650432" cy="234000"/>
          </a:xfrm>
          <a:prstGeom prst="round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039" y="253233"/>
            <a:ext cx="427896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Insert Illustrations, Web Links, Text &amp; More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43858" y="267120"/>
            <a:ext cx="4724401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Insert</a:t>
            </a:r>
            <a:r>
              <a:rPr lang="en-CA" dirty="0"/>
              <a:t> tab contains many objects to add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100" y="787103"/>
            <a:ext cx="450532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insert into your document a plethora of cool things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02903" y="2410509"/>
            <a:ext cx="3638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				Symbols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83934" y="1597972"/>
            <a:ext cx="2373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9A0000"/>
                </a:solidFill>
              </a:rPr>
              <a:t>Header &amp; Footer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Header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Footer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Page Number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9301" y="2879342"/>
            <a:ext cx="22960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/>
              <a:t>Text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Text Box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Quick Parts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Word Art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Drop Cap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Signature Line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Date &amp; Time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Objects</a:t>
            </a:r>
            <a:endParaRPr lang="en-CA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1364677" y="5268884"/>
            <a:ext cx="2521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1">
                    <a:lumMod val="50000"/>
                  </a:schemeClr>
                </a:solidFill>
              </a:rPr>
              <a:t>Symbols</a:t>
            </a:r>
            <a:r>
              <a:rPr lang="en-CA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Equation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Symbol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0877816" y="1888126"/>
            <a:ext cx="348267" cy="1101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/>
          <p:cNvSpPr/>
          <p:nvPr/>
        </p:nvSpPr>
        <p:spPr>
          <a:xfrm>
            <a:off x="11454702" y="1395317"/>
            <a:ext cx="337247" cy="578045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ectangle 45"/>
          <p:cNvSpPr/>
          <p:nvPr/>
        </p:nvSpPr>
        <p:spPr>
          <a:xfrm>
            <a:off x="9934497" y="1884215"/>
            <a:ext cx="658801" cy="11312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469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11" grpId="0"/>
      <p:bldP spid="12" grpId="0"/>
      <p:bldP spid="13" grpId="0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031" y="1023367"/>
            <a:ext cx="6655011" cy="57904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3064" y="1528193"/>
            <a:ext cx="4278961" cy="507831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00B050"/>
                </a:solidFill>
              </a:rPr>
              <a:t>Picture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Make the text wrap around it.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00B050"/>
                </a:solidFill>
              </a:rPr>
              <a:t>Shape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Give it a color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Make it 60% transparent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Make it overlay on top of the text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7030A0"/>
                </a:solidFill>
              </a:rPr>
              <a:t>Hyperlink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Link to your favorite website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Format it to your liking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b="1" dirty="0"/>
              <a:t>Text Box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Format to you liking, but make the text wrap around it.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Insert one more item of your choice and format that.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Four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3976" y="798109"/>
            <a:ext cx="234315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Add to your document</a:t>
            </a:r>
          </a:p>
        </p:txBody>
      </p:sp>
    </p:spTree>
    <p:extLst>
      <p:ext uri="{BB962C8B-B14F-4D97-AF65-F5344CB8AC3E}">
        <p14:creationId xmlns:p14="http://schemas.microsoft.com/office/powerpoint/2010/main" val="30957081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031" y="1023367"/>
            <a:ext cx="6655011" cy="5790463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1160932" y="3277064"/>
            <a:ext cx="3849218" cy="216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1160932" y="3561367"/>
            <a:ext cx="3849218" cy="48460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1160932" y="4106079"/>
            <a:ext cx="3849218" cy="508776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1160932" y="4665097"/>
            <a:ext cx="3849218" cy="216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1160932" y="4921814"/>
            <a:ext cx="3849218" cy="216000"/>
          </a:xfrm>
          <a:prstGeom prst="roundRect">
            <a:avLst/>
          </a:prstGeom>
          <a:solidFill>
            <a:schemeClr val="accent4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69214" y="121801"/>
            <a:ext cx="224061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Tables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3039" y="838200"/>
            <a:ext cx="173578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To insert a table: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039" y="1266825"/>
            <a:ext cx="263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</a:t>
            </a:r>
            <a:r>
              <a:rPr lang="en-CA" b="1" i="1" dirty="0"/>
              <a:t> Insert</a:t>
            </a:r>
            <a:r>
              <a:rPr lang="en-CA" dirty="0"/>
              <a:t> tab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800350" y="1266825"/>
            <a:ext cx="3552825" cy="19050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93039" y="2445388"/>
            <a:ext cx="2876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Table</a:t>
            </a:r>
            <a:r>
              <a:rPr lang="en-CA" dirty="0"/>
              <a:t> button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57525" y="1608310"/>
            <a:ext cx="2786745" cy="103964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93039" y="2922046"/>
            <a:ext cx="51171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You can choose to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Select the number of rows and columns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Insert a table by entering the number of columns and rows in a dialog box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Draw a table using the mouse directly on the document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Insert an Excel Spreadsheet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Insert a Quick Table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08" y="1894025"/>
            <a:ext cx="1444898" cy="2105632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 flipV="1">
            <a:off x="5005388" y="3739673"/>
            <a:ext cx="827027" cy="10239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34" idx="3"/>
          </p:cNvCxnSpPr>
          <p:nvPr/>
        </p:nvCxnSpPr>
        <p:spPr>
          <a:xfrm flipV="1">
            <a:off x="5010150" y="3928627"/>
            <a:ext cx="822265" cy="1101187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0037" y="1714039"/>
            <a:ext cx="5019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Place the cursor in the document where you want the table to appear.  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005" y="1501989"/>
            <a:ext cx="1505777" cy="1774666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111" y="3445453"/>
            <a:ext cx="2507976" cy="3368377"/>
          </a:xfrm>
          <a:prstGeom prst="rect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</p:pic>
      <p:cxnSp>
        <p:nvCxnSpPr>
          <p:cNvPr id="54" name="Straight Arrow Connector 53"/>
          <p:cNvCxnSpPr/>
          <p:nvPr/>
        </p:nvCxnSpPr>
        <p:spPr>
          <a:xfrm flipV="1">
            <a:off x="7192615" y="3803671"/>
            <a:ext cx="572496" cy="124956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325" y="1894248"/>
            <a:ext cx="1427182" cy="1284329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stCxn id="30" idx="3"/>
          </p:cNvCxnSpPr>
          <p:nvPr/>
        </p:nvCxnSpPr>
        <p:spPr>
          <a:xfrm flipV="1">
            <a:off x="5010150" y="2327984"/>
            <a:ext cx="872873" cy="10570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31" idx="3"/>
          </p:cNvCxnSpPr>
          <p:nvPr/>
        </p:nvCxnSpPr>
        <p:spPr>
          <a:xfrm flipV="1">
            <a:off x="5010150" y="3276655"/>
            <a:ext cx="806188" cy="52701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010150" y="3484812"/>
            <a:ext cx="806188" cy="88763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6513916" y="2814721"/>
            <a:ext cx="1441321" cy="46193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12794" y="552169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Four</a:t>
            </a:r>
          </a:p>
        </p:txBody>
      </p:sp>
    </p:spTree>
    <p:extLst>
      <p:ext uri="{BB962C8B-B14F-4D97-AF65-F5344CB8AC3E}">
        <p14:creationId xmlns:p14="http://schemas.microsoft.com/office/powerpoint/2010/main" val="414393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5" grpId="0"/>
      <p:bldP spid="10" grpId="0"/>
      <p:bldP spid="16" grpId="0"/>
      <p:bldP spid="4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174" y="22921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a Sample Document from NITHA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174" y="29214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Start Word 2013 &amp; Open the Sample Document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3413" y="35506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Parts of Word 2013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3413" y="41799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Keyboard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7023" y="22921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Mouse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77024" y="29214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Text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2263" y="35506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Insert Illustrations, Web Links, Text &amp; More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77023" y="41799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Tables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19EC9EE-3882-4062-8D04-0C0AF07990B1}"/>
</file>

<file path=customXml/itemProps2.xml><?xml version="1.0" encoding="utf-8"?>
<ds:datastoreItem xmlns:ds="http://schemas.openxmlformats.org/officeDocument/2006/customXml" ds:itemID="{CFAF9753-9D03-47E9-AF7E-A623ED225275}"/>
</file>

<file path=customXml/itemProps3.xml><?xml version="1.0" encoding="utf-8"?>
<ds:datastoreItem xmlns:ds="http://schemas.openxmlformats.org/officeDocument/2006/customXml" ds:itemID="{3D57BA96-B6D1-441B-976F-70127EFC4A98}"/>
</file>

<file path=docProps/app.xml><?xml version="1.0" encoding="utf-8"?>
<Properties xmlns="http://schemas.openxmlformats.org/officeDocument/2006/extended-properties" xmlns:vt="http://schemas.openxmlformats.org/officeDocument/2006/docPropsVTypes">
  <TotalTime>40609</TotalTime>
  <Words>2712</Words>
  <Application>Microsoft Office PowerPoint</Application>
  <PresentationFormat>Widescreen</PresentationFormat>
  <Paragraphs>343</Paragraphs>
  <Slides>38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870</cp:revision>
  <dcterms:created xsi:type="dcterms:W3CDTF">2017-09-29T13:57:00Z</dcterms:created>
  <dcterms:modified xsi:type="dcterms:W3CDTF">2020-08-05T15:35:44Z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32600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