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258" r:id="rId3"/>
    <p:sldId id="413" r:id="rId4"/>
    <p:sldId id="267" r:id="rId5"/>
    <p:sldId id="256" r:id="rId6"/>
    <p:sldId id="414" r:id="rId7"/>
    <p:sldId id="415" r:id="rId8"/>
    <p:sldId id="266" r:id="rId9"/>
    <p:sldId id="416" r:id="rId10"/>
    <p:sldId id="264" r:id="rId11"/>
    <p:sldId id="263" r:id="rId12"/>
    <p:sldId id="417" r:id="rId13"/>
    <p:sldId id="265" r:id="rId14"/>
    <p:sldId id="259" r:id="rId15"/>
    <p:sldId id="369" r:id="rId16"/>
    <p:sldId id="404" r:id="rId17"/>
    <p:sldId id="370" r:id="rId18"/>
    <p:sldId id="405" r:id="rId19"/>
    <p:sldId id="406" r:id="rId20"/>
    <p:sldId id="371" r:id="rId21"/>
    <p:sldId id="372" r:id="rId22"/>
    <p:sldId id="373" r:id="rId23"/>
    <p:sldId id="374" r:id="rId24"/>
    <p:sldId id="393" r:id="rId25"/>
    <p:sldId id="394" r:id="rId26"/>
    <p:sldId id="375" r:id="rId27"/>
    <p:sldId id="377" r:id="rId28"/>
    <p:sldId id="376" r:id="rId29"/>
    <p:sldId id="407" r:id="rId30"/>
    <p:sldId id="378" r:id="rId31"/>
    <p:sldId id="396" r:id="rId32"/>
    <p:sldId id="397" r:id="rId33"/>
    <p:sldId id="398" r:id="rId34"/>
    <p:sldId id="399" r:id="rId35"/>
    <p:sldId id="380" r:id="rId36"/>
    <p:sldId id="381" r:id="rId37"/>
    <p:sldId id="400" r:id="rId38"/>
    <p:sldId id="401" r:id="rId39"/>
    <p:sldId id="402" r:id="rId40"/>
    <p:sldId id="379" r:id="rId41"/>
    <p:sldId id="408" r:id="rId42"/>
    <p:sldId id="410" r:id="rId43"/>
    <p:sldId id="411" r:id="rId44"/>
    <p:sldId id="409" r:id="rId45"/>
    <p:sldId id="412" r:id="rId46"/>
    <p:sldId id="382" r:id="rId47"/>
    <p:sldId id="383" r:id="rId48"/>
    <p:sldId id="384" r:id="rId49"/>
    <p:sldId id="403" r:id="rId50"/>
    <p:sldId id="350" r:id="rId51"/>
    <p:sldId id="260" r:id="rId52"/>
    <p:sldId id="261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FFE1"/>
    <a:srgbClr val="75FFB3"/>
    <a:srgbClr val="C5C000"/>
    <a:srgbClr val="F9D5BD"/>
    <a:srgbClr val="9A0000"/>
    <a:srgbClr val="008A3E"/>
    <a:srgbClr val="F884EA"/>
    <a:srgbClr val="F8CCAE"/>
    <a:srgbClr val="FADBC6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51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2022-07-06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31944" y="284914"/>
            <a:ext cx="5443185" cy="843132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sz="4000" dirty="0"/>
              <a:t>Word 2013 Formatting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4765" y="2797380"/>
            <a:ext cx="2117542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633468-4E28-424D-AB2B-6EFBF49F61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878" y="1392632"/>
            <a:ext cx="1161316" cy="114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766507" y="26943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Suggested Prerequisites for this Course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766507" y="33251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Sample Document from NITHA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766506" y="3956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Your Document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218315" y="4689777"/>
            <a:ext cx="238089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Create Style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218314" y="5051912"/>
            <a:ext cx="238089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Inspecting Style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218313" y="5414919"/>
            <a:ext cx="2380895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Page Layout Ribbon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218317" y="4324903"/>
            <a:ext cx="2380891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Home Tab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218312" y="5787146"/>
            <a:ext cx="238089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Breaks, Tabs &amp; Such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66506" y="61515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/>
      <p:bldP spid="78" grpId="0"/>
      <p:bldP spid="79" grpId="0"/>
      <p:bldP spid="80" grpId="0"/>
      <p:bldP spid="81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059537" y="1657887"/>
            <a:ext cx="5341121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059537" y="2259435"/>
            <a:ext cx="7913405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059537" y="2850962"/>
            <a:ext cx="6443530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2059537" y="3449171"/>
            <a:ext cx="2093719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2059537" y="4047380"/>
            <a:ext cx="7682669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2059538" y="4652656"/>
            <a:ext cx="4392538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3" y="94004"/>
            <a:ext cx="390542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Suggested Prerequisites for this Course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0613" y="991311"/>
            <a:ext cx="32303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should be comfortable with: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0613" y="1589520"/>
            <a:ext cx="8443246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How to navigate MS Word both by mouse and keyboard.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0612" y="2187729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the ribbons are and generally where the commands that you want are located.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0612" y="2785938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How to expose the hidden characters and what those characters are.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0612" y="3384147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Basic text formatting.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0612" y="3982356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parts of main screen (i.e. Title Bar, Ribbon, Rulers, Scroll Bars, Status Bar, etc.)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00612" y="4587632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the </a:t>
            </a:r>
            <a:r>
              <a:rPr lang="en-CA" b="1" i="1" dirty="0"/>
              <a:t>Backstage</a:t>
            </a:r>
            <a:r>
              <a:rPr lang="en-CA" dirty="0"/>
              <a:t> is and where it is located.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16252" y="5690074"/>
            <a:ext cx="6199974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Generally you should be comfortable with the basic use of Word</a:t>
            </a:r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825" y="1324599"/>
            <a:ext cx="315778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Load the sample document.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8DCC3C-D53A-4481-B89A-CF67B8D6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14" y="82558"/>
            <a:ext cx="7213573" cy="67095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17D665-E501-4721-BB6B-B53277B608FF}"/>
              </a:ext>
            </a:extLst>
          </p:cNvPr>
          <p:cNvSpPr txBox="1"/>
          <p:nvPr/>
        </p:nvSpPr>
        <p:spPr>
          <a:xfrm>
            <a:off x="153825" y="2034746"/>
            <a:ext cx="4558218" cy="2585323"/>
          </a:xfrm>
          <a:prstGeom prst="rect">
            <a:avLst/>
          </a:prstGeom>
          <a:noFill/>
          <a:ln w="19050">
            <a:solidFill>
              <a:srgbClr val="C5C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Never Show Again </a:t>
            </a:r>
            <a:r>
              <a:rPr lang="en-CA" dirty="0"/>
              <a:t>button.</a:t>
            </a:r>
          </a:p>
          <a:p>
            <a:endParaRPr lang="en-CA" dirty="0"/>
          </a:p>
          <a:p>
            <a:pPr marL="285750" indent="-285750">
              <a:buFontTx/>
              <a:buChar char="-"/>
            </a:pPr>
            <a:r>
              <a:rPr lang="en-CA" dirty="0"/>
              <a:t>The </a:t>
            </a:r>
            <a:r>
              <a:rPr lang="en-CA" b="1" dirty="0" err="1"/>
              <a:t>Lorum</a:t>
            </a:r>
            <a:r>
              <a:rPr lang="en-CA" b="1" dirty="0"/>
              <a:t> ipsum</a:t>
            </a:r>
            <a:r>
              <a:rPr lang="en-CA" dirty="0"/>
              <a:t> text is being recognized as the German language by Word, but in fact is not.</a:t>
            </a:r>
          </a:p>
          <a:p>
            <a:endParaRPr lang="en-CA" dirty="0"/>
          </a:p>
          <a:p>
            <a:pPr marL="285750" indent="-285750">
              <a:buFontTx/>
              <a:buChar char="-"/>
            </a:pPr>
            <a:r>
              <a:rPr lang="en-CA" dirty="0"/>
              <a:t>The </a:t>
            </a:r>
            <a:r>
              <a:rPr lang="en-CA" b="1" dirty="0" err="1"/>
              <a:t>Lorum</a:t>
            </a:r>
            <a:r>
              <a:rPr lang="en-CA" b="1" dirty="0"/>
              <a:t> ipsum</a:t>
            </a:r>
            <a:r>
              <a:rPr lang="en-CA" i="1" dirty="0"/>
              <a:t> text </a:t>
            </a:r>
            <a:r>
              <a:rPr lang="en-CA" dirty="0"/>
              <a:t>was originally derived from Latin, but is not actual Latin just a </a:t>
            </a:r>
            <a:r>
              <a:rPr lang="en-GB" dirty="0"/>
              <a:t>jumbled  version of </a:t>
            </a:r>
            <a:r>
              <a:rPr lang="en-CA" dirty="0"/>
              <a:t>Latin.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EB803F5-993B-4068-B27A-BB7DDDBF0099}"/>
              </a:ext>
            </a:extLst>
          </p:cNvPr>
          <p:cNvCxnSpPr/>
          <p:nvPr/>
        </p:nvCxnSpPr>
        <p:spPr>
          <a:xfrm flipV="1">
            <a:off x="4226011" y="1400432"/>
            <a:ext cx="6680886" cy="864973"/>
          </a:xfrm>
          <a:prstGeom prst="straightConnector1">
            <a:avLst/>
          </a:prstGeom>
          <a:ln w="19050">
            <a:solidFill>
              <a:srgbClr val="C5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57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92E0D7F-8B8D-4E98-B365-AC02CEDC2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399" y="94004"/>
            <a:ext cx="7201268" cy="66980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516" y="1108042"/>
            <a:ext cx="3879790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Show the rulers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516" y="3324862"/>
            <a:ext cx="386819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Formatting commands for your text and paragraph structure are found on the </a:t>
            </a:r>
            <a:r>
              <a:rPr lang="en-CA" b="1" i="1" dirty="0"/>
              <a:t>Home</a:t>
            </a:r>
            <a:r>
              <a:rPr lang="en-CA" dirty="0"/>
              <a:t> ribbon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970" y="5358761"/>
            <a:ext cx="3868191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Formatting commands for the pages and paragraph layout in your document are found on the</a:t>
            </a:r>
          </a:p>
          <a:p>
            <a:r>
              <a:rPr lang="en-CA" b="1" i="1" dirty="0"/>
              <a:t>Page Layout</a:t>
            </a:r>
            <a:r>
              <a:rPr lang="en-CA" dirty="0"/>
              <a:t> ribbon</a:t>
            </a:r>
          </a:p>
        </p:txBody>
      </p:sp>
      <p:cxnSp>
        <p:nvCxnSpPr>
          <p:cNvPr id="25" name="Straight Arrow Connector 24"/>
          <p:cNvCxnSpPr>
            <a:stCxn id="17" idx="3"/>
            <a:endCxn id="26" idx="2"/>
          </p:cNvCxnSpPr>
          <p:nvPr/>
        </p:nvCxnSpPr>
        <p:spPr>
          <a:xfrm flipV="1">
            <a:off x="4050707" y="491788"/>
            <a:ext cx="1582473" cy="32947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391715" y="307121"/>
            <a:ext cx="482930" cy="1846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/>
          <p:cNvCxnSpPr>
            <a:cxnSpLocks/>
            <a:stCxn id="7" idx="3"/>
          </p:cNvCxnSpPr>
          <p:nvPr/>
        </p:nvCxnSpPr>
        <p:spPr>
          <a:xfrm flipV="1">
            <a:off x="4062306" y="371303"/>
            <a:ext cx="5567726" cy="12872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8" idx="3"/>
            <a:endCxn id="23" idx="2"/>
          </p:cNvCxnSpPr>
          <p:nvPr/>
        </p:nvCxnSpPr>
        <p:spPr>
          <a:xfrm flipV="1">
            <a:off x="4042161" y="487513"/>
            <a:ext cx="3268489" cy="547141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981637" y="302847"/>
            <a:ext cx="658026" cy="1846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F2C11D-14D4-44E5-A792-9DAB4C1CF8F4}"/>
              </a:ext>
            </a:extLst>
          </p:cNvPr>
          <p:cNvSpPr txBox="1"/>
          <p:nvPr/>
        </p:nvSpPr>
        <p:spPr>
          <a:xfrm>
            <a:off x="182516" y="1473923"/>
            <a:ext cx="3879790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dirty="0"/>
              <a:t>Click on the </a:t>
            </a:r>
            <a:r>
              <a:rPr lang="en-CA" b="1" i="1" dirty="0"/>
              <a:t>View</a:t>
            </a:r>
            <a:r>
              <a:rPr lang="en-CA" dirty="0"/>
              <a:t> ribbon.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7FC8A4-0F6A-4A71-8097-3DFC85A06500}"/>
              </a:ext>
            </a:extLst>
          </p:cNvPr>
          <p:cNvSpPr/>
          <p:nvPr/>
        </p:nvSpPr>
        <p:spPr>
          <a:xfrm>
            <a:off x="9630032" y="313038"/>
            <a:ext cx="387179" cy="17501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14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  <p:bldP spid="26" grpId="0" animBg="1"/>
      <p:bldP spid="23" grpId="0" animBg="1"/>
      <p:bldP spid="7" grpId="0" animBg="1"/>
      <p:bldP spid="12" grpId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E54269-516E-45D6-8733-4803FCA0C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3" y="86318"/>
            <a:ext cx="7203850" cy="67004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824" y="1141835"/>
            <a:ext cx="4437603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On the </a:t>
            </a:r>
            <a:r>
              <a:rPr lang="en-CA" b="1" i="1" dirty="0"/>
              <a:t>View</a:t>
            </a:r>
            <a:r>
              <a:rPr lang="en-CA" dirty="0"/>
              <a:t> ribbon</a:t>
            </a:r>
          </a:p>
          <a:p>
            <a:pPr marL="914400" indent="-285750" algn="l">
              <a:buFont typeface="Wingdings" panose="05000000000000000000" pitchFamily="2" charset="2"/>
              <a:buChar char="Ø"/>
            </a:pPr>
            <a:r>
              <a:rPr lang="en-CA" dirty="0"/>
              <a:t>in the </a:t>
            </a:r>
            <a:r>
              <a:rPr lang="en-CA" b="1" i="1" dirty="0"/>
              <a:t>Show</a:t>
            </a:r>
            <a:r>
              <a:rPr lang="en-CA" dirty="0"/>
              <a:t> group</a:t>
            </a:r>
          </a:p>
          <a:p>
            <a:pPr marL="914400" indent="-285750" algn="l">
              <a:buFont typeface="Wingdings" panose="05000000000000000000" pitchFamily="2" charset="2"/>
              <a:buChar char="Ø"/>
            </a:pPr>
            <a:r>
              <a:rPr lang="en-CA" dirty="0"/>
              <a:t>Check the </a:t>
            </a:r>
            <a:r>
              <a:rPr lang="en-CA" b="1" i="1" dirty="0"/>
              <a:t>Ruler</a:t>
            </a:r>
            <a:r>
              <a:rPr lang="en-CA" dirty="0"/>
              <a:t> option</a:t>
            </a:r>
          </a:p>
        </p:txBody>
      </p:sp>
      <p:cxnSp>
        <p:nvCxnSpPr>
          <p:cNvPr id="25" name="Straight Arrow Connector 24"/>
          <p:cNvCxnSpPr>
            <a:cxnSpLocks/>
            <a:endCxn id="26" idx="1"/>
          </p:cNvCxnSpPr>
          <p:nvPr/>
        </p:nvCxnSpPr>
        <p:spPr>
          <a:xfrm flipV="1">
            <a:off x="5383403" y="395887"/>
            <a:ext cx="4226032" cy="95506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9609435" y="303553"/>
            <a:ext cx="482930" cy="1846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37DB1E4-F1DC-43CF-9935-062B38A4EB8A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2924432" y="1141835"/>
            <a:ext cx="3806919" cy="46454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401C27E-BB90-4C7E-B350-1D0D3BE775BC}"/>
              </a:ext>
            </a:extLst>
          </p:cNvPr>
          <p:cNvSpPr/>
          <p:nvPr/>
        </p:nvSpPr>
        <p:spPr>
          <a:xfrm>
            <a:off x="6731351" y="1049501"/>
            <a:ext cx="482930" cy="1846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D21224E-F926-4324-8A2E-568EC0035193}"/>
              </a:ext>
            </a:extLst>
          </p:cNvPr>
          <p:cNvCxnSpPr>
            <a:cxnSpLocks/>
            <a:endCxn id="29" idx="1"/>
          </p:cNvCxnSpPr>
          <p:nvPr/>
        </p:nvCxnSpPr>
        <p:spPr>
          <a:xfrm flipV="1">
            <a:off x="3319849" y="605000"/>
            <a:ext cx="3153561" cy="129508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2718B3A0-430F-48F6-97E0-5EE1F65CDD3D}"/>
              </a:ext>
            </a:extLst>
          </p:cNvPr>
          <p:cNvSpPr/>
          <p:nvPr/>
        </p:nvSpPr>
        <p:spPr>
          <a:xfrm>
            <a:off x="6473410" y="512666"/>
            <a:ext cx="482930" cy="1846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670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  <p:bldP spid="27" grpId="0" animBg="1"/>
      <p:bldP spid="27" grpId="1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3877B10-7EFC-4633-9C9F-7BE573AB6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691" y="87659"/>
            <a:ext cx="7203851" cy="67004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5818" y="1511690"/>
            <a:ext cx="3868191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formatting commands for the pages and paragraph layout in your document are found on the</a:t>
            </a:r>
          </a:p>
          <a:p>
            <a:r>
              <a:rPr lang="en-CA" b="1" i="1" dirty="0"/>
              <a:t>Page Layout</a:t>
            </a:r>
            <a:r>
              <a:rPr lang="en-CA" dirty="0"/>
              <a:t> ribbon</a:t>
            </a:r>
          </a:p>
        </p:txBody>
      </p:sp>
      <p:cxnSp>
        <p:nvCxnSpPr>
          <p:cNvPr id="22" name="Straight Arrow Connector 21"/>
          <p:cNvCxnSpPr>
            <a:cxnSpLocks/>
            <a:stCxn id="18" idx="3"/>
            <a:endCxn id="23" idx="1"/>
          </p:cNvCxnSpPr>
          <p:nvPr/>
        </p:nvCxnSpPr>
        <p:spPr>
          <a:xfrm flipV="1">
            <a:off x="4314009" y="398827"/>
            <a:ext cx="2588297" cy="17130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902306" y="295146"/>
            <a:ext cx="808309" cy="20736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54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5E1457E-CF29-4067-90D6-A942E2883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16" y="6421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6913" y="94004"/>
            <a:ext cx="43754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Home Ribbon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952" y="3160792"/>
            <a:ext cx="2342973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to text by using the commands in the: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2566" y="3152822"/>
            <a:ext cx="234297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to paragraphs by using the commands in the:</a:t>
            </a:r>
          </a:p>
        </p:txBody>
      </p:sp>
      <p:sp>
        <p:nvSpPr>
          <p:cNvPr id="6" name="Rectangle 5"/>
          <p:cNvSpPr/>
          <p:nvPr/>
        </p:nvSpPr>
        <p:spPr>
          <a:xfrm>
            <a:off x="5455685" y="1807285"/>
            <a:ext cx="607364" cy="14508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9622565" y="2604701"/>
            <a:ext cx="2342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>
                <a:solidFill>
                  <a:srgbClr val="7030A0"/>
                </a:solidFill>
              </a:rPr>
              <a:t>Paragraph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b="1" dirty="0">
                <a:solidFill>
                  <a:srgbClr val="7030A0"/>
                </a:solidFill>
              </a:rPr>
              <a:t>group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9622565" y="4531940"/>
            <a:ext cx="2342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>
                <a:solidFill>
                  <a:srgbClr val="00B0F0"/>
                </a:solidFill>
              </a:rPr>
              <a:t>Paragraph</a:t>
            </a:r>
            <a:r>
              <a:rPr lang="en-CA" dirty="0">
                <a:solidFill>
                  <a:srgbClr val="00B0F0"/>
                </a:solidFill>
              </a:rPr>
              <a:t> </a:t>
            </a:r>
            <a:r>
              <a:rPr lang="en-CA" b="1" dirty="0">
                <a:solidFill>
                  <a:srgbClr val="00B0F0"/>
                </a:solidFill>
              </a:rPr>
              <a:t>dialog</a:t>
            </a:r>
            <a:r>
              <a:rPr lang="en-CA" dirty="0">
                <a:solidFill>
                  <a:srgbClr val="00B0F0"/>
                </a:solidFill>
              </a:rPr>
              <a:t> </a:t>
            </a:r>
          </a:p>
        </p:txBody>
      </p:sp>
      <p:cxnSp>
        <p:nvCxnSpPr>
          <p:cNvPr id="10" name="Straight Arrow Connector 9"/>
          <p:cNvCxnSpPr>
            <a:cxnSpLocks/>
            <a:stCxn id="7" idx="1"/>
            <a:endCxn id="6" idx="3"/>
          </p:cNvCxnSpPr>
          <p:nvPr/>
        </p:nvCxnSpPr>
        <p:spPr>
          <a:xfrm flipH="1" flipV="1">
            <a:off x="6063049" y="1879827"/>
            <a:ext cx="3559516" cy="90954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448404" y="1812324"/>
            <a:ext cx="365715" cy="14948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134952" y="2604701"/>
            <a:ext cx="2342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>
                <a:solidFill>
                  <a:srgbClr val="7030A0"/>
                </a:solidFill>
              </a:rPr>
              <a:t>Font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b="1" dirty="0">
                <a:solidFill>
                  <a:srgbClr val="7030A0"/>
                </a:solidFill>
              </a:rPr>
              <a:t>group</a:t>
            </a:r>
            <a:endParaRPr lang="en-CA" dirty="0"/>
          </a:p>
        </p:txBody>
      </p:sp>
      <p:cxnSp>
        <p:nvCxnSpPr>
          <p:cNvPr id="16" name="Straight Arrow Connector 15"/>
          <p:cNvCxnSpPr>
            <a:cxnSpLocks/>
            <a:stCxn id="15" idx="3"/>
            <a:endCxn id="14" idx="2"/>
          </p:cNvCxnSpPr>
          <p:nvPr/>
        </p:nvCxnSpPr>
        <p:spPr>
          <a:xfrm flipV="1">
            <a:off x="2477925" y="1961806"/>
            <a:ext cx="1153337" cy="82756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4952" y="4553539"/>
            <a:ext cx="2342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>
                <a:solidFill>
                  <a:srgbClr val="00B0F0"/>
                </a:solidFill>
              </a:rPr>
              <a:t>Font </a:t>
            </a:r>
            <a:r>
              <a:rPr lang="en-CA" b="1" dirty="0">
                <a:solidFill>
                  <a:srgbClr val="00B0F0"/>
                </a:solidFill>
              </a:rPr>
              <a:t>dialog</a:t>
            </a:r>
            <a:r>
              <a:rPr lang="en-CA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624" y="2753707"/>
            <a:ext cx="2874342" cy="3990090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stCxn id="8" idx="1"/>
          </p:cNvCxnSpPr>
          <p:nvPr/>
        </p:nvCxnSpPr>
        <p:spPr>
          <a:xfrm flipH="1">
            <a:off x="9443103" y="4716606"/>
            <a:ext cx="179462" cy="1776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860" y="2753707"/>
            <a:ext cx="3721450" cy="3990090"/>
          </a:xfrm>
          <a:prstGeom prst="rect">
            <a:avLst/>
          </a:prstGeom>
        </p:spPr>
      </p:pic>
      <p:cxnSp>
        <p:nvCxnSpPr>
          <p:cNvPr id="28" name="Straight Arrow Connector 27"/>
          <p:cNvCxnSpPr>
            <a:stCxn id="19" idx="3"/>
            <a:endCxn id="24" idx="1"/>
          </p:cNvCxnSpPr>
          <p:nvPr/>
        </p:nvCxnSpPr>
        <p:spPr>
          <a:xfrm>
            <a:off x="2477925" y="4738205"/>
            <a:ext cx="198935" cy="1054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553730" y="1151767"/>
            <a:ext cx="2263392" cy="603849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4703806" y="1807285"/>
            <a:ext cx="138030" cy="14508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/>
          <p:cNvCxnSpPr>
            <a:cxnSpLocks/>
            <a:stCxn id="12" idx="2"/>
            <a:endCxn id="24" idx="0"/>
          </p:cNvCxnSpPr>
          <p:nvPr/>
        </p:nvCxnSpPr>
        <p:spPr>
          <a:xfrm flipH="1">
            <a:off x="4537585" y="1952368"/>
            <a:ext cx="235236" cy="80133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656173" y="1805365"/>
            <a:ext cx="137325" cy="15524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cxnSpLocks/>
            <a:stCxn id="25" idx="2"/>
            <a:endCxn id="21" idx="0"/>
          </p:cNvCxnSpPr>
          <p:nvPr/>
        </p:nvCxnSpPr>
        <p:spPr>
          <a:xfrm>
            <a:off x="6724836" y="1960605"/>
            <a:ext cx="1266959" cy="79310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883026" y="1151767"/>
            <a:ext cx="1896715" cy="603849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539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9" grpId="0" animBg="1"/>
      <p:bldP spid="11" grpId="0" animBg="1"/>
      <p:bldP spid="12" grpId="0" animBg="1"/>
      <p:bldP spid="25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8706BBC-C662-4362-8774-9AFB2FBFA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6" y="7945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Rounded Rectangle 33"/>
          <p:cNvSpPr/>
          <p:nvPr/>
        </p:nvSpPr>
        <p:spPr>
          <a:xfrm>
            <a:off x="683661" y="6199567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683662" y="5364775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683661" y="5638215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683661" y="5918891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213645" y="2730381"/>
            <a:ext cx="5033473" cy="170488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3" y="94004"/>
            <a:ext cx="43754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Home Ribbon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And … you can apply most formatting in one style!</a:t>
            </a:r>
          </a:p>
        </p:txBody>
      </p:sp>
      <p:cxnSp>
        <p:nvCxnSpPr>
          <p:cNvPr id="6" name="Straight Arrow Connector 5"/>
          <p:cNvCxnSpPr>
            <a:cxnSpLocks/>
            <a:stCxn id="4" idx="2"/>
            <a:endCxn id="7" idx="3"/>
          </p:cNvCxnSpPr>
          <p:nvPr/>
        </p:nvCxnSpPr>
        <p:spPr>
          <a:xfrm flipH="1">
            <a:off x="8310166" y="471882"/>
            <a:ext cx="953476" cy="15577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792992" y="1951768"/>
            <a:ext cx="517174" cy="15575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2049416" y="2269935"/>
            <a:ext cx="6480126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Styles </a:t>
            </a:r>
            <a:r>
              <a:rPr lang="en-CA" dirty="0"/>
              <a:t>menu launcher arrow to display the styles menu.</a:t>
            </a:r>
          </a:p>
        </p:txBody>
      </p:sp>
      <p:cxnSp>
        <p:nvCxnSpPr>
          <p:cNvPr id="10" name="Straight Arrow Connector 9"/>
          <p:cNvCxnSpPr>
            <a:cxnSpLocks/>
            <a:stCxn id="8" idx="3"/>
          </p:cNvCxnSpPr>
          <p:nvPr/>
        </p:nvCxnSpPr>
        <p:spPr>
          <a:xfrm flipV="1">
            <a:off x="8529542" y="2075935"/>
            <a:ext cx="622696" cy="378666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297" y="2151556"/>
            <a:ext cx="1565589" cy="3913974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9251092" y="2100649"/>
            <a:ext cx="602205" cy="728334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3645" y="2811566"/>
            <a:ext cx="414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by two methods: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89660" y="3307224"/>
            <a:ext cx="4580546" cy="288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05099" y="3255948"/>
            <a:ext cx="5195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By setting the formatting first and then typing.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9660" y="3700329"/>
            <a:ext cx="4580546" cy="533685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/>
          <p:cNvSpPr txBox="1"/>
          <p:nvPr/>
        </p:nvSpPr>
        <p:spPr>
          <a:xfrm>
            <a:off x="222187" y="3625280"/>
            <a:ext cx="5195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By selecting the text and then applying the formatting to that selected text.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2953" y="3223807"/>
            <a:ext cx="3649051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Styles can make your life easier by applying all the formatting you wish in one application of the style, </a:t>
            </a:r>
            <a:r>
              <a:rPr lang="en-CA" i="1" dirty="0"/>
              <a:t>however</a:t>
            </a:r>
            <a:r>
              <a:rPr lang="en-CA" dirty="0"/>
              <a:t> you may not have a style to match your exact requirements.</a:t>
            </a:r>
          </a:p>
        </p:txBody>
      </p:sp>
      <p:sp>
        <p:nvSpPr>
          <p:cNvPr id="24" name="Down Arrow 23"/>
          <p:cNvSpPr/>
          <p:nvPr/>
        </p:nvSpPr>
        <p:spPr>
          <a:xfrm>
            <a:off x="7110101" y="4700187"/>
            <a:ext cx="824669" cy="495656"/>
          </a:xfrm>
          <a:prstGeom prst="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5691497" y="5204336"/>
            <a:ext cx="36490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So, what can we do to solve this?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9103" y="4768798"/>
            <a:ext cx="4255805" cy="172354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1600" b="1" dirty="0">
                <a:solidFill>
                  <a:srgbClr val="A64C0E"/>
                </a:solidFill>
              </a:rPr>
              <a:t>We can make a new style or modify one.</a:t>
            </a:r>
          </a:p>
          <a:p>
            <a:r>
              <a:rPr lang="en-CA" dirty="0"/>
              <a:t>In the next few slides we will: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Create a new style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Name it 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Save it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Use it</a:t>
            </a:r>
          </a:p>
        </p:txBody>
      </p:sp>
      <p:sp>
        <p:nvSpPr>
          <p:cNvPr id="30" name="Left Arrow 29"/>
          <p:cNvSpPr/>
          <p:nvPr/>
        </p:nvSpPr>
        <p:spPr>
          <a:xfrm>
            <a:off x="4554908" y="4994426"/>
            <a:ext cx="1128045" cy="791024"/>
          </a:xfrm>
          <a:prstGeom prst="leftArrow">
            <a:avLst/>
          </a:prstGeom>
          <a:gradFill flip="none" rotWithShape="1">
            <a:gsLst>
              <a:gs pos="0">
                <a:schemeClr val="accent2"/>
              </a:gs>
              <a:gs pos="57000">
                <a:srgbClr val="E4D498"/>
              </a:gs>
              <a:gs pos="78000">
                <a:srgbClr val="77BF17"/>
              </a:gs>
              <a:gs pos="100000">
                <a:srgbClr val="00B05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339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7" grpId="0" animBg="1"/>
      <p:bldP spid="28" grpId="0" animBg="1"/>
      <p:bldP spid="29" grpId="0" animBg="1"/>
      <p:bldP spid="17" grpId="0" animBg="1"/>
      <p:bldP spid="4" grpId="0" animBg="1"/>
      <p:bldP spid="4" grpId="1" animBg="1"/>
      <p:bldP spid="7" grpId="0" animBg="1"/>
      <p:bldP spid="8" grpId="0" animBg="1"/>
      <p:bldP spid="14" grpId="0"/>
      <p:bldP spid="19" grpId="0" animBg="1"/>
      <p:bldP spid="15" grpId="0"/>
      <p:bldP spid="15" grpId="1"/>
      <p:bldP spid="20" grpId="0" animBg="1"/>
      <p:bldP spid="16" grpId="0"/>
      <p:bldP spid="16" grpId="1"/>
      <p:bldP spid="16" grpId="2"/>
      <p:bldP spid="21" grpId="0" animBg="1"/>
      <p:bldP spid="21" grpId="1" animBg="1"/>
      <p:bldP spid="24" grpId="0" animBg="1"/>
      <p:bldP spid="25" grpId="0" animBg="1"/>
      <p:bldP spid="26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202935FB-C04C-410C-AD5F-FA637872C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6" y="7945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ounded Rectangle 14"/>
          <p:cNvSpPr/>
          <p:nvPr/>
        </p:nvSpPr>
        <p:spPr>
          <a:xfrm>
            <a:off x="470620" y="3013708"/>
            <a:ext cx="4084288" cy="84044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470620" y="3891582"/>
            <a:ext cx="4084288" cy="48386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470620" y="4427515"/>
            <a:ext cx="4084288" cy="48386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926613" y="4963448"/>
            <a:ext cx="3628295" cy="77078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926613" y="5786029"/>
            <a:ext cx="3628295" cy="77078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038" y="2132844"/>
            <a:ext cx="1565589" cy="39139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7316" y="153948"/>
            <a:ext cx="581968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Click on the Styles Menu button to display the Styles menu.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17085" y="6363891"/>
            <a:ext cx="334140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New Style button</a:t>
            </a:r>
            <a:endParaRPr lang="en-CA" dirty="0"/>
          </a:p>
        </p:txBody>
      </p:sp>
      <p:sp>
        <p:nvSpPr>
          <p:cNvPr id="8" name="Rectangle 7"/>
          <p:cNvSpPr/>
          <p:nvPr/>
        </p:nvSpPr>
        <p:spPr>
          <a:xfrm>
            <a:off x="9930213" y="5768412"/>
            <a:ext cx="230737" cy="19655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stCxn id="7" idx="0"/>
            <a:endCxn id="8" idx="2"/>
          </p:cNvCxnSpPr>
          <p:nvPr/>
        </p:nvCxnSpPr>
        <p:spPr>
          <a:xfrm flipH="1" flipV="1">
            <a:off x="10045582" y="5964964"/>
            <a:ext cx="142206" cy="3989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  <a:stCxn id="4" idx="2"/>
            <a:endCxn id="47" idx="3"/>
          </p:cNvCxnSpPr>
          <p:nvPr/>
        </p:nvCxnSpPr>
        <p:spPr>
          <a:xfrm>
            <a:off x="8567159" y="523280"/>
            <a:ext cx="576842" cy="15174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79462" y="1276857"/>
            <a:ext cx="4452359" cy="92333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First thing to do is name the style.</a:t>
            </a:r>
          </a:p>
          <a:p>
            <a:pPr marL="358775"/>
            <a:r>
              <a:rPr lang="en-CA" dirty="0"/>
              <a:t>I called mine the </a:t>
            </a:r>
            <a:r>
              <a:rPr lang="en-CA" b="1" i="1" dirty="0" err="1"/>
              <a:t>The_New_Normal</a:t>
            </a:r>
            <a:r>
              <a:rPr lang="en-CA" dirty="0"/>
              <a:t> since it is based off of the </a:t>
            </a:r>
            <a:r>
              <a:rPr lang="en-CA" b="1" i="1" dirty="0"/>
              <a:t>Normal</a:t>
            </a:r>
            <a:r>
              <a:rPr lang="en-CA" dirty="0"/>
              <a:t> style.</a:t>
            </a:r>
          </a:p>
        </p:txBody>
      </p:sp>
      <p:cxnSp>
        <p:nvCxnSpPr>
          <p:cNvPr id="40" name="Straight Arrow Connector 39"/>
          <p:cNvCxnSpPr>
            <a:stCxn id="38" idx="3"/>
          </p:cNvCxnSpPr>
          <p:nvPr/>
        </p:nvCxnSpPr>
        <p:spPr>
          <a:xfrm>
            <a:off x="4631821" y="1738522"/>
            <a:ext cx="1709158" cy="2953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3802879" y="2033899"/>
            <a:ext cx="2520750" cy="44438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71" y="1966722"/>
            <a:ext cx="2794730" cy="1479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461" y="2412570"/>
            <a:ext cx="4452359" cy="424731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Then determine whether this style is to be based upon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Paragraph</a:t>
            </a:r>
            <a:r>
              <a:rPr lang="en-CA" dirty="0"/>
              <a:t> – The style applies to all text between two carriage returns, a paragraph.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Character</a:t>
            </a:r>
            <a:r>
              <a:rPr lang="en-CA" dirty="0"/>
              <a:t> – The style is applied to individual characters.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Linked</a:t>
            </a:r>
            <a:r>
              <a:rPr lang="en-CA" dirty="0"/>
              <a:t> - Acts as both a paragraph style and character style based upon ...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Acts like a character style when less than a full paragraph of text is selected.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Acts like a paragraph style when no character is selected or the entire paragraph is selected.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V="1">
            <a:off x="4554908" y="2412570"/>
            <a:ext cx="1794363" cy="10293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8" idx="1"/>
          </p:cNvCxnSpPr>
          <p:nvPr/>
        </p:nvCxnSpPr>
        <p:spPr>
          <a:xfrm flipH="1" flipV="1">
            <a:off x="9388757" y="4911380"/>
            <a:ext cx="541456" cy="9553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554908" y="2536166"/>
            <a:ext cx="1776881" cy="159588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56" y="2345978"/>
            <a:ext cx="2980408" cy="582179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endCxn id="17" idx="1"/>
          </p:cNvCxnSpPr>
          <p:nvPr/>
        </p:nvCxnSpPr>
        <p:spPr>
          <a:xfrm flipV="1">
            <a:off x="4554908" y="2637068"/>
            <a:ext cx="1788148" cy="200394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858" y="2350438"/>
            <a:ext cx="2984605" cy="58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2" grpId="0" animBg="1"/>
      <p:bldP spid="23" grpId="0" animBg="1"/>
      <p:bldP spid="24" grpId="0" animBg="1"/>
      <p:bldP spid="4" grpId="0" animBg="1"/>
      <p:bldP spid="4" grpId="1" animBg="1"/>
      <p:bldP spid="7" grpId="0" animBg="1"/>
      <p:bldP spid="8" grpId="0" animBg="1"/>
      <p:bldP spid="8" grpId="1" animBg="1"/>
      <p:bldP spid="38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6BFC8D1-BF37-4542-B8A9-317C95991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6" y="7945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ounded Rectangle 10"/>
          <p:cNvSpPr/>
          <p:nvPr/>
        </p:nvSpPr>
        <p:spPr>
          <a:xfrm>
            <a:off x="546931" y="3035660"/>
            <a:ext cx="3940377" cy="24491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546931" y="3317731"/>
            <a:ext cx="3940377" cy="24491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24489" y="2412000"/>
            <a:ext cx="4452359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Then determine whether this style is to be based upon (continued)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Table </a:t>
            </a:r>
            <a:r>
              <a:rPr lang="en-CA" dirty="0"/>
              <a:t>– Applies the style to table(s) only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List</a:t>
            </a:r>
            <a:r>
              <a:rPr lang="en-CA" dirty="0"/>
              <a:t> – Applies the style to list(s) only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4496266" y="2743201"/>
            <a:ext cx="1844149" cy="38878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05" y="2347935"/>
            <a:ext cx="2981158" cy="58232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4487308" y="2881223"/>
            <a:ext cx="1853107" cy="56071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12" y="2349479"/>
            <a:ext cx="2986052" cy="58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FAC8666-B719-4CFE-B1FF-C7817E2B3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6" y="7945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ounded Rectangle 13"/>
          <p:cNvSpPr/>
          <p:nvPr/>
        </p:nvSpPr>
        <p:spPr>
          <a:xfrm>
            <a:off x="495656" y="4249081"/>
            <a:ext cx="4042161" cy="799461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495656" y="5335714"/>
            <a:ext cx="4042161" cy="541772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495655" y="6156112"/>
            <a:ext cx="4042161" cy="541772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90306" y="3904553"/>
            <a:ext cx="4452359" cy="286232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b="1" i="1" dirty="0"/>
              <a:t>Style for following paragraph</a:t>
            </a:r>
            <a:r>
              <a:rPr lang="en-CA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style will all paragraphs in the remainder of the document be, this style or any of the other styles available.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If you chose a </a:t>
            </a:r>
            <a:r>
              <a:rPr lang="en-CA" b="1" i="1" dirty="0"/>
              <a:t>Style type</a:t>
            </a:r>
            <a:r>
              <a:rPr lang="en-CA" dirty="0"/>
              <a:t> of </a:t>
            </a:r>
            <a:r>
              <a:rPr lang="en-CA" i="1" dirty="0"/>
              <a:t>character</a:t>
            </a:r>
            <a:r>
              <a:rPr lang="en-CA" dirty="0"/>
              <a:t> then this option is disabled.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If you chose a </a:t>
            </a:r>
            <a:r>
              <a:rPr lang="en-CA" b="1" i="1" dirty="0"/>
              <a:t>Style type</a:t>
            </a:r>
            <a:r>
              <a:rPr lang="en-CA" dirty="0"/>
              <a:t> of </a:t>
            </a:r>
            <a:r>
              <a:rPr lang="en-CA" i="1" dirty="0"/>
              <a:t>table</a:t>
            </a:r>
            <a:r>
              <a:rPr lang="en-CA" dirty="0"/>
              <a:t> or </a:t>
            </a:r>
            <a:r>
              <a:rPr lang="en-CA" i="1" dirty="0"/>
              <a:t>list </a:t>
            </a:r>
            <a:r>
              <a:rPr lang="en-CA" dirty="0"/>
              <a:t>then this option is unavailable.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7" y="1491740"/>
            <a:ext cx="4522369" cy="4662056"/>
          </a:xfrm>
          <a:prstGeom prst="rect">
            <a:avLst/>
          </a:prstGeom>
        </p:spPr>
      </p:pic>
      <p:cxnSp>
        <p:nvCxnSpPr>
          <p:cNvPr id="8" name="Straight Arrow Connector 7"/>
          <p:cNvCxnSpPr>
            <a:stCxn id="7" idx="3"/>
          </p:cNvCxnSpPr>
          <p:nvPr/>
        </p:nvCxnSpPr>
        <p:spPr>
          <a:xfrm flipV="1">
            <a:off x="4642665" y="2683387"/>
            <a:ext cx="1706860" cy="2652327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0305" y="1663971"/>
            <a:ext cx="4452359" cy="2031325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 </a:t>
            </a:r>
            <a:r>
              <a:rPr lang="en-CA" b="1" i="1" dirty="0"/>
              <a:t>Style based 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dirty="0"/>
              <a:t>This option allows you to use the formatting of another style as a basis for your style.  You can choose the </a:t>
            </a:r>
            <a:r>
              <a:rPr lang="en-CA" b="1" i="1" dirty="0"/>
              <a:t>(no style)</a:t>
            </a:r>
            <a:r>
              <a:rPr lang="en-CA" dirty="0"/>
              <a:t> option if you want to start from scratch.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b="1" dirty="0"/>
              <a:t>NOTE</a:t>
            </a:r>
            <a:r>
              <a:rPr lang="en-CA" dirty="0"/>
              <a:t>: If the base style is changed, then your style will also reflect that change.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4174" y="1994900"/>
            <a:ext cx="3925684" cy="1076106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520014" y="3098389"/>
            <a:ext cx="3925684" cy="550584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 flipV="1">
            <a:off x="4642664" y="2481457"/>
            <a:ext cx="1706861" cy="1981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</p:spTree>
    <p:extLst>
      <p:ext uri="{BB962C8B-B14F-4D97-AF65-F5344CB8AC3E}">
        <p14:creationId xmlns:p14="http://schemas.microsoft.com/office/powerpoint/2010/main" val="215384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7" grpId="0" animBg="1"/>
      <p:bldP spid="10" grpId="0" animBg="1"/>
      <p:bldP spid="11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CC632B1-6A96-4541-B28E-D68691264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6" y="7945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7" name="Rounded Rectangle 36"/>
          <p:cNvSpPr/>
          <p:nvPr/>
        </p:nvSpPr>
        <p:spPr>
          <a:xfrm>
            <a:off x="526213" y="5448665"/>
            <a:ext cx="3605842" cy="1072906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90306" y="2291419"/>
            <a:ext cx="4029019" cy="923330"/>
          </a:xfrm>
          <a:prstGeom prst="rect">
            <a:avLst/>
          </a:prstGeom>
          <a:noFill/>
          <a:ln w="19050">
            <a:solidFill>
              <a:srgbClr val="006C3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In this area you can set the formatting of the font, line spacing, indenting,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41" y="821114"/>
            <a:ext cx="4522368" cy="4662055"/>
          </a:xfrm>
          <a:prstGeom prst="rect">
            <a:avLst/>
          </a:prstGeom>
        </p:spPr>
      </p:pic>
      <p:sp>
        <p:nvSpPr>
          <p:cNvPr id="10" name="Left Brace 9"/>
          <p:cNvSpPr/>
          <p:nvPr/>
        </p:nvSpPr>
        <p:spPr>
          <a:xfrm>
            <a:off x="4676041" y="2155880"/>
            <a:ext cx="460707" cy="2468851"/>
          </a:xfrm>
          <a:prstGeom prst="leftBrace">
            <a:avLst>
              <a:gd name="adj1" fmla="val 8333"/>
              <a:gd name="adj2" fmla="val 49482"/>
            </a:avLst>
          </a:prstGeom>
          <a:noFill/>
          <a:ln w="25400">
            <a:solidFill>
              <a:srgbClr val="006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Arrow Connector 11"/>
          <p:cNvCxnSpPr>
            <a:stCxn id="7" idx="3"/>
            <a:endCxn id="10" idx="1"/>
          </p:cNvCxnSpPr>
          <p:nvPr/>
        </p:nvCxnSpPr>
        <p:spPr>
          <a:xfrm>
            <a:off x="4219325" y="2753084"/>
            <a:ext cx="456716" cy="624433"/>
          </a:xfrm>
          <a:prstGeom prst="straightConnector1">
            <a:avLst/>
          </a:prstGeom>
          <a:ln w="19050">
            <a:solidFill>
              <a:srgbClr val="006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0306" y="3685636"/>
            <a:ext cx="4029019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Do you want your style listed?</a:t>
            </a:r>
          </a:p>
        </p:txBody>
      </p:sp>
      <p:cxnSp>
        <p:nvCxnSpPr>
          <p:cNvPr id="21" name="Straight Arrow Connector 20"/>
          <p:cNvCxnSpPr>
            <a:stCxn id="19" idx="3"/>
          </p:cNvCxnSpPr>
          <p:nvPr/>
        </p:nvCxnSpPr>
        <p:spPr>
          <a:xfrm>
            <a:off x="4219325" y="3870302"/>
            <a:ext cx="777591" cy="9225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905292" y="5875286"/>
            <a:ext cx="6145146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Automatically update your style with any changes made directly to the text, which will then alter your style every place in your document where you have applied it.</a:t>
            </a:r>
          </a:p>
        </p:txBody>
      </p:sp>
      <p:cxnSp>
        <p:nvCxnSpPr>
          <p:cNvPr id="29" name="Straight Arrow Connector 28"/>
          <p:cNvCxnSpPr>
            <a:stCxn id="26" idx="0"/>
          </p:cNvCxnSpPr>
          <p:nvPr/>
        </p:nvCxnSpPr>
        <p:spPr>
          <a:xfrm flipH="1" flipV="1">
            <a:off x="6202392" y="4908430"/>
            <a:ext cx="1775473" cy="96685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2021" y="4559839"/>
            <a:ext cx="4029019" cy="20313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dirty="0"/>
              <a:t>Just use this style here or add it to the base template for this document?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dirty="0"/>
              <a:t>If added to the base template, your style will be available for any new document you create base upon that template.</a:t>
            </a:r>
          </a:p>
        </p:txBody>
      </p:sp>
      <p:cxnSp>
        <p:nvCxnSpPr>
          <p:cNvPr id="32" name="Straight Arrow Connector 31"/>
          <p:cNvCxnSpPr>
            <a:stCxn id="30" idx="3"/>
          </p:cNvCxnSpPr>
          <p:nvPr/>
        </p:nvCxnSpPr>
        <p:spPr>
          <a:xfrm flipV="1">
            <a:off x="4211040" y="5046457"/>
            <a:ext cx="757775" cy="52904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</p:spTree>
    <p:extLst>
      <p:ext uri="{BB962C8B-B14F-4D97-AF65-F5344CB8AC3E}">
        <p14:creationId xmlns:p14="http://schemas.microsoft.com/office/powerpoint/2010/main" val="27067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7" grpId="0" animBg="1"/>
      <p:bldP spid="10" grpId="0" animBg="1"/>
      <p:bldP spid="19" grpId="0" animBg="1"/>
      <p:bldP spid="26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1D50F40-7BBC-4AE2-81CC-7C2FEF887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6" y="7945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82304"/>
            <a:ext cx="4522368" cy="4662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477" y="6298251"/>
            <a:ext cx="423488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To be more detailed with your formatting …</a:t>
            </a:r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 flipV="1">
            <a:off x="4452359" y="5990602"/>
            <a:ext cx="495656" cy="4923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24" y="4080186"/>
            <a:ext cx="1264778" cy="17946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8214" y="4381958"/>
            <a:ext cx="3363211" cy="12003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Each of these in this menu displays a dialog box which contains all the settings available for that item.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811425" y="4230169"/>
            <a:ext cx="1427147" cy="1521151"/>
            <a:chOff x="3811425" y="4230169"/>
            <a:chExt cx="1427147" cy="1521151"/>
          </a:xfrm>
        </p:grpSpPr>
        <p:cxnSp>
          <p:nvCxnSpPr>
            <p:cNvPr id="13" name="Straight Arrow Connector 12"/>
            <p:cNvCxnSpPr>
              <a:stCxn id="11" idx="3"/>
            </p:cNvCxnSpPr>
            <p:nvPr/>
          </p:nvCxnSpPr>
          <p:spPr>
            <a:xfrm flipV="1">
              <a:off x="3811425" y="4230169"/>
              <a:ext cx="1384418" cy="751954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1" idx="3"/>
            </p:cNvCxnSpPr>
            <p:nvPr/>
          </p:nvCxnSpPr>
          <p:spPr>
            <a:xfrm flipV="1">
              <a:off x="3811425" y="4383993"/>
              <a:ext cx="1392964" cy="59813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1" idx="3"/>
            </p:cNvCxnSpPr>
            <p:nvPr/>
          </p:nvCxnSpPr>
          <p:spPr>
            <a:xfrm flipV="1">
              <a:off x="3811425" y="4572001"/>
              <a:ext cx="1392964" cy="410122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1" idx="3"/>
            </p:cNvCxnSpPr>
            <p:nvPr/>
          </p:nvCxnSpPr>
          <p:spPr>
            <a:xfrm flipV="1">
              <a:off x="3811425" y="4785607"/>
              <a:ext cx="1384418" cy="196516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1" idx="3"/>
            </p:cNvCxnSpPr>
            <p:nvPr/>
          </p:nvCxnSpPr>
          <p:spPr>
            <a:xfrm flipV="1">
              <a:off x="3811425" y="4977495"/>
              <a:ext cx="1384418" cy="4628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3"/>
            </p:cNvCxnSpPr>
            <p:nvPr/>
          </p:nvCxnSpPr>
          <p:spPr>
            <a:xfrm>
              <a:off x="3811425" y="4982123"/>
              <a:ext cx="1418601" cy="18808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11" idx="3"/>
            </p:cNvCxnSpPr>
            <p:nvPr/>
          </p:nvCxnSpPr>
          <p:spPr>
            <a:xfrm>
              <a:off x="3811425" y="4982123"/>
              <a:ext cx="1427147" cy="384636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1" idx="3"/>
            </p:cNvCxnSpPr>
            <p:nvPr/>
          </p:nvCxnSpPr>
          <p:spPr>
            <a:xfrm>
              <a:off x="3811425" y="4982123"/>
              <a:ext cx="1410055" cy="57264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11" idx="3"/>
            </p:cNvCxnSpPr>
            <p:nvPr/>
          </p:nvCxnSpPr>
          <p:spPr>
            <a:xfrm>
              <a:off x="3811425" y="4982123"/>
              <a:ext cx="1418601" cy="769197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4700187" y="6356237"/>
            <a:ext cx="739211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Once you have finished creating your style, click on </a:t>
            </a:r>
            <a:r>
              <a:rPr lang="en-CA" b="1" dirty="0"/>
              <a:t>OK</a:t>
            </a:r>
            <a:r>
              <a:rPr lang="en-CA" dirty="0"/>
              <a:t> and it is ready to use.</a:t>
            </a:r>
          </a:p>
        </p:txBody>
      </p:sp>
      <p:cxnSp>
        <p:nvCxnSpPr>
          <p:cNvPr id="42" name="Straight Arrow Connector 41"/>
          <p:cNvCxnSpPr>
            <a:stCxn id="40" idx="0"/>
          </p:cNvCxnSpPr>
          <p:nvPr/>
        </p:nvCxnSpPr>
        <p:spPr>
          <a:xfrm flipH="1" flipV="1">
            <a:off x="8280875" y="5990602"/>
            <a:ext cx="115369" cy="3656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</p:spTree>
    <p:extLst>
      <p:ext uri="{BB962C8B-B14F-4D97-AF65-F5344CB8AC3E}">
        <p14:creationId xmlns:p14="http://schemas.microsoft.com/office/powerpoint/2010/main" val="337342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4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A49F4D75-97AB-4E31-9217-51EF4D709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6" y="794525"/>
            <a:ext cx="8397968" cy="13183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963" y="1899477"/>
            <a:ext cx="1565589" cy="39139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94004"/>
            <a:ext cx="503855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Inspecting Style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8543" y="111257"/>
            <a:ext cx="635766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occasion it might be helpful to see the details of a style.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9808" y="2214431"/>
            <a:ext cx="229462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your style</a:t>
            </a:r>
          </a:p>
        </p:txBody>
      </p: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9594434" y="2399097"/>
            <a:ext cx="343196" cy="69115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19713" y="6133381"/>
            <a:ext cx="3157268" cy="37956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Style Inspector</a:t>
            </a:r>
            <a:r>
              <a:rPr lang="en-CA" dirty="0"/>
              <a:t>.</a:t>
            </a:r>
          </a:p>
        </p:txBody>
      </p:sp>
      <p:cxnSp>
        <p:nvCxnSpPr>
          <p:cNvPr id="14" name="Straight Arrow Connector 13"/>
          <p:cNvCxnSpPr>
            <a:stCxn id="12" idx="0"/>
          </p:cNvCxnSpPr>
          <p:nvPr/>
        </p:nvCxnSpPr>
        <p:spPr>
          <a:xfrm flipH="1" flipV="1">
            <a:off x="10205049" y="5719313"/>
            <a:ext cx="293298" cy="41406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092906" y="5538158"/>
            <a:ext cx="198407" cy="18978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808" y="2765650"/>
            <a:ext cx="1793274" cy="2153495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endCxn id="18" idx="3"/>
          </p:cNvCxnSpPr>
          <p:nvPr/>
        </p:nvCxnSpPr>
        <p:spPr>
          <a:xfrm flipH="1" flipV="1">
            <a:off x="9093082" y="3842398"/>
            <a:ext cx="999824" cy="169576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556075" y="5444117"/>
            <a:ext cx="30556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Reveal Formatting</a:t>
            </a:r>
            <a:endParaRPr lang="en-CA" dirty="0"/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flipH="1" flipV="1">
            <a:off x="7864413" y="4793411"/>
            <a:ext cx="219468" cy="6507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709140" y="4612256"/>
            <a:ext cx="198407" cy="18978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5" idx="1"/>
            <a:endCxn id="31" idx="3"/>
          </p:cNvCxnSpPr>
          <p:nvPr/>
        </p:nvCxnSpPr>
        <p:spPr>
          <a:xfrm flipH="1" flipV="1">
            <a:off x="6424897" y="4275221"/>
            <a:ext cx="1284243" cy="4319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14" y="1795959"/>
            <a:ext cx="1559283" cy="495852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88890" y="2269529"/>
            <a:ext cx="3414594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</a:t>
            </a:r>
            <a:r>
              <a:rPr lang="en-CA" b="1" i="1" dirty="0"/>
              <a:t>Reveal Formatting </a:t>
            </a:r>
            <a:r>
              <a:rPr lang="en-CA" dirty="0"/>
              <a:t>dialog shows you details of your style.</a:t>
            </a:r>
          </a:p>
        </p:txBody>
      </p:sp>
      <p:cxnSp>
        <p:nvCxnSpPr>
          <p:cNvPr id="35" name="Straight Arrow Connector 34"/>
          <p:cNvCxnSpPr>
            <a:stCxn id="33" idx="3"/>
          </p:cNvCxnSpPr>
          <p:nvPr/>
        </p:nvCxnSpPr>
        <p:spPr>
          <a:xfrm>
            <a:off x="4303484" y="2592695"/>
            <a:ext cx="562130" cy="38986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3714034" y="3001992"/>
            <a:ext cx="1349672" cy="2803585"/>
            <a:chOff x="3714034" y="3001992"/>
            <a:chExt cx="1349672" cy="2803585"/>
          </a:xfrm>
        </p:grpSpPr>
        <p:cxnSp>
          <p:nvCxnSpPr>
            <p:cNvPr id="38" name="Straight Arrow Connector 37"/>
            <p:cNvCxnSpPr/>
            <p:nvPr/>
          </p:nvCxnSpPr>
          <p:spPr>
            <a:xfrm flipV="1">
              <a:off x="3717985" y="3001992"/>
              <a:ext cx="1319841" cy="840405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3717985" y="3416060"/>
              <a:ext cx="1311215" cy="42633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3717985" y="3812875"/>
              <a:ext cx="1319841" cy="2952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3717985" y="3842397"/>
              <a:ext cx="1328468" cy="16888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3717985" y="3849510"/>
              <a:ext cx="1345721" cy="37743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3717985" y="3856463"/>
              <a:ext cx="1315889" cy="6670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3717985" y="3849350"/>
              <a:ext cx="1330804" cy="128481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3717985" y="3836248"/>
              <a:ext cx="1319840" cy="177144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3714034" y="3836248"/>
              <a:ext cx="1306540" cy="196932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205329" y="3247214"/>
            <a:ext cx="3507551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Each of these links displays the related dialog for that item allowing you to modify your style from the </a:t>
            </a:r>
            <a:r>
              <a:rPr lang="en-CA" b="1" i="1" dirty="0"/>
              <a:t>Reveal Formatting</a:t>
            </a:r>
            <a:r>
              <a:rPr lang="en-CA" dirty="0"/>
              <a:t> dialog.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05329" y="4721968"/>
            <a:ext cx="3507551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</a:t>
            </a:r>
            <a:r>
              <a:rPr lang="en-CA" b="1" i="1" dirty="0"/>
              <a:t>Distinguish style source</a:t>
            </a:r>
            <a:r>
              <a:rPr lang="en-CA" dirty="0"/>
              <a:t> box checked, you will be able to identify the local override styles.</a:t>
            </a:r>
          </a:p>
        </p:txBody>
      </p:sp>
      <p:cxnSp>
        <p:nvCxnSpPr>
          <p:cNvPr id="65" name="Straight Arrow Connector 64"/>
          <p:cNvCxnSpPr>
            <a:stCxn id="63" idx="3"/>
          </p:cNvCxnSpPr>
          <p:nvPr/>
        </p:nvCxnSpPr>
        <p:spPr>
          <a:xfrm>
            <a:off x="3712880" y="5183633"/>
            <a:ext cx="1281814" cy="118266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05329" y="5813449"/>
            <a:ext cx="348167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Show all formatting marks</a:t>
            </a:r>
            <a:endParaRPr lang="en-CA" dirty="0"/>
          </a:p>
        </p:txBody>
      </p:sp>
      <p:cxnSp>
        <p:nvCxnSpPr>
          <p:cNvPr id="68" name="Straight Arrow Connector 67"/>
          <p:cNvCxnSpPr>
            <a:stCxn id="66" idx="3"/>
          </p:cNvCxnSpPr>
          <p:nvPr/>
        </p:nvCxnSpPr>
        <p:spPr>
          <a:xfrm>
            <a:off x="3687000" y="5998115"/>
            <a:ext cx="1350826" cy="55796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485280" y="6366294"/>
            <a:ext cx="1178614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Same as …</a:t>
            </a:r>
          </a:p>
        </p:txBody>
      </p:sp>
      <p:cxnSp>
        <p:nvCxnSpPr>
          <p:cNvPr id="72" name="Straight Arrow Connector 71"/>
          <p:cNvCxnSpPr>
            <a:cxnSpLocks/>
          </p:cNvCxnSpPr>
          <p:nvPr/>
        </p:nvCxnSpPr>
        <p:spPr>
          <a:xfrm flipV="1">
            <a:off x="6485280" y="1540476"/>
            <a:ext cx="335650" cy="48258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endCxn id="70" idx="1"/>
          </p:cNvCxnSpPr>
          <p:nvPr/>
        </p:nvCxnSpPr>
        <p:spPr>
          <a:xfrm flipV="1">
            <a:off x="6114273" y="6550960"/>
            <a:ext cx="371007" cy="51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12" grpId="0" animBg="1"/>
      <p:bldP spid="15" grpId="0" animBg="1"/>
      <p:bldP spid="23" grpId="0" animBg="1"/>
      <p:bldP spid="25" grpId="0" animBg="1"/>
      <p:bldP spid="33" grpId="0" animBg="1"/>
      <p:bldP spid="62" grpId="0" animBg="1"/>
      <p:bldP spid="63" grpId="0" animBg="1"/>
      <p:bldP spid="66" grpId="0" animBg="1"/>
      <p:bldP spid="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11AF459-63CA-43D1-8CBD-945E3A131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825" y="68024"/>
            <a:ext cx="7246910" cy="674054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004194" y="2759062"/>
            <a:ext cx="3347049" cy="1115468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70899" y="2156825"/>
            <a:ext cx="4234118" cy="175432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Modify the </a:t>
            </a:r>
            <a:r>
              <a:rPr lang="en-CA" b="1" i="1" dirty="0"/>
              <a:t>Heading 2</a:t>
            </a:r>
            <a:r>
              <a:rPr lang="en-CA" dirty="0"/>
              <a:t> style to whatever suits your liking.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Notice how it changes all instances of </a:t>
            </a:r>
            <a:r>
              <a:rPr lang="en-CA" b="1" i="1" dirty="0"/>
              <a:t>Heading 2</a:t>
            </a:r>
            <a:r>
              <a:rPr lang="en-CA" dirty="0"/>
              <a:t> in the entire document (one more is near the end of the document)?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>
            <a:off x="4281443" y="2401368"/>
            <a:ext cx="1534471" cy="125250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0627" y="555477"/>
            <a:ext cx="4234118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To modify a style </a:t>
            </a:r>
            <a:r>
              <a:rPr lang="en-CA" sz="1600" dirty="0"/>
              <a:t>(</a:t>
            </a:r>
            <a:r>
              <a:rPr lang="en-CA" sz="1600" b="1" dirty="0"/>
              <a:t>place cursor in heading 2</a:t>
            </a:r>
            <a:r>
              <a:rPr lang="en-CA" sz="1600" dirty="0"/>
              <a:t>)</a:t>
            </a:r>
            <a:r>
              <a:rPr lang="en-CA" dirty="0"/>
              <a:t>…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the Styles Menu button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the down arrow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Modify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3793993" y="1039381"/>
            <a:ext cx="7211758" cy="10567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094" y="1247884"/>
            <a:ext cx="1821045" cy="4552612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3793993" y="1283304"/>
            <a:ext cx="7516558" cy="105652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906" y="2416572"/>
            <a:ext cx="2113648" cy="1201879"/>
          </a:xfrm>
          <a:prstGeom prst="rect">
            <a:avLst/>
          </a:prstGeom>
        </p:spPr>
      </p:pic>
      <p:cxnSp>
        <p:nvCxnSpPr>
          <p:cNvPr id="24" name="Straight Arrow Connector 23"/>
          <p:cNvCxnSpPr>
            <a:cxnSpLocks/>
          </p:cNvCxnSpPr>
          <p:nvPr/>
        </p:nvCxnSpPr>
        <p:spPr>
          <a:xfrm>
            <a:off x="3793993" y="1572798"/>
            <a:ext cx="5776505" cy="114964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769121" y="897308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73626" y="1181980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785873" y="1453157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5" name="Straight Arrow Connector 34"/>
          <p:cNvCxnSpPr>
            <a:cxnSpLocks/>
          </p:cNvCxnSpPr>
          <p:nvPr/>
        </p:nvCxnSpPr>
        <p:spPr>
          <a:xfrm>
            <a:off x="4084890" y="777667"/>
            <a:ext cx="1811708" cy="284078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83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14" grpId="0" animBg="1"/>
      <p:bldP spid="28" grpId="0" animBg="1"/>
      <p:bldP spid="29" grpId="0" animBg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E666AD-7D99-4544-B367-FA57C1844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954" y="842119"/>
            <a:ext cx="8397968" cy="13183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9" name="Rounded Rectangle 18"/>
          <p:cNvSpPr/>
          <p:nvPr/>
        </p:nvSpPr>
        <p:spPr>
          <a:xfrm>
            <a:off x="4086226" y="3656056"/>
            <a:ext cx="383875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4359396" y="3911974"/>
            <a:ext cx="356558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3703784" y="4182269"/>
            <a:ext cx="1003544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4112105" y="4452564"/>
            <a:ext cx="381287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3965455" y="4708482"/>
            <a:ext cx="395952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4557803" y="4967279"/>
            <a:ext cx="3367178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4506043" y="5226869"/>
            <a:ext cx="4436854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86602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Page Layout Ribbon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68667" y="3338256"/>
            <a:ext cx="5934615" cy="218521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1700" b="1" i="1" dirty="0">
                <a:solidFill>
                  <a:srgbClr val="0070C0"/>
                </a:solidFill>
              </a:rPr>
              <a:t>Page Setup</a:t>
            </a:r>
          </a:p>
          <a:p>
            <a:r>
              <a:rPr lang="en-CA" sz="1700" b="1" i="1" dirty="0"/>
              <a:t>Margins</a:t>
            </a:r>
            <a:r>
              <a:rPr lang="en-CA" sz="1700" dirty="0"/>
              <a:t> – Blank space around the document content.</a:t>
            </a:r>
          </a:p>
          <a:p>
            <a:r>
              <a:rPr lang="en-CA" sz="1700" b="1" i="1" dirty="0"/>
              <a:t>Orientation</a:t>
            </a:r>
            <a:r>
              <a:rPr lang="en-CA" sz="1700" dirty="0"/>
              <a:t> – Paper orientation portrait or landscape.</a:t>
            </a:r>
          </a:p>
          <a:p>
            <a:r>
              <a:rPr lang="en-CA" sz="1700" b="1" i="1" dirty="0"/>
              <a:t>Size</a:t>
            </a:r>
            <a:r>
              <a:rPr lang="en-CA" sz="1700" dirty="0"/>
              <a:t> – Paper size.</a:t>
            </a:r>
          </a:p>
          <a:p>
            <a:r>
              <a:rPr lang="en-CA" sz="1700" b="1" i="1" dirty="0"/>
              <a:t>Columns</a:t>
            </a:r>
            <a:r>
              <a:rPr lang="en-CA" sz="1700" dirty="0"/>
              <a:t> – Number and layout of columns in a section.</a:t>
            </a:r>
          </a:p>
          <a:p>
            <a:r>
              <a:rPr lang="en-CA" sz="1700" b="1" i="1" dirty="0"/>
              <a:t>Breaks</a:t>
            </a:r>
            <a:r>
              <a:rPr lang="en-CA" sz="1700" dirty="0"/>
              <a:t> – Different types of breaking the flow of text.</a:t>
            </a:r>
          </a:p>
          <a:p>
            <a:r>
              <a:rPr lang="en-CA" sz="1700" b="1" i="1" dirty="0"/>
              <a:t>Line</a:t>
            </a:r>
            <a:r>
              <a:rPr lang="en-CA" sz="1700" dirty="0"/>
              <a:t> </a:t>
            </a:r>
            <a:r>
              <a:rPr lang="en-CA" sz="1700" b="1" i="1" dirty="0"/>
              <a:t>Numbers</a:t>
            </a:r>
            <a:r>
              <a:rPr lang="en-CA" sz="1700" dirty="0"/>
              <a:t> – Inserted into the header or footer.</a:t>
            </a:r>
          </a:p>
          <a:p>
            <a:r>
              <a:rPr lang="en-CA" sz="1700" b="1" i="1" dirty="0"/>
              <a:t>Hyphenation</a:t>
            </a:r>
            <a:r>
              <a:rPr lang="en-CA" sz="1700" dirty="0"/>
              <a:t> – How the words at the end of the line hyphenate.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044430" y="1334530"/>
            <a:ext cx="2387527" cy="81772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/>
          <p:cNvCxnSpPr>
            <a:cxnSpLocks/>
            <a:stCxn id="17" idx="0"/>
            <a:endCxn id="18" idx="2"/>
          </p:cNvCxnSpPr>
          <p:nvPr/>
        </p:nvCxnSpPr>
        <p:spPr>
          <a:xfrm flipH="1" flipV="1">
            <a:off x="3238194" y="2152255"/>
            <a:ext cx="2797781" cy="118600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04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4CF31DE-F680-4C24-90DD-B2658374B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954" y="842119"/>
            <a:ext cx="8397968" cy="13183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0" name="Rounded Rectangle 19"/>
          <p:cNvSpPr/>
          <p:nvPr/>
        </p:nvSpPr>
        <p:spPr>
          <a:xfrm>
            <a:off x="7742007" y="2879362"/>
            <a:ext cx="3744223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958205" y="3142194"/>
            <a:ext cx="3528026" cy="50491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346035" y="3698092"/>
            <a:ext cx="3140195" cy="50973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449373" y="4246259"/>
            <a:ext cx="3036856" cy="50973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8362751" y="4812373"/>
            <a:ext cx="3123478" cy="76705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7463086" y="5622594"/>
            <a:ext cx="4023143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7616924" y="5891042"/>
            <a:ext cx="3869306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7612661" y="6155408"/>
            <a:ext cx="3873567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1349239" y="2861359"/>
            <a:ext cx="4132053" cy="51758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1478815" y="3414509"/>
            <a:ext cx="4002478" cy="51758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2" y="119882"/>
            <a:ext cx="486602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Page Layout Ribbon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0541" y="2514577"/>
            <a:ext cx="5107196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F0"/>
                </a:solidFill>
              </a:rPr>
              <a:t>Paragraph</a:t>
            </a:r>
            <a:endParaRPr lang="en-CA" dirty="0">
              <a:solidFill>
                <a:srgbClr val="00B0F0"/>
              </a:solidFill>
            </a:endParaRPr>
          </a:p>
          <a:p>
            <a:r>
              <a:rPr lang="en-CA" b="1" i="1" dirty="0"/>
              <a:t>Indent</a:t>
            </a:r>
            <a:r>
              <a:rPr lang="en-CA" dirty="0"/>
              <a:t> –  Left and right indent of the paragraph in</a:t>
            </a:r>
          </a:p>
          <a:p>
            <a:pPr marL="896938"/>
            <a:r>
              <a:rPr lang="en-CA" dirty="0"/>
              <a:t>which the cursor resides.</a:t>
            </a:r>
          </a:p>
          <a:p>
            <a:r>
              <a:rPr lang="en-CA" b="1" i="1" dirty="0"/>
              <a:t>Spacing </a:t>
            </a:r>
            <a:r>
              <a:rPr lang="en-CA" dirty="0"/>
              <a:t>– Spacing above (before) and below (after)</a:t>
            </a:r>
          </a:p>
          <a:p>
            <a:pPr marL="982663" defTabSz="982663"/>
            <a:r>
              <a:rPr lang="en-CA" dirty="0"/>
              <a:t>the paragraph in which the cursor resides.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82960" y="1326292"/>
            <a:ext cx="2535678" cy="82129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cxnSpLocks/>
            <a:stCxn id="11" idx="0"/>
            <a:endCxn id="14" idx="2"/>
          </p:cNvCxnSpPr>
          <p:nvPr/>
        </p:nvCxnSpPr>
        <p:spPr>
          <a:xfrm flipV="1">
            <a:off x="3014139" y="2147587"/>
            <a:ext cx="2736660" cy="36699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706838" y="2517052"/>
            <a:ext cx="4926041" cy="39703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7030A0"/>
                </a:solidFill>
              </a:rPr>
              <a:t>Arrange</a:t>
            </a:r>
          </a:p>
          <a:p>
            <a:r>
              <a:rPr lang="en-CA" b="1" i="1" dirty="0"/>
              <a:t>Position</a:t>
            </a:r>
            <a:r>
              <a:rPr lang="en-CA" dirty="0"/>
              <a:t> – Move the selected object on the page.</a:t>
            </a:r>
          </a:p>
          <a:p>
            <a:r>
              <a:rPr lang="en-CA" b="1" i="1" dirty="0"/>
              <a:t>Wrap Text</a:t>
            </a:r>
            <a:r>
              <a:rPr lang="en-CA" dirty="0"/>
              <a:t> –  Change the way the text wraps</a:t>
            </a:r>
          </a:p>
          <a:p>
            <a:pPr marL="1258888"/>
            <a:r>
              <a:rPr lang="en-CA" dirty="0"/>
              <a:t>around the object.</a:t>
            </a:r>
          </a:p>
          <a:p>
            <a:r>
              <a:rPr lang="en-CA" b="1" i="1" dirty="0"/>
              <a:t>Bring Forward</a:t>
            </a:r>
            <a:r>
              <a:rPr lang="en-CA" dirty="0"/>
              <a:t> – Bring the selected object up in</a:t>
            </a:r>
          </a:p>
          <a:p>
            <a:pPr marL="1612900"/>
            <a:r>
              <a:rPr lang="en-CA" dirty="0"/>
              <a:t>the layering of all the objects.</a:t>
            </a:r>
          </a:p>
          <a:p>
            <a:r>
              <a:rPr lang="en-CA" b="1" i="1" dirty="0"/>
              <a:t>Send Backward</a:t>
            </a:r>
            <a:r>
              <a:rPr lang="en-CA" dirty="0"/>
              <a:t> – Send the selected object down</a:t>
            </a:r>
          </a:p>
          <a:p>
            <a:pPr marL="1698625"/>
            <a:r>
              <a:rPr lang="en-CA" dirty="0"/>
              <a:t>in the layering of the objects.</a:t>
            </a:r>
          </a:p>
          <a:p>
            <a:r>
              <a:rPr lang="en-CA" b="1" i="1" dirty="0"/>
              <a:t>Selection Pane</a:t>
            </a:r>
            <a:r>
              <a:rPr lang="en-CA" dirty="0"/>
              <a:t> – Presents a pane beside the</a:t>
            </a:r>
          </a:p>
          <a:p>
            <a:pPr marL="1612900"/>
            <a:r>
              <a:rPr lang="en-CA" dirty="0"/>
              <a:t>document that allows you to select an object.</a:t>
            </a:r>
          </a:p>
          <a:p>
            <a:r>
              <a:rPr lang="en-CA" b="1" i="1" dirty="0"/>
              <a:t>Align</a:t>
            </a:r>
            <a:r>
              <a:rPr lang="en-CA" dirty="0"/>
              <a:t> – Align the edges of the selected objects.</a:t>
            </a:r>
          </a:p>
          <a:p>
            <a:r>
              <a:rPr lang="en-CA" b="1" i="1" dirty="0"/>
              <a:t>Group</a:t>
            </a:r>
            <a:r>
              <a:rPr lang="en-CA" dirty="0"/>
              <a:t> – Group selected objects as one.</a:t>
            </a:r>
          </a:p>
          <a:p>
            <a:r>
              <a:rPr lang="en-CA" b="1" i="1" dirty="0"/>
              <a:t>Rotate</a:t>
            </a:r>
            <a:r>
              <a:rPr lang="en-CA" dirty="0"/>
              <a:t> – Rotate selected object(s).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44594" y="1325784"/>
            <a:ext cx="2651342" cy="82129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49D817A-2CDA-47EC-938B-E5BB165AA590}"/>
              </a:ext>
            </a:extLst>
          </p:cNvPr>
          <p:cNvCxnSpPr>
            <a:stCxn id="17" idx="0"/>
            <a:endCxn id="19" idx="2"/>
          </p:cNvCxnSpPr>
          <p:nvPr/>
        </p:nvCxnSpPr>
        <p:spPr>
          <a:xfrm flipH="1" flipV="1">
            <a:off x="8370265" y="2147079"/>
            <a:ext cx="799594" cy="36997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78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2" grpId="0" animBg="1"/>
      <p:bldP spid="13" grpId="0" animBg="1"/>
      <p:bldP spid="11" grpId="0" animBg="1"/>
      <p:bldP spid="14" grpId="0" animBg="1"/>
      <p:bldP spid="17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642884" y="1542158"/>
            <a:ext cx="1440248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105834" y="2108625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105834" y="2374282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105833" y="2648315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289985" y="4284873"/>
            <a:ext cx="3700732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428003" y="4834281"/>
            <a:ext cx="3562714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8289985" y="5392315"/>
            <a:ext cx="3700732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264107" y="5951248"/>
            <a:ext cx="3726610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6642884" y="3188862"/>
            <a:ext cx="1491466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276709"/>
            <a:ext cx="1440248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1788" y="919951"/>
            <a:ext cx="5710687" cy="56323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Breaks provide a way of changing the structure of your document. There are: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Page</a:t>
            </a:r>
            <a:r>
              <a:rPr lang="en-CA" b="1" dirty="0"/>
              <a:t> </a:t>
            </a:r>
            <a:r>
              <a:rPr lang="en-CA" b="1" dirty="0">
                <a:solidFill>
                  <a:schemeClr val="accent2"/>
                </a:solidFill>
              </a:rPr>
              <a:t>Breaks</a:t>
            </a:r>
            <a:endParaRPr lang="en-CA" dirty="0"/>
          </a:p>
          <a:p>
            <a:pPr marL="361950"/>
            <a:r>
              <a:rPr lang="en-CA" dirty="0"/>
              <a:t>Forces the text to start on the next page or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Page – New page marker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Column – Breaks to the next column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Text Wrapping – Wraps text around objects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Section</a:t>
            </a:r>
            <a:r>
              <a:rPr lang="en-CA" b="1" dirty="0"/>
              <a:t> </a:t>
            </a:r>
            <a:r>
              <a:rPr lang="en-CA" b="1" dirty="0">
                <a:solidFill>
                  <a:schemeClr val="accent2"/>
                </a:solidFill>
              </a:rPr>
              <a:t>Breaks</a:t>
            </a:r>
            <a:endParaRPr lang="en-CA" dirty="0"/>
          </a:p>
          <a:p>
            <a:pPr marL="361950"/>
            <a:r>
              <a:rPr lang="en-CA" dirty="0"/>
              <a:t>Like creating a document within a document.  You can change the formatting entirely and then it returns back to the previous format by ending the section.</a:t>
            </a:r>
            <a:endParaRPr lang="en-CA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Next Page – Starts the embedded document on the</a:t>
            </a:r>
          </a:p>
          <a:p>
            <a:pPr marL="1881188" lvl="1"/>
            <a:r>
              <a:rPr lang="en-CA" dirty="0"/>
              <a:t>next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Continuous – Starts the embedded document on</a:t>
            </a:r>
          </a:p>
          <a:p>
            <a:pPr marL="2062163" lvl="1"/>
            <a:r>
              <a:rPr lang="en-CA" dirty="0"/>
              <a:t>the same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Even Page – Starts the embedded document on the</a:t>
            </a:r>
          </a:p>
          <a:p>
            <a:pPr marL="1881188" lvl="1"/>
            <a:r>
              <a:rPr lang="en-CA" dirty="0"/>
              <a:t>even numbered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Odd Page – Starts the embedded document on the</a:t>
            </a:r>
          </a:p>
          <a:p>
            <a:pPr marL="1881188" lvl="1"/>
            <a:r>
              <a:rPr lang="en-CA" dirty="0"/>
              <a:t>odd numbered page.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9665" y="2587873"/>
            <a:ext cx="331722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When you start a new section, you must end it with a section break of the same type.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9812" y="3743821"/>
            <a:ext cx="5876925" cy="175432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Because a new section is like creating a document within a document, you can also have different printer settings for that section, such as a different paper tray that has 8 ½ X 14. </a:t>
            </a:r>
          </a:p>
          <a:p>
            <a:endParaRPr lang="en-CA" b="1" i="1" dirty="0"/>
          </a:p>
          <a:p>
            <a:r>
              <a:rPr lang="en-CA" b="1" i="1" dirty="0"/>
              <a:t>However</a:t>
            </a:r>
            <a:r>
              <a:rPr lang="en-CA" dirty="0"/>
              <a:t>, to apply different paper types, the new section must start on a new page, the </a:t>
            </a:r>
            <a:r>
              <a:rPr lang="en-CA" b="1" i="1" dirty="0"/>
              <a:t>Next Page</a:t>
            </a:r>
            <a:r>
              <a:rPr lang="en-CA" dirty="0"/>
              <a:t> break.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2123" y="5749154"/>
            <a:ext cx="4212302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Also note that when you end a section,</a:t>
            </a:r>
          </a:p>
          <a:p>
            <a:r>
              <a:rPr lang="en-CA" dirty="0"/>
              <a:t>the previous formatting once again is automatically used.</a:t>
            </a:r>
          </a:p>
        </p:txBody>
      </p:sp>
    </p:spTree>
    <p:extLst>
      <p:ext uri="{BB962C8B-B14F-4D97-AF65-F5344CB8AC3E}">
        <p14:creationId xmlns:p14="http://schemas.microsoft.com/office/powerpoint/2010/main" val="349558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1" grpId="0" animBg="1"/>
      <p:bldP spid="6" grpId="0" animBg="1"/>
      <p:bldP spid="6" grpId="1" animBg="1"/>
      <p:bldP spid="7" grpId="0" animBg="1"/>
      <p:bldP spid="8" grpId="0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440283" y="1270429"/>
            <a:ext cx="4075442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440283" y="1535665"/>
            <a:ext cx="4075442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420357" y="3021447"/>
            <a:ext cx="5723267" cy="50780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20356" y="3579795"/>
            <a:ext cx="5723267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48981" y="4103670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48980" y="4385106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44844" y="4668566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544120"/>
            <a:ext cx="1440248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7030A0"/>
                </a:solidFill>
              </a:rPr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6120" y="919951"/>
            <a:ext cx="4978167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7030A0"/>
                </a:solidFill>
              </a:rPr>
              <a:t>Columns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/>
              <a:t>are often started on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a </a:t>
            </a:r>
            <a:r>
              <a:rPr lang="en-CA" b="1" i="1" dirty="0"/>
              <a:t>new page</a:t>
            </a:r>
            <a:r>
              <a:rPr lang="en-CA" b="1" dirty="0"/>
              <a:t> </a:t>
            </a:r>
            <a:r>
              <a:rPr lang="en-CA" dirty="0"/>
              <a:t>(next page section break)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same page</a:t>
            </a:r>
            <a:r>
              <a:rPr lang="en-CA" b="1" dirty="0"/>
              <a:t> </a:t>
            </a:r>
            <a:r>
              <a:rPr lang="en-CA" dirty="0"/>
              <a:t>(continuous section break)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08" y="2397279"/>
            <a:ext cx="4965079" cy="4406349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842075" y="1843281"/>
            <a:ext cx="638355" cy="553998"/>
          </a:xfrm>
          <a:prstGeom prst="downArrow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76912" y="2665562"/>
            <a:ext cx="6142733" cy="230832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columns dialog you can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the columns by choosing a preset which divides the page inside the margins evenly among the columns.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the number, width and spacing of the columns manually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Apply this column format to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the whole document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this point forward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this section only (must create a section break first)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143623" y="3257550"/>
            <a:ext cx="343446" cy="762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/>
          <p:cNvSpPr/>
          <p:nvPr/>
        </p:nvSpPr>
        <p:spPr>
          <a:xfrm>
            <a:off x="6648451" y="2800350"/>
            <a:ext cx="209550" cy="1012359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143623" y="3686175"/>
            <a:ext cx="447677" cy="11430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>
          <a:xfrm>
            <a:off x="6600826" y="3886200"/>
            <a:ext cx="291501" cy="2009775"/>
          </a:xfrm>
          <a:prstGeom prst="leftBrace">
            <a:avLst>
              <a:gd name="adj1" fmla="val 8333"/>
              <a:gd name="adj2" fmla="val 49526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5" name="Group 34"/>
          <p:cNvGrpSpPr/>
          <p:nvPr/>
        </p:nvGrpSpPr>
        <p:grpSpPr>
          <a:xfrm>
            <a:off x="5644187" y="4191000"/>
            <a:ext cx="1137613" cy="1866900"/>
            <a:chOff x="5644187" y="4191000"/>
            <a:chExt cx="1137613" cy="1866900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5653713" y="4191000"/>
              <a:ext cx="1128087" cy="186690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5653713" y="4506292"/>
              <a:ext cx="1128087" cy="153874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5644187" y="4782517"/>
              <a:ext cx="1137613" cy="126197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/>
          <p:nvPr/>
        </p:nvCxnSpPr>
        <p:spPr>
          <a:xfrm>
            <a:off x="180975" y="2971800"/>
            <a:ext cx="303972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63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1" grpId="0" animBg="1"/>
      <p:bldP spid="9" grpId="0" animBg="1"/>
      <p:bldP spid="3" grpId="0" animBg="1"/>
      <p:bldP spid="4" grpId="0" animBg="1"/>
      <p:bldP spid="21" grpId="0" animBg="1"/>
      <p:bldP spid="2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810883" y="3238366"/>
            <a:ext cx="5275592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10883" y="3509380"/>
            <a:ext cx="5275592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10883" y="3780393"/>
            <a:ext cx="5275592" cy="515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810883" y="4337854"/>
            <a:ext cx="5275592" cy="515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820345"/>
            <a:ext cx="1440248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00B050"/>
                </a:solidFill>
              </a:rPr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6120" y="919951"/>
            <a:ext cx="497816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B050"/>
                </a:solidFill>
              </a:rPr>
              <a:t>Hyphenations</a:t>
            </a:r>
            <a:r>
              <a:rPr lang="en-CA" dirty="0"/>
              <a:t> occur at the end of the line and can help the document flow.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7246369" y="1578055"/>
            <a:ext cx="638355" cy="1310268"/>
          </a:xfrm>
          <a:prstGeom prst="downArrow">
            <a:avLst/>
          </a:prstGeom>
          <a:solidFill>
            <a:srgbClr val="00B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454" y="2876550"/>
            <a:ext cx="3430799" cy="21893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912" y="2876550"/>
            <a:ext cx="6142733" cy="20313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 the flow of the document content by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Automatically hyphenating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Hyphenating words in CAPS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Hyphenating when within a set distance from the right side of the document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Limiting the amount of hyphenation that can occur on one page</a:t>
            </a:r>
          </a:p>
        </p:txBody>
      </p:sp>
      <p:cxnSp>
        <p:nvCxnSpPr>
          <p:cNvPr id="27" name="Straight Arrow Connector 26"/>
          <p:cNvCxnSpPr>
            <a:stCxn id="21" idx="3"/>
          </p:cNvCxnSpPr>
          <p:nvPr/>
        </p:nvCxnSpPr>
        <p:spPr>
          <a:xfrm>
            <a:off x="6086475" y="3354823"/>
            <a:ext cx="1504950" cy="360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086475" y="3621237"/>
            <a:ext cx="1504950" cy="267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3" idx="3"/>
          </p:cNvCxnSpPr>
          <p:nvPr/>
        </p:nvCxnSpPr>
        <p:spPr>
          <a:xfrm>
            <a:off x="6086475" y="4038084"/>
            <a:ext cx="1570557" cy="5535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5" idx="3"/>
          </p:cNvCxnSpPr>
          <p:nvPr/>
        </p:nvCxnSpPr>
        <p:spPr>
          <a:xfrm flipV="1">
            <a:off x="6086475" y="4370945"/>
            <a:ext cx="1514475" cy="2246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7973225" y="2418827"/>
            <a:ext cx="2897026" cy="337375"/>
          </a:xfrm>
          <a:prstGeom prst="roundRect">
            <a:avLst/>
          </a:prstGeom>
          <a:solidFill>
            <a:srgbClr val="F9D5BD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Hyphenation Options Dialog</a:t>
            </a:r>
          </a:p>
        </p:txBody>
      </p:sp>
    </p:spTree>
    <p:extLst>
      <p:ext uri="{BB962C8B-B14F-4D97-AF65-F5344CB8AC3E}">
        <p14:creationId xmlns:p14="http://schemas.microsoft.com/office/powerpoint/2010/main" val="56989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 animBg="1"/>
      <p:bldP spid="11" grpId="0" animBg="1"/>
      <p:bldP spid="19" grpId="0" animBg="1"/>
      <p:bldP spid="20" grpId="0" animBg="1"/>
      <p:bldP spid="10" grpId="0" animBg="1"/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120" y="4587186"/>
            <a:ext cx="5321575" cy="61186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8" y="5445618"/>
            <a:ext cx="6116128" cy="131709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" y="4312500"/>
            <a:ext cx="6119310" cy="106463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" y="2170477"/>
            <a:ext cx="6130957" cy="2077661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7419975" y="1818724"/>
            <a:ext cx="4484478" cy="795080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7419975" y="2636737"/>
            <a:ext cx="4484478" cy="52915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419975" y="3197453"/>
            <a:ext cx="4484478" cy="796578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419975" y="4028535"/>
            <a:ext cx="4484478" cy="245481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6676120" y="919951"/>
            <a:ext cx="5296805" cy="341632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Indentation </a:t>
            </a:r>
            <a:r>
              <a:rPr lang="en-CA" dirty="0"/>
              <a:t>and </a:t>
            </a:r>
            <a:r>
              <a:rPr lang="en-CA" b="1" dirty="0">
                <a:solidFill>
                  <a:srgbClr val="0070C0"/>
                </a:solidFill>
              </a:rPr>
              <a:t>spacing </a:t>
            </a:r>
            <a:r>
              <a:rPr lang="en-CA" dirty="0"/>
              <a:t>control the flow of your document by emphasising or setting apart text to draw attention to it, such as by …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whole paragraphs from the left and/or right</a:t>
            </a:r>
          </a:p>
          <a:p>
            <a:pPr marL="714375"/>
            <a:r>
              <a:rPr lang="en-CA" dirty="0"/>
              <a:t>(often seen in block quotes)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first line</a:t>
            </a:r>
          </a:p>
          <a:p>
            <a:pPr marL="714375"/>
            <a:r>
              <a:rPr lang="en-CA" dirty="0"/>
              <a:t>(a standard first line indentation)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while leaving the first line not indented</a:t>
            </a:r>
          </a:p>
          <a:p>
            <a:pPr marL="714375"/>
            <a:r>
              <a:rPr lang="en-CA" dirty="0"/>
              <a:t>(as in annotated bibliographies, for example)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indented lists and tables.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4387" y="1820520"/>
            <a:ext cx="1440248" cy="232914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6120" y="99738"/>
            <a:ext cx="5296805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00890" y="5527261"/>
            <a:ext cx="5296805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Just like with any other formatting, indentation can also be overused which in turn detracts from using it as a method of emphasis in your document.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64286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0070C0"/>
                </a:solidFill>
              </a:rPr>
              <a:t>Indentation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821376" y="2216264"/>
            <a:ext cx="4598601" cy="109196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889848" y="2901315"/>
            <a:ext cx="4530129" cy="196276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889848" y="3595742"/>
            <a:ext cx="4530127" cy="262390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7634377" y="4259481"/>
            <a:ext cx="230426" cy="6668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84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9" grpId="0" animBg="1"/>
      <p:bldP spid="11" grpId="0" animBg="1"/>
      <p:bldP spid="2" grpId="0" animBg="1"/>
      <p:bldP spid="2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681487" y="3929070"/>
            <a:ext cx="9190658" cy="2769905"/>
          </a:xfrm>
          <a:prstGeom prst="rect">
            <a:avLst/>
          </a:prstGeom>
          <a:solidFill>
            <a:srgbClr val="7030A0">
              <a:alpha val="30000"/>
            </a:srgbClr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0137408" y="468090"/>
            <a:ext cx="183240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Ruler’s Rules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8" y="85751"/>
            <a:ext cx="270000" cy="259201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786262" y="4031166"/>
            <a:ext cx="9190658" cy="369332"/>
            <a:chOff x="539938" y="442018"/>
            <a:chExt cx="6490596" cy="36933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511030"/>
              <a:ext cx="270000" cy="259201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836770" y="44201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Left Tab </a:t>
              </a:r>
              <a:r>
                <a:rPr lang="en-CA" dirty="0"/>
                <a:t>– Aligns to the first character of the text starts with this marker.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6262" y="4392130"/>
            <a:ext cx="9190658" cy="369332"/>
            <a:chOff x="539938" y="802982"/>
            <a:chExt cx="6490596" cy="3693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865636"/>
              <a:ext cx="270000" cy="25920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36770" y="802982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Center Tab </a:t>
              </a:r>
              <a:r>
                <a:rPr lang="en-CA" dirty="0"/>
                <a:t>– The center of the text is aligned with this marker.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86262" y="4765473"/>
            <a:ext cx="9190658" cy="369332"/>
            <a:chOff x="539938" y="1176325"/>
            <a:chExt cx="6490596" cy="3693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250362"/>
              <a:ext cx="270000" cy="25920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36770" y="117632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Right Tab </a:t>
              </a:r>
              <a:r>
                <a:rPr lang="en-CA" dirty="0"/>
                <a:t>– The last character of the text is aligned with this marker.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86262" y="5135063"/>
            <a:ext cx="9190658" cy="369332"/>
            <a:chOff x="539938" y="1545915"/>
            <a:chExt cx="6490596" cy="36933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617296"/>
              <a:ext cx="270000" cy="25920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836770" y="154591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Decimal Tab </a:t>
              </a:r>
              <a:r>
                <a:rPr lang="en-CA" dirty="0"/>
                <a:t>– The decimal point is aligned with this marker. Used primarily with currency.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86262" y="5506739"/>
            <a:ext cx="9190658" cy="369332"/>
            <a:chOff x="539938" y="1917591"/>
            <a:chExt cx="6490596" cy="3693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984230"/>
              <a:ext cx="270000" cy="25920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836770" y="1917591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Bar Tab </a:t>
              </a:r>
              <a:r>
                <a:rPr lang="en-CA" dirty="0"/>
                <a:t>– Inserts a vertical bar in the text where the cursor is at the point of the marker.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86262" y="5885246"/>
            <a:ext cx="9190658" cy="369332"/>
            <a:chOff x="539938" y="2296098"/>
            <a:chExt cx="6490596" cy="36933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351164"/>
              <a:ext cx="270000" cy="2592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36770" y="229609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First Line Indent </a:t>
              </a:r>
              <a:r>
                <a:rPr lang="en-CA" dirty="0"/>
                <a:t>– The first character of the first line of the paragraph starts at this marker.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86262" y="6215343"/>
            <a:ext cx="9190658" cy="369332"/>
            <a:chOff x="539938" y="2626195"/>
            <a:chExt cx="6490596" cy="3693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718098"/>
              <a:ext cx="270000" cy="25920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836769" y="2626195"/>
              <a:ext cx="6193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Hanging Indent </a:t>
              </a:r>
              <a:r>
                <a:rPr lang="en-CA" dirty="0"/>
                <a:t>– All lines in the paragraph except the first line align with this marker.</a:t>
              </a: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" y="84475"/>
            <a:ext cx="270000" cy="259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1" y="84475"/>
            <a:ext cx="270000" cy="259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6" y="92513"/>
            <a:ext cx="270000" cy="259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9" y="84475"/>
            <a:ext cx="270000" cy="259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1" y="90494"/>
            <a:ext cx="270000" cy="259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9" y="95471"/>
            <a:ext cx="270000" cy="2592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81487" y="938322"/>
            <a:ext cx="919065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 </a:t>
            </a:r>
            <a:r>
              <a:rPr lang="en-CA" b="1" dirty="0"/>
              <a:t>tab stop</a:t>
            </a:r>
            <a:r>
              <a:rPr lang="en-CA" dirty="0"/>
              <a:t> is a location on the page at which text is aligned to the tab, the manner of alignment is based upon the type of tab stop.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1487" y="3282739"/>
            <a:ext cx="9190658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five different tab stops in Microsoft Word and two markers for paragraph indent types.</a:t>
            </a:r>
          </a:p>
          <a:p>
            <a:r>
              <a:rPr lang="en-CA" dirty="0"/>
              <a:t>They are …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81487" y="486672"/>
            <a:ext cx="287133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alignment select button</a:t>
            </a:r>
          </a:p>
        </p:txBody>
      </p:sp>
      <p:cxnSp>
        <p:nvCxnSpPr>
          <p:cNvPr id="49" name="Straight Arrow Connector 48"/>
          <p:cNvCxnSpPr>
            <a:stCxn id="47" idx="1"/>
          </p:cNvCxnSpPr>
          <p:nvPr/>
        </p:nvCxnSpPr>
        <p:spPr>
          <a:xfrm flipH="1" flipV="1">
            <a:off x="399561" y="351714"/>
            <a:ext cx="281926" cy="3196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81487" y="1670378"/>
            <a:ext cx="919065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More than one tab stop can be placed at different points on one line.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1487" y="2126044"/>
            <a:ext cx="919065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 new set of one or more tab stops can be defined for each paragraph.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81487" y="2575430"/>
            <a:ext cx="9190658" cy="64633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no new set of tab stops are defined, the next paragraph typed will carry through the tabs stops from the previous paragraph.</a:t>
            </a:r>
          </a:p>
        </p:txBody>
      </p:sp>
    </p:spTree>
    <p:extLst>
      <p:ext uri="{BB962C8B-B14F-4D97-AF65-F5344CB8AC3E}">
        <p14:creationId xmlns:p14="http://schemas.microsoft.com/office/powerpoint/2010/main" val="33209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44" grpId="0" animBg="1"/>
      <p:bldP spid="46" grpId="0" animBg="1"/>
      <p:bldP spid="47" grpId="0" animBg="1"/>
      <p:bldP spid="50" grpId="0" animBg="1"/>
      <p:bldP spid="51" grpId="0" animBg="1"/>
      <p:bldP spid="5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328468" y="5606898"/>
            <a:ext cx="7617124" cy="522053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2559170" y="6158417"/>
            <a:ext cx="5282241" cy="535681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" name="Group 1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3163836" y="621145"/>
            <a:ext cx="4063642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adding</a:t>
            </a:r>
            <a:r>
              <a:rPr lang="en-CA" dirty="0"/>
              <a:t> a tab stop?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" y="1228725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Tab alignment </a:t>
            </a:r>
            <a:r>
              <a:rPr lang="en-CA" dirty="0"/>
              <a:t>select button until you find what you want.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8176" y="1729859"/>
            <a:ext cx="9092420" cy="646331"/>
            <a:chOff x="638176" y="1729859"/>
            <a:chExt cx="9092420" cy="646331"/>
          </a:xfrm>
        </p:grpSpPr>
        <p:sp>
          <p:nvSpPr>
            <p:cNvPr id="7" name="TextBox 6"/>
            <p:cNvSpPr txBox="1"/>
            <p:nvPr/>
          </p:nvSpPr>
          <p:spPr>
            <a:xfrm>
              <a:off x="638176" y="1729859"/>
              <a:ext cx="9092420" cy="646331"/>
            </a:xfrm>
            <a:prstGeom prst="rect">
              <a:avLst/>
            </a:prstGeom>
            <a:noFill/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2"/>
              </a:pPr>
              <a:r>
                <a:rPr lang="en-CA" dirty="0"/>
                <a:t>Click in the </a:t>
              </a:r>
              <a:r>
                <a:rPr lang="en-CA" b="1" dirty="0"/>
                <a:t>lower half </a:t>
              </a:r>
              <a:r>
                <a:rPr lang="en-CA" dirty="0"/>
                <a:t>of the ruler over the spot</a:t>
              </a:r>
            </a:p>
            <a:p>
              <a:pPr marL="180975"/>
              <a:r>
                <a:rPr lang="en-CA" dirty="0"/>
                <a:t>   where you want the tab stop to be. 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970381" y="1751215"/>
              <a:ext cx="3648074" cy="465602"/>
              <a:chOff x="6126151" y="1798301"/>
              <a:chExt cx="3667124" cy="465602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6151" y="1798301"/>
                <a:ext cx="2866667" cy="37142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6754799" y="1956126"/>
                <a:ext cx="3038476" cy="307777"/>
              </a:xfrm>
              <a:prstGeom prst="rect">
                <a:avLst/>
              </a:prstGeom>
              <a:solidFill>
                <a:srgbClr val="7030A0">
                  <a:alpha val="2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CA" sz="1400" dirty="0"/>
                  <a:t>                                   lower half of ruler</a:t>
                </a:r>
              </a:p>
            </p:txBody>
          </p:sp>
        </p:grpSp>
      </p:grpSp>
      <p:cxnSp>
        <p:nvCxnSpPr>
          <p:cNvPr id="14" name="Straight Arrow Connector 13"/>
          <p:cNvCxnSpPr/>
          <p:nvPr/>
        </p:nvCxnSpPr>
        <p:spPr>
          <a:xfrm flipH="1" flipV="1">
            <a:off x="393560" y="304800"/>
            <a:ext cx="244615" cy="9239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29032" y="2627951"/>
            <a:ext cx="593325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moving</a:t>
            </a:r>
            <a:r>
              <a:rPr lang="en-CA" dirty="0"/>
              <a:t> a tab stop?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175" y="3257550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Hover your mouse pointer over the marker then press and hold down your mouse button.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175" y="3760652"/>
            <a:ext cx="9092421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Drag the marker left or right on ruler to the new location and release the mouse button.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31195" y="4390251"/>
            <a:ext cx="6128924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removing</a:t>
            </a:r>
            <a:r>
              <a:rPr lang="en-CA" dirty="0"/>
              <a:t> a tab stop?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174" y="5014016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 step </a:t>
            </a:r>
            <a:r>
              <a:rPr lang="en-CA" b="1" dirty="0"/>
              <a:t>one</a:t>
            </a:r>
            <a:r>
              <a:rPr lang="en-CA" dirty="0"/>
              <a:t> for </a:t>
            </a:r>
            <a:r>
              <a:rPr lang="en-CA" b="1" i="1" dirty="0"/>
              <a:t>moving</a:t>
            </a:r>
            <a:r>
              <a:rPr lang="en-CA" dirty="0"/>
              <a:t> the marker, but drag it down off the ruler instead of left or right.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3" y="5547229"/>
            <a:ext cx="909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C00000"/>
                </a:solidFill>
              </a:rPr>
              <a:t>NOTE</a:t>
            </a:r>
            <a:r>
              <a:rPr lang="en-CA" dirty="0"/>
              <a:t>: There can only be one </a:t>
            </a:r>
            <a:r>
              <a:rPr lang="en-CA" b="1" i="1" dirty="0"/>
              <a:t>first line indent</a:t>
            </a:r>
            <a:r>
              <a:rPr lang="en-CA" dirty="0"/>
              <a:t>, one </a:t>
            </a:r>
            <a:r>
              <a:rPr lang="en-CA" b="1" i="1" dirty="0"/>
              <a:t>hanging indent</a:t>
            </a:r>
            <a:r>
              <a:rPr lang="en-CA" dirty="0"/>
              <a:t>, and one </a:t>
            </a:r>
            <a:r>
              <a:rPr lang="en-CA" b="1" i="1" dirty="0"/>
              <a:t>left indent</a:t>
            </a:r>
          </a:p>
          <a:p>
            <a:pPr marL="625475"/>
            <a:r>
              <a:rPr lang="en-CA" dirty="0"/>
              <a:t>for each paragraph.</a:t>
            </a:r>
          </a:p>
          <a:p>
            <a:pPr algn="ctr"/>
            <a:r>
              <a:rPr lang="en-CA" dirty="0"/>
              <a:t>So when you select </a:t>
            </a:r>
            <a:r>
              <a:rPr lang="en-CA" b="1" i="1" dirty="0"/>
              <a:t>first line indent</a:t>
            </a:r>
            <a:r>
              <a:rPr lang="en-CA" b="1" dirty="0"/>
              <a:t> </a:t>
            </a:r>
            <a:r>
              <a:rPr lang="en-CA" dirty="0"/>
              <a:t>or </a:t>
            </a:r>
            <a:r>
              <a:rPr lang="en-CA" b="1" i="1" dirty="0"/>
              <a:t>hanging indent</a:t>
            </a:r>
            <a:r>
              <a:rPr lang="en-CA" dirty="0"/>
              <a:t>,</a:t>
            </a:r>
          </a:p>
          <a:p>
            <a:pPr algn="ctr"/>
            <a:r>
              <a:rPr lang="en-CA" dirty="0"/>
              <a:t>you are only repositioning it on the ruler.</a:t>
            </a:r>
          </a:p>
        </p:txBody>
      </p:sp>
    </p:spTree>
    <p:extLst>
      <p:ext uri="{BB962C8B-B14F-4D97-AF65-F5344CB8AC3E}">
        <p14:creationId xmlns:p14="http://schemas.microsoft.com/office/powerpoint/2010/main" val="152032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5" grpId="0" animBg="1"/>
      <p:bldP spid="5" grpId="1" animBg="1"/>
      <p:bldP spid="6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8" grpId="1" animBg="1"/>
      <p:bldP spid="20" grpId="0" animBg="1"/>
      <p:bldP spid="9" grpId="0"/>
      <p:bldP spid="9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751520" y="628650"/>
            <a:ext cx="634365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You can also adjust the tab stops using a dialog box if you prefer.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5" y="1190625"/>
            <a:ext cx="936307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Hover your mouse pointer over the lower half of the ruler where an existing </a:t>
            </a:r>
            <a:r>
              <a:rPr lang="en-CA" b="1" dirty="0"/>
              <a:t>tab</a:t>
            </a:r>
            <a:r>
              <a:rPr lang="en-CA" dirty="0"/>
              <a:t> marker is or where you want a new one to be placed.  Alternatively , </a:t>
            </a:r>
            <a:r>
              <a:rPr lang="en-CA" b="1" i="1" dirty="0"/>
              <a:t>Paragraph</a:t>
            </a:r>
            <a:r>
              <a:rPr lang="en-CA" dirty="0"/>
              <a:t> dialog box / </a:t>
            </a:r>
            <a:r>
              <a:rPr lang="en-CA" b="1" i="1" dirty="0"/>
              <a:t>Tabs</a:t>
            </a:r>
            <a:r>
              <a:rPr lang="en-CA" dirty="0"/>
              <a:t> button.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174" y="1844933"/>
            <a:ext cx="4365147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Double-click and the Tabs dialog appears.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31" y="2222242"/>
            <a:ext cx="3707936" cy="43809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24448" y="2129481"/>
            <a:ext cx="18383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text box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24448" y="2710518"/>
            <a:ext cx="324802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default distance setting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4448" y="3299397"/>
            <a:ext cx="18383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list box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24448" y="3883962"/>
            <a:ext cx="380047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Alignment setting for selected tab stop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24448" y="4469287"/>
            <a:ext cx="430530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Leader character up to the tab stop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24448" y="5058166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Set button for changes made to selected tab stop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24448" y="5643614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Clear selected tab stop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24448" y="6232493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Clear all tab stops</a:t>
            </a:r>
          </a:p>
        </p:txBody>
      </p:sp>
      <p:cxnSp>
        <p:nvCxnSpPr>
          <p:cNvPr id="21" name="Straight Arrow Connector 20"/>
          <p:cNvCxnSpPr>
            <a:stCxn id="12" idx="1"/>
          </p:cNvCxnSpPr>
          <p:nvPr/>
        </p:nvCxnSpPr>
        <p:spPr>
          <a:xfrm flipH="1">
            <a:off x="2200275" y="2314147"/>
            <a:ext cx="2924173" cy="6671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4359044" y="2895184"/>
            <a:ext cx="765404" cy="744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1"/>
          </p:cNvCxnSpPr>
          <p:nvPr/>
        </p:nvCxnSpPr>
        <p:spPr>
          <a:xfrm flipH="1">
            <a:off x="2667000" y="3484063"/>
            <a:ext cx="2457448" cy="666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1"/>
          </p:cNvCxnSpPr>
          <p:nvPr/>
        </p:nvCxnSpPr>
        <p:spPr>
          <a:xfrm flipH="1">
            <a:off x="3543300" y="4068628"/>
            <a:ext cx="1581148" cy="7582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260734" y="4679396"/>
            <a:ext cx="871262" cy="5327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7" idx="1"/>
          </p:cNvCxnSpPr>
          <p:nvPr/>
        </p:nvCxnSpPr>
        <p:spPr>
          <a:xfrm flipH="1">
            <a:off x="2514600" y="5242832"/>
            <a:ext cx="2609848" cy="5699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3562350" y="5647045"/>
            <a:ext cx="1562098" cy="1536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4600575" y="6012946"/>
            <a:ext cx="531421" cy="2158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1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5324" y="536317"/>
            <a:ext cx="5965685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To </a:t>
            </a:r>
            <a:r>
              <a:rPr lang="en-CA" b="1" i="1" dirty="0"/>
              <a:t>set</a:t>
            </a:r>
            <a:r>
              <a:rPr lang="en-CA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4" y="1162050"/>
            <a:ext cx="596568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Enter the distance from the left margin in centimeters in the Tab stop text box.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5" y="1951455"/>
            <a:ext cx="596568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Choose an alignment type.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5325" y="2463861"/>
            <a:ext cx="596568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Choose a leader, or none.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3" y="2976267"/>
            <a:ext cx="59656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4" y="3603392"/>
            <a:ext cx="5965687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Repeat steps 1 through 4 for as many tabs stops as you want.</a:t>
            </a:r>
          </a:p>
        </p:txBody>
      </p:sp>
      <p:cxnSp>
        <p:nvCxnSpPr>
          <p:cNvPr id="16" name="Straight Arrow Connector 15"/>
          <p:cNvCxnSpPr>
            <a:stCxn id="10" idx="1"/>
          </p:cNvCxnSpPr>
          <p:nvPr/>
        </p:nvCxnSpPr>
        <p:spPr>
          <a:xfrm flipH="1" flipV="1">
            <a:off x="1704976" y="1314450"/>
            <a:ext cx="2800348" cy="1707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1"/>
          </p:cNvCxnSpPr>
          <p:nvPr/>
        </p:nvCxnSpPr>
        <p:spPr>
          <a:xfrm flipH="1">
            <a:off x="2828925" y="2136121"/>
            <a:ext cx="1676400" cy="5689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" idx="1"/>
          </p:cNvCxnSpPr>
          <p:nvPr/>
        </p:nvCxnSpPr>
        <p:spPr>
          <a:xfrm flipH="1">
            <a:off x="2828925" y="2648527"/>
            <a:ext cx="1676400" cy="9548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1990727" y="3160933"/>
            <a:ext cx="2514596" cy="99196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7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505324" y="536317"/>
            <a:ext cx="5965685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To </a:t>
            </a:r>
            <a:r>
              <a:rPr lang="en-CA" b="1" i="1" dirty="0"/>
              <a:t>change</a:t>
            </a:r>
            <a:r>
              <a:rPr lang="en-CA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4" y="1162050"/>
            <a:ext cx="596568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the tab you want to change.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4" y="1703607"/>
            <a:ext cx="596568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Change the alignment and/or leader as desired.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4" y="2240106"/>
            <a:ext cx="59656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2" y="2821369"/>
            <a:ext cx="5965687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Repeat steps 1 through 3 all the changes you need to make.</a:t>
            </a:r>
          </a:p>
        </p:txBody>
      </p:sp>
      <p:cxnSp>
        <p:nvCxnSpPr>
          <p:cNvPr id="16" name="Straight Arrow Connector 15"/>
          <p:cNvCxnSpPr>
            <a:stCxn id="10" idx="1"/>
          </p:cNvCxnSpPr>
          <p:nvPr/>
        </p:nvCxnSpPr>
        <p:spPr>
          <a:xfrm flipH="1">
            <a:off x="2324100" y="1346716"/>
            <a:ext cx="2181224" cy="66131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1"/>
          </p:cNvCxnSpPr>
          <p:nvPr/>
        </p:nvCxnSpPr>
        <p:spPr>
          <a:xfrm flipH="1">
            <a:off x="2876550" y="1888273"/>
            <a:ext cx="1628774" cy="108799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2095500" y="2424772"/>
            <a:ext cx="2409824" cy="169559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1"/>
          </p:cNvCxnSpPr>
          <p:nvPr/>
        </p:nvCxnSpPr>
        <p:spPr>
          <a:xfrm flipH="1">
            <a:off x="2590800" y="1888273"/>
            <a:ext cx="1914524" cy="16264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286374" y="4455604"/>
            <a:ext cx="5965687" cy="923330"/>
          </a:xfrm>
          <a:prstGeom prst="rect">
            <a:avLst/>
          </a:prstGeom>
          <a:solidFill>
            <a:srgbClr val="75FFB3">
              <a:alpha val="80000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Note that if you want to change the position of the tab stop you have to make a new one and then delete the one you are wanting to move to its’ new location.</a:t>
            </a:r>
          </a:p>
        </p:txBody>
      </p:sp>
    </p:spTree>
    <p:extLst>
      <p:ext uri="{BB962C8B-B14F-4D97-AF65-F5344CB8AC3E}">
        <p14:creationId xmlns:p14="http://schemas.microsoft.com/office/powerpoint/2010/main" val="114634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3" grpId="0" animBg="1"/>
      <p:bldP spid="14" grpId="0" animBg="1"/>
      <p:bldP spid="14" grpId="1" animBg="1"/>
      <p:bldP spid="24" grpId="0" animBg="1"/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6A6253-5FF3-41F3-97BB-72842C4C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11" y="51551"/>
            <a:ext cx="7262108" cy="67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408" y="631576"/>
            <a:ext cx="364034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Theme</a:t>
            </a:r>
            <a:r>
              <a:rPr lang="en-CA" dirty="0"/>
              <a:t> of your choice and apply it to your document.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4252728" y="485021"/>
            <a:ext cx="372004" cy="56071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>
            <a:cxnSpLocks/>
            <a:stCxn id="3" idx="3"/>
          </p:cNvCxnSpPr>
          <p:nvPr/>
        </p:nvCxnSpPr>
        <p:spPr>
          <a:xfrm flipV="1">
            <a:off x="3838755" y="773020"/>
            <a:ext cx="413973" cy="18172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951E4A74-8658-4C48-A618-82278857E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66" y="1062214"/>
            <a:ext cx="3208298" cy="4458086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4850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7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6A6253-5FF3-41F3-97BB-72842C4C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11" y="51551"/>
            <a:ext cx="7262108" cy="67546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47509" y="585525"/>
            <a:ext cx="3068531" cy="1754326"/>
          </a:xfrm>
          <a:prstGeom prst="rect">
            <a:avLst/>
          </a:prstGeom>
          <a:solidFill>
            <a:schemeClr val="bg1"/>
          </a:solidFill>
          <a:ln w="2540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Take notice that you can</a:t>
            </a:r>
          </a:p>
          <a:p>
            <a:r>
              <a:rPr lang="en-CA" dirty="0"/>
              <a:t>change the themes’ individual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Color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Font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Paragraph Spacing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Effects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cxnSp>
        <p:nvCxnSpPr>
          <p:cNvPr id="17" name="Straight Arrow Connector 16"/>
          <p:cNvCxnSpPr>
            <a:cxnSpLocks/>
            <a:stCxn id="11" idx="3"/>
          </p:cNvCxnSpPr>
          <p:nvPr/>
        </p:nvCxnSpPr>
        <p:spPr>
          <a:xfrm flipV="1">
            <a:off x="6417663" y="708455"/>
            <a:ext cx="1366984" cy="60113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12" idx="3"/>
          </p:cNvCxnSpPr>
          <p:nvPr/>
        </p:nvCxnSpPr>
        <p:spPr>
          <a:xfrm flipV="1">
            <a:off x="6417663" y="780397"/>
            <a:ext cx="1799493" cy="807604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stCxn id="13" idx="3"/>
          </p:cNvCxnSpPr>
          <p:nvPr/>
        </p:nvCxnSpPr>
        <p:spPr>
          <a:xfrm flipV="1">
            <a:off x="6409037" y="780397"/>
            <a:ext cx="2248154" cy="136629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641029" y="1190785"/>
            <a:ext cx="1776634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4641028" y="1469201"/>
            <a:ext cx="1776635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4632403" y="2027889"/>
            <a:ext cx="1776634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5C7061A-A07F-46D4-8A04-0F64E2E93389}"/>
              </a:ext>
            </a:extLst>
          </p:cNvPr>
          <p:cNvCxnSpPr>
            <a:cxnSpLocks/>
          </p:cNvCxnSpPr>
          <p:nvPr/>
        </p:nvCxnSpPr>
        <p:spPr>
          <a:xfrm flipV="1">
            <a:off x="6426289" y="585525"/>
            <a:ext cx="2248154" cy="127768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3C2A198C-758D-4ACA-A435-BE0A6E82EDB5}"/>
              </a:ext>
            </a:extLst>
          </p:cNvPr>
          <p:cNvSpPr/>
          <p:nvPr/>
        </p:nvSpPr>
        <p:spPr>
          <a:xfrm>
            <a:off x="4632402" y="1744407"/>
            <a:ext cx="1776635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775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6A6253-5FF3-41F3-97BB-72842C4C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11" y="51551"/>
            <a:ext cx="7262108" cy="67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D92ED6-1526-4E93-BF1F-0230DE459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53" y="1046206"/>
            <a:ext cx="2293819" cy="439712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F4DCA3-F34E-40A8-858E-2F3656E43B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577" y="489209"/>
            <a:ext cx="322799" cy="5487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8FF184-83B9-4CDD-95E0-862B3D834A76}"/>
              </a:ext>
            </a:extLst>
          </p:cNvPr>
          <p:cNvSpPr txBox="1"/>
          <p:nvPr/>
        </p:nvSpPr>
        <p:spPr>
          <a:xfrm>
            <a:off x="189470" y="1046206"/>
            <a:ext cx="381411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set an individual color set.</a:t>
            </a:r>
            <a:endParaRPr lang="en-GB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01F58D2-D96F-46AA-A1F9-D2C5B85C2A1B}"/>
              </a:ext>
            </a:extLst>
          </p:cNvPr>
          <p:cNvCxnSpPr>
            <a:stCxn id="15" idx="3"/>
            <a:endCxn id="8" idx="1"/>
          </p:cNvCxnSpPr>
          <p:nvPr/>
        </p:nvCxnSpPr>
        <p:spPr>
          <a:xfrm flipV="1">
            <a:off x="4003589" y="763589"/>
            <a:ext cx="3758988" cy="4672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07B0D29-99D2-410E-B484-E3DDCDAEB3EA}"/>
              </a:ext>
            </a:extLst>
          </p:cNvPr>
          <p:cNvSpPr txBox="1"/>
          <p:nvPr/>
        </p:nvSpPr>
        <p:spPr>
          <a:xfrm>
            <a:off x="189470" y="4357816"/>
            <a:ext cx="3814119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Or personalize your own color set.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225A325-BE92-4CC0-A86B-E13E0BE6AF96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4003589" y="4542482"/>
            <a:ext cx="4003589" cy="70502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97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9" grpId="0" animBg="1"/>
      <p:bldP spid="19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6A6253-5FF3-41F3-97BB-72842C4C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11" y="51551"/>
            <a:ext cx="7262108" cy="67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D92ED6-1526-4E93-BF1F-0230DE459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053" y="1046206"/>
            <a:ext cx="2293819" cy="4397121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F4DCA3-F34E-40A8-858E-2F3656E43B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577" y="489209"/>
            <a:ext cx="322799" cy="54875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6BBE25F-C7B8-4628-B9EC-98610C4D2636}"/>
              </a:ext>
            </a:extLst>
          </p:cNvPr>
          <p:cNvCxnSpPr/>
          <p:nvPr/>
        </p:nvCxnSpPr>
        <p:spPr>
          <a:xfrm flipH="1" flipV="1">
            <a:off x="7364627" y="4860324"/>
            <a:ext cx="634314" cy="38717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9877FAF-C887-4141-9FB5-8C33F06748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092" y="1610497"/>
            <a:ext cx="4328535" cy="43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28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6A6253-5FF3-41F3-97BB-72842C4C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11" y="51551"/>
            <a:ext cx="7262108" cy="67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4233D5-920E-439A-86E8-E93E62CE7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272" y="485489"/>
            <a:ext cx="334679" cy="5689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3B9693-6B3D-4F31-A8DE-50D16E3342F9}"/>
              </a:ext>
            </a:extLst>
          </p:cNvPr>
          <p:cNvSpPr txBox="1"/>
          <p:nvPr/>
        </p:nvSpPr>
        <p:spPr>
          <a:xfrm>
            <a:off x="222422" y="782595"/>
            <a:ext cx="378940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also change the font for this theme.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8B19A4D-19B6-464D-BE05-D6356056F6F9}"/>
              </a:ext>
            </a:extLst>
          </p:cNvPr>
          <p:cNvCxnSpPr>
            <a:stCxn id="5" idx="3"/>
          </p:cNvCxnSpPr>
          <p:nvPr/>
        </p:nvCxnSpPr>
        <p:spPr>
          <a:xfrm flipV="1">
            <a:off x="4011827" y="724930"/>
            <a:ext cx="4068445" cy="38083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8571580B-E5E8-4087-BEFC-CEAE6F3BA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228" y="1054443"/>
            <a:ext cx="2263336" cy="51287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4F4445-6FB8-4CDB-82EC-3897773DAF4A}"/>
              </a:ext>
            </a:extLst>
          </p:cNvPr>
          <p:cNvSpPr txBox="1"/>
          <p:nvPr/>
        </p:nvSpPr>
        <p:spPr>
          <a:xfrm>
            <a:off x="222422" y="5025081"/>
            <a:ext cx="378940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also customize the font set for the theme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5FBD22D-D5C1-4156-9828-05C72A8950C2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4011827" y="5348247"/>
            <a:ext cx="4308389" cy="64633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28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9" grpId="0" animBg="1"/>
      <p:bldP spid="19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86A6253-5FF3-41F3-97BB-72842C4C5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011" y="51551"/>
            <a:ext cx="7262108" cy="67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4233D5-920E-439A-86E8-E93E62CE7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272" y="485489"/>
            <a:ext cx="334679" cy="5689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571580B-E5E8-4087-BEFC-CEAE6F3BA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228" y="1054443"/>
            <a:ext cx="2263336" cy="5128704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257C9C7-F96A-4473-85EE-F2A43FEA286D}"/>
              </a:ext>
            </a:extLst>
          </p:cNvPr>
          <p:cNvCxnSpPr/>
          <p:nvPr/>
        </p:nvCxnSpPr>
        <p:spPr>
          <a:xfrm flipH="1" flipV="1">
            <a:off x="7372865" y="5239265"/>
            <a:ext cx="881449" cy="79907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DBE688E-CF27-432B-B133-519D8C97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19" y="3349341"/>
            <a:ext cx="4473328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0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1D26C34-E700-4252-A441-84880E448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342" y="51813"/>
            <a:ext cx="7258071" cy="675092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55A614A-FBD2-4FBB-A341-2D594C1D3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341" y="51811"/>
            <a:ext cx="7258072" cy="6750929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741872" y="5425067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41872" y="5667562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741872" y="5909752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124237" y="68025"/>
            <a:ext cx="3757650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Making Columns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780" y="2351329"/>
            <a:ext cx="396815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let’s make three columns on the second to last paragraph in the document … found on page three.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54173" y="3805880"/>
            <a:ext cx="5398714" cy="130157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cxnSpLocks/>
            <a:stCxn id="6" idx="3"/>
          </p:cNvCxnSpPr>
          <p:nvPr/>
        </p:nvCxnSpPr>
        <p:spPr>
          <a:xfrm>
            <a:off x="4157930" y="2812994"/>
            <a:ext cx="1718380" cy="16982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9780" y="4813545"/>
            <a:ext cx="3968151" cy="138499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 these columns make it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Three columns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First column = 3 cm (spacing 1 cm)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Second column = 9 cm (spacing 1 cm)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Third column = 2.93 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9780" y="1581291"/>
            <a:ext cx="3968150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First, take note of the document width.  In this case it is 17 cm.</a:t>
            </a:r>
          </a:p>
        </p:txBody>
      </p:sp>
      <p:cxnSp>
        <p:nvCxnSpPr>
          <p:cNvPr id="17" name="Straight Arrow Connector 16"/>
          <p:cNvCxnSpPr>
            <a:cxnSpLocks/>
            <a:endCxn id="18" idx="1"/>
          </p:cNvCxnSpPr>
          <p:nvPr/>
        </p:nvCxnSpPr>
        <p:spPr>
          <a:xfrm flipV="1">
            <a:off x="4217773" y="1675777"/>
            <a:ext cx="4296778" cy="21904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eft Brace 17"/>
          <p:cNvSpPr/>
          <p:nvPr/>
        </p:nvSpPr>
        <p:spPr>
          <a:xfrm rot="16200000">
            <a:off x="8369689" y="-1107326"/>
            <a:ext cx="289724" cy="5276482"/>
          </a:xfrm>
          <a:prstGeom prst="leftBrace">
            <a:avLst/>
          </a:prstGeom>
          <a:ln w="1905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934" y="3408144"/>
            <a:ext cx="3235858" cy="2871721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cxnSpLocks/>
            <a:stCxn id="28" idx="3"/>
          </p:cNvCxnSpPr>
          <p:nvPr/>
        </p:nvCxnSpPr>
        <p:spPr>
          <a:xfrm flipV="1">
            <a:off x="4157931" y="3736326"/>
            <a:ext cx="1718379" cy="24927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89781" y="3416214"/>
            <a:ext cx="3968150" cy="1138773"/>
            <a:chOff x="189781" y="3519726"/>
            <a:chExt cx="3968150" cy="1138773"/>
          </a:xfrm>
        </p:grpSpPr>
        <p:sp>
          <p:nvSpPr>
            <p:cNvPr id="28" name="TextBox 27"/>
            <p:cNvSpPr txBox="1"/>
            <p:nvPr/>
          </p:nvSpPr>
          <p:spPr>
            <a:xfrm>
              <a:off x="189781" y="3519726"/>
              <a:ext cx="3968150" cy="1138773"/>
            </a:xfrm>
            <a:prstGeom prst="rect">
              <a:avLst/>
            </a:prstGeom>
            <a:solidFill>
              <a:schemeClr val="bg1"/>
            </a:solidFill>
            <a:effectLst>
              <a:glow rad="101600">
                <a:schemeClr val="accent6">
                  <a:satMod val="175000"/>
                  <a:alpha val="40000"/>
                </a:schemeClr>
              </a:glow>
              <a:softEdge rad="31750"/>
            </a:effectLst>
          </p:spPr>
          <p:txBody>
            <a:bodyPr wrap="square" rtlCol="0">
              <a:spAutoFit/>
            </a:bodyPr>
            <a:lstStyle/>
            <a:p>
              <a:r>
                <a:rPr lang="en-CA" sz="1700" dirty="0"/>
                <a:t>Insert a </a:t>
              </a:r>
              <a:r>
                <a:rPr lang="en-CA" sz="1700" b="1" i="1" dirty="0"/>
                <a:t>Continuous Section Break</a:t>
              </a:r>
              <a:r>
                <a:rPr lang="en-CA" sz="1700" dirty="0"/>
                <a:t> before and after the paragraph.  This is easiest done if you reveal the hidden markers first.     (Found on the </a:t>
              </a:r>
              <a:r>
                <a:rPr lang="en-CA" sz="1700" b="1" i="1" dirty="0"/>
                <a:t>Home</a:t>
              </a:r>
              <a:r>
                <a:rPr lang="en-CA" sz="1700" dirty="0"/>
                <a:t> ribbon)</a:t>
              </a: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1121" y="4407439"/>
              <a:ext cx="139683" cy="152381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189780" y="6359267"/>
            <a:ext cx="396815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Place a line between the columns.</a:t>
            </a:r>
          </a:p>
        </p:txBody>
      </p:sp>
      <p:cxnSp>
        <p:nvCxnSpPr>
          <p:cNvPr id="34" name="Straight Arrow Connector 33"/>
          <p:cNvCxnSpPr>
            <a:cxnSpLocks/>
            <a:stCxn id="32" idx="3"/>
          </p:cNvCxnSpPr>
          <p:nvPr/>
        </p:nvCxnSpPr>
        <p:spPr>
          <a:xfrm flipV="1">
            <a:off x="4157930" y="4444775"/>
            <a:ext cx="5974611" cy="209915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4486FD5-21A7-4FA0-9866-20E27C81C30E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4157931" y="3985601"/>
            <a:ext cx="2708210" cy="100674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BC67E08-5110-486D-9447-53E4A894FD0A}"/>
              </a:ext>
            </a:extLst>
          </p:cNvPr>
          <p:cNvCxnSpPr/>
          <p:nvPr/>
        </p:nvCxnSpPr>
        <p:spPr>
          <a:xfrm flipV="1">
            <a:off x="4028536" y="4983892"/>
            <a:ext cx="4365821" cy="55331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E6F88C2-6C78-4CF3-83D6-A371A891DD55}"/>
              </a:ext>
            </a:extLst>
          </p:cNvPr>
          <p:cNvCxnSpPr>
            <a:cxnSpLocks/>
          </p:cNvCxnSpPr>
          <p:nvPr/>
        </p:nvCxnSpPr>
        <p:spPr>
          <a:xfrm flipV="1">
            <a:off x="4028536" y="5177014"/>
            <a:ext cx="4365821" cy="60269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6F3653C-8374-4E01-94BB-D63C9D5FAEAC}"/>
              </a:ext>
            </a:extLst>
          </p:cNvPr>
          <p:cNvCxnSpPr>
            <a:cxnSpLocks/>
          </p:cNvCxnSpPr>
          <p:nvPr/>
        </p:nvCxnSpPr>
        <p:spPr>
          <a:xfrm flipV="1">
            <a:off x="4015644" y="5353200"/>
            <a:ext cx="4378713" cy="68581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6223108-C0FB-4F5D-A731-ABC2CB9E3E0D}"/>
              </a:ext>
            </a:extLst>
          </p:cNvPr>
          <p:cNvCxnSpPr>
            <a:stCxn id="28" idx="3"/>
          </p:cNvCxnSpPr>
          <p:nvPr/>
        </p:nvCxnSpPr>
        <p:spPr>
          <a:xfrm flipV="1">
            <a:off x="4157931" y="584888"/>
            <a:ext cx="2053515" cy="340071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58">
            <a:extLst>
              <a:ext uri="{FF2B5EF4-FFF2-40B4-BE49-F238E27FC236}">
                <a16:creationId xmlns:a16="http://schemas.microsoft.com/office/drawing/2014/main" id="{7F3F2486-4E20-45EF-B13C-5FD8814BA9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15" y="846910"/>
            <a:ext cx="1103904" cy="2061047"/>
          </a:xfrm>
          <a:prstGeom prst="rect">
            <a:avLst/>
          </a:prstGeom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3808EAF-4C8C-45F3-AA21-36D8F9B131BB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6297483" y="2766668"/>
            <a:ext cx="3237380" cy="64147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547251B7-010C-4EA8-96EE-9A0B73D97355}"/>
              </a:ext>
            </a:extLst>
          </p:cNvPr>
          <p:cNvSpPr txBox="1"/>
          <p:nvPr/>
        </p:nvSpPr>
        <p:spPr>
          <a:xfrm>
            <a:off x="9706449" y="4500602"/>
            <a:ext cx="2295769" cy="1477328"/>
          </a:xfrm>
          <a:prstGeom prst="rect">
            <a:avLst/>
          </a:prstGeom>
          <a:solidFill>
            <a:srgbClr val="C9FFE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Make sure to uncheck the </a:t>
            </a:r>
            <a:r>
              <a:rPr lang="en-CA" b="1" i="1" dirty="0"/>
              <a:t>Equal column width</a:t>
            </a:r>
            <a:r>
              <a:rPr lang="en-CA" dirty="0"/>
              <a:t> box before entering the column widths. </a:t>
            </a:r>
            <a:endParaRPr lang="en-GB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167685A-AD0D-49BE-98FE-E3A649570F08}"/>
              </a:ext>
            </a:extLst>
          </p:cNvPr>
          <p:cNvCxnSpPr>
            <a:cxnSpLocks/>
            <a:stCxn id="62" idx="1"/>
          </p:cNvCxnSpPr>
          <p:nvPr/>
        </p:nvCxnSpPr>
        <p:spPr>
          <a:xfrm flipH="1">
            <a:off x="8126083" y="5239266"/>
            <a:ext cx="1580366" cy="29658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45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500"/>
                            </p:stCondLst>
                            <p:childTnLst>
                              <p:par>
                                <p:cTn id="1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500"/>
                            </p:stCondLst>
                            <p:childTnLst>
                              <p:par>
                                <p:cTn id="1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6" grpId="0" animBg="1"/>
      <p:bldP spid="10" grpId="0" animBg="1"/>
      <p:bldP spid="10" grpId="1" animBg="1"/>
      <p:bldP spid="12" grpId="0" animBg="1"/>
      <p:bldP spid="13" grpId="0" animBg="1"/>
      <p:bldP spid="18" grpId="0" animBg="1"/>
      <p:bldP spid="18" grpId="1" animBg="1"/>
      <p:bldP spid="32" grpId="0" animBg="1"/>
      <p:bldP spid="32" grpId="1" animBg="1"/>
      <p:bldP spid="62" grpId="0" animBg="1"/>
      <p:bldP spid="62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9E8C30B-71D6-4E27-B9A8-7F802C062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232" y="51769"/>
            <a:ext cx="7261870" cy="67544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689" y="3238981"/>
            <a:ext cx="401991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is how it should look now.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406102" y="2451566"/>
            <a:ext cx="5620130" cy="1716780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9050">
            <a:solidFill>
              <a:schemeClr val="accent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" name="Straight Arrow Connector 5"/>
          <p:cNvCxnSpPr>
            <a:cxnSpLocks/>
            <a:stCxn id="5" idx="3"/>
            <a:endCxn id="2" idx="1"/>
          </p:cNvCxnSpPr>
          <p:nvPr/>
        </p:nvCxnSpPr>
        <p:spPr>
          <a:xfrm flipV="1">
            <a:off x="4140599" y="3309956"/>
            <a:ext cx="1265503" cy="11369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6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2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AEE4F9-3B95-422F-916B-B6D744C78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25" y="51423"/>
            <a:ext cx="7264100" cy="6756537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1000323" y="2455467"/>
            <a:ext cx="1406447" cy="199024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203214" y="2702748"/>
            <a:ext cx="1406447" cy="199024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1388511" y="2961539"/>
            <a:ext cx="1786010" cy="200036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211345" y="1000664"/>
            <a:ext cx="3692107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Scroll up to the bottom of the first page.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1346" y="155276"/>
            <a:ext cx="3692106" cy="646331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Adding Date &amp; Page Number</a:t>
            </a:r>
          </a:p>
          <a:p>
            <a:r>
              <a:rPr lang="en-CA" dirty="0"/>
              <a:t>to the Footer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1345" y="1846053"/>
            <a:ext cx="369210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Double click on the footer</a:t>
            </a:r>
          </a:p>
          <a:p>
            <a:pPr marL="361950"/>
            <a:r>
              <a:rPr lang="en-CA" b="1" dirty="0"/>
              <a:t>OR</a:t>
            </a:r>
          </a:p>
          <a:p>
            <a:pPr marL="361950"/>
            <a:endParaRPr lang="en-CA" dirty="0"/>
          </a:p>
          <a:p>
            <a:pPr marL="361950"/>
            <a:endParaRPr lang="en-CA" dirty="0"/>
          </a:p>
          <a:p>
            <a:pPr marL="361950"/>
            <a:endParaRPr lang="en-CA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079630" y="2096218"/>
            <a:ext cx="4839419" cy="41406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1345" y="4580627"/>
            <a:ext cx="3692107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We could just add a </a:t>
            </a:r>
            <a:r>
              <a:rPr lang="en-CA" b="1" i="1" dirty="0"/>
              <a:t>Built-In</a:t>
            </a:r>
            <a:r>
              <a:rPr lang="en-CA" dirty="0"/>
              <a:t> footer from the </a:t>
            </a:r>
            <a:r>
              <a:rPr lang="en-CA" b="1" i="1" dirty="0"/>
              <a:t>Footer menu</a:t>
            </a:r>
            <a:r>
              <a:rPr lang="en-CA" dirty="0"/>
              <a:t>, but let’s take the long route and create our own page footer … just for the experience.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29728" y="2406770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Insert ribbon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9728" y="2665562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4988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Footer menu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9728" y="2911409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Edit Footer option</a:t>
            </a:r>
          </a:p>
        </p:txBody>
      </p:sp>
      <p:cxnSp>
        <p:nvCxnSpPr>
          <p:cNvPr id="16" name="Straight Arrow Connector 15"/>
          <p:cNvCxnSpPr>
            <a:cxnSpLocks/>
            <a:endCxn id="17" idx="2"/>
          </p:cNvCxnSpPr>
          <p:nvPr/>
        </p:nvCxnSpPr>
        <p:spPr>
          <a:xfrm flipV="1">
            <a:off x="2406770" y="433651"/>
            <a:ext cx="3696378" cy="211668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861608" y="243870"/>
            <a:ext cx="483080" cy="189781"/>
          </a:xfrm>
          <a:prstGeom prst="round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629728" y="2216989"/>
            <a:ext cx="362310" cy="189781"/>
          </a:xfrm>
          <a:prstGeom prst="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2631057" y="2796179"/>
            <a:ext cx="5991046" cy="71698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643668" y="6236898"/>
            <a:ext cx="854015" cy="215660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2631057" y="742730"/>
            <a:ext cx="6545894" cy="204318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103" y="867530"/>
            <a:ext cx="3394722" cy="5938699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cxnSpLocks/>
            <a:stCxn id="20" idx="3"/>
          </p:cNvCxnSpPr>
          <p:nvPr/>
        </p:nvCxnSpPr>
        <p:spPr>
          <a:xfrm>
            <a:off x="3174521" y="3061557"/>
            <a:ext cx="5532874" cy="328317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6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4" grpId="0" animBg="1"/>
      <p:bldP spid="5" grpId="0" animBg="1"/>
      <p:bldP spid="5" grpId="1" animBg="1"/>
      <p:bldP spid="6" grpId="0" animBg="1"/>
      <p:bldP spid="9" grpId="0" animBg="1"/>
      <p:bldP spid="9" grpId="1" animBg="1"/>
      <p:bldP spid="7" grpId="0"/>
      <p:bldP spid="11" grpId="0"/>
      <p:bldP spid="12" grpId="0"/>
      <p:bldP spid="17" grpId="0" animBg="1"/>
      <p:bldP spid="17" grpId="1" animBg="1"/>
      <p:bldP spid="13" grpId="0" animBg="1"/>
      <p:bldP spid="13" grpId="1" animBg="1"/>
      <p:bldP spid="28" grpId="0" animBg="1"/>
      <p:bldP spid="28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7E3CB656-6DF4-4402-9978-D02D393A2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325" y="49118"/>
            <a:ext cx="7255862" cy="6748873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715992" y="3588589"/>
            <a:ext cx="3321170" cy="47445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715992" y="4114800"/>
            <a:ext cx="3321170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97830" y="4370783"/>
            <a:ext cx="3139332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007097" y="4652579"/>
            <a:ext cx="3030065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110615" y="4934732"/>
            <a:ext cx="2926547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214133" y="5224212"/>
            <a:ext cx="2823029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292455" y="5531680"/>
            <a:ext cx="2744708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715992" y="2311879"/>
            <a:ext cx="2889850" cy="50033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72529" y="146649"/>
            <a:ext cx="3916392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There are three position in the</a:t>
            </a:r>
          </a:p>
          <a:p>
            <a:pPr algn="ctr"/>
            <a:r>
              <a:rPr lang="en-CA" dirty="0"/>
              <a:t>header or the footer: </a:t>
            </a:r>
          </a:p>
          <a:p>
            <a:pPr algn="ctr"/>
            <a:r>
              <a:rPr lang="en-CA" i="1" dirty="0"/>
              <a:t>left</a:t>
            </a:r>
            <a:r>
              <a:rPr lang="en-CA" dirty="0"/>
              <a:t>, </a:t>
            </a:r>
            <a:r>
              <a:rPr lang="en-CA" i="1" dirty="0"/>
              <a:t>center</a:t>
            </a:r>
            <a:r>
              <a:rPr lang="en-CA" dirty="0"/>
              <a:t> and </a:t>
            </a:r>
            <a:r>
              <a:rPr lang="en-CA" i="1" dirty="0"/>
              <a:t>right</a:t>
            </a:r>
            <a:r>
              <a:rPr lang="en-CA" dirty="0"/>
              <a:t>.</a:t>
            </a:r>
          </a:p>
          <a:p>
            <a:pPr algn="ctr"/>
            <a:endParaRPr lang="en-CA" dirty="0"/>
          </a:p>
          <a:p>
            <a:pPr algn="ctr"/>
            <a:r>
              <a:rPr lang="en-CA" dirty="0"/>
              <a:t>Use the </a:t>
            </a:r>
            <a:r>
              <a:rPr lang="en-CA" b="1" dirty="0"/>
              <a:t>Tab</a:t>
            </a:r>
            <a:r>
              <a:rPr lang="en-CA" dirty="0"/>
              <a:t> key to advance 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2528" y="1949570"/>
            <a:ext cx="3916393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the left position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enter the current date/time in whatever format you like.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528" y="3217653"/>
            <a:ext cx="3916393" cy="258532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the right position </a:t>
            </a:r>
            <a:r>
              <a:rPr lang="en-CA" sz="1600" dirty="0"/>
              <a:t>(Press Tab key twice)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Enter the page number in whatever format you wish.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Where to find the page number …</a:t>
            </a:r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</p:txBody>
      </p:sp>
      <p:sp>
        <p:nvSpPr>
          <p:cNvPr id="7" name="TextBox 6"/>
          <p:cNvSpPr txBox="1"/>
          <p:nvPr/>
        </p:nvSpPr>
        <p:spPr>
          <a:xfrm>
            <a:off x="172528" y="6090249"/>
            <a:ext cx="3916393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done, </a:t>
            </a:r>
            <a:r>
              <a:rPr lang="en-CA" b="1" i="1" dirty="0"/>
              <a:t>Close Header &amp; Footer</a:t>
            </a:r>
          </a:p>
        </p:txBody>
      </p:sp>
      <p:cxnSp>
        <p:nvCxnSpPr>
          <p:cNvPr id="8" name="Straight Arrow Connector 7"/>
          <p:cNvCxnSpPr>
            <a:cxnSpLocks/>
            <a:stCxn id="11" idx="3"/>
            <a:endCxn id="10" idx="1"/>
          </p:cNvCxnSpPr>
          <p:nvPr/>
        </p:nvCxnSpPr>
        <p:spPr>
          <a:xfrm flipV="1">
            <a:off x="3605842" y="774395"/>
            <a:ext cx="2207431" cy="178765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813273" y="485410"/>
            <a:ext cx="370936" cy="57797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422694" y="4304585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263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Design contextual ribbon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2694" y="4595044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498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Header &amp; Footer group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2694" y="4893471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Page Number menu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2694" y="5186624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Current Position menu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694" y="5481851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168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Choose the format you like</a:t>
            </a:r>
          </a:p>
        </p:txBody>
      </p:sp>
      <p:cxnSp>
        <p:nvCxnSpPr>
          <p:cNvPr id="27" name="Straight Arrow Connector 26"/>
          <p:cNvCxnSpPr>
            <a:cxnSpLocks/>
            <a:stCxn id="21" idx="3"/>
            <a:endCxn id="28" idx="1"/>
          </p:cNvCxnSpPr>
          <p:nvPr/>
        </p:nvCxnSpPr>
        <p:spPr>
          <a:xfrm flipV="1">
            <a:off x="4037162" y="369071"/>
            <a:ext cx="6029476" cy="41194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0066638" y="268584"/>
            <a:ext cx="1087394" cy="20097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Arrow Connector 30"/>
          <p:cNvCxnSpPr>
            <a:cxnSpLocks/>
            <a:endCxn id="32" idx="2"/>
          </p:cNvCxnSpPr>
          <p:nvPr/>
        </p:nvCxnSpPr>
        <p:spPr>
          <a:xfrm flipV="1">
            <a:off x="4037162" y="1201944"/>
            <a:ext cx="1300139" cy="35738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874542" y="1046120"/>
            <a:ext cx="925518" cy="15582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671" y="837313"/>
            <a:ext cx="1582562" cy="1408654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cxnSpLocks/>
            <a:endCxn id="37" idx="2"/>
          </p:cNvCxnSpPr>
          <p:nvPr/>
        </p:nvCxnSpPr>
        <p:spPr>
          <a:xfrm flipV="1">
            <a:off x="4044266" y="2245967"/>
            <a:ext cx="1635686" cy="277978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4" idx="3"/>
            <a:endCxn id="42" idx="2"/>
          </p:cNvCxnSpPr>
          <p:nvPr/>
        </p:nvCxnSpPr>
        <p:spPr>
          <a:xfrm flipV="1">
            <a:off x="4037162" y="1807248"/>
            <a:ext cx="1725479" cy="353472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5107033" y="1651972"/>
            <a:ext cx="1311215" cy="15527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/>
          <p:cNvCxnSpPr>
            <a:cxnSpLocks/>
          </p:cNvCxnSpPr>
          <p:nvPr/>
        </p:nvCxnSpPr>
        <p:spPr>
          <a:xfrm flipV="1">
            <a:off x="4037162" y="4286469"/>
            <a:ext cx="2434071" cy="135520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663" y="1623977"/>
            <a:ext cx="5175443" cy="5201714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7" idx="3"/>
            <a:endCxn id="48" idx="1"/>
          </p:cNvCxnSpPr>
          <p:nvPr/>
        </p:nvCxnSpPr>
        <p:spPr>
          <a:xfrm flipV="1">
            <a:off x="4088921" y="839093"/>
            <a:ext cx="6707078" cy="54358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0795999" y="485410"/>
            <a:ext cx="681487" cy="7073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944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1" grpId="0" animBg="1"/>
      <p:bldP spid="4" grpId="0" animBg="1"/>
      <p:bldP spid="4" grpId="1" animBg="1"/>
      <p:bldP spid="5" grpId="0" animBg="1"/>
      <p:bldP spid="6" grpId="0" animBg="1"/>
      <p:bldP spid="7" grpId="0" animBg="1"/>
      <p:bldP spid="10" grpId="0" animBg="1"/>
      <p:bldP spid="10" grpId="1" animBg="1"/>
      <p:bldP spid="14" grpId="0"/>
      <p:bldP spid="15" grpId="0"/>
      <p:bldP spid="16" grpId="0"/>
      <p:bldP spid="17" grpId="0"/>
      <p:bldP spid="18" grpId="0"/>
      <p:bldP spid="28" grpId="0" animBg="1"/>
      <p:bldP spid="28" grpId="1" animBg="1"/>
      <p:bldP spid="32" grpId="0" animBg="1"/>
      <p:bldP spid="32" grpId="1" animBg="1"/>
      <p:bldP spid="42" grpId="0" animBg="1"/>
      <p:bldP spid="42" grpId="1" animBg="1"/>
      <p:bldP spid="48" grpId="0" animBg="1"/>
      <p:bldP spid="4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14774" y="1659184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Suggested Prerequisites for this Course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97611" y="2290011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Sample Document from NITHA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97610" y="2920838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Your Document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66582" y="3654606"/>
            <a:ext cx="238089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Create Style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66581" y="4016741"/>
            <a:ext cx="238089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Inspecting Style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66580" y="4379748"/>
            <a:ext cx="2380895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Page Layout Ribbon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66584" y="3289732"/>
            <a:ext cx="2380891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Home Tab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66579" y="4751975"/>
            <a:ext cx="238089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Breaks, Tabs &amp; Such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14774" y="521258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23" grpId="0"/>
      <p:bldP spid="28" grpId="0"/>
      <p:bldP spid="2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2C83A2-B94C-4AFC-A3BA-05A9A6A22738}"/>
</file>

<file path=customXml/itemProps2.xml><?xml version="1.0" encoding="utf-8"?>
<ds:datastoreItem xmlns:ds="http://schemas.openxmlformats.org/officeDocument/2006/customXml" ds:itemID="{EC73FBA6-7F81-4009-9231-85961E3E6B4A}"/>
</file>

<file path=customXml/itemProps3.xml><?xml version="1.0" encoding="utf-8"?>
<ds:datastoreItem xmlns:ds="http://schemas.openxmlformats.org/officeDocument/2006/customXml" ds:itemID="{AF8A7FD2-3C8D-4753-B5DA-D8BBD1125E5B}"/>
</file>

<file path=docProps/app.xml><?xml version="1.0" encoding="utf-8"?>
<Properties xmlns="http://schemas.openxmlformats.org/officeDocument/2006/extended-properties" xmlns:vt="http://schemas.openxmlformats.org/officeDocument/2006/docPropsVTypes">
  <TotalTime>49218</TotalTime>
  <Words>3586</Words>
  <Application>Microsoft Office PowerPoint</Application>
  <PresentationFormat>Widescreen</PresentationFormat>
  <Paragraphs>408</Paragraphs>
  <Slides>52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help desk</cp:lastModifiedBy>
  <cp:revision>983</cp:revision>
  <dcterms:created xsi:type="dcterms:W3CDTF">2017-09-29T13:57:00Z</dcterms:created>
  <dcterms:modified xsi:type="dcterms:W3CDTF">2022-07-08T22:13:31Z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32400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