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1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Slides/notesSlide4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407" r:id="rId4"/>
    <p:sldId id="267" r:id="rId5"/>
    <p:sldId id="256" r:id="rId6"/>
    <p:sldId id="408" r:id="rId7"/>
    <p:sldId id="409" r:id="rId8"/>
    <p:sldId id="266" r:id="rId9"/>
    <p:sldId id="410" r:id="rId10"/>
    <p:sldId id="264" r:id="rId11"/>
    <p:sldId id="263" r:id="rId12"/>
    <p:sldId id="411" r:id="rId13"/>
    <p:sldId id="265" r:id="rId14"/>
    <p:sldId id="259" r:id="rId15"/>
    <p:sldId id="382" r:id="rId16"/>
    <p:sldId id="380" r:id="rId17"/>
    <p:sldId id="381" r:id="rId18"/>
    <p:sldId id="369" r:id="rId19"/>
    <p:sldId id="371" r:id="rId20"/>
    <p:sldId id="372" r:id="rId21"/>
    <p:sldId id="388" r:id="rId22"/>
    <p:sldId id="392" r:id="rId23"/>
    <p:sldId id="393" r:id="rId24"/>
    <p:sldId id="389" r:id="rId25"/>
    <p:sldId id="383" r:id="rId26"/>
    <p:sldId id="390" r:id="rId27"/>
    <p:sldId id="384" r:id="rId28"/>
    <p:sldId id="391" r:id="rId29"/>
    <p:sldId id="385" r:id="rId30"/>
    <p:sldId id="386" r:id="rId31"/>
    <p:sldId id="387" r:id="rId32"/>
    <p:sldId id="406" r:id="rId33"/>
    <p:sldId id="405" r:id="rId34"/>
    <p:sldId id="395" r:id="rId35"/>
    <p:sldId id="396" r:id="rId36"/>
    <p:sldId id="397" r:id="rId37"/>
    <p:sldId id="350" r:id="rId38"/>
    <p:sldId id="260" r:id="rId39"/>
    <p:sldId id="26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C5F0FF"/>
    <a:srgbClr val="F8CCAE"/>
    <a:srgbClr val="F5B88F"/>
    <a:srgbClr val="F1F8EC"/>
    <a:srgbClr val="FADDCA"/>
    <a:srgbClr val="E0E0E0"/>
    <a:srgbClr val="F9A119"/>
    <a:srgbClr val="ED7D31"/>
    <a:srgbClr val="F1A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10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14" y="1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73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Show them how</a:t>
            </a:r>
            <a:r>
              <a:rPr lang="en-CA" baseline="0" dirty="0"/>
              <a:t> to add a PICTURE, SHAPE, HYPERLINK, TEXTBOX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7410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38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-44061"/>
            <a:ext cx="123832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73583" y="208001"/>
            <a:ext cx="6047943" cy="830933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dirty="0"/>
              <a:t>Word 2010 Intro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791" y="1237082"/>
            <a:ext cx="1533525" cy="1533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40387" y="3025321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7224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a Sample Document from NITHA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722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Start Word 2010 &amp; Open the Sample Document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2463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/>
              <a:t>The Parts of Word 2010</a:t>
            </a:r>
            <a:endParaRPr lang="en-CA" dirty="0"/>
          </a:p>
        </p:txBody>
      </p:sp>
      <p:sp>
        <p:nvSpPr>
          <p:cNvPr id="77" name="TextBox 76"/>
          <p:cNvSpPr txBox="1"/>
          <p:nvPr/>
        </p:nvSpPr>
        <p:spPr>
          <a:xfrm>
            <a:off x="652463" y="51705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Keyboard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696073" y="32827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Mouse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696074" y="3912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/>
              <a:t>Formatting Text </a:t>
            </a:r>
            <a:endParaRPr lang="en-CA" dirty="0"/>
          </a:p>
        </p:txBody>
      </p:sp>
      <p:sp>
        <p:nvSpPr>
          <p:cNvPr id="80" name="TextBox 79"/>
          <p:cNvSpPr txBox="1"/>
          <p:nvPr/>
        </p:nvSpPr>
        <p:spPr>
          <a:xfrm>
            <a:off x="6691313" y="45412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Insert Illustrations, Web Links, Text &amp; More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696073" y="51705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Tables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1" grpId="0" animBg="1"/>
      <p:bldP spid="75" grpId="0" animBg="1"/>
      <p:bldP spid="77" grpId="0" animBg="1"/>
      <p:bldP spid="78" grpId="0" animBg="1"/>
      <p:bldP spid="79" grpId="0" animBg="1"/>
      <p:bldP spid="80" grpId="0" animBg="1"/>
      <p:bldP spid="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242" y="1726811"/>
            <a:ext cx="7885054" cy="505239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78162" y="4339209"/>
            <a:ext cx="5524432" cy="1665415"/>
            <a:chOff x="278162" y="4339209"/>
            <a:chExt cx="5524432" cy="1665415"/>
          </a:xfrm>
        </p:grpSpPr>
        <p:sp>
          <p:nvSpPr>
            <p:cNvPr id="9" name="TextBox 8"/>
            <p:cNvSpPr txBox="1"/>
            <p:nvPr/>
          </p:nvSpPr>
          <p:spPr>
            <a:xfrm>
              <a:off x="278162" y="4339209"/>
              <a:ext cx="38766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8"/>
              </a:pPr>
              <a:r>
                <a:rPr lang="en-CA" sz="1600" dirty="0"/>
                <a:t>Open the folder which contains the </a:t>
              </a:r>
              <a:r>
                <a:rPr lang="en-CA" sz="1600" b="1" dirty="0">
                  <a:solidFill>
                    <a:srgbClr val="009E47"/>
                  </a:solidFill>
                </a:rPr>
                <a:t>Word_2010_Sample.doc</a:t>
              </a:r>
              <a:r>
                <a:rPr lang="en-CA" sz="1600" dirty="0"/>
                <a:t> file.  This will be the </a:t>
              </a:r>
              <a:r>
                <a:rPr lang="en-CA" sz="1600" b="1" i="1" dirty="0"/>
                <a:t>Downloads</a:t>
              </a:r>
              <a:r>
                <a:rPr lang="en-CA" sz="1600" dirty="0"/>
                <a:t> folder.</a:t>
              </a:r>
              <a:endParaRPr lang="en-CA" sz="1600" b="1" dirty="0">
                <a:solidFill>
                  <a:srgbClr val="009E47"/>
                </a:solidFill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2888479" y="4965107"/>
              <a:ext cx="2914115" cy="1039517"/>
            </a:xfrm>
            <a:prstGeom prst="straightConnector1">
              <a:avLst/>
            </a:prstGeom>
            <a:ln w="19050">
              <a:solidFill>
                <a:srgbClr val="0070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124237" y="6004624"/>
            <a:ext cx="3965196" cy="58477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CA" sz="1600" dirty="0"/>
              <a:t>Now to start the MS Word 2010 program and open that file.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99089" y="505674"/>
            <a:ext cx="5717492" cy="369332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Browsing for the File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237" y="577443"/>
            <a:ext cx="463182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Download a sample document from NITHA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One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927" y="1996046"/>
            <a:ext cx="6430344" cy="326226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02594" y="5896598"/>
            <a:ext cx="1854438" cy="22219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5" name="Straight Arrow Connector 14"/>
          <p:cNvCxnSpPr>
            <a:stCxn id="6" idx="0"/>
          </p:cNvCxnSpPr>
          <p:nvPr/>
        </p:nvCxnSpPr>
        <p:spPr>
          <a:xfrm flipV="1">
            <a:off x="6729813" y="5258311"/>
            <a:ext cx="311922" cy="63828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81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6" grpId="0" animBg="1"/>
      <p:bldP spid="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71" y="1512374"/>
            <a:ext cx="2746567" cy="45776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872" y="6089985"/>
            <a:ext cx="10058400" cy="1728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78594" y="283122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Word 2010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2010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Word 2010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204816" y="2704255"/>
            <a:ext cx="3170489" cy="131522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931207" y="2922662"/>
            <a:ext cx="2897025" cy="239282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90912" y="455344"/>
            <a:ext cx="3133402" cy="52322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start Word 2010 and to open the sample document. (</a:t>
            </a:r>
            <a:r>
              <a:rPr lang="en-CA" dirty="0">
                <a:solidFill>
                  <a:srgbClr val="C00000"/>
                </a:solidFill>
              </a:rPr>
              <a:t>Windows 7</a:t>
            </a:r>
            <a:r>
              <a:rPr lang="en-CA" b="0" dirty="0"/>
              <a:t>)</a:t>
            </a:r>
            <a:endParaRPr lang="en-CA" dirty="0"/>
          </a:p>
        </p:txBody>
      </p:sp>
      <p:grpSp>
        <p:nvGrpSpPr>
          <p:cNvPr id="34" name="Group 33"/>
          <p:cNvGrpSpPr/>
          <p:nvPr/>
        </p:nvGrpSpPr>
        <p:grpSpPr>
          <a:xfrm>
            <a:off x="124237" y="1660119"/>
            <a:ext cx="11705813" cy="5099195"/>
            <a:chOff x="124237" y="1660119"/>
            <a:chExt cx="11705813" cy="5099195"/>
          </a:xfrm>
        </p:grpSpPr>
        <p:sp>
          <p:nvSpPr>
            <p:cNvPr id="7" name="TextBox 6"/>
            <p:cNvSpPr txBox="1"/>
            <p:nvPr/>
          </p:nvSpPr>
          <p:spPr>
            <a:xfrm>
              <a:off x="124237" y="6389982"/>
              <a:ext cx="2543175" cy="36933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rgbClr val="FF0000"/>
                  </a:solidFill>
                </a:rPr>
                <a:t>Windows 7 </a:t>
              </a:r>
              <a:r>
                <a:rPr lang="en-CA" dirty="0"/>
                <a:t>start button</a:t>
              </a:r>
            </a:p>
          </p:txBody>
        </p:sp>
        <p:sp>
          <p:nvSpPr>
            <p:cNvPr id="8" name="Line Callout 1 7"/>
            <p:cNvSpPr/>
            <p:nvPr/>
          </p:nvSpPr>
          <p:spPr>
            <a:xfrm>
              <a:off x="1440872" y="6024784"/>
              <a:ext cx="353745" cy="249653"/>
            </a:xfrm>
            <a:prstGeom prst="borderCallout1">
              <a:avLst>
                <a:gd name="adj1" fmla="val 51919"/>
                <a:gd name="adj2" fmla="val -3672"/>
                <a:gd name="adj3" fmla="val 142352"/>
                <a:gd name="adj4" fmla="val -45324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276850" y="1660119"/>
              <a:ext cx="6553200" cy="584775"/>
              <a:chOff x="5276850" y="1660119"/>
              <a:chExt cx="6553200" cy="584775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276850" y="1660119"/>
                <a:ext cx="6553200" cy="584775"/>
                <a:chOff x="5276850" y="1660119"/>
                <a:chExt cx="6553200" cy="584775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5276850" y="1660119"/>
                  <a:ext cx="655320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+mj-lt"/>
                    <a:buAutoNum type="arabicPeriod"/>
                  </a:pPr>
                  <a:r>
                    <a:rPr lang="en-CA" sz="1600" b="1" dirty="0"/>
                    <a:t>Click on your Start Button (</a:t>
                  </a:r>
                  <a:r>
                    <a:rPr lang="en-CA" sz="1600" b="1" dirty="0">
                      <a:solidFill>
                        <a:srgbClr val="C00000"/>
                      </a:solidFill>
                    </a:rPr>
                    <a:t>Windows 7</a:t>
                  </a:r>
                  <a:r>
                    <a:rPr lang="en-CA" sz="1600" b="1" dirty="0"/>
                    <a:t>)</a:t>
                  </a:r>
                </a:p>
                <a:p>
                  <a:pPr marL="800100" lvl="1" indent="-342900">
                    <a:buFont typeface="Wingdings" panose="05000000000000000000" pitchFamily="2" charset="2"/>
                    <a:buChar char="Ø"/>
                  </a:pPr>
                  <a:r>
                    <a:rPr lang="en-CA" sz="1600" b="1" dirty="0"/>
                    <a:t>Click on </a:t>
                  </a:r>
                  <a:r>
                    <a:rPr lang="en-CA" sz="1600" b="1" i="1" dirty="0"/>
                    <a:t>All Programs</a:t>
                  </a:r>
                </a:p>
              </p:txBody>
            </p:sp>
            <p:pic>
              <p:nvPicPr>
                <p:cNvPr id="29" name="Picture 28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98637" y="1885995"/>
                  <a:ext cx="2400635" cy="323895"/>
                </a:xfrm>
                <a:prstGeom prst="rect">
                  <a:avLst/>
                </a:prstGeom>
                <a:ln w="12700">
                  <a:solidFill>
                    <a:schemeClr val="tx1"/>
                  </a:solidFill>
                </a:ln>
              </p:spPr>
            </p:pic>
          </p:grpSp>
          <p:cxnSp>
            <p:nvCxnSpPr>
              <p:cNvPr id="31" name="Straight Arrow Connector 30"/>
              <p:cNvCxnSpPr/>
              <p:nvPr/>
            </p:nvCxnSpPr>
            <p:spPr>
              <a:xfrm>
                <a:off x="8124825" y="2084450"/>
                <a:ext cx="84772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4234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091" y="1060044"/>
            <a:ext cx="1756624" cy="48522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029" y="5913798"/>
            <a:ext cx="10058400" cy="314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33755" y="1660119"/>
            <a:ext cx="9134070" cy="5058523"/>
            <a:chOff x="133755" y="1660119"/>
            <a:chExt cx="9134070" cy="5058523"/>
          </a:xfrm>
        </p:grpSpPr>
        <p:sp>
          <p:nvSpPr>
            <p:cNvPr id="10" name="TextBox 9"/>
            <p:cNvSpPr txBox="1"/>
            <p:nvPr/>
          </p:nvSpPr>
          <p:spPr>
            <a:xfrm>
              <a:off x="133755" y="6349310"/>
              <a:ext cx="2543175" cy="36933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rgbClr val="FF0000"/>
                  </a:solidFill>
                </a:rPr>
                <a:t>Windows 10 </a:t>
              </a:r>
              <a:r>
                <a:rPr lang="en-CA" dirty="0"/>
                <a:t>start button</a:t>
              </a:r>
            </a:p>
          </p:txBody>
        </p:sp>
        <p:sp>
          <p:nvSpPr>
            <p:cNvPr id="11" name="Line Callout 1 10"/>
            <p:cNvSpPr/>
            <p:nvPr/>
          </p:nvSpPr>
          <p:spPr>
            <a:xfrm rot="10800000">
              <a:off x="1772458" y="5910808"/>
              <a:ext cx="312715" cy="317067"/>
            </a:xfrm>
            <a:prstGeom prst="borderCallout1">
              <a:avLst>
                <a:gd name="adj1" fmla="val 46698"/>
                <a:gd name="adj2" fmla="val 101187"/>
                <a:gd name="adj3" fmla="val -41960"/>
                <a:gd name="adj4" fmla="val 194686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76850" y="1660119"/>
              <a:ext cx="399097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CA" sz="1600" b="1" dirty="0"/>
                <a:t>Click on your Start Button (</a:t>
              </a:r>
              <a:r>
                <a:rPr lang="en-CA" sz="1600" b="1" dirty="0">
                  <a:solidFill>
                    <a:srgbClr val="C00000"/>
                  </a:solidFill>
                </a:rPr>
                <a:t>Windows 10</a:t>
              </a:r>
              <a:r>
                <a:rPr lang="en-CA" sz="1600" b="1" dirty="0"/>
                <a:t>)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276850" y="2498781"/>
            <a:ext cx="5067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1600" b="1" dirty="0"/>
              <a:t>Scroll down the program list and find MS Office 2010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CA" sz="1600" b="1" dirty="0"/>
              <a:t>Then click on Word 2010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2704597" y="1506432"/>
            <a:ext cx="2978356" cy="117988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324315" y="2914116"/>
            <a:ext cx="2521008" cy="21791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78594" y="283122"/>
            <a:ext cx="6844145" cy="830997"/>
          </a:xfrm>
          <a:prstGeom prst="rect">
            <a:avLst/>
          </a:prstGeom>
          <a:solidFill>
            <a:srgbClr val="00B050">
              <a:alpha val="40000"/>
            </a:srgbClr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Let’s open the Word 2010 program</a:t>
            </a:r>
          </a:p>
          <a:p>
            <a:pPr algn="ctr"/>
            <a:endParaRPr lang="en-CA" sz="1600" dirty="0"/>
          </a:p>
          <a:p>
            <a:pPr algn="ctr"/>
            <a:r>
              <a:rPr lang="en-CA" sz="1400" dirty="0"/>
              <a:t>If you are using a computer in this course, then follow along with what I do.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0912" y="455344"/>
            <a:ext cx="3133402" cy="52322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r>
              <a:rPr lang="en-CA" dirty="0"/>
              <a:t>Goal: </a:t>
            </a:r>
            <a:r>
              <a:rPr lang="en-CA" b="0" dirty="0"/>
              <a:t>To </a:t>
            </a:r>
            <a:r>
              <a:rPr lang="en-CA" i="1" dirty="0"/>
              <a:t>start</a:t>
            </a:r>
            <a:r>
              <a:rPr lang="en-CA" b="0" dirty="0"/>
              <a:t> Word 2010 and to </a:t>
            </a:r>
            <a:r>
              <a:rPr lang="en-CA" i="1" dirty="0"/>
              <a:t>open</a:t>
            </a:r>
            <a:r>
              <a:rPr lang="en-CA" b="0" dirty="0"/>
              <a:t> the sample document. (</a:t>
            </a:r>
            <a:r>
              <a:rPr lang="en-CA" dirty="0">
                <a:solidFill>
                  <a:srgbClr val="C00000"/>
                </a:solidFill>
              </a:rPr>
              <a:t>Windows 10</a:t>
            </a:r>
            <a:r>
              <a:rPr lang="en-CA" b="0" dirty="0"/>
              <a:t>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009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726392" y="5477854"/>
            <a:ext cx="3367044" cy="521292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43484" y="6255520"/>
            <a:ext cx="3349952" cy="28726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ounded Rectangle 5"/>
          <p:cNvSpPr/>
          <p:nvPr/>
        </p:nvSpPr>
        <p:spPr>
          <a:xfrm>
            <a:off x="743484" y="1811708"/>
            <a:ext cx="3349952" cy="26492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743484" y="2096129"/>
            <a:ext cx="3349952" cy="26492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450" y="360376"/>
            <a:ext cx="7674226" cy="6446350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4093436" y="497520"/>
            <a:ext cx="3461046" cy="173961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9282" y="658026"/>
            <a:ext cx="4067798" cy="17543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you open MS Word 2010 from the Start Menu, the first screen you will see is the document screen, ready to get to work!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Notice the </a:t>
            </a:r>
            <a:r>
              <a:rPr lang="en-CA" b="1" i="1" dirty="0"/>
              <a:t>Home</a:t>
            </a:r>
            <a:r>
              <a:rPr lang="en-CA" dirty="0"/>
              <a:t> ribbon tab.</a:t>
            </a:r>
          </a:p>
          <a:p>
            <a:pPr marL="444500" indent="-285750">
              <a:buFont typeface="Wingdings" panose="05000000000000000000" pitchFamily="2" charset="2"/>
              <a:buChar char="Ø"/>
            </a:pPr>
            <a:r>
              <a:rPr lang="en-CA" dirty="0"/>
              <a:t>Notice </a:t>
            </a:r>
            <a:r>
              <a:rPr lang="en-CA" b="1" i="1" dirty="0"/>
              <a:t>Document1</a:t>
            </a:r>
            <a:r>
              <a:rPr lang="en-CA" dirty="0"/>
              <a:t> in the title bar.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093436" y="726393"/>
            <a:ext cx="1051132" cy="120495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9282" y="3390817"/>
            <a:ext cx="4067798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Next we need to open the sample document that we downloaded from the NITHA server (or was given to you by your Telehealth Coordinator)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7648" y="5398982"/>
            <a:ext cx="3999432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File</a:t>
            </a:r>
            <a:r>
              <a:rPr lang="en-CA" dirty="0"/>
              <a:t> tab along the top left of the program (the blue tab)</a:t>
            </a:r>
          </a:p>
          <a:p>
            <a:pPr marL="358775" lvl="1"/>
            <a:r>
              <a:rPr lang="en-CA" dirty="0"/>
              <a:t>OR</a:t>
            </a:r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Press the Ctrl-O keyboard sequence.</a:t>
            </a:r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6" grpId="0" animBg="1"/>
      <p:bldP spid="8" grpId="0" animBg="1"/>
      <p:bldP spid="4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450" y="368923"/>
            <a:ext cx="7674226" cy="64463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603183" y="1428750"/>
            <a:ext cx="654617" cy="22176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33" y="786213"/>
            <a:ext cx="4170348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you clicked on the File tab, you should see a screen like this.  Now click on the </a:t>
            </a:r>
            <a:r>
              <a:rPr lang="en-CA" b="1" i="1" dirty="0"/>
              <a:t>Open</a:t>
            </a:r>
            <a:r>
              <a:rPr lang="en-CA" dirty="0"/>
              <a:t> option.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546789" y="1521151"/>
            <a:ext cx="3059394" cy="1709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623" y="377469"/>
            <a:ext cx="7664053" cy="6437804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183" y="497519"/>
            <a:ext cx="5142526" cy="41485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6732" y="1897166"/>
            <a:ext cx="417034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Downloads</a:t>
            </a:r>
            <a:r>
              <a:rPr lang="en-CA" dirty="0"/>
              <a:t> folder in the </a:t>
            </a:r>
            <a:r>
              <a:rPr lang="en-CA" b="1" i="1" dirty="0"/>
              <a:t>Navigation </a:t>
            </a:r>
            <a:r>
              <a:rPr lang="en-CA" dirty="0"/>
              <a:t>pane.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067798" y="2085174"/>
            <a:ext cx="632389" cy="18800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6732" y="2717947"/>
            <a:ext cx="4170348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the </a:t>
            </a:r>
            <a:r>
              <a:rPr lang="en-CA" b="1" i="1" dirty="0"/>
              <a:t>Word_2010_Sample.doc</a:t>
            </a:r>
            <a:r>
              <a:rPr lang="en-CA" dirty="0"/>
              <a:t> file.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136164" y="1660035"/>
            <a:ext cx="3127761" cy="125909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32459" y="3548043"/>
            <a:ext cx="417034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Open</a:t>
            </a:r>
            <a:r>
              <a:rPr lang="en-CA" dirty="0"/>
              <a:t> button.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170490" y="3700329"/>
            <a:ext cx="4854011" cy="70075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55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12" grpId="0" animBg="1"/>
      <p:bldP spid="15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5" y="357875"/>
            <a:ext cx="7421116" cy="64488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2" y="128187"/>
            <a:ext cx="417034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Open Sample Document in MS Word 2010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32" y="676275"/>
            <a:ext cx="4330493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the </a:t>
            </a:r>
            <a:r>
              <a:rPr lang="en-CA" b="1" i="1" dirty="0"/>
              <a:t>Enable Editing</a:t>
            </a:r>
            <a:r>
              <a:rPr lang="en-CA" dirty="0"/>
              <a:t> button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838575" y="800100"/>
            <a:ext cx="5419725" cy="4762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5" y="358277"/>
            <a:ext cx="7409693" cy="64389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6732" y="6096000"/>
            <a:ext cx="433049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US" dirty="0"/>
              <a:t>Our document is now ready for editing.</a:t>
            </a:r>
          </a:p>
        </p:txBody>
      </p:sp>
    </p:spTree>
    <p:extLst>
      <p:ext uri="{BB962C8B-B14F-4D97-AF65-F5344CB8AC3E}">
        <p14:creationId xmlns:p14="http://schemas.microsoft.com/office/powerpoint/2010/main" val="78744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790575" y="4286250"/>
            <a:ext cx="4105275" cy="2000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790575" y="4565010"/>
            <a:ext cx="4105275" cy="2000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790575" y="4840480"/>
            <a:ext cx="4105275" cy="2000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90575" y="5126500"/>
            <a:ext cx="4105275" cy="4742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136732" y="128187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308" y="1013869"/>
            <a:ext cx="6655260" cy="5783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12322" y="128187"/>
            <a:ext cx="2153540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Quick Access Toolbar</a:t>
            </a:r>
          </a:p>
        </p:txBody>
      </p:sp>
      <p:sp>
        <p:nvSpPr>
          <p:cNvPr id="8" name="Line Callout 1 7"/>
          <p:cNvSpPr/>
          <p:nvPr/>
        </p:nvSpPr>
        <p:spPr>
          <a:xfrm>
            <a:off x="5469308" y="1013869"/>
            <a:ext cx="905855" cy="182542"/>
          </a:xfrm>
          <a:prstGeom prst="borderCallout1">
            <a:avLst>
              <a:gd name="adj1" fmla="val 24"/>
              <a:gd name="adj2" fmla="val 50614"/>
              <a:gd name="adj3" fmla="val -289040"/>
              <a:gd name="adj4" fmla="val 19885"/>
            </a:avLst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9483916" y="545390"/>
            <a:ext cx="2162087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Minimize Ribbon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67439" y="76912"/>
            <a:ext cx="957129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Help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1646003" y="914722"/>
            <a:ext cx="181376" cy="34151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2"/>
          </p:cNvCxnSpPr>
          <p:nvPr/>
        </p:nvCxnSpPr>
        <p:spPr>
          <a:xfrm>
            <a:off x="11646004" y="446244"/>
            <a:ext cx="386475" cy="75016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ine Callout 1 16"/>
          <p:cNvSpPr/>
          <p:nvPr/>
        </p:nvSpPr>
        <p:spPr>
          <a:xfrm>
            <a:off x="5469308" y="1204957"/>
            <a:ext cx="6655260" cy="760576"/>
          </a:xfrm>
          <a:prstGeom prst="borderCallout1">
            <a:avLst>
              <a:gd name="adj1" fmla="val 50211"/>
              <a:gd name="adj2" fmla="val -115"/>
              <a:gd name="adj3" fmla="val 15871"/>
              <a:gd name="adj4" fmla="val -4562"/>
            </a:avLst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205099" y="712704"/>
            <a:ext cx="4967020" cy="147732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The Ribbon </a:t>
            </a:r>
            <a:r>
              <a:rPr lang="en-CA" dirty="0"/>
              <a:t>– From where all the functions and commands of Word are accessed.</a:t>
            </a:r>
          </a:p>
          <a:p>
            <a:endParaRPr lang="en-CA" dirty="0"/>
          </a:p>
          <a:p>
            <a:r>
              <a:rPr lang="en-CA" dirty="0"/>
              <a:t>The Ribbon is similar to the older style toolbars found in MS Office 2003 and earlier.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099" y="2281727"/>
            <a:ext cx="4967020" cy="1477328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C00000"/>
                </a:solidFill>
              </a:rPr>
              <a:t>Document Workspace </a:t>
            </a:r>
            <a:r>
              <a:rPr lang="en-CA" dirty="0"/>
              <a:t>– This area is where you create your document.  It is WYSIWYG (</a:t>
            </a:r>
            <a:r>
              <a:rPr lang="en-CA" b="1" dirty="0"/>
              <a:t>W</a:t>
            </a:r>
            <a:r>
              <a:rPr lang="en-CA" dirty="0"/>
              <a:t>hat </a:t>
            </a:r>
            <a:r>
              <a:rPr lang="en-CA" b="1" dirty="0"/>
              <a:t>Y</a:t>
            </a:r>
            <a:r>
              <a:rPr lang="en-CA" dirty="0"/>
              <a:t>ou </a:t>
            </a:r>
            <a:r>
              <a:rPr lang="en-CA" b="1" dirty="0"/>
              <a:t>S</a:t>
            </a:r>
            <a:r>
              <a:rPr lang="en-CA" dirty="0"/>
              <a:t>ee </a:t>
            </a:r>
            <a:r>
              <a:rPr lang="en-CA" b="1" dirty="0"/>
              <a:t>I</a:t>
            </a:r>
            <a:r>
              <a:rPr lang="en-CA" dirty="0"/>
              <a:t>s </a:t>
            </a:r>
            <a:r>
              <a:rPr lang="en-CA" b="1" dirty="0"/>
              <a:t>W</a:t>
            </a:r>
            <a:r>
              <a:rPr lang="en-CA" dirty="0"/>
              <a:t>hat </a:t>
            </a:r>
            <a:r>
              <a:rPr lang="en-CA" b="1" dirty="0"/>
              <a:t>Y</a:t>
            </a:r>
            <a:r>
              <a:rPr lang="en-CA" dirty="0"/>
              <a:t>ou </a:t>
            </a:r>
            <a:r>
              <a:rPr lang="en-CA" b="1" dirty="0"/>
              <a:t>G</a:t>
            </a:r>
            <a:r>
              <a:rPr lang="en-CA" dirty="0"/>
              <a:t>et), which means that your document will appear on paper as you see it on the screen.  It is not exact, but close.</a:t>
            </a:r>
          </a:p>
        </p:txBody>
      </p:sp>
      <p:sp>
        <p:nvSpPr>
          <p:cNvPr id="20" name="Line Callout 1 19"/>
          <p:cNvSpPr/>
          <p:nvPr/>
        </p:nvSpPr>
        <p:spPr>
          <a:xfrm>
            <a:off x="6691357" y="2726107"/>
            <a:ext cx="4016523" cy="3896882"/>
          </a:xfrm>
          <a:prstGeom prst="borderCallout1">
            <a:avLst>
              <a:gd name="adj1" fmla="val 329"/>
              <a:gd name="adj2" fmla="val 391"/>
              <a:gd name="adj3" fmla="val 6798"/>
              <a:gd name="adj4" fmla="val -38121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Line Callout 1 21"/>
          <p:cNvSpPr/>
          <p:nvPr/>
        </p:nvSpPr>
        <p:spPr>
          <a:xfrm>
            <a:off x="5469308" y="6640081"/>
            <a:ext cx="6655260" cy="165666"/>
          </a:xfrm>
          <a:prstGeom prst="borderCallout1">
            <a:avLst>
              <a:gd name="adj1" fmla="val 8433"/>
              <a:gd name="adj2" fmla="val 13"/>
              <a:gd name="adj3" fmla="val -594206"/>
              <a:gd name="adj4" fmla="val -4434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/>
          <p:cNvSpPr txBox="1"/>
          <p:nvPr/>
        </p:nvSpPr>
        <p:spPr>
          <a:xfrm>
            <a:off x="205099" y="3922520"/>
            <a:ext cx="4967020" cy="17543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Status Bar </a:t>
            </a:r>
            <a:r>
              <a:rPr lang="en-CA" dirty="0"/>
              <a:t>– Contains: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Zoom bar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Document view buttons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Current document information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Right-click on the status bar will present a menu from which you can personalize it.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4895850" y="4362450"/>
            <a:ext cx="6271589" cy="23622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895850" y="4648200"/>
            <a:ext cx="5219700" cy="20764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895850" y="4924425"/>
            <a:ext cx="1123950" cy="180022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4895850" y="5334000"/>
            <a:ext cx="3057525" cy="139065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375" y="2544166"/>
            <a:ext cx="2459364" cy="4180919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26442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7" grpId="0" animBg="1"/>
      <p:bldP spid="8" grpId="0" animBg="1"/>
      <p:bldP spid="9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800100" y="3371850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800100" y="3657885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800100" y="3943920"/>
            <a:ext cx="3895725" cy="25389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136732" y="128187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308" y="1013869"/>
            <a:ext cx="6655260" cy="5783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96375" y="76912"/>
            <a:ext cx="3028193" cy="58477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/>
              <a:t>Document Ruler button adds both horizontal and vertical rulers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308" y="1013869"/>
            <a:ext cx="6655260" cy="5783332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10610472" y="671212"/>
            <a:ext cx="1422007" cy="1363666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ouble Brace 10"/>
          <p:cNvSpPr/>
          <p:nvPr/>
        </p:nvSpPr>
        <p:spPr>
          <a:xfrm>
            <a:off x="6708449" y="2324456"/>
            <a:ext cx="4213076" cy="709301"/>
          </a:xfrm>
          <a:prstGeom prst="bracePair">
            <a:avLst/>
          </a:prstGeom>
          <a:ln w="15875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196553" y="769121"/>
            <a:ext cx="5101840" cy="1754326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9A0000"/>
                </a:solidFill>
              </a:rPr>
              <a:t>Top Margin </a:t>
            </a:r>
            <a:r>
              <a:rPr lang="en-CA" dirty="0"/>
              <a:t>– You can double-click here to enter the header for your document.</a:t>
            </a:r>
          </a:p>
          <a:p>
            <a:endParaRPr lang="en-CA" dirty="0"/>
          </a:p>
          <a:p>
            <a:r>
              <a:rPr lang="en-CA" dirty="0"/>
              <a:t>By default it will appear at the top of each page in that </a:t>
            </a:r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dirty="0"/>
              <a:t> of the document but that can be customized.</a:t>
            </a:r>
          </a:p>
        </p:txBody>
      </p:sp>
      <p:cxnSp>
        <p:nvCxnSpPr>
          <p:cNvPr id="14" name="Straight Arrow Connector 13"/>
          <p:cNvCxnSpPr>
            <a:stCxn id="12" idx="3"/>
            <a:endCxn id="11" idx="1"/>
          </p:cNvCxnSpPr>
          <p:nvPr/>
        </p:nvCxnSpPr>
        <p:spPr>
          <a:xfrm>
            <a:off x="5298393" y="1646284"/>
            <a:ext cx="1410056" cy="103282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96553" y="3044634"/>
            <a:ext cx="5101840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Left Margin </a:t>
            </a:r>
            <a:r>
              <a:rPr lang="en-CA" dirty="0"/>
              <a:t>– You can: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Single-click</a:t>
            </a:r>
            <a:r>
              <a:rPr lang="en-CA" dirty="0"/>
              <a:t> to select a single line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Double-click</a:t>
            </a:r>
            <a:r>
              <a:rPr lang="en-CA" dirty="0"/>
              <a:t> to select  paragraph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i="1" dirty="0"/>
              <a:t>Triple-click</a:t>
            </a:r>
            <a:r>
              <a:rPr lang="en-CA" dirty="0"/>
              <a:t> to select the entire document</a:t>
            </a:r>
          </a:p>
        </p:txBody>
      </p:sp>
      <p:sp>
        <p:nvSpPr>
          <p:cNvPr id="16" name="Double Brace 15"/>
          <p:cNvSpPr/>
          <p:nvPr/>
        </p:nvSpPr>
        <p:spPr>
          <a:xfrm rot="5400000">
            <a:off x="4457121" y="4409142"/>
            <a:ext cx="3994176" cy="781942"/>
          </a:xfrm>
          <a:prstGeom prst="bracePair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8" name="Straight Arrow Connector 17"/>
          <p:cNvCxnSpPr>
            <a:stCxn id="15" idx="3"/>
          </p:cNvCxnSpPr>
          <p:nvPr/>
        </p:nvCxnSpPr>
        <p:spPr>
          <a:xfrm flipV="1">
            <a:off x="5298393" y="2924175"/>
            <a:ext cx="764845" cy="72062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5" idx="3"/>
          </p:cNvCxnSpPr>
          <p:nvPr/>
        </p:nvCxnSpPr>
        <p:spPr>
          <a:xfrm>
            <a:off x="5298393" y="3644799"/>
            <a:ext cx="764845" cy="301317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308" y="1943100"/>
            <a:ext cx="6660754" cy="485410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96552" y="4754483"/>
            <a:ext cx="5101841" cy="175432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Bottom Margin </a:t>
            </a:r>
            <a:r>
              <a:rPr lang="en-CA" dirty="0"/>
              <a:t>– You can double-click here to enter the footer for your document.</a:t>
            </a:r>
          </a:p>
          <a:p>
            <a:endParaRPr lang="en-CA" dirty="0"/>
          </a:p>
          <a:p>
            <a:r>
              <a:rPr lang="en-CA" dirty="0"/>
              <a:t>Like the header, by default you footer will appear at the bottom of each page in that </a:t>
            </a:r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dirty="0"/>
              <a:t> of the document but can be customized as you like.</a:t>
            </a:r>
          </a:p>
        </p:txBody>
      </p:sp>
      <p:sp>
        <p:nvSpPr>
          <p:cNvPr id="30" name="Double Brace 29"/>
          <p:cNvSpPr/>
          <p:nvPr/>
        </p:nvSpPr>
        <p:spPr>
          <a:xfrm>
            <a:off x="6667500" y="5850425"/>
            <a:ext cx="4356575" cy="683725"/>
          </a:xfrm>
          <a:prstGeom prst="bracePair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2" name="Straight Arrow Connector 31"/>
          <p:cNvCxnSpPr>
            <a:stCxn id="20" idx="3"/>
            <a:endCxn id="30" idx="1"/>
          </p:cNvCxnSpPr>
          <p:nvPr/>
        </p:nvCxnSpPr>
        <p:spPr>
          <a:xfrm>
            <a:off x="5298393" y="5631646"/>
            <a:ext cx="1369107" cy="56064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292712" y="76912"/>
            <a:ext cx="5553075" cy="615553"/>
          </a:xfrm>
          <a:prstGeom prst="rect">
            <a:avLst/>
          </a:prstGeom>
          <a:solidFill>
            <a:schemeClr val="bg1"/>
          </a:solidFill>
          <a:effectLst>
            <a:glow rad="762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1700" b="1" dirty="0">
                <a:solidFill>
                  <a:schemeClr val="accent6">
                    <a:lumMod val="75000"/>
                  </a:schemeClr>
                </a:solidFill>
              </a:rPr>
              <a:t>Definition</a:t>
            </a:r>
            <a:r>
              <a:rPr lang="en-CA" sz="1700" dirty="0"/>
              <a:t>: A </a:t>
            </a:r>
            <a:r>
              <a:rPr lang="en-CA" sz="1700" b="1" i="1" dirty="0">
                <a:solidFill>
                  <a:schemeClr val="accent6">
                    <a:lumMod val="75000"/>
                  </a:schemeClr>
                </a:solidFill>
              </a:rPr>
              <a:t>Section</a:t>
            </a:r>
            <a:r>
              <a:rPr lang="en-CA" sz="1700" dirty="0"/>
              <a:t> in Word is like a separate document</a:t>
            </a:r>
          </a:p>
          <a:p>
            <a:r>
              <a:rPr lang="en-CA" sz="1700" dirty="0"/>
              <a:t>                    with its’ own formatting, header &amp; footer.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11528277" y="2025353"/>
            <a:ext cx="416073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70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7" grpId="0" animBg="1"/>
      <p:bldP spid="11" grpId="0" animBg="1"/>
      <p:bldP spid="12" grpId="0" animBg="1"/>
      <p:bldP spid="15" grpId="0" animBg="1"/>
      <p:bldP spid="16" grpId="0" animBg="1"/>
      <p:bldP spid="20" grpId="0" animBg="1"/>
      <p:bldP spid="30" grpId="0" animBg="1"/>
      <p:bldP spid="33" grpId="0" animBg="1"/>
      <p:bldP spid="3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6732" y="128187"/>
            <a:ext cx="259792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4617"/>
            <a:ext cx="6655260" cy="5783332"/>
          </a:xfrm>
          <a:prstGeom prst="rect">
            <a:avLst/>
          </a:prstGeom>
        </p:spPr>
      </p:pic>
      <p:cxnSp>
        <p:nvCxnSpPr>
          <p:cNvPr id="4" name="Straight Arrow Connector 3"/>
          <p:cNvCxnSpPr>
            <a:stCxn id="2" idx="3"/>
          </p:cNvCxnSpPr>
          <p:nvPr/>
        </p:nvCxnSpPr>
        <p:spPr>
          <a:xfrm>
            <a:off x="5343524" y="1276440"/>
            <a:ext cx="219076" cy="7333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2"/>
          </p:cNvCxnSpPr>
          <p:nvPr/>
        </p:nvCxnSpPr>
        <p:spPr>
          <a:xfrm flipH="1">
            <a:off x="6848475" y="983778"/>
            <a:ext cx="1689084" cy="102599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483192" y="60448"/>
            <a:ext cx="6108734" cy="923330"/>
            <a:chOff x="5334000" y="128187"/>
            <a:chExt cx="4448175" cy="923330"/>
          </a:xfrm>
        </p:grpSpPr>
        <p:sp>
          <p:nvSpPr>
            <p:cNvPr id="8" name="TextBox 7"/>
            <p:cNvSpPr txBox="1"/>
            <p:nvPr/>
          </p:nvSpPr>
          <p:spPr>
            <a:xfrm>
              <a:off x="5334000" y="128187"/>
              <a:ext cx="4448175" cy="92333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First Line Indent Marker </a:t>
              </a:r>
              <a:r>
                <a:rPr lang="en-CA" dirty="0"/>
                <a:t> 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CA" dirty="0"/>
                <a:t>This indicated where the first line of each paragraph is positioned from the left margin.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5586" y="287975"/>
              <a:ext cx="114286" cy="101587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136732" y="676275"/>
            <a:ext cx="5206792" cy="1200329"/>
            <a:chOff x="136732" y="676275"/>
            <a:chExt cx="5236565" cy="1200329"/>
          </a:xfrm>
        </p:grpSpPr>
        <p:sp>
          <p:nvSpPr>
            <p:cNvPr id="2" name="TextBox 1"/>
            <p:cNvSpPr txBox="1"/>
            <p:nvPr/>
          </p:nvSpPr>
          <p:spPr>
            <a:xfrm>
              <a:off x="136732" y="676275"/>
              <a:ext cx="5236565" cy="120032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Tab Stop Box</a:t>
              </a:r>
            </a:p>
            <a:p>
              <a:r>
                <a:rPr lang="en-CA" dirty="0"/>
                <a:t>Click to cycle through the different types of Tab stops then click on the ruler to add that </a:t>
              </a:r>
              <a:r>
                <a:rPr lang="en-CA" b="1" i="1" dirty="0"/>
                <a:t>Tab Stop</a:t>
              </a:r>
              <a:r>
                <a:rPr lang="en-CA" dirty="0"/>
                <a:t> at that location on the page.</a:t>
              </a:r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2112" y="771537"/>
              <a:ext cx="190476" cy="190476"/>
            </a:xfrm>
            <a:prstGeom prst="rect">
              <a:avLst/>
            </a:prstGeom>
          </p:spPr>
        </p:pic>
      </p:grpSp>
      <p:cxnSp>
        <p:nvCxnSpPr>
          <p:cNvPr id="40" name="Straight Arrow Connector 39"/>
          <p:cNvCxnSpPr>
            <a:stCxn id="26" idx="3"/>
          </p:cNvCxnSpPr>
          <p:nvPr/>
        </p:nvCxnSpPr>
        <p:spPr>
          <a:xfrm flipV="1">
            <a:off x="5343524" y="2095500"/>
            <a:ext cx="1504951" cy="64632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136731" y="2141661"/>
            <a:ext cx="5206793" cy="1200329"/>
            <a:chOff x="136731" y="2141661"/>
            <a:chExt cx="5206793" cy="1200329"/>
          </a:xfrm>
        </p:grpSpPr>
        <p:sp>
          <p:nvSpPr>
            <p:cNvPr id="26" name="TextBox 25"/>
            <p:cNvSpPr txBox="1"/>
            <p:nvPr/>
          </p:nvSpPr>
          <p:spPr>
            <a:xfrm>
              <a:off x="136731" y="2141661"/>
              <a:ext cx="5206793" cy="1200329"/>
            </a:xfrm>
            <a:prstGeom prst="rect">
              <a:avLst/>
            </a:prstGeom>
            <a:noFill/>
            <a:ln w="1905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Hanging Indent Marker</a:t>
              </a:r>
              <a:endParaRPr lang="en-CA" dirty="0"/>
            </a:p>
            <a:p>
              <a:r>
                <a:rPr lang="en-CA" dirty="0"/>
                <a:t>First line in the paragraph is aligned with the left margin, all other lines in the paragraph are indented to where the </a:t>
              </a:r>
              <a:r>
                <a:rPr lang="en-CA" b="1" i="1" dirty="0"/>
                <a:t>Hanging Indent Marker </a:t>
              </a:r>
              <a:r>
                <a:rPr lang="en-CA" dirty="0"/>
                <a:t>is set.</a:t>
              </a: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8699" y="2270915"/>
              <a:ext cx="114286" cy="101587"/>
            </a:xfrm>
            <a:prstGeom prst="rect">
              <a:avLst/>
            </a:prstGeom>
          </p:spPr>
        </p:pic>
      </p:grpSp>
      <p:cxnSp>
        <p:nvCxnSpPr>
          <p:cNvPr id="45" name="Straight Arrow Connector 44"/>
          <p:cNvCxnSpPr>
            <a:stCxn id="41" idx="3"/>
          </p:cNvCxnSpPr>
          <p:nvPr/>
        </p:nvCxnSpPr>
        <p:spPr>
          <a:xfrm flipV="1">
            <a:off x="5343524" y="2152650"/>
            <a:ext cx="1514476" cy="195709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/>
          <p:cNvGrpSpPr/>
          <p:nvPr/>
        </p:nvGrpSpPr>
        <p:grpSpPr>
          <a:xfrm>
            <a:off x="136731" y="3648075"/>
            <a:ext cx="5206793" cy="923330"/>
            <a:chOff x="136731" y="3648075"/>
            <a:chExt cx="5206793" cy="923330"/>
          </a:xfrm>
        </p:grpSpPr>
        <p:sp>
          <p:nvSpPr>
            <p:cNvPr id="41" name="TextBox 40"/>
            <p:cNvSpPr txBox="1"/>
            <p:nvPr/>
          </p:nvSpPr>
          <p:spPr>
            <a:xfrm>
              <a:off x="136731" y="3648075"/>
              <a:ext cx="5206793" cy="923330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Left Indent Marker</a:t>
              </a:r>
            </a:p>
            <a:p>
              <a:r>
                <a:rPr lang="en-CA" dirty="0"/>
                <a:t>This is the distance from the left margin to where the whole paragraph is indented.</a:t>
              </a: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5507" y="3803655"/>
              <a:ext cx="114286" cy="88889"/>
            </a:xfrm>
            <a:prstGeom prst="rect">
              <a:avLst/>
            </a:prstGeom>
          </p:spPr>
        </p:pic>
      </p:grpSp>
      <p:cxnSp>
        <p:nvCxnSpPr>
          <p:cNvPr id="59" name="Straight Arrow Connector 58"/>
          <p:cNvCxnSpPr>
            <a:stCxn id="57" idx="3"/>
          </p:cNvCxnSpPr>
          <p:nvPr/>
        </p:nvCxnSpPr>
        <p:spPr>
          <a:xfrm>
            <a:off x="5343524" y="5004316"/>
            <a:ext cx="6696076" cy="133933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/>
          <p:cNvGrpSpPr/>
          <p:nvPr/>
        </p:nvGrpSpPr>
        <p:grpSpPr>
          <a:xfrm>
            <a:off x="136731" y="4819650"/>
            <a:ext cx="5206793" cy="369332"/>
            <a:chOff x="136731" y="4819650"/>
            <a:chExt cx="5206793" cy="369332"/>
          </a:xfrm>
        </p:grpSpPr>
        <p:sp>
          <p:nvSpPr>
            <p:cNvPr id="57" name="TextBox 56"/>
            <p:cNvSpPr txBox="1"/>
            <p:nvPr/>
          </p:nvSpPr>
          <p:spPr>
            <a:xfrm>
              <a:off x="136731" y="4819650"/>
              <a:ext cx="5206793" cy="369332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Previous Page    </a:t>
              </a:r>
              <a:r>
                <a:rPr lang="en-CA" dirty="0"/>
                <a:t>   (Ctrl + Page Up)</a:t>
              </a:r>
              <a:endParaRPr lang="en-CA" b="1" i="1" dirty="0"/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9733" y="4921776"/>
              <a:ext cx="215873" cy="165079"/>
            </a:xfrm>
            <a:prstGeom prst="rect">
              <a:avLst/>
            </a:prstGeom>
          </p:spPr>
        </p:pic>
      </p:grpSp>
      <p:grpSp>
        <p:nvGrpSpPr>
          <p:cNvPr id="64" name="Group 63"/>
          <p:cNvGrpSpPr/>
          <p:nvPr/>
        </p:nvGrpSpPr>
        <p:grpSpPr>
          <a:xfrm>
            <a:off x="131256" y="6057423"/>
            <a:ext cx="5206793" cy="369332"/>
            <a:chOff x="136731" y="5438775"/>
            <a:chExt cx="5206793" cy="369332"/>
          </a:xfrm>
        </p:grpSpPr>
        <p:sp>
          <p:nvSpPr>
            <p:cNvPr id="62" name="TextBox 61"/>
            <p:cNvSpPr txBox="1"/>
            <p:nvPr/>
          </p:nvSpPr>
          <p:spPr>
            <a:xfrm>
              <a:off x="136731" y="5438775"/>
              <a:ext cx="5206793" cy="369332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Next Page</a:t>
              </a:r>
              <a:r>
                <a:rPr lang="en-CA" dirty="0"/>
                <a:t>       (Ctrl + Page Down)</a:t>
              </a:r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920" y="5531376"/>
              <a:ext cx="215873" cy="165079"/>
            </a:xfrm>
            <a:prstGeom prst="rect">
              <a:avLst/>
            </a:prstGeom>
          </p:spPr>
        </p:pic>
      </p:grpSp>
      <p:cxnSp>
        <p:nvCxnSpPr>
          <p:cNvPr id="66" name="Straight Arrow Connector 65"/>
          <p:cNvCxnSpPr>
            <a:stCxn id="62" idx="3"/>
          </p:cNvCxnSpPr>
          <p:nvPr/>
        </p:nvCxnSpPr>
        <p:spPr>
          <a:xfrm>
            <a:off x="5338049" y="6242089"/>
            <a:ext cx="6692026" cy="339686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7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268" y="5789057"/>
            <a:ext cx="1299232" cy="657636"/>
          </a:xfrm>
          <a:prstGeom prst="rect">
            <a:avLst/>
          </a:prstGeom>
        </p:spPr>
      </p:pic>
      <p:cxnSp>
        <p:nvCxnSpPr>
          <p:cNvPr id="71" name="Straight Arrow Connector 70"/>
          <p:cNvCxnSpPr>
            <a:stCxn id="68" idx="3"/>
          </p:cNvCxnSpPr>
          <p:nvPr/>
        </p:nvCxnSpPr>
        <p:spPr>
          <a:xfrm>
            <a:off x="5338050" y="5623441"/>
            <a:ext cx="6701550" cy="84415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/>
          <p:cNvGrpSpPr/>
          <p:nvPr/>
        </p:nvGrpSpPr>
        <p:grpSpPr>
          <a:xfrm>
            <a:off x="131257" y="5438775"/>
            <a:ext cx="5206793" cy="369332"/>
            <a:chOff x="131257" y="5438775"/>
            <a:chExt cx="5206793" cy="369332"/>
          </a:xfrm>
        </p:grpSpPr>
        <p:sp>
          <p:nvSpPr>
            <p:cNvPr id="68" name="TextBox 67"/>
            <p:cNvSpPr txBox="1"/>
            <p:nvPr/>
          </p:nvSpPr>
          <p:spPr>
            <a:xfrm>
              <a:off x="131257" y="5438775"/>
              <a:ext cx="5206793" cy="369332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CA" b="1" i="1" dirty="0"/>
                <a:t>Object Browser</a:t>
              </a:r>
              <a:r>
                <a:rPr lang="en-CA" dirty="0"/>
                <a:t>      (Ctrl + Alt + Home)</a:t>
              </a: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0388" y="5546735"/>
              <a:ext cx="215873" cy="1650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957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752475" y="2701737"/>
            <a:ext cx="4162425" cy="5048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ounded Rectangle 44"/>
          <p:cNvSpPr/>
          <p:nvPr/>
        </p:nvSpPr>
        <p:spPr>
          <a:xfrm>
            <a:off x="752474" y="3254187"/>
            <a:ext cx="4162425" cy="5048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ounded Rectangle 45"/>
          <p:cNvSpPr/>
          <p:nvPr/>
        </p:nvSpPr>
        <p:spPr>
          <a:xfrm>
            <a:off x="752473" y="3806637"/>
            <a:ext cx="4162425" cy="222438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Rounded Rectangle 47"/>
          <p:cNvSpPr/>
          <p:nvPr/>
        </p:nvSpPr>
        <p:spPr>
          <a:xfrm>
            <a:off x="752473" y="4069315"/>
            <a:ext cx="4162425" cy="5048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TextBox 42"/>
          <p:cNvSpPr txBox="1"/>
          <p:nvPr/>
        </p:nvSpPr>
        <p:spPr>
          <a:xfrm>
            <a:off x="136731" y="2063562"/>
            <a:ext cx="4863895" cy="258532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first screen that appears is the </a:t>
            </a:r>
            <a:r>
              <a:rPr lang="en-CA" b="1" i="1" dirty="0"/>
              <a:t>Info</a:t>
            </a:r>
            <a:r>
              <a:rPr lang="en-CA" dirty="0"/>
              <a:t> screen. In here you can: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Convert older document file formats (such as .doc) to the most current format (.docx)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Apply permissions for others to access or not access your document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Check your document before sharing it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Recover from earlier versions of your document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731" y="128187"/>
            <a:ext cx="3644694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Parts of Word 2010 - Backstage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05575" y="128187"/>
            <a:ext cx="5038726" cy="646331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Backstage is where all things that happens </a:t>
            </a:r>
            <a:r>
              <a:rPr lang="en-CA" b="1" dirty="0"/>
              <a:t>to</a:t>
            </a:r>
            <a:r>
              <a:rPr lang="en-CA" dirty="0"/>
              <a:t> the document but not </a:t>
            </a:r>
            <a:r>
              <a:rPr lang="en-CA" b="1" dirty="0"/>
              <a:t>in</a:t>
            </a:r>
            <a:r>
              <a:rPr lang="en-CA" dirty="0"/>
              <a:t> the document occur.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6732" y="891216"/>
            <a:ext cx="4863894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Backstage is accessed through the File tab on the left side of the ribbon.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25" y="891216"/>
            <a:ext cx="6822525" cy="5928683"/>
          </a:xfrm>
          <a:prstGeom prst="rect">
            <a:avLst/>
          </a:prstGeom>
        </p:spPr>
      </p:pic>
      <p:cxnSp>
        <p:nvCxnSpPr>
          <p:cNvPr id="42" name="Straight Arrow Connector 41"/>
          <p:cNvCxnSpPr>
            <a:stCxn id="39" idx="3"/>
          </p:cNvCxnSpPr>
          <p:nvPr/>
        </p:nvCxnSpPr>
        <p:spPr>
          <a:xfrm flipV="1">
            <a:off x="5000626" y="1171575"/>
            <a:ext cx="342899" cy="4280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Down Arrow 46"/>
          <p:cNvSpPr/>
          <p:nvPr/>
        </p:nvSpPr>
        <p:spPr>
          <a:xfrm>
            <a:off x="573190" y="4829175"/>
            <a:ext cx="3990975" cy="1963103"/>
          </a:xfrm>
          <a:prstGeom prst="downArrow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More about the Backstage later.</a:t>
            </a:r>
          </a:p>
          <a:p>
            <a:pPr algn="ctr"/>
            <a:endParaRPr lang="en-CA" dirty="0">
              <a:solidFill>
                <a:schemeClr val="tx1"/>
              </a:solidFill>
            </a:endParaRPr>
          </a:p>
          <a:p>
            <a:pPr algn="ctr"/>
            <a:r>
              <a:rPr lang="en-CA" dirty="0">
                <a:solidFill>
                  <a:schemeClr val="tx1"/>
                </a:solidFill>
              </a:rPr>
              <a:t>Next, keyboard and mouse navigation</a:t>
            </a:r>
          </a:p>
        </p:txBody>
      </p:sp>
    </p:spTree>
    <p:extLst>
      <p:ext uri="{BB962C8B-B14F-4D97-AF65-F5344CB8AC3E}">
        <p14:creationId xmlns:p14="http://schemas.microsoft.com/office/powerpoint/2010/main" val="35725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8" grpId="0" animBg="1"/>
      <p:bldP spid="43" grpId="0" animBg="1"/>
      <p:bldP spid="38" grpId="0" animBg="1"/>
      <p:bldP spid="38" grpId="1" animBg="1"/>
      <p:bldP spid="39" grpId="0" animBg="1"/>
      <p:bldP spid="4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918311" y="3625441"/>
            <a:ext cx="6911488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719265" y="3909936"/>
            <a:ext cx="711053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339488" y="4178764"/>
            <a:ext cx="6490311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112841" y="4455259"/>
            <a:ext cx="6716958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112840" y="4740267"/>
            <a:ext cx="6716959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415688" y="5010508"/>
            <a:ext cx="641411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517167" y="5287682"/>
            <a:ext cx="631263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822700" y="5562280"/>
            <a:ext cx="6007099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65703" y="3538164"/>
            <a:ext cx="88326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Home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– places the cursor at the beginning of the line</a:t>
            </a:r>
          </a:p>
          <a:p>
            <a:r>
              <a:rPr lang="en-US" b="1" dirty="0">
                <a:solidFill>
                  <a:srgbClr val="C00000"/>
                </a:solidFill>
              </a:rPr>
              <a:t>End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– places the cursor at the end of the line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7030A0"/>
                </a:solidFill>
              </a:rPr>
              <a:t>Home</a:t>
            </a:r>
            <a:r>
              <a:rPr lang="en-US" b="1" dirty="0"/>
              <a:t> </a:t>
            </a:r>
            <a:r>
              <a:rPr lang="en-US" dirty="0"/>
              <a:t>– moves cursor to the beginning of the document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C00000"/>
                </a:solidFill>
              </a:rPr>
              <a:t>End</a:t>
            </a:r>
            <a:r>
              <a:rPr lang="en-US" dirty="0"/>
              <a:t> – moves cursor to the end of the document</a:t>
            </a:r>
          </a:p>
          <a:p>
            <a:r>
              <a:rPr lang="en-US" b="1" dirty="0">
                <a:solidFill>
                  <a:srgbClr val="00B050"/>
                </a:solidFill>
              </a:rPr>
              <a:t>Page-up</a:t>
            </a:r>
            <a:r>
              <a:rPr lang="en-US" dirty="0"/>
              <a:t> – moves the cursor up the document the amount of lines displayed</a:t>
            </a:r>
          </a:p>
          <a:p>
            <a:r>
              <a:rPr lang="en-US" b="1" dirty="0">
                <a:solidFill>
                  <a:srgbClr val="00B0F0"/>
                </a:solidFill>
              </a:rPr>
              <a:t>Page-down</a:t>
            </a:r>
            <a:r>
              <a:rPr lang="en-US" dirty="0"/>
              <a:t> – moves the cursor down the document the amount of lines displayed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50"/>
                </a:solidFill>
              </a:rPr>
              <a:t>Page-up</a:t>
            </a:r>
            <a:r>
              <a:rPr lang="en-US" b="1" dirty="0"/>
              <a:t> </a:t>
            </a:r>
            <a:r>
              <a:rPr lang="en-US" dirty="0"/>
              <a:t>– moves the cursor to the beginning of the previous page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F0"/>
                </a:solidFill>
              </a:rPr>
              <a:t>Page-down</a:t>
            </a:r>
            <a:r>
              <a:rPr lang="en-US" dirty="0"/>
              <a:t> – moves the cursor to the beginning of the next page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44152" y="253233"/>
            <a:ext cx="1680308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Navigation Keys</a:t>
            </a:r>
          </a:p>
        </p:txBody>
      </p:sp>
      <p:pic>
        <p:nvPicPr>
          <p:cNvPr id="1041" name="Picture 17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03" y="759873"/>
            <a:ext cx="76962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524750" y="1523999"/>
            <a:ext cx="2857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ounded Rectangle 44"/>
          <p:cNvSpPr/>
          <p:nvPr/>
        </p:nvSpPr>
        <p:spPr>
          <a:xfrm>
            <a:off x="2209800" y="2857499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ounded Rectangle 45"/>
          <p:cNvSpPr/>
          <p:nvPr/>
        </p:nvSpPr>
        <p:spPr>
          <a:xfrm>
            <a:off x="7524750" y="1850240"/>
            <a:ext cx="285750" cy="29527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7" name="Rounded Rectangle 46"/>
          <p:cNvSpPr/>
          <p:nvPr/>
        </p:nvSpPr>
        <p:spPr>
          <a:xfrm>
            <a:off x="7839075" y="1526390"/>
            <a:ext cx="285750" cy="29527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Rounded Rectangle 47"/>
          <p:cNvSpPr/>
          <p:nvPr/>
        </p:nvSpPr>
        <p:spPr>
          <a:xfrm>
            <a:off x="7839075" y="1850280"/>
            <a:ext cx="285750" cy="295276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9" name="Rounded Rectangle 48"/>
          <p:cNvSpPr/>
          <p:nvPr/>
        </p:nvSpPr>
        <p:spPr>
          <a:xfrm>
            <a:off x="6536104" y="2857038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0" name="TextBox 49"/>
          <p:cNvSpPr txBox="1"/>
          <p:nvPr/>
        </p:nvSpPr>
        <p:spPr>
          <a:xfrm>
            <a:off x="293040" y="253233"/>
            <a:ext cx="43837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Keyboard</a:t>
            </a:r>
          </a:p>
        </p:txBody>
      </p:sp>
    </p:spTree>
    <p:extLst>
      <p:ext uri="{BB962C8B-B14F-4D97-AF65-F5344CB8AC3E}">
        <p14:creationId xmlns:p14="http://schemas.microsoft.com/office/powerpoint/2010/main" val="373159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413613" y="3589215"/>
            <a:ext cx="5958987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275379" y="3858822"/>
            <a:ext cx="6097221" cy="201721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198935" y="4136245"/>
            <a:ext cx="6173665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482486" y="4413667"/>
            <a:ext cx="5890114" cy="20028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787287" y="4684388"/>
            <a:ext cx="558531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80558" y="4963747"/>
            <a:ext cx="5692042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577736" y="5230717"/>
            <a:ext cx="5794864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879117" y="5502757"/>
            <a:ext cx="5493483" cy="2016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987060" y="3486641"/>
            <a:ext cx="76903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Right Arrow </a:t>
            </a:r>
            <a:r>
              <a:rPr lang="en-US" dirty="0"/>
              <a:t>– moves the cursor right one character</a:t>
            </a:r>
          </a:p>
          <a:p>
            <a:r>
              <a:rPr lang="en-US" b="1" dirty="0">
                <a:solidFill>
                  <a:srgbClr val="00B0F0"/>
                </a:solidFill>
              </a:rPr>
              <a:t>Left Arrow </a:t>
            </a:r>
            <a:r>
              <a:rPr lang="en-US" dirty="0"/>
              <a:t>– moves the cursor left one character</a:t>
            </a:r>
          </a:p>
          <a:p>
            <a:r>
              <a:rPr lang="en-US" b="1" dirty="0">
                <a:solidFill>
                  <a:srgbClr val="C00000"/>
                </a:solidFill>
              </a:rPr>
              <a:t>Up Arrow </a:t>
            </a:r>
            <a:r>
              <a:rPr lang="en-US" dirty="0"/>
              <a:t>– moves the cursor up one line</a:t>
            </a:r>
          </a:p>
          <a:p>
            <a:r>
              <a:rPr lang="en-US" b="1" dirty="0">
                <a:solidFill>
                  <a:schemeClr val="accent2"/>
                </a:solidFill>
              </a:rPr>
              <a:t>Down Arrow </a:t>
            </a:r>
            <a:r>
              <a:rPr lang="en-US" dirty="0"/>
              <a:t>– moves the cursor down one line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50"/>
                </a:solidFill>
              </a:rPr>
              <a:t>Right Arrow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– moves the cursor to the beginning of the next word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00B0F0"/>
                </a:solidFill>
              </a:rPr>
              <a:t>Left Arrow</a:t>
            </a:r>
            <a:r>
              <a:rPr lang="en-US" dirty="0"/>
              <a:t> – moves the cursor to the beginning of the previous word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rgbClr val="C00000"/>
                </a:solidFill>
              </a:rPr>
              <a:t>Up Arrow</a:t>
            </a:r>
            <a:r>
              <a:rPr lang="en-US" dirty="0"/>
              <a:t> – moves the cursor to the beginning of the previous paragraph</a:t>
            </a:r>
          </a:p>
          <a:p>
            <a:r>
              <a:rPr lang="en-US" b="1" dirty="0">
                <a:solidFill>
                  <a:srgbClr val="7030A0"/>
                </a:solidFill>
              </a:rPr>
              <a:t>Ctrl</a:t>
            </a:r>
            <a:r>
              <a:rPr lang="en-US" b="1" dirty="0"/>
              <a:t>-</a:t>
            </a:r>
            <a:r>
              <a:rPr lang="en-US" b="1" dirty="0">
                <a:solidFill>
                  <a:schemeClr val="accent2"/>
                </a:solidFill>
              </a:rPr>
              <a:t>Down Arrow</a:t>
            </a:r>
            <a:r>
              <a:rPr lang="en-US" dirty="0"/>
              <a:t> – moves the cursor to the beginning of the next paragraph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44152" y="253233"/>
            <a:ext cx="1680308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Navigation Keys</a:t>
            </a:r>
          </a:p>
        </p:txBody>
      </p:sp>
      <p:pic>
        <p:nvPicPr>
          <p:cNvPr id="34" name="Picture 17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703" y="759873"/>
            <a:ext cx="76962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ounded Rectangle 35"/>
          <p:cNvSpPr/>
          <p:nvPr/>
        </p:nvSpPr>
        <p:spPr>
          <a:xfrm>
            <a:off x="2209800" y="2857499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Rounded Rectangle 39"/>
          <p:cNvSpPr/>
          <p:nvPr/>
        </p:nvSpPr>
        <p:spPr>
          <a:xfrm>
            <a:off x="7524750" y="2517697"/>
            <a:ext cx="285750" cy="29527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ounded Rectangle 40"/>
          <p:cNvSpPr/>
          <p:nvPr/>
        </p:nvSpPr>
        <p:spPr>
          <a:xfrm>
            <a:off x="7200900" y="2857499"/>
            <a:ext cx="285750" cy="295276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ounded Rectangle 41"/>
          <p:cNvSpPr/>
          <p:nvPr/>
        </p:nvSpPr>
        <p:spPr>
          <a:xfrm>
            <a:off x="7524750" y="2857499"/>
            <a:ext cx="285750" cy="295276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ounded Rectangle 42"/>
          <p:cNvSpPr/>
          <p:nvPr/>
        </p:nvSpPr>
        <p:spPr>
          <a:xfrm>
            <a:off x="7848600" y="2857499"/>
            <a:ext cx="285750" cy="29527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43"/>
          <p:cNvSpPr/>
          <p:nvPr/>
        </p:nvSpPr>
        <p:spPr>
          <a:xfrm>
            <a:off x="6536104" y="2857038"/>
            <a:ext cx="438150" cy="29527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TextBox 44"/>
          <p:cNvSpPr txBox="1"/>
          <p:nvPr/>
        </p:nvSpPr>
        <p:spPr>
          <a:xfrm>
            <a:off x="293040" y="253233"/>
            <a:ext cx="43837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Keyboard</a:t>
            </a:r>
          </a:p>
        </p:txBody>
      </p:sp>
    </p:spTree>
    <p:extLst>
      <p:ext uri="{BB962C8B-B14F-4D97-AF65-F5344CB8AC3E}">
        <p14:creationId xmlns:p14="http://schemas.microsoft.com/office/powerpoint/2010/main" val="312238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885825" y="1419225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885825" y="1699528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885825" y="1975706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85825" y="2252560"/>
            <a:ext cx="55626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85824" y="3062185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85824" y="3338362"/>
            <a:ext cx="8010525" cy="50973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885823" y="3883665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85823" y="4717000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85823" y="4984567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343023" y="5270111"/>
            <a:ext cx="7553325" cy="49251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85822" y="5813461"/>
            <a:ext cx="801052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293039" y="1068122"/>
            <a:ext cx="87461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Contiguous Text Block (Option One):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Place mouse pointer at beginning of text you wish to select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Hold down the left mouse button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Drag the mouse pointer to the end of the desired text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Release the left mouse button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803" y="1306866"/>
            <a:ext cx="2231891" cy="41228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93039" y="2719698"/>
            <a:ext cx="87652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Contiguous Text Block (Option Two):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Click once at the beginning of the text you wish to select to place the cursor there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Scroll down to the end of the text you want to select </a:t>
            </a:r>
            <a:r>
              <a:rPr lang="en-US" i="1" dirty="0"/>
              <a:t>using the mouse scroll button</a:t>
            </a:r>
            <a:r>
              <a:rPr lang="en-US" dirty="0"/>
              <a:t> or </a:t>
            </a:r>
            <a:r>
              <a:rPr lang="en-US" i="1" dirty="0"/>
              <a:t>the appropriate scroll bar</a:t>
            </a:r>
            <a:r>
              <a:rPr lang="en-US" dirty="0"/>
              <a:t> but do not move the cursor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Hold down the </a:t>
            </a:r>
            <a:r>
              <a:rPr lang="en-US" b="1" i="1" dirty="0"/>
              <a:t>Shift</a:t>
            </a:r>
            <a:r>
              <a:rPr lang="en-US" dirty="0"/>
              <a:t> button and then click at the end of the text you wish to select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3039" y="4371274"/>
            <a:ext cx="87652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Non-contiguous Text Blocks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Select the first block of text just like Option One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Now to continue to select non-contiguous blocks of text to add to your selection</a:t>
            </a:r>
          </a:p>
          <a:p>
            <a:pPr marL="1000125" lvl="1" indent="-285750">
              <a:buFont typeface="Wingdings" panose="05000000000000000000" pitchFamily="2" charset="2"/>
              <a:buChar char="Ø"/>
            </a:pPr>
            <a:r>
              <a:rPr lang="en-US" dirty="0"/>
              <a:t>Hold down the Ctrl button and then drag the mouse pointer to the end of the desired text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Keep repeating the previous step for each block of non-contiguous text you want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26" name="TextBox 25"/>
          <p:cNvSpPr txBox="1"/>
          <p:nvPr/>
        </p:nvSpPr>
        <p:spPr>
          <a:xfrm>
            <a:off x="293039" y="253233"/>
            <a:ext cx="39551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Mouse</a:t>
            </a:r>
          </a:p>
        </p:txBody>
      </p:sp>
    </p:spTree>
    <p:extLst>
      <p:ext uri="{BB962C8B-B14F-4D97-AF65-F5344CB8AC3E}">
        <p14:creationId xmlns:p14="http://schemas.microsoft.com/office/powerpoint/2010/main" val="245743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1" grpId="0"/>
      <p:bldP spid="2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95350" y="1419224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ounded Rectangle 5"/>
          <p:cNvSpPr/>
          <p:nvPr/>
        </p:nvSpPr>
        <p:spPr>
          <a:xfrm>
            <a:off x="895350" y="2238374"/>
            <a:ext cx="7924800" cy="51435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ounded Rectangle 6"/>
          <p:cNvSpPr/>
          <p:nvPr/>
        </p:nvSpPr>
        <p:spPr>
          <a:xfrm>
            <a:off x="895350" y="3335565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ounded Rectangle 7"/>
          <p:cNvSpPr/>
          <p:nvPr/>
        </p:nvSpPr>
        <p:spPr>
          <a:xfrm>
            <a:off x="895350" y="4168757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895350" y="4992424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895350" y="5806566"/>
            <a:ext cx="7924800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293039" y="253233"/>
            <a:ext cx="39551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Navigation &amp; Selection Using the Mouse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3039" y="1068122"/>
            <a:ext cx="87461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a single word: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Double click on the word. Be aware it also selects the space to the right of the word.</a:t>
            </a:r>
          </a:p>
          <a:p>
            <a:endParaRPr lang="en-US" dirty="0"/>
          </a:p>
          <a:p>
            <a:r>
              <a:rPr lang="en-US" dirty="0"/>
              <a:t>Select a paragraph: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Triple click on any word in that paragraph.  Each new paragraph is started with a carriage-return (enter)</a:t>
            </a:r>
          </a:p>
          <a:p>
            <a:endParaRPr lang="en-US" dirty="0"/>
          </a:p>
          <a:p>
            <a:r>
              <a:rPr lang="en-US" dirty="0"/>
              <a:t>Select a line: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Left click once in the left margin beside the line</a:t>
            </a:r>
          </a:p>
          <a:p>
            <a:endParaRPr lang="en-US" dirty="0"/>
          </a:p>
          <a:p>
            <a:r>
              <a:rPr lang="en-US" dirty="0"/>
              <a:t>Select a paragraph (from the left margin):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Double click in the left margin beside the paragraph</a:t>
            </a:r>
          </a:p>
          <a:p>
            <a:endParaRPr lang="en-US" dirty="0"/>
          </a:p>
          <a:p>
            <a:r>
              <a:rPr lang="en-US" dirty="0"/>
              <a:t>Select the entire document (includes all sections)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Triple click in the left margin at any point in the document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r>
              <a:rPr lang="en-US" dirty="0"/>
              <a:t>Select a sentence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US" dirty="0"/>
              <a:t>Ctrl + Left click over any word in the sentence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803" y="1306866"/>
            <a:ext cx="2231891" cy="41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3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4617"/>
            <a:ext cx="6655260" cy="57833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040" y="1803448"/>
            <a:ext cx="4964760" cy="175432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Font group is where many of the options are located for formatting the text.</a:t>
            </a:r>
          </a:p>
          <a:p>
            <a:endParaRPr lang="en-CA" dirty="0"/>
          </a:p>
          <a:p>
            <a:r>
              <a:rPr lang="en-CA" dirty="0"/>
              <a:t>You can apply the formatting to either the selected text, or if no text is selected, then that formatting will be applied to any new text you type.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219825" y="447675"/>
            <a:ext cx="1314450" cy="828675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</p:cNvCxnSpPr>
          <p:nvPr/>
        </p:nvCxnSpPr>
        <p:spPr>
          <a:xfrm flipV="1">
            <a:off x="5257800" y="1924052"/>
            <a:ext cx="1524000" cy="75655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3040" y="3823235"/>
            <a:ext cx="4983810" cy="646331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 more formatting options launch the </a:t>
            </a:r>
            <a:r>
              <a:rPr lang="en-CA" b="1" i="1" dirty="0"/>
              <a:t>Font Dialog Box</a:t>
            </a:r>
            <a:r>
              <a:rPr lang="en-CA" dirty="0"/>
              <a:t> by clicking on the Dialog Box Launcher</a:t>
            </a:r>
            <a:endParaRPr lang="en-CA" b="1" i="1" dirty="0"/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5276850" y="1924052"/>
            <a:ext cx="2466975" cy="2222349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882" y="2126612"/>
            <a:ext cx="2730678" cy="343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4617"/>
            <a:ext cx="6655260" cy="57833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3040" y="901652"/>
            <a:ext cx="4926660" cy="17543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Paragraph</a:t>
            </a:r>
            <a:r>
              <a:rPr lang="en-CA" dirty="0"/>
              <a:t> group has options for changing the paragraph in which the cursor is located.</a:t>
            </a:r>
          </a:p>
          <a:p>
            <a:endParaRPr lang="en-CA" dirty="0"/>
          </a:p>
          <a:p>
            <a:r>
              <a:rPr lang="en-CA" dirty="0"/>
              <a:t>If more than one paragraph is selected the formatting will be applied to all selected paragraphs.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219700" y="1924050"/>
            <a:ext cx="3124200" cy="73192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3040" y="2952750"/>
            <a:ext cx="4926660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Paragraph Dialog </a:t>
            </a:r>
            <a:r>
              <a:rPr lang="en-CA" dirty="0"/>
              <a:t>launcher button displays the a dialog with more paragraph options.</a:t>
            </a: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 flipV="1">
            <a:off x="5219700" y="1924050"/>
            <a:ext cx="4067175" cy="135186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262" y="2007469"/>
            <a:ext cx="2567563" cy="356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0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904875" y="4257675"/>
            <a:ext cx="4019550" cy="238125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904875" y="4543425"/>
            <a:ext cx="4019550" cy="4953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904875" y="5088374"/>
            <a:ext cx="4019550" cy="238125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904875" y="5362872"/>
            <a:ext cx="4019550" cy="238125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904875" y="5642848"/>
            <a:ext cx="4019550" cy="23812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904875" y="5923120"/>
            <a:ext cx="4019550" cy="23812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4617"/>
            <a:ext cx="6655260" cy="57833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2090" y="1943100"/>
            <a:ext cx="4926660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Styles</a:t>
            </a:r>
            <a:r>
              <a:rPr lang="en-CA" dirty="0"/>
              <a:t> group contains pre-set styles you can apply to either the selected text, or if no text is selected, then that style will be applied to any new text you type.</a:t>
            </a:r>
          </a:p>
        </p:txBody>
      </p:sp>
      <p:cxnSp>
        <p:nvCxnSpPr>
          <p:cNvPr id="3" name="Straight Arrow Connector 2"/>
          <p:cNvCxnSpPr>
            <a:stCxn id="2" idx="3"/>
          </p:cNvCxnSpPr>
          <p:nvPr/>
        </p:nvCxnSpPr>
        <p:spPr>
          <a:xfrm flipV="1">
            <a:off x="5238750" y="1943100"/>
            <a:ext cx="4962525" cy="60016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2090" y="3638550"/>
            <a:ext cx="4926660" cy="258532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Styles</a:t>
            </a:r>
            <a:r>
              <a:rPr lang="en-CA" dirty="0"/>
              <a:t> menu launcher shows a menu on which you can choose to: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Select a style from a list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Choose options such as </a:t>
            </a:r>
            <a:r>
              <a:rPr lang="en-CA" i="1" dirty="0"/>
              <a:t>Show Preview </a:t>
            </a:r>
            <a:r>
              <a:rPr lang="en-CA" dirty="0"/>
              <a:t>and </a:t>
            </a:r>
            <a:r>
              <a:rPr lang="en-CA" i="1" dirty="0"/>
              <a:t>Disable Linked Styles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Create a New Style</a:t>
            </a:r>
            <a:endParaRPr lang="en-CA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Inspect style </a:t>
            </a:r>
            <a:r>
              <a:rPr lang="en-CA" dirty="0"/>
              <a:t>(applies to selected style)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Manage Style </a:t>
            </a:r>
            <a:r>
              <a:rPr lang="en-CA" dirty="0"/>
              <a:t>(applies to selected style)</a:t>
            </a:r>
            <a:endParaRPr lang="en-CA" i="1" dirty="0"/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i="1" dirty="0"/>
              <a:t>More Options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flipV="1">
            <a:off x="5238750" y="1943104"/>
            <a:ext cx="6019800" cy="298810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475" y="2142370"/>
            <a:ext cx="1347841" cy="336960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734675" y="2333625"/>
            <a:ext cx="1190625" cy="259758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/>
          <p:cNvSpPr/>
          <p:nvPr/>
        </p:nvSpPr>
        <p:spPr>
          <a:xfrm>
            <a:off x="10734674" y="4940737"/>
            <a:ext cx="1190625" cy="2789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ectangle 19"/>
          <p:cNvSpPr/>
          <p:nvPr/>
        </p:nvSpPr>
        <p:spPr>
          <a:xfrm>
            <a:off x="10725149" y="5276850"/>
            <a:ext cx="161926" cy="14317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10934699" y="5276850"/>
            <a:ext cx="180976" cy="14317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 21"/>
          <p:cNvSpPr/>
          <p:nvPr/>
        </p:nvSpPr>
        <p:spPr>
          <a:xfrm>
            <a:off x="11153774" y="5276850"/>
            <a:ext cx="180976" cy="14317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ectangle 22"/>
          <p:cNvSpPr/>
          <p:nvPr/>
        </p:nvSpPr>
        <p:spPr>
          <a:xfrm>
            <a:off x="11544300" y="5286375"/>
            <a:ext cx="380999" cy="14317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293040" y="253233"/>
            <a:ext cx="186913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05575" y="128187"/>
            <a:ext cx="5038726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Home</a:t>
            </a:r>
            <a:r>
              <a:rPr lang="en-CA" dirty="0"/>
              <a:t> tab contains the formatting options</a:t>
            </a:r>
          </a:p>
        </p:txBody>
      </p:sp>
    </p:spTree>
    <p:extLst>
      <p:ext uri="{BB962C8B-B14F-4D97-AF65-F5344CB8AC3E}">
        <p14:creationId xmlns:p14="http://schemas.microsoft.com/office/powerpoint/2010/main" val="290512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" grpId="0" animBg="1"/>
      <p:bldP spid="8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4617"/>
            <a:ext cx="6655260" cy="578333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66741" y="336359"/>
            <a:ext cx="168816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Text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274" y="1792624"/>
            <a:ext cx="4772025" cy="4247317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some text and use the formatting from the </a:t>
            </a:r>
            <a:r>
              <a:rPr lang="en-CA" b="1" i="1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Font</a:t>
            </a:r>
            <a:r>
              <a:rPr lang="en-CA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group</a:t>
            </a:r>
            <a:r>
              <a:rPr lang="en-CA" dirty="0"/>
              <a:t> to change it as you like.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Now open the </a:t>
            </a:r>
            <a:r>
              <a:rPr lang="en-CA" b="1" i="1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Font </a:t>
            </a:r>
            <a:r>
              <a:rPr lang="en-CA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Dialog Box</a:t>
            </a:r>
            <a:r>
              <a:rPr lang="en-CA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CA" dirty="0"/>
              <a:t>and add some effects, such as </a:t>
            </a:r>
            <a:r>
              <a:rPr lang="en-CA" i="1" strike="sngStrike" dirty="0"/>
              <a:t>Strikethrough</a:t>
            </a:r>
            <a:r>
              <a:rPr lang="en-CA" dirty="0"/>
              <a:t> or </a:t>
            </a:r>
            <a:r>
              <a:rPr lang="en-CA" i="1" baseline="30000" dirty="0"/>
              <a:t>Superscript</a:t>
            </a:r>
            <a:r>
              <a:rPr lang="en-CA" dirty="0"/>
              <a:t> or </a:t>
            </a:r>
            <a:r>
              <a:rPr lang="en-CA" cap="small" dirty="0"/>
              <a:t>Small Caps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CA" cap="small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Choose a paragraph, place your cursor anywhere in that paragraph and the modify it using the </a:t>
            </a:r>
            <a:r>
              <a:rPr lang="en-CA" b="1" i="1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Paragraph</a:t>
            </a:r>
            <a:r>
              <a:rPr lang="en-CA" dirty="0">
                <a:effectLst>
                  <a:glow rad="508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group</a:t>
            </a:r>
            <a:r>
              <a:rPr lang="en-CA" dirty="0"/>
              <a:t>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Now open the </a:t>
            </a:r>
            <a:r>
              <a:rPr lang="en-CA" b="1" i="1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Paragraph</a:t>
            </a:r>
            <a:r>
              <a:rPr lang="en-CA" dirty="0">
                <a:effectLst>
                  <a:glow rad="508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Dialog Box </a:t>
            </a:r>
            <a:r>
              <a:rPr lang="en-CA" dirty="0"/>
              <a:t>and change the </a:t>
            </a:r>
            <a:r>
              <a:rPr lang="en-CA" i="1" dirty="0"/>
              <a:t>spacing</a:t>
            </a:r>
            <a:r>
              <a:rPr lang="en-CA" dirty="0"/>
              <a:t> between the lines before and after by 2 points</a:t>
            </a:r>
          </a:p>
          <a:p>
            <a:pPr marL="342900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Select some text and apply a style.</a:t>
            </a:r>
          </a:p>
          <a:p>
            <a:pPr marL="342900" indent="-342900">
              <a:buFont typeface="+mj-lt"/>
              <a:buAutoNum type="arabicPeriod"/>
            </a:pPr>
            <a:endParaRPr lang="en-CA" dirty="0"/>
          </a:p>
        </p:txBody>
      </p:sp>
      <p:sp>
        <p:nvSpPr>
          <p:cNvPr id="6" name="TextBox 5"/>
          <p:cNvSpPr txBox="1"/>
          <p:nvPr/>
        </p:nvSpPr>
        <p:spPr>
          <a:xfrm>
            <a:off x="295274" y="839951"/>
            <a:ext cx="473392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Apply formatting to the text in your document</a:t>
            </a:r>
          </a:p>
        </p:txBody>
      </p:sp>
    </p:spTree>
    <p:extLst>
      <p:ext uri="{BB962C8B-B14F-4D97-AF65-F5344CB8AC3E}">
        <p14:creationId xmlns:p14="http://schemas.microsoft.com/office/powerpoint/2010/main" val="41378643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740346" y="1866357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740345" y="2148825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40345" y="2427148"/>
            <a:ext cx="1362075" cy="234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40345" y="3153258"/>
            <a:ext cx="1362075" cy="23400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743593" y="3877927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745610" y="4156033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740345" y="4437295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40344" y="4705876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740344" y="4981310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40344" y="5258061"/>
            <a:ext cx="1362075" cy="234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740344" y="6007752"/>
            <a:ext cx="1650431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743047" y="6285959"/>
            <a:ext cx="1647728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740343" y="6564166"/>
            <a:ext cx="1650432" cy="234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2951207" y="1863225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951207" y="2148825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952788" y="2434425"/>
            <a:ext cx="1650432" cy="234000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951207" y="3146916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951207" y="3428730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951207" y="3716559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2955730" y="3994863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951207" y="4268740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951207" y="4544770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951207" y="4820800"/>
            <a:ext cx="1650432" cy="234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961044" y="5541027"/>
            <a:ext cx="1650432" cy="234000"/>
          </a:xfrm>
          <a:prstGeom prst="round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961044" y="5820958"/>
            <a:ext cx="1650432" cy="234000"/>
          </a:xfrm>
          <a:prstGeom prst="roundRect">
            <a:avLst/>
          </a:prstGeom>
          <a:solidFill>
            <a:schemeClr val="accent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A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3368"/>
            <a:ext cx="6645735" cy="5775055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93039" y="253233"/>
            <a:ext cx="427896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Insert Illustrations, Web Links, Text &amp; More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19900" y="128187"/>
            <a:ext cx="4724401" cy="369332"/>
          </a:xfrm>
          <a:prstGeom prst="rect">
            <a:avLst/>
          </a:prstGeom>
          <a:solidFill>
            <a:srgbClr val="C5F0FF">
              <a:alpha val="70000"/>
            </a:srgb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</a:t>
            </a:r>
            <a:r>
              <a:rPr lang="en-CA" b="1" i="1" dirty="0"/>
              <a:t>Insert</a:t>
            </a:r>
            <a:r>
              <a:rPr lang="en-CA" dirty="0"/>
              <a:t> tab contains many objects to add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9100" y="787103"/>
            <a:ext cx="4505325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insert into your document a plethora of cool things 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02903" y="2410509"/>
            <a:ext cx="3638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				Symbols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2209" y="1520086"/>
            <a:ext cx="1838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Pages</a:t>
            </a:r>
            <a:r>
              <a:rPr lang="en-CA" dirty="0">
                <a:solidFill>
                  <a:schemeClr val="accent2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Cover Page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Blank Pages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Page Breaks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209" y="2807067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F0"/>
                </a:solidFill>
              </a:rPr>
              <a:t>Tables</a:t>
            </a:r>
            <a:r>
              <a:rPr lang="en-CA" dirty="0">
                <a:solidFill>
                  <a:srgbClr val="00B0F0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Tables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574" y="3540050"/>
            <a:ext cx="18895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50"/>
                </a:solidFill>
              </a:rPr>
              <a:t>Illustration</a:t>
            </a:r>
            <a:r>
              <a:rPr lang="en-CA" dirty="0">
                <a:solidFill>
                  <a:srgbClr val="00B050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Pictures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Clip Art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Shapes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Smart Art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Excel Charts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Screenshots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86" y="5658027"/>
            <a:ext cx="2371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7030A0"/>
                </a:solidFill>
              </a:rPr>
              <a:t>Links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Hyperlinks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Bookmarks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Cross-references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3054" y="1525697"/>
            <a:ext cx="2373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9A0000"/>
                </a:solidFill>
              </a:rPr>
              <a:t>Header &amp; Footer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Header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Footer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Page Number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28421" y="2807067"/>
            <a:ext cx="22960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/>
              <a:t>Text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Text Box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Quick Parts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Word Art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Drop Cap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Signature Line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Date &amp; Time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Objects</a:t>
            </a:r>
            <a:endParaRPr lang="en-CA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2613797" y="5196609"/>
            <a:ext cx="2521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1">
                    <a:lumMod val="50000"/>
                  </a:schemeClr>
                </a:solidFill>
              </a:rPr>
              <a:t>Symbols</a:t>
            </a:r>
            <a:r>
              <a:rPr lang="en-CA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CA" dirty="0"/>
              <a:t>group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Equation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dirty="0"/>
              <a:t>Symbol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642958" y="1852013"/>
            <a:ext cx="348267" cy="110137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1" name="Rectangle 40"/>
          <p:cNvSpPr/>
          <p:nvPr/>
        </p:nvSpPr>
        <p:spPr>
          <a:xfrm>
            <a:off x="6176358" y="1852013"/>
            <a:ext cx="348267" cy="110137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Rectangle 41"/>
          <p:cNvSpPr/>
          <p:nvPr/>
        </p:nvSpPr>
        <p:spPr>
          <a:xfrm>
            <a:off x="7055522" y="1852013"/>
            <a:ext cx="459703" cy="110137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ectangle 42"/>
          <p:cNvSpPr/>
          <p:nvPr/>
        </p:nvSpPr>
        <p:spPr>
          <a:xfrm>
            <a:off x="8309075" y="1839116"/>
            <a:ext cx="348267" cy="110137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ectangle 43"/>
          <p:cNvSpPr/>
          <p:nvPr/>
        </p:nvSpPr>
        <p:spPr>
          <a:xfrm>
            <a:off x="10311644" y="1849029"/>
            <a:ext cx="348267" cy="11013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/>
          <p:cNvSpPr/>
          <p:nvPr/>
        </p:nvSpPr>
        <p:spPr>
          <a:xfrm>
            <a:off x="11463286" y="1849032"/>
            <a:ext cx="348267" cy="110137"/>
          </a:xfrm>
          <a:prstGeom prst="rect">
            <a:avLst/>
          </a:prstGeom>
          <a:noFill/>
          <a:ln w="254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/>
          <p:cNvSpPr/>
          <p:nvPr/>
        </p:nvSpPr>
        <p:spPr>
          <a:xfrm>
            <a:off x="8904299" y="1849029"/>
            <a:ext cx="658801" cy="113121"/>
          </a:xfrm>
          <a:prstGeom prst="rect">
            <a:avLst/>
          </a:prstGeom>
          <a:noFill/>
          <a:ln w="2540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101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4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000"/>
                            </p:stCondLst>
                            <p:childTnLst>
                              <p:par>
                                <p:cTn id="1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000"/>
                            </p:stCondLst>
                            <p:childTnLst>
                              <p:par>
                                <p:cTn id="2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000"/>
                            </p:stCondLst>
                            <p:childTnLst>
                              <p:par>
                                <p:cTn id="2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500"/>
                            </p:stCondLst>
                            <p:childTnLst>
                              <p:par>
                                <p:cTn id="27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000"/>
                            </p:stCondLst>
                            <p:childTnLst>
                              <p:par>
                                <p:cTn id="2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" grpId="0"/>
      <p:bldP spid="7" grpId="0"/>
      <p:bldP spid="9" grpId="0"/>
      <p:bldP spid="10" grpId="0"/>
      <p:bldP spid="11" grpId="0"/>
      <p:bldP spid="12" grpId="0"/>
      <p:bldP spid="13" grpId="0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192" y="1023368"/>
            <a:ext cx="6645735" cy="5775055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93064" y="1528193"/>
            <a:ext cx="4278961" cy="507831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00B050"/>
                </a:solidFill>
              </a:rPr>
              <a:t>Picture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the text wrap around it.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00B050"/>
                </a:solidFill>
              </a:rPr>
              <a:t>Shape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Give it a color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it 60% transparent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Make it overlay on top of the text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rgbClr val="7030A0"/>
                </a:solidFill>
              </a:rPr>
              <a:t>Hyperlink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Link to your favorite website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Format it to your liking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b="1" dirty="0"/>
              <a:t>Text Box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Format to you liking, but make the text wrap around it.</a:t>
            </a:r>
          </a:p>
          <a:p>
            <a:pPr marL="800100" lvl="1" indent="-342900">
              <a:buFont typeface="+mj-lt"/>
              <a:buAutoNum type="arabicPeriod"/>
            </a:pPr>
            <a:endParaRPr lang="en-CA" dirty="0"/>
          </a:p>
          <a:p>
            <a:pPr marL="342900" indent="-342900">
              <a:buFont typeface="+mj-lt"/>
              <a:buAutoNum type="arabicPeriod"/>
            </a:pPr>
            <a:r>
              <a:rPr lang="en-CA" dirty="0"/>
              <a:t>Insert one more item of your choice and format that.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Four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23976" y="798109"/>
            <a:ext cx="234315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Add to your document</a:t>
            </a:r>
          </a:p>
        </p:txBody>
      </p:sp>
    </p:spTree>
    <p:extLst>
      <p:ext uri="{BB962C8B-B14F-4D97-AF65-F5344CB8AC3E}">
        <p14:creationId xmlns:p14="http://schemas.microsoft.com/office/powerpoint/2010/main" val="3095708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1160932" y="3277064"/>
            <a:ext cx="3849218" cy="216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1160932" y="3561367"/>
            <a:ext cx="3849218" cy="48460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Rounded Rectangle 31"/>
          <p:cNvSpPr/>
          <p:nvPr/>
        </p:nvSpPr>
        <p:spPr>
          <a:xfrm>
            <a:off x="1160932" y="4106079"/>
            <a:ext cx="3849218" cy="508776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1160932" y="4665097"/>
            <a:ext cx="3849218" cy="216000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1160932" y="4921814"/>
            <a:ext cx="3849218" cy="216000"/>
          </a:xfrm>
          <a:prstGeom prst="roundRect">
            <a:avLst/>
          </a:prstGeom>
          <a:solidFill>
            <a:schemeClr val="accent4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293039" y="253233"/>
            <a:ext cx="224061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Working with Tables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619870"/>
            <a:ext cx="6610518" cy="61809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3039" y="838200"/>
            <a:ext cx="173578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dirty="0"/>
              <a:t>To insert a table: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039" y="1266825"/>
            <a:ext cx="2631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</a:t>
            </a:r>
            <a:r>
              <a:rPr lang="en-CA" b="1" i="1" dirty="0"/>
              <a:t> Insert</a:t>
            </a:r>
            <a:r>
              <a:rPr lang="en-CA" dirty="0"/>
              <a:t> tab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800350" y="933452"/>
            <a:ext cx="4152900" cy="52387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3039" y="2445388"/>
            <a:ext cx="2876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the </a:t>
            </a:r>
            <a:r>
              <a:rPr lang="en-CA" b="1" i="1" dirty="0"/>
              <a:t>Table</a:t>
            </a:r>
            <a:r>
              <a:rPr lang="en-CA" dirty="0"/>
              <a:t> button</a:t>
            </a:r>
          </a:p>
        </p:txBody>
      </p:sp>
      <p:cxnSp>
        <p:nvCxnSpPr>
          <p:cNvPr id="12" name="Straight Arrow Connector 11"/>
          <p:cNvCxnSpPr>
            <a:stCxn id="10" idx="3"/>
          </p:cNvCxnSpPr>
          <p:nvPr/>
        </p:nvCxnSpPr>
        <p:spPr>
          <a:xfrm flipV="1">
            <a:off x="3169589" y="1445565"/>
            <a:ext cx="3155011" cy="118448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93039" y="2922046"/>
            <a:ext cx="51171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You can choose to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Select the number of rows and columns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 table by entering the number of columns and rows in a dialog box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Draw a table using the mouse directly on the document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an Excel Spreadsheet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CA" dirty="0"/>
              <a:t>Insert a Quick Table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1" y="1513868"/>
            <a:ext cx="1444898" cy="2105632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30" idx="3"/>
          </p:cNvCxnSpPr>
          <p:nvPr/>
        </p:nvCxnSpPr>
        <p:spPr>
          <a:xfrm flipV="1">
            <a:off x="5010150" y="2270508"/>
            <a:ext cx="1314450" cy="111455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31" idx="3"/>
          </p:cNvCxnSpPr>
          <p:nvPr/>
        </p:nvCxnSpPr>
        <p:spPr>
          <a:xfrm flipV="1">
            <a:off x="5010150" y="2881328"/>
            <a:ext cx="1333500" cy="92234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010150" y="3076508"/>
            <a:ext cx="1343025" cy="129593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5005388" y="3369211"/>
            <a:ext cx="1338262" cy="139436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34" idx="3"/>
          </p:cNvCxnSpPr>
          <p:nvPr/>
        </p:nvCxnSpPr>
        <p:spPr>
          <a:xfrm flipV="1">
            <a:off x="5010150" y="3561367"/>
            <a:ext cx="1343025" cy="1468447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0037" y="1714039"/>
            <a:ext cx="501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in the document where you want the table to appear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672" y="1558055"/>
            <a:ext cx="1505777" cy="1774666"/>
          </a:xfrm>
          <a:prstGeom prst="rect">
            <a:avLst/>
          </a:prstGeom>
          <a:ln w="19050">
            <a:solidFill>
              <a:srgbClr val="00B0F0"/>
            </a:solidFill>
          </a:ln>
        </p:spPr>
      </p:pic>
      <p:cxnSp>
        <p:nvCxnSpPr>
          <p:cNvPr id="50" name="Straight Arrow Connector 49"/>
          <p:cNvCxnSpPr/>
          <p:nvPr/>
        </p:nvCxnSpPr>
        <p:spPr>
          <a:xfrm flipV="1">
            <a:off x="7124700" y="2814720"/>
            <a:ext cx="830537" cy="6660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974" y="3429833"/>
            <a:ext cx="2507976" cy="3368377"/>
          </a:xfrm>
          <a:prstGeom prst="rect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</p:pic>
      <p:cxnSp>
        <p:nvCxnSpPr>
          <p:cNvPr id="54" name="Straight Arrow Connector 53"/>
          <p:cNvCxnSpPr/>
          <p:nvPr/>
        </p:nvCxnSpPr>
        <p:spPr>
          <a:xfrm>
            <a:off x="7048500" y="3533775"/>
            <a:ext cx="716611" cy="269895"/>
          </a:xfrm>
          <a:prstGeom prst="straightConnector1">
            <a:avLst/>
          </a:prstGeom>
          <a:ln w="190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268" y="1514091"/>
            <a:ext cx="1427182" cy="128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3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5" grpId="0"/>
      <p:bldP spid="10" grpId="0"/>
      <p:bldP spid="16" grpId="0"/>
      <p:bldP spid="4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Five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23976" y="798109"/>
            <a:ext cx="234315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Add to your document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619870"/>
            <a:ext cx="6610518" cy="61809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0512" y="1380664"/>
            <a:ext cx="501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in the document where you want the table to appear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512" y="2085988"/>
            <a:ext cx="5019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Insert a document using each of the five methods.</a:t>
            </a:r>
          </a:p>
        </p:txBody>
      </p:sp>
    </p:spTree>
    <p:extLst>
      <p:ext uri="{BB962C8B-B14F-4D97-AF65-F5344CB8AC3E}">
        <p14:creationId xmlns:p14="http://schemas.microsoft.com/office/powerpoint/2010/main" val="9683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174" y="22921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a Sample Document from NITHA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174" y="29214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Start Word 2010 &amp; Open the Sample Document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3413" y="35506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Parts of Word 2010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3413" y="41799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Keyboard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77023" y="229213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Navigation &amp; Selection Using the Mouse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77024" y="29214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Text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72263" y="35506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Insert Illustrations, Web Links, Text &amp; More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77023" y="41799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Working with Tables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1BAE13E-C916-4718-9C1F-9FD04627B07C}"/>
</file>

<file path=customXml/itemProps2.xml><?xml version="1.0" encoding="utf-8"?>
<ds:datastoreItem xmlns:ds="http://schemas.openxmlformats.org/officeDocument/2006/customXml" ds:itemID="{DE2B899C-8004-4A23-AD74-C6C914F253F4}"/>
</file>

<file path=customXml/itemProps3.xml><?xml version="1.0" encoding="utf-8"?>
<ds:datastoreItem xmlns:ds="http://schemas.openxmlformats.org/officeDocument/2006/customXml" ds:itemID="{89167E07-774B-42D0-A05E-65B9BCD85D0B}"/>
</file>

<file path=docProps/app.xml><?xml version="1.0" encoding="utf-8"?>
<Properties xmlns="http://schemas.openxmlformats.org/officeDocument/2006/extended-properties" xmlns:vt="http://schemas.openxmlformats.org/officeDocument/2006/docPropsVTypes">
  <TotalTime>39017</TotalTime>
  <Words>2633</Words>
  <Application>Microsoft Office PowerPoint</Application>
  <PresentationFormat>Widescreen</PresentationFormat>
  <Paragraphs>331</Paragraphs>
  <Slides>39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800</cp:revision>
  <dcterms:created xsi:type="dcterms:W3CDTF">2017-09-29T13:57:00Z</dcterms:created>
  <dcterms:modified xsi:type="dcterms:W3CDTF">2020-08-05T15:32:37Z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30400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