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1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4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5.xml" ContentType="application/vnd.openxmlformats-officedocument.presentationml.slide+xml"/>
  <Override PartName="/ppt/slides/slide29.xml" ContentType="application/vnd.openxmlformats-officedocument.presentationml.slide+xml"/>
  <Override PartName="/ppt/slides/slide31.xml" ContentType="application/vnd.openxmlformats-officedocument.presentationml.slide+xml"/>
  <Override PartName="/ppt/slides/slide33.xml" ContentType="application/vnd.openxmlformats-officedocument.presentationml.slide+xml"/>
  <Override PartName="/ppt/slides/slide30.xml" ContentType="application/vnd.openxmlformats-officedocument.presentationml.slide+xml"/>
  <Override PartName="/ppt/slides/slide32.xml" ContentType="application/vnd.openxmlformats-officedocument.presentationml.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257" r:id="rId2"/>
    <p:sldId id="258" r:id="rId3"/>
    <p:sldId id="404" r:id="rId4"/>
    <p:sldId id="267" r:id="rId5"/>
    <p:sldId id="256" r:id="rId6"/>
    <p:sldId id="405" r:id="rId7"/>
    <p:sldId id="406" r:id="rId8"/>
    <p:sldId id="266" r:id="rId9"/>
    <p:sldId id="407" r:id="rId10"/>
    <p:sldId id="264" r:id="rId11"/>
    <p:sldId id="263" r:id="rId12"/>
    <p:sldId id="408" r:id="rId13"/>
    <p:sldId id="265" r:id="rId14"/>
    <p:sldId id="259" r:id="rId15"/>
    <p:sldId id="369" r:id="rId16"/>
    <p:sldId id="370" r:id="rId17"/>
    <p:sldId id="371" r:id="rId18"/>
    <p:sldId id="372" r:id="rId19"/>
    <p:sldId id="373" r:id="rId20"/>
    <p:sldId id="374" r:id="rId21"/>
    <p:sldId id="393" r:id="rId22"/>
    <p:sldId id="394" r:id="rId23"/>
    <p:sldId id="375" r:id="rId24"/>
    <p:sldId id="377" r:id="rId25"/>
    <p:sldId id="376" r:id="rId26"/>
    <p:sldId id="395" r:id="rId27"/>
    <p:sldId id="378" r:id="rId28"/>
    <p:sldId id="396" r:id="rId29"/>
    <p:sldId id="397" r:id="rId30"/>
    <p:sldId id="398" r:id="rId31"/>
    <p:sldId id="399" r:id="rId32"/>
    <p:sldId id="380" r:id="rId33"/>
    <p:sldId id="381" r:id="rId34"/>
    <p:sldId id="400" r:id="rId35"/>
    <p:sldId id="401" r:id="rId36"/>
    <p:sldId id="402" r:id="rId37"/>
    <p:sldId id="379" r:id="rId38"/>
    <p:sldId id="382" r:id="rId39"/>
    <p:sldId id="383" r:id="rId40"/>
    <p:sldId id="384" r:id="rId41"/>
    <p:sldId id="403" r:id="rId42"/>
    <p:sldId id="350" r:id="rId43"/>
    <p:sldId id="260" r:id="rId44"/>
    <p:sldId id="261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D5BD"/>
    <a:srgbClr val="9A0000"/>
    <a:srgbClr val="008A3E"/>
    <a:srgbClr val="75FFB3"/>
    <a:srgbClr val="F884EA"/>
    <a:srgbClr val="F8CCAE"/>
    <a:srgbClr val="FADBC6"/>
    <a:srgbClr val="006C31"/>
    <a:srgbClr val="A64C0E"/>
    <a:srgbClr val="E4D4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10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03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ustomXml" Target="../customXml/item3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customXml" Target="../customXml/item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70563F-02DC-4124-A5F1-A9C636BD1AFF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BEBD6-E9C6-4D02-8BBB-C6BBFADC817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1701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1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1055165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2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761245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Please</a:t>
            </a:r>
            <a:r>
              <a:rPr lang="en-CA" baseline="0" dirty="0"/>
              <a:t> do not hesitate to ask any question regarding </a:t>
            </a:r>
            <a:r>
              <a:rPr lang="en-CA" baseline="0"/>
              <a:t>this session, </a:t>
            </a:r>
            <a:r>
              <a:rPr lang="en-CA" baseline="0" dirty="0"/>
              <a:t>and I will make sure to answer your question as soon as possible.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1ECE51-70B9-4161-B6D7-D6B42E5E8944}" type="slidenum">
              <a:rPr lang="en-CA" altLang="en-US" smtClean="0"/>
              <a:pPr/>
              <a:t>43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62067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58299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5111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7409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/>
              <a:t>Click icon to add online image</a:t>
            </a:r>
            <a:endParaRPr lang="en-CA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E2B24C-DC2C-4712-9D60-04BFC1B335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2009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771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43129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4241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203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37578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2959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866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371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243C0-F4D8-4653-8013-BFC6C17075CA}" type="datetimeFigureOut">
              <a:rPr lang="en-CA" smtClean="0"/>
              <a:t>2020-08-05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1FE83-DA65-41A2-8DA7-B015DC8674AB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5600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1.png"/><Relationship Id="rId7" Type="http://schemas.openxmlformats.org/officeDocument/2006/relationships/image" Target="../media/image2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24.png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0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9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14"/>
          <a:stretch/>
        </p:blipFill>
        <p:spPr bwMode="auto">
          <a:xfrm>
            <a:off x="0" y="0"/>
            <a:ext cx="12307078" cy="690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31944" y="284914"/>
            <a:ext cx="5443185" cy="843132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5333" b="1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en-CA" sz="4000" dirty="0"/>
              <a:t>Word 2010 Formatting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872" y="1336049"/>
            <a:ext cx="1253328" cy="12533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94765" y="2797380"/>
            <a:ext cx="2117542" cy="369332"/>
          </a:xfrm>
          <a:prstGeom prst="rect">
            <a:avLst/>
          </a:prstGeom>
          <a:solidFill>
            <a:srgbClr val="FBE0CD"/>
          </a:solidFill>
          <a:effectLst>
            <a:glow rad="101600">
              <a:schemeClr val="accent6">
                <a:lumMod val="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b="1" dirty="0"/>
              <a:t>Intermediate Level</a:t>
            </a:r>
          </a:p>
        </p:txBody>
      </p:sp>
    </p:spTree>
    <p:extLst>
      <p:ext uri="{BB962C8B-B14F-4D97-AF65-F5344CB8AC3E}">
        <p14:creationId xmlns:p14="http://schemas.microsoft.com/office/powerpoint/2010/main" val="2847858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1A7BD7-41B6-41B0-83EF-CB58A1CB0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237" y="0"/>
            <a:ext cx="5708259" cy="685800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A2A28DB-B5DE-4094-A2BC-CCC5A1E45532}"/>
              </a:ext>
            </a:extLst>
          </p:cNvPr>
          <p:cNvSpPr txBox="1"/>
          <p:nvPr/>
        </p:nvSpPr>
        <p:spPr>
          <a:xfrm>
            <a:off x="2660822" y="2675239"/>
            <a:ext cx="343517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display the WebEx information for that course</a:t>
            </a:r>
            <a:endParaRPr lang="en-GB" sz="2000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5883DCB-30D8-4173-91E6-9B2E9AD30084}"/>
              </a:ext>
            </a:extLst>
          </p:cNvPr>
          <p:cNvGrpSpPr/>
          <p:nvPr/>
        </p:nvGrpSpPr>
        <p:grpSpPr>
          <a:xfrm>
            <a:off x="6096000" y="3029182"/>
            <a:ext cx="4547286" cy="966169"/>
            <a:chOff x="6096000" y="3029182"/>
            <a:chExt cx="4547286" cy="966169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41645BA8-9CD3-4B4E-81A0-F60B92F10C1E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1359243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1746A0EA-7490-4D18-A438-FE9236850EE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2438400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E1A7D98-4E08-409D-A44A-D6235C3394C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3566984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13041F54-6A78-46F8-BA3A-BCAA6E01B364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6096000" y="3029182"/>
              <a:ext cx="4547286" cy="96616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00A724F-ABEA-4288-B2C9-4630EAA449A9}"/>
              </a:ext>
            </a:extLst>
          </p:cNvPr>
          <p:cNvSpPr txBox="1"/>
          <p:nvPr/>
        </p:nvSpPr>
        <p:spPr>
          <a:xfrm>
            <a:off x="181233" y="5244001"/>
            <a:ext cx="5914768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These links download the ICS file for that course so that you can add it to your Outlook calendar as an event.</a:t>
            </a:r>
            <a:endParaRPr lang="en-GB" sz="2000" dirty="0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17B5754-8629-4D1A-B0EF-56335F8DAAA7}"/>
              </a:ext>
            </a:extLst>
          </p:cNvPr>
          <p:cNvGrpSpPr/>
          <p:nvPr/>
        </p:nvGrpSpPr>
        <p:grpSpPr>
          <a:xfrm>
            <a:off x="6096001" y="4304604"/>
            <a:ext cx="4868561" cy="1293340"/>
            <a:chOff x="5943601" y="4152204"/>
            <a:chExt cx="4868561" cy="1293340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F650D135-E18D-4921-AB9D-99D10FF61FE2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486856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6BDB9215-C155-46AF-830F-3C71610F9DC4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52204"/>
              <a:ext cx="3698788" cy="129334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451FA0C0-A862-4CBE-9DB5-3069BDE33A2A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78970"/>
              <a:ext cx="2545491" cy="126657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4F8B8748-737F-480E-88F2-60F6DC759346}"/>
                </a:ext>
              </a:extLst>
            </p:cNvPr>
            <p:cNvCxnSpPr>
              <a:cxnSpLocks/>
              <a:stCxn id="28" idx="3"/>
            </p:cNvCxnSpPr>
            <p:nvPr/>
          </p:nvCxnSpPr>
          <p:spPr>
            <a:xfrm flipV="1">
              <a:off x="5943601" y="4161168"/>
              <a:ext cx="1285102" cy="128437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B611B86B-06AB-4DC3-9E25-B38DC8E5BE84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53800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794723" y="4730091"/>
            <a:ext cx="4972231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To download the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Courseware file (A PowerPoint file)</a:t>
            </a:r>
          </a:p>
          <a:p>
            <a:r>
              <a:rPr lang="en-CA" sz="2000" b="1" dirty="0"/>
              <a:t>and/or</a:t>
            </a:r>
          </a:p>
          <a:p>
            <a:pPr marL="684213" indent="-342900">
              <a:buFont typeface="Wingdings" panose="05000000000000000000" pitchFamily="2" charset="2"/>
              <a:buChar char="Ø"/>
            </a:pPr>
            <a:r>
              <a:rPr lang="en-CA" sz="2000" dirty="0"/>
              <a:t>Sample data files used in the course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  <a:stCxn id="11" idx="3"/>
            <a:endCxn id="20" idx="2"/>
          </p:cNvCxnSpPr>
          <p:nvPr/>
        </p:nvCxnSpPr>
        <p:spPr>
          <a:xfrm flipV="1">
            <a:off x="7766954" y="3190970"/>
            <a:ext cx="1043678" cy="220084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509563" y="1539284"/>
            <a:ext cx="5405205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Download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626A7F7-3E47-4C6B-BC23-AC12809167F1}"/>
              </a:ext>
            </a:extLst>
          </p:cNvPr>
          <p:cNvSpPr txBox="1"/>
          <p:nvPr/>
        </p:nvSpPr>
        <p:spPr>
          <a:xfrm>
            <a:off x="6585165" y="2790860"/>
            <a:ext cx="4450933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click on the </a:t>
            </a:r>
            <a:r>
              <a:rPr lang="en-CA" dirty="0"/>
              <a:t>Course Files Downloads </a:t>
            </a:r>
            <a:r>
              <a:rPr lang="en-CA" b="0" dirty="0"/>
              <a:t>link</a:t>
            </a:r>
            <a:endParaRPr lang="en-GB" b="0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20" idx="0"/>
            <a:endCxn id="29" idx="4"/>
          </p:cNvCxnSpPr>
          <p:nvPr/>
        </p:nvCxnSpPr>
        <p:spPr>
          <a:xfrm flipH="1" flipV="1">
            <a:off x="8198874" y="1927377"/>
            <a:ext cx="611758" cy="863483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Oval 28">
            <a:extLst>
              <a:ext uri="{FF2B5EF4-FFF2-40B4-BE49-F238E27FC236}">
                <a16:creationId xmlns:a16="http://schemas.microsoft.com/office/drawing/2014/main" id="{430CE7EB-6C7F-4FE1-8992-AB61679E6D12}"/>
              </a:ext>
            </a:extLst>
          </p:cNvPr>
          <p:cNvSpPr/>
          <p:nvPr/>
        </p:nvSpPr>
        <p:spPr>
          <a:xfrm>
            <a:off x="7766954" y="1682781"/>
            <a:ext cx="863839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3D01D96-E954-41C6-AD11-9C9BC38386C6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en-CA" sz="2000" b="1" dirty="0"/>
              <a:t>Course Files Download</a:t>
            </a:r>
            <a:r>
              <a:rPr lang="en-CA" sz="2000" dirty="0"/>
              <a:t> – The courseware and the data files which are used in the courses are all available for download any time whether or not you are taking the course.</a:t>
            </a:r>
            <a:endParaRPr lang="en-GB" sz="2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F06DB4-8352-4ADB-9056-026D1EF16637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03875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0" grpId="0" animBg="1"/>
      <p:bldP spid="29" grpId="0" animBg="1"/>
      <p:bldP spid="29" grpId="1" animBg="1"/>
      <p:bldP spid="29" grpId="2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7D463A-D939-4DF5-A591-FB5AE1C2E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796" y="0"/>
            <a:ext cx="5742122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387080" y="4294361"/>
            <a:ext cx="5586437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PowerPoint Courseware File</a:t>
            </a:r>
            <a:r>
              <a:rPr lang="en-CA" sz="2000" dirty="0"/>
              <a:t> is the course itself.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66F5037-725A-447A-B6E2-9433739067E1}"/>
              </a:ext>
            </a:extLst>
          </p:cNvPr>
          <p:cNvGrpSpPr/>
          <p:nvPr/>
        </p:nvGrpSpPr>
        <p:grpSpPr>
          <a:xfrm>
            <a:off x="5973517" y="4090800"/>
            <a:ext cx="752023" cy="985402"/>
            <a:chOff x="5973517" y="4090800"/>
            <a:chExt cx="752023" cy="985402"/>
          </a:xfrm>
        </p:grpSpPr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3998DC7B-3DC3-4AB4-8494-A7C0B9EFE4D5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1538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3CA170E0-1F5C-47B1-B979-1D0951CDC31A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366902"/>
              <a:ext cx="752023" cy="127514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4FEB0A90-28D9-4543-A7FD-0CF0DAB67F9B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 flipV="1">
              <a:off x="5973517" y="4090800"/>
              <a:ext cx="743477" cy="40361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B31434AE-A0B4-4E1E-A945-461C3038A6A9}"/>
                </a:ext>
              </a:extLst>
            </p:cNvPr>
            <p:cNvCxnSpPr>
              <a:cxnSpLocks/>
              <a:stCxn id="11" idx="3"/>
            </p:cNvCxnSpPr>
            <p:nvPr/>
          </p:nvCxnSpPr>
          <p:spPr>
            <a:xfrm>
              <a:off x="5973517" y="4494416"/>
              <a:ext cx="743477" cy="581786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44B481FA-5B19-4F74-8927-7F0A33112140}"/>
              </a:ext>
            </a:extLst>
          </p:cNvPr>
          <p:cNvSpPr txBox="1"/>
          <p:nvPr/>
        </p:nvSpPr>
        <p:spPr>
          <a:xfrm>
            <a:off x="10434415" y="3551294"/>
            <a:ext cx="1575604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The </a:t>
            </a:r>
            <a:r>
              <a:rPr lang="en-CA" sz="2000" b="1" dirty="0"/>
              <a:t>Course Sample File</a:t>
            </a:r>
            <a:r>
              <a:rPr lang="en-CA" sz="2000" dirty="0"/>
              <a:t> is the data file used in the course.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B636495-C626-4BA6-A864-CA5DC132A691}"/>
              </a:ext>
            </a:extLst>
          </p:cNvPr>
          <p:cNvGrpSpPr/>
          <p:nvPr/>
        </p:nvGrpSpPr>
        <p:grpSpPr>
          <a:xfrm>
            <a:off x="8665435" y="4090800"/>
            <a:ext cx="1768980" cy="1002493"/>
            <a:chOff x="8665435" y="4090800"/>
            <a:chExt cx="1768980" cy="1002493"/>
          </a:xfrm>
        </p:grpSpPr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190AF6E6-6324-4468-B2B7-5235BC2DC42B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682527" y="4366902"/>
              <a:ext cx="1751888" cy="26491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800DEC2F-FA0A-4731-BD62-117A81678E6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99619" y="4366901"/>
              <a:ext cx="1734796" cy="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46B17E06-DBFD-462C-9AF4-42A2CCE9129F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 flipV="1">
              <a:off x="8665435" y="4090800"/>
              <a:ext cx="1768980" cy="276102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93A07BF9-07AD-4F0D-98F6-BF8888306A81}"/>
                </a:ext>
              </a:extLst>
            </p:cNvPr>
            <p:cNvCxnSpPr>
              <a:cxnSpLocks/>
              <a:stCxn id="37" idx="1"/>
            </p:cNvCxnSpPr>
            <p:nvPr/>
          </p:nvCxnSpPr>
          <p:spPr>
            <a:xfrm flipH="1">
              <a:off x="8708164" y="4366902"/>
              <a:ext cx="1726251" cy="72639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8E511A3-3BD6-4A4C-A6FB-01897BEE19E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332410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3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4"/>
            </a:pPr>
            <a:r>
              <a:rPr lang="en-CA" sz="2000" b="1" dirty="0"/>
              <a:t>Tech Videos</a:t>
            </a:r>
            <a:r>
              <a:rPr lang="en-CA" sz="2000" dirty="0"/>
              <a:t> are the fourth section of the website. As they are created, they will be placed here.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  <a:endCxn id="7" idx="3"/>
          </p:cNvCxnSpPr>
          <p:nvPr/>
        </p:nvCxnSpPr>
        <p:spPr>
          <a:xfrm flipV="1">
            <a:off x="6096000" y="1891557"/>
            <a:ext cx="1017948" cy="143307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7030005" y="1682781"/>
            <a:ext cx="573198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9D9898F-F140-4805-9D2E-424562D2A64B}"/>
              </a:ext>
            </a:extLst>
          </p:cNvPr>
          <p:cNvSpPr txBox="1"/>
          <p:nvPr/>
        </p:nvSpPr>
        <p:spPr>
          <a:xfrm>
            <a:off x="509562" y="3952540"/>
            <a:ext cx="558643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b="1" dirty="0"/>
              <a:t>Tech Videos</a:t>
            </a:r>
            <a:r>
              <a:rPr lang="en-CA" sz="2000" dirty="0"/>
              <a:t> are short 3 to 15 minute videos featuring solutions to various tech issues.</a:t>
            </a:r>
            <a:endParaRPr lang="en-GB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4041BDD-00CA-4A9A-89ED-98783B5738E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52137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7" grpId="0" animBg="1"/>
      <p:bldP spid="7" grpId="1" animBg="1"/>
      <p:bldP spid="7" grpId="2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71475" y="1254534"/>
            <a:ext cx="11412842" cy="1143000"/>
          </a:xfrm>
          <a:prstGeom prst="rect">
            <a:avLst/>
          </a:prstGeom>
          <a:solidFill>
            <a:schemeClr val="accent2">
              <a:alpha val="6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stA="45000" endPos="0" dir="5400000" sy="-100000" algn="bl" rotWithShape="0"/>
            <a:softEdge rad="63500"/>
          </a:effectLst>
        </p:spPr>
        <p:txBody>
          <a:bodyPr vert="horz" wrap="square" lIns="121920" tIns="60960" rIns="121920" bIns="60960" numCol="1" rtlCol="0" anchor="ctr" anchorCtr="0" compatLnSpc="1">
            <a:prstTxWarp prst="textNoShape">
              <a:avLst/>
            </a:prstTxWarp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CA" sz="533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will we be covering in this course?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766507" y="2694355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Suggested Prerequisites for this Course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3766507" y="332518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Download Sample Document from NITHA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766506" y="395600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Formatting Your Document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4218315" y="4689777"/>
            <a:ext cx="2380893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Create Style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4218314" y="5051912"/>
            <a:ext cx="2380894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Inspecting Style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4218313" y="5414919"/>
            <a:ext cx="2380895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Page Layout Ribbon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218317" y="4324903"/>
            <a:ext cx="2380891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Home Tab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4218312" y="5787146"/>
            <a:ext cx="2380896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Breaks, Tabs &amp; Such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66506" y="6151582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Add Date &amp; Page Number to the Footer</a:t>
            </a:r>
          </a:p>
        </p:txBody>
      </p:sp>
    </p:spTree>
    <p:extLst>
      <p:ext uri="{BB962C8B-B14F-4D97-AF65-F5344CB8AC3E}">
        <p14:creationId xmlns:p14="http://schemas.microsoft.com/office/powerpoint/2010/main" val="3443636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5" grpId="0" animBg="1"/>
      <p:bldP spid="76" grpId="0" animBg="1"/>
      <p:bldP spid="77" grpId="0"/>
      <p:bldP spid="78" grpId="0"/>
      <p:bldP spid="79" grpId="0"/>
      <p:bldP spid="80" grpId="0"/>
      <p:bldP spid="81" grpId="0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059537" y="1657887"/>
            <a:ext cx="5341121" cy="239283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2059537" y="2259435"/>
            <a:ext cx="7913405" cy="239283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2059537" y="2850962"/>
            <a:ext cx="6443530" cy="239283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2059537" y="3449171"/>
            <a:ext cx="2093719" cy="239283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2059537" y="4047380"/>
            <a:ext cx="7682669" cy="239283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2059538" y="4652656"/>
            <a:ext cx="4392538" cy="239283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76913" y="94004"/>
            <a:ext cx="390542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Suggested Prerequisites for this Course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00613" y="991311"/>
            <a:ext cx="323031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should be comfortable with: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00613" y="1589520"/>
            <a:ext cx="8443246" cy="369332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How to navigate MS Word both by mouse and keyboard.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00612" y="2187729"/>
            <a:ext cx="8443247" cy="369332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What the ribbons are and generally where the commands that you want are located.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00612" y="2785938"/>
            <a:ext cx="8443247" cy="369332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How to expose the hidden characters and what those characters are.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00612" y="3384147"/>
            <a:ext cx="8443247" cy="369332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Basic text formatting.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00612" y="3982356"/>
            <a:ext cx="8443247" cy="369332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The parts of main screen (i.e. Title Bar, Ribbon, Rulers, Scroll Bars, Status Bar, etc.)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00612" y="4587632"/>
            <a:ext cx="8443247" cy="369332"/>
          </a:xfrm>
          <a:prstGeom prst="rect">
            <a:avLst/>
          </a:prstGeom>
          <a:noFill/>
          <a:ln w="19050">
            <a:solidFill>
              <a:schemeClr val="bg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What the </a:t>
            </a:r>
            <a:r>
              <a:rPr lang="en-CA" b="1" i="1" dirty="0"/>
              <a:t>Backstage</a:t>
            </a:r>
            <a:r>
              <a:rPr lang="en-CA" dirty="0"/>
              <a:t> is and where it is located.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16252" y="5690074"/>
            <a:ext cx="6199974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Generally you should be comfortable with the basic use of Word</a:t>
            </a:r>
          </a:p>
        </p:txBody>
      </p:sp>
    </p:spTree>
    <p:extLst>
      <p:ext uri="{BB962C8B-B14F-4D97-AF65-F5344CB8AC3E}">
        <p14:creationId xmlns:p14="http://schemas.microsoft.com/office/powerpoint/2010/main" val="1544044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7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6862" y="39486"/>
            <a:ext cx="7925090" cy="6775381"/>
          </a:xfrm>
          <a:prstGeom prst="rect">
            <a:avLst/>
          </a:prstGeom>
        </p:spPr>
      </p:pic>
      <p:cxnSp>
        <p:nvCxnSpPr>
          <p:cNvPr id="10" name="Straight Arrow Connector 9"/>
          <p:cNvCxnSpPr>
            <a:stCxn id="4" idx="3"/>
          </p:cNvCxnSpPr>
          <p:nvPr/>
        </p:nvCxnSpPr>
        <p:spPr>
          <a:xfrm>
            <a:off x="4042161" y="1509265"/>
            <a:ext cx="1162228" cy="74682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6913" y="94004"/>
            <a:ext cx="270901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53825" y="1324599"/>
            <a:ext cx="3888336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Load the sample document.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3825" y="2127903"/>
            <a:ext cx="3879790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Show the rulers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682" y="39486"/>
            <a:ext cx="7914270" cy="6766131"/>
          </a:xfrm>
          <a:prstGeom prst="rect">
            <a:avLst/>
          </a:prstGeom>
        </p:spPr>
      </p:pic>
      <p:cxnSp>
        <p:nvCxnSpPr>
          <p:cNvPr id="13" name="Straight Arrow Connector 12"/>
          <p:cNvCxnSpPr>
            <a:stCxn id="5" idx="3"/>
          </p:cNvCxnSpPr>
          <p:nvPr/>
        </p:nvCxnSpPr>
        <p:spPr>
          <a:xfrm>
            <a:off x="4033615" y="2312569"/>
            <a:ext cx="247828" cy="8025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5" idx="3"/>
          </p:cNvCxnSpPr>
          <p:nvPr/>
        </p:nvCxnSpPr>
        <p:spPr>
          <a:xfrm flipV="1">
            <a:off x="4033615" y="1452786"/>
            <a:ext cx="658026" cy="85978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82516" y="3324862"/>
            <a:ext cx="3868191" cy="92333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Formatting commands for your text and paragraph structure are found on the </a:t>
            </a:r>
            <a:r>
              <a:rPr lang="en-CA" b="1" i="1" dirty="0"/>
              <a:t>Home</a:t>
            </a:r>
            <a:r>
              <a:rPr lang="en-CA" dirty="0"/>
              <a:t> ribbon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3970" y="5358761"/>
            <a:ext cx="3868191" cy="1200329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Formatting commands for the pages and paragraph layout in your document are found on the</a:t>
            </a:r>
          </a:p>
          <a:p>
            <a:r>
              <a:rPr lang="en-CA" b="1" i="1" dirty="0"/>
              <a:t>Page Layout</a:t>
            </a:r>
            <a:r>
              <a:rPr lang="en-CA" dirty="0"/>
              <a:t> ribbon</a:t>
            </a:r>
          </a:p>
        </p:txBody>
      </p:sp>
      <p:cxnSp>
        <p:nvCxnSpPr>
          <p:cNvPr id="25" name="Straight Arrow Connector 24"/>
          <p:cNvCxnSpPr>
            <a:stCxn id="17" idx="3"/>
            <a:endCxn id="26" idx="2"/>
          </p:cNvCxnSpPr>
          <p:nvPr/>
        </p:nvCxnSpPr>
        <p:spPr>
          <a:xfrm flipV="1">
            <a:off x="4050707" y="480427"/>
            <a:ext cx="954946" cy="330610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4764188" y="295760"/>
            <a:ext cx="482930" cy="18466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1" name="Straight Arrow Connector 20"/>
          <p:cNvCxnSpPr>
            <a:stCxn id="5" idx="3"/>
          </p:cNvCxnSpPr>
          <p:nvPr/>
        </p:nvCxnSpPr>
        <p:spPr>
          <a:xfrm flipV="1">
            <a:off x="4033615" y="1452786"/>
            <a:ext cx="7957102" cy="85978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387" y="39486"/>
            <a:ext cx="7925090" cy="6762000"/>
          </a:xfrm>
          <a:prstGeom prst="rect">
            <a:avLst/>
          </a:prstGeom>
        </p:spPr>
      </p:pic>
      <p:cxnSp>
        <p:nvCxnSpPr>
          <p:cNvPr id="22" name="Straight Arrow Connector 21"/>
          <p:cNvCxnSpPr>
            <a:stCxn id="18" idx="3"/>
            <a:endCxn id="23" idx="2"/>
          </p:cNvCxnSpPr>
          <p:nvPr/>
        </p:nvCxnSpPr>
        <p:spPr>
          <a:xfrm flipV="1">
            <a:off x="4042161" y="480428"/>
            <a:ext cx="2805890" cy="547849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519038" y="295762"/>
            <a:ext cx="658026" cy="18466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72147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7" grpId="0" animBg="1"/>
      <p:bldP spid="18" grpId="0" animBg="1"/>
      <p:bldP spid="26" grpId="0" animBg="1"/>
      <p:bldP spid="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913" y="94004"/>
            <a:ext cx="437544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Home Ribbon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774" y="673075"/>
            <a:ext cx="10058400" cy="15297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4952" y="3160792"/>
            <a:ext cx="2342973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apply formatting to text by using the commands in the: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22566" y="3152822"/>
            <a:ext cx="2342972" cy="1200329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You can apply formatting to paragraphs by using the commands in the:</a:t>
            </a:r>
          </a:p>
        </p:txBody>
      </p:sp>
      <p:sp>
        <p:nvSpPr>
          <p:cNvPr id="6" name="Rectangle 5"/>
          <p:cNvSpPr/>
          <p:nvPr/>
        </p:nvSpPr>
        <p:spPr>
          <a:xfrm>
            <a:off x="5238572" y="1948441"/>
            <a:ext cx="717847" cy="21364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9622565" y="2604701"/>
            <a:ext cx="2342973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b="1" i="1" dirty="0">
                <a:solidFill>
                  <a:srgbClr val="7030A0"/>
                </a:solidFill>
              </a:rPr>
              <a:t>Paragraph</a:t>
            </a:r>
            <a:r>
              <a:rPr lang="en-CA" dirty="0">
                <a:solidFill>
                  <a:srgbClr val="7030A0"/>
                </a:solidFill>
              </a:rPr>
              <a:t> </a:t>
            </a:r>
            <a:r>
              <a:rPr lang="en-CA" b="1" dirty="0">
                <a:solidFill>
                  <a:srgbClr val="7030A0"/>
                </a:solidFill>
              </a:rPr>
              <a:t>group</a:t>
            </a:r>
            <a:endParaRPr lang="en-CA" dirty="0"/>
          </a:p>
        </p:txBody>
      </p:sp>
      <p:sp>
        <p:nvSpPr>
          <p:cNvPr id="8" name="TextBox 7"/>
          <p:cNvSpPr txBox="1"/>
          <p:nvPr/>
        </p:nvSpPr>
        <p:spPr>
          <a:xfrm>
            <a:off x="9622565" y="4531940"/>
            <a:ext cx="234297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b="1" i="1" dirty="0">
                <a:solidFill>
                  <a:srgbClr val="00B0F0"/>
                </a:solidFill>
              </a:rPr>
              <a:t>Paragraph</a:t>
            </a:r>
            <a:r>
              <a:rPr lang="en-CA" dirty="0">
                <a:solidFill>
                  <a:srgbClr val="00B0F0"/>
                </a:solidFill>
              </a:rPr>
              <a:t> </a:t>
            </a:r>
            <a:r>
              <a:rPr lang="en-CA" b="1" dirty="0">
                <a:solidFill>
                  <a:srgbClr val="00B0F0"/>
                </a:solidFill>
              </a:rPr>
              <a:t>dialog</a:t>
            </a:r>
            <a:r>
              <a:rPr lang="en-CA" dirty="0">
                <a:solidFill>
                  <a:srgbClr val="00B0F0"/>
                </a:solidFill>
              </a:rPr>
              <a:t> </a:t>
            </a:r>
          </a:p>
        </p:txBody>
      </p:sp>
      <p:cxnSp>
        <p:nvCxnSpPr>
          <p:cNvPr id="10" name="Straight Arrow Connector 9"/>
          <p:cNvCxnSpPr>
            <a:stCxn id="7" idx="1"/>
            <a:endCxn id="6" idx="3"/>
          </p:cNvCxnSpPr>
          <p:nvPr/>
        </p:nvCxnSpPr>
        <p:spPr>
          <a:xfrm flipH="1" flipV="1">
            <a:off x="5956419" y="2055264"/>
            <a:ext cx="3666146" cy="73410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20112" y="1935622"/>
            <a:ext cx="717847" cy="21364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/>
          <p:cNvSpPr txBox="1"/>
          <p:nvPr/>
        </p:nvSpPr>
        <p:spPr>
          <a:xfrm>
            <a:off x="134952" y="2604701"/>
            <a:ext cx="2342973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b="1" i="1" dirty="0">
                <a:solidFill>
                  <a:srgbClr val="7030A0"/>
                </a:solidFill>
              </a:rPr>
              <a:t>Font</a:t>
            </a:r>
            <a:r>
              <a:rPr lang="en-CA" dirty="0">
                <a:solidFill>
                  <a:srgbClr val="7030A0"/>
                </a:solidFill>
              </a:rPr>
              <a:t> </a:t>
            </a:r>
            <a:r>
              <a:rPr lang="en-CA" b="1" dirty="0">
                <a:solidFill>
                  <a:srgbClr val="7030A0"/>
                </a:solidFill>
              </a:rPr>
              <a:t>group</a:t>
            </a:r>
            <a:endParaRPr lang="en-CA" dirty="0"/>
          </a:p>
        </p:txBody>
      </p:sp>
      <p:cxnSp>
        <p:nvCxnSpPr>
          <p:cNvPr id="16" name="Straight Arrow Connector 15"/>
          <p:cNvCxnSpPr>
            <a:endCxn id="14" idx="2"/>
          </p:cNvCxnSpPr>
          <p:nvPr/>
        </p:nvCxnSpPr>
        <p:spPr>
          <a:xfrm flipV="1">
            <a:off x="1776814" y="2149267"/>
            <a:ext cx="1402222" cy="44757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34952" y="4553539"/>
            <a:ext cx="2342973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b="1" i="1" dirty="0">
                <a:solidFill>
                  <a:srgbClr val="00B0F0"/>
                </a:solidFill>
              </a:rPr>
              <a:t>Font </a:t>
            </a:r>
            <a:r>
              <a:rPr lang="en-CA" b="1" dirty="0">
                <a:solidFill>
                  <a:srgbClr val="00B0F0"/>
                </a:solidFill>
              </a:rPr>
              <a:t>dialog</a:t>
            </a:r>
            <a:r>
              <a:rPr lang="en-CA" dirty="0">
                <a:solidFill>
                  <a:srgbClr val="00B0F0"/>
                </a:solidFill>
              </a:rPr>
              <a:t> 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4624" y="2753707"/>
            <a:ext cx="2874342" cy="3990090"/>
          </a:xfrm>
          <a:prstGeom prst="rect">
            <a:avLst/>
          </a:prstGeom>
        </p:spPr>
      </p:pic>
      <p:cxnSp>
        <p:nvCxnSpPr>
          <p:cNvPr id="23" name="Straight Arrow Connector 22"/>
          <p:cNvCxnSpPr>
            <a:stCxn id="8" idx="1"/>
          </p:cNvCxnSpPr>
          <p:nvPr/>
        </p:nvCxnSpPr>
        <p:spPr>
          <a:xfrm flipH="1">
            <a:off x="9443103" y="4716606"/>
            <a:ext cx="179462" cy="1776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860" y="2753707"/>
            <a:ext cx="3721450" cy="3990090"/>
          </a:xfrm>
          <a:prstGeom prst="rect">
            <a:avLst/>
          </a:prstGeom>
        </p:spPr>
      </p:pic>
      <p:cxnSp>
        <p:nvCxnSpPr>
          <p:cNvPr id="28" name="Straight Arrow Connector 27"/>
          <p:cNvCxnSpPr>
            <a:stCxn id="19" idx="3"/>
            <a:endCxn id="24" idx="1"/>
          </p:cNvCxnSpPr>
          <p:nvPr/>
        </p:nvCxnSpPr>
        <p:spPr>
          <a:xfrm>
            <a:off x="2477925" y="4738205"/>
            <a:ext cx="198935" cy="1054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1958196" y="1268084"/>
            <a:ext cx="2579298" cy="603849"/>
          </a:xfrm>
          <a:prstGeom prst="roundRect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ectangle 11"/>
          <p:cNvSpPr/>
          <p:nvPr/>
        </p:nvSpPr>
        <p:spPr>
          <a:xfrm>
            <a:off x="4399473" y="1992701"/>
            <a:ext cx="163904" cy="15656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7" name="Straight Arrow Connector 16"/>
          <p:cNvCxnSpPr>
            <a:stCxn id="12" idx="2"/>
            <a:endCxn id="24" idx="0"/>
          </p:cNvCxnSpPr>
          <p:nvPr/>
        </p:nvCxnSpPr>
        <p:spPr>
          <a:xfrm>
            <a:off x="4481425" y="2149266"/>
            <a:ext cx="56160" cy="604441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9822612" y="1989825"/>
            <a:ext cx="163904" cy="15656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6" name="Straight Arrow Connector 25"/>
          <p:cNvCxnSpPr>
            <a:stCxn id="25" idx="2"/>
          </p:cNvCxnSpPr>
          <p:nvPr/>
        </p:nvCxnSpPr>
        <p:spPr>
          <a:xfrm flipH="1">
            <a:off x="9428966" y="2146390"/>
            <a:ext cx="475598" cy="60731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4586113" y="1291027"/>
            <a:ext cx="2185623" cy="603849"/>
          </a:xfrm>
          <a:prstGeom prst="roundRect">
            <a:avLst/>
          </a:prstGeom>
          <a:solidFill>
            <a:srgbClr val="7030A0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113" y="720060"/>
            <a:ext cx="3529637" cy="2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396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500"/>
                            </p:stCondLst>
                            <p:childTnLst>
                              <p:par>
                                <p:cTn id="1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14" grpId="0" animBg="1"/>
      <p:bldP spid="15" grpId="0" animBg="1"/>
      <p:bldP spid="19" grpId="0" animBg="1"/>
      <p:bldP spid="11" grpId="0" animBg="1"/>
      <p:bldP spid="12" grpId="0" animBg="1"/>
      <p:bldP spid="25" grpId="0" animBg="1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/>
          <p:cNvSpPr/>
          <p:nvPr/>
        </p:nvSpPr>
        <p:spPr>
          <a:xfrm>
            <a:off x="683661" y="6199567"/>
            <a:ext cx="2546647" cy="24126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ounded Rectangle 26"/>
          <p:cNvSpPr/>
          <p:nvPr/>
        </p:nvSpPr>
        <p:spPr>
          <a:xfrm>
            <a:off x="683662" y="5364775"/>
            <a:ext cx="2546647" cy="24126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8" name="Rounded Rectangle 27"/>
          <p:cNvSpPr/>
          <p:nvPr/>
        </p:nvSpPr>
        <p:spPr>
          <a:xfrm>
            <a:off x="683661" y="5638215"/>
            <a:ext cx="2546647" cy="24126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Rounded Rectangle 28"/>
          <p:cNvSpPr/>
          <p:nvPr/>
        </p:nvSpPr>
        <p:spPr>
          <a:xfrm>
            <a:off x="683661" y="5918891"/>
            <a:ext cx="2546647" cy="24126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213645" y="2730381"/>
            <a:ext cx="5033473" cy="1704886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76913" y="94004"/>
            <a:ext cx="4375446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Home Ribbon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774" y="673075"/>
            <a:ext cx="10058400" cy="152975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77713" y="102550"/>
            <a:ext cx="557185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And … you can apply most formatting in one style!</a:t>
            </a:r>
          </a:p>
        </p:txBody>
      </p:sp>
      <p:cxnSp>
        <p:nvCxnSpPr>
          <p:cNvPr id="6" name="Straight Arrow Connector 5"/>
          <p:cNvCxnSpPr>
            <a:stCxn id="4" idx="2"/>
          </p:cNvCxnSpPr>
          <p:nvPr/>
        </p:nvCxnSpPr>
        <p:spPr>
          <a:xfrm flipH="1">
            <a:off x="8434699" y="471882"/>
            <a:ext cx="828943" cy="1476559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7964685" y="1948441"/>
            <a:ext cx="717847" cy="21364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TextBox 7"/>
          <p:cNvSpPr txBox="1"/>
          <p:nvPr/>
        </p:nvSpPr>
        <p:spPr>
          <a:xfrm>
            <a:off x="2484409" y="2202831"/>
            <a:ext cx="6480126" cy="369332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Click on the </a:t>
            </a:r>
            <a:r>
              <a:rPr lang="en-CA" b="1" i="1" dirty="0"/>
              <a:t>Styles </a:t>
            </a:r>
            <a:r>
              <a:rPr lang="en-CA" dirty="0"/>
              <a:t>menu launcher arrow to display the styles menu.</a:t>
            </a:r>
          </a:p>
        </p:txBody>
      </p:sp>
      <p:cxnSp>
        <p:nvCxnSpPr>
          <p:cNvPr id="10" name="Straight Arrow Connector 9"/>
          <p:cNvCxnSpPr>
            <a:stCxn id="8" idx="3"/>
          </p:cNvCxnSpPr>
          <p:nvPr/>
        </p:nvCxnSpPr>
        <p:spPr>
          <a:xfrm flipV="1">
            <a:off x="8964535" y="2070341"/>
            <a:ext cx="888762" cy="317156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3297" y="2151556"/>
            <a:ext cx="1565589" cy="3913974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8964534" y="2572163"/>
            <a:ext cx="786217" cy="410319"/>
          </a:xfrm>
          <a:prstGeom prst="straightConnector1">
            <a:avLst/>
          </a:prstGeom>
          <a:ln w="19050"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13645" y="2811566"/>
            <a:ext cx="414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/>
              <a:t>You can apply formatting by two methods: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89660" y="3307224"/>
            <a:ext cx="4580546" cy="28800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TextBox 14"/>
          <p:cNvSpPr txBox="1"/>
          <p:nvPr/>
        </p:nvSpPr>
        <p:spPr>
          <a:xfrm>
            <a:off x="205099" y="3255948"/>
            <a:ext cx="5195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By setting the formatting first and then typing.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89660" y="3700329"/>
            <a:ext cx="4580546" cy="533685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TextBox 15"/>
          <p:cNvSpPr txBox="1"/>
          <p:nvPr/>
        </p:nvSpPr>
        <p:spPr>
          <a:xfrm>
            <a:off x="222187" y="3625280"/>
            <a:ext cx="51958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By selecting the text and then applying the formatting to that selected text.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82953" y="3223807"/>
            <a:ext cx="3649051" cy="1477328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pPr algn="l"/>
            <a:r>
              <a:rPr lang="en-CA" dirty="0"/>
              <a:t>Styles can make your life easier by applying all the formatting you wish in one application of the style, </a:t>
            </a:r>
            <a:r>
              <a:rPr lang="en-CA" i="1" dirty="0"/>
              <a:t>however</a:t>
            </a:r>
            <a:r>
              <a:rPr lang="en-CA" dirty="0"/>
              <a:t> you may not have a style to match your exact requirements.</a:t>
            </a:r>
          </a:p>
        </p:txBody>
      </p:sp>
      <p:sp>
        <p:nvSpPr>
          <p:cNvPr id="24" name="Down Arrow 23"/>
          <p:cNvSpPr/>
          <p:nvPr/>
        </p:nvSpPr>
        <p:spPr>
          <a:xfrm>
            <a:off x="7110101" y="4700187"/>
            <a:ext cx="824669" cy="495656"/>
          </a:xfrm>
          <a:prstGeom prst="downArrow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TextBox 24"/>
          <p:cNvSpPr txBox="1"/>
          <p:nvPr/>
        </p:nvSpPr>
        <p:spPr>
          <a:xfrm>
            <a:off x="5691497" y="5204336"/>
            <a:ext cx="36490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So, what can we do to solve this?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99103" y="4768798"/>
            <a:ext cx="4255805" cy="1723549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lvl="1"/>
            <a:r>
              <a:rPr lang="en-CA" sz="1600" b="1" dirty="0">
                <a:solidFill>
                  <a:srgbClr val="A64C0E"/>
                </a:solidFill>
              </a:rPr>
              <a:t>We can make a new style or modify one.</a:t>
            </a:r>
          </a:p>
          <a:p>
            <a:r>
              <a:rPr lang="en-CA" dirty="0"/>
              <a:t>In the next few slides we will:</a:t>
            </a:r>
          </a:p>
          <a:p>
            <a:pPr marL="358775" indent="-342900">
              <a:buFont typeface="+mj-lt"/>
              <a:buAutoNum type="arabicPeriod"/>
            </a:pPr>
            <a:r>
              <a:rPr lang="en-CA" dirty="0"/>
              <a:t>Create a new style</a:t>
            </a:r>
          </a:p>
          <a:p>
            <a:pPr marL="358775" indent="-342900">
              <a:buFont typeface="+mj-lt"/>
              <a:buAutoNum type="arabicPeriod"/>
            </a:pPr>
            <a:r>
              <a:rPr lang="en-CA" dirty="0"/>
              <a:t>Name it </a:t>
            </a:r>
          </a:p>
          <a:p>
            <a:pPr marL="358775" indent="-342900">
              <a:buFont typeface="+mj-lt"/>
              <a:buAutoNum type="arabicPeriod"/>
            </a:pPr>
            <a:r>
              <a:rPr lang="en-CA" dirty="0"/>
              <a:t>Save it</a:t>
            </a:r>
          </a:p>
          <a:p>
            <a:pPr marL="358775" indent="-342900">
              <a:buFont typeface="+mj-lt"/>
              <a:buAutoNum type="arabicPeriod"/>
            </a:pPr>
            <a:r>
              <a:rPr lang="en-CA" dirty="0"/>
              <a:t>Use it</a:t>
            </a:r>
          </a:p>
        </p:txBody>
      </p:sp>
      <p:sp>
        <p:nvSpPr>
          <p:cNvPr id="30" name="Left Arrow 29"/>
          <p:cNvSpPr/>
          <p:nvPr/>
        </p:nvSpPr>
        <p:spPr>
          <a:xfrm>
            <a:off x="4554908" y="4994426"/>
            <a:ext cx="1128045" cy="791024"/>
          </a:xfrm>
          <a:prstGeom prst="leftArrow">
            <a:avLst/>
          </a:prstGeom>
          <a:gradFill flip="none" rotWithShape="1">
            <a:gsLst>
              <a:gs pos="0">
                <a:schemeClr val="accent2"/>
              </a:gs>
              <a:gs pos="57000">
                <a:srgbClr val="E4D498"/>
              </a:gs>
              <a:gs pos="78000">
                <a:srgbClr val="77BF17"/>
              </a:gs>
              <a:gs pos="100000">
                <a:srgbClr val="00B05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113" y="720060"/>
            <a:ext cx="3529637" cy="2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395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500"/>
                            </p:stCondLst>
                            <p:childTnLst>
                              <p:par>
                                <p:cTn id="6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8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5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27" grpId="0" animBg="1"/>
      <p:bldP spid="28" grpId="0" animBg="1"/>
      <p:bldP spid="29" grpId="0" animBg="1"/>
      <p:bldP spid="17" grpId="0" animBg="1"/>
      <p:bldP spid="4" grpId="0" animBg="1"/>
      <p:bldP spid="4" grpId="1" animBg="1"/>
      <p:bldP spid="7" grpId="0" animBg="1"/>
      <p:bldP spid="8" grpId="0" animBg="1"/>
      <p:bldP spid="14" grpId="0"/>
      <p:bldP spid="19" grpId="0" animBg="1"/>
      <p:bldP spid="15" grpId="0"/>
      <p:bldP spid="15" grpId="1"/>
      <p:bldP spid="20" grpId="0" animBg="1"/>
      <p:bldP spid="16" grpId="0"/>
      <p:bldP spid="16" grpId="1"/>
      <p:bldP spid="16" grpId="2"/>
      <p:bldP spid="21" grpId="0" animBg="1"/>
      <p:bldP spid="21" grpId="1" animBg="1"/>
      <p:bldP spid="24" grpId="0" animBg="1"/>
      <p:bldP spid="25" grpId="0" animBg="1"/>
      <p:bldP spid="26" grpId="0" animBg="1"/>
      <p:bldP spid="3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70620" y="3013708"/>
            <a:ext cx="4084288" cy="84044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470620" y="3891582"/>
            <a:ext cx="4084288" cy="48386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470620" y="4427515"/>
            <a:ext cx="4084288" cy="48386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926613" y="4963448"/>
            <a:ext cx="3628295" cy="77078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926613" y="5786029"/>
            <a:ext cx="3628295" cy="77078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76912" y="94004"/>
            <a:ext cx="4063767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Create Style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774" y="673075"/>
            <a:ext cx="10058400" cy="152975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038" y="2132844"/>
            <a:ext cx="1565589" cy="39139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57316" y="153948"/>
            <a:ext cx="5819685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Click on the Styles Menu button to display the Styles menu.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17085" y="6363891"/>
            <a:ext cx="3341406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New Style button</a:t>
            </a:r>
            <a:endParaRPr lang="en-CA" dirty="0"/>
          </a:p>
        </p:txBody>
      </p:sp>
      <p:sp>
        <p:nvSpPr>
          <p:cNvPr id="8" name="Rectangle 7"/>
          <p:cNvSpPr/>
          <p:nvPr/>
        </p:nvSpPr>
        <p:spPr>
          <a:xfrm>
            <a:off x="9930213" y="5768412"/>
            <a:ext cx="230737" cy="19655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0" name="Straight Arrow Connector 9"/>
          <p:cNvCxnSpPr>
            <a:stCxn id="7" idx="0"/>
            <a:endCxn id="8" idx="2"/>
          </p:cNvCxnSpPr>
          <p:nvPr/>
        </p:nvCxnSpPr>
        <p:spPr>
          <a:xfrm flipH="1" flipV="1">
            <a:off x="10045582" y="5964964"/>
            <a:ext cx="142206" cy="398927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Picture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389" y="1490329"/>
            <a:ext cx="4522368" cy="4662054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179462" y="1276857"/>
            <a:ext cx="4452359" cy="923330"/>
          </a:xfrm>
          <a:prstGeom prst="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First thing to do is name the style.</a:t>
            </a:r>
          </a:p>
          <a:p>
            <a:pPr marL="358775"/>
            <a:r>
              <a:rPr lang="en-CA" dirty="0"/>
              <a:t>I called mine the </a:t>
            </a:r>
            <a:r>
              <a:rPr lang="en-CA" b="1" i="1" dirty="0" err="1"/>
              <a:t>The_New_Normal</a:t>
            </a:r>
            <a:r>
              <a:rPr lang="en-CA" dirty="0"/>
              <a:t> since it is based off of the </a:t>
            </a:r>
            <a:r>
              <a:rPr lang="en-CA" b="1" i="1" dirty="0"/>
              <a:t>Normal</a:t>
            </a:r>
            <a:r>
              <a:rPr lang="en-CA" dirty="0"/>
              <a:t> style.</a:t>
            </a:r>
          </a:p>
        </p:txBody>
      </p:sp>
      <p:cxnSp>
        <p:nvCxnSpPr>
          <p:cNvPr id="40" name="Straight Arrow Connector 39"/>
          <p:cNvCxnSpPr>
            <a:stCxn id="38" idx="3"/>
          </p:cNvCxnSpPr>
          <p:nvPr/>
        </p:nvCxnSpPr>
        <p:spPr>
          <a:xfrm>
            <a:off x="4631821" y="1738522"/>
            <a:ext cx="1709158" cy="29537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>
            <a:off x="3802879" y="2033899"/>
            <a:ext cx="2520750" cy="44438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271" y="1966722"/>
            <a:ext cx="2794730" cy="1479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9461" y="2412570"/>
            <a:ext cx="4452359" cy="4247317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Then determine whether this style is to be based upon 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i="1" dirty="0"/>
              <a:t>Paragraph</a:t>
            </a:r>
            <a:r>
              <a:rPr lang="en-CA" dirty="0"/>
              <a:t> – The style applies to all text between two carriage returns, a paragraph.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i="1" dirty="0"/>
              <a:t>Character</a:t>
            </a:r>
            <a:r>
              <a:rPr lang="en-CA" dirty="0"/>
              <a:t> – The style is applied to individual characters.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i="1" dirty="0"/>
              <a:t>Linked</a:t>
            </a:r>
            <a:r>
              <a:rPr lang="en-CA" dirty="0"/>
              <a:t> - Acts as both a paragraph style and character style based upon ...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Acts like a character style when less than a full paragraph of text is selected.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CA" dirty="0"/>
              <a:t>Acts like a paragraph style when no character is selected or the entire paragraph is selected.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683" y="2330682"/>
            <a:ext cx="2986780" cy="592131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 flipV="1">
            <a:off x="4554908" y="2412570"/>
            <a:ext cx="1794363" cy="102937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113" y="720060"/>
            <a:ext cx="3529637" cy="237134"/>
          </a:xfrm>
          <a:prstGeom prst="rect">
            <a:avLst/>
          </a:prstGeom>
        </p:spPr>
      </p:pic>
      <p:cxnSp>
        <p:nvCxnSpPr>
          <p:cNvPr id="9" name="Straight Arrow Connector 8"/>
          <p:cNvCxnSpPr>
            <a:stCxn id="8" idx="1"/>
          </p:cNvCxnSpPr>
          <p:nvPr/>
        </p:nvCxnSpPr>
        <p:spPr>
          <a:xfrm flipH="1" flipV="1">
            <a:off x="9388757" y="4911380"/>
            <a:ext cx="541456" cy="95530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4554908" y="2536166"/>
            <a:ext cx="1776881" cy="159588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056" y="2345978"/>
            <a:ext cx="2980408" cy="582179"/>
          </a:xfrm>
          <a:prstGeom prst="rect">
            <a:avLst/>
          </a:prstGeom>
        </p:spPr>
      </p:pic>
      <p:cxnSp>
        <p:nvCxnSpPr>
          <p:cNvPr id="20" name="Straight Arrow Connector 19"/>
          <p:cNvCxnSpPr>
            <a:endCxn id="17" idx="1"/>
          </p:cNvCxnSpPr>
          <p:nvPr/>
        </p:nvCxnSpPr>
        <p:spPr>
          <a:xfrm flipV="1">
            <a:off x="4554908" y="2637068"/>
            <a:ext cx="1788148" cy="2003943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858" y="2350438"/>
            <a:ext cx="2984605" cy="582999"/>
          </a:xfrm>
          <a:prstGeom prst="rect">
            <a:avLst/>
          </a:prstGeom>
        </p:spPr>
      </p:pic>
      <p:cxnSp>
        <p:nvCxnSpPr>
          <p:cNvPr id="11" name="Straight Arrow Connector 10"/>
          <p:cNvCxnSpPr>
            <a:stCxn id="4" idx="2"/>
          </p:cNvCxnSpPr>
          <p:nvPr/>
        </p:nvCxnSpPr>
        <p:spPr>
          <a:xfrm>
            <a:off x="8567159" y="523280"/>
            <a:ext cx="1315879" cy="153700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3383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000"/>
                            </p:stCondLst>
                            <p:childTnLst>
                              <p:par>
                                <p:cTn id="10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1" grpId="0" animBg="1"/>
      <p:bldP spid="22" grpId="0" animBg="1"/>
      <p:bldP spid="23" grpId="0" animBg="1"/>
      <p:bldP spid="24" grpId="0" animBg="1"/>
      <p:bldP spid="4" grpId="0" animBg="1"/>
      <p:bldP spid="4" grpId="1" animBg="1"/>
      <p:bldP spid="7" grpId="0" animBg="1"/>
      <p:bldP spid="8" grpId="0" animBg="1"/>
      <p:bldP spid="8" grpId="1" animBg="1"/>
      <p:bldP spid="38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D08FB72-70EC-47FE-AD8C-E22DB09BFB55}"/>
              </a:ext>
            </a:extLst>
          </p:cNvPr>
          <p:cNvSpPr/>
          <p:nvPr/>
        </p:nvSpPr>
        <p:spPr>
          <a:xfrm>
            <a:off x="0" y="0"/>
            <a:ext cx="12191496" cy="6858000"/>
          </a:xfrm>
          <a:prstGeom prst="rect">
            <a:avLst/>
          </a:prstGeom>
          <a:solidFill>
            <a:srgbClr val="9DC7C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AEF59F-6377-4C96-8121-717DD7060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3" y="1410790"/>
            <a:ext cx="11956868" cy="4101736"/>
          </a:xfrm>
          <a:prstGeom prst="rect">
            <a:avLst/>
          </a:prstGeom>
          <a:effectLst>
            <a:glow rad="165100">
              <a:srgbClr val="A2C9C5">
                <a:alpha val="80000"/>
              </a:srgbClr>
            </a:glow>
            <a:softEdge rad="508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B7FDD2-6078-4006-B984-09968396C173}"/>
              </a:ext>
            </a:extLst>
          </p:cNvPr>
          <p:cNvSpPr/>
          <p:nvPr/>
        </p:nvSpPr>
        <p:spPr>
          <a:xfrm>
            <a:off x="2238103" y="1863634"/>
            <a:ext cx="7506788" cy="3135086"/>
          </a:xfrm>
          <a:prstGeom prst="roundRect">
            <a:avLst/>
          </a:prstGeom>
          <a:solidFill>
            <a:srgbClr val="F9A119">
              <a:alpha val="40000"/>
            </a:srgbClr>
          </a:solidFill>
          <a:effectLst>
            <a:glow rad="63500">
              <a:schemeClr val="accent2">
                <a:satMod val="175000"/>
                <a:alpha val="40000"/>
              </a:schemeClr>
            </a:glow>
            <a:outerShdw blurRad="50800" dist="127000" dir="2700000" algn="tl" rotWithShape="0">
              <a:prstClr val="black">
                <a:alpha val="40000"/>
              </a:prstClr>
            </a:outerShd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02D688-9A47-4B98-BA70-70BD214B889E}"/>
              </a:ext>
            </a:extLst>
          </p:cNvPr>
          <p:cNvSpPr txBox="1"/>
          <p:nvPr/>
        </p:nvSpPr>
        <p:spPr>
          <a:xfrm>
            <a:off x="2917373" y="1867135"/>
            <a:ext cx="60089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6000" dirty="0"/>
              <a:t>NITHA IT Helpdesk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805E94-2932-4457-B38B-504436B92791}"/>
              </a:ext>
            </a:extLst>
          </p:cNvPr>
          <p:cNvSpPr txBox="1"/>
          <p:nvPr/>
        </p:nvSpPr>
        <p:spPr>
          <a:xfrm>
            <a:off x="2917373" y="2969655"/>
            <a:ext cx="61308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helpdesk@nitha.com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148FFB-0773-4F1D-987F-DFDD48FB2726}"/>
              </a:ext>
            </a:extLst>
          </p:cNvPr>
          <p:cNvSpPr txBox="1"/>
          <p:nvPr/>
        </p:nvSpPr>
        <p:spPr>
          <a:xfrm>
            <a:off x="3770810" y="4009786"/>
            <a:ext cx="4728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5400" dirty="0"/>
              <a:t>1(844)486-4842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B3497C1-5BF2-4018-ADCD-9EEE0E9204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0"/>
            <a:ext cx="12190992" cy="153606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4B189C6-647C-466F-B2AD-8DDA54AE68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54" y="5396312"/>
            <a:ext cx="12190992" cy="1456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298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546931" y="3035660"/>
            <a:ext cx="3940377" cy="24491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546931" y="3317731"/>
            <a:ext cx="3940377" cy="24491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224489" y="2412000"/>
            <a:ext cx="4452359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Then determine whether this style is to be based upon (continued) 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i="1" dirty="0"/>
              <a:t>Table </a:t>
            </a:r>
            <a:r>
              <a:rPr lang="en-CA" dirty="0"/>
              <a:t>– Applies the style to table(s) only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i="1" dirty="0"/>
              <a:t>List</a:t>
            </a:r>
            <a:r>
              <a:rPr lang="en-CA" dirty="0"/>
              <a:t> – Applies the style to list(s) only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774" y="673075"/>
            <a:ext cx="10058400" cy="15297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838" y="1909556"/>
            <a:ext cx="1565589" cy="39139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713" y="102550"/>
            <a:ext cx="557185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We will </a:t>
            </a:r>
            <a:r>
              <a:rPr lang="en-CA" b="1" dirty="0"/>
              <a:t>create </a:t>
            </a:r>
            <a:r>
              <a:rPr lang="en-CA" dirty="0"/>
              <a:t>a new style and call it our own!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389" y="1490329"/>
            <a:ext cx="4522368" cy="4662054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4496266" y="2743201"/>
            <a:ext cx="1844149" cy="38878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683" y="2330682"/>
            <a:ext cx="2986780" cy="59213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76912" y="94004"/>
            <a:ext cx="4063767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Create Style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113" y="720060"/>
            <a:ext cx="3529637" cy="2371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305" y="2347935"/>
            <a:ext cx="2981158" cy="582326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 flipV="1">
            <a:off x="4487308" y="2881223"/>
            <a:ext cx="1853107" cy="56071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412" y="2349479"/>
            <a:ext cx="2986052" cy="58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40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495656" y="4249081"/>
            <a:ext cx="4042161" cy="799461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495656" y="5335714"/>
            <a:ext cx="4042161" cy="541772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495655" y="6156112"/>
            <a:ext cx="4042161" cy="541772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190306" y="3904553"/>
            <a:ext cx="4452359" cy="2862322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CA" b="1" i="1" dirty="0"/>
              <a:t>Style for following paragraph</a:t>
            </a:r>
            <a:r>
              <a:rPr lang="en-CA" dirty="0"/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What style will all paragraphs in the remainder of the document be, this style or any of the other styles available.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If you chose a </a:t>
            </a:r>
            <a:r>
              <a:rPr lang="en-CA" b="1" i="1" dirty="0"/>
              <a:t>Style type</a:t>
            </a:r>
            <a:r>
              <a:rPr lang="en-CA" dirty="0"/>
              <a:t> of </a:t>
            </a:r>
            <a:r>
              <a:rPr lang="en-CA" i="1" dirty="0"/>
              <a:t>character</a:t>
            </a:r>
            <a:r>
              <a:rPr lang="en-CA" dirty="0"/>
              <a:t> then this option is disabled.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If you chose a </a:t>
            </a:r>
            <a:r>
              <a:rPr lang="en-CA" b="1" i="1" dirty="0"/>
              <a:t>Style type</a:t>
            </a:r>
            <a:r>
              <a:rPr lang="en-CA" dirty="0"/>
              <a:t> of </a:t>
            </a:r>
            <a:r>
              <a:rPr lang="en-CA" i="1" dirty="0"/>
              <a:t>table</a:t>
            </a:r>
            <a:r>
              <a:rPr lang="en-CA" dirty="0"/>
              <a:t> or </a:t>
            </a:r>
            <a:r>
              <a:rPr lang="en-CA" i="1" dirty="0"/>
              <a:t>list </a:t>
            </a:r>
            <a:r>
              <a:rPr lang="en-CA" dirty="0"/>
              <a:t>then this option is unavailable.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774" y="673075"/>
            <a:ext cx="10058400" cy="15297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838" y="1909556"/>
            <a:ext cx="1565589" cy="39139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713" y="102550"/>
            <a:ext cx="557185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We will </a:t>
            </a:r>
            <a:r>
              <a:rPr lang="en-CA" b="1" dirty="0"/>
              <a:t>create </a:t>
            </a:r>
            <a:r>
              <a:rPr lang="en-CA" dirty="0"/>
              <a:t>a new style and call it our own!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387" y="1491740"/>
            <a:ext cx="4522369" cy="4662056"/>
          </a:xfrm>
          <a:prstGeom prst="rect">
            <a:avLst/>
          </a:prstGeom>
        </p:spPr>
      </p:pic>
      <p:cxnSp>
        <p:nvCxnSpPr>
          <p:cNvPr id="8" name="Straight Arrow Connector 7"/>
          <p:cNvCxnSpPr>
            <a:stCxn id="7" idx="3"/>
          </p:cNvCxnSpPr>
          <p:nvPr/>
        </p:nvCxnSpPr>
        <p:spPr>
          <a:xfrm flipV="1">
            <a:off x="4642665" y="2683387"/>
            <a:ext cx="1706860" cy="2652327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90305" y="1663971"/>
            <a:ext cx="4452359" cy="2031325"/>
          </a:xfrm>
          <a:prstGeom prst="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5"/>
            </a:pPr>
            <a:r>
              <a:rPr lang="en-CA" dirty="0"/>
              <a:t> </a:t>
            </a:r>
            <a:r>
              <a:rPr lang="en-CA" b="1" i="1" dirty="0"/>
              <a:t>Style based 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CA" dirty="0"/>
              <a:t>This option allows you to use the formatting of another style as a basis for your style.  You can choose the </a:t>
            </a:r>
            <a:r>
              <a:rPr lang="en-CA" b="1" i="1" dirty="0"/>
              <a:t>(no style)</a:t>
            </a:r>
            <a:r>
              <a:rPr lang="en-CA" dirty="0"/>
              <a:t> option if you want to start from scratch.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CA" b="1" dirty="0"/>
              <a:t>NOTE</a:t>
            </a:r>
            <a:r>
              <a:rPr lang="en-CA" dirty="0"/>
              <a:t>: If the base style is changed, then your style will also reflect that change.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34174" y="1994900"/>
            <a:ext cx="3925684" cy="1076106"/>
          </a:xfrm>
          <a:prstGeom prst="roundRect">
            <a:avLst/>
          </a:prstGeom>
          <a:solidFill>
            <a:srgbClr val="00B0F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520014" y="3098389"/>
            <a:ext cx="3925684" cy="550584"/>
          </a:xfrm>
          <a:prstGeom prst="roundRect">
            <a:avLst/>
          </a:prstGeom>
          <a:solidFill>
            <a:srgbClr val="00B05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3" name="Straight Arrow Connector 12"/>
          <p:cNvCxnSpPr>
            <a:stCxn id="10" idx="3"/>
          </p:cNvCxnSpPr>
          <p:nvPr/>
        </p:nvCxnSpPr>
        <p:spPr>
          <a:xfrm flipV="1">
            <a:off x="4642664" y="2481457"/>
            <a:ext cx="1706861" cy="19817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6912" y="94004"/>
            <a:ext cx="4063767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Create Style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113" y="720060"/>
            <a:ext cx="3529637" cy="2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847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18" grpId="0" animBg="1"/>
      <p:bldP spid="7" grpId="0" animBg="1"/>
      <p:bldP spid="10" grpId="0" animBg="1"/>
      <p:bldP spid="11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ounded Rectangle 36"/>
          <p:cNvSpPr/>
          <p:nvPr/>
        </p:nvSpPr>
        <p:spPr>
          <a:xfrm>
            <a:off x="526213" y="5448665"/>
            <a:ext cx="3605842" cy="1072906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190306" y="2291419"/>
            <a:ext cx="4029019" cy="923330"/>
          </a:xfrm>
          <a:prstGeom prst="rect">
            <a:avLst/>
          </a:prstGeom>
          <a:noFill/>
          <a:ln w="19050">
            <a:solidFill>
              <a:srgbClr val="006C3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6"/>
            </a:pPr>
            <a:r>
              <a:rPr lang="en-CA" dirty="0"/>
              <a:t>In this area you can set the formatting of the font, line spacing, indenting, etc.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774" y="673075"/>
            <a:ext cx="10058400" cy="152975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113" y="720060"/>
            <a:ext cx="3529637" cy="23713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838" y="1909556"/>
            <a:ext cx="1565589" cy="39139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713" y="102550"/>
            <a:ext cx="557185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We will </a:t>
            </a:r>
            <a:r>
              <a:rPr lang="en-CA" b="1" dirty="0"/>
              <a:t>create </a:t>
            </a:r>
            <a:r>
              <a:rPr lang="en-CA" dirty="0"/>
              <a:t>a new style and call it our own!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141" y="821114"/>
            <a:ext cx="4522368" cy="4662055"/>
          </a:xfrm>
          <a:prstGeom prst="rect">
            <a:avLst/>
          </a:prstGeom>
        </p:spPr>
      </p:pic>
      <p:sp>
        <p:nvSpPr>
          <p:cNvPr id="10" name="Left Brace 9"/>
          <p:cNvSpPr/>
          <p:nvPr/>
        </p:nvSpPr>
        <p:spPr>
          <a:xfrm>
            <a:off x="4676041" y="2155880"/>
            <a:ext cx="460707" cy="2468851"/>
          </a:xfrm>
          <a:prstGeom prst="leftBrace">
            <a:avLst>
              <a:gd name="adj1" fmla="val 8333"/>
              <a:gd name="adj2" fmla="val 49482"/>
            </a:avLst>
          </a:prstGeom>
          <a:noFill/>
          <a:ln w="25400">
            <a:solidFill>
              <a:srgbClr val="006C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2" name="Straight Arrow Connector 11"/>
          <p:cNvCxnSpPr>
            <a:stCxn id="7" idx="3"/>
            <a:endCxn id="10" idx="1"/>
          </p:cNvCxnSpPr>
          <p:nvPr/>
        </p:nvCxnSpPr>
        <p:spPr>
          <a:xfrm>
            <a:off x="4219325" y="2753084"/>
            <a:ext cx="456716" cy="624433"/>
          </a:xfrm>
          <a:prstGeom prst="straightConnector1">
            <a:avLst/>
          </a:prstGeom>
          <a:ln w="19050">
            <a:solidFill>
              <a:srgbClr val="006C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90306" y="3685636"/>
            <a:ext cx="4029019" cy="369332"/>
          </a:xfrm>
          <a:prstGeom prst="rect">
            <a:avLst/>
          </a:prstGeom>
          <a:solidFill>
            <a:schemeClr val="bg1">
              <a:alpha val="80000"/>
            </a:schemeClr>
          </a:solidFill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en-CA" dirty="0"/>
              <a:t>Do you want your style listed?</a:t>
            </a:r>
          </a:p>
        </p:txBody>
      </p:sp>
      <p:cxnSp>
        <p:nvCxnSpPr>
          <p:cNvPr id="21" name="Straight Arrow Connector 20"/>
          <p:cNvCxnSpPr>
            <a:stCxn id="19" idx="3"/>
          </p:cNvCxnSpPr>
          <p:nvPr/>
        </p:nvCxnSpPr>
        <p:spPr>
          <a:xfrm>
            <a:off x="4219325" y="3870302"/>
            <a:ext cx="777591" cy="92252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905292" y="5875286"/>
            <a:ext cx="6145146" cy="92333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8"/>
            </a:pPr>
            <a:r>
              <a:rPr lang="en-CA" dirty="0"/>
              <a:t>Automatically update your style with any changes made directly to the text, which will then alter your style every place in your document where you have applied it.</a:t>
            </a:r>
          </a:p>
        </p:txBody>
      </p:sp>
      <p:cxnSp>
        <p:nvCxnSpPr>
          <p:cNvPr id="29" name="Straight Arrow Connector 28"/>
          <p:cNvCxnSpPr>
            <a:stCxn id="26" idx="0"/>
          </p:cNvCxnSpPr>
          <p:nvPr/>
        </p:nvCxnSpPr>
        <p:spPr>
          <a:xfrm flipH="1" flipV="1">
            <a:off x="6202392" y="4908430"/>
            <a:ext cx="1775473" cy="96685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82021" y="4559839"/>
            <a:ext cx="4029019" cy="2031325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9"/>
            </a:pPr>
            <a:r>
              <a:rPr lang="en-CA" dirty="0"/>
              <a:t>Just use this style here or add it to the base template for this document?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CA" dirty="0"/>
              <a:t>If added to the base template, your style will be available for any new document you create base upon that template.</a:t>
            </a:r>
          </a:p>
        </p:txBody>
      </p:sp>
      <p:cxnSp>
        <p:nvCxnSpPr>
          <p:cNvPr id="32" name="Straight Arrow Connector 31"/>
          <p:cNvCxnSpPr>
            <a:stCxn id="30" idx="3"/>
          </p:cNvCxnSpPr>
          <p:nvPr/>
        </p:nvCxnSpPr>
        <p:spPr>
          <a:xfrm flipV="1">
            <a:off x="4211040" y="5046457"/>
            <a:ext cx="757775" cy="529045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76912" y="94004"/>
            <a:ext cx="4063767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Create Style</a:t>
            </a:r>
          </a:p>
        </p:txBody>
      </p:sp>
    </p:spTree>
    <p:extLst>
      <p:ext uri="{BB962C8B-B14F-4D97-AF65-F5344CB8AC3E}">
        <p14:creationId xmlns:p14="http://schemas.microsoft.com/office/powerpoint/2010/main" val="270676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7" grpId="0" animBg="1"/>
      <p:bldP spid="10" grpId="0" animBg="1"/>
      <p:bldP spid="19" grpId="0" animBg="1"/>
      <p:bldP spid="26" grpId="0" animBg="1"/>
      <p:bldP spid="3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774" y="673075"/>
            <a:ext cx="10058400" cy="15297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838" y="1909556"/>
            <a:ext cx="1565589" cy="39139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713" y="102550"/>
            <a:ext cx="557185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We will </a:t>
            </a:r>
            <a:r>
              <a:rPr lang="en-CA" b="1" dirty="0"/>
              <a:t>create </a:t>
            </a:r>
            <a:r>
              <a:rPr lang="en-CA" dirty="0"/>
              <a:t>a new style and call it our own!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6389" y="1482304"/>
            <a:ext cx="4522368" cy="46620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7477" y="6298251"/>
            <a:ext cx="4234882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To be more detailed with your formatting …</a:t>
            </a:r>
          </a:p>
        </p:txBody>
      </p:sp>
      <p:cxnSp>
        <p:nvCxnSpPr>
          <p:cNvPr id="9" name="Straight Arrow Connector 8"/>
          <p:cNvCxnSpPr>
            <a:stCxn id="7" idx="3"/>
          </p:cNvCxnSpPr>
          <p:nvPr/>
        </p:nvCxnSpPr>
        <p:spPr>
          <a:xfrm flipV="1">
            <a:off x="4452359" y="5990602"/>
            <a:ext cx="495656" cy="49231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924" y="4080186"/>
            <a:ext cx="1264778" cy="179461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48214" y="4381958"/>
            <a:ext cx="3363211" cy="1200329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Each of these in this menu displays a dialog box which contains all the settings available for that item.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3811425" y="4230169"/>
            <a:ext cx="1427147" cy="1521151"/>
            <a:chOff x="3811425" y="4230169"/>
            <a:chExt cx="1427147" cy="1521151"/>
          </a:xfrm>
        </p:grpSpPr>
        <p:cxnSp>
          <p:nvCxnSpPr>
            <p:cNvPr id="13" name="Straight Arrow Connector 12"/>
            <p:cNvCxnSpPr>
              <a:stCxn id="11" idx="3"/>
            </p:cNvCxnSpPr>
            <p:nvPr/>
          </p:nvCxnSpPr>
          <p:spPr>
            <a:xfrm flipV="1">
              <a:off x="3811425" y="4230169"/>
              <a:ext cx="1384418" cy="751954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>
              <a:stCxn id="11" idx="3"/>
            </p:cNvCxnSpPr>
            <p:nvPr/>
          </p:nvCxnSpPr>
          <p:spPr>
            <a:xfrm flipV="1">
              <a:off x="3811425" y="4383993"/>
              <a:ext cx="1392964" cy="598130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>
              <a:stCxn id="11" idx="3"/>
            </p:cNvCxnSpPr>
            <p:nvPr/>
          </p:nvCxnSpPr>
          <p:spPr>
            <a:xfrm flipV="1">
              <a:off x="3811425" y="4572001"/>
              <a:ext cx="1392964" cy="410122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>
              <a:stCxn id="11" idx="3"/>
            </p:cNvCxnSpPr>
            <p:nvPr/>
          </p:nvCxnSpPr>
          <p:spPr>
            <a:xfrm flipV="1">
              <a:off x="3811425" y="4785607"/>
              <a:ext cx="1384418" cy="196516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11" idx="3"/>
            </p:cNvCxnSpPr>
            <p:nvPr/>
          </p:nvCxnSpPr>
          <p:spPr>
            <a:xfrm flipV="1">
              <a:off x="3811425" y="4977495"/>
              <a:ext cx="1384418" cy="4628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11" idx="3"/>
            </p:cNvCxnSpPr>
            <p:nvPr/>
          </p:nvCxnSpPr>
          <p:spPr>
            <a:xfrm>
              <a:off x="3811425" y="4982123"/>
              <a:ext cx="1418601" cy="188083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>
              <a:stCxn id="11" idx="3"/>
            </p:cNvCxnSpPr>
            <p:nvPr/>
          </p:nvCxnSpPr>
          <p:spPr>
            <a:xfrm>
              <a:off x="3811425" y="4982123"/>
              <a:ext cx="1427147" cy="384636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11" idx="3"/>
            </p:cNvCxnSpPr>
            <p:nvPr/>
          </p:nvCxnSpPr>
          <p:spPr>
            <a:xfrm>
              <a:off x="3811425" y="4982123"/>
              <a:ext cx="1410055" cy="572643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>
              <a:stCxn id="11" idx="3"/>
            </p:cNvCxnSpPr>
            <p:nvPr/>
          </p:nvCxnSpPr>
          <p:spPr>
            <a:xfrm>
              <a:off x="3811425" y="4982123"/>
              <a:ext cx="1418601" cy="769197"/>
            </a:xfrm>
            <a:prstGeom prst="straightConnector1">
              <a:avLst/>
            </a:prstGeom>
            <a:ln w="19050">
              <a:solidFill>
                <a:srgbClr val="00B0F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/>
          <p:cNvSpPr txBox="1"/>
          <p:nvPr/>
        </p:nvSpPr>
        <p:spPr>
          <a:xfrm>
            <a:off x="4700187" y="6356237"/>
            <a:ext cx="7392113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Once you have finished creating your style, click on </a:t>
            </a:r>
            <a:r>
              <a:rPr lang="en-CA" b="1" dirty="0"/>
              <a:t>OK</a:t>
            </a:r>
            <a:r>
              <a:rPr lang="en-CA" dirty="0"/>
              <a:t> and it is ready to use.</a:t>
            </a:r>
          </a:p>
        </p:txBody>
      </p:sp>
      <p:cxnSp>
        <p:nvCxnSpPr>
          <p:cNvPr id="42" name="Straight Arrow Connector 41"/>
          <p:cNvCxnSpPr>
            <a:stCxn id="40" idx="0"/>
          </p:cNvCxnSpPr>
          <p:nvPr/>
        </p:nvCxnSpPr>
        <p:spPr>
          <a:xfrm flipH="1" flipV="1">
            <a:off x="8280875" y="5990602"/>
            <a:ext cx="115369" cy="36563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6912" y="94004"/>
            <a:ext cx="4063767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Create Style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113" y="720060"/>
            <a:ext cx="3529637" cy="2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42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4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0774" y="673075"/>
            <a:ext cx="10058400" cy="15297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6963" y="1899477"/>
            <a:ext cx="1565589" cy="391397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912" y="94004"/>
            <a:ext cx="503855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Inspecting Style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98543" y="111257"/>
            <a:ext cx="6357668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On occasion it might be helpful to see the details of a style.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99808" y="2214431"/>
            <a:ext cx="2294626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Select a your style</a:t>
            </a:r>
          </a:p>
        </p:txBody>
      </p:sp>
      <p:cxnSp>
        <p:nvCxnSpPr>
          <p:cNvPr id="11" name="Straight Arrow Connector 10"/>
          <p:cNvCxnSpPr>
            <a:stCxn id="7" idx="3"/>
          </p:cNvCxnSpPr>
          <p:nvPr/>
        </p:nvCxnSpPr>
        <p:spPr>
          <a:xfrm>
            <a:off x="9594434" y="2399097"/>
            <a:ext cx="343196" cy="69115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919713" y="6133381"/>
            <a:ext cx="3157268" cy="379562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Click on </a:t>
            </a:r>
            <a:r>
              <a:rPr lang="en-CA" b="1" i="1" dirty="0"/>
              <a:t>Style Inspector</a:t>
            </a:r>
            <a:r>
              <a:rPr lang="en-CA" dirty="0"/>
              <a:t>.</a:t>
            </a:r>
          </a:p>
        </p:txBody>
      </p:sp>
      <p:cxnSp>
        <p:nvCxnSpPr>
          <p:cNvPr id="14" name="Straight Arrow Connector 13"/>
          <p:cNvCxnSpPr>
            <a:stCxn id="12" idx="0"/>
          </p:cNvCxnSpPr>
          <p:nvPr/>
        </p:nvCxnSpPr>
        <p:spPr>
          <a:xfrm flipH="1" flipV="1">
            <a:off x="10205049" y="5719313"/>
            <a:ext cx="293298" cy="414068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10092906" y="5538158"/>
            <a:ext cx="198407" cy="189781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808" y="2765650"/>
            <a:ext cx="1793274" cy="2153495"/>
          </a:xfrm>
          <a:prstGeom prst="rect">
            <a:avLst/>
          </a:prstGeom>
        </p:spPr>
      </p:pic>
      <p:cxnSp>
        <p:nvCxnSpPr>
          <p:cNvPr id="20" name="Straight Arrow Connector 19"/>
          <p:cNvCxnSpPr>
            <a:endCxn id="18" idx="3"/>
          </p:cNvCxnSpPr>
          <p:nvPr/>
        </p:nvCxnSpPr>
        <p:spPr>
          <a:xfrm flipH="1" flipV="1">
            <a:off x="9093082" y="3842398"/>
            <a:ext cx="999824" cy="1695760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6556075" y="5444117"/>
            <a:ext cx="305561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</a:t>
            </a:r>
            <a:r>
              <a:rPr lang="en-CA" b="1" i="1" dirty="0"/>
              <a:t>Reveal Formatting</a:t>
            </a:r>
            <a:endParaRPr lang="en-CA" dirty="0"/>
          </a:p>
        </p:txBody>
      </p:sp>
      <p:cxnSp>
        <p:nvCxnSpPr>
          <p:cNvPr id="24" name="Straight Arrow Connector 23"/>
          <p:cNvCxnSpPr>
            <a:stCxn id="23" idx="0"/>
          </p:cNvCxnSpPr>
          <p:nvPr/>
        </p:nvCxnSpPr>
        <p:spPr>
          <a:xfrm flipH="1" flipV="1">
            <a:off x="7864413" y="4793411"/>
            <a:ext cx="219468" cy="65070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7709140" y="4612256"/>
            <a:ext cx="198407" cy="18978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6" name="Straight Arrow Connector 25"/>
          <p:cNvCxnSpPr>
            <a:stCxn id="25" idx="1"/>
            <a:endCxn id="31" idx="3"/>
          </p:cNvCxnSpPr>
          <p:nvPr/>
        </p:nvCxnSpPr>
        <p:spPr>
          <a:xfrm flipH="1" flipV="1">
            <a:off x="6424897" y="4275221"/>
            <a:ext cx="1284243" cy="43192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614" y="1795959"/>
            <a:ext cx="1559283" cy="495852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888890" y="2269529"/>
            <a:ext cx="3414594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The </a:t>
            </a:r>
            <a:r>
              <a:rPr lang="en-CA" b="1" i="1" dirty="0"/>
              <a:t>Reveal Formatting </a:t>
            </a:r>
            <a:r>
              <a:rPr lang="en-CA" dirty="0"/>
              <a:t>dialog shows you details of your style.</a:t>
            </a:r>
          </a:p>
        </p:txBody>
      </p:sp>
      <p:cxnSp>
        <p:nvCxnSpPr>
          <p:cNvPr id="35" name="Straight Arrow Connector 34"/>
          <p:cNvCxnSpPr>
            <a:stCxn id="33" idx="3"/>
          </p:cNvCxnSpPr>
          <p:nvPr/>
        </p:nvCxnSpPr>
        <p:spPr>
          <a:xfrm>
            <a:off x="4303484" y="2592695"/>
            <a:ext cx="562130" cy="389863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9" name="Group 68"/>
          <p:cNvGrpSpPr/>
          <p:nvPr/>
        </p:nvGrpSpPr>
        <p:grpSpPr>
          <a:xfrm>
            <a:off x="3714034" y="3001992"/>
            <a:ext cx="1349672" cy="2803585"/>
            <a:chOff x="3714034" y="3001992"/>
            <a:chExt cx="1349672" cy="2803585"/>
          </a:xfrm>
        </p:grpSpPr>
        <p:cxnSp>
          <p:nvCxnSpPr>
            <p:cNvPr id="38" name="Straight Arrow Connector 37"/>
            <p:cNvCxnSpPr/>
            <p:nvPr/>
          </p:nvCxnSpPr>
          <p:spPr>
            <a:xfrm flipV="1">
              <a:off x="3717985" y="3001992"/>
              <a:ext cx="1319841" cy="840405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flipV="1">
              <a:off x="3717985" y="3416060"/>
              <a:ext cx="1311215" cy="426337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Arrow Connector 41"/>
            <p:cNvCxnSpPr/>
            <p:nvPr/>
          </p:nvCxnSpPr>
          <p:spPr>
            <a:xfrm flipV="1">
              <a:off x="3717985" y="3812875"/>
              <a:ext cx="1319841" cy="29522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/>
            <p:nvPr/>
          </p:nvCxnSpPr>
          <p:spPr>
            <a:xfrm>
              <a:off x="3717985" y="3842397"/>
              <a:ext cx="1328468" cy="168886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/>
            <p:cNvCxnSpPr/>
            <p:nvPr/>
          </p:nvCxnSpPr>
          <p:spPr>
            <a:xfrm>
              <a:off x="3717985" y="3849510"/>
              <a:ext cx="1345721" cy="377433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>
              <a:off x="3717985" y="3856463"/>
              <a:ext cx="1315889" cy="66706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/>
            <p:cNvCxnSpPr/>
            <p:nvPr/>
          </p:nvCxnSpPr>
          <p:spPr>
            <a:xfrm>
              <a:off x="3717985" y="3849350"/>
              <a:ext cx="1330804" cy="1284817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>
              <a:off x="3717985" y="3836248"/>
              <a:ext cx="1319840" cy="1771441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/>
            <p:cNvCxnSpPr/>
            <p:nvPr/>
          </p:nvCxnSpPr>
          <p:spPr>
            <a:xfrm>
              <a:off x="3714034" y="3836248"/>
              <a:ext cx="1306540" cy="1969329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/>
          <p:cNvSpPr txBox="1"/>
          <p:nvPr/>
        </p:nvSpPr>
        <p:spPr>
          <a:xfrm>
            <a:off x="205329" y="3247214"/>
            <a:ext cx="3507551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Each of these links displays the related dialog for that item allowing you to modify your style from the </a:t>
            </a:r>
            <a:r>
              <a:rPr lang="en-CA" b="1" i="1" dirty="0"/>
              <a:t>Reveal Formatting</a:t>
            </a:r>
            <a:r>
              <a:rPr lang="en-CA" dirty="0"/>
              <a:t> dialog.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205329" y="4721968"/>
            <a:ext cx="3507551" cy="92333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With the </a:t>
            </a:r>
            <a:r>
              <a:rPr lang="en-CA" b="1" i="1" dirty="0"/>
              <a:t>Distinguish style source</a:t>
            </a:r>
            <a:r>
              <a:rPr lang="en-CA" dirty="0"/>
              <a:t> box checked, you will be able to identify the local override styles.</a:t>
            </a:r>
          </a:p>
        </p:txBody>
      </p:sp>
      <p:cxnSp>
        <p:nvCxnSpPr>
          <p:cNvPr id="65" name="Straight Arrow Connector 64"/>
          <p:cNvCxnSpPr>
            <a:stCxn id="63" idx="3"/>
          </p:cNvCxnSpPr>
          <p:nvPr/>
        </p:nvCxnSpPr>
        <p:spPr>
          <a:xfrm>
            <a:off x="3712880" y="5183633"/>
            <a:ext cx="1281814" cy="1182661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205329" y="5813449"/>
            <a:ext cx="3481671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 </a:t>
            </a:r>
            <a:r>
              <a:rPr lang="en-CA" b="1" i="1" dirty="0"/>
              <a:t>Show all formatting marks</a:t>
            </a:r>
            <a:endParaRPr lang="en-CA" dirty="0"/>
          </a:p>
        </p:txBody>
      </p:sp>
      <p:cxnSp>
        <p:nvCxnSpPr>
          <p:cNvPr id="68" name="Straight Arrow Connector 67"/>
          <p:cNvCxnSpPr>
            <a:stCxn id="66" idx="3"/>
          </p:cNvCxnSpPr>
          <p:nvPr/>
        </p:nvCxnSpPr>
        <p:spPr>
          <a:xfrm>
            <a:off x="3687000" y="5998115"/>
            <a:ext cx="1350826" cy="55796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6485280" y="6366294"/>
            <a:ext cx="1178614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Same as …</a:t>
            </a:r>
          </a:p>
        </p:txBody>
      </p:sp>
      <p:cxnSp>
        <p:nvCxnSpPr>
          <p:cNvPr id="72" name="Straight Arrow Connector 71"/>
          <p:cNvCxnSpPr/>
          <p:nvPr/>
        </p:nvCxnSpPr>
        <p:spPr>
          <a:xfrm flipV="1">
            <a:off x="6485280" y="1526876"/>
            <a:ext cx="174312" cy="483941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endCxn id="70" idx="1"/>
          </p:cNvCxnSpPr>
          <p:nvPr/>
        </p:nvCxnSpPr>
        <p:spPr>
          <a:xfrm flipV="1">
            <a:off x="6114273" y="6550960"/>
            <a:ext cx="371007" cy="511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6" name="Picture 7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113" y="720060"/>
            <a:ext cx="3529637" cy="23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7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500"/>
                            </p:stCondLst>
                            <p:childTnLst>
                              <p:par>
                                <p:cTn id="1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000"/>
                            </p:stCondLst>
                            <p:childTnLst>
                              <p:par>
                                <p:cTn id="1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500"/>
                            </p:stCondLst>
                            <p:childTnLst>
                              <p:par>
                                <p:cTn id="15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7" grpId="0" animBg="1"/>
      <p:bldP spid="12" grpId="0" animBg="1"/>
      <p:bldP spid="15" grpId="0" animBg="1"/>
      <p:bldP spid="23" grpId="0" animBg="1"/>
      <p:bldP spid="25" grpId="0" animBg="1"/>
      <p:bldP spid="33" grpId="0" animBg="1"/>
      <p:bldP spid="62" grpId="0" animBg="1"/>
      <p:bldP spid="63" grpId="0" animBg="1"/>
      <p:bldP spid="66" grpId="0" animBg="1"/>
      <p:bldP spid="7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1004194" y="2759062"/>
            <a:ext cx="3347049" cy="1115468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4" name="TextBox 3"/>
          <p:cNvSpPr txBox="1"/>
          <p:nvPr/>
        </p:nvSpPr>
        <p:spPr>
          <a:xfrm>
            <a:off x="170899" y="2156825"/>
            <a:ext cx="4234118" cy="1754326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Modify the </a:t>
            </a:r>
            <a:r>
              <a:rPr lang="en-CA" b="1" i="1" dirty="0"/>
              <a:t>Heading 2</a:t>
            </a:r>
            <a:r>
              <a:rPr lang="en-CA" dirty="0"/>
              <a:t> style to whatever suits your liking.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en-CA" dirty="0"/>
              <a:t>Notice how it changes all instances of </a:t>
            </a:r>
            <a:r>
              <a:rPr lang="en-CA" b="1" i="1" dirty="0"/>
              <a:t>Heading 2</a:t>
            </a:r>
            <a:r>
              <a:rPr lang="en-CA" dirty="0"/>
              <a:t> in the entire document (one more is near the end of the document)?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2" y="333718"/>
            <a:ext cx="7478915" cy="6393934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22985" y="4996236"/>
            <a:ext cx="931652" cy="276045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124237" y="68025"/>
            <a:ext cx="2153449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Two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0627" y="4119073"/>
            <a:ext cx="4234118" cy="175432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Now modify the </a:t>
            </a:r>
            <a:r>
              <a:rPr lang="en-CA" b="1" i="1" dirty="0"/>
              <a:t>Normal</a:t>
            </a:r>
            <a:r>
              <a:rPr lang="en-CA" dirty="0"/>
              <a:t> style and notice how it changes almost all the text in the document.</a:t>
            </a:r>
          </a:p>
          <a:p>
            <a:pPr marL="717550" indent="-342900">
              <a:buFont typeface="Calibri" panose="020F0502020204030204" pitchFamily="34" charset="0"/>
              <a:buChar char="?"/>
            </a:pPr>
            <a:r>
              <a:rPr lang="en-CA" b="1" dirty="0">
                <a:solidFill>
                  <a:srgbClr val="FF0000"/>
                </a:solidFill>
              </a:rPr>
              <a:t>Why?</a:t>
            </a:r>
            <a:r>
              <a:rPr lang="en-CA" dirty="0"/>
              <a:t> </a:t>
            </a:r>
            <a:r>
              <a:rPr lang="en-CA" dirty="0">
                <a:solidFill>
                  <a:srgbClr val="9A0000"/>
                </a:solidFill>
              </a:rPr>
              <a:t>Why didn’t just the </a:t>
            </a:r>
            <a:r>
              <a:rPr lang="en-CA" b="1" i="1" dirty="0">
                <a:solidFill>
                  <a:srgbClr val="9A0000"/>
                </a:solidFill>
              </a:rPr>
              <a:t>Normal</a:t>
            </a:r>
          </a:p>
          <a:p>
            <a:pPr marL="1346200"/>
            <a:r>
              <a:rPr lang="en-CA" dirty="0">
                <a:solidFill>
                  <a:srgbClr val="9A0000"/>
                </a:solidFill>
              </a:rPr>
              <a:t>styled text in the document change?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0627" y="6081321"/>
            <a:ext cx="4234118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Now put the </a:t>
            </a:r>
            <a:r>
              <a:rPr lang="en-CA" b="1" i="1" dirty="0"/>
              <a:t>Normal </a:t>
            </a:r>
            <a:r>
              <a:rPr lang="en-CA" dirty="0"/>
              <a:t>style back to the way it was.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281443" y="2401368"/>
            <a:ext cx="1615155" cy="171770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60627" y="555477"/>
            <a:ext cx="4234118" cy="120032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To modify a style </a:t>
            </a:r>
            <a:r>
              <a:rPr lang="en-CA" sz="1600" dirty="0"/>
              <a:t>(</a:t>
            </a:r>
            <a:r>
              <a:rPr lang="en-CA" sz="1600" b="1" dirty="0"/>
              <a:t>place cursor in heading 2</a:t>
            </a:r>
            <a:r>
              <a:rPr lang="en-CA" sz="1600" dirty="0"/>
              <a:t>)</a:t>
            </a:r>
            <a:r>
              <a:rPr lang="en-CA" dirty="0"/>
              <a:t>…</a:t>
            </a:r>
          </a:p>
          <a:p>
            <a:pPr marL="538163" indent="-342900">
              <a:buFont typeface="+mj-lt"/>
              <a:buAutoNum type="arabicPeriod"/>
            </a:pPr>
            <a:r>
              <a:rPr lang="en-CA" dirty="0"/>
              <a:t>Click on the Styles Menu button</a:t>
            </a:r>
          </a:p>
          <a:p>
            <a:pPr marL="538163" indent="-342900">
              <a:buFont typeface="+mj-lt"/>
              <a:buAutoNum type="arabicPeriod"/>
            </a:pPr>
            <a:r>
              <a:rPr lang="en-CA" dirty="0"/>
              <a:t>Click on the down arrow</a:t>
            </a:r>
          </a:p>
          <a:p>
            <a:pPr marL="538163" indent="-342900">
              <a:buFont typeface="+mj-lt"/>
              <a:buAutoNum type="arabicPeriod"/>
            </a:pPr>
            <a:r>
              <a:rPr lang="en-CA" dirty="0"/>
              <a:t>Click on </a:t>
            </a:r>
            <a:r>
              <a:rPr lang="en-CA" b="1" i="1" dirty="0"/>
              <a:t>Modify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3793993" y="1039381"/>
            <a:ext cx="7289902" cy="35466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4689" y="1478806"/>
            <a:ext cx="1821045" cy="4552612"/>
          </a:xfrm>
          <a:prstGeom prst="rect">
            <a:avLst/>
          </a:prstGeom>
        </p:spPr>
      </p:pic>
      <p:cxnSp>
        <p:nvCxnSpPr>
          <p:cNvPr id="21" name="Straight Arrow Connector 20"/>
          <p:cNvCxnSpPr/>
          <p:nvPr/>
        </p:nvCxnSpPr>
        <p:spPr>
          <a:xfrm>
            <a:off x="3793993" y="1283304"/>
            <a:ext cx="7597551" cy="126783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956" y="2672651"/>
            <a:ext cx="2113648" cy="1201879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>
            <a:off x="3793993" y="1572798"/>
            <a:ext cx="5776506" cy="1401138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769121" y="897308"/>
            <a:ext cx="3008120" cy="239283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9" name="Rounded Rectangle 28"/>
          <p:cNvSpPr/>
          <p:nvPr/>
        </p:nvSpPr>
        <p:spPr>
          <a:xfrm>
            <a:off x="773626" y="1181980"/>
            <a:ext cx="3008120" cy="239283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0" name="Rounded Rectangle 29"/>
          <p:cNvSpPr/>
          <p:nvPr/>
        </p:nvSpPr>
        <p:spPr>
          <a:xfrm>
            <a:off x="785873" y="1453157"/>
            <a:ext cx="3008120" cy="239283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4084890" y="777667"/>
            <a:ext cx="2211135" cy="3341406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7831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3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 animBg="1"/>
      <p:bldP spid="7" grpId="0" animBg="1"/>
      <p:bldP spid="7" grpId="1" animBg="1"/>
      <p:bldP spid="6" grpId="0" animBg="1"/>
      <p:bldP spid="8" grpId="0" animBg="1"/>
      <p:bldP spid="14" grpId="0" animBg="1"/>
      <p:bldP spid="28" grpId="0" animBg="1"/>
      <p:bldP spid="29" grpId="0" animBg="1"/>
      <p:bldP spid="3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6780003" y="2566421"/>
            <a:ext cx="3838755" cy="224287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7053173" y="2822339"/>
            <a:ext cx="3565585" cy="224287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6397561" y="3092634"/>
            <a:ext cx="1003544" cy="224287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6805882" y="3362929"/>
            <a:ext cx="3812875" cy="224287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6659232" y="3618847"/>
            <a:ext cx="3959525" cy="224287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ounded Rectangle 24"/>
          <p:cNvSpPr/>
          <p:nvPr/>
        </p:nvSpPr>
        <p:spPr>
          <a:xfrm>
            <a:off x="7251580" y="3877644"/>
            <a:ext cx="3367178" cy="224287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Rounded Rectangle 25"/>
          <p:cNvSpPr/>
          <p:nvPr/>
        </p:nvSpPr>
        <p:spPr>
          <a:xfrm>
            <a:off x="7199820" y="4137234"/>
            <a:ext cx="4436854" cy="224287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267417" y="4848045"/>
            <a:ext cx="5909094" cy="81951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271734" y="5837211"/>
            <a:ext cx="5909094" cy="819510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76912" y="119882"/>
            <a:ext cx="4866023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Page Layout Ribbon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027566" y="614143"/>
            <a:ext cx="10058400" cy="1548302"/>
            <a:chOff x="2027566" y="614143"/>
            <a:chExt cx="10058400" cy="154830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7566" y="614143"/>
              <a:ext cx="10058400" cy="154830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2872" y="632867"/>
              <a:ext cx="4914286" cy="290159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241540" y="4511616"/>
            <a:ext cx="6003986" cy="2185214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sz="1700" b="1" dirty="0">
                <a:solidFill>
                  <a:srgbClr val="00B050"/>
                </a:solidFill>
              </a:rPr>
              <a:t>Themes</a:t>
            </a:r>
            <a:endParaRPr lang="en-CA" sz="1700" dirty="0">
              <a:solidFill>
                <a:srgbClr val="00B050"/>
              </a:solidFill>
            </a:endParaRPr>
          </a:p>
          <a:p>
            <a:r>
              <a:rPr lang="en-CA" sz="1700" dirty="0"/>
              <a:t>A theme is a set of colors, fonts and effects using a balance color palate applied throughout the whole document, not to just specific text, paragraphs, tables or lists like a style.</a:t>
            </a:r>
          </a:p>
          <a:p>
            <a:endParaRPr lang="en-CA" sz="1700" dirty="0"/>
          </a:p>
          <a:p>
            <a:r>
              <a:rPr lang="en-CA" sz="1700" dirty="0"/>
              <a:t>Your document must be a DOCX format … the latest native document format since Word 2010. XML (Extensible Markup Language) is an international standard, unlike the DOC format.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36192" y="1207698"/>
            <a:ext cx="888162" cy="931653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224287" y="2139351"/>
            <a:ext cx="1811905" cy="236363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762444" y="2248621"/>
            <a:ext cx="5934615" cy="2185214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CA" sz="1700" b="1" i="1" dirty="0">
                <a:solidFill>
                  <a:srgbClr val="0070C0"/>
                </a:solidFill>
              </a:rPr>
              <a:t>Page Setup</a:t>
            </a:r>
          </a:p>
          <a:p>
            <a:r>
              <a:rPr lang="en-CA" sz="1700" b="1" i="1" dirty="0"/>
              <a:t>Margins</a:t>
            </a:r>
            <a:r>
              <a:rPr lang="en-CA" sz="1700" dirty="0"/>
              <a:t> – Blank space around the document content.</a:t>
            </a:r>
          </a:p>
          <a:p>
            <a:r>
              <a:rPr lang="en-CA" sz="1700" b="1" i="1" dirty="0"/>
              <a:t>Orientation</a:t>
            </a:r>
            <a:r>
              <a:rPr lang="en-CA" sz="1700" dirty="0"/>
              <a:t> – Paper orientation portrait or landscape.</a:t>
            </a:r>
          </a:p>
          <a:p>
            <a:r>
              <a:rPr lang="en-CA" sz="1700" b="1" i="1" dirty="0"/>
              <a:t>Size</a:t>
            </a:r>
            <a:r>
              <a:rPr lang="en-CA" sz="1700" dirty="0"/>
              <a:t> – Paper size.</a:t>
            </a:r>
          </a:p>
          <a:p>
            <a:r>
              <a:rPr lang="en-CA" sz="1700" b="1" i="1" dirty="0"/>
              <a:t>Columns</a:t>
            </a:r>
            <a:r>
              <a:rPr lang="en-CA" sz="1700" dirty="0"/>
              <a:t> – Number and layout of columns in a section.</a:t>
            </a:r>
          </a:p>
          <a:p>
            <a:r>
              <a:rPr lang="en-CA" sz="1700" b="1" i="1" dirty="0"/>
              <a:t>Breaks</a:t>
            </a:r>
            <a:r>
              <a:rPr lang="en-CA" sz="1700" dirty="0"/>
              <a:t> – Different types of breaking the flow of text.</a:t>
            </a:r>
          </a:p>
          <a:p>
            <a:r>
              <a:rPr lang="en-CA" sz="1700" b="1" i="1" dirty="0"/>
              <a:t>Line</a:t>
            </a:r>
            <a:r>
              <a:rPr lang="en-CA" sz="1700" dirty="0"/>
              <a:t> </a:t>
            </a:r>
            <a:r>
              <a:rPr lang="en-CA" sz="1700" b="1" i="1" dirty="0"/>
              <a:t>Numbers</a:t>
            </a:r>
            <a:r>
              <a:rPr lang="en-CA" sz="1700" dirty="0"/>
              <a:t> – Inserted into the header or footer.</a:t>
            </a:r>
          </a:p>
          <a:p>
            <a:r>
              <a:rPr lang="en-CA" sz="1700" b="1" i="1" dirty="0"/>
              <a:t>Hyphenation</a:t>
            </a:r>
            <a:r>
              <a:rPr lang="en-CA" sz="1700" dirty="0"/>
              <a:t> – How the words at the end of the line hyphenate.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950232" y="1207698"/>
            <a:ext cx="2812212" cy="931653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8" name="Straight Arrow Connector 27"/>
          <p:cNvCxnSpPr>
            <a:stCxn id="17" idx="1"/>
            <a:endCxn id="18" idx="2"/>
          </p:cNvCxnSpPr>
          <p:nvPr/>
        </p:nvCxnSpPr>
        <p:spPr>
          <a:xfrm flipH="1" flipV="1">
            <a:off x="4356338" y="2139351"/>
            <a:ext cx="1406106" cy="1201877"/>
          </a:xfrm>
          <a:prstGeom prst="straightConnector1">
            <a:avLst/>
          </a:prstGeom>
          <a:ln w="190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42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14" grpId="0" animBg="1"/>
      <p:bldP spid="15" grpId="0" animBg="1"/>
      <p:bldP spid="10" grpId="0" animBg="1"/>
      <p:bldP spid="11" grpId="0" animBg="1"/>
      <p:bldP spid="17" grpId="0" animBg="1"/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811547" y="2656936"/>
            <a:ext cx="5003322" cy="232913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Rounded Rectangle 8"/>
          <p:cNvSpPr/>
          <p:nvPr/>
        </p:nvSpPr>
        <p:spPr>
          <a:xfrm>
            <a:off x="1742536" y="2921692"/>
            <a:ext cx="5089585" cy="1072337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Rounded Rectangle 9"/>
          <p:cNvSpPr/>
          <p:nvPr/>
        </p:nvSpPr>
        <p:spPr>
          <a:xfrm>
            <a:off x="1975810" y="4018531"/>
            <a:ext cx="4839059" cy="803636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8195094" y="2656936"/>
            <a:ext cx="3744223" cy="2268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8411292" y="2919768"/>
            <a:ext cx="3528026" cy="504919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8799122" y="3475666"/>
            <a:ext cx="3140195" cy="509737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8902460" y="4023833"/>
            <a:ext cx="3036856" cy="509737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8815838" y="4589947"/>
            <a:ext cx="3123478" cy="767057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ounded Rectangle 24"/>
          <p:cNvSpPr/>
          <p:nvPr/>
        </p:nvSpPr>
        <p:spPr>
          <a:xfrm>
            <a:off x="7916173" y="5400168"/>
            <a:ext cx="4023143" cy="2268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Rounded Rectangle 25"/>
          <p:cNvSpPr/>
          <p:nvPr/>
        </p:nvSpPr>
        <p:spPr>
          <a:xfrm>
            <a:off x="8070011" y="5668616"/>
            <a:ext cx="3869306" cy="2268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7" name="Rounded Rectangle 26"/>
          <p:cNvSpPr/>
          <p:nvPr/>
        </p:nvSpPr>
        <p:spPr>
          <a:xfrm>
            <a:off x="8065748" y="5932982"/>
            <a:ext cx="3873567" cy="226800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2700245" y="5615797"/>
            <a:ext cx="4132053" cy="51758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2829821" y="6168947"/>
            <a:ext cx="4002478" cy="517585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76912" y="119882"/>
            <a:ext cx="4866023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Page Layout Ribbon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027566" y="614143"/>
            <a:ext cx="10058400" cy="1548302"/>
            <a:chOff x="2027566" y="614143"/>
            <a:chExt cx="10058400" cy="154830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27566" y="614143"/>
              <a:ext cx="10058400" cy="1548302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92872" y="632867"/>
              <a:ext cx="4914286" cy="290159"/>
            </a:xfrm>
            <a:prstGeom prst="rect">
              <a:avLst/>
            </a:prstGeom>
          </p:spPr>
        </p:pic>
      </p:grpSp>
      <p:sp>
        <p:nvSpPr>
          <p:cNvPr id="6" name="Rectangle 5"/>
          <p:cNvSpPr/>
          <p:nvPr/>
        </p:nvSpPr>
        <p:spPr>
          <a:xfrm>
            <a:off x="5814204" y="1207698"/>
            <a:ext cx="1086928" cy="93165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TextBox 10"/>
          <p:cNvSpPr txBox="1"/>
          <p:nvPr/>
        </p:nvSpPr>
        <p:spPr>
          <a:xfrm>
            <a:off x="1811547" y="5269015"/>
            <a:ext cx="5107196" cy="14773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00B0F0"/>
                </a:solidFill>
              </a:rPr>
              <a:t>Paragraph</a:t>
            </a:r>
            <a:endParaRPr lang="en-CA" dirty="0">
              <a:solidFill>
                <a:srgbClr val="00B0F0"/>
              </a:solidFill>
            </a:endParaRPr>
          </a:p>
          <a:p>
            <a:r>
              <a:rPr lang="en-CA" b="1" i="1" dirty="0"/>
              <a:t>Indent</a:t>
            </a:r>
            <a:r>
              <a:rPr lang="en-CA" dirty="0"/>
              <a:t> –  Left and right indent of the paragraph in</a:t>
            </a:r>
          </a:p>
          <a:p>
            <a:pPr marL="896938"/>
            <a:r>
              <a:rPr lang="en-CA" dirty="0"/>
              <a:t>which the cursor resides.</a:t>
            </a:r>
          </a:p>
          <a:p>
            <a:r>
              <a:rPr lang="en-CA" b="1" i="1" dirty="0"/>
              <a:t>Spacing </a:t>
            </a:r>
            <a:r>
              <a:rPr lang="en-CA" dirty="0"/>
              <a:t>– Spacing above (before) and below (after)</a:t>
            </a:r>
          </a:p>
          <a:p>
            <a:pPr marL="982663" defTabSz="982663"/>
            <a:r>
              <a:rPr lang="en-CA" dirty="0"/>
              <a:t>the paragraph in which the cursor resides.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961516" y="1207697"/>
            <a:ext cx="2216989" cy="931653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16" name="Straight Arrow Connector 15"/>
          <p:cNvCxnSpPr>
            <a:stCxn id="11" idx="3"/>
            <a:endCxn id="4" idx="2"/>
          </p:cNvCxnSpPr>
          <p:nvPr/>
        </p:nvCxnSpPr>
        <p:spPr>
          <a:xfrm flipV="1">
            <a:off x="6918743" y="2162445"/>
            <a:ext cx="138023" cy="384523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159925" y="2294626"/>
            <a:ext cx="4926041" cy="3970318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rgbClr val="7030A0"/>
                </a:solidFill>
              </a:rPr>
              <a:t>Arrange</a:t>
            </a:r>
          </a:p>
          <a:p>
            <a:r>
              <a:rPr lang="en-CA" b="1" i="1" dirty="0"/>
              <a:t>Position</a:t>
            </a:r>
            <a:r>
              <a:rPr lang="en-CA" dirty="0"/>
              <a:t> – Move the selected object on the page.</a:t>
            </a:r>
          </a:p>
          <a:p>
            <a:r>
              <a:rPr lang="en-CA" b="1" i="1" dirty="0"/>
              <a:t>Wrap Text</a:t>
            </a:r>
            <a:r>
              <a:rPr lang="en-CA" dirty="0"/>
              <a:t> –  Change the way the text wraps</a:t>
            </a:r>
          </a:p>
          <a:p>
            <a:pPr marL="1258888"/>
            <a:r>
              <a:rPr lang="en-CA" dirty="0"/>
              <a:t>around the object.</a:t>
            </a:r>
          </a:p>
          <a:p>
            <a:r>
              <a:rPr lang="en-CA" b="1" i="1" dirty="0"/>
              <a:t>Bring Forward</a:t>
            </a:r>
            <a:r>
              <a:rPr lang="en-CA" dirty="0"/>
              <a:t> – Bring the selected object up in</a:t>
            </a:r>
          </a:p>
          <a:p>
            <a:pPr marL="1612900"/>
            <a:r>
              <a:rPr lang="en-CA" dirty="0"/>
              <a:t>the layering of all the objects.</a:t>
            </a:r>
          </a:p>
          <a:p>
            <a:r>
              <a:rPr lang="en-CA" b="1" i="1" dirty="0"/>
              <a:t>Send Backward</a:t>
            </a:r>
            <a:r>
              <a:rPr lang="en-CA" dirty="0"/>
              <a:t> – Send the selected object down</a:t>
            </a:r>
          </a:p>
          <a:p>
            <a:pPr marL="1698625"/>
            <a:r>
              <a:rPr lang="en-CA" dirty="0"/>
              <a:t>in the layering of the objects.</a:t>
            </a:r>
          </a:p>
          <a:p>
            <a:r>
              <a:rPr lang="en-CA" b="1" i="1" dirty="0"/>
              <a:t>Selection Pane</a:t>
            </a:r>
            <a:r>
              <a:rPr lang="en-CA" dirty="0"/>
              <a:t> – Presents a pane beside the</a:t>
            </a:r>
          </a:p>
          <a:p>
            <a:pPr marL="1612900"/>
            <a:r>
              <a:rPr lang="en-CA" dirty="0"/>
              <a:t>document that allows you to select an object.</a:t>
            </a:r>
          </a:p>
          <a:p>
            <a:r>
              <a:rPr lang="en-CA" b="1" i="1" dirty="0"/>
              <a:t>Align</a:t>
            </a:r>
            <a:r>
              <a:rPr lang="en-CA" dirty="0"/>
              <a:t> – Align the edges of the selected objects.</a:t>
            </a:r>
          </a:p>
          <a:p>
            <a:r>
              <a:rPr lang="en-CA" b="1" i="1" dirty="0"/>
              <a:t>Group</a:t>
            </a:r>
            <a:r>
              <a:rPr lang="en-CA" dirty="0"/>
              <a:t> – Group selected objects as one.</a:t>
            </a:r>
          </a:p>
          <a:p>
            <a:r>
              <a:rPr lang="en-CA" b="1" i="1" dirty="0"/>
              <a:t>Rotate</a:t>
            </a:r>
            <a:r>
              <a:rPr lang="en-CA" dirty="0"/>
              <a:t> – Rotate selected object(s).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204383" y="1207697"/>
            <a:ext cx="2674189" cy="93165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TextBox 6"/>
          <p:cNvSpPr txBox="1"/>
          <p:nvPr/>
        </p:nvSpPr>
        <p:spPr>
          <a:xfrm>
            <a:off x="448574" y="2294626"/>
            <a:ext cx="6452558" cy="2585323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b="1" i="1" dirty="0">
                <a:solidFill>
                  <a:schemeClr val="accent2"/>
                </a:solidFill>
              </a:rPr>
              <a:t>Page Background</a:t>
            </a:r>
            <a:endParaRPr lang="en-CA" dirty="0">
              <a:solidFill>
                <a:schemeClr val="accent2"/>
              </a:solidFill>
            </a:endParaRPr>
          </a:p>
          <a:p>
            <a:r>
              <a:rPr lang="en-CA" b="1" i="1" dirty="0"/>
              <a:t>Watermark</a:t>
            </a:r>
            <a:r>
              <a:rPr lang="en-CA" dirty="0"/>
              <a:t> – Apply ghosted text behind the content on the page.</a:t>
            </a:r>
          </a:p>
          <a:p>
            <a:r>
              <a:rPr lang="en-CA" b="1" i="1" dirty="0"/>
              <a:t>Page Color</a:t>
            </a:r>
            <a:r>
              <a:rPr lang="en-CA" dirty="0"/>
              <a:t> – Color the entire page, or apply gradients, textures,</a:t>
            </a:r>
          </a:p>
          <a:p>
            <a:pPr marL="1258888"/>
            <a:r>
              <a:rPr lang="en-CA" dirty="0"/>
              <a:t>patterns, or a picture.  Be careful, this can use a lot of ink or color toner.  In addition, with ink the paper will become wrinkled with so much liquid ink.</a:t>
            </a:r>
          </a:p>
          <a:p>
            <a:r>
              <a:rPr lang="en-CA" b="1" i="1" dirty="0"/>
              <a:t>Page Borders</a:t>
            </a:r>
            <a:r>
              <a:rPr lang="en-CA" dirty="0"/>
              <a:t> – Displays a dialog which allows you to apply borders</a:t>
            </a:r>
          </a:p>
          <a:p>
            <a:pPr marL="1527175"/>
            <a:r>
              <a:rPr lang="en-CA" dirty="0"/>
              <a:t>of different styles, thicknesses and colors to any individual or all sides of the page</a:t>
            </a:r>
          </a:p>
        </p:txBody>
      </p:sp>
    </p:spTree>
    <p:extLst>
      <p:ext uri="{BB962C8B-B14F-4D97-AF65-F5344CB8AC3E}">
        <p14:creationId xmlns:p14="http://schemas.microsoft.com/office/powerpoint/2010/main" val="390778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12" grpId="0" animBg="1"/>
      <p:bldP spid="13" grpId="0" animBg="1"/>
      <p:bldP spid="6" grpId="0" animBg="1"/>
      <p:bldP spid="11" grpId="0" animBg="1"/>
      <p:bldP spid="14" grpId="0" animBg="1"/>
      <p:bldP spid="17" grpId="0" animBg="1"/>
      <p:bldP spid="19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6642884" y="1542158"/>
            <a:ext cx="1440248" cy="23291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7105834" y="2108625"/>
            <a:ext cx="4151637" cy="23291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7105834" y="2374282"/>
            <a:ext cx="4151637" cy="23291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7105833" y="2648315"/>
            <a:ext cx="4151637" cy="23291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8289985" y="4284873"/>
            <a:ext cx="3700732" cy="51914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8428003" y="4834281"/>
            <a:ext cx="3562714" cy="51914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8289985" y="5392315"/>
            <a:ext cx="3700732" cy="51914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8264107" y="5951248"/>
            <a:ext cx="3726610" cy="519142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6642884" y="3188862"/>
            <a:ext cx="1491466" cy="23291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810883" y="1276709"/>
            <a:ext cx="1440248" cy="232914"/>
          </a:xfrm>
          <a:prstGeom prst="roundRect">
            <a:avLst/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76912" y="119882"/>
            <a:ext cx="4348439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Breaks &amp; Such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86731" y="119882"/>
            <a:ext cx="5434641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Understanding how to control the flow of your document is critical to a proper presentation.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12" y="919951"/>
            <a:ext cx="6142733" cy="14773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Controlling the flow of your document can involve the use of …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b="1" dirty="0">
                <a:solidFill>
                  <a:schemeClr val="accent2"/>
                </a:solidFill>
              </a:rPr>
              <a:t>Breaks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Columns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Hyphenations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Indentation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31788" y="919951"/>
            <a:ext cx="5710687" cy="5632311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Breaks provide a way of changing the structure of your document. There are: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dirty="0">
                <a:solidFill>
                  <a:schemeClr val="accent2"/>
                </a:solidFill>
              </a:rPr>
              <a:t>Page</a:t>
            </a:r>
            <a:r>
              <a:rPr lang="en-CA" b="1" dirty="0"/>
              <a:t> </a:t>
            </a:r>
            <a:r>
              <a:rPr lang="en-CA" b="1" dirty="0">
                <a:solidFill>
                  <a:schemeClr val="accent2"/>
                </a:solidFill>
              </a:rPr>
              <a:t>Breaks</a:t>
            </a:r>
            <a:endParaRPr lang="en-CA" dirty="0"/>
          </a:p>
          <a:p>
            <a:pPr marL="361950"/>
            <a:r>
              <a:rPr lang="en-CA" dirty="0"/>
              <a:t>Forces the text to start on the next page or …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Page – New page marker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Column – Breaks to the next column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Text Wrapping – Wraps text around objects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CA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b="1" dirty="0">
                <a:solidFill>
                  <a:schemeClr val="accent2"/>
                </a:solidFill>
              </a:rPr>
              <a:t>Section</a:t>
            </a:r>
            <a:r>
              <a:rPr lang="en-CA" b="1" dirty="0"/>
              <a:t> </a:t>
            </a:r>
            <a:r>
              <a:rPr lang="en-CA" b="1" dirty="0">
                <a:solidFill>
                  <a:schemeClr val="accent2"/>
                </a:solidFill>
              </a:rPr>
              <a:t>Breaks</a:t>
            </a:r>
            <a:endParaRPr lang="en-CA" dirty="0"/>
          </a:p>
          <a:p>
            <a:pPr marL="361950"/>
            <a:r>
              <a:rPr lang="en-CA" dirty="0"/>
              <a:t>Like creating a document within a document.  You can change the formatting entirely and then it returns back to the previous format by ending the section.</a:t>
            </a:r>
            <a:endParaRPr lang="en-CA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Next Page – Starts the embedded document on the</a:t>
            </a:r>
          </a:p>
          <a:p>
            <a:pPr marL="1881188" lvl="1"/>
            <a:r>
              <a:rPr lang="en-CA" dirty="0"/>
              <a:t>next page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Continuous – Starts the embedded document on</a:t>
            </a:r>
          </a:p>
          <a:p>
            <a:pPr marL="2062163" lvl="1"/>
            <a:r>
              <a:rPr lang="en-CA" dirty="0"/>
              <a:t>the same page.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Even Page – Starts the embedded document on the</a:t>
            </a:r>
          </a:p>
          <a:p>
            <a:pPr marL="1881188" lvl="1"/>
            <a:r>
              <a:rPr lang="en-CA" dirty="0"/>
              <a:t>even numbered page.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CA" dirty="0"/>
              <a:t>Odd Page – Starts the embedded document on the</a:t>
            </a:r>
          </a:p>
          <a:p>
            <a:pPr marL="1881188" lvl="1"/>
            <a:r>
              <a:rPr lang="en-CA" dirty="0"/>
              <a:t>odd numbered page.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89665" y="2587873"/>
            <a:ext cx="3317221" cy="92333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When you start a new section, you must end it with a section break of the same type.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09812" y="3743821"/>
            <a:ext cx="5876925" cy="1754326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Because a new section is like creating a document within a document, you can also have different printer settings for that section, such as a different paper tray that has 8 ½ X 14. </a:t>
            </a:r>
          </a:p>
          <a:p>
            <a:endParaRPr lang="en-CA" b="1" i="1" dirty="0"/>
          </a:p>
          <a:p>
            <a:r>
              <a:rPr lang="en-CA" b="1" i="1" dirty="0"/>
              <a:t>However</a:t>
            </a:r>
            <a:r>
              <a:rPr lang="en-CA" dirty="0"/>
              <a:t>, to apply different paper types, the new section must start on a new page.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42123" y="5749154"/>
            <a:ext cx="4212302" cy="92333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Also note that when you end a section,</a:t>
            </a:r>
          </a:p>
          <a:p>
            <a:r>
              <a:rPr lang="en-CA" dirty="0"/>
              <a:t>the previous formatting once again is automatically used.</a:t>
            </a:r>
          </a:p>
        </p:txBody>
      </p:sp>
    </p:spTree>
    <p:extLst>
      <p:ext uri="{BB962C8B-B14F-4D97-AF65-F5344CB8AC3E}">
        <p14:creationId xmlns:p14="http://schemas.microsoft.com/office/powerpoint/2010/main" val="349558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11" grpId="0" animBg="1"/>
      <p:bldP spid="6" grpId="0" animBg="1"/>
      <p:bldP spid="6" grpId="1" animBg="1"/>
      <p:bldP spid="7" grpId="0" animBg="1"/>
      <p:bldP spid="8" grpId="0" animBg="1"/>
      <p:bldP spid="10" grpId="0" animBg="1"/>
      <p:bldP spid="10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7440283" y="1270429"/>
            <a:ext cx="4075442" cy="23291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7440283" y="1535665"/>
            <a:ext cx="4075442" cy="23291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420357" y="3021447"/>
            <a:ext cx="5723267" cy="507801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Rounded Rectangle 14"/>
          <p:cNvSpPr/>
          <p:nvPr/>
        </p:nvSpPr>
        <p:spPr>
          <a:xfrm>
            <a:off x="420356" y="3579795"/>
            <a:ext cx="5723267" cy="23291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Rounded Rectangle 15"/>
          <p:cNvSpPr/>
          <p:nvPr/>
        </p:nvSpPr>
        <p:spPr>
          <a:xfrm>
            <a:off x="848981" y="4103670"/>
            <a:ext cx="4808869" cy="23291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7" name="Rounded Rectangle 16"/>
          <p:cNvSpPr/>
          <p:nvPr/>
        </p:nvSpPr>
        <p:spPr>
          <a:xfrm>
            <a:off x="848980" y="4385106"/>
            <a:ext cx="4808869" cy="23291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8" name="Rounded Rectangle 17"/>
          <p:cNvSpPr/>
          <p:nvPr/>
        </p:nvSpPr>
        <p:spPr>
          <a:xfrm>
            <a:off x="844844" y="4668566"/>
            <a:ext cx="4808869" cy="23291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810883" y="1544120"/>
            <a:ext cx="1440248" cy="232914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76912" y="119882"/>
            <a:ext cx="4348439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Breaks &amp; Such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86731" y="119882"/>
            <a:ext cx="5434641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Understanding how to control the flow of your document is critical to a proper presentation.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12" y="919951"/>
            <a:ext cx="6142733" cy="14773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Controlling the flow of your document can involve the use of …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Breaks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b="1" dirty="0">
                <a:solidFill>
                  <a:srgbClr val="7030A0"/>
                </a:solidFill>
              </a:rPr>
              <a:t>Columns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Hyphenations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Indentation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76120" y="919951"/>
            <a:ext cx="4978167" cy="923330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7030A0"/>
                </a:solidFill>
              </a:rPr>
              <a:t>Columns</a:t>
            </a:r>
            <a:r>
              <a:rPr lang="en-CA" dirty="0">
                <a:solidFill>
                  <a:srgbClr val="7030A0"/>
                </a:solidFill>
              </a:rPr>
              <a:t> </a:t>
            </a:r>
            <a:r>
              <a:rPr lang="en-CA" dirty="0"/>
              <a:t>are often started on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a </a:t>
            </a:r>
            <a:r>
              <a:rPr lang="en-CA" b="1" i="1" dirty="0"/>
              <a:t>new page</a:t>
            </a:r>
            <a:r>
              <a:rPr lang="en-CA" b="1" dirty="0"/>
              <a:t> </a:t>
            </a:r>
            <a:r>
              <a:rPr lang="en-CA" dirty="0"/>
              <a:t>(next page section break)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the </a:t>
            </a:r>
            <a:r>
              <a:rPr lang="en-CA" b="1" i="1" dirty="0"/>
              <a:t>same page</a:t>
            </a:r>
            <a:r>
              <a:rPr lang="en-CA" b="1" dirty="0"/>
              <a:t> </a:t>
            </a:r>
            <a:r>
              <a:rPr lang="en-CA" dirty="0"/>
              <a:t>(continuous section break)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208" y="2397279"/>
            <a:ext cx="4965079" cy="4406349"/>
          </a:xfrm>
          <a:prstGeom prst="rect">
            <a:avLst/>
          </a:prstGeom>
        </p:spPr>
      </p:pic>
      <p:sp>
        <p:nvSpPr>
          <p:cNvPr id="3" name="Down Arrow 2"/>
          <p:cNvSpPr/>
          <p:nvPr/>
        </p:nvSpPr>
        <p:spPr>
          <a:xfrm>
            <a:off x="8842075" y="1843281"/>
            <a:ext cx="638355" cy="553998"/>
          </a:xfrm>
          <a:prstGeom prst="downArrow">
            <a:avLst/>
          </a:prstGeom>
          <a:solidFill>
            <a:srgbClr val="7030A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4" name="TextBox 3"/>
          <p:cNvSpPr txBox="1"/>
          <p:nvPr/>
        </p:nvSpPr>
        <p:spPr>
          <a:xfrm>
            <a:off x="76912" y="2665562"/>
            <a:ext cx="6142733" cy="2308324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With the columns dialog you can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Set the columns by choosing a preset which divides the page inside the margins evenly among the columns.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Set the number, width and spacing of the columns manually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Apply this column format to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en-CA" dirty="0"/>
              <a:t>the whole document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en-CA" dirty="0"/>
              <a:t>this point forward</a:t>
            </a:r>
          </a:p>
          <a:p>
            <a:pPr marL="715963" indent="-285750">
              <a:buFont typeface="Wingdings" panose="05000000000000000000" pitchFamily="2" charset="2"/>
              <a:buChar char="§"/>
            </a:pPr>
            <a:r>
              <a:rPr lang="en-CA" dirty="0"/>
              <a:t>this section only (must create a section break first)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6143623" y="3257550"/>
            <a:ext cx="343446" cy="7620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Left Brace 20"/>
          <p:cNvSpPr/>
          <p:nvPr/>
        </p:nvSpPr>
        <p:spPr>
          <a:xfrm>
            <a:off x="6648451" y="2800350"/>
            <a:ext cx="209550" cy="1012359"/>
          </a:xfrm>
          <a:prstGeom prst="leftBrac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6143623" y="3686175"/>
            <a:ext cx="447677" cy="114300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Left Brace 24"/>
          <p:cNvSpPr/>
          <p:nvPr/>
        </p:nvSpPr>
        <p:spPr>
          <a:xfrm>
            <a:off x="6600826" y="3886200"/>
            <a:ext cx="291501" cy="2009775"/>
          </a:xfrm>
          <a:prstGeom prst="leftBrace">
            <a:avLst>
              <a:gd name="adj1" fmla="val 8333"/>
              <a:gd name="adj2" fmla="val 49526"/>
            </a:avLst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35" name="Group 34"/>
          <p:cNvGrpSpPr/>
          <p:nvPr/>
        </p:nvGrpSpPr>
        <p:grpSpPr>
          <a:xfrm>
            <a:off x="5644187" y="4191000"/>
            <a:ext cx="1137613" cy="1866900"/>
            <a:chOff x="5644187" y="4191000"/>
            <a:chExt cx="1137613" cy="1866900"/>
          </a:xfrm>
        </p:grpSpPr>
        <p:cxnSp>
          <p:nvCxnSpPr>
            <p:cNvPr id="29" name="Straight Arrow Connector 28"/>
            <p:cNvCxnSpPr/>
            <p:nvPr/>
          </p:nvCxnSpPr>
          <p:spPr>
            <a:xfrm>
              <a:off x="5653713" y="4191000"/>
              <a:ext cx="1128087" cy="1866900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>
              <a:off x="5653713" y="4506292"/>
              <a:ext cx="1128087" cy="1538744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>
              <a:off x="5644187" y="4782517"/>
              <a:ext cx="1137613" cy="1261977"/>
            </a:xfrm>
            <a:prstGeom prst="straightConnector1">
              <a:avLst/>
            </a:prstGeom>
            <a:ln w="19050">
              <a:solidFill>
                <a:srgbClr val="7030A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7" name="Straight Connector 36"/>
          <p:cNvCxnSpPr/>
          <p:nvPr/>
        </p:nvCxnSpPr>
        <p:spPr>
          <a:xfrm>
            <a:off x="180975" y="2971800"/>
            <a:ext cx="3039728" cy="0"/>
          </a:xfrm>
          <a:prstGeom prst="line">
            <a:avLst/>
          </a:prstGeom>
          <a:ln w="190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63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1" grpId="0" animBg="1"/>
      <p:bldP spid="9" grpId="0" animBg="1"/>
      <p:bldP spid="3" grpId="0" animBg="1"/>
      <p:bldP spid="4" grpId="0" animBg="1"/>
      <p:bldP spid="21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35B948-EADA-438F-965D-48F0B4F618A3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8B7919-DC79-4426-8C25-8152ADB648B9}"/>
              </a:ext>
            </a:extLst>
          </p:cNvPr>
          <p:cNvSpPr txBox="1"/>
          <p:nvPr/>
        </p:nvSpPr>
        <p:spPr>
          <a:xfrm>
            <a:off x="6581780" y="106552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dirty="0"/>
              <a:t>How do I get to the </a:t>
            </a:r>
            <a:r>
              <a:rPr lang="en-CA" sz="2000" b="1" dirty="0"/>
              <a:t>Courses Registration Website</a:t>
            </a:r>
            <a:r>
              <a:rPr lang="en-CA" sz="2000" dirty="0"/>
              <a:t>?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68AB18C-5D88-4BAA-A576-13C28EB52C48}"/>
              </a:ext>
            </a:extLst>
          </p:cNvPr>
          <p:cNvSpPr txBox="1"/>
          <p:nvPr/>
        </p:nvSpPr>
        <p:spPr>
          <a:xfrm>
            <a:off x="6581780" y="501337"/>
            <a:ext cx="5454604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First</a:t>
            </a:r>
            <a:r>
              <a:rPr lang="en-CA" sz="2000" dirty="0"/>
              <a:t>, open up your favorite web browser.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34A85BC-53E8-40C1-AA37-BF6CFE208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468" y="1005492"/>
            <a:ext cx="8958844" cy="579484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8FC6E9F-484C-4589-BBE2-C3DF3B973206}"/>
              </a:ext>
            </a:extLst>
          </p:cNvPr>
          <p:cNvSpPr txBox="1"/>
          <p:nvPr/>
        </p:nvSpPr>
        <p:spPr>
          <a:xfrm>
            <a:off x="197708" y="2393276"/>
            <a:ext cx="725753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CA" sz="2000" b="1" dirty="0"/>
              <a:t>Second</a:t>
            </a:r>
            <a:r>
              <a:rPr lang="en-CA" sz="2000" dirty="0"/>
              <a:t>, type in the address bar the URL, </a:t>
            </a:r>
            <a:r>
              <a:rPr lang="en-CA" sz="2800" b="1" dirty="0"/>
              <a:t>nitha.com/courses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C67011A5-A911-49D1-9709-A585D025032D}"/>
              </a:ext>
            </a:extLst>
          </p:cNvPr>
          <p:cNvCxnSpPr>
            <a:cxnSpLocks/>
          </p:cNvCxnSpPr>
          <p:nvPr/>
        </p:nvCxnSpPr>
        <p:spPr>
          <a:xfrm flipV="1">
            <a:off x="2702011" y="1565189"/>
            <a:ext cx="667265" cy="988541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CF3B71A8-D524-48A0-915D-E86FDB6ED0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45" y="1381962"/>
            <a:ext cx="1473016" cy="203175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573F64F-D1C0-4E54-A51B-9D801A500CD4}"/>
              </a:ext>
            </a:extLst>
          </p:cNvPr>
          <p:cNvCxnSpPr>
            <a:cxnSpLocks/>
          </p:cNvCxnSpPr>
          <p:nvPr/>
        </p:nvCxnSpPr>
        <p:spPr>
          <a:xfrm>
            <a:off x="4909240" y="1474573"/>
            <a:ext cx="2760562" cy="666874"/>
          </a:xfrm>
          <a:prstGeom prst="straightConnector1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87F105A-C605-484B-9EFC-4C057DB6BFEE}"/>
              </a:ext>
            </a:extLst>
          </p:cNvPr>
          <p:cNvSpPr txBox="1"/>
          <p:nvPr/>
        </p:nvSpPr>
        <p:spPr>
          <a:xfrm>
            <a:off x="7669802" y="2141447"/>
            <a:ext cx="3991053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CA" b="0" dirty="0"/>
              <a:t>Finally, press </a:t>
            </a:r>
            <a:r>
              <a:rPr lang="en-CA" dirty="0"/>
              <a:t>ENTER </a:t>
            </a:r>
            <a:r>
              <a:rPr lang="en-CA" b="0" dirty="0"/>
              <a:t>on our keyboard</a:t>
            </a:r>
          </a:p>
        </p:txBody>
      </p:sp>
    </p:spTree>
    <p:extLst>
      <p:ext uri="{BB962C8B-B14F-4D97-AF65-F5344CB8AC3E}">
        <p14:creationId xmlns:p14="http://schemas.microsoft.com/office/powerpoint/2010/main" val="231450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8" grpId="0" animBg="1"/>
      <p:bldP spid="21" grpId="0" animBg="1"/>
      <p:bldP spid="3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>
          <a:xfrm>
            <a:off x="810883" y="3238366"/>
            <a:ext cx="5275592" cy="232914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810883" y="3509380"/>
            <a:ext cx="5275592" cy="232914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810883" y="3780393"/>
            <a:ext cx="5275592" cy="515381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ounded Rectangle 24"/>
          <p:cNvSpPr/>
          <p:nvPr/>
        </p:nvSpPr>
        <p:spPr>
          <a:xfrm>
            <a:off x="810883" y="4337854"/>
            <a:ext cx="5275592" cy="515381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810883" y="1820345"/>
            <a:ext cx="1440248" cy="232914"/>
          </a:xfrm>
          <a:prstGeom prst="roundRect">
            <a:avLst/>
          </a:prstGeom>
          <a:solidFill>
            <a:srgbClr val="00B05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76912" y="119882"/>
            <a:ext cx="4348439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Breaks &amp; Such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86731" y="119882"/>
            <a:ext cx="5434641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Understanding how to control the flow of your document is critical to a proper presentation.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12" y="919951"/>
            <a:ext cx="6142733" cy="14773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Controlling the flow of your document can involve the use of …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Breaks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Columns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b="1" dirty="0">
                <a:solidFill>
                  <a:srgbClr val="00B050"/>
                </a:solidFill>
              </a:rPr>
              <a:t>Hyphenations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Indentation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76120" y="919951"/>
            <a:ext cx="4978167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00B050"/>
                </a:solidFill>
              </a:rPr>
              <a:t>Hyphenations</a:t>
            </a:r>
            <a:r>
              <a:rPr lang="en-CA" dirty="0"/>
              <a:t> occur at the end of the line and can help the document flow.</a:t>
            </a:r>
          </a:p>
        </p:txBody>
      </p:sp>
      <p:sp>
        <p:nvSpPr>
          <p:cNvPr id="20" name="Down Arrow 19"/>
          <p:cNvSpPr/>
          <p:nvPr/>
        </p:nvSpPr>
        <p:spPr>
          <a:xfrm>
            <a:off x="7246369" y="1578055"/>
            <a:ext cx="638355" cy="1310268"/>
          </a:xfrm>
          <a:prstGeom prst="downArrow">
            <a:avLst/>
          </a:prstGeom>
          <a:solidFill>
            <a:srgbClr val="00B05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454" y="2876550"/>
            <a:ext cx="3430799" cy="218930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6912" y="2876550"/>
            <a:ext cx="6142733" cy="203132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Control the flow of the document content by …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Automatically hyphenating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Hyphenating words in CAPS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Hyphenating when within a set distance from the right side of the document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Limiting the amount of hyphenation that can occur on one page</a:t>
            </a:r>
          </a:p>
        </p:txBody>
      </p:sp>
      <p:cxnSp>
        <p:nvCxnSpPr>
          <p:cNvPr id="27" name="Straight Arrow Connector 26"/>
          <p:cNvCxnSpPr>
            <a:stCxn id="21" idx="3"/>
          </p:cNvCxnSpPr>
          <p:nvPr/>
        </p:nvCxnSpPr>
        <p:spPr>
          <a:xfrm>
            <a:off x="6086475" y="3354823"/>
            <a:ext cx="1504950" cy="36077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6086475" y="3621237"/>
            <a:ext cx="1504950" cy="26751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3" idx="3"/>
          </p:cNvCxnSpPr>
          <p:nvPr/>
        </p:nvCxnSpPr>
        <p:spPr>
          <a:xfrm>
            <a:off x="6086475" y="4038084"/>
            <a:ext cx="1570557" cy="5535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25" idx="3"/>
          </p:cNvCxnSpPr>
          <p:nvPr/>
        </p:nvCxnSpPr>
        <p:spPr>
          <a:xfrm flipV="1">
            <a:off x="6086475" y="4370945"/>
            <a:ext cx="1514475" cy="22460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ounded Rectangle 1"/>
          <p:cNvSpPr/>
          <p:nvPr/>
        </p:nvSpPr>
        <p:spPr>
          <a:xfrm>
            <a:off x="7973225" y="2418827"/>
            <a:ext cx="2897026" cy="337375"/>
          </a:xfrm>
          <a:prstGeom prst="roundRect">
            <a:avLst/>
          </a:prstGeom>
          <a:solidFill>
            <a:srgbClr val="F9D5BD"/>
          </a:solidFill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>
                <a:solidFill>
                  <a:schemeClr val="tx1"/>
                </a:solidFill>
              </a:rPr>
              <a:t>Hyphenation Options Dialog</a:t>
            </a:r>
          </a:p>
        </p:txBody>
      </p:sp>
    </p:spTree>
    <p:extLst>
      <p:ext uri="{BB962C8B-B14F-4D97-AF65-F5344CB8AC3E}">
        <p14:creationId xmlns:p14="http://schemas.microsoft.com/office/powerpoint/2010/main" val="56989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5" grpId="0" animBg="1"/>
      <p:bldP spid="11" grpId="0" animBg="1"/>
      <p:bldP spid="19" grpId="0" animBg="1"/>
      <p:bldP spid="20" grpId="0" animBg="1"/>
      <p:bldP spid="10" grpId="0" animBg="1"/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120" y="4587186"/>
            <a:ext cx="5321575" cy="611860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</a:ln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8" y="5445618"/>
            <a:ext cx="6116128" cy="1317090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</a:ln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5" y="4312500"/>
            <a:ext cx="6119310" cy="1064630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</a:ln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5" y="2170477"/>
            <a:ext cx="6130957" cy="2077661"/>
          </a:xfrm>
          <a:prstGeom prst="rect">
            <a:avLst/>
          </a:prstGeom>
          <a:ln w="19050">
            <a:solidFill>
              <a:schemeClr val="bg2">
                <a:lumMod val="50000"/>
              </a:schemeClr>
            </a:solidFill>
          </a:ln>
        </p:spPr>
      </p:pic>
      <p:sp>
        <p:nvSpPr>
          <p:cNvPr id="8" name="Rounded Rectangle 7"/>
          <p:cNvSpPr/>
          <p:nvPr/>
        </p:nvSpPr>
        <p:spPr>
          <a:xfrm>
            <a:off x="7419975" y="1818724"/>
            <a:ext cx="4484478" cy="795080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7419975" y="2636737"/>
            <a:ext cx="4484478" cy="529157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7419975" y="3197453"/>
            <a:ext cx="4484478" cy="796578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ounded Rectangle 13"/>
          <p:cNvSpPr/>
          <p:nvPr/>
        </p:nvSpPr>
        <p:spPr>
          <a:xfrm>
            <a:off x="7419975" y="4028535"/>
            <a:ext cx="4484478" cy="245481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TextBox 8"/>
          <p:cNvSpPr txBox="1"/>
          <p:nvPr/>
        </p:nvSpPr>
        <p:spPr>
          <a:xfrm>
            <a:off x="6676120" y="919951"/>
            <a:ext cx="5296805" cy="3416320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0070C0"/>
                </a:solidFill>
              </a:rPr>
              <a:t>Indentation </a:t>
            </a:r>
            <a:r>
              <a:rPr lang="en-CA" dirty="0"/>
              <a:t>and </a:t>
            </a:r>
            <a:r>
              <a:rPr lang="en-CA" b="1" dirty="0">
                <a:solidFill>
                  <a:srgbClr val="0070C0"/>
                </a:solidFill>
              </a:rPr>
              <a:t>spacing </a:t>
            </a:r>
            <a:r>
              <a:rPr lang="en-CA" dirty="0"/>
              <a:t>control the flow of your document by emphasising or setting apart text to draw attention to it, such as by …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dirty="0"/>
              <a:t>indenting whole paragraphs from the left and/or right</a:t>
            </a:r>
          </a:p>
          <a:p>
            <a:pPr marL="714375"/>
            <a:r>
              <a:rPr lang="en-CA" dirty="0"/>
              <a:t>(often seen in block quotes)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dirty="0"/>
              <a:t>indenting the paragraph first line</a:t>
            </a:r>
          </a:p>
          <a:p>
            <a:pPr marL="714375"/>
            <a:r>
              <a:rPr lang="en-CA" dirty="0"/>
              <a:t>(a standard first line indentation)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dirty="0"/>
              <a:t>indenting the paragraph while leaving the first line not indented</a:t>
            </a:r>
          </a:p>
          <a:p>
            <a:pPr marL="714375"/>
            <a:r>
              <a:rPr lang="en-CA" dirty="0"/>
              <a:t>(as in annotated bibliographies, for example)</a:t>
            </a:r>
          </a:p>
          <a:p>
            <a:pPr marL="714375" indent="-285750">
              <a:buFont typeface="Wingdings" panose="05000000000000000000" pitchFamily="2" charset="2"/>
              <a:buChar char="Ø"/>
            </a:pPr>
            <a:r>
              <a:rPr lang="en-CA" dirty="0"/>
              <a:t>indented lists and tables.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4387" y="1820520"/>
            <a:ext cx="1440248" cy="232914"/>
          </a:xfrm>
          <a:prstGeom prst="roundRect">
            <a:avLst/>
          </a:prstGeom>
          <a:solidFill>
            <a:srgbClr val="0070C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TextBox 4"/>
          <p:cNvSpPr txBox="1"/>
          <p:nvPr/>
        </p:nvSpPr>
        <p:spPr>
          <a:xfrm>
            <a:off x="76912" y="119882"/>
            <a:ext cx="4348439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Formatting Your Document – Breaks &amp; Such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676120" y="99738"/>
            <a:ext cx="5296805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00B05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Understanding how to control the flow of your document is critical to a proper presentation.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700890" y="5527261"/>
            <a:ext cx="5296805" cy="923330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FF0000">
                <a:alpha val="4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Just like with any other formatting, indentation can also be overused which in turn detracts from using it as a method of emphasis in your document.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12" y="642861"/>
            <a:ext cx="6142733" cy="1477328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Controlling the flow of your document can involve the use of …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Breaks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Columns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dirty="0"/>
              <a:t>Hyphenations</a:t>
            </a:r>
          </a:p>
          <a:p>
            <a:pPr marL="715963" indent="-285750">
              <a:buFont typeface="Wingdings" panose="05000000000000000000" pitchFamily="2" charset="2"/>
              <a:buChar char="Ø"/>
            </a:pPr>
            <a:r>
              <a:rPr lang="en-CA" b="1" dirty="0">
                <a:solidFill>
                  <a:srgbClr val="0070C0"/>
                </a:solidFill>
              </a:rPr>
              <a:t>Indentation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2821376" y="2216264"/>
            <a:ext cx="4598601" cy="1091967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2889848" y="2901315"/>
            <a:ext cx="4530129" cy="196276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2889848" y="3595742"/>
            <a:ext cx="4530127" cy="2623903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7634377" y="4259481"/>
            <a:ext cx="230426" cy="66685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584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9" grpId="0" animBg="1"/>
      <p:bldP spid="11" grpId="0" animBg="1"/>
      <p:bldP spid="2" grpId="0" animBg="1"/>
      <p:bldP spid="2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>
            <a:off x="681487" y="3929070"/>
            <a:ext cx="9190658" cy="2769905"/>
          </a:xfrm>
          <a:prstGeom prst="rect">
            <a:avLst/>
          </a:prstGeom>
          <a:solidFill>
            <a:srgbClr val="7030A0">
              <a:alpha val="30000"/>
            </a:srgbClr>
          </a:solidFill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" name="TextBox 1"/>
          <p:cNvSpPr txBox="1"/>
          <p:nvPr/>
        </p:nvSpPr>
        <p:spPr>
          <a:xfrm>
            <a:off x="10137408" y="468090"/>
            <a:ext cx="1832401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The Ruler’s Rules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116095" y="51757"/>
            <a:ext cx="9614501" cy="6788989"/>
            <a:chOff x="116095" y="1"/>
            <a:chExt cx="9614501" cy="678898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5" y="1"/>
              <a:ext cx="9614501" cy="340712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6" y="340714"/>
              <a:ext cx="277464" cy="6448276"/>
            </a:xfrm>
            <a:prstGeom prst="rect">
              <a:avLst/>
            </a:prstGeom>
          </p:spPr>
        </p:pic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38" y="85751"/>
            <a:ext cx="270000" cy="259201"/>
          </a:xfrm>
          <a:prstGeom prst="rect">
            <a:avLst/>
          </a:prstGeom>
        </p:spPr>
      </p:pic>
      <p:grpSp>
        <p:nvGrpSpPr>
          <p:cNvPr id="37" name="Group 36"/>
          <p:cNvGrpSpPr/>
          <p:nvPr/>
        </p:nvGrpSpPr>
        <p:grpSpPr>
          <a:xfrm>
            <a:off x="786262" y="4031166"/>
            <a:ext cx="9190658" cy="369332"/>
            <a:chOff x="539938" y="442018"/>
            <a:chExt cx="6490596" cy="369332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511030"/>
              <a:ext cx="270000" cy="259201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836770" y="442018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Left Tab </a:t>
              </a:r>
              <a:r>
                <a:rPr lang="en-CA" dirty="0"/>
                <a:t>– The first character of the text starts with this marker.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786262" y="4392130"/>
            <a:ext cx="9190658" cy="369332"/>
            <a:chOff x="539938" y="802982"/>
            <a:chExt cx="6490596" cy="36933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865636"/>
              <a:ext cx="270000" cy="259200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836770" y="802982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Center Tab </a:t>
              </a:r>
              <a:r>
                <a:rPr lang="en-CA" dirty="0"/>
                <a:t>– The center of the text is aligned with this marker.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786262" y="4765473"/>
            <a:ext cx="9190658" cy="369332"/>
            <a:chOff x="539938" y="1176325"/>
            <a:chExt cx="6490596" cy="369332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1250362"/>
              <a:ext cx="270000" cy="259200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836770" y="1176325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Right Tab </a:t>
              </a:r>
              <a:r>
                <a:rPr lang="en-CA" dirty="0"/>
                <a:t>– The last character of the text is aligned with this marker.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786262" y="5135063"/>
            <a:ext cx="9190658" cy="369332"/>
            <a:chOff x="539938" y="1545915"/>
            <a:chExt cx="6490596" cy="36933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1617296"/>
              <a:ext cx="270000" cy="259200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836770" y="1545915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Decimal Tab </a:t>
              </a:r>
              <a:r>
                <a:rPr lang="en-CA" dirty="0"/>
                <a:t>– The decimal point is aligned with this marker. Used primarily with currency.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86262" y="5506739"/>
            <a:ext cx="9190658" cy="369332"/>
            <a:chOff x="539938" y="1917591"/>
            <a:chExt cx="6490596" cy="369332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1984230"/>
              <a:ext cx="270000" cy="259200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836770" y="1917591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Bar Tab </a:t>
              </a:r>
              <a:r>
                <a:rPr lang="en-CA" dirty="0"/>
                <a:t>– Inserts a vertical bar in the text where the cursor is at the point of the marker.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86262" y="5885246"/>
            <a:ext cx="9190658" cy="369332"/>
            <a:chOff x="539938" y="2296098"/>
            <a:chExt cx="6490596" cy="36933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2351164"/>
              <a:ext cx="270000" cy="259200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836770" y="2296098"/>
              <a:ext cx="61937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First Line Indent </a:t>
              </a:r>
              <a:r>
                <a:rPr lang="en-CA" dirty="0"/>
                <a:t>– The first character of the first line of the paragraph starts at this marker.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786262" y="6215343"/>
            <a:ext cx="9190658" cy="369332"/>
            <a:chOff x="539938" y="2626195"/>
            <a:chExt cx="6490596" cy="36933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9938" y="2718098"/>
              <a:ext cx="270000" cy="259200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836769" y="2626195"/>
              <a:ext cx="61937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b="1" dirty="0"/>
                <a:t>Hanging Indent </a:t>
              </a:r>
              <a:r>
                <a:rPr lang="en-CA" dirty="0"/>
                <a:t>– All lines in the paragraph except the first line align with this marker.</a:t>
              </a: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64" y="84475"/>
            <a:ext cx="270000" cy="2592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1" y="84475"/>
            <a:ext cx="270000" cy="2592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26" y="92513"/>
            <a:ext cx="270000" cy="2592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39" y="84475"/>
            <a:ext cx="270000" cy="2592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61" y="90494"/>
            <a:ext cx="270000" cy="2592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79" y="95471"/>
            <a:ext cx="270000" cy="25920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681487" y="938322"/>
            <a:ext cx="9190658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 </a:t>
            </a:r>
            <a:r>
              <a:rPr lang="en-CA" b="1" dirty="0"/>
              <a:t>tab stop</a:t>
            </a:r>
            <a:r>
              <a:rPr lang="en-CA" dirty="0"/>
              <a:t> is a location on the page at which text is aligned to the tab, the manner of alignment is based upon the type of tab stop.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81487" y="3282739"/>
            <a:ext cx="9190658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There are five different tab stops in Microsoft Word and two markers for paragraph indent types.</a:t>
            </a:r>
          </a:p>
          <a:p>
            <a:r>
              <a:rPr lang="en-CA" dirty="0"/>
              <a:t>They are …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81487" y="486672"/>
            <a:ext cx="2871338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Tab alignment select button</a:t>
            </a:r>
          </a:p>
        </p:txBody>
      </p:sp>
      <p:cxnSp>
        <p:nvCxnSpPr>
          <p:cNvPr id="49" name="Straight Arrow Connector 48"/>
          <p:cNvCxnSpPr>
            <a:stCxn id="47" idx="1"/>
          </p:cNvCxnSpPr>
          <p:nvPr/>
        </p:nvCxnSpPr>
        <p:spPr>
          <a:xfrm flipH="1" flipV="1">
            <a:off x="399561" y="351714"/>
            <a:ext cx="281926" cy="31962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681487" y="1670378"/>
            <a:ext cx="9190658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More than one tab stop can be placed at different points on one line.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81487" y="2126044"/>
            <a:ext cx="9190658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 new set of one or more tab stops can be defined for each paragraph.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81487" y="2575430"/>
            <a:ext cx="9190658" cy="646331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If no new set of tab stops are defined, the next paragraph typed in will carry through the tabs stops from the previous paragraph.</a:t>
            </a:r>
          </a:p>
        </p:txBody>
      </p:sp>
    </p:spTree>
    <p:extLst>
      <p:ext uri="{BB962C8B-B14F-4D97-AF65-F5344CB8AC3E}">
        <p14:creationId xmlns:p14="http://schemas.microsoft.com/office/powerpoint/2010/main" val="3320919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"/>
                            </p:stCondLst>
                            <p:childTnLst>
                              <p:par>
                                <p:cTn id="1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44" grpId="0" animBg="1"/>
      <p:bldP spid="46" grpId="0" animBg="1"/>
      <p:bldP spid="47" grpId="0" animBg="1"/>
      <p:bldP spid="50" grpId="0" animBg="1"/>
      <p:bldP spid="51" grpId="0" animBg="1"/>
      <p:bldP spid="5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1328468" y="5606898"/>
            <a:ext cx="7617124" cy="275159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2559170" y="6158417"/>
            <a:ext cx="5282241" cy="535681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grpSp>
        <p:nvGrpSpPr>
          <p:cNvPr id="2" name="Group 1"/>
          <p:cNvGrpSpPr/>
          <p:nvPr/>
        </p:nvGrpSpPr>
        <p:grpSpPr>
          <a:xfrm>
            <a:off x="116095" y="51757"/>
            <a:ext cx="9614501" cy="6788989"/>
            <a:chOff x="116095" y="1"/>
            <a:chExt cx="9614501" cy="678898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5" y="1"/>
              <a:ext cx="9614501" cy="340712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6" y="340714"/>
              <a:ext cx="277464" cy="6448276"/>
            </a:xfrm>
            <a:prstGeom prst="rect">
              <a:avLst/>
            </a:prstGeom>
          </p:spPr>
        </p:pic>
      </p:grpSp>
      <p:sp>
        <p:nvSpPr>
          <p:cNvPr id="5" name="TextBox 4"/>
          <p:cNvSpPr txBox="1"/>
          <p:nvPr/>
        </p:nvSpPr>
        <p:spPr>
          <a:xfrm>
            <a:off x="3163836" y="621145"/>
            <a:ext cx="4063642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How do you go about </a:t>
            </a:r>
            <a:r>
              <a:rPr lang="en-CA" b="1" i="1" dirty="0"/>
              <a:t>adding</a:t>
            </a:r>
            <a:r>
              <a:rPr lang="en-CA" dirty="0"/>
              <a:t> a tab stop?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8175" y="1228725"/>
            <a:ext cx="909242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Click on the </a:t>
            </a:r>
            <a:r>
              <a:rPr lang="en-CA" b="1" i="1" dirty="0"/>
              <a:t>Tab alignment </a:t>
            </a:r>
            <a:r>
              <a:rPr lang="en-CA" dirty="0"/>
              <a:t>select button until you find what you want. 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638176" y="1729859"/>
            <a:ext cx="9092420" cy="646331"/>
            <a:chOff x="638176" y="1729859"/>
            <a:chExt cx="9092420" cy="646331"/>
          </a:xfrm>
        </p:grpSpPr>
        <p:sp>
          <p:nvSpPr>
            <p:cNvPr id="7" name="TextBox 6"/>
            <p:cNvSpPr txBox="1"/>
            <p:nvPr/>
          </p:nvSpPr>
          <p:spPr>
            <a:xfrm>
              <a:off x="638176" y="1729859"/>
              <a:ext cx="9092420" cy="646331"/>
            </a:xfrm>
            <a:prstGeom prst="rect">
              <a:avLst/>
            </a:prstGeom>
            <a:noFill/>
            <a:ln w="19050">
              <a:solidFill>
                <a:srgbClr val="00B0F0"/>
              </a:solidFill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buFont typeface="+mj-lt"/>
                <a:buAutoNum type="arabicPeriod" startAt="2"/>
              </a:pPr>
              <a:r>
                <a:rPr lang="en-CA" dirty="0"/>
                <a:t>Click in the </a:t>
              </a:r>
              <a:r>
                <a:rPr lang="en-CA" b="1" dirty="0"/>
                <a:t>lower half </a:t>
              </a:r>
              <a:r>
                <a:rPr lang="en-CA" dirty="0"/>
                <a:t>of the ruler over the spot</a:t>
              </a:r>
            </a:p>
            <a:p>
              <a:pPr marL="180975"/>
              <a:r>
                <a:rPr lang="en-CA" dirty="0"/>
                <a:t>   where you want the tab stop to be. </a:t>
              </a: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5970381" y="1751215"/>
              <a:ext cx="3648074" cy="465602"/>
              <a:chOff x="6126151" y="1798301"/>
              <a:chExt cx="3667124" cy="465602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26151" y="1798301"/>
                <a:ext cx="2866667" cy="371429"/>
              </a:xfrm>
              <a:prstGeom prst="rect">
                <a:avLst/>
              </a:prstGeom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6754799" y="1956126"/>
                <a:ext cx="3038476" cy="307777"/>
              </a:xfrm>
              <a:prstGeom prst="rect">
                <a:avLst/>
              </a:prstGeom>
              <a:solidFill>
                <a:srgbClr val="7030A0">
                  <a:alpha val="20000"/>
                </a:srgb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CA" sz="1400" dirty="0"/>
                  <a:t>                                   lower half of ruler</a:t>
                </a:r>
              </a:p>
            </p:txBody>
          </p:sp>
        </p:grpSp>
      </p:grpSp>
      <p:cxnSp>
        <p:nvCxnSpPr>
          <p:cNvPr id="14" name="Straight Arrow Connector 13"/>
          <p:cNvCxnSpPr/>
          <p:nvPr/>
        </p:nvCxnSpPr>
        <p:spPr>
          <a:xfrm flipH="1" flipV="1">
            <a:off x="393560" y="304800"/>
            <a:ext cx="244615" cy="923925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2229032" y="2627951"/>
            <a:ext cx="5933250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How do you go about </a:t>
            </a:r>
            <a:r>
              <a:rPr lang="en-CA" b="1" i="1" dirty="0"/>
              <a:t>moving</a:t>
            </a:r>
            <a:r>
              <a:rPr lang="en-CA" dirty="0"/>
              <a:t> a tab stop?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38175" y="3257550"/>
            <a:ext cx="909242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Hover your mouse pointer over the marker then press and hold down your mouse button.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8175" y="3760652"/>
            <a:ext cx="9092421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Drag the marker left or right on ruler to the new location and release the mouse button.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31195" y="4390251"/>
            <a:ext cx="6128924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How do you go about </a:t>
            </a:r>
            <a:r>
              <a:rPr lang="en-CA" b="1" i="1" dirty="0"/>
              <a:t>removing</a:t>
            </a:r>
            <a:r>
              <a:rPr lang="en-CA" dirty="0"/>
              <a:t> a tab stop?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38174" y="5014016"/>
            <a:ext cx="909242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Do step </a:t>
            </a:r>
            <a:r>
              <a:rPr lang="en-CA" b="1" dirty="0"/>
              <a:t>one</a:t>
            </a:r>
            <a:r>
              <a:rPr lang="en-CA" dirty="0"/>
              <a:t> for </a:t>
            </a:r>
            <a:r>
              <a:rPr lang="en-CA" b="1" i="1" dirty="0"/>
              <a:t>moving</a:t>
            </a:r>
            <a:r>
              <a:rPr lang="en-CA" dirty="0"/>
              <a:t> the marker, but drag it down off the ruler instead of left or right.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8173" y="5547229"/>
            <a:ext cx="90924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>
                <a:solidFill>
                  <a:srgbClr val="C00000"/>
                </a:solidFill>
              </a:rPr>
              <a:t>NOTE</a:t>
            </a:r>
            <a:r>
              <a:rPr lang="en-CA" dirty="0"/>
              <a:t>: There can only be one </a:t>
            </a:r>
            <a:r>
              <a:rPr lang="en-CA" b="1" i="1" dirty="0"/>
              <a:t>first line indent</a:t>
            </a:r>
            <a:r>
              <a:rPr lang="en-CA" dirty="0"/>
              <a:t>, one </a:t>
            </a:r>
            <a:r>
              <a:rPr lang="en-CA" b="1" i="1" dirty="0"/>
              <a:t>hanging indent</a:t>
            </a:r>
            <a:r>
              <a:rPr lang="en-CA" dirty="0"/>
              <a:t>, and one </a:t>
            </a:r>
            <a:r>
              <a:rPr lang="en-CA" b="1" i="1" dirty="0"/>
              <a:t>left indent</a:t>
            </a:r>
            <a:r>
              <a:rPr lang="en-CA" dirty="0"/>
              <a:t>.</a:t>
            </a:r>
          </a:p>
          <a:p>
            <a:endParaRPr lang="en-CA" dirty="0"/>
          </a:p>
          <a:p>
            <a:pPr algn="ctr"/>
            <a:r>
              <a:rPr lang="en-CA" dirty="0"/>
              <a:t>So when you select </a:t>
            </a:r>
            <a:r>
              <a:rPr lang="en-CA" b="1" i="1" dirty="0"/>
              <a:t>first line indent</a:t>
            </a:r>
            <a:r>
              <a:rPr lang="en-CA" b="1" dirty="0"/>
              <a:t> </a:t>
            </a:r>
            <a:r>
              <a:rPr lang="en-CA" dirty="0"/>
              <a:t>or </a:t>
            </a:r>
            <a:r>
              <a:rPr lang="en-CA" b="1" i="1" dirty="0"/>
              <a:t>hanging indent</a:t>
            </a:r>
            <a:r>
              <a:rPr lang="en-CA" dirty="0"/>
              <a:t>,</a:t>
            </a:r>
          </a:p>
          <a:p>
            <a:pPr algn="ctr"/>
            <a:r>
              <a:rPr lang="en-CA" dirty="0"/>
              <a:t>you are only repositioning it on the ruler.</a:t>
            </a:r>
          </a:p>
        </p:txBody>
      </p:sp>
    </p:spTree>
    <p:extLst>
      <p:ext uri="{BB962C8B-B14F-4D97-AF65-F5344CB8AC3E}">
        <p14:creationId xmlns:p14="http://schemas.microsoft.com/office/powerpoint/2010/main" val="152032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1" grpId="0" animBg="1"/>
      <p:bldP spid="5" grpId="0" animBg="1"/>
      <p:bldP spid="5" grpId="1" animBg="1"/>
      <p:bldP spid="6" grpId="0" animBg="1"/>
      <p:bldP spid="15" grpId="0" animBg="1"/>
      <p:bldP spid="15" grpId="1" animBg="1"/>
      <p:bldP spid="16" grpId="0" animBg="1"/>
      <p:bldP spid="17" grpId="0" animBg="1"/>
      <p:bldP spid="18" grpId="0" animBg="1"/>
      <p:bldP spid="18" grpId="1" animBg="1"/>
      <p:bldP spid="20" grpId="0" animBg="1"/>
      <p:bldP spid="9" grpId="0"/>
      <p:bldP spid="9" grpId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6095" y="51757"/>
            <a:ext cx="9614501" cy="6788989"/>
            <a:chOff x="116095" y="1"/>
            <a:chExt cx="9614501" cy="678898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5" y="1"/>
              <a:ext cx="9614501" cy="34071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6" y="340714"/>
              <a:ext cx="277464" cy="6448276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1751520" y="628650"/>
            <a:ext cx="6343650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You can also adjust the tab stops using a dialog box if you prefer.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8175" y="1190625"/>
            <a:ext cx="9092421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Hover your mouse pointer over the lower half of the ruler where an existing </a:t>
            </a:r>
            <a:r>
              <a:rPr lang="en-CA" b="1" dirty="0"/>
              <a:t>tab</a:t>
            </a:r>
            <a:r>
              <a:rPr lang="en-CA" dirty="0"/>
              <a:t> marker is or where you want a new one to be placed.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8174" y="1844933"/>
            <a:ext cx="4365147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Double-click and the Tabs dialog appears.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31" y="2222242"/>
            <a:ext cx="3707936" cy="438095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124448" y="2129481"/>
            <a:ext cx="1838325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Tab stop text box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24448" y="2710518"/>
            <a:ext cx="3248026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Tab stop default distance setting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24448" y="3299397"/>
            <a:ext cx="1838325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Tab stop list box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24448" y="3883962"/>
            <a:ext cx="3800476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Alignment setting for selected tab stop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24448" y="4469287"/>
            <a:ext cx="4305301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Leader character up to the tab stop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24448" y="5058166"/>
            <a:ext cx="4876802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Set button for changes made to selected tab stop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124448" y="5643614"/>
            <a:ext cx="4876802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Clear selected tab stop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124448" y="6232493"/>
            <a:ext cx="4876802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Clear all tab stops</a:t>
            </a:r>
          </a:p>
        </p:txBody>
      </p:sp>
      <p:cxnSp>
        <p:nvCxnSpPr>
          <p:cNvPr id="21" name="Straight Arrow Connector 20"/>
          <p:cNvCxnSpPr>
            <a:stCxn id="12" idx="1"/>
          </p:cNvCxnSpPr>
          <p:nvPr/>
        </p:nvCxnSpPr>
        <p:spPr>
          <a:xfrm flipH="1">
            <a:off x="2200275" y="2314147"/>
            <a:ext cx="2924173" cy="66717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3" idx="1"/>
          </p:cNvCxnSpPr>
          <p:nvPr/>
        </p:nvCxnSpPr>
        <p:spPr>
          <a:xfrm flipH="1">
            <a:off x="4359044" y="2895184"/>
            <a:ext cx="765404" cy="74488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4" idx="1"/>
          </p:cNvCxnSpPr>
          <p:nvPr/>
        </p:nvCxnSpPr>
        <p:spPr>
          <a:xfrm flipH="1">
            <a:off x="2667000" y="3484063"/>
            <a:ext cx="2457448" cy="66646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5" idx="1"/>
          </p:cNvCxnSpPr>
          <p:nvPr/>
        </p:nvCxnSpPr>
        <p:spPr>
          <a:xfrm flipH="1">
            <a:off x="3543300" y="4068628"/>
            <a:ext cx="1581148" cy="758233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4260734" y="4679396"/>
            <a:ext cx="871262" cy="532751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17" idx="1"/>
          </p:cNvCxnSpPr>
          <p:nvPr/>
        </p:nvCxnSpPr>
        <p:spPr>
          <a:xfrm flipH="1">
            <a:off x="2514600" y="5242832"/>
            <a:ext cx="2609848" cy="569952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3562350" y="5647045"/>
            <a:ext cx="1562098" cy="15368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 flipV="1">
            <a:off x="4600575" y="6012946"/>
            <a:ext cx="531421" cy="215809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2122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10" grpId="0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16095" y="51757"/>
            <a:ext cx="9614501" cy="6788989"/>
            <a:chOff x="116095" y="1"/>
            <a:chExt cx="9614501" cy="678898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5" y="1"/>
              <a:ext cx="9614501" cy="34071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6" y="340714"/>
              <a:ext cx="277464" cy="6448276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56" y="536317"/>
            <a:ext cx="3707936" cy="438095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05324" y="536317"/>
            <a:ext cx="5965685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To </a:t>
            </a:r>
            <a:r>
              <a:rPr lang="en-CA" b="1" i="1" dirty="0"/>
              <a:t>set</a:t>
            </a:r>
            <a:r>
              <a:rPr lang="en-CA" dirty="0"/>
              <a:t> tab stops manually in the Tabs dialog 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05324" y="1162050"/>
            <a:ext cx="5965686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Enter the distance from the left margin in centimeters in the Tab stop text box.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05325" y="1951455"/>
            <a:ext cx="5965685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Choose an alignment type.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05325" y="2463861"/>
            <a:ext cx="5965685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Choose a leader, or none.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05323" y="2976267"/>
            <a:ext cx="5965687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en-CA" dirty="0"/>
              <a:t>Click on Set.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05324" y="3603392"/>
            <a:ext cx="5965687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Repeat steps 1 through 4 for as many tabs stops as you want.</a:t>
            </a:r>
          </a:p>
        </p:txBody>
      </p:sp>
      <p:cxnSp>
        <p:nvCxnSpPr>
          <p:cNvPr id="16" name="Straight Arrow Connector 15"/>
          <p:cNvCxnSpPr>
            <a:stCxn id="10" idx="1"/>
          </p:cNvCxnSpPr>
          <p:nvPr/>
        </p:nvCxnSpPr>
        <p:spPr>
          <a:xfrm flipH="1" flipV="1">
            <a:off x="1704976" y="1314450"/>
            <a:ext cx="2800348" cy="170766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1" idx="1"/>
          </p:cNvCxnSpPr>
          <p:nvPr/>
        </p:nvCxnSpPr>
        <p:spPr>
          <a:xfrm flipH="1">
            <a:off x="2828925" y="2136121"/>
            <a:ext cx="1676400" cy="568979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2" idx="1"/>
          </p:cNvCxnSpPr>
          <p:nvPr/>
        </p:nvCxnSpPr>
        <p:spPr>
          <a:xfrm flipH="1">
            <a:off x="2828925" y="2648527"/>
            <a:ext cx="1676400" cy="954865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3" idx="1"/>
          </p:cNvCxnSpPr>
          <p:nvPr/>
        </p:nvCxnSpPr>
        <p:spPr>
          <a:xfrm flipH="1">
            <a:off x="1990727" y="3160933"/>
            <a:ext cx="2514596" cy="991967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87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2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1" grpId="0" animBg="1"/>
      <p:bldP spid="12" grpId="0" animBg="1"/>
      <p:bldP spid="13" grpId="0" animBg="1"/>
      <p:bldP spid="14" grpId="0" animBg="1"/>
      <p:bldP spid="14" grpId="1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56" y="536317"/>
            <a:ext cx="3707936" cy="4380952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16095" y="51757"/>
            <a:ext cx="9614501" cy="6788989"/>
            <a:chOff x="116095" y="1"/>
            <a:chExt cx="9614501" cy="678898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5" y="1"/>
              <a:ext cx="9614501" cy="340712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096" y="340714"/>
              <a:ext cx="277464" cy="6448276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4505324" y="536317"/>
            <a:ext cx="5965685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To </a:t>
            </a:r>
            <a:r>
              <a:rPr lang="en-CA" b="1" i="1" dirty="0"/>
              <a:t>change</a:t>
            </a:r>
            <a:r>
              <a:rPr lang="en-CA" dirty="0"/>
              <a:t> tab stops manually in the Tabs dialog 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05324" y="1162050"/>
            <a:ext cx="5965686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Select the tab you want to change.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05324" y="1703607"/>
            <a:ext cx="5965686" cy="369332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Change the alignment and/or leader as desired.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05324" y="2240106"/>
            <a:ext cx="5965687" cy="369332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3"/>
            </a:pPr>
            <a:r>
              <a:rPr lang="en-CA" dirty="0"/>
              <a:t>Click on Set.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05322" y="2821369"/>
            <a:ext cx="5965687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Repeat steps 1 through 3 all the changes you need to make.</a:t>
            </a:r>
          </a:p>
        </p:txBody>
      </p:sp>
      <p:cxnSp>
        <p:nvCxnSpPr>
          <p:cNvPr id="16" name="Straight Arrow Connector 15"/>
          <p:cNvCxnSpPr>
            <a:stCxn id="10" idx="1"/>
          </p:cNvCxnSpPr>
          <p:nvPr/>
        </p:nvCxnSpPr>
        <p:spPr>
          <a:xfrm flipH="1">
            <a:off x="2324100" y="1346716"/>
            <a:ext cx="2181224" cy="661312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1" idx="1"/>
          </p:cNvCxnSpPr>
          <p:nvPr/>
        </p:nvCxnSpPr>
        <p:spPr>
          <a:xfrm flipH="1">
            <a:off x="2876550" y="1888273"/>
            <a:ext cx="1628774" cy="1087994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3" idx="1"/>
          </p:cNvCxnSpPr>
          <p:nvPr/>
        </p:nvCxnSpPr>
        <p:spPr>
          <a:xfrm flipH="1">
            <a:off x="2095500" y="2424772"/>
            <a:ext cx="2409824" cy="169559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1" idx="1"/>
          </p:cNvCxnSpPr>
          <p:nvPr/>
        </p:nvCxnSpPr>
        <p:spPr>
          <a:xfrm flipH="1">
            <a:off x="2590800" y="1888273"/>
            <a:ext cx="1914524" cy="1626452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286374" y="4455604"/>
            <a:ext cx="5965687" cy="923330"/>
          </a:xfrm>
          <a:prstGeom prst="rect">
            <a:avLst/>
          </a:prstGeom>
          <a:solidFill>
            <a:srgbClr val="75FFB3">
              <a:alpha val="80000"/>
            </a:srgbClr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Note that if you want to change the position of the tab stop you have to make a new one and then delete the one you are wanting to move to its’ new location.</a:t>
            </a:r>
          </a:p>
        </p:txBody>
      </p:sp>
    </p:spTree>
    <p:extLst>
      <p:ext uri="{BB962C8B-B14F-4D97-AF65-F5344CB8AC3E}">
        <p14:creationId xmlns:p14="http://schemas.microsoft.com/office/powerpoint/2010/main" val="114634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3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1" grpId="0" animBg="1"/>
      <p:bldP spid="13" grpId="0" animBg="1"/>
      <p:bldP spid="14" grpId="0" animBg="1"/>
      <p:bldP spid="14" grpId="1" animBg="1"/>
      <p:bldP spid="24" grpId="0" animBg="1"/>
      <p:bldP spid="24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000" y="41068"/>
            <a:ext cx="7913142" cy="67651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66402" y="854023"/>
            <a:ext cx="3640347" cy="1477328"/>
          </a:xfrm>
          <a:prstGeom prst="rect">
            <a:avLst/>
          </a:prstGeom>
          <a:solidFill>
            <a:schemeClr val="bg1"/>
          </a:solidFill>
          <a:ln w="25400">
            <a:solidFill>
              <a:srgbClr val="9A000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Take notice that you can change the themes’ individual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dirty="0"/>
              <a:t>Color set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dirty="0"/>
              <a:t>Font set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dirty="0"/>
              <a:t>Effects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4237" y="68025"/>
            <a:ext cx="4070866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Three – Applying a Theme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8408" y="631576"/>
            <a:ext cx="3640347" cy="646331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Select the </a:t>
            </a:r>
            <a:r>
              <a:rPr lang="en-CA" b="1" i="1" dirty="0"/>
              <a:t>Theme</a:t>
            </a:r>
            <a:r>
              <a:rPr lang="en-CA" dirty="0"/>
              <a:t> of your choice and apply it to your document.</a:t>
            </a:r>
          </a:p>
        </p:txBody>
      </p:sp>
      <p:sp>
        <p:nvSpPr>
          <p:cNvPr id="7" name="Rectangle 6"/>
          <p:cNvSpPr/>
          <p:nvPr/>
        </p:nvSpPr>
        <p:spPr>
          <a:xfrm>
            <a:off x="4236252" y="526211"/>
            <a:ext cx="404758" cy="560717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9" name="Straight Arrow Connector 8"/>
          <p:cNvCxnSpPr>
            <a:stCxn id="3" idx="3"/>
          </p:cNvCxnSpPr>
          <p:nvPr/>
        </p:nvCxnSpPr>
        <p:spPr>
          <a:xfrm flipV="1">
            <a:off x="3838755" y="829984"/>
            <a:ext cx="380245" cy="12475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4848046" y="631577"/>
            <a:ext cx="2053086" cy="938431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4853797" y="827110"/>
            <a:ext cx="2047335" cy="1003511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4854142" y="1005788"/>
            <a:ext cx="2046990" cy="1094462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7159922" y="1459283"/>
            <a:ext cx="940282" cy="237600"/>
          </a:xfrm>
          <a:prstGeom prst="roundRect">
            <a:avLst/>
          </a:prstGeom>
          <a:solidFill>
            <a:srgbClr val="9A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Rounded Rectangle 11"/>
          <p:cNvSpPr/>
          <p:nvPr/>
        </p:nvSpPr>
        <p:spPr>
          <a:xfrm>
            <a:off x="7159922" y="1737699"/>
            <a:ext cx="940282" cy="237600"/>
          </a:xfrm>
          <a:prstGeom prst="roundRect">
            <a:avLst/>
          </a:prstGeom>
          <a:solidFill>
            <a:srgbClr val="9A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ounded Rectangle 12"/>
          <p:cNvSpPr/>
          <p:nvPr/>
        </p:nvSpPr>
        <p:spPr>
          <a:xfrm>
            <a:off x="7151296" y="2007328"/>
            <a:ext cx="948908" cy="237600"/>
          </a:xfrm>
          <a:prstGeom prst="roundRect">
            <a:avLst/>
          </a:prstGeom>
          <a:solidFill>
            <a:srgbClr val="9A0000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16" y="1830621"/>
            <a:ext cx="2098489" cy="4872588"/>
          </a:xfrm>
          <a:prstGeom prst="rect">
            <a:avLst/>
          </a:prstGeom>
        </p:spPr>
      </p:pic>
      <p:cxnSp>
        <p:nvCxnSpPr>
          <p:cNvPr id="26" name="Straight Arrow Connector 25"/>
          <p:cNvCxnSpPr>
            <a:endCxn id="24" idx="3"/>
          </p:cNvCxnSpPr>
          <p:nvPr/>
        </p:nvCxnSpPr>
        <p:spPr>
          <a:xfrm flipH="1">
            <a:off x="2317505" y="707366"/>
            <a:ext cx="2347402" cy="3559549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385" y="2030758"/>
            <a:ext cx="1759590" cy="4829669"/>
          </a:xfrm>
          <a:prstGeom prst="rect">
            <a:avLst/>
          </a:prstGeom>
        </p:spPr>
      </p:pic>
      <p:cxnSp>
        <p:nvCxnSpPr>
          <p:cNvPr id="30" name="Straight Arrow Connector 29"/>
          <p:cNvCxnSpPr/>
          <p:nvPr/>
        </p:nvCxnSpPr>
        <p:spPr>
          <a:xfrm flipH="1">
            <a:off x="4219001" y="892363"/>
            <a:ext cx="445906" cy="1133791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221" y="2695708"/>
            <a:ext cx="2977726" cy="3642656"/>
          </a:xfrm>
          <a:prstGeom prst="rect">
            <a:avLst/>
          </a:prstGeom>
        </p:spPr>
      </p:pic>
      <p:cxnSp>
        <p:nvCxnSpPr>
          <p:cNvPr id="34" name="Straight Arrow Connector 33"/>
          <p:cNvCxnSpPr/>
          <p:nvPr/>
        </p:nvCxnSpPr>
        <p:spPr>
          <a:xfrm>
            <a:off x="4813540" y="1078302"/>
            <a:ext cx="1792681" cy="161740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850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animBg="1"/>
      <p:bldP spid="7" grpId="0" animBg="1"/>
      <p:bldP spid="7" grpId="1" animBg="1"/>
      <p:bldP spid="11" grpId="0" animBg="1"/>
      <p:bldP spid="12" grpId="0" animBg="1"/>
      <p:bldP spid="1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741872" y="5425067"/>
            <a:ext cx="3286664" cy="224287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741872" y="5667562"/>
            <a:ext cx="3286664" cy="224287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741872" y="5909752"/>
            <a:ext cx="3286664" cy="224287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000" y="41067"/>
            <a:ext cx="7913142" cy="67651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4237" y="68025"/>
            <a:ext cx="3757650" cy="369332"/>
          </a:xfrm>
          <a:prstGeom prst="rect">
            <a:avLst/>
          </a:prstGeom>
          <a:solidFill>
            <a:schemeClr val="accent2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dirty="0"/>
              <a:t>Exercise Three – Making Columns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9781" y="1362978"/>
            <a:ext cx="3968150" cy="92333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Now let’s make three columns on the second to last paragraph in the document … found on page three.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000" y="41066"/>
            <a:ext cx="7913142" cy="676516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357004" y="2234242"/>
            <a:ext cx="5771071" cy="1587260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8" name="Straight Arrow Connector 7"/>
          <p:cNvCxnSpPr>
            <a:stCxn id="6" idx="3"/>
          </p:cNvCxnSpPr>
          <p:nvPr/>
        </p:nvCxnSpPr>
        <p:spPr>
          <a:xfrm>
            <a:off x="4157931" y="1824643"/>
            <a:ext cx="1199073" cy="1056584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89780" y="4813545"/>
            <a:ext cx="3968151" cy="1384995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For these columns make it …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Three columns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sz="1600" dirty="0"/>
              <a:t>First column = 3 cm (spacing 1 cm)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sz="1600" dirty="0"/>
              <a:t>Second column = 9 cm (spacing 1 cm)</a:t>
            </a:r>
          </a:p>
          <a:p>
            <a:pPr marL="534988" indent="-285750">
              <a:buFont typeface="Wingdings" panose="05000000000000000000" pitchFamily="2" charset="2"/>
              <a:buChar char="ü"/>
            </a:pPr>
            <a:r>
              <a:rPr lang="en-CA" sz="1600" dirty="0"/>
              <a:t>Third column = 2.93 cm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9781" y="2519872"/>
            <a:ext cx="3968150" cy="646331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9A0000">
                <a:alpha val="7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First, take note of the document width.  In this case it is 17 cm.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4157931" y="1846053"/>
            <a:ext cx="4045790" cy="1074791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Left Brace 17"/>
          <p:cNvSpPr/>
          <p:nvPr/>
        </p:nvSpPr>
        <p:spPr>
          <a:xfrm rot="16200000">
            <a:off x="8062554" y="-1162658"/>
            <a:ext cx="289724" cy="5634285"/>
          </a:xfrm>
          <a:prstGeom prst="leftBrace">
            <a:avLst/>
          </a:prstGeom>
          <a:ln w="19050">
            <a:solidFill>
              <a:srgbClr val="9A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8757" y="2442146"/>
            <a:ext cx="3235858" cy="2871721"/>
          </a:xfrm>
          <a:prstGeom prst="rect">
            <a:avLst/>
          </a:prstGeom>
        </p:spPr>
      </p:pic>
      <p:cxnSp>
        <p:nvCxnSpPr>
          <p:cNvPr id="25" name="Straight Arrow Connector 24"/>
          <p:cNvCxnSpPr>
            <a:stCxn id="12" idx="3"/>
            <a:endCxn id="23" idx="1"/>
          </p:cNvCxnSpPr>
          <p:nvPr/>
        </p:nvCxnSpPr>
        <p:spPr>
          <a:xfrm flipV="1">
            <a:off x="4157931" y="3878007"/>
            <a:ext cx="2220826" cy="162803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189781" y="3416214"/>
            <a:ext cx="3968150" cy="1200329"/>
            <a:chOff x="189781" y="3519726"/>
            <a:chExt cx="3968150" cy="1200329"/>
          </a:xfrm>
        </p:grpSpPr>
        <p:sp>
          <p:nvSpPr>
            <p:cNvPr id="28" name="TextBox 27"/>
            <p:cNvSpPr txBox="1"/>
            <p:nvPr/>
          </p:nvSpPr>
          <p:spPr>
            <a:xfrm>
              <a:off x="189781" y="3519726"/>
              <a:ext cx="3968150" cy="1200329"/>
            </a:xfrm>
            <a:prstGeom prst="rect">
              <a:avLst/>
            </a:prstGeom>
            <a:solidFill>
              <a:schemeClr val="bg1"/>
            </a:solidFill>
            <a:effectLst>
              <a:glow rad="101600">
                <a:schemeClr val="accent6">
                  <a:satMod val="175000"/>
                  <a:alpha val="40000"/>
                </a:schemeClr>
              </a:glow>
              <a:softEdge rad="31750"/>
            </a:effectLst>
          </p:spPr>
          <p:txBody>
            <a:bodyPr wrap="square" rtlCol="0">
              <a:spAutoFit/>
            </a:bodyPr>
            <a:lstStyle/>
            <a:p>
              <a:r>
                <a:rPr lang="en-CA" dirty="0"/>
                <a:t>Insert a </a:t>
              </a:r>
              <a:r>
                <a:rPr lang="en-CA" b="1" i="1" dirty="0"/>
                <a:t>Continuous Page Break</a:t>
              </a:r>
              <a:r>
                <a:rPr lang="en-CA" dirty="0"/>
                <a:t> before and after the paragraph.  This is easiest done if you reveal the hidden markers first.     (Found on the </a:t>
              </a:r>
              <a:r>
                <a:rPr lang="en-CA" b="1" i="1" dirty="0"/>
                <a:t>Home</a:t>
              </a:r>
              <a:r>
                <a:rPr lang="en-CA" dirty="0"/>
                <a:t> ribbon)</a:t>
              </a:r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6512" y="4451733"/>
              <a:ext cx="139683" cy="152381"/>
            </a:xfrm>
            <a:prstGeom prst="rect">
              <a:avLst/>
            </a:prstGeom>
          </p:spPr>
        </p:pic>
      </p:grpSp>
      <p:sp>
        <p:nvSpPr>
          <p:cNvPr id="32" name="TextBox 31"/>
          <p:cNvSpPr txBox="1"/>
          <p:nvPr/>
        </p:nvSpPr>
        <p:spPr>
          <a:xfrm>
            <a:off x="189780" y="6359267"/>
            <a:ext cx="3968150" cy="369332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9A0000">
                <a:alpha val="70000"/>
              </a:srgbClr>
            </a:glow>
            <a:softEdge rad="31750"/>
          </a:effectLst>
        </p:spPr>
        <p:txBody>
          <a:bodyPr wrap="square" rtlCol="0">
            <a:spAutoFit/>
          </a:bodyPr>
          <a:lstStyle/>
          <a:p>
            <a:r>
              <a:rPr lang="en-CA" dirty="0"/>
              <a:t>Place a line between the columns.</a:t>
            </a:r>
          </a:p>
        </p:txBody>
      </p:sp>
      <p:cxnSp>
        <p:nvCxnSpPr>
          <p:cNvPr id="34" name="Straight Arrow Connector 33"/>
          <p:cNvCxnSpPr>
            <a:stCxn id="32" idx="3"/>
          </p:cNvCxnSpPr>
          <p:nvPr/>
        </p:nvCxnSpPr>
        <p:spPr>
          <a:xfrm flipV="1">
            <a:off x="4157930" y="3493698"/>
            <a:ext cx="4408100" cy="3050235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645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2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6" grpId="0" animBg="1"/>
      <p:bldP spid="10" grpId="0" animBg="1"/>
      <p:bldP spid="12" grpId="0" animBg="1"/>
      <p:bldP spid="13" grpId="0" animBg="1"/>
      <p:bldP spid="18" grpId="0" animBg="1"/>
      <p:bldP spid="32" grpId="0" animBg="1"/>
      <p:bldP spid="32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000" y="41064"/>
            <a:ext cx="7913142" cy="676516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0689" y="3238981"/>
            <a:ext cx="4019910" cy="369332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This is how it should look now.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204389" y="1965533"/>
            <a:ext cx="6016239" cy="2238998"/>
          </a:xfrm>
          <a:prstGeom prst="roundRect">
            <a:avLst/>
          </a:prstGeom>
          <a:solidFill>
            <a:schemeClr val="accent1">
              <a:alpha val="20000"/>
            </a:schemeClr>
          </a:solidFill>
          <a:ln w="19050">
            <a:solidFill>
              <a:schemeClr val="accent2">
                <a:alpha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6" name="Straight Arrow Connector 5"/>
          <p:cNvCxnSpPr>
            <a:stCxn id="5" idx="3"/>
          </p:cNvCxnSpPr>
          <p:nvPr/>
        </p:nvCxnSpPr>
        <p:spPr>
          <a:xfrm flipV="1">
            <a:off x="4140599" y="3085032"/>
            <a:ext cx="1046698" cy="338615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467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 animBg="1"/>
      <p:bldP spid="2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181D081C-7484-4BD3-BA85-63686E53FEC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52B727C-F416-4824-BB8A-40681E85D9B9}"/>
              </a:ext>
            </a:extLst>
          </p:cNvPr>
          <p:cNvSpPr txBox="1"/>
          <p:nvPr/>
        </p:nvSpPr>
        <p:spPr>
          <a:xfrm>
            <a:off x="307649" y="2160544"/>
            <a:ext cx="53950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dirty="0"/>
              <a:t>There are </a:t>
            </a:r>
            <a:r>
              <a:rPr lang="en-CA" sz="2000" b="1" dirty="0"/>
              <a:t>four</a:t>
            </a:r>
            <a:r>
              <a:rPr lang="en-CA" sz="2000" dirty="0"/>
              <a:t> sections to the</a:t>
            </a:r>
          </a:p>
          <a:p>
            <a:r>
              <a:rPr lang="en-CA" sz="2000" dirty="0"/>
              <a:t>	IT Helpdesk Courses Registration Website </a:t>
            </a:r>
            <a:endParaRPr lang="en-GB" sz="2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315C1B-5515-411A-A988-8EA19C0E3649}"/>
              </a:ext>
            </a:extLst>
          </p:cNvPr>
          <p:cNvSpPr txBox="1"/>
          <p:nvPr/>
        </p:nvSpPr>
        <p:spPr>
          <a:xfrm>
            <a:off x="1408670" y="3438991"/>
            <a:ext cx="46873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457200" indent="-457200">
              <a:buFont typeface="+mj-lt"/>
              <a:buAutoNum type="arabicPeriod" startAt="2"/>
              <a:defRPr sz="2000" b="1"/>
            </a:lvl1pPr>
          </a:lstStyle>
          <a:p>
            <a:pPr>
              <a:buFont typeface="+mj-lt"/>
              <a:buAutoNum type="arabicPeriod"/>
            </a:pPr>
            <a:r>
              <a:rPr lang="en-CA" dirty="0"/>
              <a:t>The calendar – </a:t>
            </a:r>
            <a:r>
              <a:rPr lang="en-CA" b="0" dirty="0"/>
              <a:t>As seen on the right,</a:t>
            </a:r>
          </a:p>
          <a:p>
            <a:pPr marL="0" indent="0">
              <a:buNone/>
            </a:pPr>
            <a:r>
              <a:rPr lang="en-CA" b="0" dirty="0"/>
              <a:t>the calendar displays the selected month and all the course links on the appropriate days.</a:t>
            </a:r>
            <a:endParaRPr lang="en-GB" b="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BC3385D-84A9-4E78-A51F-A0F246422AB7}"/>
              </a:ext>
            </a:extLst>
          </p:cNvPr>
          <p:cNvCxnSpPr>
            <a:cxnSpLocks/>
          </p:cNvCxnSpPr>
          <p:nvPr/>
        </p:nvCxnSpPr>
        <p:spPr>
          <a:xfrm flipV="1">
            <a:off x="5774724" y="3472760"/>
            <a:ext cx="848267" cy="193078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D93FCD9-57E9-4370-840E-10258A0A3149}"/>
              </a:ext>
            </a:extLst>
          </p:cNvPr>
          <p:cNvGrpSpPr/>
          <p:nvPr/>
        </p:nvGrpSpPr>
        <p:grpSpPr>
          <a:xfrm>
            <a:off x="153824" y="5366759"/>
            <a:ext cx="6229884" cy="952458"/>
            <a:chOff x="153824" y="5366759"/>
            <a:chExt cx="6229884" cy="952458"/>
          </a:xfrm>
        </p:grpSpPr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01DBC924-9C5B-430D-8587-8A04479B309C}"/>
                </a:ext>
              </a:extLst>
            </p:cNvPr>
            <p:cNvSpPr/>
            <p:nvPr/>
          </p:nvSpPr>
          <p:spPr>
            <a:xfrm>
              <a:off x="153824" y="5366759"/>
              <a:ext cx="6152972" cy="952458"/>
            </a:xfrm>
            <a:prstGeom prst="roundRect">
              <a:avLst/>
            </a:prstGeom>
            <a:noFill/>
            <a:ln w="254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B84A50-35CE-4602-AD12-6643EC23F490}"/>
                </a:ext>
              </a:extLst>
            </p:cNvPr>
            <p:cNvSpPr txBox="1"/>
            <p:nvPr/>
          </p:nvSpPr>
          <p:spPr>
            <a:xfrm>
              <a:off x="307649" y="5400943"/>
              <a:ext cx="607605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Morning courses </a:t>
              </a:r>
              <a:r>
                <a:rPr lang="en-CA" sz="2000" dirty="0"/>
                <a:t>		</a:t>
              </a:r>
              <a:r>
                <a:rPr lang="en-CA" sz="2000" u="sng" dirty="0"/>
                <a:t>9:30 AM</a:t>
              </a:r>
              <a:r>
                <a:rPr lang="en-CA" sz="2000" dirty="0"/>
                <a:t>   to   </a:t>
              </a:r>
              <a:r>
                <a:rPr lang="en-CA" sz="2000" u="sng" dirty="0"/>
                <a:t>11:30 AM</a:t>
              </a:r>
              <a:endParaRPr lang="en-GB" sz="2000" u="sng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33D7794-9FC9-41CA-A941-E33AA166F0A8}"/>
                </a:ext>
              </a:extLst>
            </p:cNvPr>
            <p:cNvSpPr txBox="1"/>
            <p:nvPr/>
          </p:nvSpPr>
          <p:spPr>
            <a:xfrm>
              <a:off x="299103" y="5877172"/>
              <a:ext cx="600769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2000" b="1" dirty="0"/>
                <a:t>Afternoon courses	</a:t>
              </a:r>
              <a:r>
                <a:rPr lang="en-CA" sz="2000" u="sng" dirty="0"/>
                <a:t>2:00 PM</a:t>
              </a:r>
              <a:r>
                <a:rPr lang="en-CA" sz="2000" dirty="0"/>
                <a:t>   to    </a:t>
              </a:r>
              <a:r>
                <a:rPr lang="en-CA" sz="2000" u="sng" dirty="0"/>
                <a:t>4:00 PM</a:t>
              </a:r>
              <a:endParaRPr lang="en-GB" sz="2000" u="sng" dirty="0"/>
            </a:p>
          </p:txBody>
        </p:sp>
      </p:grp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AA85A71-7E32-44F2-A2E2-2D730170E3D8}"/>
              </a:ext>
            </a:extLst>
          </p:cNvPr>
          <p:cNvSpPr/>
          <p:nvPr/>
        </p:nvSpPr>
        <p:spPr>
          <a:xfrm>
            <a:off x="8785076" y="1683521"/>
            <a:ext cx="3358497" cy="242288"/>
          </a:xfrm>
          <a:prstGeom prst="roundRect">
            <a:avLst/>
          </a:prstGeom>
          <a:noFill/>
          <a:ln w="254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2D7AF75-FE73-43D5-ABA7-59D34FB3C25C}"/>
              </a:ext>
            </a:extLst>
          </p:cNvPr>
          <p:cNvCxnSpPr/>
          <p:nvPr/>
        </p:nvCxnSpPr>
        <p:spPr>
          <a:xfrm flipV="1">
            <a:off x="6229883" y="1925809"/>
            <a:ext cx="2555193" cy="3472590"/>
          </a:xfrm>
          <a:prstGeom prst="straightConnector1">
            <a:avLst/>
          </a:prstGeom>
          <a:ln w="190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87201D1-348E-41D4-91AF-4A8430C4334C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651532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" grpId="0"/>
      <p:bldP spid="3" grpId="0" animBg="1"/>
      <p:bldP spid="14" grpId="0" animBg="1"/>
      <p:bldP spid="14" grpId="1" animBg="1"/>
      <p:bldP spid="14" grpId="2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1000323" y="2455467"/>
            <a:ext cx="1406447" cy="199024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9" name="Rounded Rectangle 18"/>
          <p:cNvSpPr/>
          <p:nvPr/>
        </p:nvSpPr>
        <p:spPr>
          <a:xfrm>
            <a:off x="1203214" y="2702748"/>
            <a:ext cx="1406447" cy="199024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1388511" y="2961539"/>
            <a:ext cx="1786010" cy="200036"/>
          </a:xfrm>
          <a:prstGeom prst="round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000" y="41063"/>
            <a:ext cx="7913142" cy="67651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1345" y="1000664"/>
            <a:ext cx="3692107" cy="646331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dirty="0"/>
              <a:t>Scroll up to the bottom of the first page.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1346" y="155276"/>
            <a:ext cx="3692106" cy="646331"/>
          </a:xfrm>
          <a:prstGeom prst="rect">
            <a:avLst/>
          </a:prstGeom>
          <a:solidFill>
            <a:srgbClr val="FADBC6"/>
          </a:solidFill>
          <a:effectLst>
            <a:glow rad="101600">
              <a:schemeClr val="accent5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 algn="ctr"/>
          </a:lstStyle>
          <a:p>
            <a:r>
              <a:rPr lang="en-CA" dirty="0"/>
              <a:t>Adding Date &amp; Page Number</a:t>
            </a:r>
          </a:p>
          <a:p>
            <a:r>
              <a:rPr lang="en-CA" dirty="0"/>
              <a:t>to the Footer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1345" y="1846053"/>
            <a:ext cx="3692107" cy="1477328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CA" dirty="0"/>
              <a:t>Double click on the footer</a:t>
            </a:r>
          </a:p>
          <a:p>
            <a:pPr marL="361950"/>
            <a:r>
              <a:rPr lang="en-CA" b="1" dirty="0"/>
              <a:t>OR</a:t>
            </a:r>
          </a:p>
          <a:p>
            <a:pPr marL="361950"/>
            <a:endParaRPr lang="en-CA" dirty="0"/>
          </a:p>
          <a:p>
            <a:pPr marL="361950"/>
            <a:endParaRPr lang="en-CA" dirty="0"/>
          </a:p>
          <a:p>
            <a:pPr marL="361950"/>
            <a:endParaRPr lang="en-CA" dirty="0"/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3079630" y="2096218"/>
            <a:ext cx="4839419" cy="4140680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11345" y="4580627"/>
            <a:ext cx="3692107" cy="1200329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9A0000">
                <a:alpha val="7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r>
              <a:rPr lang="en-CA" dirty="0"/>
              <a:t>We could just add a </a:t>
            </a:r>
            <a:r>
              <a:rPr lang="en-CA" b="1" i="1" dirty="0"/>
              <a:t>Built-In</a:t>
            </a:r>
            <a:r>
              <a:rPr lang="en-CA" dirty="0"/>
              <a:t> footer from the </a:t>
            </a:r>
            <a:r>
              <a:rPr lang="en-CA" b="1" i="1" dirty="0"/>
              <a:t>Footer menu</a:t>
            </a:r>
            <a:r>
              <a:rPr lang="en-CA" dirty="0"/>
              <a:t>, but let’s take the long route and create our own page footer … just for the experience.</a:t>
            </a:r>
          </a:p>
        </p:txBody>
      </p:sp>
      <p:sp>
        <p:nvSpPr>
          <p:cNvPr id="7" name="Rectangle 6"/>
          <p:cNvSpPr/>
          <p:nvPr/>
        </p:nvSpPr>
        <p:spPr>
          <a:xfrm>
            <a:off x="629728" y="2406770"/>
            <a:ext cx="3105510" cy="250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 indent="-3619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Insert ribbon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29728" y="2665562"/>
            <a:ext cx="3105510" cy="250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4988" indent="-3619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Footer menu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29728" y="2911409"/>
            <a:ext cx="3105510" cy="2501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5963" indent="-3619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Edit Footer option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000" y="38829"/>
            <a:ext cx="7905424" cy="1216892"/>
          </a:xfrm>
          <a:prstGeom prst="rect">
            <a:avLst/>
          </a:prstGeom>
        </p:spPr>
      </p:pic>
      <p:cxnSp>
        <p:nvCxnSpPr>
          <p:cNvPr id="16" name="Straight Arrow Connector 15"/>
          <p:cNvCxnSpPr/>
          <p:nvPr/>
        </p:nvCxnSpPr>
        <p:spPr>
          <a:xfrm flipV="1">
            <a:off x="2406770" y="483079"/>
            <a:ext cx="3545456" cy="2067253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5952226" y="293298"/>
            <a:ext cx="483080" cy="189781"/>
          </a:xfrm>
          <a:prstGeom prst="roundRect">
            <a:avLst/>
          </a:prstGeom>
          <a:noFill/>
          <a:ln w="2540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3" name="Rectangle 12"/>
          <p:cNvSpPr/>
          <p:nvPr/>
        </p:nvSpPr>
        <p:spPr>
          <a:xfrm>
            <a:off x="629728" y="2216989"/>
            <a:ext cx="362310" cy="189781"/>
          </a:xfrm>
          <a:prstGeom prst="rect">
            <a:avLst/>
          </a:prstGeom>
          <a:solidFill>
            <a:srgbClr val="9A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2103" y="867530"/>
            <a:ext cx="3394722" cy="5938699"/>
          </a:xfrm>
          <a:prstGeom prst="rect">
            <a:avLst/>
          </a:prstGeom>
        </p:spPr>
      </p:pic>
      <p:cxnSp>
        <p:nvCxnSpPr>
          <p:cNvPr id="25" name="Straight Arrow Connector 24"/>
          <p:cNvCxnSpPr/>
          <p:nvPr/>
        </p:nvCxnSpPr>
        <p:spPr>
          <a:xfrm>
            <a:off x="2631057" y="2796179"/>
            <a:ext cx="5991046" cy="716983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0" idx="3"/>
          </p:cNvCxnSpPr>
          <p:nvPr/>
        </p:nvCxnSpPr>
        <p:spPr>
          <a:xfrm>
            <a:off x="3174521" y="3061557"/>
            <a:ext cx="5469147" cy="3261605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8643668" y="6236898"/>
            <a:ext cx="854015" cy="215660"/>
          </a:xfrm>
          <a:prstGeom prst="rect">
            <a:avLst/>
          </a:prstGeom>
          <a:noFill/>
          <a:ln w="19050">
            <a:solidFill>
              <a:srgbClr val="9A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2631057" y="829436"/>
            <a:ext cx="6012611" cy="1956482"/>
          </a:xfrm>
          <a:prstGeom prst="straightConnector1">
            <a:avLst/>
          </a:prstGeom>
          <a:ln w="19050">
            <a:solidFill>
              <a:srgbClr val="9A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16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"/>
                            </p:stCondLst>
                            <p:childTnLst>
                              <p:par>
                                <p:cTn id="10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500"/>
                            </p:stCondLst>
                            <p:childTnLst>
                              <p:par>
                                <p:cTn id="1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5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4" grpId="0" animBg="1"/>
      <p:bldP spid="5" grpId="0" animBg="1"/>
      <p:bldP spid="5" grpId="1" animBg="1"/>
      <p:bldP spid="6" grpId="0" animBg="1"/>
      <p:bldP spid="9" grpId="0" animBg="1"/>
      <p:bldP spid="9" grpId="1" animBg="1"/>
      <p:bldP spid="7" grpId="0"/>
      <p:bldP spid="11" grpId="0"/>
      <p:bldP spid="12" grpId="0"/>
      <p:bldP spid="17" grpId="0" animBg="1"/>
      <p:bldP spid="17" grpId="1" animBg="1"/>
      <p:bldP spid="13" grpId="0" animBg="1"/>
      <p:bldP spid="13" grpId="1" animBg="1"/>
      <p:bldP spid="28" grpId="0" animBg="1"/>
      <p:bldP spid="28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715992" y="3588589"/>
            <a:ext cx="3321170" cy="474453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0" name="Rounded Rectangle 19"/>
          <p:cNvSpPr/>
          <p:nvPr/>
        </p:nvSpPr>
        <p:spPr>
          <a:xfrm>
            <a:off x="715992" y="4114800"/>
            <a:ext cx="3321170" cy="23551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1" name="Rounded Rectangle 20"/>
          <p:cNvSpPr/>
          <p:nvPr/>
        </p:nvSpPr>
        <p:spPr>
          <a:xfrm>
            <a:off x="897830" y="4370783"/>
            <a:ext cx="3139332" cy="23551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Rounded Rectangle 21"/>
          <p:cNvSpPr/>
          <p:nvPr/>
        </p:nvSpPr>
        <p:spPr>
          <a:xfrm>
            <a:off x="1007097" y="4652579"/>
            <a:ext cx="3030065" cy="23551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3" name="Rounded Rectangle 22"/>
          <p:cNvSpPr/>
          <p:nvPr/>
        </p:nvSpPr>
        <p:spPr>
          <a:xfrm>
            <a:off x="1110615" y="4934732"/>
            <a:ext cx="2926547" cy="23551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4" name="Rounded Rectangle 23"/>
          <p:cNvSpPr/>
          <p:nvPr/>
        </p:nvSpPr>
        <p:spPr>
          <a:xfrm>
            <a:off x="1214133" y="5224212"/>
            <a:ext cx="2823029" cy="23551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5" name="Rounded Rectangle 24"/>
          <p:cNvSpPr/>
          <p:nvPr/>
        </p:nvSpPr>
        <p:spPr>
          <a:xfrm>
            <a:off x="1292455" y="5531680"/>
            <a:ext cx="2744708" cy="235515"/>
          </a:xfrm>
          <a:prstGeom prst="roundRect">
            <a:avLst/>
          </a:prstGeom>
          <a:solidFill>
            <a:srgbClr val="7030A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Rounded Rectangle 10"/>
          <p:cNvSpPr/>
          <p:nvPr/>
        </p:nvSpPr>
        <p:spPr>
          <a:xfrm>
            <a:off x="715992" y="2311879"/>
            <a:ext cx="2889850" cy="500332"/>
          </a:xfrm>
          <a:prstGeom prst="roundRect">
            <a:avLst/>
          </a:prstGeom>
          <a:solidFill>
            <a:srgbClr val="00B0F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000" y="41062"/>
            <a:ext cx="7913142" cy="676516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2529" y="146649"/>
            <a:ext cx="3916392" cy="1477328"/>
          </a:xfrm>
          <a:prstGeom prst="rect">
            <a:avLst/>
          </a:prstGeom>
          <a:solidFill>
            <a:schemeClr val="bg1"/>
          </a:solidFill>
          <a:effectLst>
            <a:glow rad="101600">
              <a:srgbClr val="9A0000">
                <a:alpha val="70000"/>
              </a:srgbClr>
            </a:glow>
            <a:softEdge rad="31750"/>
          </a:effectLst>
        </p:spPr>
        <p:txBody>
          <a:bodyPr wrap="square" rtlCol="0">
            <a:spAutoFit/>
          </a:bodyPr>
          <a:lstStyle>
            <a:defPPr>
              <a:defRPr lang="en-US"/>
            </a:defPPr>
          </a:lstStyle>
          <a:p>
            <a:pPr algn="ctr"/>
            <a:r>
              <a:rPr lang="en-CA" dirty="0"/>
              <a:t>There are three position in the</a:t>
            </a:r>
          </a:p>
          <a:p>
            <a:pPr algn="ctr"/>
            <a:r>
              <a:rPr lang="en-CA" dirty="0"/>
              <a:t>header or the footer: </a:t>
            </a:r>
          </a:p>
          <a:p>
            <a:pPr algn="ctr"/>
            <a:r>
              <a:rPr lang="en-CA" i="1" dirty="0"/>
              <a:t>left</a:t>
            </a:r>
            <a:r>
              <a:rPr lang="en-CA" dirty="0"/>
              <a:t>, </a:t>
            </a:r>
            <a:r>
              <a:rPr lang="en-CA" i="1" dirty="0"/>
              <a:t>center</a:t>
            </a:r>
            <a:r>
              <a:rPr lang="en-CA" dirty="0"/>
              <a:t> and </a:t>
            </a:r>
            <a:r>
              <a:rPr lang="en-CA" i="1" dirty="0"/>
              <a:t>right</a:t>
            </a:r>
            <a:r>
              <a:rPr lang="en-CA" dirty="0"/>
              <a:t>.</a:t>
            </a:r>
          </a:p>
          <a:p>
            <a:pPr algn="ctr"/>
            <a:endParaRPr lang="en-CA" dirty="0"/>
          </a:p>
          <a:p>
            <a:pPr algn="ctr"/>
            <a:r>
              <a:rPr lang="en-CA" dirty="0"/>
              <a:t>Use the </a:t>
            </a:r>
            <a:r>
              <a:rPr lang="en-CA" b="1" dirty="0"/>
              <a:t>Tab</a:t>
            </a:r>
            <a:r>
              <a:rPr lang="en-CA" dirty="0"/>
              <a:t> key to advance position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2528" y="1949570"/>
            <a:ext cx="3916393" cy="92333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In the left position</a:t>
            </a:r>
          </a:p>
          <a:p>
            <a:pPr marL="534988" indent="-285750">
              <a:buFont typeface="Wingdings" panose="05000000000000000000" pitchFamily="2" charset="2"/>
              <a:buChar char="Ø"/>
            </a:pPr>
            <a:r>
              <a:rPr lang="en-CA" dirty="0"/>
              <a:t>enter the current date/time in whatever format you like.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2528" y="3217653"/>
            <a:ext cx="3916393" cy="2585323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In the right position </a:t>
            </a:r>
            <a:r>
              <a:rPr lang="en-CA" sz="1600" dirty="0"/>
              <a:t>(Press Tab key twice)</a:t>
            </a:r>
          </a:p>
          <a:p>
            <a:pPr marL="534988" indent="-285750">
              <a:buFont typeface="Wingdings" panose="05000000000000000000" pitchFamily="2" charset="2"/>
              <a:buChar char="Ø"/>
            </a:pPr>
            <a:r>
              <a:rPr lang="en-CA" dirty="0"/>
              <a:t>Enter the page number in whatever format you wish.</a:t>
            </a:r>
          </a:p>
          <a:p>
            <a:pPr marL="534988" indent="-285750">
              <a:buFont typeface="Wingdings" panose="05000000000000000000" pitchFamily="2" charset="2"/>
              <a:buChar char="Ø"/>
            </a:pPr>
            <a:r>
              <a:rPr lang="en-CA" dirty="0"/>
              <a:t>Where to find the page number …</a:t>
            </a:r>
          </a:p>
          <a:p>
            <a:pPr marL="249238"/>
            <a:endParaRPr lang="en-CA" dirty="0"/>
          </a:p>
          <a:p>
            <a:pPr marL="249238"/>
            <a:endParaRPr lang="en-CA" dirty="0"/>
          </a:p>
          <a:p>
            <a:pPr marL="249238"/>
            <a:endParaRPr lang="en-CA" dirty="0"/>
          </a:p>
          <a:p>
            <a:pPr marL="249238"/>
            <a:endParaRPr lang="en-CA" dirty="0"/>
          </a:p>
          <a:p>
            <a:pPr marL="249238"/>
            <a:endParaRPr lang="en-CA" dirty="0"/>
          </a:p>
        </p:txBody>
      </p:sp>
      <p:sp>
        <p:nvSpPr>
          <p:cNvPr id="7" name="TextBox 6"/>
          <p:cNvSpPr txBox="1"/>
          <p:nvPr/>
        </p:nvSpPr>
        <p:spPr>
          <a:xfrm>
            <a:off x="172528" y="6090249"/>
            <a:ext cx="3916393" cy="369332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When done, </a:t>
            </a:r>
            <a:r>
              <a:rPr lang="en-CA" b="1" i="1" dirty="0"/>
              <a:t>Close Header &amp; Footer</a:t>
            </a:r>
          </a:p>
        </p:txBody>
      </p:sp>
      <p:cxnSp>
        <p:nvCxnSpPr>
          <p:cNvPr id="8" name="Straight Arrow Connector 7"/>
          <p:cNvCxnSpPr>
            <a:stCxn id="11" idx="3"/>
          </p:cNvCxnSpPr>
          <p:nvPr/>
        </p:nvCxnSpPr>
        <p:spPr>
          <a:xfrm flipV="1">
            <a:off x="3605842" y="1112809"/>
            <a:ext cx="1639018" cy="1449236"/>
          </a:xfrm>
          <a:prstGeom prst="straightConnector1">
            <a:avLst/>
          </a:prstGeom>
          <a:ln w="1905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244860" y="534838"/>
            <a:ext cx="370936" cy="577970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4" name="Rectangle 13"/>
          <p:cNvSpPr/>
          <p:nvPr/>
        </p:nvSpPr>
        <p:spPr>
          <a:xfrm>
            <a:off x="422694" y="4304585"/>
            <a:ext cx="3562710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9263" indent="-2857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Design contextual ribbon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22694" y="4595044"/>
            <a:ext cx="3562710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34988" indent="-2857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Header &amp; Footer group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22694" y="4893471"/>
            <a:ext cx="3562710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0238" indent="-2857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Page Number menu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22694" y="5186624"/>
            <a:ext cx="3562710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15963" indent="-2857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Current Position menu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22694" y="5481851"/>
            <a:ext cx="3562710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1688" indent="-285750">
              <a:buFont typeface="Calibri" panose="020F0502020204030204" pitchFamily="34" charset="0"/>
              <a:buChar char="→"/>
            </a:pPr>
            <a:r>
              <a:rPr lang="en-CA" dirty="0">
                <a:solidFill>
                  <a:schemeClr val="tx1"/>
                </a:solidFill>
              </a:rPr>
              <a:t>Choose the format you like</a:t>
            </a:r>
          </a:p>
        </p:txBody>
      </p:sp>
      <p:cxnSp>
        <p:nvCxnSpPr>
          <p:cNvPr id="27" name="Straight Arrow Connector 26"/>
          <p:cNvCxnSpPr>
            <a:stCxn id="21" idx="3"/>
          </p:cNvCxnSpPr>
          <p:nvPr/>
        </p:nvCxnSpPr>
        <p:spPr>
          <a:xfrm flipV="1">
            <a:off x="4037162" y="388189"/>
            <a:ext cx="6219644" cy="410035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/>
          <p:cNvSpPr/>
          <p:nvPr/>
        </p:nvSpPr>
        <p:spPr>
          <a:xfrm>
            <a:off x="10256806" y="293298"/>
            <a:ext cx="1112810" cy="22428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31" name="Straight Arrow Connector 30"/>
          <p:cNvCxnSpPr>
            <a:endCxn id="32" idx="2"/>
          </p:cNvCxnSpPr>
          <p:nvPr/>
        </p:nvCxnSpPr>
        <p:spPr>
          <a:xfrm flipV="1">
            <a:off x="4037162" y="1259457"/>
            <a:ext cx="664576" cy="3510952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4219000" y="1112808"/>
            <a:ext cx="965475" cy="146649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148" y="918974"/>
            <a:ext cx="1582562" cy="1408654"/>
          </a:xfrm>
          <a:prstGeom prst="rect">
            <a:avLst/>
          </a:prstGeom>
        </p:spPr>
      </p:pic>
      <p:cxnSp>
        <p:nvCxnSpPr>
          <p:cNvPr id="39" name="Straight Arrow Connector 38"/>
          <p:cNvCxnSpPr>
            <a:endCxn id="37" idx="2"/>
          </p:cNvCxnSpPr>
          <p:nvPr/>
        </p:nvCxnSpPr>
        <p:spPr>
          <a:xfrm flipV="1">
            <a:off x="4037162" y="2327628"/>
            <a:ext cx="1020267" cy="272061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24" idx="3"/>
            <a:endCxn id="42" idx="2"/>
          </p:cNvCxnSpPr>
          <p:nvPr/>
        </p:nvCxnSpPr>
        <p:spPr>
          <a:xfrm flipV="1">
            <a:off x="4037162" y="1880559"/>
            <a:ext cx="1121435" cy="3461411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4502989" y="1725283"/>
            <a:ext cx="1311215" cy="155276"/>
          </a:xfrm>
          <a:prstGeom prst="rect">
            <a:avLst/>
          </a:prstGeom>
          <a:noFill/>
          <a:ln w="190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4037162" y="4304585"/>
            <a:ext cx="1811548" cy="1337090"/>
          </a:xfrm>
          <a:prstGeom prst="straightConnector1">
            <a:avLst/>
          </a:prstGeom>
          <a:ln w="190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Picture 4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148" y="1699406"/>
            <a:ext cx="5175443" cy="5201714"/>
          </a:xfrm>
          <a:prstGeom prst="rect">
            <a:avLst/>
          </a:prstGeom>
        </p:spPr>
      </p:pic>
      <p:cxnSp>
        <p:nvCxnSpPr>
          <p:cNvPr id="9" name="Straight Arrow Connector 8"/>
          <p:cNvCxnSpPr>
            <a:stCxn id="7" idx="3"/>
            <a:endCxn id="48" idx="1"/>
          </p:cNvCxnSpPr>
          <p:nvPr/>
        </p:nvCxnSpPr>
        <p:spPr>
          <a:xfrm flipV="1">
            <a:off x="4088921" y="888521"/>
            <a:ext cx="6616460" cy="5386394"/>
          </a:xfrm>
          <a:prstGeom prst="straightConnector1">
            <a:avLst/>
          </a:prstGeom>
          <a:ln w="1905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10705381" y="534838"/>
            <a:ext cx="681487" cy="70736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4944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2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"/>
                            </p:stCondLst>
                            <p:childTnLst>
                              <p:par>
                                <p:cTn id="1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00"/>
                            </p:stCondLst>
                            <p:childTnLst>
                              <p:par>
                                <p:cTn id="16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500"/>
                            </p:stCondLst>
                            <p:childTnLst>
                              <p:par>
                                <p:cTn id="1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000"/>
                            </p:stCondLst>
                            <p:childTnLst>
                              <p:par>
                                <p:cTn id="17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0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1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500"/>
                            </p:stCondLst>
                            <p:childTnLst>
                              <p:par>
                                <p:cTn id="1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000"/>
                            </p:stCondLst>
                            <p:childTnLst>
                              <p:par>
                                <p:cTn id="19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000"/>
                            </p:stCondLst>
                            <p:childTnLst>
                              <p:par>
                                <p:cTn id="2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2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3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11" grpId="0" animBg="1"/>
      <p:bldP spid="4" grpId="0" animBg="1"/>
      <p:bldP spid="4" grpId="1" animBg="1"/>
      <p:bldP spid="5" grpId="0" animBg="1"/>
      <p:bldP spid="6" grpId="0" animBg="1"/>
      <p:bldP spid="7" grpId="0" animBg="1"/>
      <p:bldP spid="10" grpId="0" animBg="1"/>
      <p:bldP spid="10" grpId="1" animBg="1"/>
      <p:bldP spid="14" grpId="0"/>
      <p:bldP spid="15" grpId="0"/>
      <p:bldP spid="16" grpId="0"/>
      <p:bldP spid="17" grpId="0"/>
      <p:bldP spid="18" grpId="0"/>
      <p:bldP spid="28" grpId="0" animBg="1"/>
      <p:bldP spid="28" grpId="1" animBg="1"/>
      <p:bldP spid="32" grpId="0" animBg="1"/>
      <p:bldP spid="32" grpId="1" animBg="1"/>
      <p:bldP spid="42" grpId="0" animBg="1"/>
      <p:bldP spid="42" grpId="1" animBg="1"/>
      <p:bldP spid="48" grpId="0" animBg="1"/>
      <p:bldP spid="48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753"/>
            <a:ext cx="12192000" cy="6858000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00"/>
          <a:stretch/>
        </p:blipFill>
        <p:spPr bwMode="auto">
          <a:xfrm rot="10800000">
            <a:off x="0" y="5309118"/>
            <a:ext cx="12192000" cy="154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4" name="TextBox 3"/>
          <p:cNvSpPr txBox="1"/>
          <p:nvPr/>
        </p:nvSpPr>
        <p:spPr>
          <a:xfrm>
            <a:off x="345623" y="144757"/>
            <a:ext cx="5978977" cy="523220"/>
          </a:xfrm>
          <a:prstGeom prst="rect">
            <a:avLst/>
          </a:prstGeom>
          <a:effectLst>
            <a:glow rad="139700">
              <a:schemeClr val="accent2">
                <a:lumMod val="75000"/>
                <a:alpha val="40000"/>
              </a:schemeClr>
            </a:glow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800" dirty="0"/>
              <a:t>We have covered here in this course …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14774" y="1659184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Suggested Prerequisites for this Course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97611" y="2290011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Download Sample Document from NITHA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97610" y="2920838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Formatting Your Document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66582" y="3654606"/>
            <a:ext cx="2380893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Create Style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66581" y="4016741"/>
            <a:ext cx="2380894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Inspecting Style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66580" y="4379748"/>
            <a:ext cx="2380895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Page Layout Ribbon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366584" y="3289732"/>
            <a:ext cx="2380891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Home Tab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366579" y="4751975"/>
            <a:ext cx="2380896" cy="369332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CA" dirty="0"/>
              <a:t>Breaks, Tabs &amp; Such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914774" y="5212589"/>
            <a:ext cx="4819651" cy="36933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CA" dirty="0"/>
              <a:t>Add Date &amp; Page Number to the Footer</a:t>
            </a:r>
          </a:p>
        </p:txBody>
      </p:sp>
    </p:spTree>
    <p:extLst>
      <p:ext uri="{BB962C8B-B14F-4D97-AF65-F5344CB8AC3E}">
        <p14:creationId xmlns:p14="http://schemas.microsoft.com/office/powerpoint/2010/main" val="107587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23" grpId="0"/>
      <p:bldP spid="28" grpId="0"/>
      <p:bldP spid="2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22375" y="1666223"/>
            <a:ext cx="6947250" cy="3525553"/>
          </a:xfrm>
          <a:solidFill>
            <a:schemeClr val="accent2"/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pPr algn="ctr"/>
            <a:r>
              <a:rPr lang="en-CA" sz="5333" b="1" dirty="0"/>
              <a:t>NITHA IT Helpdesk</a:t>
            </a:r>
            <a:br>
              <a:rPr lang="en-CA" sz="5333" dirty="0"/>
            </a:br>
            <a:br>
              <a:rPr lang="en-CA" sz="5333" dirty="0"/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helpdesk@nitha.com</a:t>
            </a: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CA" sz="5333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1(844)486-4842</a:t>
            </a:r>
            <a:endParaRPr lang="en-C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021"/>
            <a:ext cx="12192000" cy="120197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26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49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" y="0"/>
              <a:ext cx="12191999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1999" cy="12673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4816884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5122870" y="722268"/>
            <a:ext cx="699900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forward</a:t>
            </a:r>
            <a:r>
              <a:rPr lang="en-CA" sz="2000" dirty="0"/>
              <a:t> through the months by clicking on the next month 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8695012" y="1130525"/>
            <a:ext cx="900326" cy="809370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15033" y="2472642"/>
            <a:ext cx="7639941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Cycle </a:t>
            </a:r>
            <a:r>
              <a:rPr lang="en-CA" sz="2000" b="1" dirty="0"/>
              <a:t>backward</a:t>
            </a:r>
            <a:r>
              <a:rPr lang="en-CA" sz="2000" dirty="0"/>
              <a:t> through the months by clicking on the previous month 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7754974" y="2008262"/>
            <a:ext cx="936099" cy="66443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D109899-4FFD-4ED9-8E29-4184C22632AE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3F28F4-960F-499E-BB8C-A9C8AE6D837E}"/>
              </a:ext>
            </a:extLst>
          </p:cNvPr>
          <p:cNvSpPr txBox="1"/>
          <p:nvPr/>
        </p:nvSpPr>
        <p:spPr>
          <a:xfrm>
            <a:off x="3418702" y="3668521"/>
            <a:ext cx="4336271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And of course, the month in the middle is the currently displayed month.</a:t>
            </a:r>
            <a:endParaRPr lang="en-GB" sz="2000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DD19CDC-A4E8-4D2B-BC0D-108CFFFB0FB9}"/>
              </a:ext>
            </a:extLst>
          </p:cNvPr>
          <p:cNvCxnSpPr>
            <a:cxnSpLocks/>
            <a:stCxn id="26" idx="3"/>
          </p:cNvCxnSpPr>
          <p:nvPr/>
        </p:nvCxnSpPr>
        <p:spPr>
          <a:xfrm flipV="1">
            <a:off x="7754973" y="2042446"/>
            <a:ext cx="1414664" cy="198001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7F29A42-E234-4864-ADB8-31B47FA9D0C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1625631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8374879" y="945351"/>
            <a:ext cx="2037838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or the next year</a:t>
            </a:r>
            <a:endParaRPr lang="en-GB" sz="2000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415B142-46B7-45B1-81AB-49A64E576F1E}"/>
              </a:ext>
            </a:extLst>
          </p:cNvPr>
          <p:cNvCxnSpPr>
            <a:cxnSpLocks/>
          </p:cNvCxnSpPr>
          <p:nvPr/>
        </p:nvCxnSpPr>
        <p:spPr>
          <a:xfrm>
            <a:off x="10412717" y="1141904"/>
            <a:ext cx="900326" cy="794759"/>
          </a:xfrm>
          <a:prstGeom prst="straightConnector1">
            <a:avLst/>
          </a:prstGeom>
          <a:ln w="25400">
            <a:gradFill>
              <a:gsLst>
                <a:gs pos="0">
                  <a:schemeClr val="accent2">
                    <a:lumMod val="20000"/>
                    <a:lumOff val="80000"/>
                  </a:schemeClr>
                </a:gs>
                <a:gs pos="53000">
                  <a:schemeClr val="accent2">
                    <a:lumMod val="20000"/>
                    <a:lumOff val="80000"/>
                  </a:schemeClr>
                </a:gs>
                <a:gs pos="7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1797464" y="2675239"/>
            <a:ext cx="4298536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You can even click on the previous year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2008262"/>
            <a:ext cx="1073921" cy="86703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F12CDB-4555-4D8B-9319-D9295BE1AE8F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52879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1540476" y="3203135"/>
            <a:ext cx="4701475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Click on the </a:t>
            </a:r>
            <a:r>
              <a:rPr lang="en-CA" sz="2000" b="1" dirty="0"/>
              <a:t>course link </a:t>
            </a:r>
            <a:r>
              <a:rPr lang="en-CA" sz="2000" dirty="0"/>
              <a:t>of your choice and you will be taken to a registration page.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655514" y="1539284"/>
            <a:ext cx="5178751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Calendar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  <a:endCxn id="14" idx="1"/>
          </p:cNvCxnSpPr>
          <p:nvPr/>
        </p:nvCxnSpPr>
        <p:spPr>
          <a:xfrm>
            <a:off x="6241951" y="3557078"/>
            <a:ext cx="1842370" cy="60306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A0A2A8C-2733-4889-A3C4-011A330D0821}"/>
              </a:ext>
            </a:extLst>
          </p:cNvPr>
          <p:cNvSpPr/>
          <p:nvPr/>
        </p:nvSpPr>
        <p:spPr>
          <a:xfrm>
            <a:off x="8084321" y="2816795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DC1C9925-4F21-4433-A7CB-C01F7B5C1095}"/>
              </a:ext>
            </a:extLst>
          </p:cNvPr>
          <p:cNvSpPr/>
          <p:nvPr/>
        </p:nvSpPr>
        <p:spPr>
          <a:xfrm>
            <a:off x="9653730" y="2814843"/>
            <a:ext cx="914400" cy="2686697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C3825E5-177D-4FC3-A25A-A06B25559F7A}"/>
              </a:ext>
            </a:extLst>
          </p:cNvPr>
          <p:cNvCxnSpPr>
            <a:cxnSpLocks/>
          </p:cNvCxnSpPr>
          <p:nvPr/>
        </p:nvCxnSpPr>
        <p:spPr>
          <a:xfrm flipV="1">
            <a:off x="9016151" y="4198641"/>
            <a:ext cx="663217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64FFD91-DB86-40F7-B3EB-D1862C242320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318881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49428" y="1539284"/>
            <a:ext cx="6093633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 Registration page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237843D-8EC4-4C13-9AC5-5D374B7D12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398" y="0"/>
            <a:ext cx="5986541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A884AC-F85E-4570-A917-2A23E391EC25}"/>
              </a:ext>
            </a:extLst>
          </p:cNvPr>
          <p:cNvSpPr txBox="1"/>
          <p:nvPr/>
        </p:nvSpPr>
        <p:spPr>
          <a:xfrm>
            <a:off x="2570205" y="2333005"/>
            <a:ext cx="2619632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Enter your information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998DC7B-3DC3-4AB4-8494-A7C0B9EFE4D5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5189837" y="2533060"/>
            <a:ext cx="1219201" cy="6385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300E432-2300-4E85-927C-5F57CE721A92}"/>
              </a:ext>
            </a:extLst>
          </p:cNvPr>
          <p:cNvSpPr/>
          <p:nvPr/>
        </p:nvSpPr>
        <p:spPr>
          <a:xfrm>
            <a:off x="6409038" y="2840208"/>
            <a:ext cx="2537253" cy="669109"/>
          </a:xfrm>
          <a:prstGeom prst="round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1F8D34-FCA4-4A3D-888A-DC695CE219BA}"/>
              </a:ext>
            </a:extLst>
          </p:cNvPr>
          <p:cNvSpPr txBox="1"/>
          <p:nvPr/>
        </p:nvSpPr>
        <p:spPr>
          <a:xfrm>
            <a:off x="2281880" y="2885876"/>
            <a:ext cx="290795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are going to attend the course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WebEx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Telehealth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8BCCAEB-2571-49AF-BBA8-A3C38DE1613D}"/>
              </a:ext>
            </a:extLst>
          </p:cNvPr>
          <p:cNvCxnSpPr>
            <a:cxnSpLocks/>
          </p:cNvCxnSpPr>
          <p:nvPr/>
        </p:nvCxnSpPr>
        <p:spPr>
          <a:xfrm>
            <a:off x="4184822" y="3707028"/>
            <a:ext cx="2454875" cy="1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609586E-FB4B-4011-9D6F-DC88A3770433}"/>
              </a:ext>
            </a:extLst>
          </p:cNvPr>
          <p:cNvCxnSpPr>
            <a:cxnSpLocks/>
          </p:cNvCxnSpPr>
          <p:nvPr/>
        </p:nvCxnSpPr>
        <p:spPr>
          <a:xfrm flipV="1">
            <a:off x="4497859" y="3888261"/>
            <a:ext cx="2010033" cy="11532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865A6AC-9C0D-4A68-82AB-84431780FA92}"/>
              </a:ext>
            </a:extLst>
          </p:cNvPr>
          <p:cNvSpPr txBox="1"/>
          <p:nvPr/>
        </p:nvSpPr>
        <p:spPr>
          <a:xfrm>
            <a:off x="1112108" y="4337361"/>
            <a:ext cx="4077730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CA" sz="2000" dirty="0"/>
              <a:t>Select how you want your Certificate of Completion delivered.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Email as a PDF</a:t>
            </a:r>
          </a:p>
          <a:p>
            <a:pPr marL="715963" indent="-342900">
              <a:buFont typeface="Wingdings" panose="05000000000000000000" pitchFamily="2" charset="2"/>
              <a:buChar char="Ø"/>
            </a:pPr>
            <a:r>
              <a:rPr lang="en-CA" sz="2000" dirty="0"/>
              <a:t>by Canada Post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1C634158-66A7-4F2E-8B9B-61737E4C5E23}"/>
              </a:ext>
            </a:extLst>
          </p:cNvPr>
          <p:cNvCxnSpPr>
            <a:cxnSpLocks/>
          </p:cNvCxnSpPr>
          <p:nvPr/>
        </p:nvCxnSpPr>
        <p:spPr>
          <a:xfrm flipV="1">
            <a:off x="3715265" y="4143633"/>
            <a:ext cx="2751438" cy="100501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6F75DBC-482C-46A3-A013-5ECBBB8E2BEB}"/>
              </a:ext>
            </a:extLst>
          </p:cNvPr>
          <p:cNvCxnSpPr>
            <a:cxnSpLocks/>
          </p:cNvCxnSpPr>
          <p:nvPr/>
        </p:nvCxnSpPr>
        <p:spPr>
          <a:xfrm flipV="1">
            <a:off x="3542270" y="4291916"/>
            <a:ext cx="2825579" cy="117800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E1DAB863-A4BB-4514-8561-F2B51607EC18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212212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22" grpId="0" animBg="1"/>
      <p:bldP spid="3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C90D7D6-387C-49E9-87D6-5944F5F59A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" y="3219"/>
            <a:ext cx="12190992" cy="1536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B827BDB-6C20-47C9-B439-5810CF4BC4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9274" y="0"/>
            <a:ext cx="5708259" cy="68580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EFA14BD-C7C2-41E2-BBB8-16FD0DCAE26D}"/>
              </a:ext>
            </a:extLst>
          </p:cNvPr>
          <p:cNvSpPr txBox="1"/>
          <p:nvPr/>
        </p:nvSpPr>
        <p:spPr>
          <a:xfrm>
            <a:off x="509563" y="2816795"/>
            <a:ext cx="5586437" cy="13234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 startAt="2"/>
            </a:pPr>
            <a:r>
              <a:rPr lang="en-CA" sz="2000" b="1" dirty="0"/>
              <a:t>WebEx</a:t>
            </a:r>
            <a:r>
              <a:rPr lang="en-CA" sz="2000" dirty="0"/>
              <a:t> </a:t>
            </a:r>
            <a:r>
              <a:rPr lang="en-CA" sz="2000" b="1" dirty="0"/>
              <a:t>Information</a:t>
            </a:r>
            <a:r>
              <a:rPr lang="en-CA" sz="2000" dirty="0"/>
              <a:t> – For the </a:t>
            </a:r>
            <a:r>
              <a:rPr lang="en-CA" sz="2000" b="1" dirty="0"/>
              <a:t>WebEx</a:t>
            </a:r>
            <a:r>
              <a:rPr lang="en-CA" sz="2000" dirty="0"/>
              <a:t> connection information on how to attend the courses in the current week, click on the </a:t>
            </a:r>
            <a:r>
              <a:rPr lang="en-CA" sz="2000" b="1" dirty="0"/>
              <a:t>WebEx</a:t>
            </a:r>
            <a:r>
              <a:rPr lang="en-CA" sz="2000" dirty="0"/>
              <a:t> link.</a:t>
            </a:r>
            <a:endParaRPr lang="en-GB" sz="2000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167F60A-F712-440A-978E-A461E5304A2D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6096000" y="1919577"/>
            <a:ext cx="672269" cy="155893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1128E6A6-C1A1-4427-9373-E88EFC718906}"/>
              </a:ext>
            </a:extLst>
          </p:cNvPr>
          <p:cNvSpPr/>
          <p:nvPr/>
        </p:nvSpPr>
        <p:spPr>
          <a:xfrm>
            <a:off x="394247" y="1554568"/>
            <a:ext cx="5586437" cy="403617"/>
          </a:xfrm>
          <a:prstGeom prst="roundRect">
            <a:avLst/>
          </a:prstGeom>
          <a:solidFill>
            <a:srgbClr val="FEF8F4"/>
          </a:solidFill>
          <a:ln>
            <a:noFill/>
          </a:ln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2000" dirty="0">
                <a:solidFill>
                  <a:schemeClr val="tx1"/>
                </a:solidFill>
              </a:rPr>
              <a:t>The NITHA Computer Training Courses WebEx Info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FCBCD4-8DED-43A2-9B05-C7C152F62086}"/>
              </a:ext>
            </a:extLst>
          </p:cNvPr>
          <p:cNvSpPr/>
          <p:nvPr/>
        </p:nvSpPr>
        <p:spPr>
          <a:xfrm>
            <a:off x="6549096" y="1674975"/>
            <a:ext cx="412543" cy="244596"/>
          </a:xfrm>
          <a:prstGeom prst="ellipse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B499961-6484-4945-8B6B-A57A0CA709D2}"/>
              </a:ext>
            </a:extLst>
          </p:cNvPr>
          <p:cNvSpPr txBox="1"/>
          <p:nvPr/>
        </p:nvSpPr>
        <p:spPr>
          <a:xfrm>
            <a:off x="460164" y="180694"/>
            <a:ext cx="5454604" cy="400110"/>
          </a:xfrm>
          <a:prstGeom prst="rect">
            <a:avLst/>
          </a:prstGeom>
          <a:solidFill>
            <a:schemeClr val="bg1"/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3175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2000" dirty="0"/>
              <a:t>NITHA - IT Helpdesk Courses Registration Website</a:t>
            </a:r>
          </a:p>
        </p:txBody>
      </p:sp>
    </p:spTree>
    <p:extLst>
      <p:ext uri="{BB962C8B-B14F-4D97-AF65-F5344CB8AC3E}">
        <p14:creationId xmlns:p14="http://schemas.microsoft.com/office/powerpoint/2010/main" val="381692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7" grpId="0" animBg="1"/>
      <p:bldP spid="7" grpId="1" animBg="1"/>
      <p:bldP spid="7" grpId="2" animBg="1"/>
      <p:bldP spid="7" grpId="3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8C6F0EE4D416448B08A0A9C2309DCF" ma:contentTypeVersion="8" ma:contentTypeDescription="Create a new document." ma:contentTypeScope="" ma:versionID="e25b42b5db4ef2fce0519e33ca23b2c7">
  <xsd:schema xmlns:xsd="http://www.w3.org/2001/XMLSchema" xmlns:xs="http://www.w3.org/2001/XMLSchema" xmlns:p="http://schemas.microsoft.com/office/2006/metadata/properties" xmlns:ns2="428c9905-0105-41d2-b6b1-7940a0b0482d" xmlns:ns3="3d6fc04e-7a8e-4eb5-b21f-815b2cabcec1" targetNamespace="http://schemas.microsoft.com/office/2006/metadata/properties" ma:root="true" ma:fieldsID="d3753595328a70c41c3f4f701ad7ce52" ns2:_="" ns3:_="">
    <xsd:import namespace="428c9905-0105-41d2-b6b1-7940a0b0482d"/>
    <xsd:import namespace="3d6fc04e-7a8e-4eb5-b21f-815b2cabce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8c9905-0105-41d2-b6b1-7940a0b048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86bb179-aa6e-4e86-b8b1-d610b8151f7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6fc04e-7a8e-4eb5-b21f-815b2cabcec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4848134b-c5b9-4b55-ad71-f65d02626ae0}" ma:internalName="TaxCatchAll" ma:showField="CatchAllData" ma:web="3d6fc04e-7a8e-4eb5-b21f-815b2cabce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6fc04e-7a8e-4eb5-b21f-815b2cabcec1" xsi:nil="true"/>
    <lcf76f155ced4ddcb4097134ff3c332f xmlns="428c9905-0105-41d2-b6b1-7940a0b0482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EF4FE47-588B-4360-9C41-A25A919B235A}"/>
</file>

<file path=customXml/itemProps2.xml><?xml version="1.0" encoding="utf-8"?>
<ds:datastoreItem xmlns:ds="http://schemas.openxmlformats.org/officeDocument/2006/customXml" ds:itemID="{00C103F5-5B89-4BBA-8EFF-1950036BA121}"/>
</file>

<file path=customXml/itemProps3.xml><?xml version="1.0" encoding="utf-8"?>
<ds:datastoreItem xmlns:ds="http://schemas.openxmlformats.org/officeDocument/2006/customXml" ds:itemID="{0487AF91-F0D5-440C-8BE3-6B84883C0FD9}"/>
</file>

<file path=docProps/app.xml><?xml version="1.0" encoding="utf-8"?>
<Properties xmlns="http://schemas.openxmlformats.org/officeDocument/2006/extended-properties" xmlns:vt="http://schemas.openxmlformats.org/officeDocument/2006/docPropsVTypes">
  <TotalTime>44432</TotalTime>
  <Words>3600</Words>
  <Application>Microsoft Office PowerPoint</Application>
  <PresentationFormat>Widescreen</PresentationFormat>
  <Paragraphs>396</Paragraphs>
  <Slides>44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0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NITHA IT Helpdesk  helpdesk@nitha.com  1(844)486-4842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Peter Netterville</dc:creator>
  <cp:lastModifiedBy>Peter Netterville</cp:lastModifiedBy>
  <cp:revision>925</cp:revision>
  <dcterms:created xsi:type="dcterms:W3CDTF">2017-09-29T13:57:00Z</dcterms:created>
  <dcterms:modified xsi:type="dcterms:W3CDTF">2020-08-05T15:33:23Z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0x010100DF8C6F0EE4D416448B08A0A9C2309DCF</vt:lpwstr>
  </property>
  <property fmtid="{D5CDD505-2E9C-101B-9397-08002B2CF9AE}" pid="3" name="Order">
    <vt:r8>31100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</Properties>
</file>