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1.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303" r:id="rId2"/>
    <p:sldId id="343" r:id="rId3"/>
    <p:sldId id="344" r:id="rId4"/>
    <p:sldId id="267" r:id="rId5"/>
    <p:sldId id="345" r:id="rId6"/>
    <p:sldId id="346" r:id="rId7"/>
    <p:sldId id="347" r:id="rId8"/>
    <p:sldId id="266" r:id="rId9"/>
    <p:sldId id="348" r:id="rId10"/>
    <p:sldId id="264" r:id="rId11"/>
    <p:sldId id="263" r:id="rId12"/>
    <p:sldId id="349" r:id="rId13"/>
    <p:sldId id="350" r:id="rId14"/>
    <p:sldId id="256" r:id="rId15"/>
    <p:sldId id="302" r:id="rId16"/>
    <p:sldId id="257" r:id="rId17"/>
    <p:sldId id="329" r:id="rId18"/>
    <p:sldId id="330" r:id="rId19"/>
    <p:sldId id="331" r:id="rId20"/>
    <p:sldId id="332" r:id="rId21"/>
    <p:sldId id="333" r:id="rId22"/>
    <p:sldId id="334" r:id="rId23"/>
    <p:sldId id="335" r:id="rId24"/>
    <p:sldId id="310" r:id="rId25"/>
    <p:sldId id="311" r:id="rId26"/>
    <p:sldId id="258" r:id="rId27"/>
    <p:sldId id="259" r:id="rId28"/>
    <p:sldId id="260" r:id="rId29"/>
    <p:sldId id="261" r:id="rId30"/>
    <p:sldId id="321" r:id="rId31"/>
    <p:sldId id="323" r:id="rId32"/>
    <p:sldId id="324" r:id="rId33"/>
    <p:sldId id="265" r:id="rId34"/>
    <p:sldId id="325" r:id="rId35"/>
    <p:sldId id="327" r:id="rId36"/>
    <p:sldId id="328" r:id="rId37"/>
    <p:sldId id="342" r:id="rId38"/>
    <p:sldId id="336" r:id="rId39"/>
    <p:sldId id="337" r:id="rId40"/>
    <p:sldId id="274" r:id="rId41"/>
    <p:sldId id="319" r:id="rId42"/>
    <p:sldId id="320" r:id="rId43"/>
    <p:sldId id="306" r:id="rId44"/>
    <p:sldId id="326" r:id="rId45"/>
    <p:sldId id="312" r:id="rId46"/>
    <p:sldId id="313" r:id="rId47"/>
    <p:sldId id="314" r:id="rId48"/>
    <p:sldId id="284" r:id="rId49"/>
    <p:sldId id="298" r:id="rId50"/>
    <p:sldId id="299"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9557"/>
    <a:srgbClr val="542708"/>
    <a:srgbClr val="F0904E"/>
    <a:srgbClr val="A66BD3"/>
    <a:srgbClr val="C1DEAE"/>
    <a:srgbClr val="F8BD52"/>
    <a:srgbClr val="FFCC29"/>
    <a:srgbClr val="20C4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714" autoAdjust="0"/>
  </p:normalViewPr>
  <p:slideViewPr>
    <p:cSldViewPr snapToGrid="0">
      <p:cViewPr varScale="1">
        <p:scale>
          <a:sx n="112" d="100"/>
          <a:sy n="112" d="100"/>
        </p:scale>
        <p:origin x="348" y="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C4DCE5-AB70-44E2-92EE-EE93E5CE8FF4}" type="datetimeFigureOut">
              <a:rPr lang="en-CA" smtClean="0"/>
              <a:t>2020-08-05</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EC33D8-40B5-433E-A7EC-A4CF964FF188}" type="slidenum">
              <a:rPr lang="en-CA" smtClean="0"/>
              <a:t>‹#›</a:t>
            </a:fld>
            <a:endParaRPr lang="en-CA"/>
          </a:p>
        </p:txBody>
      </p:sp>
    </p:spTree>
    <p:extLst>
      <p:ext uri="{BB962C8B-B14F-4D97-AF65-F5344CB8AC3E}">
        <p14:creationId xmlns:p14="http://schemas.microsoft.com/office/powerpoint/2010/main" val="1791489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wikipedia.org/wiki/Windows_10" TargetMode="External"/><Relationship Id="rId7" Type="http://schemas.openxmlformats.org/officeDocument/2006/relationships/hyperlink" Target="https://en.wikipedia.org/wiki/Action_Center#cite_note-8" TargetMode="External"/><Relationship Id="rId2" Type="http://schemas.openxmlformats.org/officeDocument/2006/relationships/slide" Target="../slides/slide33.xml"/><Relationship Id="rId1" Type="http://schemas.openxmlformats.org/officeDocument/2006/relationships/notesMaster" Target="../notesMasters/notesMaster1.xml"/><Relationship Id="rId6" Type="http://schemas.openxmlformats.org/officeDocument/2006/relationships/hyperlink" Target="https://en.wikipedia.org/wiki/Action_Center#cite_note-7" TargetMode="External"/><Relationship Id="rId5" Type="http://schemas.openxmlformats.org/officeDocument/2006/relationships/hyperlink" Target="https://en.wikipedia.org/wiki/Action_Center#cite_note-6" TargetMode="External"/><Relationship Id="rId4" Type="http://schemas.openxmlformats.org/officeDocument/2006/relationships/hyperlink" Target="https://en.wikipedia.org/wiki/Action_Center#cite_note-ZDNet-Windows-Phone8.1-Action-Center-Launch-5"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1</a:t>
            </a:fld>
            <a:endParaRPr lang="en-CA" altLang="en-US"/>
          </a:p>
        </p:txBody>
      </p:sp>
    </p:spTree>
    <p:extLst>
      <p:ext uri="{BB962C8B-B14F-4D97-AF65-F5344CB8AC3E}">
        <p14:creationId xmlns:p14="http://schemas.microsoft.com/office/powerpoint/2010/main" val="34207935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a:t>
            </a:r>
            <a:r>
              <a:rPr lang="en-CA" baseline="0" dirty="0"/>
              <a:t> ribbon or bar at the very bottom of desktop is Taskbar.</a:t>
            </a:r>
            <a:br>
              <a:rPr lang="en-CA" baseline="0" dirty="0"/>
            </a:br>
            <a:br>
              <a:rPr lang="en-CA" baseline="0" dirty="0"/>
            </a:br>
            <a:r>
              <a:rPr lang="en-CA" baseline="0" dirty="0"/>
              <a:t>You will use taskbar a lot in daily bases work</a:t>
            </a:r>
            <a:br>
              <a:rPr lang="en-CA" baseline="0" dirty="0"/>
            </a:br>
            <a:r>
              <a:rPr lang="en-CA" baseline="0" dirty="0"/>
              <a:t>having access to other main areas is possible from taskbar, such as Start Menu</a:t>
            </a:r>
          </a:p>
          <a:p>
            <a:r>
              <a:rPr lang="en-CA" baseline="0" dirty="0"/>
              <a:t>Or you may see time and notification area in far right side of it.</a:t>
            </a:r>
          </a:p>
          <a:p>
            <a:endParaRPr lang="en-CA" dirty="0"/>
          </a:p>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30</a:t>
            </a:fld>
            <a:endParaRPr lang="en-CA" altLang="en-US"/>
          </a:p>
        </p:txBody>
      </p:sp>
    </p:spTree>
    <p:extLst>
      <p:ext uri="{BB962C8B-B14F-4D97-AF65-F5344CB8AC3E}">
        <p14:creationId xmlns:p14="http://schemas.microsoft.com/office/powerpoint/2010/main" val="2652026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a:t>
            </a:r>
            <a:r>
              <a:rPr lang="en-CA" baseline="0" dirty="0"/>
              <a:t> ribbon or bar at the very bottom of desktop is Taskbar.</a:t>
            </a:r>
            <a:br>
              <a:rPr lang="en-CA" baseline="0" dirty="0"/>
            </a:br>
            <a:br>
              <a:rPr lang="en-CA" baseline="0" dirty="0"/>
            </a:br>
            <a:r>
              <a:rPr lang="en-CA" baseline="0" dirty="0"/>
              <a:t>You will use taskbar a lot in daily bases work</a:t>
            </a:r>
            <a:br>
              <a:rPr lang="en-CA" baseline="0" dirty="0"/>
            </a:br>
            <a:r>
              <a:rPr lang="en-CA" baseline="0" dirty="0"/>
              <a:t>having access to other main areas is possible from taskbar, such as Start Menu</a:t>
            </a:r>
          </a:p>
          <a:p>
            <a:r>
              <a:rPr lang="en-CA" baseline="0" dirty="0"/>
              <a:t>Or you may see time and notification area in far right side of it.</a:t>
            </a:r>
          </a:p>
          <a:p>
            <a:endParaRPr lang="en-CA" dirty="0"/>
          </a:p>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31</a:t>
            </a:fld>
            <a:endParaRPr lang="en-CA" altLang="en-US"/>
          </a:p>
        </p:txBody>
      </p:sp>
    </p:spTree>
    <p:extLst>
      <p:ext uri="{BB962C8B-B14F-4D97-AF65-F5344CB8AC3E}">
        <p14:creationId xmlns:p14="http://schemas.microsoft.com/office/powerpoint/2010/main" val="671103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a:t>
            </a:r>
            <a:r>
              <a:rPr lang="en-CA" baseline="0" dirty="0"/>
              <a:t> ribbon or bar at the very bottom of desktop is Taskbar.</a:t>
            </a:r>
            <a:br>
              <a:rPr lang="en-CA" baseline="0" dirty="0"/>
            </a:br>
            <a:br>
              <a:rPr lang="en-CA" baseline="0" dirty="0"/>
            </a:br>
            <a:r>
              <a:rPr lang="en-CA" baseline="0" dirty="0"/>
              <a:t>You will use taskbar a lot in daily bases work</a:t>
            </a:r>
            <a:br>
              <a:rPr lang="en-CA" baseline="0" dirty="0"/>
            </a:br>
            <a:r>
              <a:rPr lang="en-CA" baseline="0" dirty="0"/>
              <a:t>having access to other main areas is possible from taskbar, such as Start Menu</a:t>
            </a:r>
          </a:p>
          <a:p>
            <a:r>
              <a:rPr lang="en-CA" baseline="0" dirty="0"/>
              <a:t>Or you may see time and notification area in far right side of it.</a:t>
            </a:r>
          </a:p>
          <a:p>
            <a:endParaRPr lang="en-CA" dirty="0"/>
          </a:p>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32</a:t>
            </a:fld>
            <a:endParaRPr lang="en-CA" altLang="en-US"/>
          </a:p>
        </p:txBody>
      </p:sp>
    </p:spTree>
    <p:extLst>
      <p:ext uri="{BB962C8B-B14F-4D97-AF65-F5344CB8AC3E}">
        <p14:creationId xmlns:p14="http://schemas.microsoft.com/office/powerpoint/2010/main" val="1365414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kern="1200" dirty="0">
                <a:solidFill>
                  <a:schemeClr val="tx1"/>
                </a:solidFill>
                <a:effectLst/>
                <a:latin typeface="+mn-lt"/>
                <a:ea typeface="+mn-ea"/>
                <a:cs typeface="+mn-cs"/>
              </a:rPr>
              <a:t>Action Center allows for four quick settings, and in Windows 10 users can expand the view to show all of the quick settings. Notifications are sorted into categories by app, and users can swipe right to clear notifications. Action Center also supports actionable notifications starting with </a:t>
            </a:r>
            <a:r>
              <a:rPr lang="en-CA" sz="1200" b="0" i="0" u="none" strike="noStrike" kern="1200" dirty="0">
                <a:solidFill>
                  <a:schemeClr val="tx1"/>
                </a:solidFill>
                <a:effectLst/>
                <a:latin typeface="+mn-lt"/>
                <a:ea typeface="+mn-ea"/>
                <a:cs typeface="+mn-cs"/>
                <a:hlinkClick r:id="rId3" tooltip="Windows 10"/>
              </a:rPr>
              <a:t>Windows 10</a:t>
            </a:r>
            <a:r>
              <a:rPr lang="en-CA" sz="1200" b="0" i="0" kern="1200" dirty="0">
                <a:solidFill>
                  <a:schemeClr val="tx1"/>
                </a:solidFill>
                <a:effectLst/>
                <a:latin typeface="+mn-lt"/>
                <a:ea typeface="+mn-ea"/>
                <a:cs typeface="+mn-cs"/>
              </a:rPr>
              <a:t>. In the mobile version, the user can swipe from the top to the bottom to invoke Action Center,</a:t>
            </a:r>
            <a:r>
              <a:rPr lang="en-CA" sz="1200" b="0" i="0" u="none" strike="noStrike" kern="1200" baseline="30000" dirty="0">
                <a:solidFill>
                  <a:schemeClr val="tx1"/>
                </a:solidFill>
                <a:effectLst/>
                <a:latin typeface="+mn-lt"/>
                <a:ea typeface="+mn-ea"/>
                <a:cs typeface="+mn-cs"/>
                <a:hlinkClick r:id="rId4"/>
              </a:rPr>
              <a:t>[5]</a:t>
            </a:r>
            <a:r>
              <a:rPr lang="en-CA" sz="1200" b="0" i="0" kern="1200" dirty="0">
                <a:solidFill>
                  <a:schemeClr val="tx1"/>
                </a:solidFill>
                <a:effectLst/>
                <a:latin typeface="+mn-lt"/>
                <a:ea typeface="+mn-ea"/>
                <a:cs typeface="+mn-cs"/>
              </a:rPr>
              <a:t> and further features introduced in Windows Phone 8.1 include the ability to change simple settings such as volume controls. The new notifications area's design allows the user to for example change wireless networks, turn Bluetooth and Airplane Mode on or off, and access "Driving Mode" from four customisable boxes at the top of the screen, while beneath these four horizontally placed boxes include recent text messages and social integration.</a:t>
            </a:r>
            <a:r>
              <a:rPr lang="en-CA" sz="1200" b="0" i="0" u="none" strike="noStrike" kern="1200" baseline="30000" dirty="0">
                <a:solidFill>
                  <a:schemeClr val="tx1"/>
                </a:solidFill>
                <a:effectLst/>
                <a:latin typeface="+mn-lt"/>
                <a:ea typeface="+mn-ea"/>
                <a:cs typeface="+mn-cs"/>
                <a:hlinkClick r:id="rId5"/>
              </a:rPr>
              <a:t>[6]</a:t>
            </a:r>
            <a:r>
              <a:rPr lang="en-CA" sz="1200" b="0" i="0" u="none" strike="noStrike" kern="1200" baseline="30000" dirty="0">
                <a:solidFill>
                  <a:schemeClr val="tx1"/>
                </a:solidFill>
                <a:effectLst/>
                <a:latin typeface="+mn-lt"/>
                <a:ea typeface="+mn-ea"/>
                <a:cs typeface="+mn-cs"/>
                <a:hlinkClick r:id="rId6"/>
              </a:rPr>
              <a:t>[7]</a:t>
            </a:r>
            <a:r>
              <a:rPr lang="en-CA" sz="1200" b="0" i="0" u="none" strike="noStrike" kern="1200" baseline="30000" dirty="0">
                <a:solidFill>
                  <a:schemeClr val="tx1"/>
                </a:solidFill>
                <a:effectLst/>
                <a:latin typeface="+mn-lt"/>
                <a:ea typeface="+mn-ea"/>
                <a:cs typeface="+mn-cs"/>
                <a:hlinkClick r:id="rId7"/>
              </a:rPr>
              <a:t>[8]</a:t>
            </a:r>
            <a:r>
              <a:rPr lang="en-CA" sz="1200" b="0" i="0" kern="1200" dirty="0">
                <a:solidFill>
                  <a:schemeClr val="tx1"/>
                </a:solidFill>
                <a:effectLst/>
                <a:latin typeface="+mn-lt"/>
                <a:ea typeface="+mn-ea"/>
                <a:cs typeface="+mn-cs"/>
              </a:rPr>
              <a:t> On the desktop version, the user can invoke Action Center by clicking on its icon on the taskbar, or by swiping from the right.</a:t>
            </a:r>
            <a:endParaRPr lang="en-CA" baseline="0"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33</a:t>
            </a:fld>
            <a:endParaRPr lang="en-CA" altLang="en-US"/>
          </a:p>
        </p:txBody>
      </p:sp>
    </p:spTree>
    <p:extLst>
      <p:ext uri="{BB962C8B-B14F-4D97-AF65-F5344CB8AC3E}">
        <p14:creationId xmlns:p14="http://schemas.microsoft.com/office/powerpoint/2010/main" val="11308725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What</a:t>
            </a:r>
            <a:r>
              <a:rPr lang="en-CA" baseline="0" dirty="0"/>
              <a:t> are file extensions?</a:t>
            </a:r>
          </a:p>
          <a:p>
            <a:r>
              <a:rPr lang="en-CA" baseline="0" dirty="0"/>
              <a:t>File extension help us to know which program we must use to open a each file.</a:t>
            </a:r>
            <a:br>
              <a:rPr lang="en-CA" baseline="0" dirty="0"/>
            </a:br>
            <a:br>
              <a:rPr lang="en-CA" baseline="0" dirty="0"/>
            </a:br>
            <a:r>
              <a:rPr lang="en-CA" baseline="0" dirty="0"/>
              <a:t>This is usually done by computer itself, but if we have a file and can not be open, then we have to look into file extension and see which program we can use for it.</a:t>
            </a:r>
            <a:br>
              <a:rPr lang="en-CA" baseline="0" dirty="0"/>
            </a:br>
            <a:br>
              <a:rPr lang="en-CA" baseline="0" dirty="0"/>
            </a:br>
            <a:r>
              <a:rPr lang="en-CA" baseline="0" dirty="0"/>
              <a:t>Here in this table you can see sample of each file, extension and their icon in Windows OS</a:t>
            </a:r>
            <a:br>
              <a:rPr lang="en-CA" baseline="0" dirty="0"/>
            </a:br>
            <a:endParaRPr lang="en-CA" baseline="0" dirty="0"/>
          </a:p>
          <a:p>
            <a:endParaRPr lang="en-CA" baseline="0"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40</a:t>
            </a:fld>
            <a:endParaRPr lang="en-CA" altLang="en-US"/>
          </a:p>
        </p:txBody>
      </p:sp>
    </p:spTree>
    <p:extLst>
      <p:ext uri="{BB962C8B-B14F-4D97-AF65-F5344CB8AC3E}">
        <p14:creationId xmlns:p14="http://schemas.microsoft.com/office/powerpoint/2010/main" val="22582265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47</a:t>
            </a:fld>
            <a:endParaRPr lang="en-CA" altLang="en-US"/>
          </a:p>
        </p:txBody>
      </p:sp>
    </p:spTree>
    <p:extLst>
      <p:ext uri="{BB962C8B-B14F-4D97-AF65-F5344CB8AC3E}">
        <p14:creationId xmlns:p14="http://schemas.microsoft.com/office/powerpoint/2010/main" val="15021553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48</a:t>
            </a:fld>
            <a:endParaRPr lang="en-CA" altLang="en-US"/>
          </a:p>
        </p:txBody>
      </p:sp>
    </p:spTree>
    <p:extLst>
      <p:ext uri="{BB962C8B-B14F-4D97-AF65-F5344CB8AC3E}">
        <p14:creationId xmlns:p14="http://schemas.microsoft.com/office/powerpoint/2010/main" val="28398015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Please</a:t>
            </a:r>
            <a:r>
              <a:rPr lang="en-CA" baseline="0" dirty="0"/>
              <a:t> do not hesitate to ask any question regarding </a:t>
            </a:r>
            <a:r>
              <a:rPr lang="en-CA" baseline="0"/>
              <a:t>this session, </a:t>
            </a:r>
            <a:r>
              <a:rPr lang="en-CA" baseline="0" dirty="0"/>
              <a:t>and I will make sure to answer your question as soon as possible.</a:t>
            </a: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49</a:t>
            </a:fld>
            <a:endParaRPr lang="en-CA" altLang="en-US"/>
          </a:p>
        </p:txBody>
      </p:sp>
    </p:spTree>
    <p:extLst>
      <p:ext uri="{BB962C8B-B14F-4D97-AF65-F5344CB8AC3E}">
        <p14:creationId xmlns:p14="http://schemas.microsoft.com/office/powerpoint/2010/main" val="1004514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a:t>
            </a:fld>
            <a:endParaRPr lang="en-CA" altLang="en-US"/>
          </a:p>
        </p:txBody>
      </p:sp>
    </p:spTree>
    <p:extLst>
      <p:ext uri="{BB962C8B-B14F-4D97-AF65-F5344CB8AC3E}">
        <p14:creationId xmlns:p14="http://schemas.microsoft.com/office/powerpoint/2010/main" val="761245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Operating system is managing hardware and programs</a:t>
            </a:r>
            <a:br>
              <a:rPr lang="en-CA" baseline="0" dirty="0"/>
            </a:br>
            <a:r>
              <a:rPr lang="en-CA" baseline="0" dirty="0"/>
              <a:t>require OS or operating system to work</a:t>
            </a:r>
            <a:br>
              <a:rPr lang="en-CA" dirty="0"/>
            </a:br>
            <a:br>
              <a:rPr lang="en-CA" dirty="0"/>
            </a:br>
            <a:r>
              <a:rPr lang="en-CA" dirty="0"/>
              <a:t>Windows</a:t>
            </a:r>
            <a:r>
              <a:rPr lang="en-CA" baseline="0" dirty="0"/>
              <a:t> most used operating system in the world, 1.25 billion.</a:t>
            </a:r>
            <a:br>
              <a:rPr lang="en-CA" baseline="0" dirty="0"/>
            </a:br>
            <a:r>
              <a:rPr lang="en-CA" baseline="0" dirty="0"/>
              <a:t>windows runs on approximately %75 of computers in world. </a:t>
            </a:r>
          </a:p>
          <a:p>
            <a:endParaRPr lang="en-CA" baseline="0" dirty="0"/>
          </a:p>
          <a:p>
            <a:r>
              <a:rPr lang="en-CA" baseline="0" dirty="0"/>
              <a:t>If you have computer, more than likely you have one of this 4 recent version of windows running on your computer.</a:t>
            </a:r>
          </a:p>
          <a:p>
            <a:br>
              <a:rPr lang="en-CA" baseline="0" dirty="0"/>
            </a:br>
            <a:r>
              <a:rPr lang="en-CA" baseline="0" dirty="0"/>
              <a:t>Every three years, Microsoft will introduce new version of Windows</a:t>
            </a:r>
            <a:br>
              <a:rPr lang="en-CA" baseline="0" dirty="0"/>
            </a:br>
            <a:r>
              <a:rPr lang="en-CA" baseline="0" dirty="0"/>
              <a:t>Latest version is Windows 10 which was released in 2015</a:t>
            </a:r>
          </a:p>
          <a:p>
            <a:r>
              <a:rPr lang="en-CA" baseline="0" dirty="0"/>
              <a:t>Before that Windows 8 (and short after that Windows 8.1 with slight difference) in 2012</a:t>
            </a:r>
          </a:p>
          <a:p>
            <a:r>
              <a:rPr lang="en-CA" baseline="0" dirty="0"/>
              <a:t>Windows 7 released in 2009 and probably most popular version of Windows until Windows 10 release date</a:t>
            </a:r>
          </a:p>
          <a:p>
            <a:r>
              <a:rPr lang="en-CA" baseline="0" dirty="0"/>
              <a:t>Windows Vista released in 2006 and least popular version of windows, very unstable and very slow operating system</a:t>
            </a:r>
          </a:p>
          <a:p>
            <a:endParaRPr lang="en-CA" baseline="0"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16</a:t>
            </a:fld>
            <a:endParaRPr lang="en-CA" altLang="en-US"/>
          </a:p>
        </p:txBody>
      </p:sp>
    </p:spTree>
    <p:extLst>
      <p:ext uri="{BB962C8B-B14F-4D97-AF65-F5344CB8AC3E}">
        <p14:creationId xmlns:p14="http://schemas.microsoft.com/office/powerpoint/2010/main" val="4069347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CA" baseline="0" dirty="0"/>
            </a:b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24</a:t>
            </a:fld>
            <a:endParaRPr lang="en-CA" altLang="en-US"/>
          </a:p>
        </p:txBody>
      </p:sp>
    </p:spTree>
    <p:extLst>
      <p:ext uri="{BB962C8B-B14F-4D97-AF65-F5344CB8AC3E}">
        <p14:creationId xmlns:p14="http://schemas.microsoft.com/office/powerpoint/2010/main" val="974031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25</a:t>
            </a:fld>
            <a:endParaRPr lang="en-CA" altLang="en-US"/>
          </a:p>
        </p:txBody>
      </p:sp>
    </p:spTree>
    <p:extLst>
      <p:ext uri="{BB962C8B-B14F-4D97-AF65-F5344CB8AC3E}">
        <p14:creationId xmlns:p14="http://schemas.microsoft.com/office/powerpoint/2010/main" val="3997245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Interface</a:t>
            </a:r>
            <a:r>
              <a:rPr lang="en-CA" baseline="0" dirty="0"/>
              <a:t> of operating system is what you see and they way you interact with your computer.</a:t>
            </a:r>
            <a:br>
              <a:rPr lang="en-CA" baseline="0" dirty="0"/>
            </a:br>
            <a:br>
              <a:rPr lang="en-CA" baseline="0" dirty="0"/>
            </a:br>
            <a:r>
              <a:rPr lang="en-CA" baseline="0" dirty="0"/>
              <a:t>Every area of your Windows operating system called in specific name.</a:t>
            </a:r>
            <a:br>
              <a:rPr lang="en-CA" baseline="0" dirty="0"/>
            </a:br>
            <a:r>
              <a:rPr lang="en-CA" baseline="0" dirty="0"/>
              <a:t>We will talk about each of those area one by one in more details.</a:t>
            </a:r>
            <a:br>
              <a:rPr lang="en-CA" baseline="0" dirty="0"/>
            </a:br>
            <a:r>
              <a:rPr lang="en-CA" baseline="0" dirty="0"/>
              <a:t>We will show you Windows 7 interface, as most office computers are running on Windows 7 now. </a:t>
            </a:r>
            <a:br>
              <a:rPr lang="en-CA" baseline="0" dirty="0"/>
            </a:br>
            <a:r>
              <a:rPr lang="en-CA" baseline="0" dirty="0"/>
              <a:t>Newer version of windows like Windows 10 may have different look, but areas of the computer and interface is always same</a:t>
            </a:r>
          </a:p>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26</a:t>
            </a:fld>
            <a:endParaRPr lang="en-CA" altLang="en-US"/>
          </a:p>
        </p:txBody>
      </p:sp>
    </p:spTree>
    <p:extLst>
      <p:ext uri="{BB962C8B-B14F-4D97-AF65-F5344CB8AC3E}">
        <p14:creationId xmlns:p14="http://schemas.microsoft.com/office/powerpoint/2010/main" val="1426808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Why name</a:t>
            </a:r>
            <a:r>
              <a:rPr lang="en-CA" baseline="0" dirty="0"/>
              <a:t> of Windows operating system is Windows? Because you can open different folders and programs in separate window!</a:t>
            </a:r>
            <a:br>
              <a:rPr lang="en-CA" baseline="0" dirty="0"/>
            </a:br>
            <a:r>
              <a:rPr lang="en-CA" baseline="0" dirty="0"/>
              <a:t>Every single windows can be hover around the screen and you may close them separately without having interference with others.</a:t>
            </a: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27</a:t>
            </a:fld>
            <a:endParaRPr lang="en-CA" altLang="en-US"/>
          </a:p>
        </p:txBody>
      </p:sp>
    </p:spTree>
    <p:extLst>
      <p:ext uri="{BB962C8B-B14F-4D97-AF65-F5344CB8AC3E}">
        <p14:creationId xmlns:p14="http://schemas.microsoft.com/office/powerpoint/2010/main" val="126414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What</a:t>
            </a:r>
            <a:r>
              <a:rPr lang="en-CA" baseline="0" dirty="0"/>
              <a:t> you see after you are logged into your computer, is Desktop</a:t>
            </a:r>
          </a:p>
          <a:p>
            <a:endParaRPr lang="en-CA" baseline="0" dirty="0"/>
          </a:p>
          <a:p>
            <a:r>
              <a:rPr lang="en-CA" baseline="0" dirty="0"/>
              <a:t>Desktop is the root of your access to computer, you can start browsing into your files and computer after you see the desktop.</a:t>
            </a:r>
          </a:p>
          <a:p>
            <a:r>
              <a:rPr lang="en-CA" dirty="0"/>
              <a:t>Usually when you</a:t>
            </a:r>
            <a:r>
              <a:rPr lang="en-CA" baseline="0" dirty="0"/>
              <a:t> install a program, there will be an icon in your desktop of that program, so you can have access and open it.</a:t>
            </a:r>
            <a:br>
              <a:rPr lang="en-CA" baseline="0" dirty="0"/>
            </a:br>
            <a:r>
              <a:rPr lang="en-CA" baseline="0" dirty="0"/>
              <a:t>In the Windows, we only have “Recycle Bin” and nothing else for the first time we run the computer.</a:t>
            </a: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28</a:t>
            </a:fld>
            <a:endParaRPr lang="en-CA" altLang="en-US"/>
          </a:p>
        </p:txBody>
      </p:sp>
    </p:spTree>
    <p:extLst>
      <p:ext uri="{BB962C8B-B14F-4D97-AF65-F5344CB8AC3E}">
        <p14:creationId xmlns:p14="http://schemas.microsoft.com/office/powerpoint/2010/main" val="4222527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a:t>
            </a:r>
            <a:r>
              <a:rPr lang="en-CA" baseline="0" dirty="0"/>
              <a:t> ribbon or bar at the very bottom of desktop is Taskbar.</a:t>
            </a:r>
            <a:br>
              <a:rPr lang="en-CA" baseline="0" dirty="0"/>
            </a:br>
            <a:br>
              <a:rPr lang="en-CA" baseline="0" dirty="0"/>
            </a:br>
            <a:r>
              <a:rPr lang="en-CA" baseline="0" dirty="0"/>
              <a:t>You will use taskbar a lot in daily bases work</a:t>
            </a:r>
            <a:br>
              <a:rPr lang="en-CA" baseline="0" dirty="0"/>
            </a:br>
            <a:r>
              <a:rPr lang="en-CA" baseline="0" dirty="0"/>
              <a:t>having access to other main areas is possible from taskbar, such as Start Menu</a:t>
            </a:r>
          </a:p>
          <a:p>
            <a:r>
              <a:rPr lang="en-CA" baseline="0" dirty="0"/>
              <a:t>Or you may see time and notification area in far right side of it.</a:t>
            </a:r>
          </a:p>
          <a:p>
            <a:endParaRPr lang="en-CA" dirty="0"/>
          </a:p>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29</a:t>
            </a:fld>
            <a:endParaRPr lang="en-CA" altLang="en-US"/>
          </a:p>
        </p:txBody>
      </p:sp>
    </p:spTree>
    <p:extLst>
      <p:ext uri="{BB962C8B-B14F-4D97-AF65-F5344CB8AC3E}">
        <p14:creationId xmlns:p14="http://schemas.microsoft.com/office/powerpoint/2010/main" val="3611223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DCFEA652-34D6-45E6-A4E0-216B5E361285}"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88D4A09-23F7-4A60-B5AA-51C4AD977474}" type="slidenum">
              <a:rPr lang="en-CA" smtClean="0"/>
              <a:t>‹#›</a:t>
            </a:fld>
            <a:endParaRPr lang="en-CA"/>
          </a:p>
        </p:txBody>
      </p:sp>
    </p:spTree>
    <p:extLst>
      <p:ext uri="{BB962C8B-B14F-4D97-AF65-F5344CB8AC3E}">
        <p14:creationId xmlns:p14="http://schemas.microsoft.com/office/powerpoint/2010/main" val="23680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DCFEA652-34D6-45E6-A4E0-216B5E361285}"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88D4A09-23F7-4A60-B5AA-51C4AD977474}" type="slidenum">
              <a:rPr lang="en-CA" smtClean="0"/>
              <a:t>‹#›</a:t>
            </a:fld>
            <a:endParaRPr lang="en-CA"/>
          </a:p>
        </p:txBody>
      </p:sp>
    </p:spTree>
    <p:extLst>
      <p:ext uri="{BB962C8B-B14F-4D97-AF65-F5344CB8AC3E}">
        <p14:creationId xmlns:p14="http://schemas.microsoft.com/office/powerpoint/2010/main" val="2878590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DCFEA652-34D6-45E6-A4E0-216B5E361285}"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88D4A09-23F7-4A60-B5AA-51C4AD977474}" type="slidenum">
              <a:rPr lang="en-CA" smtClean="0"/>
              <a:t>‹#›</a:t>
            </a:fld>
            <a:endParaRPr lang="en-CA"/>
          </a:p>
        </p:txBody>
      </p:sp>
    </p:spTree>
    <p:extLst>
      <p:ext uri="{BB962C8B-B14F-4D97-AF65-F5344CB8AC3E}">
        <p14:creationId xmlns:p14="http://schemas.microsoft.com/office/powerpoint/2010/main" val="3317567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2899333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DCFEA652-34D6-45E6-A4E0-216B5E361285}"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88D4A09-23F7-4A60-B5AA-51C4AD977474}" type="slidenum">
              <a:rPr lang="en-CA" smtClean="0"/>
              <a:t>‹#›</a:t>
            </a:fld>
            <a:endParaRPr lang="en-CA"/>
          </a:p>
        </p:txBody>
      </p:sp>
    </p:spTree>
    <p:extLst>
      <p:ext uri="{BB962C8B-B14F-4D97-AF65-F5344CB8AC3E}">
        <p14:creationId xmlns:p14="http://schemas.microsoft.com/office/powerpoint/2010/main" val="883392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FEA652-34D6-45E6-A4E0-216B5E361285}"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88D4A09-23F7-4A60-B5AA-51C4AD977474}" type="slidenum">
              <a:rPr lang="en-CA" smtClean="0"/>
              <a:t>‹#›</a:t>
            </a:fld>
            <a:endParaRPr lang="en-CA"/>
          </a:p>
        </p:txBody>
      </p:sp>
    </p:spTree>
    <p:extLst>
      <p:ext uri="{BB962C8B-B14F-4D97-AF65-F5344CB8AC3E}">
        <p14:creationId xmlns:p14="http://schemas.microsoft.com/office/powerpoint/2010/main" val="1284819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DCFEA652-34D6-45E6-A4E0-216B5E361285}" type="datetimeFigureOut">
              <a:rPr lang="en-CA" smtClean="0"/>
              <a:t>2020-08-05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88D4A09-23F7-4A60-B5AA-51C4AD977474}" type="slidenum">
              <a:rPr lang="en-CA" smtClean="0"/>
              <a:t>‹#›</a:t>
            </a:fld>
            <a:endParaRPr lang="en-CA"/>
          </a:p>
        </p:txBody>
      </p:sp>
    </p:spTree>
    <p:extLst>
      <p:ext uri="{BB962C8B-B14F-4D97-AF65-F5344CB8AC3E}">
        <p14:creationId xmlns:p14="http://schemas.microsoft.com/office/powerpoint/2010/main" val="117497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DCFEA652-34D6-45E6-A4E0-216B5E361285}" type="datetimeFigureOut">
              <a:rPr lang="en-CA" smtClean="0"/>
              <a:t>2020-08-05</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88D4A09-23F7-4A60-B5AA-51C4AD977474}" type="slidenum">
              <a:rPr lang="en-CA" smtClean="0"/>
              <a:t>‹#›</a:t>
            </a:fld>
            <a:endParaRPr lang="en-CA"/>
          </a:p>
        </p:txBody>
      </p:sp>
    </p:spTree>
    <p:extLst>
      <p:ext uri="{BB962C8B-B14F-4D97-AF65-F5344CB8AC3E}">
        <p14:creationId xmlns:p14="http://schemas.microsoft.com/office/powerpoint/2010/main" val="3438430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DCFEA652-34D6-45E6-A4E0-216B5E361285}" type="datetimeFigureOut">
              <a:rPr lang="en-CA" smtClean="0"/>
              <a:t>2020-08-05</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88D4A09-23F7-4A60-B5AA-51C4AD977474}" type="slidenum">
              <a:rPr lang="en-CA" smtClean="0"/>
              <a:t>‹#›</a:t>
            </a:fld>
            <a:endParaRPr lang="en-CA"/>
          </a:p>
        </p:txBody>
      </p:sp>
    </p:spTree>
    <p:extLst>
      <p:ext uri="{BB962C8B-B14F-4D97-AF65-F5344CB8AC3E}">
        <p14:creationId xmlns:p14="http://schemas.microsoft.com/office/powerpoint/2010/main" val="1564305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FEA652-34D6-45E6-A4E0-216B5E361285}" type="datetimeFigureOut">
              <a:rPr lang="en-CA" smtClean="0"/>
              <a:t>2020-08-05</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88D4A09-23F7-4A60-B5AA-51C4AD977474}" type="slidenum">
              <a:rPr lang="en-CA" smtClean="0"/>
              <a:t>‹#›</a:t>
            </a:fld>
            <a:endParaRPr lang="en-CA"/>
          </a:p>
        </p:txBody>
      </p:sp>
    </p:spTree>
    <p:extLst>
      <p:ext uri="{BB962C8B-B14F-4D97-AF65-F5344CB8AC3E}">
        <p14:creationId xmlns:p14="http://schemas.microsoft.com/office/powerpoint/2010/main" val="1711033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CFEA652-34D6-45E6-A4E0-216B5E361285}" type="datetimeFigureOut">
              <a:rPr lang="en-CA" smtClean="0"/>
              <a:t>2020-08-05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88D4A09-23F7-4A60-B5AA-51C4AD977474}" type="slidenum">
              <a:rPr lang="en-CA" smtClean="0"/>
              <a:t>‹#›</a:t>
            </a:fld>
            <a:endParaRPr lang="en-CA"/>
          </a:p>
        </p:txBody>
      </p:sp>
    </p:spTree>
    <p:extLst>
      <p:ext uri="{BB962C8B-B14F-4D97-AF65-F5344CB8AC3E}">
        <p14:creationId xmlns:p14="http://schemas.microsoft.com/office/powerpoint/2010/main" val="1539606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CFEA652-34D6-45E6-A4E0-216B5E361285}" type="datetimeFigureOut">
              <a:rPr lang="en-CA" smtClean="0"/>
              <a:t>2020-08-05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88D4A09-23F7-4A60-B5AA-51C4AD977474}" type="slidenum">
              <a:rPr lang="en-CA" smtClean="0"/>
              <a:t>‹#›</a:t>
            </a:fld>
            <a:endParaRPr lang="en-CA"/>
          </a:p>
        </p:txBody>
      </p:sp>
    </p:spTree>
    <p:extLst>
      <p:ext uri="{BB962C8B-B14F-4D97-AF65-F5344CB8AC3E}">
        <p14:creationId xmlns:p14="http://schemas.microsoft.com/office/powerpoint/2010/main" val="790600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FEA652-34D6-45E6-A4E0-216B5E361285}" type="datetimeFigureOut">
              <a:rPr lang="en-CA" smtClean="0"/>
              <a:t>2020-08-05</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8D4A09-23F7-4A60-B5AA-51C4AD977474}" type="slidenum">
              <a:rPr lang="en-CA" smtClean="0"/>
              <a:t>‹#›</a:t>
            </a:fld>
            <a:endParaRPr lang="en-CA"/>
          </a:p>
        </p:txBody>
      </p:sp>
    </p:spTree>
    <p:extLst>
      <p:ext uri="{BB962C8B-B14F-4D97-AF65-F5344CB8AC3E}">
        <p14:creationId xmlns:p14="http://schemas.microsoft.com/office/powerpoint/2010/main" val="16117520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8" Type="http://schemas.openxmlformats.org/officeDocument/2006/relationships/image" Target="../media/image34.gif"/><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gif"/><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41.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18" Type="http://schemas.openxmlformats.org/officeDocument/2006/relationships/image" Target="../media/image57.png"/><Relationship Id="rId3" Type="http://schemas.openxmlformats.org/officeDocument/2006/relationships/image" Target="../media/image42.png"/><Relationship Id="rId21" Type="http://schemas.openxmlformats.org/officeDocument/2006/relationships/image" Target="../media/image60.png"/><Relationship Id="rId7" Type="http://schemas.openxmlformats.org/officeDocument/2006/relationships/image" Target="../media/image46.png"/><Relationship Id="rId12" Type="http://schemas.openxmlformats.org/officeDocument/2006/relationships/image" Target="../media/image51.png"/><Relationship Id="rId17" Type="http://schemas.openxmlformats.org/officeDocument/2006/relationships/image" Target="../media/image56.png"/><Relationship Id="rId2" Type="http://schemas.openxmlformats.org/officeDocument/2006/relationships/notesSlide" Target="../notesSlides/notesSlide5.xml"/><Relationship Id="rId16" Type="http://schemas.openxmlformats.org/officeDocument/2006/relationships/image" Target="../media/image55.png"/><Relationship Id="rId20" Type="http://schemas.openxmlformats.org/officeDocument/2006/relationships/image" Target="../media/image59.png"/><Relationship Id="rId1" Type="http://schemas.openxmlformats.org/officeDocument/2006/relationships/slideLayout" Target="../slideLayouts/slideLayout12.xml"/><Relationship Id="rId6" Type="http://schemas.openxmlformats.org/officeDocument/2006/relationships/image" Target="../media/image45.png"/><Relationship Id="rId11" Type="http://schemas.openxmlformats.org/officeDocument/2006/relationships/image" Target="../media/image50.png"/><Relationship Id="rId24" Type="http://schemas.openxmlformats.org/officeDocument/2006/relationships/image" Target="../media/image63.png"/><Relationship Id="rId5" Type="http://schemas.openxmlformats.org/officeDocument/2006/relationships/image" Target="../media/image44.png"/><Relationship Id="rId15" Type="http://schemas.openxmlformats.org/officeDocument/2006/relationships/image" Target="../media/image54.png"/><Relationship Id="rId23" Type="http://schemas.openxmlformats.org/officeDocument/2006/relationships/image" Target="../media/image62.png"/><Relationship Id="rId10" Type="http://schemas.openxmlformats.org/officeDocument/2006/relationships/image" Target="../media/image49.png"/><Relationship Id="rId19" Type="http://schemas.openxmlformats.org/officeDocument/2006/relationships/image" Target="../media/image58.png"/><Relationship Id="rId4" Type="http://schemas.openxmlformats.org/officeDocument/2006/relationships/image" Target="../media/image43.png"/><Relationship Id="rId9" Type="http://schemas.openxmlformats.org/officeDocument/2006/relationships/image" Target="../media/image48.jpeg"/><Relationship Id="rId14" Type="http://schemas.openxmlformats.org/officeDocument/2006/relationships/image" Target="../media/image53.jpeg"/><Relationship Id="rId22" Type="http://schemas.openxmlformats.org/officeDocument/2006/relationships/image" Target="../media/image61.png"/></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66.png"/><Relationship Id="rId4" Type="http://schemas.openxmlformats.org/officeDocument/2006/relationships/image" Target="../media/image65.png"/></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themeOverride" Target="../theme/themeOverride1.xml"/><Relationship Id="rId4" Type="http://schemas.openxmlformats.org/officeDocument/2006/relationships/image" Target="../media/image72.png"/></Relationships>
</file>

<file path=ppt/slides/_rels/slide3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2.xml"/><Relationship Id="rId5" Type="http://schemas.openxmlformats.org/officeDocument/2006/relationships/image" Target="../media/image77.png"/><Relationship Id="rId4" Type="http://schemas.openxmlformats.org/officeDocument/2006/relationships/image" Target="../media/image76.png"/></Relationships>
</file>

<file path=ppt/slides/_rels/slide3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2.xml"/><Relationship Id="rId4"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8.png"/><Relationship Id="rId18" Type="http://schemas.openxmlformats.org/officeDocument/2006/relationships/image" Target="../media/image103.png"/><Relationship Id="rId26" Type="http://schemas.openxmlformats.org/officeDocument/2006/relationships/image" Target="../media/image111.PNG"/><Relationship Id="rId3" Type="http://schemas.openxmlformats.org/officeDocument/2006/relationships/image" Target="../media/image88.jpeg"/><Relationship Id="rId21" Type="http://schemas.openxmlformats.org/officeDocument/2006/relationships/image" Target="../media/image106.png"/><Relationship Id="rId7" Type="http://schemas.openxmlformats.org/officeDocument/2006/relationships/image" Target="../media/image92.png"/><Relationship Id="rId12" Type="http://schemas.openxmlformats.org/officeDocument/2006/relationships/image" Target="../media/image97.png"/><Relationship Id="rId17" Type="http://schemas.openxmlformats.org/officeDocument/2006/relationships/image" Target="../media/image102.png"/><Relationship Id="rId25" Type="http://schemas.openxmlformats.org/officeDocument/2006/relationships/image" Target="../media/image110.png"/><Relationship Id="rId2" Type="http://schemas.openxmlformats.org/officeDocument/2006/relationships/notesSlide" Target="../notesSlides/notesSlide14.xml"/><Relationship Id="rId16" Type="http://schemas.openxmlformats.org/officeDocument/2006/relationships/image" Target="../media/image101.png"/><Relationship Id="rId20" Type="http://schemas.openxmlformats.org/officeDocument/2006/relationships/image" Target="../media/image105.png"/><Relationship Id="rId1" Type="http://schemas.openxmlformats.org/officeDocument/2006/relationships/slideLayout" Target="../slideLayouts/slideLayout12.xml"/><Relationship Id="rId6" Type="http://schemas.openxmlformats.org/officeDocument/2006/relationships/image" Target="../media/image91.png"/><Relationship Id="rId11" Type="http://schemas.openxmlformats.org/officeDocument/2006/relationships/image" Target="../media/image96.png"/><Relationship Id="rId24" Type="http://schemas.openxmlformats.org/officeDocument/2006/relationships/image" Target="../media/image109.png"/><Relationship Id="rId5" Type="http://schemas.openxmlformats.org/officeDocument/2006/relationships/image" Target="../media/image90.png"/><Relationship Id="rId15" Type="http://schemas.openxmlformats.org/officeDocument/2006/relationships/image" Target="../media/image100.png"/><Relationship Id="rId23" Type="http://schemas.openxmlformats.org/officeDocument/2006/relationships/image" Target="../media/image108.png"/><Relationship Id="rId28" Type="http://schemas.openxmlformats.org/officeDocument/2006/relationships/image" Target="../media/image113.png"/><Relationship Id="rId10" Type="http://schemas.openxmlformats.org/officeDocument/2006/relationships/image" Target="../media/image95.png"/><Relationship Id="rId19" Type="http://schemas.openxmlformats.org/officeDocument/2006/relationships/image" Target="../media/image104.png"/><Relationship Id="rId4" Type="http://schemas.openxmlformats.org/officeDocument/2006/relationships/image" Target="../media/image89.png"/><Relationship Id="rId9" Type="http://schemas.openxmlformats.org/officeDocument/2006/relationships/image" Target="../media/image94.png"/><Relationship Id="rId14" Type="http://schemas.openxmlformats.org/officeDocument/2006/relationships/image" Target="../media/image99.png"/><Relationship Id="rId22" Type="http://schemas.openxmlformats.org/officeDocument/2006/relationships/image" Target="../media/image107.png"/><Relationship Id="rId27" Type="http://schemas.openxmlformats.org/officeDocument/2006/relationships/image" Target="../media/image112.png"/></Relationships>
</file>

<file path=ppt/slides/_rels/slide4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12.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s>
</file>

<file path=ppt/slides/_rels/slide4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12.xml"/><Relationship Id="rId4" Type="http://schemas.openxmlformats.org/officeDocument/2006/relationships/image" Target="../media/image123.png"/></Relationships>
</file>

<file path=ppt/slides/_rels/slide44.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1.png"/><Relationship Id="rId1" Type="http://schemas.openxmlformats.org/officeDocument/2006/relationships/slideLayout" Target="../slideLayouts/slideLayout12.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png"/></Relationships>
</file>

<file path=ppt/slides/_rels/slide45.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3.jpeg"/><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46.xml.rels><?xml version="1.0" encoding="UTF-8" standalone="yes"?>
<Relationships xmlns="http://schemas.openxmlformats.org/package/2006/relationships"><Relationship Id="rId3" Type="http://schemas.openxmlformats.org/officeDocument/2006/relationships/image" Target="../media/image129.jpg"/><Relationship Id="rId2" Type="http://schemas.openxmlformats.org/officeDocument/2006/relationships/image" Target="../media/image13.jpeg"/><Relationship Id="rId1" Type="http://schemas.openxmlformats.org/officeDocument/2006/relationships/slideLayout" Target="../slideLayouts/slideLayout12.xml"/><Relationship Id="rId4" Type="http://schemas.openxmlformats.org/officeDocument/2006/relationships/image" Target="../media/image130.jpg"/></Relationships>
</file>

<file path=ppt/slides/_rels/slide4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133.jpeg"/><Relationship Id="rId5" Type="http://schemas.openxmlformats.org/officeDocument/2006/relationships/image" Target="../media/image132.png"/><Relationship Id="rId4" Type="http://schemas.openxmlformats.org/officeDocument/2006/relationships/image" Target="../media/image131.png"/></Relationships>
</file>

<file path=ppt/slides/_rels/slide4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s>
</file>

<file path=ppt/slides/_rels/slide4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t="23614"/>
          <a:stretch/>
        </p:blipFill>
        <p:spPr bwMode="auto">
          <a:xfrm>
            <a:off x="-55984" y="-25401"/>
            <a:ext cx="12307078" cy="6902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492566" y="149307"/>
            <a:ext cx="5209976" cy="830933"/>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defPPr>
              <a:defRPr lang="en-US"/>
            </a:defPPr>
            <a:lvl1pPr algn="ctr">
              <a:lnSpc>
                <a:spcPct val="90000"/>
              </a:lnSpc>
              <a:spcBef>
                <a:spcPct val="0"/>
              </a:spcBef>
              <a:buNone/>
              <a:defRPr sz="5333" b="1">
                <a:latin typeface="Times New Roman" panose="02020603050405020304" pitchFamily="18" charset="0"/>
                <a:ea typeface="+mj-ea"/>
                <a:cs typeface="Times New Roman" panose="02020603050405020304" pitchFamily="18" charset="0"/>
              </a:defRPr>
            </a:lvl1pPr>
          </a:lstStyle>
          <a:p>
            <a:r>
              <a:rPr lang="en-CA" dirty="0"/>
              <a:t>Windows 7 Basics</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2361" y="1408607"/>
            <a:ext cx="1090383" cy="1084291"/>
          </a:xfrm>
          <a:prstGeom prst="rect">
            <a:avLst/>
          </a:prstGeom>
        </p:spPr>
      </p:pic>
      <p:sp>
        <p:nvSpPr>
          <p:cNvPr id="5" name="TextBox 4"/>
          <p:cNvSpPr txBox="1"/>
          <p:nvPr/>
        </p:nvSpPr>
        <p:spPr>
          <a:xfrm>
            <a:off x="5240386" y="2897037"/>
            <a:ext cx="1714334" cy="369332"/>
          </a:xfrm>
          <a:prstGeom prst="rect">
            <a:avLst/>
          </a:prstGeom>
          <a:solidFill>
            <a:srgbClr val="FBE0CD"/>
          </a:solidFill>
          <a:effectLst>
            <a:glow rad="101600">
              <a:schemeClr val="accent6">
                <a:lumMod val="75000"/>
                <a:alpha val="40000"/>
              </a:schemeClr>
            </a:glow>
            <a:softEdge rad="31750"/>
          </a:effectLst>
        </p:spPr>
        <p:txBody>
          <a:bodyPr wrap="square" rtlCol="0">
            <a:spAutoFit/>
          </a:bodyPr>
          <a:lstStyle/>
          <a:p>
            <a:pPr algn="ctr"/>
            <a:r>
              <a:rPr lang="en-CA" b="1" dirty="0"/>
              <a:t>Entry Level</a:t>
            </a:r>
          </a:p>
        </p:txBody>
      </p:sp>
    </p:spTree>
    <p:extLst>
      <p:ext uri="{BB962C8B-B14F-4D97-AF65-F5344CB8AC3E}">
        <p14:creationId xmlns:p14="http://schemas.microsoft.com/office/powerpoint/2010/main" val="120216660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3" name="Picture 2">
            <a:extLst>
              <a:ext uri="{FF2B5EF4-FFF2-40B4-BE49-F238E27FC236}">
                <a16:creationId xmlns:a16="http://schemas.microsoft.com/office/drawing/2014/main" id="{CE1A7BD7-41B6-41B0-83EF-CB58A1CB05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3237" y="0"/>
            <a:ext cx="5708259" cy="6858000"/>
          </a:xfrm>
          <a:prstGeom prst="rect">
            <a:avLst/>
          </a:prstGeom>
        </p:spPr>
      </p:pic>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11" name="TextBox 10">
            <a:extLst>
              <a:ext uri="{FF2B5EF4-FFF2-40B4-BE49-F238E27FC236}">
                <a16:creationId xmlns:a16="http://schemas.microsoft.com/office/drawing/2014/main" id="{0A2A28DB-B5DE-4094-A2BC-CCC5A1E45532}"/>
              </a:ext>
            </a:extLst>
          </p:cNvPr>
          <p:cNvSpPr txBox="1"/>
          <p:nvPr/>
        </p:nvSpPr>
        <p:spPr>
          <a:xfrm>
            <a:off x="2660822" y="2675239"/>
            <a:ext cx="3435178"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These links display the WebEx information for that course</a:t>
            </a:r>
            <a:endParaRPr lang="en-GB" sz="2000" dirty="0"/>
          </a:p>
        </p:txBody>
      </p:sp>
      <p:grpSp>
        <p:nvGrpSpPr>
          <p:cNvPr id="23" name="Group 22">
            <a:extLst>
              <a:ext uri="{FF2B5EF4-FFF2-40B4-BE49-F238E27FC236}">
                <a16:creationId xmlns:a16="http://schemas.microsoft.com/office/drawing/2014/main" id="{E5883DCB-30D8-4173-91E6-9B2E9AD30084}"/>
              </a:ext>
            </a:extLst>
          </p:cNvPr>
          <p:cNvGrpSpPr/>
          <p:nvPr/>
        </p:nvGrpSpPr>
        <p:grpSpPr>
          <a:xfrm>
            <a:off x="6096000" y="3029182"/>
            <a:ext cx="4547286" cy="966169"/>
            <a:chOff x="6096000" y="3029182"/>
            <a:chExt cx="4547286" cy="966169"/>
          </a:xfrm>
        </p:grpSpPr>
        <p:cxnSp>
          <p:nvCxnSpPr>
            <p:cNvPr id="13" name="Straight Arrow Connector 12">
              <a:extLst>
                <a:ext uri="{FF2B5EF4-FFF2-40B4-BE49-F238E27FC236}">
                  <a16:creationId xmlns:a16="http://schemas.microsoft.com/office/drawing/2014/main" id="{41645BA8-9CD3-4B4E-81A0-F60B92F10C1E}"/>
                </a:ext>
              </a:extLst>
            </p:cNvPr>
            <p:cNvCxnSpPr>
              <a:cxnSpLocks/>
              <a:stCxn id="11" idx="3"/>
            </p:cNvCxnSpPr>
            <p:nvPr/>
          </p:nvCxnSpPr>
          <p:spPr>
            <a:xfrm>
              <a:off x="6096000" y="3029182"/>
              <a:ext cx="1359243"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746A0EA-7490-4D18-A438-FE9236850EE9}"/>
                </a:ext>
              </a:extLst>
            </p:cNvPr>
            <p:cNvCxnSpPr>
              <a:cxnSpLocks/>
              <a:stCxn id="11" idx="3"/>
            </p:cNvCxnSpPr>
            <p:nvPr/>
          </p:nvCxnSpPr>
          <p:spPr>
            <a:xfrm>
              <a:off x="6096000" y="3029182"/>
              <a:ext cx="2438400"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CE1A7D98-4E08-409D-A44A-D6235C3394CB}"/>
                </a:ext>
              </a:extLst>
            </p:cNvPr>
            <p:cNvCxnSpPr>
              <a:cxnSpLocks/>
              <a:stCxn id="11" idx="3"/>
            </p:cNvCxnSpPr>
            <p:nvPr/>
          </p:nvCxnSpPr>
          <p:spPr>
            <a:xfrm>
              <a:off x="6096000" y="3029182"/>
              <a:ext cx="3566984"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13041F54-6A78-46F8-BA3A-BCAA6E01B364}"/>
                </a:ext>
              </a:extLst>
            </p:cNvPr>
            <p:cNvCxnSpPr>
              <a:cxnSpLocks/>
              <a:stCxn id="11" idx="3"/>
            </p:cNvCxnSpPr>
            <p:nvPr/>
          </p:nvCxnSpPr>
          <p:spPr>
            <a:xfrm>
              <a:off x="6096000" y="3029182"/>
              <a:ext cx="4547286"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D00A724F-ABEA-4288-B2C9-4630EAA449A9}"/>
              </a:ext>
            </a:extLst>
          </p:cNvPr>
          <p:cNvSpPr txBox="1"/>
          <p:nvPr/>
        </p:nvSpPr>
        <p:spPr>
          <a:xfrm>
            <a:off x="181233" y="5244001"/>
            <a:ext cx="5914768"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These links download the ICS file for that course so that you can add it to your Outlook calendar as an event.</a:t>
            </a:r>
            <a:endParaRPr lang="en-GB" sz="2000" dirty="0"/>
          </a:p>
        </p:txBody>
      </p:sp>
      <p:grpSp>
        <p:nvGrpSpPr>
          <p:cNvPr id="29" name="Group 28">
            <a:extLst>
              <a:ext uri="{FF2B5EF4-FFF2-40B4-BE49-F238E27FC236}">
                <a16:creationId xmlns:a16="http://schemas.microsoft.com/office/drawing/2014/main" id="{B17B5754-8629-4D1A-B0EF-56335F8DAAA7}"/>
              </a:ext>
            </a:extLst>
          </p:cNvPr>
          <p:cNvGrpSpPr/>
          <p:nvPr/>
        </p:nvGrpSpPr>
        <p:grpSpPr>
          <a:xfrm>
            <a:off x="6096001" y="4304604"/>
            <a:ext cx="4868561" cy="1293340"/>
            <a:chOff x="5943601" y="4152204"/>
            <a:chExt cx="4868561" cy="1293340"/>
          </a:xfrm>
        </p:grpSpPr>
        <p:cxnSp>
          <p:nvCxnSpPr>
            <p:cNvPr id="30" name="Straight Arrow Connector 29">
              <a:extLst>
                <a:ext uri="{FF2B5EF4-FFF2-40B4-BE49-F238E27FC236}">
                  <a16:creationId xmlns:a16="http://schemas.microsoft.com/office/drawing/2014/main" id="{F650D135-E18D-4921-AB9D-99D10FF61FE2}"/>
                </a:ext>
              </a:extLst>
            </p:cNvPr>
            <p:cNvCxnSpPr>
              <a:cxnSpLocks/>
              <a:stCxn id="28" idx="3"/>
            </p:cNvCxnSpPr>
            <p:nvPr/>
          </p:nvCxnSpPr>
          <p:spPr>
            <a:xfrm flipV="1">
              <a:off x="5943601" y="4178970"/>
              <a:ext cx="4868561" cy="126657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BDB9215-C155-46AF-830F-3C71610F9DC4}"/>
                </a:ext>
              </a:extLst>
            </p:cNvPr>
            <p:cNvCxnSpPr>
              <a:cxnSpLocks/>
              <a:stCxn id="28" idx="3"/>
            </p:cNvCxnSpPr>
            <p:nvPr/>
          </p:nvCxnSpPr>
          <p:spPr>
            <a:xfrm flipV="1">
              <a:off x="5943601" y="4152204"/>
              <a:ext cx="3698788" cy="129334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451FA0C0-A862-4CBE-9DB5-3069BDE33A2A}"/>
                </a:ext>
              </a:extLst>
            </p:cNvPr>
            <p:cNvCxnSpPr>
              <a:cxnSpLocks/>
              <a:stCxn id="28" idx="3"/>
            </p:cNvCxnSpPr>
            <p:nvPr/>
          </p:nvCxnSpPr>
          <p:spPr>
            <a:xfrm flipV="1">
              <a:off x="5943601" y="4178970"/>
              <a:ext cx="2545491" cy="126657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F8B8748-737F-480E-88F2-60F6DC759346}"/>
                </a:ext>
              </a:extLst>
            </p:cNvPr>
            <p:cNvCxnSpPr>
              <a:cxnSpLocks/>
              <a:stCxn id="28" idx="3"/>
            </p:cNvCxnSpPr>
            <p:nvPr/>
          </p:nvCxnSpPr>
          <p:spPr>
            <a:xfrm flipV="1">
              <a:off x="5943601" y="4161168"/>
              <a:ext cx="1285102" cy="128437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6" name="TextBox 45">
            <a:extLst>
              <a:ext uri="{FF2B5EF4-FFF2-40B4-BE49-F238E27FC236}">
                <a16:creationId xmlns:a16="http://schemas.microsoft.com/office/drawing/2014/main" id="{B611B86B-06AB-4DC3-9E25-B38DC8E5BE84}"/>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538006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0-#ppt_w/2"/>
                                          </p:val>
                                        </p:tav>
                                        <p:tav tm="100000">
                                          <p:val>
                                            <p:strVal val="#ppt_x"/>
                                          </p:val>
                                        </p:tav>
                                      </p:tavLst>
                                    </p:anim>
                                    <p:anim calcmode="lin" valueType="num">
                                      <p:cBhvr additive="base">
                                        <p:cTn id="18" dur="500" fill="hold"/>
                                        <p:tgtEl>
                                          <p:spTgt spid="28"/>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left)">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2794723" y="4730091"/>
            <a:ext cx="4972231"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b="1" dirty="0"/>
              <a:t>To download the</a:t>
            </a:r>
          </a:p>
          <a:p>
            <a:pPr marL="684213" indent="-342900">
              <a:buFont typeface="Wingdings" panose="05000000000000000000" pitchFamily="2" charset="2"/>
              <a:buChar char="Ø"/>
            </a:pPr>
            <a:r>
              <a:rPr lang="en-CA" sz="2000" dirty="0"/>
              <a:t>Courseware file (A PowerPoint file)</a:t>
            </a:r>
          </a:p>
          <a:p>
            <a:r>
              <a:rPr lang="en-CA" sz="2000" b="1" dirty="0"/>
              <a:t>and/or</a:t>
            </a:r>
          </a:p>
          <a:p>
            <a:pPr marL="684213" indent="-342900">
              <a:buFont typeface="Wingdings" panose="05000000000000000000" pitchFamily="2" charset="2"/>
              <a:buChar char="Ø"/>
            </a:pPr>
            <a:r>
              <a:rPr lang="en-CA" sz="2000" dirty="0"/>
              <a:t>Sample data files used in the course</a:t>
            </a:r>
          </a:p>
        </p:txBody>
      </p:sp>
      <p:cxnSp>
        <p:nvCxnSpPr>
          <p:cNvPr id="13" name="Straight Arrow Connector 12">
            <a:extLst>
              <a:ext uri="{FF2B5EF4-FFF2-40B4-BE49-F238E27FC236}">
                <a16:creationId xmlns:a16="http://schemas.microsoft.com/office/drawing/2014/main" id="{5415B142-46B7-45B1-81AB-49A64E576F1E}"/>
              </a:ext>
            </a:extLst>
          </p:cNvPr>
          <p:cNvCxnSpPr>
            <a:cxnSpLocks/>
            <a:stCxn id="11" idx="3"/>
            <a:endCxn id="20" idx="2"/>
          </p:cNvCxnSpPr>
          <p:nvPr/>
        </p:nvCxnSpPr>
        <p:spPr>
          <a:xfrm flipV="1">
            <a:off x="7766954" y="3190970"/>
            <a:ext cx="1043678" cy="220084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509563" y="1539284"/>
            <a:ext cx="5405205"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Download</a:t>
            </a:r>
          </a:p>
        </p:txBody>
      </p:sp>
      <p:sp>
        <p:nvSpPr>
          <p:cNvPr id="20" name="TextBox 19">
            <a:extLst>
              <a:ext uri="{FF2B5EF4-FFF2-40B4-BE49-F238E27FC236}">
                <a16:creationId xmlns:a16="http://schemas.microsoft.com/office/drawing/2014/main" id="{3626A7F7-3E47-4C6B-BC23-AC12809167F1}"/>
              </a:ext>
            </a:extLst>
          </p:cNvPr>
          <p:cNvSpPr txBox="1"/>
          <p:nvPr/>
        </p:nvSpPr>
        <p:spPr>
          <a:xfrm>
            <a:off x="6585165" y="2790860"/>
            <a:ext cx="4450933"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defPPr>
              <a:defRPr lang="en-US"/>
            </a:defPPr>
            <a:lvl1pPr>
              <a:defRPr sz="2000" b="1"/>
            </a:lvl1pPr>
          </a:lstStyle>
          <a:p>
            <a:r>
              <a:rPr lang="en-CA" b="0" dirty="0"/>
              <a:t>click on the </a:t>
            </a:r>
            <a:r>
              <a:rPr lang="en-CA" dirty="0"/>
              <a:t>Course Files Downloads </a:t>
            </a:r>
            <a:r>
              <a:rPr lang="en-CA" b="0" dirty="0"/>
              <a:t>link</a:t>
            </a:r>
            <a:endParaRPr lang="en-GB" b="0" dirty="0"/>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20" idx="0"/>
            <a:endCxn id="29" idx="4"/>
          </p:cNvCxnSpPr>
          <p:nvPr/>
        </p:nvCxnSpPr>
        <p:spPr>
          <a:xfrm flipH="1" flipV="1">
            <a:off x="8198874" y="1927377"/>
            <a:ext cx="611758" cy="863483"/>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430CE7EB-6C7F-4FE1-8992-AB61679E6D12}"/>
              </a:ext>
            </a:extLst>
          </p:cNvPr>
          <p:cNvSpPr/>
          <p:nvPr/>
        </p:nvSpPr>
        <p:spPr>
          <a:xfrm>
            <a:off x="7766954" y="1682781"/>
            <a:ext cx="863839"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3D01D96-E954-41C6-AD11-9C9BC38386C6}"/>
              </a:ext>
            </a:extLst>
          </p:cNvPr>
          <p:cNvSpPr txBox="1"/>
          <p:nvPr/>
        </p:nvSpPr>
        <p:spPr>
          <a:xfrm>
            <a:off x="509563" y="2816795"/>
            <a:ext cx="558643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3"/>
            </a:pPr>
            <a:r>
              <a:rPr lang="en-CA" sz="2000" b="1" dirty="0"/>
              <a:t>Course Files Download</a:t>
            </a:r>
            <a:r>
              <a:rPr lang="en-CA" sz="2000" dirty="0"/>
              <a:t> – The courseware and the data files which are used in the courses are all available for download any time whether or not you are taking the course.</a:t>
            </a:r>
            <a:endParaRPr lang="en-GB" sz="2000" dirty="0"/>
          </a:p>
        </p:txBody>
      </p:sp>
      <p:sp>
        <p:nvSpPr>
          <p:cNvPr id="26" name="TextBox 25">
            <a:extLst>
              <a:ext uri="{FF2B5EF4-FFF2-40B4-BE49-F238E27FC236}">
                <a16:creationId xmlns:a16="http://schemas.microsoft.com/office/drawing/2014/main" id="{20F06DB4-8352-4ADB-9056-026D1EF16637}"/>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03875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2" presetClass="entr" presetSubtype="4"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childTnLst>
                          </p:cTn>
                        </p:par>
                        <p:par>
                          <p:cTn id="19" fill="hold">
                            <p:stCondLst>
                              <p:cond delay="1000"/>
                            </p:stCondLst>
                            <p:childTnLst>
                              <p:par>
                                <p:cTn id="20" presetID="22" presetClass="entr" presetSubtype="4"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childTnLst>
                          </p:cTn>
                        </p:par>
                        <p:par>
                          <p:cTn id="23" fill="hold">
                            <p:stCondLst>
                              <p:cond delay="1500"/>
                            </p:stCondLst>
                            <p:childTnLst>
                              <p:par>
                                <p:cTn id="24" presetID="22" presetClass="entr" presetSubtype="4" fill="hold" nodeType="after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down)">
                                      <p:cBhvr>
                                        <p:cTn id="26" dur="500"/>
                                        <p:tgtEl>
                                          <p:spTgt spid="23"/>
                                        </p:tgtEl>
                                      </p:cBhvr>
                                    </p:animEffect>
                                  </p:childTnLst>
                                </p:cTn>
                              </p:par>
                            </p:childTnLst>
                          </p:cTn>
                        </p:par>
                        <p:par>
                          <p:cTn id="27" fill="hold">
                            <p:stCondLst>
                              <p:cond delay="2000"/>
                            </p:stCondLst>
                            <p:childTnLst>
                              <p:par>
                                <p:cTn id="28" presetID="53" presetClass="entr" presetSubtype="16" fill="hold" grpId="0" nodeType="afterEffect">
                                  <p:stCondLst>
                                    <p:cond delay="0"/>
                                  </p:stCondLst>
                                  <p:childTnLst>
                                    <p:set>
                                      <p:cBhvr>
                                        <p:cTn id="29" dur="1" fill="hold">
                                          <p:stCondLst>
                                            <p:cond delay="0"/>
                                          </p:stCondLst>
                                        </p:cTn>
                                        <p:tgtEl>
                                          <p:spTgt spid="29"/>
                                        </p:tgtEl>
                                        <p:attrNameLst>
                                          <p:attrName>style.visibility</p:attrName>
                                        </p:attrNameLst>
                                      </p:cBhvr>
                                      <p:to>
                                        <p:strVal val="visible"/>
                                      </p:to>
                                    </p:set>
                                    <p:anim calcmode="lin" valueType="num">
                                      <p:cBhvr>
                                        <p:cTn id="30" dur="500" fill="hold"/>
                                        <p:tgtEl>
                                          <p:spTgt spid="29"/>
                                        </p:tgtEl>
                                        <p:attrNameLst>
                                          <p:attrName>ppt_w</p:attrName>
                                        </p:attrNameLst>
                                      </p:cBhvr>
                                      <p:tavLst>
                                        <p:tav tm="0">
                                          <p:val>
                                            <p:fltVal val="0"/>
                                          </p:val>
                                        </p:tav>
                                        <p:tav tm="100000">
                                          <p:val>
                                            <p:strVal val="#ppt_w"/>
                                          </p:val>
                                        </p:tav>
                                      </p:tavLst>
                                    </p:anim>
                                    <p:anim calcmode="lin" valueType="num">
                                      <p:cBhvr>
                                        <p:cTn id="31" dur="500" fill="hold"/>
                                        <p:tgtEl>
                                          <p:spTgt spid="29"/>
                                        </p:tgtEl>
                                        <p:attrNameLst>
                                          <p:attrName>ppt_h</p:attrName>
                                        </p:attrNameLst>
                                      </p:cBhvr>
                                      <p:tavLst>
                                        <p:tav tm="0">
                                          <p:val>
                                            <p:fltVal val="0"/>
                                          </p:val>
                                        </p:tav>
                                        <p:tav tm="100000">
                                          <p:val>
                                            <p:strVal val="#ppt_h"/>
                                          </p:val>
                                        </p:tav>
                                      </p:tavLst>
                                    </p:anim>
                                    <p:animEffect transition="in" filter="fade">
                                      <p:cBhvr>
                                        <p:cTn id="32" dur="500"/>
                                        <p:tgtEl>
                                          <p:spTgt spid="29"/>
                                        </p:tgtEl>
                                      </p:cBhvr>
                                    </p:animEffect>
                                  </p:childTnLst>
                                </p:cTn>
                              </p:par>
                            </p:childTnLst>
                          </p:cTn>
                        </p:par>
                        <p:par>
                          <p:cTn id="33" fill="hold">
                            <p:stCondLst>
                              <p:cond delay="2500"/>
                            </p:stCondLst>
                            <p:childTnLst>
                              <p:par>
                                <p:cTn id="34" presetID="26" presetClass="emph" presetSubtype="0" fill="hold" grpId="1" nodeType="afterEffect">
                                  <p:stCondLst>
                                    <p:cond delay="0"/>
                                  </p:stCondLst>
                                  <p:childTnLst>
                                    <p:animEffect transition="out" filter="fade">
                                      <p:cBhvr>
                                        <p:cTn id="35" dur="500" tmFilter="0, 0; .2, .5; .8, .5; 1, 0"/>
                                        <p:tgtEl>
                                          <p:spTgt spid="29"/>
                                        </p:tgtEl>
                                      </p:cBhvr>
                                    </p:animEffect>
                                    <p:animScale>
                                      <p:cBhvr>
                                        <p:cTn id="36" dur="250" autoRev="1" fill="hold"/>
                                        <p:tgtEl>
                                          <p:spTgt spid="29"/>
                                        </p:tgtEl>
                                      </p:cBhvr>
                                      <p:by x="105000" y="105000"/>
                                    </p:animScale>
                                  </p:childTnLst>
                                </p:cTn>
                              </p:par>
                            </p:childTnLst>
                          </p:cTn>
                        </p:par>
                        <p:par>
                          <p:cTn id="37" fill="hold">
                            <p:stCondLst>
                              <p:cond delay="3000"/>
                            </p:stCondLst>
                            <p:childTnLst>
                              <p:par>
                                <p:cTn id="38" presetID="26" presetClass="emph" presetSubtype="0" fill="hold" grpId="2" nodeType="afterEffect">
                                  <p:stCondLst>
                                    <p:cond delay="0"/>
                                  </p:stCondLst>
                                  <p:childTnLst>
                                    <p:animEffect transition="out" filter="fade">
                                      <p:cBhvr>
                                        <p:cTn id="39" dur="500" tmFilter="0, 0; .2, .5; .8, .5; 1, 0"/>
                                        <p:tgtEl>
                                          <p:spTgt spid="29"/>
                                        </p:tgtEl>
                                      </p:cBhvr>
                                    </p:animEffect>
                                    <p:animScale>
                                      <p:cBhvr>
                                        <p:cTn id="40" dur="250" autoRev="1" fill="hold"/>
                                        <p:tgtEl>
                                          <p:spTgt spid="2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0" grpId="0" animBg="1"/>
      <p:bldP spid="29" grpId="0" animBg="1"/>
      <p:bldP spid="29" grpId="1" animBg="1"/>
      <p:bldP spid="29" grpId="2" animBg="1"/>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8" name="Picture 7">
            <a:extLst>
              <a:ext uri="{FF2B5EF4-FFF2-40B4-BE49-F238E27FC236}">
                <a16:creationId xmlns:a16="http://schemas.microsoft.com/office/drawing/2014/main" id="{1E7D463A-D939-4DF5-A591-FB5AE1C2E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3796" y="0"/>
            <a:ext cx="5742122"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387080" y="4294361"/>
            <a:ext cx="5586437"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 </a:t>
            </a:r>
            <a:r>
              <a:rPr lang="en-CA" sz="2000" b="1" dirty="0"/>
              <a:t>PowerPoint Courseware File</a:t>
            </a:r>
            <a:r>
              <a:rPr lang="en-CA" sz="2000" dirty="0"/>
              <a:t> is the course itself.</a:t>
            </a:r>
          </a:p>
        </p:txBody>
      </p: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grpSp>
        <p:nvGrpSpPr>
          <p:cNvPr id="36" name="Group 35">
            <a:extLst>
              <a:ext uri="{FF2B5EF4-FFF2-40B4-BE49-F238E27FC236}">
                <a16:creationId xmlns:a16="http://schemas.microsoft.com/office/drawing/2014/main" id="{066F5037-725A-447A-B6E2-9433739067E1}"/>
              </a:ext>
            </a:extLst>
          </p:cNvPr>
          <p:cNvGrpSpPr/>
          <p:nvPr/>
        </p:nvGrpSpPr>
        <p:grpSpPr>
          <a:xfrm>
            <a:off x="5973517" y="4090800"/>
            <a:ext cx="752023" cy="985402"/>
            <a:chOff x="5973517" y="4090800"/>
            <a:chExt cx="752023" cy="985402"/>
          </a:xfrm>
        </p:grpSpPr>
        <p:cxnSp>
          <p:nvCxnSpPr>
            <p:cNvPr id="23" name="Straight Arrow Connector 22">
              <a:extLst>
                <a:ext uri="{FF2B5EF4-FFF2-40B4-BE49-F238E27FC236}">
                  <a16:creationId xmlns:a16="http://schemas.microsoft.com/office/drawing/2014/main" id="{3998DC7B-3DC3-4AB4-8494-A7C0B9EFE4D5}"/>
                </a:ext>
              </a:extLst>
            </p:cNvPr>
            <p:cNvCxnSpPr>
              <a:cxnSpLocks/>
              <a:stCxn id="11" idx="3"/>
            </p:cNvCxnSpPr>
            <p:nvPr/>
          </p:nvCxnSpPr>
          <p:spPr>
            <a:xfrm>
              <a:off x="5973517" y="4494416"/>
              <a:ext cx="743477" cy="15388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CA170E0-1F5C-47B1-B979-1D0951CDC31A}"/>
                </a:ext>
              </a:extLst>
            </p:cNvPr>
            <p:cNvCxnSpPr>
              <a:cxnSpLocks/>
              <a:stCxn id="11" idx="3"/>
            </p:cNvCxnSpPr>
            <p:nvPr/>
          </p:nvCxnSpPr>
          <p:spPr>
            <a:xfrm flipV="1">
              <a:off x="5973517" y="4366902"/>
              <a:ext cx="752023" cy="12751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4FEB0A90-28D9-4543-A7FD-0CF0DAB67F9B}"/>
                </a:ext>
              </a:extLst>
            </p:cNvPr>
            <p:cNvCxnSpPr>
              <a:cxnSpLocks/>
              <a:stCxn id="11" idx="3"/>
            </p:cNvCxnSpPr>
            <p:nvPr/>
          </p:nvCxnSpPr>
          <p:spPr>
            <a:xfrm flipV="1">
              <a:off x="5973517" y="4090800"/>
              <a:ext cx="743477" cy="40361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31434AE-A0B4-4E1E-A945-461C3038A6A9}"/>
                </a:ext>
              </a:extLst>
            </p:cNvPr>
            <p:cNvCxnSpPr>
              <a:cxnSpLocks/>
              <a:stCxn id="11" idx="3"/>
            </p:cNvCxnSpPr>
            <p:nvPr/>
          </p:nvCxnSpPr>
          <p:spPr>
            <a:xfrm>
              <a:off x="5973517" y="4494416"/>
              <a:ext cx="743477" cy="58178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44B481FA-5B19-4F74-8927-7F0A33112140}"/>
              </a:ext>
            </a:extLst>
          </p:cNvPr>
          <p:cNvSpPr txBox="1"/>
          <p:nvPr/>
        </p:nvSpPr>
        <p:spPr>
          <a:xfrm>
            <a:off x="10434415" y="3551294"/>
            <a:ext cx="1575604" cy="163121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 </a:t>
            </a:r>
            <a:r>
              <a:rPr lang="en-CA" sz="2000" b="1" dirty="0"/>
              <a:t>Course Sample File</a:t>
            </a:r>
            <a:r>
              <a:rPr lang="en-CA" sz="2000" dirty="0"/>
              <a:t> is the data file used in the course.</a:t>
            </a:r>
          </a:p>
        </p:txBody>
      </p:sp>
      <p:grpSp>
        <p:nvGrpSpPr>
          <p:cNvPr id="79" name="Group 78">
            <a:extLst>
              <a:ext uri="{FF2B5EF4-FFF2-40B4-BE49-F238E27FC236}">
                <a16:creationId xmlns:a16="http://schemas.microsoft.com/office/drawing/2014/main" id="{BB636495-C626-4BA6-A864-CA5DC132A691}"/>
              </a:ext>
            </a:extLst>
          </p:cNvPr>
          <p:cNvGrpSpPr/>
          <p:nvPr/>
        </p:nvGrpSpPr>
        <p:grpSpPr>
          <a:xfrm>
            <a:off x="8665435" y="4090800"/>
            <a:ext cx="1768980" cy="1002493"/>
            <a:chOff x="8665435" y="4090800"/>
            <a:chExt cx="1768980" cy="1002493"/>
          </a:xfrm>
        </p:grpSpPr>
        <p:cxnSp>
          <p:nvCxnSpPr>
            <p:cNvPr id="39" name="Straight Arrow Connector 38">
              <a:extLst>
                <a:ext uri="{FF2B5EF4-FFF2-40B4-BE49-F238E27FC236}">
                  <a16:creationId xmlns:a16="http://schemas.microsoft.com/office/drawing/2014/main" id="{190AF6E6-6324-4468-B2B7-5235BC2DC42B}"/>
                </a:ext>
              </a:extLst>
            </p:cNvPr>
            <p:cNvCxnSpPr>
              <a:cxnSpLocks/>
              <a:stCxn id="37" idx="1"/>
            </p:cNvCxnSpPr>
            <p:nvPr/>
          </p:nvCxnSpPr>
          <p:spPr>
            <a:xfrm flipH="1">
              <a:off x="8682527" y="4366902"/>
              <a:ext cx="1751888" cy="26491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800DEC2F-FA0A-4731-BD62-117A81678E61}"/>
                </a:ext>
              </a:extLst>
            </p:cNvPr>
            <p:cNvCxnSpPr>
              <a:cxnSpLocks/>
              <a:stCxn id="37" idx="1"/>
            </p:cNvCxnSpPr>
            <p:nvPr/>
          </p:nvCxnSpPr>
          <p:spPr>
            <a:xfrm flipH="1" flipV="1">
              <a:off x="8699619" y="4366901"/>
              <a:ext cx="1734796" cy="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6B17E06-DBFD-462C-9AF4-42A2CCE9129F}"/>
                </a:ext>
              </a:extLst>
            </p:cNvPr>
            <p:cNvCxnSpPr>
              <a:cxnSpLocks/>
              <a:stCxn id="37" idx="1"/>
            </p:cNvCxnSpPr>
            <p:nvPr/>
          </p:nvCxnSpPr>
          <p:spPr>
            <a:xfrm flipH="1" flipV="1">
              <a:off x="8665435" y="4090800"/>
              <a:ext cx="1768980" cy="27610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93A07BF9-07AD-4F0D-98F6-BF8888306A81}"/>
                </a:ext>
              </a:extLst>
            </p:cNvPr>
            <p:cNvCxnSpPr>
              <a:cxnSpLocks/>
              <a:stCxn id="37" idx="1"/>
            </p:cNvCxnSpPr>
            <p:nvPr/>
          </p:nvCxnSpPr>
          <p:spPr>
            <a:xfrm flipH="1">
              <a:off x="8708164" y="4366902"/>
              <a:ext cx="1726251" cy="72639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28E511A3-3BD6-4A4C-A6FB-01897BEE19E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33241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2" presetClass="entr" presetSubtype="8" fill="hold" grpId="0" nodeType="after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fill="hold"/>
                                        <p:tgtEl>
                                          <p:spTgt spid="11"/>
                                        </p:tgtEl>
                                        <p:attrNameLst>
                                          <p:attrName>ppt_x</p:attrName>
                                        </p:attrNameLst>
                                      </p:cBhvr>
                                      <p:tavLst>
                                        <p:tav tm="0">
                                          <p:val>
                                            <p:strVal val="0-#ppt_w/2"/>
                                          </p:val>
                                        </p:tav>
                                        <p:tav tm="100000">
                                          <p:val>
                                            <p:strVal val="#ppt_x"/>
                                          </p:val>
                                        </p:tav>
                                      </p:tavLst>
                                    </p:anim>
                                    <p:anim calcmode="lin" valueType="num">
                                      <p:cBhvr additive="base">
                                        <p:cTn id="11" dur="500" fill="hold"/>
                                        <p:tgtEl>
                                          <p:spTgt spid="11"/>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2" presetClass="entr" presetSubtype="8" fill="hold"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wipe(left)">
                                      <p:cBhvr>
                                        <p:cTn id="15" dur="5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500" fill="hold"/>
                                        <p:tgtEl>
                                          <p:spTgt spid="37"/>
                                        </p:tgtEl>
                                        <p:attrNameLst>
                                          <p:attrName>ppt_x</p:attrName>
                                        </p:attrNameLst>
                                      </p:cBhvr>
                                      <p:tavLst>
                                        <p:tav tm="0">
                                          <p:val>
                                            <p:strVal val="1+#ppt_w/2"/>
                                          </p:val>
                                        </p:tav>
                                        <p:tav tm="100000">
                                          <p:val>
                                            <p:strVal val="#ppt_x"/>
                                          </p:val>
                                        </p:tav>
                                      </p:tavLst>
                                    </p:anim>
                                    <p:anim calcmode="lin" valueType="num">
                                      <p:cBhvr additive="base">
                                        <p:cTn id="21" dur="500" fill="hold"/>
                                        <p:tgtEl>
                                          <p:spTgt spid="37"/>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2" fill="hold" nodeType="afterEffect">
                                  <p:stCondLst>
                                    <p:cond delay="0"/>
                                  </p:stCondLst>
                                  <p:childTnLst>
                                    <p:set>
                                      <p:cBhvr>
                                        <p:cTn id="24" dur="1" fill="hold">
                                          <p:stCondLst>
                                            <p:cond delay="0"/>
                                          </p:stCondLst>
                                        </p:cTn>
                                        <p:tgtEl>
                                          <p:spTgt spid="79"/>
                                        </p:tgtEl>
                                        <p:attrNameLst>
                                          <p:attrName>style.visibility</p:attrName>
                                        </p:attrNameLst>
                                      </p:cBhvr>
                                      <p:to>
                                        <p:strVal val="visible"/>
                                      </p:to>
                                    </p:set>
                                    <p:animEffect transition="in" filter="wipe(right)">
                                      <p:cBhvr>
                                        <p:cTn id="25"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5" name="TextBox 14">
            <a:extLst>
              <a:ext uri="{FF2B5EF4-FFF2-40B4-BE49-F238E27FC236}">
                <a16:creationId xmlns:a16="http://schemas.microsoft.com/office/drawing/2014/main" id="{8EFA14BD-C7C2-41E2-BBB8-16FD0DCAE26D}"/>
              </a:ext>
            </a:extLst>
          </p:cNvPr>
          <p:cNvSpPr txBox="1"/>
          <p:nvPr/>
        </p:nvSpPr>
        <p:spPr>
          <a:xfrm>
            <a:off x="509563" y="2816795"/>
            <a:ext cx="5586437" cy="1015663"/>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4"/>
            </a:pPr>
            <a:r>
              <a:rPr lang="en-CA" sz="2000" b="1" dirty="0"/>
              <a:t>Tech Videos</a:t>
            </a:r>
            <a:r>
              <a:rPr lang="en-CA" sz="2000" dirty="0"/>
              <a:t> are the fourth section of the website. As they are created, they will be placed here.</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a:endCxn id="7" idx="3"/>
          </p:cNvCxnSpPr>
          <p:nvPr/>
        </p:nvCxnSpPr>
        <p:spPr>
          <a:xfrm flipV="1">
            <a:off x="6096000" y="1891557"/>
            <a:ext cx="1017948" cy="143307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7" name="Oval 6">
            <a:extLst>
              <a:ext uri="{FF2B5EF4-FFF2-40B4-BE49-F238E27FC236}">
                <a16:creationId xmlns:a16="http://schemas.microsoft.com/office/drawing/2014/main" id="{3BFCBCD4-8DED-43A2-9B05-C7C152F62086}"/>
              </a:ext>
            </a:extLst>
          </p:cNvPr>
          <p:cNvSpPr/>
          <p:nvPr/>
        </p:nvSpPr>
        <p:spPr>
          <a:xfrm>
            <a:off x="7030005" y="1682781"/>
            <a:ext cx="573198"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A9D9898F-F140-4805-9D2E-424562D2A64B}"/>
              </a:ext>
            </a:extLst>
          </p:cNvPr>
          <p:cNvSpPr txBox="1"/>
          <p:nvPr/>
        </p:nvSpPr>
        <p:spPr>
          <a:xfrm>
            <a:off x="509562" y="3952540"/>
            <a:ext cx="5586437"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b="1" dirty="0"/>
              <a:t>Tech Videos</a:t>
            </a:r>
            <a:r>
              <a:rPr lang="en-CA" sz="2000" dirty="0"/>
              <a:t> are short 3 to 15 minute videos featuring solutions to various tech issues.</a:t>
            </a:r>
            <a:endParaRPr lang="en-GB" sz="2000" dirty="0"/>
          </a:p>
        </p:txBody>
      </p:sp>
      <p:sp>
        <p:nvSpPr>
          <p:cNvPr id="18" name="TextBox 17">
            <a:extLst>
              <a:ext uri="{FF2B5EF4-FFF2-40B4-BE49-F238E27FC236}">
                <a16:creationId xmlns:a16="http://schemas.microsoft.com/office/drawing/2014/main" id="{14041BDD-00CA-4A9A-89ED-98783B5738EC}"/>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52137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par>
                          <p:cTn id="13" fill="hold">
                            <p:stCondLst>
                              <p:cond delay="1500"/>
                            </p:stCondLst>
                            <p:childTnLst>
                              <p:par>
                                <p:cTn id="14" presetID="53"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childTnLst>
                          </p:cTn>
                        </p:par>
                        <p:par>
                          <p:cTn id="19" fill="hold">
                            <p:stCondLst>
                              <p:cond delay="2000"/>
                            </p:stCondLst>
                            <p:childTnLst>
                              <p:par>
                                <p:cTn id="20" presetID="26" presetClass="emph" presetSubtype="0" fill="hold" grpId="1" nodeType="after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par>
                          <p:cTn id="23" fill="hold">
                            <p:stCondLst>
                              <p:cond delay="2500"/>
                            </p:stCondLst>
                            <p:childTnLst>
                              <p:par>
                                <p:cTn id="24" presetID="26" presetClass="emph" presetSubtype="0" fill="hold" grpId="2" nodeType="afterEffect">
                                  <p:stCondLst>
                                    <p:cond delay="0"/>
                                  </p:stCondLst>
                                  <p:childTnLst>
                                    <p:animEffect transition="out" filter="fade">
                                      <p:cBhvr>
                                        <p:cTn id="25" dur="500" tmFilter="0, 0; .2, .5; .8, .5; 1, 0"/>
                                        <p:tgtEl>
                                          <p:spTgt spid="7"/>
                                        </p:tgtEl>
                                      </p:cBhvr>
                                    </p:animEffect>
                                    <p:animScale>
                                      <p:cBhvr>
                                        <p:cTn id="26" dur="250" autoRev="1" fill="hold"/>
                                        <p:tgtEl>
                                          <p:spTgt spid="7"/>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0-#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7" grpId="0" animBg="1"/>
      <p:bldP spid="7" grpId="1" animBg="1"/>
      <p:bldP spid="7" grpId="2"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DD8A98F-7A21-4303-AB49-812B0D1EF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133" y="2014892"/>
            <a:ext cx="6076360" cy="3249085"/>
          </a:xfrm>
          <a:prstGeom prst="rect">
            <a:avLst/>
          </a:prstGeom>
        </p:spPr>
      </p:pic>
      <p:sp>
        <p:nvSpPr>
          <p:cNvPr id="8" name="TextBox 7">
            <a:extLst>
              <a:ext uri="{FF2B5EF4-FFF2-40B4-BE49-F238E27FC236}">
                <a16:creationId xmlns:a16="http://schemas.microsoft.com/office/drawing/2014/main" id="{4BB25947-782D-405A-9A29-D5BB73077FE0}"/>
              </a:ext>
            </a:extLst>
          </p:cNvPr>
          <p:cNvSpPr txBox="1"/>
          <p:nvPr/>
        </p:nvSpPr>
        <p:spPr>
          <a:xfrm>
            <a:off x="4197178" y="247136"/>
            <a:ext cx="3797642" cy="369332"/>
          </a:xfrm>
          <a:prstGeom prst="rect">
            <a:avLst/>
          </a:prstGeom>
          <a:solidFill>
            <a:schemeClr val="bg1"/>
          </a:solidFill>
          <a:effectLst>
            <a:glow rad="63500">
              <a:schemeClr val="accent2">
                <a:satMod val="175000"/>
                <a:alpha val="40000"/>
              </a:schemeClr>
            </a:glow>
            <a:softEdge rad="38100"/>
          </a:effectLst>
        </p:spPr>
        <p:txBody>
          <a:bodyPr wrap="square" rtlCol="0">
            <a:spAutoFit/>
          </a:bodyPr>
          <a:lstStyle/>
          <a:p>
            <a:pPr algn="ctr"/>
            <a:r>
              <a:rPr lang="en-CA" dirty="0"/>
              <a:t>Where to find to the course files</a:t>
            </a:r>
            <a:endParaRPr lang="en-GB" dirty="0"/>
          </a:p>
        </p:txBody>
      </p:sp>
      <p:sp>
        <p:nvSpPr>
          <p:cNvPr id="9" name="TextBox 8">
            <a:extLst>
              <a:ext uri="{FF2B5EF4-FFF2-40B4-BE49-F238E27FC236}">
                <a16:creationId xmlns:a16="http://schemas.microsoft.com/office/drawing/2014/main" id="{B7921972-1640-4348-9BA0-50B8ECEED5E0}"/>
              </a:ext>
            </a:extLst>
          </p:cNvPr>
          <p:cNvSpPr txBox="1"/>
          <p:nvPr/>
        </p:nvSpPr>
        <p:spPr>
          <a:xfrm>
            <a:off x="1063025" y="793006"/>
            <a:ext cx="4843848" cy="369332"/>
          </a:xfrm>
          <a:prstGeom prst="rect">
            <a:avLst/>
          </a:prstGeom>
          <a:noFill/>
          <a:ln w="19050">
            <a:solidFill>
              <a:srgbClr val="00B050"/>
            </a:solidFill>
          </a:ln>
        </p:spPr>
        <p:txBody>
          <a:bodyPr wrap="square" rtlCol="0">
            <a:spAutoFit/>
          </a:bodyPr>
          <a:lstStyle/>
          <a:p>
            <a:r>
              <a:rPr lang="en-CA" dirty="0"/>
              <a:t>The course files are located in a </a:t>
            </a:r>
            <a:r>
              <a:rPr lang="en-CA" b="1" i="1" dirty="0" err="1">
                <a:solidFill>
                  <a:srgbClr val="00B050"/>
                </a:solidFill>
              </a:rPr>
              <a:t>DropBox</a:t>
            </a:r>
            <a:r>
              <a:rPr lang="en-CA" dirty="0"/>
              <a:t> account.</a:t>
            </a:r>
            <a:endParaRPr lang="en-GB" dirty="0"/>
          </a:p>
        </p:txBody>
      </p:sp>
      <p:sp>
        <p:nvSpPr>
          <p:cNvPr id="10" name="TextBox 9">
            <a:extLst>
              <a:ext uri="{FF2B5EF4-FFF2-40B4-BE49-F238E27FC236}">
                <a16:creationId xmlns:a16="http://schemas.microsoft.com/office/drawing/2014/main" id="{8A33C351-870A-4D4F-8769-65DA64BC496A}"/>
              </a:ext>
            </a:extLst>
          </p:cNvPr>
          <p:cNvSpPr txBox="1"/>
          <p:nvPr/>
        </p:nvSpPr>
        <p:spPr>
          <a:xfrm>
            <a:off x="7117493" y="805491"/>
            <a:ext cx="4843848" cy="646331"/>
          </a:xfrm>
          <a:prstGeom prst="rect">
            <a:avLst/>
          </a:prstGeom>
          <a:noFill/>
          <a:ln w="19050">
            <a:solidFill>
              <a:srgbClr val="00B050"/>
            </a:solidFill>
          </a:ln>
        </p:spPr>
        <p:txBody>
          <a:bodyPr wrap="square" rtlCol="0">
            <a:spAutoFit/>
          </a:bodyPr>
          <a:lstStyle/>
          <a:p>
            <a:r>
              <a:rPr lang="en-CA" dirty="0"/>
              <a:t>Hyperlinks to those files are located in an Adobe PDF document called </a:t>
            </a:r>
            <a:r>
              <a:rPr lang="en-CA" b="1" i="1" dirty="0" err="1">
                <a:solidFill>
                  <a:srgbClr val="00B050"/>
                </a:solidFill>
              </a:rPr>
              <a:t>Course_Downloads</a:t>
            </a:r>
            <a:r>
              <a:rPr lang="en-CA" dirty="0"/>
              <a:t>.</a:t>
            </a:r>
            <a:endParaRPr lang="en-GB" dirty="0"/>
          </a:p>
        </p:txBody>
      </p:sp>
      <p:sp>
        <p:nvSpPr>
          <p:cNvPr id="16" name="TextBox 15">
            <a:extLst>
              <a:ext uri="{FF2B5EF4-FFF2-40B4-BE49-F238E27FC236}">
                <a16:creationId xmlns:a16="http://schemas.microsoft.com/office/drawing/2014/main" id="{7227E14A-6552-45E3-AE8B-DF15E1EE8AC3}"/>
              </a:ext>
            </a:extLst>
          </p:cNvPr>
          <p:cNvSpPr txBox="1"/>
          <p:nvPr/>
        </p:nvSpPr>
        <p:spPr>
          <a:xfrm>
            <a:off x="7117493" y="2920970"/>
            <a:ext cx="4843847" cy="923330"/>
          </a:xfrm>
          <a:prstGeom prst="rect">
            <a:avLst/>
          </a:prstGeom>
          <a:noFill/>
          <a:ln w="19050">
            <a:solidFill>
              <a:srgbClr val="00B050"/>
            </a:solidFill>
          </a:ln>
        </p:spPr>
        <p:txBody>
          <a:bodyPr wrap="square" rtlCol="0">
            <a:spAutoFit/>
          </a:bodyPr>
          <a:lstStyle/>
          <a:p>
            <a:r>
              <a:rPr lang="en-CA" dirty="0"/>
              <a:t>Simply click on the one you want to download.</a:t>
            </a:r>
          </a:p>
          <a:p>
            <a:r>
              <a:rPr lang="en-CA" dirty="0"/>
              <a:t>It will download automatically into your </a:t>
            </a:r>
            <a:r>
              <a:rPr lang="en-CA" i="1" dirty="0"/>
              <a:t>downloads</a:t>
            </a:r>
            <a:r>
              <a:rPr lang="en-CA" dirty="0"/>
              <a:t> folder.</a:t>
            </a:r>
            <a:endParaRPr lang="en-GB" dirty="0"/>
          </a:p>
        </p:txBody>
      </p:sp>
      <p:sp>
        <p:nvSpPr>
          <p:cNvPr id="21" name="TextBox 20">
            <a:extLst>
              <a:ext uri="{FF2B5EF4-FFF2-40B4-BE49-F238E27FC236}">
                <a16:creationId xmlns:a16="http://schemas.microsoft.com/office/drawing/2014/main" id="{3F0021F6-C263-4514-A4AA-4170E5DED07D}"/>
              </a:ext>
            </a:extLst>
          </p:cNvPr>
          <p:cNvSpPr txBox="1"/>
          <p:nvPr/>
        </p:nvSpPr>
        <p:spPr>
          <a:xfrm>
            <a:off x="7117492" y="1724731"/>
            <a:ext cx="4843848" cy="923330"/>
          </a:xfrm>
          <a:prstGeom prst="rect">
            <a:avLst/>
          </a:prstGeom>
          <a:noFill/>
          <a:ln w="19050">
            <a:solidFill>
              <a:srgbClr val="00B050"/>
            </a:solidFill>
          </a:ln>
        </p:spPr>
        <p:txBody>
          <a:bodyPr wrap="square" rtlCol="0">
            <a:spAutoFit/>
          </a:bodyPr>
          <a:lstStyle/>
          <a:p>
            <a:r>
              <a:rPr lang="en-CA" dirty="0"/>
              <a:t>There are </a:t>
            </a:r>
            <a:r>
              <a:rPr lang="en-CA" i="1" dirty="0"/>
              <a:t>two files</a:t>
            </a:r>
            <a:r>
              <a:rPr lang="en-CA" dirty="0"/>
              <a:t> for most of the courses:</a:t>
            </a:r>
          </a:p>
          <a:p>
            <a:pPr marL="285750" indent="-285750">
              <a:buFont typeface="Arial" panose="020B0604020202020204" pitchFamily="34" charset="0"/>
              <a:buChar char="•"/>
            </a:pPr>
            <a:r>
              <a:rPr lang="en-CA" dirty="0"/>
              <a:t>The PowerPoint course file.</a:t>
            </a:r>
          </a:p>
          <a:p>
            <a:pPr marL="285750" indent="-285750">
              <a:buFont typeface="Arial" panose="020B0604020202020204" pitchFamily="34" charset="0"/>
              <a:buChar char="•"/>
            </a:pPr>
            <a:r>
              <a:rPr lang="en-CA" dirty="0"/>
              <a:t>The Data File (some may not have a data file).</a:t>
            </a:r>
            <a:endParaRPr lang="en-GB" dirty="0"/>
          </a:p>
        </p:txBody>
      </p:sp>
      <p:sp>
        <p:nvSpPr>
          <p:cNvPr id="22" name="TextBox 21">
            <a:extLst>
              <a:ext uri="{FF2B5EF4-FFF2-40B4-BE49-F238E27FC236}">
                <a16:creationId xmlns:a16="http://schemas.microsoft.com/office/drawing/2014/main" id="{7B4B51D6-C43B-4DEE-BA7E-786C19D9B73A}"/>
              </a:ext>
            </a:extLst>
          </p:cNvPr>
          <p:cNvSpPr txBox="1"/>
          <p:nvPr/>
        </p:nvSpPr>
        <p:spPr>
          <a:xfrm>
            <a:off x="7117493" y="4117209"/>
            <a:ext cx="4843847" cy="646331"/>
          </a:xfrm>
          <a:prstGeom prst="rect">
            <a:avLst/>
          </a:prstGeom>
          <a:noFill/>
          <a:ln w="19050">
            <a:solidFill>
              <a:srgbClr val="00B050"/>
            </a:solidFill>
          </a:ln>
        </p:spPr>
        <p:txBody>
          <a:bodyPr wrap="square" rtlCol="0">
            <a:spAutoFit/>
          </a:bodyPr>
          <a:lstStyle/>
          <a:p>
            <a:r>
              <a:rPr lang="en-CA" dirty="0"/>
              <a:t>Some of the data files are archived into a ZIP format.  You will need to extract those files.</a:t>
            </a:r>
            <a:endParaRPr lang="en-GB" dirty="0"/>
          </a:p>
        </p:txBody>
      </p:sp>
      <p:sp>
        <p:nvSpPr>
          <p:cNvPr id="23" name="TextBox 22">
            <a:extLst>
              <a:ext uri="{FF2B5EF4-FFF2-40B4-BE49-F238E27FC236}">
                <a16:creationId xmlns:a16="http://schemas.microsoft.com/office/drawing/2014/main" id="{D70F1502-16F6-4EB6-B965-BDE180CE9100}"/>
              </a:ext>
            </a:extLst>
          </p:cNvPr>
          <p:cNvSpPr txBox="1"/>
          <p:nvPr/>
        </p:nvSpPr>
        <p:spPr>
          <a:xfrm>
            <a:off x="7117493" y="4758432"/>
            <a:ext cx="4843847" cy="1200329"/>
          </a:xfrm>
          <a:prstGeom prst="rect">
            <a:avLst/>
          </a:prstGeom>
          <a:noFill/>
          <a:ln w="19050">
            <a:solidFill>
              <a:srgbClr val="00B050"/>
            </a:solidFill>
          </a:ln>
        </p:spPr>
        <p:txBody>
          <a:bodyPr wrap="square" rtlCol="0">
            <a:spAutoFit/>
          </a:bodyPr>
          <a:lstStyle/>
          <a:p>
            <a:r>
              <a:rPr lang="en-CA" b="1" dirty="0"/>
              <a:t>To extract those files</a:t>
            </a:r>
            <a:r>
              <a:rPr lang="en-CA" dirty="0"/>
              <a:t>:</a:t>
            </a:r>
          </a:p>
          <a:p>
            <a:pPr marL="534988" indent="-342900">
              <a:buAutoNum type="arabicPeriod"/>
            </a:pPr>
            <a:r>
              <a:rPr lang="en-CA" dirty="0"/>
              <a:t>Right click on the file once you have downloaded it.  You will see a menu.</a:t>
            </a:r>
          </a:p>
          <a:p>
            <a:pPr marL="534988" indent="-342900">
              <a:buAutoNum type="arabicPeriod"/>
            </a:pPr>
            <a:r>
              <a:rPr lang="en-CA" dirty="0"/>
              <a:t>Left click on the </a:t>
            </a:r>
            <a:r>
              <a:rPr lang="en-CA" b="1" i="1" dirty="0"/>
              <a:t>Extract all…</a:t>
            </a:r>
            <a:r>
              <a:rPr lang="en-CA" dirty="0"/>
              <a:t> option.</a:t>
            </a:r>
            <a:endParaRPr lang="en-GB" dirty="0"/>
          </a:p>
        </p:txBody>
      </p:sp>
      <p:cxnSp>
        <p:nvCxnSpPr>
          <p:cNvPr id="25" name="Straight Arrow Connector 24">
            <a:extLst>
              <a:ext uri="{FF2B5EF4-FFF2-40B4-BE49-F238E27FC236}">
                <a16:creationId xmlns:a16="http://schemas.microsoft.com/office/drawing/2014/main" id="{19329472-ABBC-4E4E-883E-CB3EF8F57453}"/>
              </a:ext>
            </a:extLst>
          </p:cNvPr>
          <p:cNvCxnSpPr>
            <a:cxnSpLocks/>
          </p:cNvCxnSpPr>
          <p:nvPr/>
        </p:nvCxnSpPr>
        <p:spPr>
          <a:xfrm flipH="1">
            <a:off x="3438526" y="2228850"/>
            <a:ext cx="4057907" cy="149539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C4E0643C-E3BA-43D4-AE44-61153842430B}"/>
              </a:ext>
            </a:extLst>
          </p:cNvPr>
          <p:cNvCxnSpPr>
            <a:cxnSpLocks/>
          </p:cNvCxnSpPr>
          <p:nvPr/>
        </p:nvCxnSpPr>
        <p:spPr>
          <a:xfrm flipH="1">
            <a:off x="5648325" y="2471351"/>
            <a:ext cx="1848108" cy="125289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9476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1+#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1+#ppt_w/2"/>
                                          </p:val>
                                        </p:tav>
                                        <p:tav tm="100000">
                                          <p:val>
                                            <p:strVal val="#ppt_x"/>
                                          </p:val>
                                        </p:tav>
                                      </p:tavLst>
                                    </p:anim>
                                    <p:anim calcmode="lin" valueType="num">
                                      <p:cBhvr additive="base">
                                        <p:cTn id="20" dur="500" fill="hold"/>
                                        <p:tgtEl>
                                          <p:spTgt spid="21"/>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2" presetClass="entr" presetSubtype="2" fill="hold" nodeType="after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wipe(right)">
                                      <p:cBhvr>
                                        <p:cTn id="24" dur="500"/>
                                        <p:tgtEl>
                                          <p:spTgt spid="25"/>
                                        </p:tgtEl>
                                      </p:cBhvr>
                                    </p:animEffect>
                                  </p:childTnLst>
                                </p:cTn>
                              </p:par>
                            </p:childTnLst>
                          </p:cTn>
                        </p:par>
                        <p:par>
                          <p:cTn id="25" fill="hold">
                            <p:stCondLst>
                              <p:cond delay="1000"/>
                            </p:stCondLst>
                            <p:childTnLst>
                              <p:par>
                                <p:cTn id="26" presetID="22" presetClass="entr" presetSubtype="2" fill="hold" nodeType="after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wipe(right)">
                                      <p:cBhvr>
                                        <p:cTn id="28" dur="500"/>
                                        <p:tgtEl>
                                          <p:spTgt spid="30"/>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1+#ppt_w/2"/>
                                          </p:val>
                                        </p:tav>
                                        <p:tav tm="100000">
                                          <p:val>
                                            <p:strVal val="#ppt_x"/>
                                          </p:val>
                                        </p:tav>
                                      </p:tavLst>
                                    </p:anim>
                                    <p:anim calcmode="lin" valueType="num">
                                      <p:cBhvr additive="base">
                                        <p:cTn id="34"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1+#ppt_w/2"/>
                                          </p:val>
                                        </p:tav>
                                        <p:tav tm="100000">
                                          <p:val>
                                            <p:strVal val="#ppt_x"/>
                                          </p:val>
                                        </p:tav>
                                      </p:tavLst>
                                    </p:anim>
                                    <p:anim calcmode="lin" valueType="num">
                                      <p:cBhvr additive="base">
                                        <p:cTn id="40" dur="500" fill="hold"/>
                                        <p:tgtEl>
                                          <p:spTgt spid="22"/>
                                        </p:tgtEl>
                                        <p:attrNameLst>
                                          <p:attrName>ppt_y</p:attrName>
                                        </p:attrNameLst>
                                      </p:cBhvr>
                                      <p:tavLst>
                                        <p:tav tm="0">
                                          <p:val>
                                            <p:strVal val="#ppt_y"/>
                                          </p:val>
                                        </p:tav>
                                        <p:tav tm="100000">
                                          <p:val>
                                            <p:strVal val="#ppt_y"/>
                                          </p:val>
                                        </p:tav>
                                      </p:tavLst>
                                    </p:anim>
                                  </p:childTnLst>
                                </p:cTn>
                              </p:par>
                            </p:childTnLst>
                          </p:cTn>
                        </p:par>
                        <p:par>
                          <p:cTn id="41" fill="hold">
                            <p:stCondLst>
                              <p:cond delay="500"/>
                            </p:stCondLst>
                            <p:childTnLst>
                              <p:par>
                                <p:cTn id="42" presetID="2" presetClass="entr" presetSubtype="2" fill="hold" grpId="0" nodeType="afterEffect">
                                  <p:stCondLst>
                                    <p:cond delay="1500"/>
                                  </p:stCondLst>
                                  <p:childTnLst>
                                    <p:set>
                                      <p:cBhvr>
                                        <p:cTn id="43" dur="1" fill="hold">
                                          <p:stCondLst>
                                            <p:cond delay="0"/>
                                          </p:stCondLst>
                                        </p:cTn>
                                        <p:tgtEl>
                                          <p:spTgt spid="23"/>
                                        </p:tgtEl>
                                        <p:attrNameLst>
                                          <p:attrName>style.visibility</p:attrName>
                                        </p:attrNameLst>
                                      </p:cBhvr>
                                      <p:to>
                                        <p:strVal val="visible"/>
                                      </p:to>
                                    </p:set>
                                    <p:anim calcmode="lin" valueType="num">
                                      <p:cBhvr additive="base">
                                        <p:cTn id="44" dur="500" fill="hold"/>
                                        <p:tgtEl>
                                          <p:spTgt spid="23"/>
                                        </p:tgtEl>
                                        <p:attrNameLst>
                                          <p:attrName>ppt_x</p:attrName>
                                        </p:attrNameLst>
                                      </p:cBhvr>
                                      <p:tavLst>
                                        <p:tav tm="0">
                                          <p:val>
                                            <p:strVal val="1+#ppt_w/2"/>
                                          </p:val>
                                        </p:tav>
                                        <p:tav tm="100000">
                                          <p:val>
                                            <p:strVal val="#ppt_x"/>
                                          </p:val>
                                        </p:tav>
                                      </p:tavLst>
                                    </p:anim>
                                    <p:anim calcmode="lin" valueType="num">
                                      <p:cBhvr additive="base">
                                        <p:cTn id="45"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6" grpId="0" animBg="1"/>
      <p:bldP spid="21" grpId="0" animBg="1"/>
      <p:bldP spid="22" grpId="0" animBg="1"/>
      <p:bldP spid="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947637" y="-5896"/>
            <a:ext cx="8304129" cy="608193"/>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3600" b="1" dirty="0">
                <a:latin typeface="Times New Roman" panose="02020603050405020304" pitchFamily="18" charset="0"/>
                <a:cs typeface="Times New Roman" panose="02020603050405020304" pitchFamily="18" charset="0"/>
              </a:rPr>
              <a:t>What will we be covering in this course?</a:t>
            </a:r>
          </a:p>
        </p:txBody>
      </p:sp>
      <p:grpSp>
        <p:nvGrpSpPr>
          <p:cNvPr id="8" name="Group 7"/>
          <p:cNvGrpSpPr/>
          <p:nvPr/>
        </p:nvGrpSpPr>
        <p:grpSpPr>
          <a:xfrm>
            <a:off x="1947637" y="976543"/>
            <a:ext cx="3054686" cy="526897"/>
            <a:chOff x="2993192" y="3597805"/>
            <a:chExt cx="4762162" cy="526897"/>
          </a:xfrm>
        </p:grpSpPr>
        <p:sp>
          <p:nvSpPr>
            <p:cNvPr id="7" name="TextBox 6"/>
            <p:cNvSpPr txBox="1"/>
            <p:nvPr/>
          </p:nvSpPr>
          <p:spPr>
            <a:xfrm>
              <a:off x="2993192" y="3597805"/>
              <a:ext cx="2826989" cy="338554"/>
            </a:xfrm>
            <a:prstGeom prst="rect">
              <a:avLst/>
            </a:prstGeom>
            <a:noFill/>
            <a:ln w="12700">
              <a:noFill/>
            </a:ln>
          </p:spPr>
          <p:txBody>
            <a:bodyPr wrap="square" rtlCol="0">
              <a:spAutoFit/>
            </a:bodyPr>
            <a:lstStyle/>
            <a:p>
              <a:r>
                <a:rPr lang="en-CA" sz="1600" b="1" dirty="0">
                  <a:latin typeface="Times New Roman" panose="02020603050405020304" pitchFamily="18" charset="0"/>
                  <a:cs typeface="Times New Roman" panose="02020603050405020304" pitchFamily="18" charset="0"/>
                </a:rPr>
                <a:t>Intro to Windows</a:t>
              </a:r>
            </a:p>
          </p:txBody>
        </p:sp>
        <p:sp>
          <p:nvSpPr>
            <p:cNvPr id="18" name="TextBox 17"/>
            <p:cNvSpPr txBox="1"/>
            <p:nvPr/>
          </p:nvSpPr>
          <p:spPr>
            <a:xfrm>
              <a:off x="3212734" y="3816925"/>
              <a:ext cx="4542620" cy="307777"/>
            </a:xfrm>
            <a:prstGeom prst="rect">
              <a:avLst/>
            </a:prstGeom>
            <a:noFill/>
          </p:spPr>
          <p:txBody>
            <a:bodyPr wrap="square" rtlCol="0">
              <a:spAutoFit/>
            </a:bodyPr>
            <a:lstStyle/>
            <a:p>
              <a:pPr marL="285750" indent="-285750">
                <a:buFont typeface="Wingdings" panose="05000000000000000000" pitchFamily="2" charset="2"/>
                <a:buChar char="ü"/>
              </a:pPr>
              <a:r>
                <a:rPr lang="en-CA" sz="1400" dirty="0">
                  <a:latin typeface="Times New Roman" panose="02020603050405020304" pitchFamily="18" charset="0"/>
                  <a:cs typeface="Times New Roman" panose="02020603050405020304" pitchFamily="18" charset="0"/>
                </a:rPr>
                <a:t>Windows Versions</a:t>
              </a:r>
            </a:p>
          </p:txBody>
        </p:sp>
      </p:grpSp>
      <p:grpSp>
        <p:nvGrpSpPr>
          <p:cNvPr id="22" name="Group 21"/>
          <p:cNvGrpSpPr/>
          <p:nvPr/>
        </p:nvGrpSpPr>
        <p:grpSpPr>
          <a:xfrm>
            <a:off x="1947636" y="1729628"/>
            <a:ext cx="3460981" cy="973608"/>
            <a:chOff x="2993191" y="3372490"/>
            <a:chExt cx="7204392" cy="973608"/>
          </a:xfrm>
        </p:grpSpPr>
        <p:sp>
          <p:nvSpPr>
            <p:cNvPr id="23" name="TextBox 22"/>
            <p:cNvSpPr txBox="1"/>
            <p:nvPr/>
          </p:nvSpPr>
          <p:spPr>
            <a:xfrm>
              <a:off x="2993191" y="3372490"/>
              <a:ext cx="7204392" cy="338554"/>
            </a:xfrm>
            <a:prstGeom prst="rect">
              <a:avLst/>
            </a:prstGeom>
            <a:noFill/>
            <a:ln w="12700">
              <a:noFill/>
            </a:ln>
          </p:spPr>
          <p:txBody>
            <a:bodyPr wrap="square" rtlCol="0">
              <a:spAutoFit/>
            </a:bodyPr>
            <a:lstStyle/>
            <a:p>
              <a:r>
                <a:rPr lang="en-CA" sz="1600" b="1" dirty="0">
                  <a:latin typeface="Times New Roman" panose="02020603050405020304" pitchFamily="18" charset="0"/>
                  <a:cs typeface="Times New Roman" panose="02020603050405020304" pitchFamily="18" charset="0"/>
                </a:rPr>
                <a:t>The Anatomy of a Windows Window</a:t>
              </a:r>
            </a:p>
          </p:txBody>
        </p:sp>
        <p:sp>
          <p:nvSpPr>
            <p:cNvPr id="24" name="TextBox 23"/>
            <p:cNvSpPr txBox="1"/>
            <p:nvPr/>
          </p:nvSpPr>
          <p:spPr>
            <a:xfrm>
              <a:off x="3212735" y="3607434"/>
              <a:ext cx="6984848" cy="738664"/>
            </a:xfrm>
            <a:prstGeom prst="rect">
              <a:avLst/>
            </a:prstGeom>
            <a:noFill/>
          </p:spPr>
          <p:txBody>
            <a:bodyPr wrap="square" rtlCol="0">
              <a:spAutoFit/>
            </a:bodyPr>
            <a:lstStyle/>
            <a:p>
              <a:pPr marL="285750" indent="-285750">
                <a:buFont typeface="Wingdings" panose="05000000000000000000" pitchFamily="2" charset="2"/>
                <a:buChar char="ü"/>
              </a:pPr>
              <a:r>
                <a:rPr lang="en-CA" sz="1400" dirty="0">
                  <a:latin typeface="Times New Roman" panose="02020603050405020304" pitchFamily="18" charset="0"/>
                  <a:cs typeface="Times New Roman" panose="02020603050405020304" pitchFamily="18" charset="0"/>
                </a:rPr>
                <a:t>Why is Windows Called Windows</a:t>
              </a:r>
            </a:p>
            <a:p>
              <a:pPr marL="285750" indent="-285750">
                <a:buFont typeface="Wingdings" panose="05000000000000000000" pitchFamily="2" charset="2"/>
                <a:buChar char="ü"/>
              </a:pPr>
              <a:r>
                <a:rPr lang="en-CA" sz="1400" dirty="0">
                  <a:latin typeface="Times New Roman" panose="02020603050405020304" pitchFamily="18" charset="0"/>
                  <a:cs typeface="Times New Roman" panose="02020603050405020304" pitchFamily="18" charset="0"/>
                </a:rPr>
                <a:t>A Typical Program Window</a:t>
              </a:r>
            </a:p>
            <a:p>
              <a:pPr marL="285750" indent="-285750">
                <a:buFont typeface="Wingdings" panose="05000000000000000000" pitchFamily="2" charset="2"/>
                <a:buChar char="ü"/>
              </a:pPr>
              <a:r>
                <a:rPr lang="en-CA" sz="1400" dirty="0">
                  <a:latin typeface="Times New Roman" panose="02020603050405020304" pitchFamily="18" charset="0"/>
                  <a:cs typeface="Times New Roman" panose="02020603050405020304" pitchFamily="18" charset="0"/>
                </a:rPr>
                <a:t>Controlling a Window by Keyboard</a:t>
              </a:r>
            </a:p>
          </p:txBody>
        </p:sp>
      </p:grpSp>
      <p:grpSp>
        <p:nvGrpSpPr>
          <p:cNvPr id="25" name="Group 24"/>
          <p:cNvGrpSpPr/>
          <p:nvPr/>
        </p:nvGrpSpPr>
        <p:grpSpPr>
          <a:xfrm>
            <a:off x="1947636" y="3757693"/>
            <a:ext cx="3254712" cy="786232"/>
            <a:chOff x="2993191" y="3191494"/>
            <a:chExt cx="7204392" cy="786232"/>
          </a:xfrm>
        </p:grpSpPr>
        <p:sp>
          <p:nvSpPr>
            <p:cNvPr id="26" name="TextBox 25"/>
            <p:cNvSpPr txBox="1"/>
            <p:nvPr/>
          </p:nvSpPr>
          <p:spPr>
            <a:xfrm>
              <a:off x="2993191" y="3191494"/>
              <a:ext cx="7204392" cy="338554"/>
            </a:xfrm>
            <a:prstGeom prst="rect">
              <a:avLst/>
            </a:prstGeom>
            <a:noFill/>
            <a:ln w="12700">
              <a:noFill/>
            </a:ln>
          </p:spPr>
          <p:txBody>
            <a:bodyPr wrap="square" rtlCol="0">
              <a:spAutoFit/>
            </a:bodyPr>
            <a:lstStyle/>
            <a:p>
              <a:r>
                <a:rPr lang="en-CA" sz="1600" b="1" dirty="0">
                  <a:latin typeface="Times New Roman" panose="02020603050405020304" pitchFamily="18" charset="0"/>
                  <a:cs typeface="Times New Roman" panose="02020603050405020304" pitchFamily="18" charset="0"/>
                </a:rPr>
                <a:t>Computer Software</a:t>
              </a:r>
            </a:p>
          </p:txBody>
        </p:sp>
        <p:sp>
          <p:nvSpPr>
            <p:cNvPr id="27" name="TextBox 26"/>
            <p:cNvSpPr txBox="1"/>
            <p:nvPr/>
          </p:nvSpPr>
          <p:spPr>
            <a:xfrm>
              <a:off x="3212733" y="3454506"/>
              <a:ext cx="6984850" cy="523220"/>
            </a:xfrm>
            <a:prstGeom prst="rect">
              <a:avLst/>
            </a:prstGeom>
            <a:noFill/>
          </p:spPr>
          <p:txBody>
            <a:bodyPr wrap="square" rtlCol="0">
              <a:spAutoFit/>
            </a:bodyPr>
            <a:lstStyle/>
            <a:p>
              <a:pPr marL="285750" indent="-285750">
                <a:buFont typeface="Wingdings" panose="05000000000000000000" pitchFamily="2" charset="2"/>
                <a:buChar char="ü"/>
              </a:pPr>
              <a:r>
                <a:rPr lang="en-CA" sz="1400" dirty="0">
                  <a:latin typeface="Times New Roman" panose="02020603050405020304" pitchFamily="18" charset="0"/>
                  <a:cs typeface="Times New Roman" panose="02020603050405020304" pitchFamily="18" charset="0"/>
                </a:rPr>
                <a:t>Program Flow</a:t>
              </a:r>
            </a:p>
            <a:p>
              <a:pPr marL="285750" indent="-285750">
                <a:buFont typeface="Wingdings" panose="05000000000000000000" pitchFamily="2" charset="2"/>
                <a:buChar char="ü"/>
              </a:pPr>
              <a:r>
                <a:rPr lang="en-CA" sz="1400" dirty="0">
                  <a:latin typeface="Times New Roman" panose="02020603050405020304" pitchFamily="18" charset="0"/>
                  <a:cs typeface="Times New Roman" panose="02020603050405020304" pitchFamily="18" charset="0"/>
                </a:rPr>
                <a:t>What Can Programs Do?</a:t>
              </a:r>
            </a:p>
          </p:txBody>
        </p:sp>
      </p:grpSp>
      <p:grpSp>
        <p:nvGrpSpPr>
          <p:cNvPr id="28" name="Group 27"/>
          <p:cNvGrpSpPr/>
          <p:nvPr/>
        </p:nvGrpSpPr>
        <p:grpSpPr>
          <a:xfrm>
            <a:off x="1947636" y="2858624"/>
            <a:ext cx="2967684" cy="807688"/>
            <a:chOff x="2993192" y="3597805"/>
            <a:chExt cx="7434485" cy="807688"/>
          </a:xfrm>
        </p:grpSpPr>
        <p:sp>
          <p:nvSpPr>
            <p:cNvPr id="29" name="TextBox 28"/>
            <p:cNvSpPr txBox="1"/>
            <p:nvPr/>
          </p:nvSpPr>
          <p:spPr>
            <a:xfrm>
              <a:off x="2993192" y="3597805"/>
              <a:ext cx="7204392" cy="338554"/>
            </a:xfrm>
            <a:prstGeom prst="rect">
              <a:avLst/>
            </a:prstGeom>
            <a:noFill/>
            <a:ln w="12700">
              <a:noFill/>
            </a:ln>
          </p:spPr>
          <p:txBody>
            <a:bodyPr wrap="square" rtlCol="0">
              <a:spAutoFit/>
            </a:bodyPr>
            <a:lstStyle/>
            <a:p>
              <a:r>
                <a:rPr lang="en-CA" sz="1600" b="1" dirty="0">
                  <a:latin typeface="Times New Roman" panose="02020603050405020304" pitchFamily="18" charset="0"/>
                  <a:cs typeface="Times New Roman" panose="02020603050405020304" pitchFamily="18" charset="0"/>
                </a:rPr>
                <a:t>Getting Around in Windows</a:t>
              </a:r>
            </a:p>
          </p:txBody>
        </p:sp>
        <p:sp>
          <p:nvSpPr>
            <p:cNvPr id="30" name="TextBox 29"/>
            <p:cNvSpPr txBox="1"/>
            <p:nvPr/>
          </p:nvSpPr>
          <p:spPr>
            <a:xfrm>
              <a:off x="3212735" y="3882273"/>
              <a:ext cx="7214942" cy="523220"/>
            </a:xfrm>
            <a:prstGeom prst="rect">
              <a:avLst/>
            </a:prstGeom>
            <a:noFill/>
          </p:spPr>
          <p:txBody>
            <a:bodyPr wrap="square" rtlCol="0">
              <a:spAutoFit/>
            </a:bodyPr>
            <a:lstStyle/>
            <a:p>
              <a:pPr marL="285750" indent="-285750">
                <a:buFont typeface="Wingdings" panose="05000000000000000000" pitchFamily="2" charset="2"/>
                <a:buChar char="ü"/>
              </a:pPr>
              <a:r>
                <a:rPr lang="en-CA" sz="1400" dirty="0">
                  <a:latin typeface="Times New Roman" panose="02020603050405020304" pitchFamily="18" charset="0"/>
                  <a:cs typeface="Times New Roman" panose="02020603050405020304" pitchFamily="18" charset="0"/>
                </a:rPr>
                <a:t>Using the Keyboard and Mouse</a:t>
              </a:r>
            </a:p>
            <a:p>
              <a:pPr marL="285750" indent="-285750">
                <a:buFont typeface="Wingdings" panose="05000000000000000000" pitchFamily="2" charset="2"/>
                <a:buChar char="ü"/>
              </a:pPr>
              <a:r>
                <a:rPr lang="en-CA" sz="1400" dirty="0">
                  <a:latin typeface="Times New Roman" panose="02020603050405020304" pitchFamily="18" charset="0"/>
                  <a:cs typeface="Times New Roman" panose="02020603050405020304" pitchFamily="18" charset="0"/>
                </a:rPr>
                <a:t>Using Menus</a:t>
              </a:r>
            </a:p>
          </p:txBody>
        </p:sp>
      </p:grpSp>
      <p:grpSp>
        <p:nvGrpSpPr>
          <p:cNvPr id="31" name="Group 30"/>
          <p:cNvGrpSpPr/>
          <p:nvPr/>
        </p:nvGrpSpPr>
        <p:grpSpPr>
          <a:xfrm>
            <a:off x="7128816" y="976543"/>
            <a:ext cx="3367734" cy="1415706"/>
            <a:chOff x="2993192" y="3597805"/>
            <a:chExt cx="7204392" cy="1415706"/>
          </a:xfrm>
        </p:grpSpPr>
        <p:sp>
          <p:nvSpPr>
            <p:cNvPr id="32" name="TextBox 31"/>
            <p:cNvSpPr txBox="1"/>
            <p:nvPr/>
          </p:nvSpPr>
          <p:spPr>
            <a:xfrm>
              <a:off x="2993192" y="3597805"/>
              <a:ext cx="7204392" cy="338554"/>
            </a:xfrm>
            <a:prstGeom prst="rect">
              <a:avLst/>
            </a:prstGeom>
            <a:noFill/>
            <a:ln w="12700">
              <a:noFill/>
            </a:ln>
          </p:spPr>
          <p:txBody>
            <a:bodyPr wrap="square" rtlCol="0">
              <a:spAutoFit/>
            </a:bodyPr>
            <a:lstStyle/>
            <a:p>
              <a:r>
                <a:rPr lang="en-CA" sz="1600" b="1" dirty="0">
                  <a:latin typeface="Times New Roman" panose="02020603050405020304" pitchFamily="18" charset="0"/>
                  <a:cs typeface="Times New Roman" panose="02020603050405020304" pitchFamily="18" charset="0"/>
                </a:rPr>
                <a:t>The Graphical User Interface (GUI)</a:t>
              </a:r>
            </a:p>
          </p:txBody>
        </p:sp>
        <p:sp>
          <p:nvSpPr>
            <p:cNvPr id="33" name="TextBox 32"/>
            <p:cNvSpPr txBox="1"/>
            <p:nvPr/>
          </p:nvSpPr>
          <p:spPr>
            <a:xfrm>
              <a:off x="3212734" y="3843960"/>
              <a:ext cx="6984849" cy="1169551"/>
            </a:xfrm>
            <a:prstGeom prst="rect">
              <a:avLst/>
            </a:prstGeom>
            <a:noFill/>
          </p:spPr>
          <p:txBody>
            <a:bodyPr wrap="square" rtlCol="0">
              <a:spAutoFit/>
            </a:bodyPr>
            <a:lstStyle/>
            <a:p>
              <a:pPr marL="285750" indent="-285750">
                <a:buFont typeface="Wingdings" panose="05000000000000000000" pitchFamily="2" charset="2"/>
                <a:buChar char="ü"/>
              </a:pPr>
              <a:r>
                <a:rPr lang="en-CA" sz="1400" dirty="0">
                  <a:latin typeface="Times New Roman" panose="02020603050405020304" pitchFamily="18" charset="0"/>
                  <a:cs typeface="Times New Roman" panose="02020603050405020304" pitchFamily="18" charset="0"/>
                </a:rPr>
                <a:t>Windows Desktop</a:t>
              </a:r>
            </a:p>
            <a:p>
              <a:pPr marL="742950" lvl="1" indent="-285750">
                <a:buFont typeface="Wingdings" panose="05000000000000000000" pitchFamily="2" charset="2"/>
                <a:buChar char="Ø"/>
              </a:pPr>
              <a:r>
                <a:rPr lang="en-CA" sz="1400" dirty="0">
                  <a:latin typeface="Times New Roman" panose="02020603050405020304" pitchFamily="18" charset="0"/>
                  <a:cs typeface="Times New Roman" panose="02020603050405020304" pitchFamily="18" charset="0"/>
                </a:rPr>
                <a:t>Personalization</a:t>
              </a:r>
            </a:p>
            <a:p>
              <a:pPr marL="742950" lvl="1" indent="-285750">
                <a:buFont typeface="Wingdings" panose="05000000000000000000" pitchFamily="2" charset="2"/>
                <a:buChar char="Ø"/>
              </a:pPr>
              <a:r>
                <a:rPr lang="en-CA" sz="1400" dirty="0">
                  <a:latin typeface="Times New Roman" panose="02020603050405020304" pitchFamily="18" charset="0"/>
                  <a:cs typeface="Times New Roman" panose="02020603050405020304" pitchFamily="18" charset="0"/>
                </a:rPr>
                <a:t>Taskbar</a:t>
              </a:r>
            </a:p>
            <a:p>
              <a:pPr marL="742950" lvl="1" indent="-285750">
                <a:buFont typeface="Wingdings" panose="05000000000000000000" pitchFamily="2" charset="2"/>
                <a:buChar char="Ø"/>
              </a:pPr>
              <a:r>
                <a:rPr lang="en-CA" sz="1400" dirty="0">
                  <a:latin typeface="Times New Roman" panose="02020603050405020304" pitchFamily="18" charset="0"/>
                  <a:cs typeface="Times New Roman" panose="02020603050405020304" pitchFamily="18" charset="0"/>
                </a:rPr>
                <a:t>Start Menu</a:t>
              </a:r>
            </a:p>
            <a:p>
              <a:pPr marL="285750" indent="-285750">
                <a:buFont typeface="Wingdings" panose="05000000000000000000" pitchFamily="2" charset="2"/>
                <a:buChar char="ü"/>
              </a:pPr>
              <a:r>
                <a:rPr lang="en-CA" sz="1400" dirty="0">
                  <a:latin typeface="Times New Roman" panose="02020603050405020304" pitchFamily="18" charset="0"/>
                  <a:cs typeface="Times New Roman" panose="02020603050405020304" pitchFamily="18" charset="0"/>
                </a:rPr>
                <a:t>The Control Panel</a:t>
              </a:r>
            </a:p>
          </p:txBody>
        </p:sp>
      </p:grpSp>
      <p:sp>
        <p:nvSpPr>
          <p:cNvPr id="34" name="TextBox 33"/>
          <p:cNvSpPr txBox="1"/>
          <p:nvPr/>
        </p:nvSpPr>
        <p:spPr>
          <a:xfrm>
            <a:off x="7231442" y="4089254"/>
            <a:ext cx="3622993" cy="338554"/>
          </a:xfrm>
          <a:prstGeom prst="rect">
            <a:avLst/>
          </a:prstGeom>
          <a:noFill/>
          <a:ln w="12700">
            <a:noFill/>
          </a:ln>
        </p:spPr>
        <p:txBody>
          <a:bodyPr wrap="square" rtlCol="0">
            <a:spAutoFit/>
          </a:bodyPr>
          <a:lstStyle/>
          <a:p>
            <a:r>
              <a:rPr lang="en-CA" sz="1600" b="1" dirty="0">
                <a:latin typeface="Times New Roman" panose="02020603050405020304" pitchFamily="18" charset="0"/>
                <a:cs typeface="Times New Roman" panose="02020603050405020304" pitchFamily="18" charset="0"/>
              </a:rPr>
              <a:t>Information Security</a:t>
            </a:r>
          </a:p>
        </p:txBody>
      </p:sp>
      <p:sp>
        <p:nvSpPr>
          <p:cNvPr id="35" name="TextBox 34"/>
          <p:cNvSpPr txBox="1"/>
          <p:nvPr/>
        </p:nvSpPr>
        <p:spPr>
          <a:xfrm>
            <a:off x="7231442" y="4301366"/>
            <a:ext cx="3622993" cy="338554"/>
          </a:xfrm>
          <a:prstGeom prst="rect">
            <a:avLst/>
          </a:prstGeom>
          <a:noFill/>
          <a:ln w="12700">
            <a:noFill/>
          </a:ln>
        </p:spPr>
        <p:txBody>
          <a:bodyPr wrap="square" rtlCol="0">
            <a:spAutoFit/>
          </a:bodyPr>
          <a:lstStyle/>
          <a:p>
            <a:r>
              <a:rPr lang="en-CA" sz="1600" b="1" dirty="0">
                <a:latin typeface="Times New Roman" panose="02020603050405020304" pitchFamily="18" charset="0"/>
                <a:cs typeface="Times New Roman" panose="02020603050405020304" pitchFamily="18" charset="0"/>
              </a:rPr>
              <a:t>Backup Security</a:t>
            </a:r>
          </a:p>
        </p:txBody>
      </p:sp>
      <p:sp>
        <p:nvSpPr>
          <p:cNvPr id="36" name="TextBox 35"/>
          <p:cNvSpPr txBox="1"/>
          <p:nvPr/>
        </p:nvSpPr>
        <p:spPr>
          <a:xfrm>
            <a:off x="7231442" y="4534773"/>
            <a:ext cx="3622993" cy="338554"/>
          </a:xfrm>
          <a:prstGeom prst="rect">
            <a:avLst/>
          </a:prstGeom>
          <a:noFill/>
          <a:ln w="12700">
            <a:noFill/>
          </a:ln>
        </p:spPr>
        <p:txBody>
          <a:bodyPr wrap="square" rtlCol="0">
            <a:spAutoFit/>
          </a:bodyPr>
          <a:lstStyle/>
          <a:p>
            <a:r>
              <a:rPr lang="en-CA" sz="1600" b="1" dirty="0">
                <a:latin typeface="Times New Roman" panose="02020603050405020304" pitchFamily="18" charset="0"/>
                <a:cs typeface="Times New Roman" panose="02020603050405020304" pitchFamily="18" charset="0"/>
              </a:rPr>
              <a:t>Powering Down a Windows Computer</a:t>
            </a:r>
          </a:p>
        </p:txBody>
      </p:sp>
      <p:grpSp>
        <p:nvGrpSpPr>
          <p:cNvPr id="37" name="Group 36"/>
          <p:cNvGrpSpPr/>
          <p:nvPr/>
        </p:nvGrpSpPr>
        <p:grpSpPr>
          <a:xfrm>
            <a:off x="7231442" y="2579214"/>
            <a:ext cx="2876549" cy="1415590"/>
            <a:chOff x="0" y="3109503"/>
            <a:chExt cx="7332332" cy="1415963"/>
          </a:xfrm>
        </p:grpSpPr>
        <p:sp>
          <p:nvSpPr>
            <p:cNvPr id="38" name="TextBox 31"/>
            <p:cNvSpPr txBox="1"/>
            <p:nvPr/>
          </p:nvSpPr>
          <p:spPr>
            <a:xfrm>
              <a:off x="0" y="3109503"/>
              <a:ext cx="7204075" cy="337820"/>
            </a:xfrm>
            <a:prstGeom prst="rect">
              <a:avLst/>
            </a:prstGeom>
            <a:noFill/>
            <a:ln w="12700">
              <a:noFill/>
            </a:ln>
          </p:spPr>
          <p:txBody>
            <a:bodyPr wrap="square" rtlCol="0">
              <a:spAutoFit/>
            </a:bodyPr>
            <a:lstStyle/>
            <a:p>
              <a:pPr>
                <a:spcAft>
                  <a:spcPts val="0"/>
                </a:spcAft>
              </a:pPr>
              <a:r>
                <a:rPr lang="en-CA" sz="1600" b="1" kern="1200" dirty="0">
                  <a:solidFill>
                    <a:srgbClr val="000000"/>
                  </a:solidFill>
                  <a:effectLst/>
                  <a:latin typeface="Times New Roman" panose="02020603050405020304" pitchFamily="18" charset="0"/>
                  <a:ea typeface="Times New Roman" panose="02020603050405020304" pitchFamily="18" charset="0"/>
                </a:rPr>
                <a:t>File and Folders</a:t>
              </a:r>
              <a:endParaRPr lang="en-CA" sz="1200" dirty="0">
                <a:effectLst/>
                <a:latin typeface="Times New Roman" panose="02020603050405020304" pitchFamily="18" charset="0"/>
                <a:ea typeface="Times New Roman" panose="02020603050405020304" pitchFamily="18" charset="0"/>
              </a:endParaRPr>
            </a:p>
          </p:txBody>
        </p:sp>
        <p:sp>
          <p:nvSpPr>
            <p:cNvPr id="39" name="TextBox 32"/>
            <p:cNvSpPr txBox="1"/>
            <p:nvPr/>
          </p:nvSpPr>
          <p:spPr>
            <a:xfrm>
              <a:off x="219533" y="3355607"/>
              <a:ext cx="7112799" cy="1169859"/>
            </a:xfrm>
            <a:prstGeom prst="rect">
              <a:avLst/>
            </a:prstGeom>
            <a:noFill/>
          </p:spPr>
          <p:txBody>
            <a:bodyPr wrap="square" rtlCol="0">
              <a:spAutoFit/>
            </a:bodyPr>
            <a:lstStyle/>
            <a:p>
              <a:pPr marL="342900" lvl="0" indent="-342900">
                <a:spcAft>
                  <a:spcPts val="0"/>
                </a:spcAft>
                <a:buFont typeface="Wingdings" panose="05000000000000000000" pitchFamily="2" charset="2"/>
                <a:buChar char=""/>
                <a:tabLst>
                  <a:tab pos="457200" algn="l"/>
                </a:tabLst>
              </a:pPr>
              <a:r>
                <a:rPr lang="en-CA" sz="1400" kern="1200" dirty="0">
                  <a:solidFill>
                    <a:srgbClr val="000000"/>
                  </a:solidFill>
                  <a:effectLst/>
                  <a:latin typeface="Times New Roman" panose="02020603050405020304" pitchFamily="18" charset="0"/>
                  <a:ea typeface="Times New Roman" panose="02020603050405020304" pitchFamily="18" charset="0"/>
                </a:rPr>
                <a:t>Working with Files and Folders</a:t>
              </a:r>
              <a:endParaRPr lang="en-CA" sz="1200" dirty="0">
                <a:effectLst/>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en-CA" sz="1400" kern="1200" dirty="0">
                  <a:solidFill>
                    <a:srgbClr val="000000"/>
                  </a:solidFill>
                  <a:effectLst/>
                  <a:latin typeface="Times New Roman" panose="02020603050405020304" pitchFamily="18" charset="0"/>
                  <a:ea typeface="Times New Roman" panose="02020603050405020304" pitchFamily="18" charset="0"/>
                </a:rPr>
                <a:t>File Association</a:t>
              </a:r>
              <a:endParaRPr lang="en-CA" sz="1200" dirty="0">
                <a:effectLst/>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en-CA" sz="1400" kern="1200" dirty="0">
                  <a:solidFill>
                    <a:srgbClr val="000000"/>
                  </a:solidFill>
                  <a:effectLst/>
                  <a:latin typeface="Times New Roman" panose="02020603050405020304" pitchFamily="18" charset="0"/>
                  <a:ea typeface="Times New Roman" panose="02020603050405020304" pitchFamily="18" charset="0"/>
                </a:rPr>
                <a:t>File Extension Types</a:t>
              </a:r>
              <a:endParaRPr lang="en-CA" sz="1200" dirty="0">
                <a:effectLst/>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en-CA" sz="1400" kern="1200" dirty="0">
                  <a:solidFill>
                    <a:srgbClr val="000000"/>
                  </a:solidFill>
                  <a:effectLst/>
                  <a:latin typeface="Times New Roman" panose="02020603050405020304" pitchFamily="18" charset="0"/>
                  <a:ea typeface="Times New Roman" panose="02020603050405020304" pitchFamily="18" charset="0"/>
                </a:rPr>
                <a:t>File Explorer Parts</a:t>
              </a:r>
              <a:endParaRPr lang="en-CA" sz="1200" dirty="0">
                <a:effectLst/>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en-CA" sz="1400" kern="1200" dirty="0">
                  <a:solidFill>
                    <a:srgbClr val="000000"/>
                  </a:solidFill>
                  <a:effectLst/>
                  <a:latin typeface="Times New Roman" panose="02020603050405020304" pitchFamily="18" charset="0"/>
                  <a:ea typeface="Times New Roman" panose="02020603050405020304" pitchFamily="18" charset="0"/>
                </a:rPr>
                <a:t>File Explorer Command Bar</a:t>
              </a:r>
              <a:endParaRPr lang="en-CA" sz="1200" dirty="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3286442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ppt_x"/>
                                          </p:val>
                                        </p:tav>
                                        <p:tav tm="100000">
                                          <p:val>
                                            <p:strVal val="#ppt_x"/>
                                          </p:val>
                                        </p:tav>
                                      </p:tavLst>
                                    </p:anim>
                                    <p:anim calcmode="lin" valueType="num">
                                      <p:cBhvr additive="base">
                                        <p:cTn id="2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ppt_x"/>
                                          </p:val>
                                        </p:tav>
                                        <p:tav tm="100000">
                                          <p:val>
                                            <p:strVal val="#ppt_x"/>
                                          </p:val>
                                        </p:tav>
                                      </p:tavLst>
                                    </p:anim>
                                    <p:anim calcmode="lin" valueType="num">
                                      <p:cBhvr additive="base">
                                        <p:cTn id="2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ppt_x"/>
                                          </p:val>
                                        </p:tav>
                                        <p:tav tm="100000">
                                          <p:val>
                                            <p:strVal val="#ppt_x"/>
                                          </p:val>
                                        </p:tav>
                                      </p:tavLst>
                                    </p:anim>
                                    <p:anim calcmode="lin" valueType="num">
                                      <p:cBhvr additive="base">
                                        <p:cTn id="3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500" fill="hold"/>
                                        <p:tgtEl>
                                          <p:spTgt spid="37"/>
                                        </p:tgtEl>
                                        <p:attrNameLst>
                                          <p:attrName>ppt_x</p:attrName>
                                        </p:attrNameLst>
                                      </p:cBhvr>
                                      <p:tavLst>
                                        <p:tav tm="0">
                                          <p:val>
                                            <p:strVal val="#ppt_x"/>
                                          </p:val>
                                        </p:tav>
                                        <p:tav tm="100000">
                                          <p:val>
                                            <p:strVal val="#ppt_x"/>
                                          </p:val>
                                        </p:tav>
                                      </p:tavLst>
                                    </p:anim>
                                    <p:anim calcmode="lin" valueType="num">
                                      <p:cBhvr additive="base">
                                        <p:cTn id="3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4"/>
                                        </p:tgtEl>
                                        <p:attrNameLst>
                                          <p:attrName>style.visibility</p:attrName>
                                        </p:attrNameLst>
                                      </p:cBhvr>
                                      <p:to>
                                        <p:strVal val="visible"/>
                                      </p:to>
                                    </p:set>
                                    <p:anim calcmode="lin" valueType="num">
                                      <p:cBhvr additive="base">
                                        <p:cTn id="43" dur="500" fill="hold"/>
                                        <p:tgtEl>
                                          <p:spTgt spid="34"/>
                                        </p:tgtEl>
                                        <p:attrNameLst>
                                          <p:attrName>ppt_x</p:attrName>
                                        </p:attrNameLst>
                                      </p:cBhvr>
                                      <p:tavLst>
                                        <p:tav tm="0">
                                          <p:val>
                                            <p:strVal val="#ppt_x"/>
                                          </p:val>
                                        </p:tav>
                                        <p:tav tm="100000">
                                          <p:val>
                                            <p:strVal val="#ppt_x"/>
                                          </p:val>
                                        </p:tav>
                                      </p:tavLst>
                                    </p:anim>
                                    <p:anim calcmode="lin" valueType="num">
                                      <p:cBhvr additive="base">
                                        <p:cTn id="4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5"/>
                                        </p:tgtEl>
                                        <p:attrNameLst>
                                          <p:attrName>style.visibility</p:attrName>
                                        </p:attrNameLst>
                                      </p:cBhvr>
                                      <p:to>
                                        <p:strVal val="visible"/>
                                      </p:to>
                                    </p:set>
                                    <p:anim calcmode="lin" valueType="num">
                                      <p:cBhvr additive="base">
                                        <p:cTn id="49" dur="500" fill="hold"/>
                                        <p:tgtEl>
                                          <p:spTgt spid="35"/>
                                        </p:tgtEl>
                                        <p:attrNameLst>
                                          <p:attrName>ppt_x</p:attrName>
                                        </p:attrNameLst>
                                      </p:cBhvr>
                                      <p:tavLst>
                                        <p:tav tm="0">
                                          <p:val>
                                            <p:strVal val="#ppt_x"/>
                                          </p:val>
                                        </p:tav>
                                        <p:tav tm="100000">
                                          <p:val>
                                            <p:strVal val="#ppt_x"/>
                                          </p:val>
                                        </p:tav>
                                      </p:tavLst>
                                    </p:anim>
                                    <p:anim calcmode="lin" valueType="num">
                                      <p:cBhvr additive="base">
                                        <p:cTn id="5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anim calcmode="lin" valueType="num">
                                      <p:cBhvr additive="base">
                                        <p:cTn id="55" dur="500" fill="hold"/>
                                        <p:tgtEl>
                                          <p:spTgt spid="36"/>
                                        </p:tgtEl>
                                        <p:attrNameLst>
                                          <p:attrName>ppt_x</p:attrName>
                                        </p:attrNameLst>
                                      </p:cBhvr>
                                      <p:tavLst>
                                        <p:tav tm="0">
                                          <p:val>
                                            <p:strVal val="#ppt_x"/>
                                          </p:val>
                                        </p:tav>
                                        <p:tav tm="100000">
                                          <p:val>
                                            <p:strVal val="#ppt_x"/>
                                          </p:val>
                                        </p:tav>
                                      </p:tavLst>
                                    </p:anim>
                                    <p:anim calcmode="lin" valueType="num">
                                      <p:cBhvr additive="base">
                                        <p:cTn id="5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439247" y="1101069"/>
            <a:ext cx="5048250" cy="1143000"/>
          </a:xfr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a:bodyPr>
          <a:lstStyle/>
          <a:p>
            <a:pPr algn="ctr"/>
            <a:r>
              <a:rPr lang="en-CA" sz="4000" b="1" dirty="0">
                <a:latin typeface="Times New Roman" panose="02020603050405020304" pitchFamily="18" charset="0"/>
                <a:cs typeface="Times New Roman" panose="02020603050405020304" pitchFamily="18" charset="0"/>
              </a:rPr>
              <a:t>Intro to Windows</a:t>
            </a:r>
            <a:br>
              <a:rPr lang="en-CA" sz="4000" b="1" dirty="0">
                <a:latin typeface="Times New Roman" panose="02020603050405020304" pitchFamily="18" charset="0"/>
                <a:cs typeface="Times New Roman" panose="02020603050405020304" pitchFamily="18" charset="0"/>
              </a:rPr>
            </a:br>
            <a:r>
              <a:rPr lang="en-CA" sz="2200" b="1" dirty="0">
                <a:latin typeface="Times New Roman" panose="02020603050405020304" pitchFamily="18" charset="0"/>
                <a:cs typeface="Times New Roman" panose="02020603050405020304" pitchFamily="18" charset="0"/>
              </a:rPr>
              <a:t>Windows Versions</a:t>
            </a:r>
          </a:p>
        </p:txBody>
      </p:sp>
      <p:sp>
        <p:nvSpPr>
          <p:cNvPr id="3" name="TextBox 2"/>
          <p:cNvSpPr txBox="1"/>
          <p:nvPr/>
        </p:nvSpPr>
        <p:spPr>
          <a:xfrm>
            <a:off x="6384033" y="1156183"/>
            <a:ext cx="5568620" cy="1077218"/>
          </a:xfrm>
          <a:prstGeom prst="rect">
            <a:avLst/>
          </a:prstGeom>
          <a:solidFill>
            <a:schemeClr val="tx1">
              <a:alpha val="10000"/>
            </a:schemeClr>
          </a:solidFill>
          <a:effectLst>
            <a:softEdge rad="25400"/>
          </a:effectLst>
        </p:spPr>
        <p:txBody>
          <a:bodyPr wrap="square" rtlCol="0">
            <a:spAutoFit/>
          </a:bodyPr>
          <a:lstStyle/>
          <a:p>
            <a:pPr algn="ctr"/>
            <a:r>
              <a:rPr lang="en-CA" sz="1600" b="1" dirty="0"/>
              <a:t>Windows is the operating system.</a:t>
            </a:r>
          </a:p>
          <a:p>
            <a:r>
              <a:rPr lang="en-CA" sz="1600" dirty="0"/>
              <a:t>Without Windows nothing would work. It manages the hardware and controls the environment in which the software runs.</a:t>
            </a:r>
          </a:p>
          <a:p>
            <a:r>
              <a:rPr lang="en-CA" sz="1600" dirty="0"/>
              <a:t>The versions that you might come across are listed here.</a:t>
            </a:r>
          </a:p>
        </p:txBody>
      </p:sp>
      <p:grpSp>
        <p:nvGrpSpPr>
          <p:cNvPr id="16" name="Group 15"/>
          <p:cNvGrpSpPr/>
          <p:nvPr/>
        </p:nvGrpSpPr>
        <p:grpSpPr>
          <a:xfrm>
            <a:off x="2661014" y="2514189"/>
            <a:ext cx="2301737" cy="3879556"/>
            <a:chOff x="1995760" y="1885642"/>
            <a:chExt cx="1726303" cy="2909667"/>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7226" y="4124913"/>
              <a:ext cx="667110" cy="670396"/>
            </a:xfrm>
            <a:prstGeom prst="rect">
              <a:avLst/>
            </a:prstGeom>
          </p:spPr>
        </p:pic>
        <p:sp>
          <p:nvSpPr>
            <p:cNvPr id="7" name="TextBox 6"/>
            <p:cNvSpPr txBox="1"/>
            <p:nvPr/>
          </p:nvSpPr>
          <p:spPr>
            <a:xfrm>
              <a:off x="1995760" y="1885642"/>
              <a:ext cx="1726303" cy="1731243"/>
            </a:xfrm>
            <a:prstGeom prst="rect">
              <a:avLst/>
            </a:prstGeom>
            <a:solidFill>
              <a:schemeClr val="tx1">
                <a:alpha val="10000"/>
              </a:schemeClr>
            </a:solidFill>
            <a:effectLst>
              <a:softEdge rad="25400"/>
            </a:effectLst>
          </p:spPr>
          <p:txBody>
            <a:bodyPr wrap="square" rtlCol="0">
              <a:spAutoFit/>
            </a:bodyPr>
            <a:lstStyle>
              <a:defPPr>
                <a:defRPr lang="en-US"/>
              </a:defPPr>
              <a:lvl1pPr>
                <a:defRPr sz="1200" b="1"/>
              </a:lvl1pPr>
            </a:lstStyle>
            <a:p>
              <a:r>
                <a:rPr lang="en-CA" sz="1600" dirty="0"/>
                <a:t>Windows </a:t>
              </a:r>
              <a:r>
                <a:rPr lang="en-CA" sz="1600" b="0" dirty="0"/>
                <a:t>Vista is also deprecated. Most software will run under Vista. The way you get around in Vista changed significantly from XP.  This OS was somewhat of a failure, but still works fine.</a:t>
              </a:r>
            </a:p>
          </p:txBody>
        </p:sp>
      </p:grpSp>
      <p:grpSp>
        <p:nvGrpSpPr>
          <p:cNvPr id="15" name="Group 14"/>
          <p:cNvGrpSpPr/>
          <p:nvPr/>
        </p:nvGrpSpPr>
        <p:grpSpPr>
          <a:xfrm>
            <a:off x="266634" y="2514190"/>
            <a:ext cx="2394381" cy="4237441"/>
            <a:chOff x="199975" y="1885642"/>
            <a:chExt cx="1795786" cy="3178081"/>
          </a:xfrm>
        </p:grpSpPr>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9435" y="1885642"/>
              <a:ext cx="1324809" cy="1059582"/>
            </a:xfrm>
            <a:prstGeom prst="rect">
              <a:avLst/>
            </a:prstGeom>
          </p:spPr>
        </p:pic>
        <p:sp>
          <p:nvSpPr>
            <p:cNvPr id="10" name="TextBox 9"/>
            <p:cNvSpPr txBox="1"/>
            <p:nvPr/>
          </p:nvSpPr>
          <p:spPr>
            <a:xfrm>
              <a:off x="199975" y="3147814"/>
              <a:ext cx="1795786" cy="1915909"/>
            </a:xfrm>
            <a:prstGeom prst="rect">
              <a:avLst/>
            </a:prstGeom>
            <a:solidFill>
              <a:schemeClr val="tx1">
                <a:alpha val="10000"/>
              </a:schemeClr>
            </a:solidFill>
            <a:effectLst>
              <a:softEdge rad="25400"/>
            </a:effectLst>
          </p:spPr>
          <p:txBody>
            <a:bodyPr wrap="square" rtlCol="0">
              <a:spAutoFit/>
            </a:bodyPr>
            <a:lstStyle/>
            <a:p>
              <a:r>
                <a:rPr lang="en-CA" sz="1600" b="1" dirty="0"/>
                <a:t>Windows XP</a:t>
              </a:r>
              <a:r>
                <a:rPr lang="en-CA" sz="1600" dirty="0"/>
                <a:t> is deprecate.  Microsoft is no longer supporting it, however it is a very good operating system and some people still use it.</a:t>
              </a:r>
            </a:p>
            <a:p>
              <a:endParaRPr lang="en-CA" sz="1600" dirty="0"/>
            </a:p>
            <a:p>
              <a:r>
                <a:rPr lang="en-CA" sz="1600" dirty="0"/>
                <a:t>Note that most software does not support XP anymore.</a:t>
              </a:r>
            </a:p>
          </p:txBody>
        </p:sp>
      </p:grpSp>
      <p:grpSp>
        <p:nvGrpSpPr>
          <p:cNvPr id="18" name="Group 17"/>
          <p:cNvGrpSpPr/>
          <p:nvPr/>
        </p:nvGrpSpPr>
        <p:grpSpPr>
          <a:xfrm>
            <a:off x="4945132" y="2507975"/>
            <a:ext cx="2301737" cy="3752219"/>
            <a:chOff x="3708848" y="1880981"/>
            <a:chExt cx="1726303" cy="2814164"/>
          </a:xfrm>
        </p:grpSpPr>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46390" y="1880981"/>
              <a:ext cx="1074288" cy="835557"/>
            </a:xfrm>
            <a:prstGeom prst="rect">
              <a:avLst/>
            </a:prstGeom>
          </p:spPr>
        </p:pic>
        <p:sp>
          <p:nvSpPr>
            <p:cNvPr id="17" name="TextBox 16"/>
            <p:cNvSpPr txBox="1"/>
            <p:nvPr/>
          </p:nvSpPr>
          <p:spPr>
            <a:xfrm>
              <a:off x="3708848" y="3148568"/>
              <a:ext cx="1726303" cy="1546577"/>
            </a:xfrm>
            <a:prstGeom prst="rect">
              <a:avLst/>
            </a:prstGeom>
            <a:solidFill>
              <a:schemeClr val="accent2">
                <a:alpha val="40000"/>
              </a:schemeClr>
            </a:solidFill>
            <a:effectLst>
              <a:softEdge rad="25400"/>
            </a:effectLst>
          </p:spPr>
          <p:txBody>
            <a:bodyPr wrap="square" rtlCol="0">
              <a:spAutoFit/>
            </a:bodyPr>
            <a:lstStyle>
              <a:defPPr>
                <a:defRPr lang="en-US"/>
              </a:defPPr>
              <a:lvl1pPr>
                <a:defRPr sz="1600" b="1"/>
              </a:lvl1pPr>
            </a:lstStyle>
            <a:p>
              <a:r>
                <a:rPr lang="en-CA" dirty="0"/>
                <a:t>Windows 7 is still support until January 2020.  This OS is quite stable and a favorite of many. It has some of the older familiar navigation while incorporating the newer technology.</a:t>
              </a:r>
            </a:p>
          </p:txBody>
        </p:sp>
      </p:grpSp>
      <p:grpSp>
        <p:nvGrpSpPr>
          <p:cNvPr id="26" name="Group 25"/>
          <p:cNvGrpSpPr/>
          <p:nvPr/>
        </p:nvGrpSpPr>
        <p:grpSpPr>
          <a:xfrm>
            <a:off x="7253786" y="2507975"/>
            <a:ext cx="2301737" cy="3875633"/>
            <a:chOff x="5440339" y="1880981"/>
            <a:chExt cx="1726303" cy="2906725"/>
          </a:xfrm>
        </p:grpSpPr>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55271" y="4124913"/>
              <a:ext cx="874887" cy="662793"/>
            </a:xfrm>
            <a:prstGeom prst="rect">
              <a:avLst/>
            </a:prstGeom>
          </p:spPr>
        </p:pic>
        <p:sp>
          <p:nvSpPr>
            <p:cNvPr id="19" name="TextBox 18"/>
            <p:cNvSpPr txBox="1"/>
            <p:nvPr/>
          </p:nvSpPr>
          <p:spPr>
            <a:xfrm>
              <a:off x="5440339" y="1880981"/>
              <a:ext cx="1726303" cy="2100575"/>
            </a:xfrm>
            <a:prstGeom prst="rect">
              <a:avLst/>
            </a:prstGeom>
            <a:solidFill>
              <a:schemeClr val="tx1">
                <a:alpha val="10000"/>
              </a:schemeClr>
            </a:solidFill>
            <a:effectLst>
              <a:softEdge rad="25400"/>
            </a:effectLst>
          </p:spPr>
          <p:txBody>
            <a:bodyPr wrap="square" rtlCol="0">
              <a:spAutoFit/>
            </a:bodyPr>
            <a:lstStyle>
              <a:defPPr>
                <a:defRPr lang="en-US"/>
              </a:defPPr>
              <a:lvl1pPr>
                <a:defRPr sz="1200" b="1"/>
              </a:lvl1pPr>
            </a:lstStyle>
            <a:p>
              <a:r>
                <a:rPr lang="en-CA" sz="1600" dirty="0"/>
                <a:t>Windows 8,</a:t>
              </a:r>
              <a:r>
                <a:rPr lang="en-CA" sz="1600" b="0" dirty="0"/>
                <a:t> </a:t>
              </a:r>
              <a:r>
                <a:rPr lang="en-CA" sz="1600" dirty="0"/>
                <a:t>8.1</a:t>
              </a:r>
              <a:r>
                <a:rPr lang="en-CA" sz="1600" b="0" dirty="0"/>
                <a:t> is still support until January 2023.  The user interface in 8 changed from the menu system to an entirely flat touch screen panel style.  The change did not go over well with Windows users so they made 8.1 which had a small menu again.</a:t>
              </a:r>
            </a:p>
          </p:txBody>
        </p:sp>
      </p:grpSp>
      <p:grpSp>
        <p:nvGrpSpPr>
          <p:cNvPr id="27" name="Group 26"/>
          <p:cNvGrpSpPr/>
          <p:nvPr/>
        </p:nvGrpSpPr>
        <p:grpSpPr>
          <a:xfrm>
            <a:off x="9696098" y="2557977"/>
            <a:ext cx="2301737" cy="3788259"/>
            <a:chOff x="7272073" y="1918483"/>
            <a:chExt cx="1726303" cy="2841194"/>
          </a:xfrm>
        </p:grpSpPr>
        <p:pic>
          <p:nvPicPr>
            <p:cNvPr id="14" name="Picture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49456" y="1918483"/>
              <a:ext cx="590371" cy="590371"/>
            </a:xfrm>
            <a:prstGeom prst="rect">
              <a:avLst/>
            </a:prstGeom>
          </p:spPr>
        </p:pic>
        <p:sp>
          <p:nvSpPr>
            <p:cNvPr id="21" name="TextBox 20"/>
            <p:cNvSpPr txBox="1"/>
            <p:nvPr/>
          </p:nvSpPr>
          <p:spPr>
            <a:xfrm>
              <a:off x="7272073" y="2659102"/>
              <a:ext cx="1726303" cy="2100575"/>
            </a:xfrm>
            <a:prstGeom prst="rect">
              <a:avLst/>
            </a:prstGeom>
            <a:solidFill>
              <a:schemeClr val="tx1">
                <a:alpha val="10000"/>
              </a:schemeClr>
            </a:solidFill>
            <a:effectLst>
              <a:softEdge rad="25400"/>
            </a:effectLst>
          </p:spPr>
          <p:txBody>
            <a:bodyPr wrap="square" rtlCol="0">
              <a:spAutoFit/>
            </a:bodyPr>
            <a:lstStyle>
              <a:defPPr>
                <a:defRPr lang="en-US"/>
              </a:defPPr>
              <a:lvl1pPr>
                <a:defRPr sz="1600" b="1"/>
              </a:lvl1pPr>
            </a:lstStyle>
            <a:p>
              <a:r>
                <a:rPr lang="en-CA" dirty="0"/>
                <a:t>Windows 10 </a:t>
              </a:r>
              <a:r>
                <a:rPr lang="en-CA" b="0" dirty="0"/>
                <a:t>was the next version to come out.  Windows 9 never existed.</a:t>
              </a:r>
            </a:p>
            <a:p>
              <a:r>
                <a:rPr lang="en-CA" b="0" dirty="0"/>
                <a:t>With the introduction of 10, Windows updates became mandatory for all but servers.</a:t>
              </a:r>
            </a:p>
            <a:p>
              <a:r>
                <a:rPr lang="en-CA" b="0" dirty="0"/>
                <a:t>The OS is stable and has both the panel navigation and the older style menu system.</a:t>
              </a:r>
            </a:p>
          </p:txBody>
        </p:sp>
      </p:grpSp>
    </p:spTree>
    <p:extLst>
      <p:ext uri="{BB962C8B-B14F-4D97-AF65-F5344CB8AC3E}">
        <p14:creationId xmlns:p14="http://schemas.microsoft.com/office/powerpoint/2010/main" val="254292958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heel(1)">
                                      <p:cBhvr>
                                        <p:cTn id="23" dur="20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wipe(down)">
                                      <p:cBhvr>
                                        <p:cTn id="28" dur="580">
                                          <p:stCondLst>
                                            <p:cond delay="0"/>
                                          </p:stCondLst>
                                        </p:cTn>
                                        <p:tgtEl>
                                          <p:spTgt spid="26"/>
                                        </p:tgtEl>
                                      </p:cBhvr>
                                    </p:animEffect>
                                    <p:anim calcmode="lin" valueType="num">
                                      <p:cBhvr>
                                        <p:cTn id="29"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34" dur="26">
                                          <p:stCondLst>
                                            <p:cond delay="650"/>
                                          </p:stCondLst>
                                        </p:cTn>
                                        <p:tgtEl>
                                          <p:spTgt spid="26"/>
                                        </p:tgtEl>
                                      </p:cBhvr>
                                      <p:to x="100000" y="60000"/>
                                    </p:animScale>
                                    <p:animScale>
                                      <p:cBhvr>
                                        <p:cTn id="35" dur="166" decel="50000">
                                          <p:stCondLst>
                                            <p:cond delay="676"/>
                                          </p:stCondLst>
                                        </p:cTn>
                                        <p:tgtEl>
                                          <p:spTgt spid="26"/>
                                        </p:tgtEl>
                                      </p:cBhvr>
                                      <p:to x="100000" y="100000"/>
                                    </p:animScale>
                                    <p:animScale>
                                      <p:cBhvr>
                                        <p:cTn id="36" dur="26">
                                          <p:stCondLst>
                                            <p:cond delay="1312"/>
                                          </p:stCondLst>
                                        </p:cTn>
                                        <p:tgtEl>
                                          <p:spTgt spid="26"/>
                                        </p:tgtEl>
                                      </p:cBhvr>
                                      <p:to x="100000" y="80000"/>
                                    </p:animScale>
                                    <p:animScale>
                                      <p:cBhvr>
                                        <p:cTn id="37" dur="166" decel="50000">
                                          <p:stCondLst>
                                            <p:cond delay="1338"/>
                                          </p:stCondLst>
                                        </p:cTn>
                                        <p:tgtEl>
                                          <p:spTgt spid="26"/>
                                        </p:tgtEl>
                                      </p:cBhvr>
                                      <p:to x="100000" y="100000"/>
                                    </p:animScale>
                                    <p:animScale>
                                      <p:cBhvr>
                                        <p:cTn id="38" dur="26">
                                          <p:stCondLst>
                                            <p:cond delay="1642"/>
                                          </p:stCondLst>
                                        </p:cTn>
                                        <p:tgtEl>
                                          <p:spTgt spid="26"/>
                                        </p:tgtEl>
                                      </p:cBhvr>
                                      <p:to x="100000" y="90000"/>
                                    </p:animScale>
                                    <p:animScale>
                                      <p:cBhvr>
                                        <p:cTn id="39" dur="166" decel="50000">
                                          <p:stCondLst>
                                            <p:cond delay="1668"/>
                                          </p:stCondLst>
                                        </p:cTn>
                                        <p:tgtEl>
                                          <p:spTgt spid="26"/>
                                        </p:tgtEl>
                                      </p:cBhvr>
                                      <p:to x="100000" y="100000"/>
                                    </p:animScale>
                                    <p:animScale>
                                      <p:cBhvr>
                                        <p:cTn id="40" dur="26">
                                          <p:stCondLst>
                                            <p:cond delay="1808"/>
                                          </p:stCondLst>
                                        </p:cTn>
                                        <p:tgtEl>
                                          <p:spTgt spid="26"/>
                                        </p:tgtEl>
                                      </p:cBhvr>
                                      <p:to x="100000" y="95000"/>
                                    </p:animScale>
                                    <p:animScale>
                                      <p:cBhvr>
                                        <p:cTn id="41" dur="166" decel="50000">
                                          <p:stCondLst>
                                            <p:cond delay="1834"/>
                                          </p:stCondLst>
                                        </p:cTn>
                                        <p:tgtEl>
                                          <p:spTgt spid="26"/>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wipe(down)">
                                      <p:cBhvr>
                                        <p:cTn id="4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808" y="2396399"/>
            <a:ext cx="5757800" cy="4384458"/>
          </a:xfrm>
          <a:prstGeom prst="rect">
            <a:avLst/>
          </a:prstGeom>
          <a:ln w="25400">
            <a:solidFill>
              <a:schemeClr val="accent2"/>
            </a:solidFill>
          </a:ln>
        </p:spPr>
      </p:pic>
      <p:grpSp>
        <p:nvGrpSpPr>
          <p:cNvPr id="4" name="Group 3"/>
          <p:cNvGrpSpPr/>
          <p:nvPr/>
        </p:nvGrpSpPr>
        <p:grpSpPr>
          <a:xfrm>
            <a:off x="4957895" y="563199"/>
            <a:ext cx="6995980" cy="1970276"/>
            <a:chOff x="4957895" y="563199"/>
            <a:chExt cx="6995980" cy="1970276"/>
          </a:xfrm>
        </p:grpSpPr>
        <p:sp>
          <p:nvSpPr>
            <p:cNvPr id="2" name="Rounded Rectangle 1"/>
            <p:cNvSpPr/>
            <p:nvPr/>
          </p:nvSpPr>
          <p:spPr>
            <a:xfrm>
              <a:off x="6495788" y="563199"/>
              <a:ext cx="5458087" cy="16664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0" name="Straight Arrow Connector 19"/>
            <p:cNvCxnSpPr/>
            <p:nvPr/>
          </p:nvCxnSpPr>
          <p:spPr>
            <a:xfrm flipH="1">
              <a:off x="4957895" y="729842"/>
              <a:ext cx="1283514" cy="1803633"/>
            </a:xfrm>
            <a:prstGeom prst="straightConnector1">
              <a:avLst/>
            </a:prstGeom>
            <a:ln w="1905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 name="Group 2"/>
          <p:cNvGrpSpPr/>
          <p:nvPr/>
        </p:nvGrpSpPr>
        <p:grpSpPr>
          <a:xfrm>
            <a:off x="1101688" y="2637656"/>
            <a:ext cx="10859898" cy="2361613"/>
            <a:chOff x="1101688" y="2637656"/>
            <a:chExt cx="10859898" cy="2361613"/>
          </a:xfrm>
        </p:grpSpPr>
        <p:sp>
          <p:nvSpPr>
            <p:cNvPr id="29" name="Rounded Rectangle 28"/>
            <p:cNvSpPr/>
            <p:nvPr/>
          </p:nvSpPr>
          <p:spPr>
            <a:xfrm>
              <a:off x="6203309" y="4577534"/>
              <a:ext cx="5758277" cy="42173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2" name="Straight Arrow Connector 21"/>
            <p:cNvCxnSpPr/>
            <p:nvPr/>
          </p:nvCxnSpPr>
          <p:spPr>
            <a:xfrm flipH="1" flipV="1">
              <a:off x="1101688" y="2637656"/>
              <a:ext cx="5376230" cy="2264850"/>
            </a:xfrm>
            <a:prstGeom prst="straightConnector1">
              <a:avLst/>
            </a:prstGeom>
            <a:ln w="1905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16" name="Rounded Rectangle 15"/>
          <p:cNvSpPr/>
          <p:nvPr/>
        </p:nvSpPr>
        <p:spPr>
          <a:xfrm>
            <a:off x="6495788" y="782111"/>
            <a:ext cx="5458087" cy="16664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ounded Rectangle 18"/>
          <p:cNvSpPr/>
          <p:nvPr/>
        </p:nvSpPr>
        <p:spPr>
          <a:xfrm>
            <a:off x="6508675" y="1001023"/>
            <a:ext cx="5458087" cy="38010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ounded Rectangle 20"/>
          <p:cNvSpPr/>
          <p:nvPr/>
        </p:nvSpPr>
        <p:spPr>
          <a:xfrm>
            <a:off x="6508675" y="1419429"/>
            <a:ext cx="5458087" cy="16664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ounded Rectangle 22"/>
          <p:cNvSpPr/>
          <p:nvPr/>
        </p:nvSpPr>
        <p:spPr>
          <a:xfrm>
            <a:off x="6508675" y="2129220"/>
            <a:ext cx="5458087" cy="80448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6508675" y="2984803"/>
            <a:ext cx="5458087" cy="16664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6508675" y="3199940"/>
            <a:ext cx="5458087" cy="39717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6505313" y="3639576"/>
            <a:ext cx="5458087" cy="16664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ounded Rectangle 26"/>
          <p:cNvSpPr/>
          <p:nvPr/>
        </p:nvSpPr>
        <p:spPr>
          <a:xfrm>
            <a:off x="6203309" y="4147110"/>
            <a:ext cx="5758277" cy="177214"/>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6205123" y="4367985"/>
            <a:ext cx="5758277" cy="163698"/>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6206960" y="5197102"/>
            <a:ext cx="5758277" cy="454748"/>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ounded Rectangle 30"/>
          <p:cNvSpPr/>
          <p:nvPr/>
        </p:nvSpPr>
        <p:spPr>
          <a:xfrm>
            <a:off x="6212833" y="5861709"/>
            <a:ext cx="5758277" cy="82913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itle 1"/>
          <p:cNvSpPr>
            <a:spLocks noGrp="1"/>
          </p:cNvSpPr>
          <p:nvPr>
            <p:ph type="title"/>
          </p:nvPr>
        </p:nvSpPr>
        <p:spPr>
          <a:xfrm>
            <a:off x="224926" y="1438152"/>
            <a:ext cx="5497417" cy="639596"/>
          </a:xfr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a:bodyPr>
          <a:lstStyle/>
          <a:p>
            <a:r>
              <a:rPr lang="en-CA" sz="2800" b="1" dirty="0">
                <a:latin typeface="Times New Roman" panose="02020603050405020304" pitchFamily="18" charset="0"/>
                <a:cs typeface="Times New Roman" panose="02020603050405020304" pitchFamily="18" charset="0"/>
              </a:rPr>
              <a:t>Why is Windows called Windows?</a:t>
            </a:r>
          </a:p>
        </p:txBody>
      </p:sp>
      <p:sp>
        <p:nvSpPr>
          <p:cNvPr id="8" name="TextBox 7"/>
          <p:cNvSpPr txBox="1"/>
          <p:nvPr/>
        </p:nvSpPr>
        <p:spPr>
          <a:xfrm>
            <a:off x="177928" y="263163"/>
            <a:ext cx="5574535" cy="1015663"/>
          </a:xfrm>
          <a:prstGeom prst="rect">
            <a:avLst/>
          </a:prstGeom>
          <a:solidFill>
            <a:schemeClr val="accent4">
              <a:lumMod val="60000"/>
              <a:lumOff val="40000"/>
              <a:alpha val="20000"/>
            </a:schemeClr>
          </a:solidFill>
          <a:ln w="19050">
            <a:solidFill>
              <a:schemeClr val="tx1"/>
            </a:solidFill>
          </a:ln>
        </p:spPr>
        <p:txBody>
          <a:bodyPr wrap="square" rtlCol="0">
            <a:spAutoFit/>
          </a:bodyPr>
          <a:lstStyle/>
          <a:p>
            <a:r>
              <a:rPr lang="en-CA" sz="1200" b="1" dirty="0"/>
              <a:t>Windows is called Windows because each program you have open resides in a separate space called a “window object”.</a:t>
            </a:r>
          </a:p>
          <a:p>
            <a:endParaRPr lang="en-CA" sz="1200" b="1" dirty="0"/>
          </a:p>
          <a:p>
            <a:r>
              <a:rPr lang="en-CA" sz="1200" b="1" dirty="0"/>
              <a:t>The window object is responsible for displaying the program and being able to be </a:t>
            </a:r>
            <a:r>
              <a:rPr lang="en-CA" sz="1200" b="1" dirty="0">
                <a:solidFill>
                  <a:srgbClr val="C00000"/>
                </a:solidFill>
              </a:rPr>
              <a:t>moved</a:t>
            </a:r>
            <a:r>
              <a:rPr lang="en-CA" sz="1200" b="1" dirty="0"/>
              <a:t>, </a:t>
            </a:r>
            <a:r>
              <a:rPr lang="en-CA" sz="1200" b="1" dirty="0">
                <a:solidFill>
                  <a:srgbClr val="00B050"/>
                </a:solidFill>
              </a:rPr>
              <a:t>resized</a:t>
            </a:r>
            <a:r>
              <a:rPr lang="en-CA" sz="1200" b="1" dirty="0"/>
              <a:t> and </a:t>
            </a:r>
            <a:r>
              <a:rPr lang="en-CA" sz="1200" b="1" dirty="0">
                <a:solidFill>
                  <a:schemeClr val="accent1">
                    <a:lumMod val="50000"/>
                  </a:schemeClr>
                </a:solidFill>
              </a:rPr>
              <a:t>stacked</a:t>
            </a:r>
            <a:r>
              <a:rPr lang="en-CA" sz="1200" b="1" dirty="0"/>
              <a:t>.</a:t>
            </a:r>
          </a:p>
        </p:txBody>
      </p:sp>
      <p:sp>
        <p:nvSpPr>
          <p:cNvPr id="9" name="TextBox 8"/>
          <p:cNvSpPr txBox="1"/>
          <p:nvPr/>
        </p:nvSpPr>
        <p:spPr>
          <a:xfrm>
            <a:off x="6125379" y="281503"/>
            <a:ext cx="5916058" cy="1384995"/>
          </a:xfrm>
          <a:prstGeom prst="rect">
            <a:avLst/>
          </a:prstGeom>
          <a:noFill/>
          <a:ln w="19050">
            <a:solidFill>
              <a:srgbClr val="C00000"/>
            </a:solidFill>
          </a:ln>
        </p:spPr>
        <p:txBody>
          <a:bodyPr wrap="square" rtlCol="0">
            <a:spAutoFit/>
          </a:bodyPr>
          <a:lstStyle/>
          <a:p>
            <a:r>
              <a:rPr lang="en-CA" sz="1400" b="1" dirty="0"/>
              <a:t>To </a:t>
            </a:r>
            <a:r>
              <a:rPr lang="en-CA" sz="1400" b="1" dirty="0">
                <a:solidFill>
                  <a:srgbClr val="C00000"/>
                </a:solidFill>
              </a:rPr>
              <a:t>move</a:t>
            </a:r>
            <a:r>
              <a:rPr lang="en-CA" sz="1400" b="1" dirty="0"/>
              <a:t> a window using your mouse</a:t>
            </a:r>
            <a:r>
              <a:rPr lang="en-CA" sz="1400" dirty="0"/>
              <a:t>:</a:t>
            </a:r>
          </a:p>
          <a:p>
            <a:pPr marL="342900" indent="-342900">
              <a:buAutoNum type="arabicPeriod"/>
            </a:pPr>
            <a:r>
              <a:rPr lang="en-CA" sz="1400" dirty="0"/>
              <a:t>Position your mouse pointer over the </a:t>
            </a:r>
            <a:r>
              <a:rPr lang="en-CA" sz="1400" b="1" dirty="0">
                <a:solidFill>
                  <a:schemeClr val="accent2">
                    <a:lumMod val="50000"/>
                  </a:schemeClr>
                </a:solidFill>
              </a:rPr>
              <a:t>title</a:t>
            </a:r>
            <a:r>
              <a:rPr lang="en-CA" sz="1400" dirty="0"/>
              <a:t> </a:t>
            </a:r>
            <a:r>
              <a:rPr lang="en-CA" sz="1400" b="1" dirty="0">
                <a:solidFill>
                  <a:schemeClr val="accent2">
                    <a:lumMod val="50000"/>
                  </a:schemeClr>
                </a:solidFill>
              </a:rPr>
              <a:t>bar</a:t>
            </a:r>
            <a:r>
              <a:rPr lang="en-CA" sz="1400" dirty="0"/>
              <a:t> at the top of the window</a:t>
            </a:r>
          </a:p>
          <a:p>
            <a:pPr marL="342900" indent="-342900">
              <a:buAutoNum type="arabicPeriod"/>
            </a:pPr>
            <a:r>
              <a:rPr lang="en-CA" sz="1400" dirty="0"/>
              <a:t>Press and hold down your left mouse button</a:t>
            </a:r>
          </a:p>
          <a:p>
            <a:pPr marL="342900" indent="-342900">
              <a:buAutoNum type="arabicPeriod"/>
            </a:pPr>
            <a:r>
              <a:rPr lang="en-CA" sz="1400" dirty="0"/>
              <a:t>Move your mouse over the surface of the desk until the window is where you want it to be</a:t>
            </a:r>
          </a:p>
          <a:p>
            <a:pPr marL="342900" indent="-342900">
              <a:buAutoNum type="arabicPeriod"/>
            </a:pPr>
            <a:r>
              <a:rPr lang="en-CA" sz="1400" dirty="0"/>
              <a:t>Release the mouse button</a:t>
            </a:r>
          </a:p>
        </p:txBody>
      </p:sp>
      <p:grpSp>
        <p:nvGrpSpPr>
          <p:cNvPr id="17" name="Group 16"/>
          <p:cNvGrpSpPr/>
          <p:nvPr/>
        </p:nvGrpSpPr>
        <p:grpSpPr>
          <a:xfrm>
            <a:off x="6125379" y="1851237"/>
            <a:ext cx="5916058" cy="2031325"/>
            <a:chOff x="6158429" y="3437666"/>
            <a:chExt cx="5916058" cy="2031325"/>
          </a:xfrm>
        </p:grpSpPr>
        <p:sp>
          <p:nvSpPr>
            <p:cNvPr id="10" name="TextBox 9"/>
            <p:cNvSpPr txBox="1"/>
            <p:nvPr/>
          </p:nvSpPr>
          <p:spPr>
            <a:xfrm>
              <a:off x="6158429" y="3437666"/>
              <a:ext cx="5916058" cy="2031325"/>
            </a:xfrm>
            <a:prstGeom prst="rect">
              <a:avLst/>
            </a:prstGeom>
            <a:noFill/>
            <a:ln w="19050">
              <a:solidFill>
                <a:srgbClr val="00B050"/>
              </a:solidFill>
            </a:ln>
          </p:spPr>
          <p:txBody>
            <a:bodyPr wrap="square" rtlCol="0">
              <a:spAutoFit/>
            </a:bodyPr>
            <a:lstStyle/>
            <a:p>
              <a:r>
                <a:rPr lang="en-CA" sz="1400" b="1" dirty="0"/>
                <a:t>To </a:t>
              </a:r>
              <a:r>
                <a:rPr lang="en-CA" sz="1400" b="1" dirty="0">
                  <a:solidFill>
                    <a:srgbClr val="00B050"/>
                  </a:solidFill>
                </a:rPr>
                <a:t>resize</a:t>
              </a:r>
              <a:r>
                <a:rPr lang="en-CA" sz="1400" b="1" dirty="0"/>
                <a:t> a window using your mouse:</a:t>
              </a:r>
            </a:p>
            <a:p>
              <a:pPr marL="342900" indent="-342900">
                <a:buAutoNum type="arabicPeriod"/>
              </a:pPr>
              <a:r>
                <a:rPr lang="en-CA" sz="1400" dirty="0"/>
                <a:t>Position your mouse over the edge of the window when it changes to one of the following mouse pointer types:</a:t>
              </a:r>
            </a:p>
            <a:p>
              <a:pPr marL="342900" indent="-342900">
                <a:buAutoNum type="arabicPeriod"/>
              </a:pPr>
              <a:endParaRPr lang="en-CA" sz="1400" dirty="0"/>
            </a:p>
            <a:p>
              <a:pPr marL="342900" indent="-342900">
                <a:buAutoNum type="arabicPeriod"/>
              </a:pPr>
              <a:endParaRPr lang="en-CA" sz="1400" dirty="0"/>
            </a:p>
            <a:p>
              <a:pPr marL="342900" indent="-342900">
                <a:buAutoNum type="arabicPeriod"/>
              </a:pPr>
              <a:r>
                <a:rPr lang="en-CA" sz="1400" dirty="0"/>
                <a:t>Left click and hold down the mouse button</a:t>
              </a:r>
            </a:p>
            <a:p>
              <a:pPr marL="342900" indent="-342900">
                <a:buAutoNum type="arabicPeriod"/>
              </a:pPr>
              <a:r>
                <a:rPr lang="en-CA" sz="1400" dirty="0"/>
                <a:t>Move the mouse over the surface of the desk to move the edge of the window to where you want it to be</a:t>
              </a:r>
            </a:p>
            <a:p>
              <a:pPr marL="342900" indent="-342900">
                <a:buAutoNum type="arabicPeriod"/>
              </a:pPr>
              <a:r>
                <a:rPr lang="en-CA" sz="1400" dirty="0"/>
                <a:t>Release the mouse button.</a:t>
              </a:r>
            </a:p>
          </p:txBody>
        </p:sp>
        <p:grpSp>
          <p:nvGrpSpPr>
            <p:cNvPr id="15" name="Group 14"/>
            <p:cNvGrpSpPr/>
            <p:nvPr/>
          </p:nvGrpSpPr>
          <p:grpSpPr>
            <a:xfrm>
              <a:off x="7878259" y="4224085"/>
              <a:ext cx="1392510" cy="341523"/>
              <a:chOff x="8274866" y="4454643"/>
              <a:chExt cx="1392510" cy="341523"/>
            </a:xfrm>
          </p:grpSpPr>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4866" y="4454643"/>
                <a:ext cx="341523" cy="341523"/>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57997" y="4459097"/>
                <a:ext cx="275594" cy="275594"/>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82874" y="4454643"/>
                <a:ext cx="284502" cy="284502"/>
              </a:xfrm>
              <a:prstGeom prst="rect">
                <a:avLst/>
              </a:prstGeom>
            </p:spPr>
          </p:pic>
        </p:grpSp>
      </p:grpSp>
      <p:sp>
        <p:nvSpPr>
          <p:cNvPr id="18" name="TextBox 17"/>
          <p:cNvSpPr txBox="1"/>
          <p:nvPr/>
        </p:nvSpPr>
        <p:spPr>
          <a:xfrm>
            <a:off x="6125379" y="4080395"/>
            <a:ext cx="5916058" cy="2677656"/>
          </a:xfrm>
          <a:prstGeom prst="rect">
            <a:avLst/>
          </a:prstGeom>
          <a:noFill/>
          <a:ln w="19050">
            <a:solidFill>
              <a:schemeClr val="accent1">
                <a:lumMod val="50000"/>
              </a:schemeClr>
            </a:solidFill>
          </a:ln>
        </p:spPr>
        <p:txBody>
          <a:bodyPr wrap="square" rtlCol="0">
            <a:spAutoFit/>
          </a:bodyPr>
          <a:lstStyle/>
          <a:p>
            <a:r>
              <a:rPr lang="en-CA" sz="1400" dirty="0"/>
              <a:t>The picture to the left shows three </a:t>
            </a:r>
            <a:r>
              <a:rPr lang="en-CA" sz="1400" b="1" dirty="0">
                <a:solidFill>
                  <a:schemeClr val="accent1">
                    <a:lumMod val="50000"/>
                  </a:schemeClr>
                </a:solidFill>
              </a:rPr>
              <a:t>stacked</a:t>
            </a:r>
            <a:r>
              <a:rPr lang="en-CA" sz="1400" dirty="0"/>
              <a:t> windows.</a:t>
            </a:r>
          </a:p>
          <a:p>
            <a:r>
              <a:rPr lang="en-CA" sz="1400" dirty="0"/>
              <a:t>To bring a window to the top of the stack:</a:t>
            </a:r>
          </a:p>
          <a:p>
            <a:r>
              <a:rPr lang="en-CA" sz="1400" dirty="0"/>
              <a:t>Left click on one of the windows to select it.  It is best practice to left click on the </a:t>
            </a:r>
            <a:r>
              <a:rPr lang="en-CA" sz="1400" b="1" dirty="0">
                <a:solidFill>
                  <a:schemeClr val="accent2">
                    <a:lumMod val="50000"/>
                  </a:schemeClr>
                </a:solidFill>
              </a:rPr>
              <a:t>title</a:t>
            </a:r>
            <a:r>
              <a:rPr lang="en-CA" sz="1400" dirty="0"/>
              <a:t> </a:t>
            </a:r>
            <a:r>
              <a:rPr lang="en-CA" sz="1400" b="1" dirty="0">
                <a:solidFill>
                  <a:schemeClr val="accent2">
                    <a:lumMod val="50000"/>
                  </a:schemeClr>
                </a:solidFill>
              </a:rPr>
              <a:t>bar</a:t>
            </a:r>
            <a:r>
              <a:rPr lang="en-CA" sz="1400" dirty="0"/>
              <a:t> at the top of the window.</a:t>
            </a:r>
          </a:p>
          <a:p>
            <a:endParaRPr lang="en-CA" sz="1400" dirty="0"/>
          </a:p>
          <a:p>
            <a:r>
              <a:rPr lang="en-CA" sz="1400" dirty="0"/>
              <a:t>When you select one, it is brought in whole to the foreground.  It now has “</a:t>
            </a:r>
            <a:r>
              <a:rPr lang="en-CA" sz="1400" b="1" i="1" dirty="0"/>
              <a:t>focus</a:t>
            </a:r>
            <a:r>
              <a:rPr lang="en-CA" sz="1400" dirty="0"/>
              <a:t>”.</a:t>
            </a:r>
          </a:p>
          <a:p>
            <a:endParaRPr lang="en-CA" sz="1400" dirty="0"/>
          </a:p>
          <a:p>
            <a:r>
              <a:rPr lang="en-CA" sz="1400" dirty="0"/>
              <a:t>When a window has </a:t>
            </a:r>
            <a:r>
              <a:rPr lang="en-CA" sz="1400" b="1" i="1" dirty="0"/>
              <a:t>focus</a:t>
            </a:r>
            <a:r>
              <a:rPr lang="en-CA" sz="1400" dirty="0"/>
              <a:t>, it means that all input from the mouse, keyboard and other input devices will go to that window.  Think of it as where the computer’s attention is focused.  In the picture to the left the NITHA Internet browser window has </a:t>
            </a:r>
            <a:r>
              <a:rPr lang="en-CA" sz="1400" b="1" i="1" dirty="0"/>
              <a:t>focus.</a:t>
            </a:r>
            <a:endParaRPr lang="en-CA" sz="1400" dirty="0"/>
          </a:p>
        </p:txBody>
      </p:sp>
    </p:spTree>
    <p:extLst>
      <p:ext uri="{BB962C8B-B14F-4D97-AF65-F5344CB8AC3E}">
        <p14:creationId xmlns:p14="http://schemas.microsoft.com/office/powerpoint/2010/main" val="1081761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500" fill="hold"/>
                                        <p:tgtEl>
                                          <p:spTgt spid="19"/>
                                        </p:tgtEl>
                                        <p:attrNameLst>
                                          <p:attrName>ppt_w</p:attrName>
                                        </p:attrNameLst>
                                      </p:cBhvr>
                                      <p:tavLst>
                                        <p:tav tm="0">
                                          <p:val>
                                            <p:fltVal val="0"/>
                                          </p:val>
                                        </p:tav>
                                        <p:tav tm="100000">
                                          <p:val>
                                            <p:strVal val="#ppt_w"/>
                                          </p:val>
                                        </p:tav>
                                      </p:tavLst>
                                    </p:anim>
                                    <p:anim calcmode="lin" valueType="num">
                                      <p:cBhvr>
                                        <p:cTn id="39" dur="500" fill="hold"/>
                                        <p:tgtEl>
                                          <p:spTgt spid="19"/>
                                        </p:tgtEl>
                                        <p:attrNameLst>
                                          <p:attrName>ppt_h</p:attrName>
                                        </p:attrNameLst>
                                      </p:cBhvr>
                                      <p:tavLst>
                                        <p:tav tm="0">
                                          <p:val>
                                            <p:fltVal val="0"/>
                                          </p:val>
                                        </p:tav>
                                        <p:tav tm="100000">
                                          <p:val>
                                            <p:strVal val="#ppt_h"/>
                                          </p:val>
                                        </p:tav>
                                      </p:tavLst>
                                    </p:anim>
                                    <p:animEffect transition="in" filter="fade">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p:cTn id="45" dur="500" fill="hold"/>
                                        <p:tgtEl>
                                          <p:spTgt spid="21"/>
                                        </p:tgtEl>
                                        <p:attrNameLst>
                                          <p:attrName>ppt_w</p:attrName>
                                        </p:attrNameLst>
                                      </p:cBhvr>
                                      <p:tavLst>
                                        <p:tav tm="0">
                                          <p:val>
                                            <p:fltVal val="0"/>
                                          </p:val>
                                        </p:tav>
                                        <p:tav tm="100000">
                                          <p:val>
                                            <p:strVal val="#ppt_w"/>
                                          </p:val>
                                        </p:tav>
                                      </p:tavLst>
                                    </p:anim>
                                    <p:anim calcmode="lin" valueType="num">
                                      <p:cBhvr>
                                        <p:cTn id="46" dur="500" fill="hold"/>
                                        <p:tgtEl>
                                          <p:spTgt spid="21"/>
                                        </p:tgtEl>
                                        <p:attrNameLst>
                                          <p:attrName>ppt_h</p:attrName>
                                        </p:attrNameLst>
                                      </p:cBhvr>
                                      <p:tavLst>
                                        <p:tav tm="0">
                                          <p:val>
                                            <p:fltVal val="0"/>
                                          </p:val>
                                        </p:tav>
                                        <p:tav tm="100000">
                                          <p:val>
                                            <p:strVal val="#ppt_h"/>
                                          </p:val>
                                        </p:tav>
                                      </p:tavLst>
                                    </p:anim>
                                    <p:animEffect transition="in" filter="fade">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p:cTn id="52" dur="500" fill="hold"/>
                                        <p:tgtEl>
                                          <p:spTgt spid="17"/>
                                        </p:tgtEl>
                                        <p:attrNameLst>
                                          <p:attrName>ppt_w</p:attrName>
                                        </p:attrNameLst>
                                      </p:cBhvr>
                                      <p:tavLst>
                                        <p:tav tm="0">
                                          <p:val>
                                            <p:fltVal val="0"/>
                                          </p:val>
                                        </p:tav>
                                        <p:tav tm="100000">
                                          <p:val>
                                            <p:strVal val="#ppt_w"/>
                                          </p:val>
                                        </p:tav>
                                      </p:tavLst>
                                    </p:anim>
                                    <p:anim calcmode="lin" valueType="num">
                                      <p:cBhvr>
                                        <p:cTn id="53" dur="500" fill="hold"/>
                                        <p:tgtEl>
                                          <p:spTgt spid="17"/>
                                        </p:tgtEl>
                                        <p:attrNameLst>
                                          <p:attrName>ppt_h</p:attrName>
                                        </p:attrNameLst>
                                      </p:cBhvr>
                                      <p:tavLst>
                                        <p:tav tm="0">
                                          <p:val>
                                            <p:fltVal val="0"/>
                                          </p:val>
                                        </p:tav>
                                        <p:tav tm="100000">
                                          <p:val>
                                            <p:strVal val="#ppt_h"/>
                                          </p:val>
                                        </p:tav>
                                      </p:tavLst>
                                    </p:anim>
                                    <p:animEffect transition="in" filter="fade">
                                      <p:cBhvr>
                                        <p:cTn id="54" dur="5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anim calcmode="lin" valueType="num">
                                      <p:cBhvr>
                                        <p:cTn id="59" dur="500" fill="hold"/>
                                        <p:tgtEl>
                                          <p:spTgt spid="23"/>
                                        </p:tgtEl>
                                        <p:attrNameLst>
                                          <p:attrName>ppt_w</p:attrName>
                                        </p:attrNameLst>
                                      </p:cBhvr>
                                      <p:tavLst>
                                        <p:tav tm="0">
                                          <p:val>
                                            <p:fltVal val="0"/>
                                          </p:val>
                                        </p:tav>
                                        <p:tav tm="100000">
                                          <p:val>
                                            <p:strVal val="#ppt_w"/>
                                          </p:val>
                                        </p:tav>
                                      </p:tavLst>
                                    </p:anim>
                                    <p:anim calcmode="lin" valueType="num">
                                      <p:cBhvr>
                                        <p:cTn id="60" dur="500" fill="hold"/>
                                        <p:tgtEl>
                                          <p:spTgt spid="23"/>
                                        </p:tgtEl>
                                        <p:attrNameLst>
                                          <p:attrName>ppt_h</p:attrName>
                                        </p:attrNameLst>
                                      </p:cBhvr>
                                      <p:tavLst>
                                        <p:tav tm="0">
                                          <p:val>
                                            <p:fltVal val="0"/>
                                          </p:val>
                                        </p:tav>
                                        <p:tav tm="100000">
                                          <p:val>
                                            <p:strVal val="#ppt_h"/>
                                          </p:val>
                                        </p:tav>
                                      </p:tavLst>
                                    </p:anim>
                                    <p:animEffect transition="in" filter="fade">
                                      <p:cBhvr>
                                        <p:cTn id="61" dur="500"/>
                                        <p:tgtEl>
                                          <p:spTgt spid="23"/>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4"/>
                                        </p:tgtEl>
                                        <p:attrNameLst>
                                          <p:attrName>style.visibility</p:attrName>
                                        </p:attrNameLst>
                                      </p:cBhvr>
                                      <p:to>
                                        <p:strVal val="visible"/>
                                      </p:to>
                                    </p:set>
                                    <p:anim calcmode="lin" valueType="num">
                                      <p:cBhvr>
                                        <p:cTn id="66" dur="500" fill="hold"/>
                                        <p:tgtEl>
                                          <p:spTgt spid="24"/>
                                        </p:tgtEl>
                                        <p:attrNameLst>
                                          <p:attrName>ppt_w</p:attrName>
                                        </p:attrNameLst>
                                      </p:cBhvr>
                                      <p:tavLst>
                                        <p:tav tm="0">
                                          <p:val>
                                            <p:fltVal val="0"/>
                                          </p:val>
                                        </p:tav>
                                        <p:tav tm="100000">
                                          <p:val>
                                            <p:strVal val="#ppt_w"/>
                                          </p:val>
                                        </p:tav>
                                      </p:tavLst>
                                    </p:anim>
                                    <p:anim calcmode="lin" valueType="num">
                                      <p:cBhvr>
                                        <p:cTn id="67" dur="500" fill="hold"/>
                                        <p:tgtEl>
                                          <p:spTgt spid="24"/>
                                        </p:tgtEl>
                                        <p:attrNameLst>
                                          <p:attrName>ppt_h</p:attrName>
                                        </p:attrNameLst>
                                      </p:cBhvr>
                                      <p:tavLst>
                                        <p:tav tm="0">
                                          <p:val>
                                            <p:fltVal val="0"/>
                                          </p:val>
                                        </p:tav>
                                        <p:tav tm="100000">
                                          <p:val>
                                            <p:strVal val="#ppt_h"/>
                                          </p:val>
                                        </p:tav>
                                      </p:tavLst>
                                    </p:anim>
                                    <p:animEffect transition="in" filter="fade">
                                      <p:cBhvr>
                                        <p:cTn id="68" dur="500"/>
                                        <p:tgtEl>
                                          <p:spTgt spid="24"/>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5"/>
                                        </p:tgtEl>
                                        <p:attrNameLst>
                                          <p:attrName>style.visibility</p:attrName>
                                        </p:attrNameLst>
                                      </p:cBhvr>
                                      <p:to>
                                        <p:strVal val="visible"/>
                                      </p:to>
                                    </p:set>
                                    <p:anim calcmode="lin" valueType="num">
                                      <p:cBhvr>
                                        <p:cTn id="73" dur="500" fill="hold"/>
                                        <p:tgtEl>
                                          <p:spTgt spid="25"/>
                                        </p:tgtEl>
                                        <p:attrNameLst>
                                          <p:attrName>ppt_w</p:attrName>
                                        </p:attrNameLst>
                                      </p:cBhvr>
                                      <p:tavLst>
                                        <p:tav tm="0">
                                          <p:val>
                                            <p:fltVal val="0"/>
                                          </p:val>
                                        </p:tav>
                                        <p:tav tm="100000">
                                          <p:val>
                                            <p:strVal val="#ppt_w"/>
                                          </p:val>
                                        </p:tav>
                                      </p:tavLst>
                                    </p:anim>
                                    <p:anim calcmode="lin" valueType="num">
                                      <p:cBhvr>
                                        <p:cTn id="74" dur="500" fill="hold"/>
                                        <p:tgtEl>
                                          <p:spTgt spid="25"/>
                                        </p:tgtEl>
                                        <p:attrNameLst>
                                          <p:attrName>ppt_h</p:attrName>
                                        </p:attrNameLst>
                                      </p:cBhvr>
                                      <p:tavLst>
                                        <p:tav tm="0">
                                          <p:val>
                                            <p:fltVal val="0"/>
                                          </p:val>
                                        </p:tav>
                                        <p:tav tm="100000">
                                          <p:val>
                                            <p:strVal val="#ppt_h"/>
                                          </p:val>
                                        </p:tav>
                                      </p:tavLst>
                                    </p:anim>
                                    <p:animEffect transition="in" filter="fade">
                                      <p:cBhvr>
                                        <p:cTn id="75" dur="500"/>
                                        <p:tgtEl>
                                          <p:spTgt spid="25"/>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26"/>
                                        </p:tgtEl>
                                        <p:attrNameLst>
                                          <p:attrName>style.visibility</p:attrName>
                                        </p:attrNameLst>
                                      </p:cBhvr>
                                      <p:to>
                                        <p:strVal val="visible"/>
                                      </p:to>
                                    </p:set>
                                    <p:anim calcmode="lin" valueType="num">
                                      <p:cBhvr>
                                        <p:cTn id="80" dur="500" fill="hold"/>
                                        <p:tgtEl>
                                          <p:spTgt spid="26"/>
                                        </p:tgtEl>
                                        <p:attrNameLst>
                                          <p:attrName>ppt_w</p:attrName>
                                        </p:attrNameLst>
                                      </p:cBhvr>
                                      <p:tavLst>
                                        <p:tav tm="0">
                                          <p:val>
                                            <p:fltVal val="0"/>
                                          </p:val>
                                        </p:tav>
                                        <p:tav tm="100000">
                                          <p:val>
                                            <p:strVal val="#ppt_w"/>
                                          </p:val>
                                        </p:tav>
                                      </p:tavLst>
                                    </p:anim>
                                    <p:anim calcmode="lin" valueType="num">
                                      <p:cBhvr>
                                        <p:cTn id="81" dur="500" fill="hold"/>
                                        <p:tgtEl>
                                          <p:spTgt spid="26"/>
                                        </p:tgtEl>
                                        <p:attrNameLst>
                                          <p:attrName>ppt_h</p:attrName>
                                        </p:attrNameLst>
                                      </p:cBhvr>
                                      <p:tavLst>
                                        <p:tav tm="0">
                                          <p:val>
                                            <p:fltVal val="0"/>
                                          </p:val>
                                        </p:tav>
                                        <p:tav tm="100000">
                                          <p:val>
                                            <p:strVal val="#ppt_h"/>
                                          </p:val>
                                        </p:tav>
                                      </p:tavLst>
                                    </p:anim>
                                    <p:animEffect transition="in" filter="fade">
                                      <p:cBhvr>
                                        <p:cTn id="82" dur="500"/>
                                        <p:tgtEl>
                                          <p:spTgt spid="26"/>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grpId="0" nodeType="clickEffect">
                                  <p:stCondLst>
                                    <p:cond delay="0"/>
                                  </p:stCondLst>
                                  <p:childTnLst>
                                    <p:set>
                                      <p:cBhvr>
                                        <p:cTn id="86" dur="1" fill="hold">
                                          <p:stCondLst>
                                            <p:cond delay="0"/>
                                          </p:stCondLst>
                                        </p:cTn>
                                        <p:tgtEl>
                                          <p:spTgt spid="18"/>
                                        </p:tgtEl>
                                        <p:attrNameLst>
                                          <p:attrName>style.visibility</p:attrName>
                                        </p:attrNameLst>
                                      </p:cBhvr>
                                      <p:to>
                                        <p:strVal val="visible"/>
                                      </p:to>
                                    </p:set>
                                    <p:anim calcmode="lin" valueType="num">
                                      <p:cBhvr>
                                        <p:cTn id="87" dur="1000" fill="hold"/>
                                        <p:tgtEl>
                                          <p:spTgt spid="18"/>
                                        </p:tgtEl>
                                        <p:attrNameLst>
                                          <p:attrName>ppt_w</p:attrName>
                                        </p:attrNameLst>
                                      </p:cBhvr>
                                      <p:tavLst>
                                        <p:tav tm="0">
                                          <p:val>
                                            <p:fltVal val="0"/>
                                          </p:val>
                                        </p:tav>
                                        <p:tav tm="100000">
                                          <p:val>
                                            <p:strVal val="#ppt_w"/>
                                          </p:val>
                                        </p:tav>
                                      </p:tavLst>
                                    </p:anim>
                                    <p:anim calcmode="lin" valueType="num">
                                      <p:cBhvr>
                                        <p:cTn id="88" dur="1000" fill="hold"/>
                                        <p:tgtEl>
                                          <p:spTgt spid="18"/>
                                        </p:tgtEl>
                                        <p:attrNameLst>
                                          <p:attrName>ppt_h</p:attrName>
                                        </p:attrNameLst>
                                      </p:cBhvr>
                                      <p:tavLst>
                                        <p:tav tm="0">
                                          <p:val>
                                            <p:fltVal val="0"/>
                                          </p:val>
                                        </p:tav>
                                        <p:tav tm="100000">
                                          <p:val>
                                            <p:strVal val="#ppt_h"/>
                                          </p:val>
                                        </p:tav>
                                      </p:tavLst>
                                    </p:anim>
                                    <p:anim calcmode="lin" valueType="num">
                                      <p:cBhvr>
                                        <p:cTn id="89" dur="1000" fill="hold"/>
                                        <p:tgtEl>
                                          <p:spTgt spid="18"/>
                                        </p:tgtEl>
                                        <p:attrNameLst>
                                          <p:attrName>style.rotation</p:attrName>
                                        </p:attrNameLst>
                                      </p:cBhvr>
                                      <p:tavLst>
                                        <p:tav tm="0">
                                          <p:val>
                                            <p:fltVal val="90"/>
                                          </p:val>
                                        </p:tav>
                                        <p:tav tm="100000">
                                          <p:val>
                                            <p:fltVal val="0"/>
                                          </p:val>
                                        </p:tav>
                                      </p:tavLst>
                                    </p:anim>
                                    <p:animEffect transition="in" filter="fade">
                                      <p:cBhvr>
                                        <p:cTn id="90" dur="1000"/>
                                        <p:tgtEl>
                                          <p:spTgt spid="18"/>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7"/>
                                        </p:tgtEl>
                                        <p:attrNameLst>
                                          <p:attrName>style.visibility</p:attrName>
                                        </p:attrNameLst>
                                      </p:cBhvr>
                                      <p:to>
                                        <p:strVal val="visible"/>
                                      </p:to>
                                    </p:set>
                                    <p:anim calcmode="lin" valueType="num">
                                      <p:cBhvr>
                                        <p:cTn id="95" dur="500" fill="hold"/>
                                        <p:tgtEl>
                                          <p:spTgt spid="27"/>
                                        </p:tgtEl>
                                        <p:attrNameLst>
                                          <p:attrName>ppt_w</p:attrName>
                                        </p:attrNameLst>
                                      </p:cBhvr>
                                      <p:tavLst>
                                        <p:tav tm="0">
                                          <p:val>
                                            <p:fltVal val="0"/>
                                          </p:val>
                                        </p:tav>
                                        <p:tav tm="100000">
                                          <p:val>
                                            <p:strVal val="#ppt_w"/>
                                          </p:val>
                                        </p:tav>
                                      </p:tavLst>
                                    </p:anim>
                                    <p:anim calcmode="lin" valueType="num">
                                      <p:cBhvr>
                                        <p:cTn id="96" dur="500" fill="hold"/>
                                        <p:tgtEl>
                                          <p:spTgt spid="27"/>
                                        </p:tgtEl>
                                        <p:attrNameLst>
                                          <p:attrName>ppt_h</p:attrName>
                                        </p:attrNameLst>
                                      </p:cBhvr>
                                      <p:tavLst>
                                        <p:tav tm="0">
                                          <p:val>
                                            <p:fltVal val="0"/>
                                          </p:val>
                                        </p:tav>
                                        <p:tav tm="100000">
                                          <p:val>
                                            <p:strVal val="#ppt_h"/>
                                          </p:val>
                                        </p:tav>
                                      </p:tavLst>
                                    </p:anim>
                                    <p:animEffect transition="in" filter="fade">
                                      <p:cBhvr>
                                        <p:cTn id="97" dur="500"/>
                                        <p:tgtEl>
                                          <p:spTgt spid="27"/>
                                        </p:tgtEl>
                                      </p:cBhvr>
                                    </p:animEffect>
                                  </p:childTnLst>
                                </p:cTn>
                              </p:par>
                            </p:childTnLst>
                          </p:cTn>
                        </p:par>
                      </p:childTnLst>
                    </p:cTn>
                  </p:par>
                  <p:par>
                    <p:cTn id="98" fill="hold">
                      <p:stCondLst>
                        <p:cond delay="indefinite"/>
                      </p:stCondLst>
                      <p:childTnLst>
                        <p:par>
                          <p:cTn id="99" fill="hold">
                            <p:stCondLst>
                              <p:cond delay="0"/>
                            </p:stCondLst>
                            <p:childTnLst>
                              <p:par>
                                <p:cTn id="100" presetID="53" presetClass="entr" presetSubtype="16" fill="hold" grpId="0" nodeType="clickEffect">
                                  <p:stCondLst>
                                    <p:cond delay="0"/>
                                  </p:stCondLst>
                                  <p:childTnLst>
                                    <p:set>
                                      <p:cBhvr>
                                        <p:cTn id="101" dur="1" fill="hold">
                                          <p:stCondLst>
                                            <p:cond delay="0"/>
                                          </p:stCondLst>
                                        </p:cTn>
                                        <p:tgtEl>
                                          <p:spTgt spid="28"/>
                                        </p:tgtEl>
                                        <p:attrNameLst>
                                          <p:attrName>style.visibility</p:attrName>
                                        </p:attrNameLst>
                                      </p:cBhvr>
                                      <p:to>
                                        <p:strVal val="visible"/>
                                      </p:to>
                                    </p:set>
                                    <p:anim calcmode="lin" valueType="num">
                                      <p:cBhvr>
                                        <p:cTn id="102" dur="500" fill="hold"/>
                                        <p:tgtEl>
                                          <p:spTgt spid="28"/>
                                        </p:tgtEl>
                                        <p:attrNameLst>
                                          <p:attrName>ppt_w</p:attrName>
                                        </p:attrNameLst>
                                      </p:cBhvr>
                                      <p:tavLst>
                                        <p:tav tm="0">
                                          <p:val>
                                            <p:fltVal val="0"/>
                                          </p:val>
                                        </p:tav>
                                        <p:tav tm="100000">
                                          <p:val>
                                            <p:strVal val="#ppt_w"/>
                                          </p:val>
                                        </p:tav>
                                      </p:tavLst>
                                    </p:anim>
                                    <p:anim calcmode="lin" valueType="num">
                                      <p:cBhvr>
                                        <p:cTn id="103" dur="500" fill="hold"/>
                                        <p:tgtEl>
                                          <p:spTgt spid="28"/>
                                        </p:tgtEl>
                                        <p:attrNameLst>
                                          <p:attrName>ppt_h</p:attrName>
                                        </p:attrNameLst>
                                      </p:cBhvr>
                                      <p:tavLst>
                                        <p:tav tm="0">
                                          <p:val>
                                            <p:fltVal val="0"/>
                                          </p:val>
                                        </p:tav>
                                        <p:tav tm="100000">
                                          <p:val>
                                            <p:strVal val="#ppt_h"/>
                                          </p:val>
                                        </p:tav>
                                      </p:tavLst>
                                    </p:anim>
                                    <p:animEffect transition="in" filter="fade">
                                      <p:cBhvr>
                                        <p:cTn id="104" dur="500"/>
                                        <p:tgtEl>
                                          <p:spTgt spid="28"/>
                                        </p:tgtEl>
                                      </p:cBhvr>
                                    </p:animEffect>
                                  </p:childTnLst>
                                </p:cTn>
                              </p:par>
                            </p:childTnLst>
                          </p:cTn>
                        </p:par>
                      </p:childTnLst>
                    </p:cTn>
                  </p:par>
                  <p:par>
                    <p:cTn id="105" fill="hold">
                      <p:stCondLst>
                        <p:cond delay="indefinite"/>
                      </p:stCondLst>
                      <p:childTnLst>
                        <p:par>
                          <p:cTn id="106" fill="hold">
                            <p:stCondLst>
                              <p:cond delay="0"/>
                            </p:stCondLst>
                            <p:childTnLst>
                              <p:par>
                                <p:cTn id="107" presetID="53" presetClass="entr" presetSubtype="16" fill="hold" nodeType="clickEffect">
                                  <p:stCondLst>
                                    <p:cond delay="0"/>
                                  </p:stCondLst>
                                  <p:childTnLst>
                                    <p:set>
                                      <p:cBhvr>
                                        <p:cTn id="108" dur="1" fill="hold">
                                          <p:stCondLst>
                                            <p:cond delay="0"/>
                                          </p:stCondLst>
                                        </p:cTn>
                                        <p:tgtEl>
                                          <p:spTgt spid="3"/>
                                        </p:tgtEl>
                                        <p:attrNameLst>
                                          <p:attrName>style.visibility</p:attrName>
                                        </p:attrNameLst>
                                      </p:cBhvr>
                                      <p:to>
                                        <p:strVal val="visible"/>
                                      </p:to>
                                    </p:set>
                                    <p:anim calcmode="lin" valueType="num">
                                      <p:cBhvr>
                                        <p:cTn id="109" dur="500" fill="hold"/>
                                        <p:tgtEl>
                                          <p:spTgt spid="3"/>
                                        </p:tgtEl>
                                        <p:attrNameLst>
                                          <p:attrName>ppt_w</p:attrName>
                                        </p:attrNameLst>
                                      </p:cBhvr>
                                      <p:tavLst>
                                        <p:tav tm="0">
                                          <p:val>
                                            <p:fltVal val="0"/>
                                          </p:val>
                                        </p:tav>
                                        <p:tav tm="100000">
                                          <p:val>
                                            <p:strVal val="#ppt_w"/>
                                          </p:val>
                                        </p:tav>
                                      </p:tavLst>
                                    </p:anim>
                                    <p:anim calcmode="lin" valueType="num">
                                      <p:cBhvr>
                                        <p:cTn id="110" dur="500" fill="hold"/>
                                        <p:tgtEl>
                                          <p:spTgt spid="3"/>
                                        </p:tgtEl>
                                        <p:attrNameLst>
                                          <p:attrName>ppt_h</p:attrName>
                                        </p:attrNameLst>
                                      </p:cBhvr>
                                      <p:tavLst>
                                        <p:tav tm="0">
                                          <p:val>
                                            <p:fltVal val="0"/>
                                          </p:val>
                                        </p:tav>
                                        <p:tav tm="100000">
                                          <p:val>
                                            <p:strVal val="#ppt_h"/>
                                          </p:val>
                                        </p:tav>
                                      </p:tavLst>
                                    </p:anim>
                                    <p:animEffect transition="in" filter="fade">
                                      <p:cBhvr>
                                        <p:cTn id="111" dur="500"/>
                                        <p:tgtEl>
                                          <p:spTgt spid="3"/>
                                        </p:tgtEl>
                                      </p:cBhvr>
                                    </p:animEffect>
                                  </p:childTnLst>
                                </p:cTn>
                              </p:par>
                            </p:childTnLst>
                          </p:cTn>
                        </p:par>
                      </p:childTnLst>
                    </p:cTn>
                  </p:par>
                  <p:par>
                    <p:cTn id="112" fill="hold">
                      <p:stCondLst>
                        <p:cond delay="indefinite"/>
                      </p:stCondLst>
                      <p:childTnLst>
                        <p:par>
                          <p:cTn id="113" fill="hold">
                            <p:stCondLst>
                              <p:cond delay="0"/>
                            </p:stCondLst>
                            <p:childTnLst>
                              <p:par>
                                <p:cTn id="114" presetID="53" presetClass="entr" presetSubtype="16" fill="hold" grpId="0" nodeType="clickEffect">
                                  <p:stCondLst>
                                    <p:cond delay="0"/>
                                  </p:stCondLst>
                                  <p:childTnLst>
                                    <p:set>
                                      <p:cBhvr>
                                        <p:cTn id="115" dur="1" fill="hold">
                                          <p:stCondLst>
                                            <p:cond delay="0"/>
                                          </p:stCondLst>
                                        </p:cTn>
                                        <p:tgtEl>
                                          <p:spTgt spid="30"/>
                                        </p:tgtEl>
                                        <p:attrNameLst>
                                          <p:attrName>style.visibility</p:attrName>
                                        </p:attrNameLst>
                                      </p:cBhvr>
                                      <p:to>
                                        <p:strVal val="visible"/>
                                      </p:to>
                                    </p:set>
                                    <p:anim calcmode="lin" valueType="num">
                                      <p:cBhvr>
                                        <p:cTn id="116" dur="500" fill="hold"/>
                                        <p:tgtEl>
                                          <p:spTgt spid="30"/>
                                        </p:tgtEl>
                                        <p:attrNameLst>
                                          <p:attrName>ppt_w</p:attrName>
                                        </p:attrNameLst>
                                      </p:cBhvr>
                                      <p:tavLst>
                                        <p:tav tm="0">
                                          <p:val>
                                            <p:fltVal val="0"/>
                                          </p:val>
                                        </p:tav>
                                        <p:tav tm="100000">
                                          <p:val>
                                            <p:strVal val="#ppt_w"/>
                                          </p:val>
                                        </p:tav>
                                      </p:tavLst>
                                    </p:anim>
                                    <p:anim calcmode="lin" valueType="num">
                                      <p:cBhvr>
                                        <p:cTn id="117" dur="500" fill="hold"/>
                                        <p:tgtEl>
                                          <p:spTgt spid="30"/>
                                        </p:tgtEl>
                                        <p:attrNameLst>
                                          <p:attrName>ppt_h</p:attrName>
                                        </p:attrNameLst>
                                      </p:cBhvr>
                                      <p:tavLst>
                                        <p:tav tm="0">
                                          <p:val>
                                            <p:fltVal val="0"/>
                                          </p:val>
                                        </p:tav>
                                        <p:tav tm="100000">
                                          <p:val>
                                            <p:strVal val="#ppt_h"/>
                                          </p:val>
                                        </p:tav>
                                      </p:tavLst>
                                    </p:anim>
                                    <p:animEffect transition="in" filter="fade">
                                      <p:cBhvr>
                                        <p:cTn id="118" dur="500"/>
                                        <p:tgtEl>
                                          <p:spTgt spid="30"/>
                                        </p:tgtEl>
                                      </p:cBhvr>
                                    </p:animEffect>
                                  </p:childTnLst>
                                </p:cTn>
                              </p:par>
                            </p:childTnLst>
                          </p:cTn>
                        </p:par>
                      </p:childTnLst>
                    </p:cTn>
                  </p:par>
                  <p:par>
                    <p:cTn id="119" fill="hold">
                      <p:stCondLst>
                        <p:cond delay="indefinite"/>
                      </p:stCondLst>
                      <p:childTnLst>
                        <p:par>
                          <p:cTn id="120" fill="hold">
                            <p:stCondLst>
                              <p:cond delay="0"/>
                            </p:stCondLst>
                            <p:childTnLst>
                              <p:par>
                                <p:cTn id="121" presetID="53" presetClass="entr" presetSubtype="16" fill="hold" grpId="0" nodeType="clickEffect">
                                  <p:stCondLst>
                                    <p:cond delay="0"/>
                                  </p:stCondLst>
                                  <p:childTnLst>
                                    <p:set>
                                      <p:cBhvr>
                                        <p:cTn id="122" dur="1" fill="hold">
                                          <p:stCondLst>
                                            <p:cond delay="0"/>
                                          </p:stCondLst>
                                        </p:cTn>
                                        <p:tgtEl>
                                          <p:spTgt spid="31"/>
                                        </p:tgtEl>
                                        <p:attrNameLst>
                                          <p:attrName>style.visibility</p:attrName>
                                        </p:attrNameLst>
                                      </p:cBhvr>
                                      <p:to>
                                        <p:strVal val="visible"/>
                                      </p:to>
                                    </p:set>
                                    <p:anim calcmode="lin" valueType="num">
                                      <p:cBhvr>
                                        <p:cTn id="123" dur="500" fill="hold"/>
                                        <p:tgtEl>
                                          <p:spTgt spid="31"/>
                                        </p:tgtEl>
                                        <p:attrNameLst>
                                          <p:attrName>ppt_w</p:attrName>
                                        </p:attrNameLst>
                                      </p:cBhvr>
                                      <p:tavLst>
                                        <p:tav tm="0">
                                          <p:val>
                                            <p:fltVal val="0"/>
                                          </p:val>
                                        </p:tav>
                                        <p:tav tm="100000">
                                          <p:val>
                                            <p:strVal val="#ppt_w"/>
                                          </p:val>
                                        </p:tav>
                                      </p:tavLst>
                                    </p:anim>
                                    <p:anim calcmode="lin" valueType="num">
                                      <p:cBhvr>
                                        <p:cTn id="124" dur="500" fill="hold"/>
                                        <p:tgtEl>
                                          <p:spTgt spid="31"/>
                                        </p:tgtEl>
                                        <p:attrNameLst>
                                          <p:attrName>ppt_h</p:attrName>
                                        </p:attrNameLst>
                                      </p:cBhvr>
                                      <p:tavLst>
                                        <p:tav tm="0">
                                          <p:val>
                                            <p:fltVal val="0"/>
                                          </p:val>
                                        </p:tav>
                                        <p:tav tm="100000">
                                          <p:val>
                                            <p:strVal val="#ppt_h"/>
                                          </p:val>
                                        </p:tav>
                                      </p:tavLst>
                                    </p:anim>
                                    <p:animEffect transition="in" filter="fade">
                                      <p:cBhvr>
                                        <p:cTn id="12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P spid="21" grpId="0" animBg="1"/>
      <p:bldP spid="23" grpId="0" animBg="1"/>
      <p:bldP spid="24" grpId="0" animBg="1"/>
      <p:bldP spid="25" grpId="0" animBg="1"/>
      <p:bldP spid="26" grpId="0" animBg="1"/>
      <p:bldP spid="27" grpId="0" animBg="1"/>
      <p:bldP spid="28" grpId="0" animBg="1"/>
      <p:bldP spid="30" grpId="0" animBg="1"/>
      <p:bldP spid="31" grpId="0" animBg="1"/>
      <p:bldP spid="8" grpId="0" animBg="1"/>
      <p:bldP spid="9" grpId="0" animBg="1"/>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7486650" y="692986"/>
            <a:ext cx="4362450" cy="907214"/>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ounded Rectangle 22"/>
          <p:cNvSpPr/>
          <p:nvPr/>
        </p:nvSpPr>
        <p:spPr>
          <a:xfrm>
            <a:off x="7486650" y="1714499"/>
            <a:ext cx="4362450" cy="501349"/>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7162800" y="2802467"/>
            <a:ext cx="4800600" cy="893233"/>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7164399" y="4510746"/>
            <a:ext cx="4800600" cy="489312"/>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7162800" y="5167924"/>
            <a:ext cx="4800600" cy="642326"/>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18" name="Group 17"/>
          <p:cNvGrpSpPr/>
          <p:nvPr/>
        </p:nvGrpSpPr>
        <p:grpSpPr>
          <a:xfrm>
            <a:off x="529691" y="1221971"/>
            <a:ext cx="6368293" cy="5203767"/>
            <a:chOff x="529691" y="1221971"/>
            <a:chExt cx="6368293" cy="5203767"/>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691" y="1221971"/>
              <a:ext cx="6368293" cy="5203767"/>
            </a:xfrm>
            <a:prstGeom prst="rect">
              <a:avLst/>
            </a:prstGeom>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024" y="1243515"/>
              <a:ext cx="945180" cy="799889"/>
            </a:xfrm>
            <a:prstGeom prst="rect">
              <a:avLst/>
            </a:prstGeom>
          </p:spPr>
        </p:pic>
      </p:grpSp>
      <p:sp>
        <p:nvSpPr>
          <p:cNvPr id="5" name="Title 1"/>
          <p:cNvSpPr>
            <a:spLocks noGrp="1"/>
          </p:cNvSpPr>
          <p:nvPr>
            <p:ph type="title"/>
          </p:nvPr>
        </p:nvSpPr>
        <p:spPr>
          <a:xfrm>
            <a:off x="125173" y="91490"/>
            <a:ext cx="6356268" cy="639596"/>
          </a:xfr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a:bodyPr>
          <a:lstStyle/>
          <a:p>
            <a:pPr algn="ctr"/>
            <a:r>
              <a:rPr lang="en-CA" sz="2800" b="1" dirty="0">
                <a:latin typeface="Times New Roman" panose="02020603050405020304" pitchFamily="18" charset="0"/>
                <a:cs typeface="Times New Roman" panose="02020603050405020304" pitchFamily="18" charset="0"/>
              </a:rPr>
              <a:t>The Anatomy of a Windows Window</a:t>
            </a:r>
          </a:p>
        </p:txBody>
      </p:sp>
      <p:grpSp>
        <p:nvGrpSpPr>
          <p:cNvPr id="11" name="Group 10"/>
          <p:cNvGrpSpPr/>
          <p:nvPr/>
        </p:nvGrpSpPr>
        <p:grpSpPr>
          <a:xfrm>
            <a:off x="6054210" y="230397"/>
            <a:ext cx="5988894" cy="2031325"/>
            <a:chOff x="6054210" y="230397"/>
            <a:chExt cx="5988894" cy="2031325"/>
          </a:xfrm>
        </p:grpSpPr>
        <p:sp>
          <p:nvSpPr>
            <p:cNvPr id="8" name="TextBox 7"/>
            <p:cNvSpPr txBox="1"/>
            <p:nvPr/>
          </p:nvSpPr>
          <p:spPr>
            <a:xfrm>
              <a:off x="7105345" y="230397"/>
              <a:ext cx="4937759" cy="2031325"/>
            </a:xfrm>
            <a:prstGeom prst="rect">
              <a:avLst/>
            </a:prstGeom>
            <a:noFill/>
            <a:ln w="19050">
              <a:solidFill>
                <a:srgbClr val="00B050"/>
              </a:solidFill>
            </a:ln>
          </p:spPr>
          <p:txBody>
            <a:bodyPr wrap="square" rtlCol="0">
              <a:spAutoFit/>
            </a:bodyPr>
            <a:lstStyle/>
            <a:p>
              <a:r>
                <a:rPr lang="en-CA" sz="1400" dirty="0"/>
                <a:t>The </a:t>
              </a:r>
              <a:r>
                <a:rPr lang="en-CA" sz="1400" b="1" dirty="0">
                  <a:solidFill>
                    <a:srgbClr val="00B050"/>
                  </a:solidFill>
                </a:rPr>
                <a:t>minimize</a:t>
              </a:r>
              <a:r>
                <a:rPr lang="en-CA" sz="1400" dirty="0">
                  <a:solidFill>
                    <a:srgbClr val="00B050"/>
                  </a:solidFill>
                </a:rPr>
                <a:t> </a:t>
              </a:r>
              <a:r>
                <a:rPr lang="en-CA" sz="1400" dirty="0"/>
                <a:t>button shrinks the window off the screen.  You can get it back by</a:t>
              </a:r>
            </a:p>
            <a:p>
              <a:pPr marL="342900" indent="-342900">
                <a:buAutoNum type="arabicPeriod"/>
              </a:pPr>
              <a:r>
                <a:rPr lang="en-CA" sz="1400" dirty="0"/>
                <a:t>Left clicking on the icon on the taskbar. If you have more than one instance of the program running (such as more than one Google Chrome running), then you will be presented with the option to choose which one you want.</a:t>
              </a:r>
            </a:p>
            <a:p>
              <a:pPr marL="342900" indent="-342900">
                <a:buAutoNum type="arabicPeriod"/>
              </a:pPr>
              <a:endParaRPr lang="en-CA" sz="1400" dirty="0"/>
            </a:p>
            <a:p>
              <a:pPr marL="342900" indent="-342900">
                <a:buAutoNum type="arabicPeriod"/>
              </a:pPr>
              <a:r>
                <a:rPr lang="en-CA" sz="1400" dirty="0"/>
                <a:t>Left clicking on the </a:t>
              </a:r>
              <a:r>
                <a:rPr lang="en-CA" sz="1400" b="1" i="1" dirty="0"/>
                <a:t>Task View</a:t>
              </a:r>
              <a:r>
                <a:rPr lang="en-CA" sz="1400" dirty="0"/>
                <a:t> icon on the taskbar       and then left click on the window you want to view.</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31248" y="1816875"/>
              <a:ext cx="210331" cy="166814"/>
            </a:xfrm>
            <a:prstGeom prst="rect">
              <a:avLst/>
            </a:prstGeom>
          </p:spPr>
        </p:pic>
        <p:sp>
          <p:nvSpPr>
            <p:cNvPr id="10" name="Line Callout 1 9"/>
            <p:cNvSpPr/>
            <p:nvPr/>
          </p:nvSpPr>
          <p:spPr>
            <a:xfrm>
              <a:off x="6054210" y="1246060"/>
              <a:ext cx="122655" cy="144201"/>
            </a:xfrm>
            <a:prstGeom prst="borderCallout1">
              <a:avLst>
                <a:gd name="adj1" fmla="val 56010"/>
                <a:gd name="adj2" fmla="val 100907"/>
                <a:gd name="adj3" fmla="val -379329"/>
                <a:gd name="adj4" fmla="val 859239"/>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4" name="Group 13"/>
          <p:cNvGrpSpPr/>
          <p:nvPr/>
        </p:nvGrpSpPr>
        <p:grpSpPr>
          <a:xfrm>
            <a:off x="6369474" y="1246059"/>
            <a:ext cx="5673630" cy="3121724"/>
            <a:chOff x="6369474" y="26875"/>
            <a:chExt cx="5673630" cy="3121724"/>
          </a:xfrm>
        </p:grpSpPr>
        <p:sp>
          <p:nvSpPr>
            <p:cNvPr id="12" name="TextBox 11"/>
            <p:cNvSpPr txBox="1"/>
            <p:nvPr/>
          </p:nvSpPr>
          <p:spPr>
            <a:xfrm>
              <a:off x="7105345" y="2625379"/>
              <a:ext cx="4937759" cy="523220"/>
            </a:xfrm>
            <a:prstGeom prst="rect">
              <a:avLst/>
            </a:prstGeom>
            <a:noFill/>
            <a:ln w="19050">
              <a:solidFill>
                <a:schemeClr val="accent1">
                  <a:lumMod val="50000"/>
                </a:schemeClr>
              </a:solidFill>
            </a:ln>
          </p:spPr>
          <p:txBody>
            <a:bodyPr wrap="square" rtlCol="0">
              <a:spAutoFit/>
            </a:bodyPr>
            <a:lstStyle/>
            <a:p>
              <a:r>
                <a:rPr lang="en-CA" sz="1400" dirty="0"/>
                <a:t>The </a:t>
              </a:r>
              <a:r>
                <a:rPr lang="en-CA" sz="1400" b="1" dirty="0">
                  <a:solidFill>
                    <a:schemeClr val="tx2">
                      <a:lumMod val="50000"/>
                    </a:schemeClr>
                  </a:solidFill>
                </a:rPr>
                <a:t>maximize</a:t>
              </a:r>
              <a:r>
                <a:rPr lang="en-CA" sz="1400" dirty="0">
                  <a:solidFill>
                    <a:schemeClr val="tx2">
                      <a:lumMod val="50000"/>
                    </a:schemeClr>
                  </a:solidFill>
                </a:rPr>
                <a:t> </a:t>
              </a:r>
              <a:r>
                <a:rPr lang="en-CA" sz="1400" dirty="0"/>
                <a:t>button increases the size of the window to fill the entire screen.</a:t>
              </a:r>
            </a:p>
          </p:txBody>
        </p:sp>
        <p:sp>
          <p:nvSpPr>
            <p:cNvPr id="13" name="Line Callout 1 12"/>
            <p:cNvSpPr/>
            <p:nvPr/>
          </p:nvSpPr>
          <p:spPr>
            <a:xfrm>
              <a:off x="6369474" y="26875"/>
              <a:ext cx="111967" cy="144202"/>
            </a:xfrm>
            <a:prstGeom prst="borderCallout1">
              <a:avLst>
                <a:gd name="adj1" fmla="val 102867"/>
                <a:gd name="adj2" fmla="val 108335"/>
                <a:gd name="adj3" fmla="val 1930715"/>
                <a:gd name="adj4" fmla="val 653336"/>
              </a:avLst>
            </a:prstGeom>
            <a:no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21" name="Group 20"/>
          <p:cNvGrpSpPr/>
          <p:nvPr/>
        </p:nvGrpSpPr>
        <p:grpSpPr>
          <a:xfrm>
            <a:off x="6643395" y="1255389"/>
            <a:ext cx="5399709" cy="2490251"/>
            <a:chOff x="6643395" y="1255389"/>
            <a:chExt cx="5399709" cy="2490251"/>
          </a:xfrm>
        </p:grpSpPr>
        <p:sp>
          <p:nvSpPr>
            <p:cNvPr id="15" name="TextBox 14"/>
            <p:cNvSpPr txBox="1"/>
            <p:nvPr/>
          </p:nvSpPr>
          <p:spPr>
            <a:xfrm>
              <a:off x="7105345" y="2360645"/>
              <a:ext cx="4937759" cy="1384995"/>
            </a:xfrm>
            <a:prstGeom prst="rect">
              <a:avLst/>
            </a:prstGeom>
            <a:noFill/>
            <a:ln w="19050">
              <a:solidFill>
                <a:srgbClr val="7030A0"/>
              </a:solidFill>
            </a:ln>
          </p:spPr>
          <p:txBody>
            <a:bodyPr wrap="square" rtlCol="0">
              <a:spAutoFit/>
            </a:bodyPr>
            <a:lstStyle/>
            <a:p>
              <a:r>
                <a:rPr lang="en-CA" sz="1400" dirty="0"/>
                <a:t>The </a:t>
              </a:r>
              <a:r>
                <a:rPr lang="en-CA" sz="1400" b="1" dirty="0">
                  <a:solidFill>
                    <a:srgbClr val="7030A0"/>
                  </a:solidFill>
                </a:rPr>
                <a:t>exit</a:t>
              </a:r>
              <a:r>
                <a:rPr lang="en-CA" sz="1400" dirty="0">
                  <a:solidFill>
                    <a:srgbClr val="7030A0"/>
                  </a:solidFill>
                </a:rPr>
                <a:t> </a:t>
              </a:r>
              <a:r>
                <a:rPr lang="en-CA" sz="1400" dirty="0"/>
                <a:t>button closes the window.</a:t>
              </a:r>
            </a:p>
            <a:p>
              <a:endParaRPr lang="en-CA" sz="1400" dirty="0"/>
            </a:p>
            <a:p>
              <a:r>
                <a:rPr lang="en-CA" sz="1400" dirty="0"/>
                <a:t>If you have unsaved data in the program that is running in that window, then a dialog box asking you to save your document will appear.  You must deal with that dialog before the window will be shut down.</a:t>
              </a:r>
            </a:p>
          </p:txBody>
        </p:sp>
        <p:sp>
          <p:nvSpPr>
            <p:cNvPr id="16" name="Line Callout 1 15"/>
            <p:cNvSpPr/>
            <p:nvPr/>
          </p:nvSpPr>
          <p:spPr>
            <a:xfrm>
              <a:off x="6643395" y="1255389"/>
              <a:ext cx="149290" cy="144202"/>
            </a:xfrm>
            <a:prstGeom prst="borderCallout1">
              <a:avLst>
                <a:gd name="adj1" fmla="val 89926"/>
                <a:gd name="adj2" fmla="val 104167"/>
                <a:gd name="adj3" fmla="val 966609"/>
                <a:gd name="adj4" fmla="val 311667"/>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22" name="Group 21"/>
          <p:cNvGrpSpPr/>
          <p:nvPr/>
        </p:nvGrpSpPr>
        <p:grpSpPr>
          <a:xfrm>
            <a:off x="562355" y="1249963"/>
            <a:ext cx="11480749" cy="4623056"/>
            <a:chOff x="562355" y="1249963"/>
            <a:chExt cx="11480749" cy="4623056"/>
          </a:xfrm>
        </p:grpSpPr>
        <p:sp>
          <p:nvSpPr>
            <p:cNvPr id="19" name="TextBox 18"/>
            <p:cNvSpPr txBox="1"/>
            <p:nvPr/>
          </p:nvSpPr>
          <p:spPr>
            <a:xfrm>
              <a:off x="7105345" y="4488024"/>
              <a:ext cx="4937759" cy="1384995"/>
            </a:xfrm>
            <a:prstGeom prst="rect">
              <a:avLst/>
            </a:prstGeom>
            <a:noFill/>
            <a:ln w="19050">
              <a:solidFill>
                <a:srgbClr val="C00000"/>
              </a:solidFill>
            </a:ln>
          </p:spPr>
          <p:txBody>
            <a:bodyPr wrap="square" rtlCol="0">
              <a:spAutoFit/>
            </a:bodyPr>
            <a:lstStyle/>
            <a:p>
              <a:r>
                <a:rPr lang="en-CA" sz="1400" dirty="0"/>
                <a:t>The </a:t>
              </a:r>
              <a:r>
                <a:rPr lang="en-CA" sz="1400" b="1" dirty="0">
                  <a:solidFill>
                    <a:srgbClr val="C00000"/>
                  </a:solidFill>
                </a:rPr>
                <a:t>window control </a:t>
              </a:r>
              <a:r>
                <a:rPr lang="en-CA" sz="1400" dirty="0"/>
                <a:t>menu is accessed by the Alt + Spacebar key sequence.</a:t>
              </a:r>
            </a:p>
            <a:p>
              <a:endParaRPr lang="en-CA" sz="1400" dirty="0"/>
            </a:p>
            <a:p>
              <a:r>
                <a:rPr lang="en-CA" sz="1400" dirty="0"/>
                <a:t>It allows you to control the window’s </a:t>
              </a:r>
              <a:r>
                <a:rPr lang="en-CA" sz="1400" i="1" dirty="0"/>
                <a:t>restore</a:t>
              </a:r>
              <a:r>
                <a:rPr lang="en-CA" sz="1400" dirty="0"/>
                <a:t>, </a:t>
              </a:r>
              <a:r>
                <a:rPr lang="en-CA" sz="1400" i="1" dirty="0"/>
                <a:t>move</a:t>
              </a:r>
              <a:r>
                <a:rPr lang="en-CA" sz="1400" dirty="0"/>
                <a:t>, </a:t>
              </a:r>
              <a:r>
                <a:rPr lang="en-CA" sz="1400" i="1" dirty="0"/>
                <a:t>size</a:t>
              </a:r>
              <a:r>
                <a:rPr lang="en-CA" sz="1400" dirty="0"/>
                <a:t>, </a:t>
              </a:r>
              <a:r>
                <a:rPr lang="en-CA" sz="1400" i="1" dirty="0"/>
                <a:t>minimize</a:t>
              </a:r>
              <a:r>
                <a:rPr lang="en-CA" sz="1400" dirty="0"/>
                <a:t>, </a:t>
              </a:r>
              <a:r>
                <a:rPr lang="en-CA" sz="1400" i="1" dirty="0"/>
                <a:t>maximize</a:t>
              </a:r>
              <a:r>
                <a:rPr lang="en-CA" sz="1400" dirty="0"/>
                <a:t> and </a:t>
              </a:r>
              <a:r>
                <a:rPr lang="en-CA" sz="1400" i="1" dirty="0"/>
                <a:t>close</a:t>
              </a:r>
              <a:r>
                <a:rPr lang="en-CA" sz="1400" dirty="0"/>
                <a:t> functions using the keyboard instead of the mouse.</a:t>
              </a:r>
            </a:p>
          </p:txBody>
        </p:sp>
        <p:sp>
          <p:nvSpPr>
            <p:cNvPr id="20" name="Line Callout 1 19"/>
            <p:cNvSpPr/>
            <p:nvPr/>
          </p:nvSpPr>
          <p:spPr>
            <a:xfrm>
              <a:off x="562355" y="1249963"/>
              <a:ext cx="945180" cy="793441"/>
            </a:xfrm>
            <a:prstGeom prst="borderCallout1">
              <a:avLst>
                <a:gd name="adj1" fmla="val 84604"/>
                <a:gd name="adj2" fmla="val 100257"/>
                <a:gd name="adj3" fmla="val 430011"/>
                <a:gd name="adj4" fmla="val 689217"/>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extLst>
      <p:ext uri="{BB962C8B-B14F-4D97-AF65-F5344CB8AC3E}">
        <p14:creationId xmlns:p14="http://schemas.microsoft.com/office/powerpoint/2010/main" val="1148547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p:cTn id="27" dur="500" fill="hold"/>
                                        <p:tgtEl>
                                          <p:spTgt spid="23"/>
                                        </p:tgtEl>
                                        <p:attrNameLst>
                                          <p:attrName>ppt_w</p:attrName>
                                        </p:attrNameLst>
                                      </p:cBhvr>
                                      <p:tavLst>
                                        <p:tav tm="0">
                                          <p:val>
                                            <p:fltVal val="0"/>
                                          </p:val>
                                        </p:tav>
                                        <p:tav tm="100000">
                                          <p:val>
                                            <p:strVal val="#ppt_w"/>
                                          </p:val>
                                        </p:tav>
                                      </p:tavLst>
                                    </p:anim>
                                    <p:anim calcmode="lin" valueType="num">
                                      <p:cBhvr>
                                        <p:cTn id="28" dur="500" fill="hold"/>
                                        <p:tgtEl>
                                          <p:spTgt spid="23"/>
                                        </p:tgtEl>
                                        <p:attrNameLst>
                                          <p:attrName>ppt_h</p:attrName>
                                        </p:attrNameLst>
                                      </p:cBhvr>
                                      <p:tavLst>
                                        <p:tav tm="0">
                                          <p:val>
                                            <p:fltVal val="0"/>
                                          </p:val>
                                        </p:tav>
                                        <p:tav tm="100000">
                                          <p:val>
                                            <p:strVal val="#ppt_h"/>
                                          </p:val>
                                        </p:tav>
                                      </p:tavLst>
                                    </p:anim>
                                    <p:animEffect transition="in" filter="fade">
                                      <p:cBhvr>
                                        <p:cTn id="29" dur="500"/>
                                        <p:tgtEl>
                                          <p:spTgt spid="2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21"/>
                                        </p:tgtEl>
                                        <p:attrNameLst>
                                          <p:attrName>style.visibility</p:attrName>
                                        </p:attrNameLst>
                                      </p:cBhvr>
                                      <p:to>
                                        <p:strVal val="visible"/>
                                      </p:to>
                                    </p:set>
                                    <p:anim calcmode="lin" valueType="num">
                                      <p:cBhvr>
                                        <p:cTn id="34" dur="500" fill="hold"/>
                                        <p:tgtEl>
                                          <p:spTgt spid="21"/>
                                        </p:tgtEl>
                                        <p:attrNameLst>
                                          <p:attrName>ppt_w</p:attrName>
                                        </p:attrNameLst>
                                      </p:cBhvr>
                                      <p:tavLst>
                                        <p:tav tm="0">
                                          <p:val>
                                            <p:fltVal val="0"/>
                                          </p:val>
                                        </p:tav>
                                        <p:tav tm="100000">
                                          <p:val>
                                            <p:strVal val="#ppt_w"/>
                                          </p:val>
                                        </p:tav>
                                      </p:tavLst>
                                    </p:anim>
                                    <p:anim calcmode="lin" valueType="num">
                                      <p:cBhvr>
                                        <p:cTn id="35" dur="500" fill="hold"/>
                                        <p:tgtEl>
                                          <p:spTgt spid="21"/>
                                        </p:tgtEl>
                                        <p:attrNameLst>
                                          <p:attrName>ppt_h</p:attrName>
                                        </p:attrNameLst>
                                      </p:cBhvr>
                                      <p:tavLst>
                                        <p:tav tm="0">
                                          <p:val>
                                            <p:fltVal val="0"/>
                                          </p:val>
                                        </p:tav>
                                        <p:tav tm="100000">
                                          <p:val>
                                            <p:strVal val="#ppt_h"/>
                                          </p:val>
                                        </p:tav>
                                      </p:tavLst>
                                    </p:anim>
                                    <p:animEffect transition="in" filter="fade">
                                      <p:cBhvr>
                                        <p:cTn id="36" dur="5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p:cTn id="41" dur="500" fill="hold"/>
                                        <p:tgtEl>
                                          <p:spTgt spid="24"/>
                                        </p:tgtEl>
                                        <p:attrNameLst>
                                          <p:attrName>ppt_w</p:attrName>
                                        </p:attrNameLst>
                                      </p:cBhvr>
                                      <p:tavLst>
                                        <p:tav tm="0">
                                          <p:val>
                                            <p:fltVal val="0"/>
                                          </p:val>
                                        </p:tav>
                                        <p:tav tm="100000">
                                          <p:val>
                                            <p:strVal val="#ppt_w"/>
                                          </p:val>
                                        </p:tav>
                                      </p:tavLst>
                                    </p:anim>
                                    <p:anim calcmode="lin" valueType="num">
                                      <p:cBhvr>
                                        <p:cTn id="42" dur="500" fill="hold"/>
                                        <p:tgtEl>
                                          <p:spTgt spid="24"/>
                                        </p:tgtEl>
                                        <p:attrNameLst>
                                          <p:attrName>ppt_h</p:attrName>
                                        </p:attrNameLst>
                                      </p:cBhvr>
                                      <p:tavLst>
                                        <p:tav tm="0">
                                          <p:val>
                                            <p:fltVal val="0"/>
                                          </p:val>
                                        </p:tav>
                                        <p:tav tm="100000">
                                          <p:val>
                                            <p:strVal val="#ppt_h"/>
                                          </p:val>
                                        </p:tav>
                                      </p:tavLst>
                                    </p:anim>
                                    <p:animEffect transition="in" filter="fade">
                                      <p:cBhvr>
                                        <p:cTn id="43" dur="500"/>
                                        <p:tgtEl>
                                          <p:spTgt spid="24"/>
                                        </p:tgtEl>
                                      </p:cBhvr>
                                    </p:animEffect>
                                  </p:childTnLst>
                                </p:cTn>
                              </p:par>
                            </p:childTnLst>
                          </p:cTn>
                        </p:par>
                      </p:childTnLst>
                    </p:cTn>
                  </p:par>
                  <p:par>
                    <p:cTn id="44" fill="hold">
                      <p:stCondLst>
                        <p:cond delay="indefinite"/>
                      </p:stCondLst>
                      <p:childTnLst>
                        <p:par>
                          <p:cTn id="45" fill="hold">
                            <p:stCondLst>
                              <p:cond delay="0"/>
                            </p:stCondLst>
                            <p:childTnLst>
                              <p:par>
                                <p:cTn id="46" presetID="31" presetClass="entr" presetSubtype="0"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p:cTn id="48" dur="1000" fill="hold"/>
                                        <p:tgtEl>
                                          <p:spTgt spid="14"/>
                                        </p:tgtEl>
                                        <p:attrNameLst>
                                          <p:attrName>ppt_w</p:attrName>
                                        </p:attrNameLst>
                                      </p:cBhvr>
                                      <p:tavLst>
                                        <p:tav tm="0">
                                          <p:val>
                                            <p:fltVal val="0"/>
                                          </p:val>
                                        </p:tav>
                                        <p:tav tm="100000">
                                          <p:val>
                                            <p:strVal val="#ppt_w"/>
                                          </p:val>
                                        </p:tav>
                                      </p:tavLst>
                                    </p:anim>
                                    <p:anim calcmode="lin" valueType="num">
                                      <p:cBhvr>
                                        <p:cTn id="49" dur="1000" fill="hold"/>
                                        <p:tgtEl>
                                          <p:spTgt spid="14"/>
                                        </p:tgtEl>
                                        <p:attrNameLst>
                                          <p:attrName>ppt_h</p:attrName>
                                        </p:attrNameLst>
                                      </p:cBhvr>
                                      <p:tavLst>
                                        <p:tav tm="0">
                                          <p:val>
                                            <p:fltVal val="0"/>
                                          </p:val>
                                        </p:tav>
                                        <p:tav tm="100000">
                                          <p:val>
                                            <p:strVal val="#ppt_h"/>
                                          </p:val>
                                        </p:tav>
                                      </p:tavLst>
                                    </p:anim>
                                    <p:anim calcmode="lin" valueType="num">
                                      <p:cBhvr>
                                        <p:cTn id="50" dur="1000" fill="hold"/>
                                        <p:tgtEl>
                                          <p:spTgt spid="14"/>
                                        </p:tgtEl>
                                        <p:attrNameLst>
                                          <p:attrName>style.rotation</p:attrName>
                                        </p:attrNameLst>
                                      </p:cBhvr>
                                      <p:tavLst>
                                        <p:tav tm="0">
                                          <p:val>
                                            <p:fltVal val="90"/>
                                          </p:val>
                                        </p:tav>
                                        <p:tav tm="100000">
                                          <p:val>
                                            <p:fltVal val="0"/>
                                          </p:val>
                                        </p:tav>
                                      </p:tavLst>
                                    </p:anim>
                                    <p:animEffect transition="in" filter="fade">
                                      <p:cBhvr>
                                        <p:cTn id="51" dur="10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31" presetClass="entr" presetSubtype="0" fill="hold" nodeType="clickEffect">
                                  <p:stCondLst>
                                    <p:cond delay="0"/>
                                  </p:stCondLst>
                                  <p:childTnLst>
                                    <p:set>
                                      <p:cBhvr>
                                        <p:cTn id="55" dur="1" fill="hold">
                                          <p:stCondLst>
                                            <p:cond delay="0"/>
                                          </p:stCondLst>
                                        </p:cTn>
                                        <p:tgtEl>
                                          <p:spTgt spid="22"/>
                                        </p:tgtEl>
                                        <p:attrNameLst>
                                          <p:attrName>style.visibility</p:attrName>
                                        </p:attrNameLst>
                                      </p:cBhvr>
                                      <p:to>
                                        <p:strVal val="visible"/>
                                      </p:to>
                                    </p:set>
                                    <p:anim calcmode="lin" valueType="num">
                                      <p:cBhvr>
                                        <p:cTn id="56" dur="1000" fill="hold"/>
                                        <p:tgtEl>
                                          <p:spTgt spid="22"/>
                                        </p:tgtEl>
                                        <p:attrNameLst>
                                          <p:attrName>ppt_w</p:attrName>
                                        </p:attrNameLst>
                                      </p:cBhvr>
                                      <p:tavLst>
                                        <p:tav tm="0">
                                          <p:val>
                                            <p:fltVal val="0"/>
                                          </p:val>
                                        </p:tav>
                                        <p:tav tm="100000">
                                          <p:val>
                                            <p:strVal val="#ppt_w"/>
                                          </p:val>
                                        </p:tav>
                                      </p:tavLst>
                                    </p:anim>
                                    <p:anim calcmode="lin" valueType="num">
                                      <p:cBhvr>
                                        <p:cTn id="57" dur="1000" fill="hold"/>
                                        <p:tgtEl>
                                          <p:spTgt spid="22"/>
                                        </p:tgtEl>
                                        <p:attrNameLst>
                                          <p:attrName>ppt_h</p:attrName>
                                        </p:attrNameLst>
                                      </p:cBhvr>
                                      <p:tavLst>
                                        <p:tav tm="0">
                                          <p:val>
                                            <p:fltVal val="0"/>
                                          </p:val>
                                        </p:tav>
                                        <p:tav tm="100000">
                                          <p:val>
                                            <p:strVal val="#ppt_h"/>
                                          </p:val>
                                        </p:tav>
                                      </p:tavLst>
                                    </p:anim>
                                    <p:anim calcmode="lin" valueType="num">
                                      <p:cBhvr>
                                        <p:cTn id="58" dur="1000" fill="hold"/>
                                        <p:tgtEl>
                                          <p:spTgt spid="22"/>
                                        </p:tgtEl>
                                        <p:attrNameLst>
                                          <p:attrName>style.rotation</p:attrName>
                                        </p:attrNameLst>
                                      </p:cBhvr>
                                      <p:tavLst>
                                        <p:tav tm="0">
                                          <p:val>
                                            <p:fltVal val="90"/>
                                          </p:val>
                                        </p:tav>
                                        <p:tav tm="100000">
                                          <p:val>
                                            <p:fltVal val="0"/>
                                          </p:val>
                                        </p:tav>
                                      </p:tavLst>
                                    </p:anim>
                                    <p:animEffect transition="in" filter="fade">
                                      <p:cBhvr>
                                        <p:cTn id="59" dur="1000"/>
                                        <p:tgtEl>
                                          <p:spTgt spid="22"/>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25"/>
                                        </p:tgtEl>
                                        <p:attrNameLst>
                                          <p:attrName>style.visibility</p:attrName>
                                        </p:attrNameLst>
                                      </p:cBhvr>
                                      <p:to>
                                        <p:strVal val="visible"/>
                                      </p:to>
                                    </p:set>
                                    <p:anim calcmode="lin" valueType="num">
                                      <p:cBhvr>
                                        <p:cTn id="64" dur="500" fill="hold"/>
                                        <p:tgtEl>
                                          <p:spTgt spid="25"/>
                                        </p:tgtEl>
                                        <p:attrNameLst>
                                          <p:attrName>ppt_w</p:attrName>
                                        </p:attrNameLst>
                                      </p:cBhvr>
                                      <p:tavLst>
                                        <p:tav tm="0">
                                          <p:val>
                                            <p:fltVal val="0"/>
                                          </p:val>
                                        </p:tav>
                                        <p:tav tm="100000">
                                          <p:val>
                                            <p:strVal val="#ppt_w"/>
                                          </p:val>
                                        </p:tav>
                                      </p:tavLst>
                                    </p:anim>
                                    <p:anim calcmode="lin" valueType="num">
                                      <p:cBhvr>
                                        <p:cTn id="65" dur="500" fill="hold"/>
                                        <p:tgtEl>
                                          <p:spTgt spid="25"/>
                                        </p:tgtEl>
                                        <p:attrNameLst>
                                          <p:attrName>ppt_h</p:attrName>
                                        </p:attrNameLst>
                                      </p:cBhvr>
                                      <p:tavLst>
                                        <p:tav tm="0">
                                          <p:val>
                                            <p:fltVal val="0"/>
                                          </p:val>
                                        </p:tav>
                                        <p:tav tm="100000">
                                          <p:val>
                                            <p:strVal val="#ppt_h"/>
                                          </p:val>
                                        </p:tav>
                                      </p:tavLst>
                                    </p:anim>
                                    <p:animEffect transition="in" filter="fade">
                                      <p:cBhvr>
                                        <p:cTn id="66" dur="500"/>
                                        <p:tgtEl>
                                          <p:spTgt spid="25"/>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26"/>
                                        </p:tgtEl>
                                        <p:attrNameLst>
                                          <p:attrName>style.visibility</p:attrName>
                                        </p:attrNameLst>
                                      </p:cBhvr>
                                      <p:to>
                                        <p:strVal val="visible"/>
                                      </p:to>
                                    </p:set>
                                    <p:anim calcmode="lin" valueType="num">
                                      <p:cBhvr>
                                        <p:cTn id="71" dur="500" fill="hold"/>
                                        <p:tgtEl>
                                          <p:spTgt spid="26"/>
                                        </p:tgtEl>
                                        <p:attrNameLst>
                                          <p:attrName>ppt_w</p:attrName>
                                        </p:attrNameLst>
                                      </p:cBhvr>
                                      <p:tavLst>
                                        <p:tav tm="0">
                                          <p:val>
                                            <p:fltVal val="0"/>
                                          </p:val>
                                        </p:tav>
                                        <p:tav tm="100000">
                                          <p:val>
                                            <p:strVal val="#ppt_w"/>
                                          </p:val>
                                        </p:tav>
                                      </p:tavLst>
                                    </p:anim>
                                    <p:anim calcmode="lin" valueType="num">
                                      <p:cBhvr>
                                        <p:cTn id="72" dur="500" fill="hold"/>
                                        <p:tgtEl>
                                          <p:spTgt spid="26"/>
                                        </p:tgtEl>
                                        <p:attrNameLst>
                                          <p:attrName>ppt_h</p:attrName>
                                        </p:attrNameLst>
                                      </p:cBhvr>
                                      <p:tavLst>
                                        <p:tav tm="0">
                                          <p:val>
                                            <p:fltVal val="0"/>
                                          </p:val>
                                        </p:tav>
                                        <p:tav tm="100000">
                                          <p:val>
                                            <p:strVal val="#ppt_h"/>
                                          </p:val>
                                        </p:tav>
                                      </p:tavLst>
                                    </p:anim>
                                    <p:animEffect transition="in" filter="fade">
                                      <p:cBhvr>
                                        <p:cTn id="7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3" grpId="0" animBg="1"/>
      <p:bldP spid="24" grpId="0" animBg="1"/>
      <p:bldP spid="25" grpId="0" animBg="1"/>
      <p:bldP spid="2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385732" y="1734637"/>
            <a:ext cx="6137574" cy="22479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ounded Rectangle 15"/>
          <p:cNvSpPr/>
          <p:nvPr/>
        </p:nvSpPr>
        <p:spPr>
          <a:xfrm>
            <a:off x="5385732" y="2131473"/>
            <a:ext cx="6137574" cy="471768"/>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ounded Rectangle 16"/>
          <p:cNvSpPr/>
          <p:nvPr/>
        </p:nvSpPr>
        <p:spPr>
          <a:xfrm>
            <a:off x="676883" y="1672234"/>
            <a:ext cx="4137713" cy="72997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ounded Rectangle 19"/>
          <p:cNvSpPr/>
          <p:nvPr/>
        </p:nvSpPr>
        <p:spPr>
          <a:xfrm>
            <a:off x="676882" y="2491415"/>
            <a:ext cx="4137713" cy="49438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ounded Rectangle 20"/>
          <p:cNvSpPr/>
          <p:nvPr/>
        </p:nvSpPr>
        <p:spPr>
          <a:xfrm>
            <a:off x="549364" y="3586207"/>
            <a:ext cx="4237240" cy="65922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549364" y="4395698"/>
            <a:ext cx="4237240" cy="2976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ounded Rectangle 22"/>
          <p:cNvSpPr/>
          <p:nvPr/>
        </p:nvSpPr>
        <p:spPr>
          <a:xfrm>
            <a:off x="549364" y="4841825"/>
            <a:ext cx="4237240" cy="51394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549364" y="5485636"/>
            <a:ext cx="4237240" cy="51394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ounded Rectangle 26"/>
          <p:cNvSpPr/>
          <p:nvPr/>
        </p:nvSpPr>
        <p:spPr>
          <a:xfrm>
            <a:off x="8266022" y="3282041"/>
            <a:ext cx="3583855" cy="94472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8284684" y="4305797"/>
            <a:ext cx="3583855" cy="56607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ounded Rectangle 28"/>
          <p:cNvSpPr/>
          <p:nvPr/>
        </p:nvSpPr>
        <p:spPr>
          <a:xfrm>
            <a:off x="8266022" y="4980464"/>
            <a:ext cx="3583855" cy="50517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8284684" y="5637974"/>
            <a:ext cx="3583855" cy="50517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5078776" y="1200837"/>
            <a:ext cx="6863508" cy="1446550"/>
          </a:xfrm>
          <a:prstGeom prst="rect">
            <a:avLst/>
          </a:prstGeom>
          <a:noFill/>
          <a:ln w="19050">
            <a:solidFill>
              <a:schemeClr val="accent5">
                <a:lumMod val="50000"/>
              </a:schemeClr>
            </a:solidFill>
          </a:ln>
        </p:spPr>
        <p:txBody>
          <a:bodyPr wrap="square" rtlCol="0">
            <a:spAutoFit/>
          </a:bodyPr>
          <a:lstStyle/>
          <a:p>
            <a:pPr algn="ctr"/>
            <a:r>
              <a:rPr lang="en-CA" b="1" dirty="0">
                <a:solidFill>
                  <a:schemeClr val="accent2"/>
                </a:solidFill>
              </a:rPr>
              <a:t>These are good questions and I am glad you asked!</a:t>
            </a:r>
          </a:p>
          <a:p>
            <a:endParaRPr lang="en-CA" sz="1400" dirty="0"/>
          </a:p>
          <a:p>
            <a:pPr marL="228600" indent="-228600">
              <a:buAutoNum type="arabicPeriod"/>
            </a:pPr>
            <a:r>
              <a:rPr lang="en-CA" sz="1400" dirty="0"/>
              <a:t>It is actually faster and easier to use the keyboard once you know how.</a:t>
            </a:r>
          </a:p>
          <a:p>
            <a:pPr marL="228600" indent="-228600">
              <a:buAutoNum type="arabicPeriod"/>
            </a:pPr>
            <a:endParaRPr lang="en-CA" sz="1400" dirty="0"/>
          </a:p>
          <a:p>
            <a:pPr marL="228600" indent="-228600">
              <a:buAutoNum type="arabicPeriod"/>
            </a:pPr>
            <a:r>
              <a:rPr lang="en-CA" sz="1400" dirty="0"/>
              <a:t>There is the occasional time a window is completely off your monitor, so your mouse would not be any help.</a:t>
            </a:r>
          </a:p>
        </p:txBody>
      </p:sp>
      <p:sp>
        <p:nvSpPr>
          <p:cNvPr id="6" name="Title 1"/>
          <p:cNvSpPr>
            <a:spLocks noGrp="1"/>
          </p:cNvSpPr>
          <p:nvPr>
            <p:ph type="title"/>
          </p:nvPr>
        </p:nvSpPr>
        <p:spPr>
          <a:xfrm>
            <a:off x="202892" y="99152"/>
            <a:ext cx="11783460" cy="954028"/>
          </a:xfr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a:bodyPr>
          <a:lstStyle/>
          <a:p>
            <a:pPr algn="ctr"/>
            <a:r>
              <a:rPr lang="en-CA" sz="2800" b="1" dirty="0">
                <a:latin typeface="Times New Roman" panose="02020603050405020304" pitchFamily="18" charset="0"/>
                <a:cs typeface="Times New Roman" panose="02020603050405020304" pitchFamily="18" charset="0"/>
              </a:rPr>
              <a:t>How do I </a:t>
            </a:r>
            <a:r>
              <a:rPr lang="en-CA" sz="2800" b="1" dirty="0">
                <a:solidFill>
                  <a:srgbClr val="C00000"/>
                </a:solidFill>
                <a:latin typeface="Times New Roman" panose="02020603050405020304" pitchFamily="18" charset="0"/>
                <a:cs typeface="Times New Roman" panose="02020603050405020304" pitchFamily="18" charset="0"/>
              </a:rPr>
              <a:t>move</a:t>
            </a:r>
            <a:r>
              <a:rPr lang="en-CA" sz="2800" b="1" dirty="0">
                <a:latin typeface="Times New Roman" panose="02020603050405020304" pitchFamily="18" charset="0"/>
                <a:cs typeface="Times New Roman" panose="02020603050405020304" pitchFamily="18" charset="0"/>
              </a:rPr>
              <a:t>, </a:t>
            </a:r>
            <a:r>
              <a:rPr lang="en-CA" sz="2800" b="1" dirty="0">
                <a:solidFill>
                  <a:srgbClr val="00B050"/>
                </a:solidFill>
                <a:latin typeface="Times New Roman" panose="02020603050405020304" pitchFamily="18" charset="0"/>
                <a:cs typeface="Times New Roman" panose="02020603050405020304" pitchFamily="18" charset="0"/>
              </a:rPr>
              <a:t>resize</a:t>
            </a:r>
            <a:r>
              <a:rPr lang="en-CA" sz="2800" b="1" dirty="0">
                <a:latin typeface="Times New Roman" panose="02020603050405020304" pitchFamily="18" charset="0"/>
                <a:cs typeface="Times New Roman" panose="02020603050405020304" pitchFamily="18" charset="0"/>
              </a:rPr>
              <a:t> or </a:t>
            </a:r>
            <a:r>
              <a:rPr lang="en-CA" sz="2800" b="1" dirty="0">
                <a:solidFill>
                  <a:schemeClr val="accent5">
                    <a:lumMod val="50000"/>
                  </a:schemeClr>
                </a:solidFill>
                <a:latin typeface="Times New Roman" panose="02020603050405020304" pitchFamily="18" charset="0"/>
                <a:cs typeface="Times New Roman" panose="02020603050405020304" pitchFamily="18" charset="0"/>
              </a:rPr>
              <a:t>select</a:t>
            </a:r>
            <a:r>
              <a:rPr lang="en-CA" sz="2800" b="1" dirty="0">
                <a:latin typeface="Times New Roman" panose="02020603050405020304" pitchFamily="18" charset="0"/>
                <a:cs typeface="Times New Roman" panose="02020603050405020304" pitchFamily="18" charset="0"/>
              </a:rPr>
              <a:t> a window using the keyboard</a:t>
            </a:r>
            <a:br>
              <a:rPr lang="en-CA" sz="2800" b="1" dirty="0">
                <a:latin typeface="Times New Roman" panose="02020603050405020304" pitchFamily="18" charset="0"/>
                <a:cs typeface="Times New Roman" panose="02020603050405020304" pitchFamily="18" charset="0"/>
              </a:rPr>
            </a:br>
            <a:r>
              <a:rPr lang="en-CA" sz="2800" b="1" dirty="0">
                <a:latin typeface="Times New Roman" panose="02020603050405020304" pitchFamily="18" charset="0"/>
                <a:cs typeface="Times New Roman" panose="02020603050405020304" pitchFamily="18" charset="0"/>
              </a:rPr>
              <a:t>and why would I want to when I have a mouse? </a:t>
            </a:r>
          </a:p>
        </p:txBody>
      </p:sp>
      <p:grpSp>
        <p:nvGrpSpPr>
          <p:cNvPr id="9" name="Group 8"/>
          <p:cNvGrpSpPr/>
          <p:nvPr/>
        </p:nvGrpSpPr>
        <p:grpSpPr>
          <a:xfrm>
            <a:off x="286438" y="1200839"/>
            <a:ext cx="4560983" cy="1815882"/>
            <a:chOff x="341523" y="1277957"/>
            <a:chExt cx="4560983" cy="1815882"/>
          </a:xfrm>
        </p:grpSpPr>
        <p:sp>
          <p:nvSpPr>
            <p:cNvPr id="7" name="TextBox 6"/>
            <p:cNvSpPr txBox="1"/>
            <p:nvPr/>
          </p:nvSpPr>
          <p:spPr>
            <a:xfrm>
              <a:off x="341523" y="1277957"/>
              <a:ext cx="4560983" cy="1815882"/>
            </a:xfrm>
            <a:prstGeom prst="rect">
              <a:avLst/>
            </a:prstGeom>
            <a:noFill/>
            <a:ln w="19050">
              <a:solidFill>
                <a:schemeClr val="accent1">
                  <a:lumMod val="50000"/>
                </a:schemeClr>
              </a:solidFill>
            </a:ln>
          </p:spPr>
          <p:txBody>
            <a:bodyPr wrap="square" rtlCol="0">
              <a:spAutoFit/>
            </a:bodyPr>
            <a:lstStyle/>
            <a:p>
              <a:r>
                <a:rPr lang="en-CA" sz="1400" dirty="0"/>
                <a:t>To </a:t>
              </a:r>
              <a:r>
                <a:rPr lang="en-CA" sz="1400" b="1" dirty="0">
                  <a:solidFill>
                    <a:schemeClr val="accent1">
                      <a:lumMod val="50000"/>
                    </a:schemeClr>
                  </a:solidFill>
                </a:rPr>
                <a:t>select</a:t>
              </a:r>
              <a:r>
                <a:rPr lang="en-CA" sz="1400" dirty="0"/>
                <a:t> a window by keyboard:</a:t>
              </a:r>
            </a:p>
            <a:p>
              <a:endParaRPr lang="en-CA" sz="1400" dirty="0"/>
            </a:p>
            <a:p>
              <a:pPr marL="342900" indent="-342900">
                <a:buAutoNum type="arabicPeriod"/>
              </a:pPr>
              <a:r>
                <a:rPr lang="en-CA" sz="1400" dirty="0"/>
                <a:t>Hold down the Windows key     and press and release the </a:t>
              </a:r>
              <a:r>
                <a:rPr lang="en-CA" sz="1400" b="1" dirty="0"/>
                <a:t>Tab</a:t>
              </a:r>
              <a:r>
                <a:rPr lang="en-CA" sz="1400" dirty="0"/>
                <a:t> key once. Now release the Windows key.  This is the </a:t>
              </a:r>
              <a:r>
                <a:rPr lang="en-CA" sz="1400" b="1" i="1" dirty="0"/>
                <a:t>Task View</a:t>
              </a:r>
              <a:r>
                <a:rPr lang="en-CA" sz="1400" dirty="0"/>
                <a:t>.</a:t>
              </a:r>
            </a:p>
            <a:p>
              <a:pPr marL="342900" indent="-342900">
                <a:buAutoNum type="arabicPeriod"/>
              </a:pPr>
              <a:endParaRPr lang="en-CA" sz="1400" dirty="0"/>
            </a:p>
            <a:p>
              <a:pPr marL="342900" indent="-342900">
                <a:buAutoNum type="arabicPeriod"/>
              </a:pPr>
              <a:r>
                <a:rPr lang="en-CA" sz="1400" dirty="0"/>
                <a:t>Use the arrow keys to highlight a window and press </a:t>
              </a:r>
              <a:r>
                <a:rPr lang="en-CA" sz="1400" b="1" i="1" dirty="0"/>
                <a:t>Enter</a:t>
              </a:r>
              <a:r>
                <a:rPr lang="en-CA" sz="1400" dirty="0"/>
                <a:t> to select.</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87267" y="1736494"/>
              <a:ext cx="284300" cy="284300"/>
            </a:xfrm>
            <a:prstGeom prst="rect">
              <a:avLst/>
            </a:prstGeom>
          </p:spPr>
        </p:pic>
      </p:grpSp>
      <p:grpSp>
        <p:nvGrpSpPr>
          <p:cNvPr id="14" name="Group 13"/>
          <p:cNvGrpSpPr/>
          <p:nvPr/>
        </p:nvGrpSpPr>
        <p:grpSpPr>
          <a:xfrm>
            <a:off x="286438" y="3105924"/>
            <a:ext cx="7282926" cy="3077766"/>
            <a:chOff x="286438" y="2765234"/>
            <a:chExt cx="7282926" cy="3077766"/>
          </a:xfrm>
        </p:grpSpPr>
        <p:sp>
          <p:nvSpPr>
            <p:cNvPr id="10" name="TextBox 9"/>
            <p:cNvSpPr txBox="1"/>
            <p:nvPr/>
          </p:nvSpPr>
          <p:spPr>
            <a:xfrm>
              <a:off x="286438" y="2765234"/>
              <a:ext cx="4560983" cy="3077766"/>
            </a:xfrm>
            <a:prstGeom prst="rect">
              <a:avLst/>
            </a:prstGeom>
            <a:noFill/>
            <a:ln w="19050">
              <a:solidFill>
                <a:srgbClr val="C00000"/>
              </a:solidFill>
            </a:ln>
          </p:spPr>
          <p:txBody>
            <a:bodyPr wrap="square" rtlCol="0">
              <a:spAutoFit/>
            </a:bodyPr>
            <a:lstStyle/>
            <a:p>
              <a:r>
                <a:rPr lang="en-CA" sz="1400" dirty="0"/>
                <a:t>To </a:t>
              </a:r>
              <a:r>
                <a:rPr lang="en-CA" sz="1400" b="1" dirty="0">
                  <a:solidFill>
                    <a:srgbClr val="C00000"/>
                  </a:solidFill>
                </a:rPr>
                <a:t>move</a:t>
              </a:r>
              <a:r>
                <a:rPr lang="en-CA" sz="1400" dirty="0">
                  <a:solidFill>
                    <a:srgbClr val="C00000"/>
                  </a:solidFill>
                </a:rPr>
                <a:t> </a:t>
              </a:r>
              <a:r>
                <a:rPr lang="en-CA" sz="1400" dirty="0"/>
                <a:t>a selected window that has focus do the following:</a:t>
              </a:r>
            </a:p>
            <a:p>
              <a:endParaRPr lang="en-CA" sz="1400" dirty="0"/>
            </a:p>
            <a:p>
              <a:pPr marL="228600" indent="-228600">
                <a:buAutoNum type="arabicPeriod"/>
              </a:pPr>
              <a:r>
                <a:rPr lang="en-CA" sz="1400" dirty="0"/>
                <a:t>Press and hold down your </a:t>
              </a:r>
              <a:r>
                <a:rPr lang="en-CA" sz="1400" b="1" dirty="0"/>
                <a:t>Alt</a:t>
              </a:r>
              <a:r>
                <a:rPr lang="en-CA" sz="1400" dirty="0"/>
                <a:t> key, press then release the </a:t>
              </a:r>
              <a:r>
                <a:rPr lang="en-CA" sz="1400" b="1" dirty="0"/>
                <a:t>spacebar</a:t>
              </a:r>
              <a:r>
                <a:rPr lang="en-CA" sz="1400" dirty="0"/>
                <a:t>, release the </a:t>
              </a:r>
              <a:r>
                <a:rPr lang="en-CA" sz="1400" b="1" dirty="0"/>
                <a:t>Alt</a:t>
              </a:r>
              <a:r>
                <a:rPr lang="en-CA" sz="1400" dirty="0"/>
                <a:t> key.  The </a:t>
              </a:r>
              <a:r>
                <a:rPr lang="en-CA" sz="1400" b="1" dirty="0">
                  <a:solidFill>
                    <a:srgbClr val="C00000"/>
                  </a:solidFill>
                </a:rPr>
                <a:t>window control menu </a:t>
              </a:r>
              <a:r>
                <a:rPr lang="en-CA" sz="1400" dirty="0"/>
                <a:t>will appear in the top left corner of that window.</a:t>
              </a:r>
            </a:p>
            <a:p>
              <a:pPr marL="228600" indent="-228600">
                <a:buAutoNum type="arabicPeriod"/>
              </a:pPr>
              <a:endParaRPr lang="en-CA" sz="1400" dirty="0"/>
            </a:p>
            <a:p>
              <a:pPr marL="228600" indent="-228600">
                <a:buAutoNum type="arabicPeriod"/>
              </a:pPr>
              <a:r>
                <a:rPr lang="en-CA" sz="1400" dirty="0"/>
                <a:t>Press the </a:t>
              </a:r>
              <a:r>
                <a:rPr lang="en-CA" sz="1400" b="1" i="1" dirty="0"/>
                <a:t>m</a:t>
              </a:r>
              <a:r>
                <a:rPr lang="en-CA" sz="1400" dirty="0"/>
                <a:t> key once on the keyboard (case insensitive)</a:t>
              </a:r>
            </a:p>
            <a:p>
              <a:pPr marL="228600" indent="-228600">
                <a:buAutoNum type="arabicPeriod"/>
              </a:pPr>
              <a:endParaRPr lang="en-CA" sz="1400" dirty="0"/>
            </a:p>
            <a:p>
              <a:pPr marL="228600" indent="-228600">
                <a:buAutoNum type="arabicPeriod"/>
              </a:pPr>
              <a:r>
                <a:rPr lang="en-CA" sz="1400" dirty="0"/>
                <a:t>Press the arrow key on the keyboard in the direction you want to move the window.</a:t>
              </a:r>
            </a:p>
            <a:p>
              <a:pPr marL="228600" indent="-228600">
                <a:buAutoNum type="arabicPeriod"/>
              </a:pPr>
              <a:endParaRPr lang="en-CA" sz="1400" dirty="0"/>
            </a:p>
            <a:p>
              <a:pPr marL="228600" indent="-228600">
                <a:buAutoNum type="arabicPeriod"/>
              </a:pPr>
              <a:r>
                <a:rPr lang="en-CA" sz="1400" dirty="0"/>
                <a:t>When you have the window where you want it, then press </a:t>
              </a:r>
              <a:r>
                <a:rPr lang="en-CA" sz="1400" b="1" dirty="0"/>
                <a:t>Enter</a:t>
              </a:r>
              <a:r>
                <a:rPr lang="en-CA" sz="1400" dirty="0"/>
                <a:t> on the keyboard.</a:t>
              </a:r>
            </a:p>
            <a:p>
              <a:pPr marL="228600" indent="-228600">
                <a:buAutoNum type="arabicPeriod"/>
              </a:pPr>
              <a:endParaRPr lang="en-CA" sz="1200"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3650" y="2847563"/>
              <a:ext cx="2285714" cy="1866667"/>
            </a:xfrm>
            <a:prstGeom prst="rect">
              <a:avLst/>
            </a:prstGeom>
            <a:ln w="19050">
              <a:solidFill>
                <a:srgbClr val="C00000"/>
              </a:solidFill>
            </a:ln>
          </p:spPr>
        </p:pic>
        <p:cxnSp>
          <p:nvCxnSpPr>
            <p:cNvPr id="13" name="Straight Arrow Connector 12"/>
            <p:cNvCxnSpPr>
              <a:endCxn id="11" idx="1"/>
            </p:cNvCxnSpPr>
            <p:nvPr/>
          </p:nvCxnSpPr>
          <p:spPr>
            <a:xfrm>
              <a:off x="4847421" y="3526230"/>
              <a:ext cx="436229" cy="254667"/>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7569365" y="2847563"/>
            <a:ext cx="4372919" cy="3508653"/>
            <a:chOff x="7569365" y="2847563"/>
            <a:chExt cx="4372919" cy="3508653"/>
          </a:xfrm>
        </p:grpSpPr>
        <p:sp>
          <p:nvSpPr>
            <p:cNvPr id="18" name="TextBox 17"/>
            <p:cNvSpPr txBox="1"/>
            <p:nvPr/>
          </p:nvSpPr>
          <p:spPr>
            <a:xfrm>
              <a:off x="8005593" y="2847563"/>
              <a:ext cx="3936691" cy="3508653"/>
            </a:xfrm>
            <a:prstGeom prst="rect">
              <a:avLst/>
            </a:prstGeom>
            <a:noFill/>
            <a:ln w="19050">
              <a:solidFill>
                <a:srgbClr val="00B050"/>
              </a:solidFill>
            </a:ln>
          </p:spPr>
          <p:txBody>
            <a:bodyPr wrap="square" rtlCol="0">
              <a:spAutoFit/>
            </a:bodyPr>
            <a:lstStyle/>
            <a:p>
              <a:r>
                <a:rPr lang="en-CA" sz="1400" dirty="0"/>
                <a:t>To </a:t>
              </a:r>
              <a:r>
                <a:rPr lang="en-CA" sz="1400" b="1" dirty="0">
                  <a:solidFill>
                    <a:srgbClr val="00B050"/>
                  </a:solidFill>
                </a:rPr>
                <a:t>resize</a:t>
              </a:r>
              <a:r>
                <a:rPr lang="en-CA" sz="1400" dirty="0"/>
                <a:t> the selected window:</a:t>
              </a:r>
            </a:p>
            <a:p>
              <a:endParaRPr lang="en-CA" sz="1400" b="1" dirty="0"/>
            </a:p>
            <a:p>
              <a:pPr marL="228600" indent="-228600">
                <a:buAutoNum type="arabicPeriod"/>
              </a:pPr>
              <a:r>
                <a:rPr lang="en-CA" sz="1400" dirty="0"/>
                <a:t>Press and hold down your </a:t>
              </a:r>
              <a:r>
                <a:rPr lang="en-CA" sz="1400" b="1" dirty="0"/>
                <a:t>Alt</a:t>
              </a:r>
              <a:r>
                <a:rPr lang="en-CA" sz="1400" dirty="0"/>
                <a:t> key, press and release the </a:t>
              </a:r>
              <a:r>
                <a:rPr lang="en-CA" sz="1400" b="1" dirty="0"/>
                <a:t>spacebar</a:t>
              </a:r>
              <a:r>
                <a:rPr lang="en-CA" sz="1400" dirty="0"/>
                <a:t>, release the </a:t>
              </a:r>
              <a:r>
                <a:rPr lang="en-CA" sz="1400" b="1" dirty="0"/>
                <a:t>Alt</a:t>
              </a:r>
              <a:r>
                <a:rPr lang="en-CA" sz="1400" dirty="0"/>
                <a:t> key.  The </a:t>
              </a:r>
              <a:r>
                <a:rPr lang="en-CA" sz="1400" b="1" dirty="0">
                  <a:solidFill>
                    <a:srgbClr val="C00000"/>
                  </a:solidFill>
                </a:rPr>
                <a:t>window control menu </a:t>
              </a:r>
              <a:r>
                <a:rPr lang="en-CA" sz="1400" dirty="0"/>
                <a:t>will appear in the top left corner of that window.</a:t>
              </a:r>
            </a:p>
            <a:p>
              <a:pPr marL="228600" indent="-228600">
                <a:buAutoNum type="arabicPeriod"/>
              </a:pPr>
              <a:endParaRPr lang="en-CA" sz="1400" dirty="0"/>
            </a:p>
            <a:p>
              <a:pPr marL="228600" indent="-228600">
                <a:buAutoNum type="arabicPeriod"/>
              </a:pPr>
              <a:r>
                <a:rPr lang="en-CA" sz="1400" dirty="0"/>
                <a:t>Press the </a:t>
              </a:r>
              <a:r>
                <a:rPr lang="en-CA" sz="1400" b="1" i="1" dirty="0"/>
                <a:t>s</a:t>
              </a:r>
              <a:r>
                <a:rPr lang="en-CA" sz="1400" dirty="0"/>
                <a:t> key once on the keyboard (case insensitive)</a:t>
              </a:r>
            </a:p>
            <a:p>
              <a:pPr marL="228600" indent="-228600">
                <a:buAutoNum type="arabicPeriod"/>
              </a:pPr>
              <a:endParaRPr lang="en-CA" sz="1400" dirty="0"/>
            </a:p>
            <a:p>
              <a:pPr marL="228600" indent="-228600">
                <a:buFontTx/>
                <a:buAutoNum type="arabicPeriod"/>
              </a:pPr>
              <a:r>
                <a:rPr lang="en-CA" sz="1400" dirty="0"/>
                <a:t>Press the arrow key on the keyboard in the direction you want to resize the window.</a:t>
              </a:r>
            </a:p>
            <a:p>
              <a:pPr marL="228600" indent="-228600">
                <a:buFontTx/>
                <a:buAutoNum type="arabicPeriod"/>
              </a:pPr>
              <a:endParaRPr lang="en-CA" sz="1400" dirty="0"/>
            </a:p>
            <a:p>
              <a:pPr marL="228600" indent="-228600">
                <a:buFontTx/>
                <a:buAutoNum type="arabicPeriod"/>
              </a:pPr>
              <a:r>
                <a:rPr lang="en-CA" sz="1400" dirty="0"/>
                <a:t>When you have the window sized the way you want it, then press </a:t>
              </a:r>
              <a:r>
                <a:rPr lang="en-CA" sz="1400" b="1" dirty="0"/>
                <a:t>Enter</a:t>
              </a:r>
              <a:r>
                <a:rPr lang="en-CA" sz="1400" dirty="0"/>
                <a:t> on the keyboard.</a:t>
              </a:r>
            </a:p>
            <a:p>
              <a:pPr marL="228600" indent="-228600">
                <a:buFontTx/>
                <a:buAutoNum type="arabicPeriod"/>
              </a:pPr>
              <a:endParaRPr lang="en-CA" sz="1200" dirty="0"/>
            </a:p>
          </p:txBody>
        </p:sp>
        <p:cxnSp>
          <p:nvCxnSpPr>
            <p:cNvPr id="19" name="Straight Arrow Connector 18"/>
            <p:cNvCxnSpPr/>
            <p:nvPr/>
          </p:nvCxnSpPr>
          <p:spPr>
            <a:xfrm flipH="1" flipV="1">
              <a:off x="7569365" y="3652333"/>
              <a:ext cx="715319" cy="214587"/>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24" name="TextBox 23"/>
          <p:cNvSpPr txBox="1"/>
          <p:nvPr/>
        </p:nvSpPr>
        <p:spPr>
          <a:xfrm>
            <a:off x="5078776" y="5155893"/>
            <a:ext cx="2710149" cy="958467"/>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lnSpcReduction="10000"/>
          </a:bodyPr>
          <a:lstStyle>
            <a:lvl1pPr algn="ctr">
              <a:lnSpc>
                <a:spcPct val="90000"/>
              </a:lnSpc>
              <a:spcBef>
                <a:spcPct val="0"/>
              </a:spcBef>
              <a:buNone/>
              <a:defRPr sz="2800" b="1">
                <a:latin typeface="Times New Roman" panose="02020603050405020304" pitchFamily="18" charset="0"/>
                <a:ea typeface="+mj-ea"/>
                <a:cs typeface="Times New Roman" panose="02020603050405020304" pitchFamily="18" charset="0"/>
              </a:defRPr>
            </a:lvl1pPr>
          </a:lstStyle>
          <a:p>
            <a:r>
              <a:rPr lang="en-CA" sz="1400" dirty="0"/>
              <a:t>As you have probably noticed, you can also minimize, maximize and close the window with this menu.</a:t>
            </a:r>
          </a:p>
          <a:p>
            <a:endParaRPr lang="en-CA" sz="1400" dirty="0"/>
          </a:p>
          <a:p>
            <a:r>
              <a:rPr lang="en-CA" sz="1400" dirty="0"/>
              <a:t>Just press the appropriate key.</a:t>
            </a:r>
          </a:p>
        </p:txBody>
      </p:sp>
    </p:spTree>
    <p:extLst>
      <p:ext uri="{BB962C8B-B14F-4D97-AF65-F5344CB8AC3E}">
        <p14:creationId xmlns:p14="http://schemas.microsoft.com/office/powerpoint/2010/main" val="89288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fltVal val="0"/>
                                          </p:val>
                                        </p:tav>
                                        <p:tav tm="100000">
                                          <p:val>
                                            <p:strVal val="#ppt_w"/>
                                          </p:val>
                                        </p:tav>
                                      </p:tavLst>
                                    </p:anim>
                                    <p:anim calcmode="lin" valueType="num">
                                      <p:cBhvr>
                                        <p:cTn id="23" dur="500" fill="hold"/>
                                        <p:tgtEl>
                                          <p:spTgt spid="16"/>
                                        </p:tgtEl>
                                        <p:attrNameLst>
                                          <p:attrName>ppt_h</p:attrName>
                                        </p:attrNameLst>
                                      </p:cBhvr>
                                      <p:tavLst>
                                        <p:tav tm="0">
                                          <p:val>
                                            <p:fltVal val="0"/>
                                          </p:val>
                                        </p:tav>
                                        <p:tav tm="100000">
                                          <p:val>
                                            <p:strVal val="#ppt_h"/>
                                          </p:val>
                                        </p:tav>
                                      </p:tavLst>
                                    </p:anim>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500" fill="hold"/>
                                        <p:tgtEl>
                                          <p:spTgt spid="17"/>
                                        </p:tgtEl>
                                        <p:attrNameLst>
                                          <p:attrName>ppt_w</p:attrName>
                                        </p:attrNameLst>
                                      </p:cBhvr>
                                      <p:tavLst>
                                        <p:tav tm="0">
                                          <p:val>
                                            <p:fltVal val="0"/>
                                          </p:val>
                                        </p:tav>
                                        <p:tav tm="100000">
                                          <p:val>
                                            <p:strVal val="#ppt_w"/>
                                          </p:val>
                                        </p:tav>
                                      </p:tavLst>
                                    </p:anim>
                                    <p:anim calcmode="lin" valueType="num">
                                      <p:cBhvr>
                                        <p:cTn id="36" dur="500" fill="hold"/>
                                        <p:tgtEl>
                                          <p:spTgt spid="17"/>
                                        </p:tgtEl>
                                        <p:attrNameLst>
                                          <p:attrName>ppt_h</p:attrName>
                                        </p:attrNameLst>
                                      </p:cBhvr>
                                      <p:tavLst>
                                        <p:tav tm="0">
                                          <p:val>
                                            <p:fltVal val="0"/>
                                          </p:val>
                                        </p:tav>
                                        <p:tav tm="100000">
                                          <p:val>
                                            <p:strVal val="#ppt_h"/>
                                          </p:val>
                                        </p:tav>
                                      </p:tavLst>
                                    </p:anim>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p:cTn id="42" dur="500" fill="hold"/>
                                        <p:tgtEl>
                                          <p:spTgt spid="20"/>
                                        </p:tgtEl>
                                        <p:attrNameLst>
                                          <p:attrName>ppt_w</p:attrName>
                                        </p:attrNameLst>
                                      </p:cBhvr>
                                      <p:tavLst>
                                        <p:tav tm="0">
                                          <p:val>
                                            <p:fltVal val="0"/>
                                          </p:val>
                                        </p:tav>
                                        <p:tav tm="100000">
                                          <p:val>
                                            <p:strVal val="#ppt_w"/>
                                          </p:val>
                                        </p:tav>
                                      </p:tavLst>
                                    </p:anim>
                                    <p:anim calcmode="lin" valueType="num">
                                      <p:cBhvr>
                                        <p:cTn id="43" dur="500" fill="hold"/>
                                        <p:tgtEl>
                                          <p:spTgt spid="20"/>
                                        </p:tgtEl>
                                        <p:attrNameLst>
                                          <p:attrName>ppt_h</p:attrName>
                                        </p:attrNameLst>
                                      </p:cBhvr>
                                      <p:tavLst>
                                        <p:tav tm="0">
                                          <p:val>
                                            <p:fltVal val="0"/>
                                          </p:val>
                                        </p:tav>
                                        <p:tav tm="100000">
                                          <p:val>
                                            <p:strVal val="#ppt_h"/>
                                          </p:val>
                                        </p:tav>
                                      </p:tavLst>
                                    </p:anim>
                                    <p:animEffect transition="in" filter="fade">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ppt_x"/>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 calcmode="lin" valueType="num">
                                      <p:cBhvr>
                                        <p:cTn id="55" dur="500" fill="hold"/>
                                        <p:tgtEl>
                                          <p:spTgt spid="21"/>
                                        </p:tgtEl>
                                        <p:attrNameLst>
                                          <p:attrName>ppt_w</p:attrName>
                                        </p:attrNameLst>
                                      </p:cBhvr>
                                      <p:tavLst>
                                        <p:tav tm="0">
                                          <p:val>
                                            <p:fltVal val="0"/>
                                          </p:val>
                                        </p:tav>
                                        <p:tav tm="100000">
                                          <p:val>
                                            <p:strVal val="#ppt_w"/>
                                          </p:val>
                                        </p:tav>
                                      </p:tavLst>
                                    </p:anim>
                                    <p:anim calcmode="lin" valueType="num">
                                      <p:cBhvr>
                                        <p:cTn id="56" dur="500" fill="hold"/>
                                        <p:tgtEl>
                                          <p:spTgt spid="21"/>
                                        </p:tgtEl>
                                        <p:attrNameLst>
                                          <p:attrName>ppt_h</p:attrName>
                                        </p:attrNameLst>
                                      </p:cBhvr>
                                      <p:tavLst>
                                        <p:tav tm="0">
                                          <p:val>
                                            <p:fltVal val="0"/>
                                          </p:val>
                                        </p:tav>
                                        <p:tav tm="100000">
                                          <p:val>
                                            <p:strVal val="#ppt_h"/>
                                          </p:val>
                                        </p:tav>
                                      </p:tavLst>
                                    </p:anim>
                                    <p:animEffect transition="in" filter="fade">
                                      <p:cBhvr>
                                        <p:cTn id="57" dur="500"/>
                                        <p:tgtEl>
                                          <p:spTgt spid="21"/>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 calcmode="lin" valueType="num">
                                      <p:cBhvr>
                                        <p:cTn id="62" dur="500" fill="hold"/>
                                        <p:tgtEl>
                                          <p:spTgt spid="22"/>
                                        </p:tgtEl>
                                        <p:attrNameLst>
                                          <p:attrName>ppt_w</p:attrName>
                                        </p:attrNameLst>
                                      </p:cBhvr>
                                      <p:tavLst>
                                        <p:tav tm="0">
                                          <p:val>
                                            <p:fltVal val="0"/>
                                          </p:val>
                                        </p:tav>
                                        <p:tav tm="100000">
                                          <p:val>
                                            <p:strVal val="#ppt_w"/>
                                          </p:val>
                                        </p:tav>
                                      </p:tavLst>
                                    </p:anim>
                                    <p:anim calcmode="lin" valueType="num">
                                      <p:cBhvr>
                                        <p:cTn id="63" dur="500" fill="hold"/>
                                        <p:tgtEl>
                                          <p:spTgt spid="22"/>
                                        </p:tgtEl>
                                        <p:attrNameLst>
                                          <p:attrName>ppt_h</p:attrName>
                                        </p:attrNameLst>
                                      </p:cBhvr>
                                      <p:tavLst>
                                        <p:tav tm="0">
                                          <p:val>
                                            <p:fltVal val="0"/>
                                          </p:val>
                                        </p:tav>
                                        <p:tav tm="100000">
                                          <p:val>
                                            <p:strVal val="#ppt_h"/>
                                          </p:val>
                                        </p:tav>
                                      </p:tavLst>
                                    </p:anim>
                                    <p:animEffect transition="in" filter="fade">
                                      <p:cBhvr>
                                        <p:cTn id="64" dur="500"/>
                                        <p:tgtEl>
                                          <p:spTgt spid="22"/>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23"/>
                                        </p:tgtEl>
                                        <p:attrNameLst>
                                          <p:attrName>style.visibility</p:attrName>
                                        </p:attrNameLst>
                                      </p:cBhvr>
                                      <p:to>
                                        <p:strVal val="visible"/>
                                      </p:to>
                                    </p:set>
                                    <p:anim calcmode="lin" valueType="num">
                                      <p:cBhvr>
                                        <p:cTn id="69" dur="500" fill="hold"/>
                                        <p:tgtEl>
                                          <p:spTgt spid="23"/>
                                        </p:tgtEl>
                                        <p:attrNameLst>
                                          <p:attrName>ppt_w</p:attrName>
                                        </p:attrNameLst>
                                      </p:cBhvr>
                                      <p:tavLst>
                                        <p:tav tm="0">
                                          <p:val>
                                            <p:fltVal val="0"/>
                                          </p:val>
                                        </p:tav>
                                        <p:tav tm="100000">
                                          <p:val>
                                            <p:strVal val="#ppt_w"/>
                                          </p:val>
                                        </p:tav>
                                      </p:tavLst>
                                    </p:anim>
                                    <p:anim calcmode="lin" valueType="num">
                                      <p:cBhvr>
                                        <p:cTn id="70" dur="500" fill="hold"/>
                                        <p:tgtEl>
                                          <p:spTgt spid="23"/>
                                        </p:tgtEl>
                                        <p:attrNameLst>
                                          <p:attrName>ppt_h</p:attrName>
                                        </p:attrNameLst>
                                      </p:cBhvr>
                                      <p:tavLst>
                                        <p:tav tm="0">
                                          <p:val>
                                            <p:fltVal val="0"/>
                                          </p:val>
                                        </p:tav>
                                        <p:tav tm="100000">
                                          <p:val>
                                            <p:strVal val="#ppt_h"/>
                                          </p:val>
                                        </p:tav>
                                      </p:tavLst>
                                    </p:anim>
                                    <p:animEffect transition="in" filter="fade">
                                      <p:cBhvr>
                                        <p:cTn id="71" dur="500"/>
                                        <p:tgtEl>
                                          <p:spTgt spid="23"/>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26"/>
                                        </p:tgtEl>
                                        <p:attrNameLst>
                                          <p:attrName>style.visibility</p:attrName>
                                        </p:attrNameLst>
                                      </p:cBhvr>
                                      <p:to>
                                        <p:strVal val="visible"/>
                                      </p:to>
                                    </p:set>
                                    <p:anim calcmode="lin" valueType="num">
                                      <p:cBhvr>
                                        <p:cTn id="76" dur="500" fill="hold"/>
                                        <p:tgtEl>
                                          <p:spTgt spid="26"/>
                                        </p:tgtEl>
                                        <p:attrNameLst>
                                          <p:attrName>ppt_w</p:attrName>
                                        </p:attrNameLst>
                                      </p:cBhvr>
                                      <p:tavLst>
                                        <p:tav tm="0">
                                          <p:val>
                                            <p:fltVal val="0"/>
                                          </p:val>
                                        </p:tav>
                                        <p:tav tm="100000">
                                          <p:val>
                                            <p:strVal val="#ppt_w"/>
                                          </p:val>
                                        </p:tav>
                                      </p:tavLst>
                                    </p:anim>
                                    <p:anim calcmode="lin" valueType="num">
                                      <p:cBhvr>
                                        <p:cTn id="77" dur="500" fill="hold"/>
                                        <p:tgtEl>
                                          <p:spTgt spid="26"/>
                                        </p:tgtEl>
                                        <p:attrNameLst>
                                          <p:attrName>ppt_h</p:attrName>
                                        </p:attrNameLst>
                                      </p:cBhvr>
                                      <p:tavLst>
                                        <p:tav tm="0">
                                          <p:val>
                                            <p:fltVal val="0"/>
                                          </p:val>
                                        </p:tav>
                                        <p:tav tm="100000">
                                          <p:val>
                                            <p:strVal val="#ppt_h"/>
                                          </p:val>
                                        </p:tav>
                                      </p:tavLst>
                                    </p:anim>
                                    <p:animEffect transition="in" filter="fade">
                                      <p:cBhvr>
                                        <p:cTn id="78" dur="500"/>
                                        <p:tgtEl>
                                          <p:spTgt spid="26"/>
                                        </p:tgtEl>
                                      </p:cBhvr>
                                    </p:animEffect>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nodeType="click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additive="base">
                                        <p:cTn id="83" dur="500" fill="hold"/>
                                        <p:tgtEl>
                                          <p:spTgt spid="25"/>
                                        </p:tgtEl>
                                        <p:attrNameLst>
                                          <p:attrName>ppt_x</p:attrName>
                                        </p:attrNameLst>
                                      </p:cBhvr>
                                      <p:tavLst>
                                        <p:tav tm="0">
                                          <p:val>
                                            <p:strVal val="#ppt_x"/>
                                          </p:val>
                                        </p:tav>
                                        <p:tav tm="100000">
                                          <p:val>
                                            <p:strVal val="#ppt_x"/>
                                          </p:val>
                                        </p:tav>
                                      </p:tavLst>
                                    </p:anim>
                                    <p:anim calcmode="lin" valueType="num">
                                      <p:cBhvr additive="base">
                                        <p:cTn id="8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7"/>
                                        </p:tgtEl>
                                        <p:attrNameLst>
                                          <p:attrName>style.visibility</p:attrName>
                                        </p:attrNameLst>
                                      </p:cBhvr>
                                      <p:to>
                                        <p:strVal val="visible"/>
                                      </p:to>
                                    </p:set>
                                    <p:anim calcmode="lin" valueType="num">
                                      <p:cBhvr>
                                        <p:cTn id="89" dur="500" fill="hold"/>
                                        <p:tgtEl>
                                          <p:spTgt spid="27"/>
                                        </p:tgtEl>
                                        <p:attrNameLst>
                                          <p:attrName>ppt_w</p:attrName>
                                        </p:attrNameLst>
                                      </p:cBhvr>
                                      <p:tavLst>
                                        <p:tav tm="0">
                                          <p:val>
                                            <p:fltVal val="0"/>
                                          </p:val>
                                        </p:tav>
                                        <p:tav tm="100000">
                                          <p:val>
                                            <p:strVal val="#ppt_w"/>
                                          </p:val>
                                        </p:tav>
                                      </p:tavLst>
                                    </p:anim>
                                    <p:anim calcmode="lin" valueType="num">
                                      <p:cBhvr>
                                        <p:cTn id="90" dur="500" fill="hold"/>
                                        <p:tgtEl>
                                          <p:spTgt spid="27"/>
                                        </p:tgtEl>
                                        <p:attrNameLst>
                                          <p:attrName>ppt_h</p:attrName>
                                        </p:attrNameLst>
                                      </p:cBhvr>
                                      <p:tavLst>
                                        <p:tav tm="0">
                                          <p:val>
                                            <p:fltVal val="0"/>
                                          </p:val>
                                        </p:tav>
                                        <p:tav tm="100000">
                                          <p:val>
                                            <p:strVal val="#ppt_h"/>
                                          </p:val>
                                        </p:tav>
                                      </p:tavLst>
                                    </p:anim>
                                    <p:animEffect transition="in" filter="fade">
                                      <p:cBhvr>
                                        <p:cTn id="91" dur="500"/>
                                        <p:tgtEl>
                                          <p:spTgt spid="27"/>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28"/>
                                        </p:tgtEl>
                                        <p:attrNameLst>
                                          <p:attrName>style.visibility</p:attrName>
                                        </p:attrNameLst>
                                      </p:cBhvr>
                                      <p:to>
                                        <p:strVal val="visible"/>
                                      </p:to>
                                    </p:set>
                                    <p:anim calcmode="lin" valueType="num">
                                      <p:cBhvr>
                                        <p:cTn id="96" dur="500" fill="hold"/>
                                        <p:tgtEl>
                                          <p:spTgt spid="28"/>
                                        </p:tgtEl>
                                        <p:attrNameLst>
                                          <p:attrName>ppt_w</p:attrName>
                                        </p:attrNameLst>
                                      </p:cBhvr>
                                      <p:tavLst>
                                        <p:tav tm="0">
                                          <p:val>
                                            <p:fltVal val="0"/>
                                          </p:val>
                                        </p:tav>
                                        <p:tav tm="100000">
                                          <p:val>
                                            <p:strVal val="#ppt_w"/>
                                          </p:val>
                                        </p:tav>
                                      </p:tavLst>
                                    </p:anim>
                                    <p:anim calcmode="lin" valueType="num">
                                      <p:cBhvr>
                                        <p:cTn id="97" dur="500" fill="hold"/>
                                        <p:tgtEl>
                                          <p:spTgt spid="28"/>
                                        </p:tgtEl>
                                        <p:attrNameLst>
                                          <p:attrName>ppt_h</p:attrName>
                                        </p:attrNameLst>
                                      </p:cBhvr>
                                      <p:tavLst>
                                        <p:tav tm="0">
                                          <p:val>
                                            <p:fltVal val="0"/>
                                          </p:val>
                                        </p:tav>
                                        <p:tav tm="100000">
                                          <p:val>
                                            <p:strVal val="#ppt_h"/>
                                          </p:val>
                                        </p:tav>
                                      </p:tavLst>
                                    </p:anim>
                                    <p:animEffect transition="in" filter="fade">
                                      <p:cBhvr>
                                        <p:cTn id="98" dur="500"/>
                                        <p:tgtEl>
                                          <p:spTgt spid="28"/>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29"/>
                                        </p:tgtEl>
                                        <p:attrNameLst>
                                          <p:attrName>style.visibility</p:attrName>
                                        </p:attrNameLst>
                                      </p:cBhvr>
                                      <p:to>
                                        <p:strVal val="visible"/>
                                      </p:to>
                                    </p:set>
                                    <p:anim calcmode="lin" valueType="num">
                                      <p:cBhvr>
                                        <p:cTn id="103" dur="500" fill="hold"/>
                                        <p:tgtEl>
                                          <p:spTgt spid="29"/>
                                        </p:tgtEl>
                                        <p:attrNameLst>
                                          <p:attrName>ppt_w</p:attrName>
                                        </p:attrNameLst>
                                      </p:cBhvr>
                                      <p:tavLst>
                                        <p:tav tm="0">
                                          <p:val>
                                            <p:fltVal val="0"/>
                                          </p:val>
                                        </p:tav>
                                        <p:tav tm="100000">
                                          <p:val>
                                            <p:strVal val="#ppt_w"/>
                                          </p:val>
                                        </p:tav>
                                      </p:tavLst>
                                    </p:anim>
                                    <p:anim calcmode="lin" valueType="num">
                                      <p:cBhvr>
                                        <p:cTn id="104" dur="500" fill="hold"/>
                                        <p:tgtEl>
                                          <p:spTgt spid="29"/>
                                        </p:tgtEl>
                                        <p:attrNameLst>
                                          <p:attrName>ppt_h</p:attrName>
                                        </p:attrNameLst>
                                      </p:cBhvr>
                                      <p:tavLst>
                                        <p:tav tm="0">
                                          <p:val>
                                            <p:fltVal val="0"/>
                                          </p:val>
                                        </p:tav>
                                        <p:tav tm="100000">
                                          <p:val>
                                            <p:strVal val="#ppt_h"/>
                                          </p:val>
                                        </p:tav>
                                      </p:tavLst>
                                    </p:anim>
                                    <p:animEffect transition="in" filter="fade">
                                      <p:cBhvr>
                                        <p:cTn id="105" dur="500"/>
                                        <p:tgtEl>
                                          <p:spTgt spid="29"/>
                                        </p:tgtEl>
                                      </p:cBhvr>
                                    </p:animEffect>
                                  </p:childTnLst>
                                </p:cTn>
                              </p:par>
                            </p:childTnLst>
                          </p:cTn>
                        </p:par>
                      </p:childTnLst>
                    </p:cTn>
                  </p:par>
                  <p:par>
                    <p:cTn id="106" fill="hold">
                      <p:stCondLst>
                        <p:cond delay="indefinite"/>
                      </p:stCondLst>
                      <p:childTnLst>
                        <p:par>
                          <p:cTn id="107" fill="hold">
                            <p:stCondLst>
                              <p:cond delay="0"/>
                            </p:stCondLst>
                            <p:childTnLst>
                              <p:par>
                                <p:cTn id="108" presetID="53" presetClass="entr" presetSubtype="16" fill="hold" grpId="0" nodeType="clickEffect">
                                  <p:stCondLst>
                                    <p:cond delay="0"/>
                                  </p:stCondLst>
                                  <p:childTnLst>
                                    <p:set>
                                      <p:cBhvr>
                                        <p:cTn id="109" dur="1" fill="hold">
                                          <p:stCondLst>
                                            <p:cond delay="0"/>
                                          </p:stCondLst>
                                        </p:cTn>
                                        <p:tgtEl>
                                          <p:spTgt spid="30"/>
                                        </p:tgtEl>
                                        <p:attrNameLst>
                                          <p:attrName>style.visibility</p:attrName>
                                        </p:attrNameLst>
                                      </p:cBhvr>
                                      <p:to>
                                        <p:strVal val="visible"/>
                                      </p:to>
                                    </p:set>
                                    <p:anim calcmode="lin" valueType="num">
                                      <p:cBhvr>
                                        <p:cTn id="110" dur="500" fill="hold"/>
                                        <p:tgtEl>
                                          <p:spTgt spid="30"/>
                                        </p:tgtEl>
                                        <p:attrNameLst>
                                          <p:attrName>ppt_w</p:attrName>
                                        </p:attrNameLst>
                                      </p:cBhvr>
                                      <p:tavLst>
                                        <p:tav tm="0">
                                          <p:val>
                                            <p:fltVal val="0"/>
                                          </p:val>
                                        </p:tav>
                                        <p:tav tm="100000">
                                          <p:val>
                                            <p:strVal val="#ppt_w"/>
                                          </p:val>
                                        </p:tav>
                                      </p:tavLst>
                                    </p:anim>
                                    <p:anim calcmode="lin" valueType="num">
                                      <p:cBhvr>
                                        <p:cTn id="111" dur="500" fill="hold"/>
                                        <p:tgtEl>
                                          <p:spTgt spid="30"/>
                                        </p:tgtEl>
                                        <p:attrNameLst>
                                          <p:attrName>ppt_h</p:attrName>
                                        </p:attrNameLst>
                                      </p:cBhvr>
                                      <p:tavLst>
                                        <p:tav tm="0">
                                          <p:val>
                                            <p:fltVal val="0"/>
                                          </p:val>
                                        </p:tav>
                                        <p:tav tm="100000">
                                          <p:val>
                                            <p:strVal val="#ppt_h"/>
                                          </p:val>
                                        </p:tav>
                                      </p:tavLst>
                                    </p:anim>
                                    <p:animEffect transition="in" filter="fade">
                                      <p:cBhvr>
                                        <p:cTn id="112" dur="500"/>
                                        <p:tgtEl>
                                          <p:spTgt spid="30"/>
                                        </p:tgtEl>
                                      </p:cBhvr>
                                    </p:animEffect>
                                  </p:childTnLst>
                                </p:cTn>
                              </p:par>
                            </p:childTnLst>
                          </p:cTn>
                        </p:par>
                      </p:childTnLst>
                    </p:cTn>
                  </p:par>
                  <p:par>
                    <p:cTn id="113" fill="hold">
                      <p:stCondLst>
                        <p:cond delay="indefinite"/>
                      </p:stCondLst>
                      <p:childTnLst>
                        <p:par>
                          <p:cTn id="114" fill="hold">
                            <p:stCondLst>
                              <p:cond delay="0"/>
                            </p:stCondLst>
                            <p:childTnLst>
                              <p:par>
                                <p:cTn id="115" presetID="14" presetClass="entr" presetSubtype="10" fill="hold" grpId="0" nodeType="clickEffect">
                                  <p:stCondLst>
                                    <p:cond delay="0"/>
                                  </p:stCondLst>
                                  <p:childTnLst>
                                    <p:set>
                                      <p:cBhvr>
                                        <p:cTn id="116" dur="1" fill="hold">
                                          <p:stCondLst>
                                            <p:cond delay="0"/>
                                          </p:stCondLst>
                                        </p:cTn>
                                        <p:tgtEl>
                                          <p:spTgt spid="24"/>
                                        </p:tgtEl>
                                        <p:attrNameLst>
                                          <p:attrName>style.visibility</p:attrName>
                                        </p:attrNameLst>
                                      </p:cBhvr>
                                      <p:to>
                                        <p:strVal val="visible"/>
                                      </p:to>
                                    </p:set>
                                    <p:animEffect transition="in" filter="randombar(horizontal)">
                                      <p:cBhvr>
                                        <p:cTn id="1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animBg="1"/>
      <p:bldP spid="17" grpId="0" animBg="1"/>
      <p:bldP spid="20" grpId="0" animBg="1"/>
      <p:bldP spid="21" grpId="0" animBg="1"/>
      <p:bldP spid="22" grpId="0" animBg="1"/>
      <p:bldP spid="23" grpId="0" animBg="1"/>
      <p:bldP spid="26" grpId="0" animBg="1"/>
      <p:bldP spid="27" grpId="0" animBg="1"/>
      <p:bldP spid="28" grpId="0" animBg="1"/>
      <p:bldP spid="29" grpId="0" animBg="1"/>
      <p:bldP spid="30" grpId="0" animBg="1"/>
      <p:bldP spid="5" grpId="0" animBg="1"/>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D08FB72-70EC-47FE-AD8C-E22DB09BFB55}"/>
              </a:ext>
            </a:extLst>
          </p:cNvPr>
          <p:cNvSpPr/>
          <p:nvPr/>
        </p:nvSpPr>
        <p:spPr>
          <a:xfrm>
            <a:off x="0" y="0"/>
            <a:ext cx="12191496" cy="6858000"/>
          </a:xfrm>
          <a:prstGeom prst="rect">
            <a:avLst/>
          </a:prstGeom>
          <a:solidFill>
            <a:srgbClr val="9DC7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a:extLst>
              <a:ext uri="{FF2B5EF4-FFF2-40B4-BE49-F238E27FC236}">
                <a16:creationId xmlns:a16="http://schemas.microsoft.com/office/drawing/2014/main" id="{50AEF59F-6377-4C96-8121-717DD70607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3" y="1410790"/>
            <a:ext cx="11956868" cy="4101736"/>
          </a:xfrm>
          <a:prstGeom prst="rect">
            <a:avLst/>
          </a:prstGeom>
          <a:effectLst>
            <a:glow rad="165100">
              <a:srgbClr val="A2C9C5">
                <a:alpha val="80000"/>
              </a:srgbClr>
            </a:glow>
            <a:softEdge rad="50800"/>
          </a:effectLst>
        </p:spPr>
      </p:pic>
      <p:sp>
        <p:nvSpPr>
          <p:cNvPr id="6" name="Rectangle: Rounded Corners 5">
            <a:extLst>
              <a:ext uri="{FF2B5EF4-FFF2-40B4-BE49-F238E27FC236}">
                <a16:creationId xmlns:a16="http://schemas.microsoft.com/office/drawing/2014/main" id="{C8B7FDD2-6078-4006-B984-09968396C173}"/>
              </a:ext>
            </a:extLst>
          </p:cNvPr>
          <p:cNvSpPr/>
          <p:nvPr/>
        </p:nvSpPr>
        <p:spPr>
          <a:xfrm>
            <a:off x="2238103" y="1863634"/>
            <a:ext cx="7506788" cy="3135086"/>
          </a:xfrm>
          <a:prstGeom prst="roundRect">
            <a:avLst/>
          </a:prstGeom>
          <a:solidFill>
            <a:srgbClr val="F9A119">
              <a:alpha val="40000"/>
            </a:srgbClr>
          </a:solidFill>
          <a:effectLst>
            <a:glow rad="63500">
              <a:schemeClr val="accent2">
                <a:satMod val="175000"/>
                <a:alpha val="40000"/>
              </a:schemeClr>
            </a:glow>
            <a:outerShdw blurRad="50800" dist="127000" dir="2700000" algn="t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A402D688-9A47-4B98-BA70-70BD214B889E}"/>
              </a:ext>
            </a:extLst>
          </p:cNvPr>
          <p:cNvSpPr txBox="1"/>
          <p:nvPr/>
        </p:nvSpPr>
        <p:spPr>
          <a:xfrm>
            <a:off x="2917373" y="1867135"/>
            <a:ext cx="6008914" cy="1015663"/>
          </a:xfrm>
          <a:prstGeom prst="rect">
            <a:avLst/>
          </a:prstGeom>
          <a:noFill/>
        </p:spPr>
        <p:txBody>
          <a:bodyPr wrap="square" rtlCol="0">
            <a:spAutoFit/>
          </a:bodyPr>
          <a:lstStyle/>
          <a:p>
            <a:r>
              <a:rPr lang="en-CA" sz="6000" dirty="0"/>
              <a:t>NITHA IT Helpdesk</a:t>
            </a:r>
          </a:p>
        </p:txBody>
      </p:sp>
      <p:sp>
        <p:nvSpPr>
          <p:cNvPr id="3" name="TextBox 2">
            <a:extLst>
              <a:ext uri="{FF2B5EF4-FFF2-40B4-BE49-F238E27FC236}">
                <a16:creationId xmlns:a16="http://schemas.microsoft.com/office/drawing/2014/main" id="{F8805E94-2932-4457-B38B-504436B92791}"/>
              </a:ext>
            </a:extLst>
          </p:cNvPr>
          <p:cNvSpPr txBox="1"/>
          <p:nvPr/>
        </p:nvSpPr>
        <p:spPr>
          <a:xfrm>
            <a:off x="2917373" y="2969655"/>
            <a:ext cx="6130834" cy="923330"/>
          </a:xfrm>
          <a:prstGeom prst="rect">
            <a:avLst/>
          </a:prstGeom>
          <a:noFill/>
        </p:spPr>
        <p:txBody>
          <a:bodyPr wrap="square" rtlCol="0">
            <a:spAutoFit/>
          </a:bodyPr>
          <a:lstStyle/>
          <a:p>
            <a:r>
              <a:rPr lang="en-CA" sz="5400" dirty="0"/>
              <a:t>helpdesk@nitha.com</a:t>
            </a:r>
          </a:p>
        </p:txBody>
      </p:sp>
      <p:sp>
        <p:nvSpPr>
          <p:cNvPr id="4" name="TextBox 3">
            <a:extLst>
              <a:ext uri="{FF2B5EF4-FFF2-40B4-BE49-F238E27FC236}">
                <a16:creationId xmlns:a16="http://schemas.microsoft.com/office/drawing/2014/main" id="{AD148FFB-0773-4F1D-987F-DFDD48FB2726}"/>
              </a:ext>
            </a:extLst>
          </p:cNvPr>
          <p:cNvSpPr txBox="1"/>
          <p:nvPr/>
        </p:nvSpPr>
        <p:spPr>
          <a:xfrm>
            <a:off x="3770810" y="4009786"/>
            <a:ext cx="4728755" cy="923330"/>
          </a:xfrm>
          <a:prstGeom prst="rect">
            <a:avLst/>
          </a:prstGeom>
          <a:noFill/>
        </p:spPr>
        <p:txBody>
          <a:bodyPr wrap="square" rtlCol="0">
            <a:spAutoFit/>
          </a:bodyPr>
          <a:lstStyle/>
          <a:p>
            <a:r>
              <a:rPr lang="en-CA" sz="5400" dirty="0"/>
              <a:t>1(844)486-4842</a:t>
            </a:r>
          </a:p>
        </p:txBody>
      </p:sp>
      <p:pic>
        <p:nvPicPr>
          <p:cNvPr id="12" name="Picture 11">
            <a:extLst>
              <a:ext uri="{FF2B5EF4-FFF2-40B4-BE49-F238E27FC236}">
                <a16:creationId xmlns:a16="http://schemas.microsoft.com/office/drawing/2014/main" id="{EB3497C1-5BF2-4018-ADCD-9EEE0E9204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 y="0"/>
            <a:ext cx="12190992" cy="1536065"/>
          </a:xfrm>
          <a:prstGeom prst="rect">
            <a:avLst/>
          </a:prstGeom>
        </p:spPr>
      </p:pic>
      <p:pic>
        <p:nvPicPr>
          <p:cNvPr id="14" name="Picture 13">
            <a:extLst>
              <a:ext uri="{FF2B5EF4-FFF2-40B4-BE49-F238E27FC236}">
                <a16:creationId xmlns:a16="http://schemas.microsoft.com/office/drawing/2014/main" id="{B4B189C6-647C-466F-B2AD-8DDA54AE68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4" y="5396312"/>
            <a:ext cx="12190992" cy="1456824"/>
          </a:xfrm>
          <a:prstGeom prst="rect">
            <a:avLst/>
          </a:prstGeom>
        </p:spPr>
      </p:pic>
    </p:spTree>
    <p:extLst>
      <p:ext uri="{BB962C8B-B14F-4D97-AF65-F5344CB8AC3E}">
        <p14:creationId xmlns:p14="http://schemas.microsoft.com/office/powerpoint/2010/main" val="31252980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2" presetClass="entr" presetSubtype="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1+#ppt_w/2"/>
                                          </p:val>
                                        </p:tav>
                                        <p:tav tm="100000">
                                          <p:val>
                                            <p:strVal val="#ppt_x"/>
                                          </p:val>
                                        </p:tav>
                                      </p:tavLst>
                                    </p:anim>
                                    <p:anim calcmode="lin" valueType="num">
                                      <p:cBhvr additive="base">
                                        <p:cTn id="11" dur="500" fill="hold"/>
                                        <p:tgtEl>
                                          <p:spTgt spid="2"/>
                                        </p:tgtEl>
                                        <p:attrNameLst>
                                          <p:attrName>ppt_y</p:attrName>
                                        </p:attrNameLst>
                                      </p:cBhvr>
                                      <p:tavLst>
                                        <p:tav tm="0">
                                          <p:val>
                                            <p:strVal val="#ppt_y"/>
                                          </p:val>
                                        </p:tav>
                                        <p:tav tm="100000">
                                          <p:val>
                                            <p:strVal val="#ppt_y"/>
                                          </p:val>
                                        </p:tav>
                                      </p:tavLst>
                                    </p:anim>
                                  </p:childTnLst>
                                </p:cTn>
                              </p:par>
                              <p:par>
                                <p:cTn id="12" presetID="53" presetClass="entr" presetSubtype="16"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65" y="1"/>
            <a:ext cx="12159556" cy="6891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67541" y="1796819"/>
            <a:ext cx="7872875" cy="3936437"/>
          </a:xfrm>
          <a:prstGeom prst="rect">
            <a:avLst/>
          </a:prstGeom>
        </p:spPr>
      </p:pic>
      <p:grpSp>
        <p:nvGrpSpPr>
          <p:cNvPr id="20" name="Group 19"/>
          <p:cNvGrpSpPr/>
          <p:nvPr/>
        </p:nvGrpSpPr>
        <p:grpSpPr>
          <a:xfrm>
            <a:off x="220570" y="1620457"/>
            <a:ext cx="2718015" cy="1734947"/>
            <a:chOff x="165427" y="1215343"/>
            <a:chExt cx="2038511" cy="1301210"/>
          </a:xfrm>
        </p:grpSpPr>
        <p:sp>
          <p:nvSpPr>
            <p:cNvPr id="8" name="Line Callout 1 7"/>
            <p:cNvSpPr/>
            <p:nvPr/>
          </p:nvSpPr>
          <p:spPr>
            <a:xfrm>
              <a:off x="1973614" y="2250830"/>
              <a:ext cx="230324" cy="265723"/>
            </a:xfrm>
            <a:prstGeom prst="borderCallout1">
              <a:avLst>
                <a:gd name="adj1" fmla="val -89"/>
                <a:gd name="adj2" fmla="val 38693"/>
                <a:gd name="adj3" fmla="val -297696"/>
                <a:gd name="adj4" fmla="val -518368"/>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3" name="TextBox 12"/>
            <p:cNvSpPr txBox="1"/>
            <p:nvPr/>
          </p:nvSpPr>
          <p:spPr>
            <a:xfrm>
              <a:off x="165427" y="1215343"/>
              <a:ext cx="825481" cy="238575"/>
            </a:xfrm>
            <a:prstGeom prst="rect">
              <a:avLst/>
            </a:prstGeom>
            <a:noFill/>
            <a:ln w="25400">
              <a:solidFill>
                <a:srgbClr val="FF0000"/>
              </a:solidFill>
            </a:ln>
          </p:spPr>
          <p:txBody>
            <a:bodyPr wrap="square" rtlCol="0">
              <a:spAutoFit/>
            </a:bodyPr>
            <a:lstStyle/>
            <a:p>
              <a:pPr algn="ctr"/>
              <a:r>
                <a:rPr lang="en-CA" sz="1467" dirty="0"/>
                <a:t>Escape key</a:t>
              </a:r>
            </a:p>
          </p:txBody>
        </p:sp>
      </p:grpSp>
      <p:grpSp>
        <p:nvGrpSpPr>
          <p:cNvPr id="21" name="Group 20"/>
          <p:cNvGrpSpPr/>
          <p:nvPr/>
        </p:nvGrpSpPr>
        <p:grpSpPr>
          <a:xfrm>
            <a:off x="2447595" y="1620457"/>
            <a:ext cx="4565411" cy="1712531"/>
            <a:chOff x="1835696" y="1215343"/>
            <a:chExt cx="3424058" cy="1284398"/>
          </a:xfrm>
        </p:grpSpPr>
        <p:sp>
          <p:nvSpPr>
            <p:cNvPr id="7" name="Line Callout 1 6"/>
            <p:cNvSpPr/>
            <p:nvPr/>
          </p:nvSpPr>
          <p:spPr>
            <a:xfrm>
              <a:off x="2383692" y="2250831"/>
              <a:ext cx="2876062" cy="248910"/>
            </a:xfrm>
            <a:prstGeom prst="borderCallout1">
              <a:avLst>
                <a:gd name="adj1" fmla="val -89"/>
                <a:gd name="adj2" fmla="val 38693"/>
                <a:gd name="adj3" fmla="val -305098"/>
                <a:gd name="adj4" fmla="val 11687"/>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4" name="TextBox 13"/>
            <p:cNvSpPr txBox="1"/>
            <p:nvPr/>
          </p:nvSpPr>
          <p:spPr>
            <a:xfrm>
              <a:off x="1835696" y="1215343"/>
              <a:ext cx="1872208" cy="238575"/>
            </a:xfrm>
            <a:prstGeom prst="rect">
              <a:avLst/>
            </a:prstGeom>
            <a:noFill/>
            <a:ln w="25400">
              <a:solidFill>
                <a:srgbClr val="00B050"/>
              </a:solidFill>
            </a:ln>
          </p:spPr>
          <p:txBody>
            <a:bodyPr wrap="square" rtlCol="0">
              <a:spAutoFit/>
            </a:bodyPr>
            <a:lstStyle/>
            <a:p>
              <a:r>
                <a:rPr lang="en-CA" sz="1467" dirty="0">
                  <a:latin typeface="+mj-lt"/>
                </a:rPr>
                <a:t>Programmable Function Keys</a:t>
              </a:r>
            </a:p>
          </p:txBody>
        </p:sp>
      </p:grpSp>
      <p:sp>
        <p:nvSpPr>
          <p:cNvPr id="15" name="TextBox 14"/>
          <p:cNvSpPr txBox="1"/>
          <p:nvPr/>
        </p:nvSpPr>
        <p:spPr>
          <a:xfrm>
            <a:off x="556739" y="6010622"/>
            <a:ext cx="4763691" cy="741927"/>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anchor="ctr" anchorCtr="0" compatLnSpc="1">
            <a:prstTxWarp prst="textNoShape">
              <a:avLst/>
            </a:prstTxWarp>
          </a:bodyPr>
          <a:lstStyle>
            <a:lvl1pPr algn="ctr" eaLnBrk="1" hangingPunct="1">
              <a:defRPr sz="4000" b="1">
                <a:ea typeface="+mj-ea"/>
                <a:cs typeface="Times New Roman" panose="02020603050405020304" pitchFamily="18" charset="0"/>
              </a:defRPr>
            </a:lvl1pPr>
            <a:lvl2pPr algn="ctr" eaLnBrk="1" hangingPunct="1">
              <a:defRPr sz="4400">
                <a:latin typeface="Calibri" pitchFamily="34" charset="0"/>
              </a:defRPr>
            </a:lvl2pPr>
            <a:lvl3pPr algn="ctr" eaLnBrk="1" hangingPunct="1">
              <a:defRPr sz="4400">
                <a:latin typeface="Calibri" pitchFamily="34" charset="0"/>
              </a:defRPr>
            </a:lvl3pPr>
            <a:lvl4pPr algn="ctr" eaLnBrk="1" hangingPunct="1">
              <a:defRPr sz="4400">
                <a:latin typeface="Calibri" pitchFamily="34" charset="0"/>
              </a:defRPr>
            </a:lvl4pPr>
            <a:lvl5pPr algn="ctr" eaLnBrk="1" hangingPunct="1">
              <a:defRPr sz="4400">
                <a:latin typeface="Calibri" pitchFamily="34" charset="0"/>
              </a:defRPr>
            </a:lvl5pPr>
            <a:lvl6pPr marL="457189" algn="ctr" fontAlgn="base">
              <a:spcBef>
                <a:spcPct val="0"/>
              </a:spcBef>
              <a:spcAft>
                <a:spcPct val="0"/>
              </a:spcAft>
              <a:defRPr sz="4400">
                <a:latin typeface="Calibri" pitchFamily="34" charset="0"/>
              </a:defRPr>
            </a:lvl6pPr>
            <a:lvl7pPr marL="914377" algn="ctr" fontAlgn="base">
              <a:spcBef>
                <a:spcPct val="0"/>
              </a:spcBef>
              <a:spcAft>
                <a:spcPct val="0"/>
              </a:spcAft>
              <a:defRPr sz="4400">
                <a:latin typeface="Calibri" pitchFamily="34" charset="0"/>
              </a:defRPr>
            </a:lvl7pPr>
            <a:lvl8pPr marL="1371566" algn="ctr" fontAlgn="base">
              <a:spcBef>
                <a:spcPct val="0"/>
              </a:spcBef>
              <a:spcAft>
                <a:spcPct val="0"/>
              </a:spcAft>
              <a:defRPr sz="4400">
                <a:latin typeface="Calibri" pitchFamily="34" charset="0"/>
              </a:defRPr>
            </a:lvl8pPr>
            <a:lvl9pPr marL="1828754" algn="ctr" fontAlgn="base">
              <a:spcBef>
                <a:spcPct val="0"/>
              </a:spcBef>
              <a:spcAft>
                <a:spcPct val="0"/>
              </a:spcAft>
              <a:defRPr sz="4400">
                <a:latin typeface="Calibri" pitchFamily="34" charset="0"/>
              </a:defRPr>
            </a:lvl9pPr>
          </a:lstStyle>
          <a:p>
            <a:r>
              <a:rPr lang="en-CA" sz="4400" dirty="0"/>
              <a:t>Standard keyboard</a:t>
            </a:r>
          </a:p>
        </p:txBody>
      </p:sp>
      <p:grpSp>
        <p:nvGrpSpPr>
          <p:cNvPr id="22" name="Group 21"/>
          <p:cNvGrpSpPr/>
          <p:nvPr/>
        </p:nvGrpSpPr>
        <p:grpSpPr>
          <a:xfrm>
            <a:off x="7057429" y="1106495"/>
            <a:ext cx="4415169" cy="3141331"/>
            <a:chOff x="5293071" y="829871"/>
            <a:chExt cx="3311377" cy="2355998"/>
          </a:xfrm>
        </p:grpSpPr>
        <p:sp>
          <p:nvSpPr>
            <p:cNvPr id="12" name="Line Callout 1 11"/>
            <p:cNvSpPr/>
            <p:nvPr/>
          </p:nvSpPr>
          <p:spPr>
            <a:xfrm rot="10800000">
              <a:off x="5293071" y="2532184"/>
              <a:ext cx="685696" cy="653685"/>
            </a:xfrm>
            <a:prstGeom prst="borderCallout1">
              <a:avLst>
                <a:gd name="adj1" fmla="val 99281"/>
                <a:gd name="adj2" fmla="val 1361"/>
                <a:gd name="adj3" fmla="val 276758"/>
                <a:gd name="adj4" fmla="val -183495"/>
              </a:avLst>
            </a:prstGeom>
            <a:noFill/>
            <a:ln w="254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6" name="TextBox 15"/>
            <p:cNvSpPr txBox="1"/>
            <p:nvPr/>
          </p:nvSpPr>
          <p:spPr>
            <a:xfrm>
              <a:off x="7236296" y="829871"/>
              <a:ext cx="1368152" cy="1093807"/>
            </a:xfrm>
            <a:prstGeom prst="rect">
              <a:avLst/>
            </a:prstGeom>
            <a:noFill/>
            <a:ln w="254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defPPr>
                <a:defRPr lang="en-US"/>
              </a:defPPr>
              <a:lvl1pPr algn="ctr">
                <a:defRPr>
                  <a:solidFill>
                    <a:schemeClr val="lt1"/>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pPr algn="l"/>
              <a:r>
                <a:rPr lang="en-CA" sz="1467" dirty="0">
                  <a:solidFill>
                    <a:schemeClr val="tx1"/>
                  </a:solidFill>
                </a:rPr>
                <a:t>Insert/Delete</a:t>
              </a:r>
            </a:p>
            <a:p>
              <a:pPr algn="l"/>
              <a:r>
                <a:rPr lang="en-CA" sz="1467" dirty="0">
                  <a:solidFill>
                    <a:schemeClr val="tx1"/>
                  </a:solidFill>
                </a:rPr>
                <a:t>Home/End</a:t>
              </a:r>
            </a:p>
            <a:p>
              <a:pPr algn="l"/>
              <a:r>
                <a:rPr lang="en-CA" sz="1467" dirty="0">
                  <a:solidFill>
                    <a:schemeClr val="tx1"/>
                  </a:solidFill>
                </a:rPr>
                <a:t>Page Up/Page Down</a:t>
              </a:r>
            </a:p>
            <a:p>
              <a:pPr algn="l"/>
              <a:r>
                <a:rPr lang="en-CA" sz="1467" dirty="0">
                  <a:solidFill>
                    <a:schemeClr val="tx1"/>
                  </a:solidFill>
                </a:rPr>
                <a:t>Print Screen</a:t>
              </a:r>
            </a:p>
            <a:p>
              <a:pPr algn="l"/>
              <a:r>
                <a:rPr lang="en-CA" sz="1467" dirty="0">
                  <a:solidFill>
                    <a:schemeClr val="tx1"/>
                  </a:solidFill>
                </a:rPr>
                <a:t>Scroll Lock</a:t>
              </a:r>
            </a:p>
            <a:p>
              <a:pPr algn="l"/>
              <a:r>
                <a:rPr lang="en-CA" sz="1467" dirty="0">
                  <a:solidFill>
                    <a:schemeClr val="tx1"/>
                  </a:solidFill>
                </a:rPr>
                <a:t>Pause</a:t>
              </a:r>
            </a:p>
          </p:txBody>
        </p:sp>
      </p:grpSp>
      <p:grpSp>
        <p:nvGrpSpPr>
          <p:cNvPr id="4" name="Group 3"/>
          <p:cNvGrpSpPr/>
          <p:nvPr/>
        </p:nvGrpSpPr>
        <p:grpSpPr>
          <a:xfrm>
            <a:off x="8023792" y="3376248"/>
            <a:ext cx="3448805" cy="1492913"/>
            <a:chOff x="6017844" y="2532185"/>
            <a:chExt cx="2586604" cy="1119685"/>
          </a:xfrm>
        </p:grpSpPr>
        <p:sp>
          <p:nvSpPr>
            <p:cNvPr id="11" name="Line Callout 1 10"/>
            <p:cNvSpPr/>
            <p:nvPr/>
          </p:nvSpPr>
          <p:spPr>
            <a:xfrm>
              <a:off x="6017844" y="2532185"/>
              <a:ext cx="858412" cy="1119685"/>
            </a:xfrm>
            <a:prstGeom prst="borderCallout1">
              <a:avLst>
                <a:gd name="adj1" fmla="val 56005"/>
                <a:gd name="adj2" fmla="val 101079"/>
                <a:gd name="adj3" fmla="val 17966"/>
                <a:gd name="adj4" fmla="val 142822"/>
              </a:avLst>
            </a:prstGeom>
            <a:noFill/>
            <a:ln w="25400">
              <a:solidFill>
                <a:srgbClr val="D7D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7" name="TextBox 16"/>
            <p:cNvSpPr txBox="1"/>
            <p:nvPr/>
          </p:nvSpPr>
          <p:spPr>
            <a:xfrm>
              <a:off x="7236296" y="2616251"/>
              <a:ext cx="1368152" cy="238575"/>
            </a:xfrm>
            <a:prstGeom prst="rect">
              <a:avLst/>
            </a:prstGeom>
            <a:noFill/>
            <a:ln w="25400">
              <a:solidFill>
                <a:srgbClr val="D7D200"/>
              </a:solidFill>
            </a:ln>
          </p:spPr>
          <p:txBody>
            <a:bodyPr wrap="square" rtlCol="0">
              <a:spAutoFit/>
            </a:bodyPr>
            <a:lstStyle/>
            <a:p>
              <a:r>
                <a:rPr lang="en-CA" sz="1467" dirty="0">
                  <a:latin typeface="+mj-lt"/>
                </a:rPr>
                <a:t>Numeric Key Pad</a:t>
              </a:r>
            </a:p>
          </p:txBody>
        </p:sp>
      </p:grpSp>
      <p:grpSp>
        <p:nvGrpSpPr>
          <p:cNvPr id="3" name="Group 2"/>
          <p:cNvGrpSpPr/>
          <p:nvPr/>
        </p:nvGrpSpPr>
        <p:grpSpPr>
          <a:xfrm>
            <a:off x="222606" y="2957850"/>
            <a:ext cx="6800820" cy="1911311"/>
            <a:chOff x="166954" y="2218387"/>
            <a:chExt cx="5100615" cy="1433483"/>
          </a:xfrm>
        </p:grpSpPr>
        <p:sp>
          <p:nvSpPr>
            <p:cNvPr id="9" name="Line Callout 1 8"/>
            <p:cNvSpPr/>
            <p:nvPr/>
          </p:nvSpPr>
          <p:spPr>
            <a:xfrm>
              <a:off x="1973614" y="2532185"/>
              <a:ext cx="3293955" cy="1119685"/>
            </a:xfrm>
            <a:prstGeom prst="borderCallout1">
              <a:avLst>
                <a:gd name="adj1" fmla="val 19859"/>
                <a:gd name="adj2" fmla="val 69"/>
                <a:gd name="adj3" fmla="val -4696"/>
                <a:gd name="adj4" fmla="val -9058"/>
              </a:avLst>
            </a:prstGeom>
            <a:noFill/>
            <a:ln w="25400">
              <a:solidFill>
                <a:srgbClr val="009A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8" name="TextBox 17"/>
            <p:cNvSpPr txBox="1"/>
            <p:nvPr/>
          </p:nvSpPr>
          <p:spPr>
            <a:xfrm>
              <a:off x="166954" y="2218387"/>
              <a:ext cx="1513934" cy="461665"/>
            </a:xfrm>
            <a:prstGeom prst="rect">
              <a:avLst/>
            </a:prstGeom>
            <a:noFill/>
            <a:ln w="25400">
              <a:solidFill>
                <a:srgbClr val="009A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defPPr>
                <a:defRPr lang="en-US"/>
              </a:defPPr>
              <a:lvl1pPr algn="ctr">
                <a:defRPr>
                  <a:solidFill>
                    <a:schemeClr val="lt1"/>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r>
                <a:rPr lang="en-CA" sz="1467" dirty="0">
                  <a:solidFill>
                    <a:schemeClr val="tx1"/>
                  </a:solidFill>
                </a:rPr>
                <a:t>Standard typewriter</a:t>
              </a:r>
            </a:p>
            <a:p>
              <a:r>
                <a:rPr lang="en-CA" sz="1467" dirty="0">
                  <a:solidFill>
                    <a:schemeClr val="tx1"/>
                  </a:solidFill>
                </a:rPr>
                <a:t>keyboard</a:t>
              </a:r>
            </a:p>
          </p:txBody>
        </p:sp>
      </p:grpSp>
      <p:grpSp>
        <p:nvGrpSpPr>
          <p:cNvPr id="5" name="Group 4"/>
          <p:cNvGrpSpPr/>
          <p:nvPr/>
        </p:nvGrpSpPr>
        <p:grpSpPr>
          <a:xfrm>
            <a:off x="7075527" y="4272411"/>
            <a:ext cx="1462517" cy="1454716"/>
            <a:chOff x="5306645" y="3204308"/>
            <a:chExt cx="1096888" cy="1091037"/>
          </a:xfrm>
        </p:grpSpPr>
        <p:sp>
          <p:nvSpPr>
            <p:cNvPr id="10" name="Line Callout 1 9"/>
            <p:cNvSpPr/>
            <p:nvPr/>
          </p:nvSpPr>
          <p:spPr>
            <a:xfrm>
              <a:off x="5306645" y="3204308"/>
              <a:ext cx="672123" cy="437661"/>
            </a:xfrm>
            <a:prstGeom prst="borderCallout1">
              <a:avLst>
                <a:gd name="adj1" fmla="val 99281"/>
                <a:gd name="adj2" fmla="val 53735"/>
                <a:gd name="adj3" fmla="val 196654"/>
                <a:gd name="adj4" fmla="val 55419"/>
              </a:avLst>
            </a:prstGeom>
            <a:no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9" name="TextBox 18"/>
            <p:cNvSpPr txBox="1"/>
            <p:nvPr/>
          </p:nvSpPr>
          <p:spPr>
            <a:xfrm>
              <a:off x="5554001" y="4056770"/>
              <a:ext cx="849532" cy="238575"/>
            </a:xfrm>
            <a:prstGeom prst="rect">
              <a:avLst/>
            </a:prstGeom>
            <a:noFill/>
            <a:ln w="25400">
              <a:solidFill>
                <a:schemeClr val="accent6">
                  <a:lumMod val="75000"/>
                </a:schemeClr>
              </a:solidFill>
            </a:ln>
          </p:spPr>
          <p:txBody>
            <a:bodyPr wrap="square" rtlCol="0">
              <a:spAutoFit/>
            </a:bodyPr>
            <a:lstStyle/>
            <a:p>
              <a:r>
                <a:rPr lang="en-CA" sz="1467" dirty="0">
                  <a:latin typeface="+mj-lt"/>
                </a:rPr>
                <a:t>Arrow Keys</a:t>
              </a:r>
            </a:p>
          </p:txBody>
        </p:sp>
      </p:grpSp>
      <p:sp>
        <p:nvSpPr>
          <p:cNvPr id="23" name="TextBox 22"/>
          <p:cNvSpPr txBox="1"/>
          <p:nvPr/>
        </p:nvSpPr>
        <p:spPr>
          <a:xfrm>
            <a:off x="5752241" y="1209315"/>
            <a:ext cx="2646571" cy="523220"/>
          </a:xfrm>
          <a:prstGeom prst="rect">
            <a:avLst/>
          </a:prstGeom>
          <a:solidFill>
            <a:srgbClr val="FFFF00">
              <a:alpha val="20000"/>
            </a:srgbClr>
          </a:solidFill>
          <a:ln w="25400">
            <a:solidFill>
              <a:srgbClr val="FFFF00"/>
            </a:solidFill>
          </a:ln>
        </p:spPr>
        <p:txBody>
          <a:bodyPr wrap="square" rtlCol="0">
            <a:spAutoFit/>
          </a:bodyPr>
          <a:lstStyle/>
          <a:p>
            <a:pPr algn="ctr"/>
            <a:r>
              <a:rPr lang="en-CA" sz="1400" dirty="0"/>
              <a:t>Getting Around in Windows</a:t>
            </a:r>
          </a:p>
          <a:p>
            <a:pPr algn="ctr"/>
            <a:r>
              <a:rPr lang="en-CA" sz="1400" dirty="0"/>
              <a:t>Using the Keyboard</a:t>
            </a:r>
          </a:p>
        </p:txBody>
      </p:sp>
    </p:spTree>
    <p:extLst>
      <p:ext uri="{BB962C8B-B14F-4D97-AF65-F5344CB8AC3E}">
        <p14:creationId xmlns:p14="http://schemas.microsoft.com/office/powerpoint/2010/main" val="608005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 calcmode="lin" valueType="num">
                                      <p:cBhvr>
                                        <p:cTn id="9" dur="1000" fill="hold"/>
                                        <p:tgtEl>
                                          <p:spTgt spid="20"/>
                                        </p:tgtEl>
                                        <p:attrNameLst>
                                          <p:attrName>style.rotation</p:attrName>
                                        </p:attrNameLst>
                                      </p:cBhvr>
                                      <p:tavLst>
                                        <p:tav tm="0">
                                          <p:val>
                                            <p:fltVal val="90"/>
                                          </p:val>
                                        </p:tav>
                                        <p:tav tm="100000">
                                          <p:val>
                                            <p:fltVal val="0"/>
                                          </p:val>
                                        </p:tav>
                                      </p:tavLst>
                                    </p:anim>
                                    <p:animEffect transition="in" filter="fade">
                                      <p:cBhvr>
                                        <p:cTn id="10" dur="10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p:cTn id="15" dur="500" fill="hold"/>
                                        <p:tgtEl>
                                          <p:spTgt spid="21"/>
                                        </p:tgtEl>
                                        <p:attrNameLst>
                                          <p:attrName>ppt_w</p:attrName>
                                        </p:attrNameLst>
                                      </p:cBhvr>
                                      <p:tavLst>
                                        <p:tav tm="0">
                                          <p:val>
                                            <p:fltVal val="0"/>
                                          </p:val>
                                        </p:tav>
                                        <p:tav tm="100000">
                                          <p:val>
                                            <p:strVal val="#ppt_w"/>
                                          </p:val>
                                        </p:tav>
                                      </p:tavLst>
                                    </p:anim>
                                    <p:anim calcmode="lin" valueType="num">
                                      <p:cBhvr>
                                        <p:cTn id="16" dur="500" fill="hold"/>
                                        <p:tgtEl>
                                          <p:spTgt spid="21"/>
                                        </p:tgtEl>
                                        <p:attrNameLst>
                                          <p:attrName>ppt_h</p:attrName>
                                        </p:attrNameLst>
                                      </p:cBhvr>
                                      <p:tavLst>
                                        <p:tav tm="0">
                                          <p:val>
                                            <p:fltVal val="0"/>
                                          </p:val>
                                        </p:tav>
                                        <p:tav tm="100000">
                                          <p:val>
                                            <p:strVal val="#ppt_h"/>
                                          </p:val>
                                        </p:tav>
                                      </p:tavLst>
                                    </p:anim>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80">
                                          <p:stCondLst>
                                            <p:cond delay="0"/>
                                          </p:stCondLst>
                                        </p:cTn>
                                        <p:tgtEl>
                                          <p:spTgt spid="3"/>
                                        </p:tgtEl>
                                      </p:cBhvr>
                                    </p:animEffect>
                                    <p:anim calcmode="lin" valueType="num">
                                      <p:cBhvr>
                                        <p:cTn id="2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8" dur="26">
                                          <p:stCondLst>
                                            <p:cond delay="650"/>
                                          </p:stCondLst>
                                        </p:cTn>
                                        <p:tgtEl>
                                          <p:spTgt spid="3"/>
                                        </p:tgtEl>
                                      </p:cBhvr>
                                      <p:to x="100000" y="60000"/>
                                    </p:animScale>
                                    <p:animScale>
                                      <p:cBhvr>
                                        <p:cTn id="29" dur="166" decel="50000">
                                          <p:stCondLst>
                                            <p:cond delay="676"/>
                                          </p:stCondLst>
                                        </p:cTn>
                                        <p:tgtEl>
                                          <p:spTgt spid="3"/>
                                        </p:tgtEl>
                                      </p:cBhvr>
                                      <p:to x="100000" y="100000"/>
                                    </p:animScale>
                                    <p:animScale>
                                      <p:cBhvr>
                                        <p:cTn id="30" dur="26">
                                          <p:stCondLst>
                                            <p:cond delay="1312"/>
                                          </p:stCondLst>
                                        </p:cTn>
                                        <p:tgtEl>
                                          <p:spTgt spid="3"/>
                                        </p:tgtEl>
                                      </p:cBhvr>
                                      <p:to x="100000" y="80000"/>
                                    </p:animScale>
                                    <p:animScale>
                                      <p:cBhvr>
                                        <p:cTn id="31" dur="166" decel="50000">
                                          <p:stCondLst>
                                            <p:cond delay="1338"/>
                                          </p:stCondLst>
                                        </p:cTn>
                                        <p:tgtEl>
                                          <p:spTgt spid="3"/>
                                        </p:tgtEl>
                                      </p:cBhvr>
                                      <p:to x="100000" y="100000"/>
                                    </p:animScale>
                                    <p:animScale>
                                      <p:cBhvr>
                                        <p:cTn id="32" dur="26">
                                          <p:stCondLst>
                                            <p:cond delay="1642"/>
                                          </p:stCondLst>
                                        </p:cTn>
                                        <p:tgtEl>
                                          <p:spTgt spid="3"/>
                                        </p:tgtEl>
                                      </p:cBhvr>
                                      <p:to x="100000" y="90000"/>
                                    </p:animScale>
                                    <p:animScale>
                                      <p:cBhvr>
                                        <p:cTn id="33" dur="166" decel="50000">
                                          <p:stCondLst>
                                            <p:cond delay="1668"/>
                                          </p:stCondLst>
                                        </p:cTn>
                                        <p:tgtEl>
                                          <p:spTgt spid="3"/>
                                        </p:tgtEl>
                                      </p:cBhvr>
                                      <p:to x="100000" y="100000"/>
                                    </p:animScale>
                                    <p:animScale>
                                      <p:cBhvr>
                                        <p:cTn id="34" dur="26">
                                          <p:stCondLst>
                                            <p:cond delay="1808"/>
                                          </p:stCondLst>
                                        </p:cTn>
                                        <p:tgtEl>
                                          <p:spTgt spid="3"/>
                                        </p:tgtEl>
                                      </p:cBhvr>
                                      <p:to x="100000" y="95000"/>
                                    </p:animScale>
                                    <p:animScale>
                                      <p:cBhvr>
                                        <p:cTn id="35" dur="166" decel="50000">
                                          <p:stCondLst>
                                            <p:cond delay="1834"/>
                                          </p:stCondLst>
                                        </p:cTn>
                                        <p:tgtEl>
                                          <p:spTgt spid="3"/>
                                        </p:tgtEl>
                                      </p:cBhvr>
                                      <p:to x="100000" y="100000"/>
                                    </p:animScale>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randombar(horizontal)">
                                      <p:cBhvr>
                                        <p:cTn id="40" dur="500"/>
                                        <p:tgtEl>
                                          <p:spTgt spid="22"/>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 calcmode="lin" valueType="num">
                                      <p:cBhvr additive="base">
                                        <p:cTn id="45" dur="500" fill="hold"/>
                                        <p:tgtEl>
                                          <p:spTgt spid="4"/>
                                        </p:tgtEl>
                                        <p:attrNameLst>
                                          <p:attrName>ppt_x</p:attrName>
                                        </p:attrNameLst>
                                      </p:cBhvr>
                                      <p:tavLst>
                                        <p:tav tm="0">
                                          <p:val>
                                            <p:strVal val="#ppt_x"/>
                                          </p:val>
                                        </p:tav>
                                        <p:tav tm="100000">
                                          <p:val>
                                            <p:strVal val="#ppt_x"/>
                                          </p:val>
                                        </p:tav>
                                      </p:tavLst>
                                    </p:anim>
                                    <p:anim calcmode="lin" valueType="num">
                                      <p:cBhvr additive="base">
                                        <p:cTn id="4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barn(inVertical)">
                                      <p:cBhvr>
                                        <p:cTn id="5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228482" y="3909525"/>
            <a:ext cx="5523634" cy="867748"/>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ounded Rectangle 13"/>
          <p:cNvSpPr/>
          <p:nvPr/>
        </p:nvSpPr>
        <p:spPr>
          <a:xfrm>
            <a:off x="3232672" y="5019360"/>
            <a:ext cx="5523634" cy="65365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ounded Rectangle 14"/>
          <p:cNvSpPr/>
          <p:nvPr/>
        </p:nvSpPr>
        <p:spPr>
          <a:xfrm>
            <a:off x="3226447" y="5852901"/>
            <a:ext cx="5523634" cy="65365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ounded Rectangle 15"/>
          <p:cNvSpPr/>
          <p:nvPr/>
        </p:nvSpPr>
        <p:spPr>
          <a:xfrm>
            <a:off x="9065115" y="315987"/>
            <a:ext cx="2831416" cy="54243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ounded Rectangle 16"/>
          <p:cNvSpPr/>
          <p:nvPr/>
        </p:nvSpPr>
        <p:spPr>
          <a:xfrm>
            <a:off x="9074580" y="1044286"/>
            <a:ext cx="2831416" cy="103643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ounded Rectangle 17"/>
          <p:cNvSpPr/>
          <p:nvPr/>
        </p:nvSpPr>
        <p:spPr>
          <a:xfrm>
            <a:off x="9074580" y="2248038"/>
            <a:ext cx="2831416" cy="83628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ounded Rectangle 18"/>
          <p:cNvSpPr/>
          <p:nvPr/>
        </p:nvSpPr>
        <p:spPr>
          <a:xfrm>
            <a:off x="9065115" y="3201948"/>
            <a:ext cx="2831416" cy="83628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ounded Rectangle 19"/>
          <p:cNvSpPr/>
          <p:nvPr/>
        </p:nvSpPr>
        <p:spPr>
          <a:xfrm>
            <a:off x="9065115" y="4218847"/>
            <a:ext cx="2831416" cy="99696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ounded Rectangle 20"/>
          <p:cNvSpPr/>
          <p:nvPr/>
        </p:nvSpPr>
        <p:spPr>
          <a:xfrm>
            <a:off x="9065115" y="5455846"/>
            <a:ext cx="2831416" cy="996965"/>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4025393" y="2101604"/>
            <a:ext cx="4724688" cy="63666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4034724" y="2918149"/>
            <a:ext cx="4715357" cy="37920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4854835" y="145506"/>
            <a:ext cx="2646571" cy="523220"/>
          </a:xfrm>
          <a:prstGeom prst="rect">
            <a:avLst/>
          </a:prstGeom>
          <a:solidFill>
            <a:srgbClr val="FFFF00">
              <a:alpha val="20000"/>
            </a:srgbClr>
          </a:solidFill>
          <a:ln w="25400">
            <a:solidFill>
              <a:srgbClr val="FFFF00"/>
            </a:solidFill>
          </a:ln>
        </p:spPr>
        <p:txBody>
          <a:bodyPr wrap="square" rtlCol="0">
            <a:spAutoFit/>
          </a:bodyPr>
          <a:lstStyle/>
          <a:p>
            <a:pPr algn="ctr"/>
            <a:r>
              <a:rPr lang="en-CA" sz="1400" dirty="0"/>
              <a:t>Getting Around in Windows</a:t>
            </a:r>
          </a:p>
          <a:p>
            <a:pPr algn="ctr"/>
            <a:r>
              <a:rPr lang="en-CA" sz="1400" dirty="0"/>
              <a:t>Using the Mouse - Clicking</a:t>
            </a:r>
          </a:p>
        </p:txBody>
      </p:sp>
      <p:grpSp>
        <p:nvGrpSpPr>
          <p:cNvPr id="23" name="Group 22"/>
          <p:cNvGrpSpPr/>
          <p:nvPr/>
        </p:nvGrpSpPr>
        <p:grpSpPr>
          <a:xfrm>
            <a:off x="320757" y="130630"/>
            <a:ext cx="3470988" cy="6484273"/>
            <a:chOff x="270588" y="130629"/>
            <a:chExt cx="3470988" cy="6484274"/>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9288" y="3525011"/>
              <a:ext cx="1672723" cy="3089892"/>
            </a:xfrm>
            <a:prstGeom prst="rect">
              <a:avLst/>
            </a:prstGeom>
          </p:spPr>
        </p:pic>
        <p:sp>
          <p:nvSpPr>
            <p:cNvPr id="8" name="Rounded Rectangular Callout 7"/>
            <p:cNvSpPr/>
            <p:nvPr/>
          </p:nvSpPr>
          <p:spPr>
            <a:xfrm>
              <a:off x="270588" y="130629"/>
              <a:ext cx="3470988" cy="2626296"/>
            </a:xfrm>
            <a:prstGeom prst="wedgeRoundRectCallout">
              <a:avLst>
                <a:gd name="adj1" fmla="val -5244"/>
                <a:gd name="adj2" fmla="val 93217"/>
                <a:gd name="adj3" fmla="val 16667"/>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733" dirty="0">
                  <a:solidFill>
                    <a:schemeClr val="tx1"/>
                  </a:solidFill>
                </a:rPr>
                <a:t>The typical mouse has two larger buttons that can be configured either:</a:t>
              </a:r>
            </a:p>
            <a:p>
              <a:endParaRPr lang="en-CA" sz="1867" dirty="0">
                <a:solidFill>
                  <a:schemeClr val="tx1"/>
                </a:solidFill>
              </a:endParaRPr>
            </a:p>
            <a:p>
              <a:pPr marL="380990" indent="-380990">
                <a:buFont typeface="Wingdings" panose="05000000000000000000" pitchFamily="2" charset="2"/>
                <a:buChar char="Ø"/>
              </a:pPr>
              <a:r>
                <a:rPr lang="en-CA" sz="1867" dirty="0">
                  <a:solidFill>
                    <a:schemeClr val="tx1"/>
                  </a:solidFill>
                </a:rPr>
                <a:t>left / right</a:t>
              </a:r>
            </a:p>
            <a:p>
              <a:pPr marL="380990" indent="-380990">
                <a:buFont typeface="Wingdings" panose="05000000000000000000" pitchFamily="2" charset="2"/>
                <a:buChar char="Ø"/>
              </a:pPr>
              <a:r>
                <a:rPr lang="en-CA" sz="1867" dirty="0">
                  <a:solidFill>
                    <a:schemeClr val="tx1"/>
                  </a:solidFill>
                </a:rPr>
                <a:t>right / left</a:t>
              </a:r>
            </a:p>
            <a:p>
              <a:endParaRPr lang="en-CA" sz="1867" dirty="0">
                <a:solidFill>
                  <a:schemeClr val="tx1"/>
                </a:solidFill>
              </a:endParaRPr>
            </a:p>
            <a:p>
              <a:r>
                <a:rPr lang="en-CA" sz="1733" dirty="0">
                  <a:solidFill>
                    <a:schemeClr val="tx1"/>
                  </a:solidFill>
                </a:rPr>
                <a:t>The scroll wheel is also a button.</a:t>
              </a:r>
            </a:p>
          </p:txBody>
        </p:sp>
      </p:grpSp>
      <p:grpSp>
        <p:nvGrpSpPr>
          <p:cNvPr id="24" name="Group 23"/>
          <p:cNvGrpSpPr/>
          <p:nvPr/>
        </p:nvGrpSpPr>
        <p:grpSpPr>
          <a:xfrm>
            <a:off x="3181827" y="3367363"/>
            <a:ext cx="5602472" cy="3174532"/>
            <a:chOff x="2335143" y="782535"/>
            <a:chExt cx="2136710" cy="5231393"/>
          </a:xfrm>
        </p:grpSpPr>
        <p:sp>
          <p:nvSpPr>
            <p:cNvPr id="10" name="Down Arrow 9"/>
            <p:cNvSpPr/>
            <p:nvPr/>
          </p:nvSpPr>
          <p:spPr>
            <a:xfrm>
              <a:off x="3383266" y="782535"/>
              <a:ext cx="121298" cy="806290"/>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1" name="TextBox 10"/>
            <p:cNvSpPr txBox="1"/>
            <p:nvPr/>
          </p:nvSpPr>
          <p:spPr>
            <a:xfrm>
              <a:off x="2335143" y="1600397"/>
              <a:ext cx="2136710" cy="4413531"/>
            </a:xfrm>
            <a:prstGeom prst="rect">
              <a:avLst/>
            </a:prstGeom>
            <a:noFill/>
            <a:ln w="12700">
              <a:solidFill>
                <a:schemeClr val="accent2">
                  <a:lumMod val="75000"/>
                </a:schemeClr>
              </a:solidFill>
            </a:ln>
          </p:spPr>
          <p:txBody>
            <a:bodyPr wrap="square" rtlCol="0">
              <a:spAutoFit/>
            </a:bodyPr>
            <a:lstStyle/>
            <a:p>
              <a:r>
                <a:rPr lang="en-CA" sz="1867" dirty="0"/>
                <a:t>When you </a:t>
              </a:r>
              <a:r>
                <a:rPr lang="en-CA" sz="1867" b="1" i="1" dirty="0">
                  <a:solidFill>
                    <a:srgbClr val="7030A0"/>
                  </a:solidFill>
                </a:rPr>
                <a:t>right click </a:t>
              </a:r>
              <a:r>
                <a:rPr lang="en-CA" sz="1867" dirty="0"/>
                <a:t>something, you quickly press and release the button that is configured as the right mouse button.</a:t>
              </a:r>
            </a:p>
            <a:p>
              <a:endParaRPr lang="en-CA" sz="1867" dirty="0"/>
            </a:p>
            <a:p>
              <a:r>
                <a:rPr lang="en-CA" sz="1867" dirty="0"/>
                <a:t>When you </a:t>
              </a:r>
              <a:r>
                <a:rPr lang="en-CA" sz="1867" b="1" i="1" dirty="0">
                  <a:solidFill>
                    <a:srgbClr val="00B050"/>
                  </a:solidFill>
                </a:rPr>
                <a:t>left click </a:t>
              </a:r>
              <a:r>
                <a:rPr lang="en-CA" sz="1867" dirty="0"/>
                <a:t>something you do the same as a “right click” except using the left button.</a:t>
              </a:r>
            </a:p>
            <a:p>
              <a:endParaRPr lang="en-CA" sz="1867" dirty="0"/>
            </a:p>
            <a:p>
              <a:r>
                <a:rPr lang="en-CA" sz="1867" dirty="0"/>
                <a:t>When you “double click” you press and release the left mouse button two times in rapid succession.</a:t>
              </a:r>
            </a:p>
          </p:txBody>
        </p:sp>
      </p:grpSp>
      <p:sp>
        <p:nvSpPr>
          <p:cNvPr id="12" name="TextBox 11"/>
          <p:cNvSpPr txBox="1"/>
          <p:nvPr/>
        </p:nvSpPr>
        <p:spPr>
          <a:xfrm>
            <a:off x="3983766" y="932317"/>
            <a:ext cx="4800533" cy="2390911"/>
          </a:xfrm>
          <a:prstGeom prst="rect">
            <a:avLst/>
          </a:prstGeom>
          <a:noFill/>
          <a:ln>
            <a:solidFill>
              <a:schemeClr val="accent2">
                <a:lumMod val="75000"/>
              </a:schemeClr>
            </a:solidFill>
          </a:ln>
        </p:spPr>
        <p:txBody>
          <a:bodyPr wrap="square" rtlCol="0">
            <a:spAutoFit/>
          </a:bodyPr>
          <a:lstStyle/>
          <a:p>
            <a:r>
              <a:rPr lang="en-CA" sz="1867" dirty="0"/>
              <a:t>When do you </a:t>
            </a:r>
            <a:r>
              <a:rPr lang="en-CA" sz="1867" b="1" i="1" dirty="0">
                <a:solidFill>
                  <a:srgbClr val="00B050"/>
                </a:solidFill>
              </a:rPr>
              <a:t>left click</a:t>
            </a:r>
            <a:r>
              <a:rPr lang="en-CA" sz="1867" dirty="0"/>
              <a:t>, </a:t>
            </a:r>
            <a:r>
              <a:rPr lang="en-CA" sz="1867" b="1" i="1" dirty="0">
                <a:solidFill>
                  <a:srgbClr val="7030A0"/>
                </a:solidFill>
              </a:rPr>
              <a:t>right click </a:t>
            </a:r>
            <a:r>
              <a:rPr lang="en-CA" sz="1867" dirty="0"/>
              <a:t>or </a:t>
            </a:r>
            <a:r>
              <a:rPr lang="en-CA" sz="1867" b="1" i="1" dirty="0"/>
              <a:t>double click</a:t>
            </a:r>
            <a:r>
              <a:rPr lang="en-CA" sz="1867" dirty="0"/>
              <a:t>, you ask?</a:t>
            </a:r>
          </a:p>
          <a:p>
            <a:endParaRPr lang="en-CA" sz="1867" dirty="0"/>
          </a:p>
          <a:p>
            <a:r>
              <a:rPr lang="en-CA" sz="1867" dirty="0"/>
              <a:t>You left click to:</a:t>
            </a:r>
          </a:p>
          <a:p>
            <a:pPr marL="228594" indent="-228594">
              <a:buAutoNum type="arabicParenR"/>
            </a:pPr>
            <a:r>
              <a:rPr lang="en-CA" sz="1867" dirty="0"/>
              <a:t>   Select an object such as a desktop </a:t>
            </a:r>
            <a:r>
              <a:rPr lang="en-CA" sz="1867" b="1" i="1" dirty="0"/>
              <a:t>icon</a:t>
            </a:r>
            <a:r>
              <a:rPr lang="en-CA" sz="1867" dirty="0"/>
              <a:t>,</a:t>
            </a:r>
          </a:p>
          <a:p>
            <a:r>
              <a:rPr lang="en-CA" sz="1867" dirty="0"/>
              <a:t>       a </a:t>
            </a:r>
            <a:r>
              <a:rPr lang="en-CA" sz="1867" b="1" i="1" dirty="0"/>
              <a:t>file</a:t>
            </a:r>
            <a:r>
              <a:rPr lang="en-CA" sz="1867" dirty="0"/>
              <a:t> or a </a:t>
            </a:r>
            <a:r>
              <a:rPr lang="en-CA" sz="1867" b="1" i="1" dirty="0"/>
              <a:t>file folder</a:t>
            </a:r>
            <a:r>
              <a:rPr lang="en-CA" sz="1867" dirty="0"/>
              <a:t>.</a:t>
            </a:r>
          </a:p>
          <a:p>
            <a:pPr marL="228594" indent="-228594">
              <a:buAutoNum type="arabicParenR"/>
            </a:pPr>
            <a:endParaRPr lang="en-CA" sz="1867" dirty="0"/>
          </a:p>
          <a:p>
            <a:pPr marL="457189" indent="-457189">
              <a:buFont typeface="+mj-lt"/>
              <a:buAutoNum type="arabicParenR" startAt="2"/>
            </a:pPr>
            <a:r>
              <a:rPr lang="en-CA" sz="1867" dirty="0"/>
              <a:t>Start a program or open a document </a:t>
            </a:r>
            <a:r>
              <a:rPr lang="en-CA" sz="1867" b="1" i="1" dirty="0"/>
              <a:t>link</a:t>
            </a:r>
            <a:r>
              <a:rPr lang="en-CA" sz="1867" b="1" dirty="0"/>
              <a:t>.</a:t>
            </a:r>
            <a:endParaRPr lang="en-CA" sz="1867" dirty="0"/>
          </a:p>
        </p:txBody>
      </p:sp>
      <p:sp>
        <p:nvSpPr>
          <p:cNvPr id="13" name="TextBox 12"/>
          <p:cNvSpPr txBox="1"/>
          <p:nvPr/>
        </p:nvSpPr>
        <p:spPr>
          <a:xfrm>
            <a:off x="9017947" y="50023"/>
            <a:ext cx="2934704" cy="6494085"/>
          </a:xfrm>
          <a:prstGeom prst="rect">
            <a:avLst/>
          </a:prstGeom>
          <a:noFill/>
          <a:ln w="12700">
            <a:solidFill>
              <a:schemeClr val="accent2">
                <a:lumMod val="75000"/>
              </a:schemeClr>
            </a:solidFill>
          </a:ln>
        </p:spPr>
        <p:txBody>
          <a:bodyPr wrap="square" rtlCol="0">
            <a:spAutoFit/>
          </a:bodyPr>
          <a:lstStyle/>
          <a:p>
            <a:pPr algn="ctr"/>
            <a:r>
              <a:rPr lang="en-CA" sz="1600" b="1" dirty="0"/>
              <a:t>Some basic rules</a:t>
            </a:r>
          </a:p>
          <a:p>
            <a:r>
              <a:rPr lang="en-CA" sz="1600" b="1" dirty="0"/>
              <a:t>1.</a:t>
            </a:r>
            <a:r>
              <a:rPr lang="en-CA" sz="1600" dirty="0"/>
              <a:t> </a:t>
            </a:r>
            <a:r>
              <a:rPr lang="en-CA" sz="1600" dirty="0">
                <a:solidFill>
                  <a:srgbClr val="FF0000"/>
                </a:solidFill>
              </a:rPr>
              <a:t>Don't</a:t>
            </a:r>
            <a:r>
              <a:rPr lang="en-CA" sz="1600" dirty="0"/>
              <a:t> </a:t>
            </a:r>
            <a:r>
              <a:rPr lang="en-CA" sz="1600" b="1" i="1" dirty="0"/>
              <a:t>double click </a:t>
            </a:r>
            <a:r>
              <a:rPr lang="en-CA" sz="1600" dirty="0"/>
              <a:t>in a Web browser.</a:t>
            </a:r>
          </a:p>
          <a:p>
            <a:endParaRPr lang="en-CA" sz="1600" dirty="0"/>
          </a:p>
          <a:p>
            <a:r>
              <a:rPr lang="en-CA" sz="1600" dirty="0"/>
              <a:t>Links, buttons, tabs, toolbar icons, and everything else you will find in your web browser usually require only one click.</a:t>
            </a:r>
          </a:p>
          <a:p>
            <a:endParaRPr lang="en-CA" sz="1600" b="1" dirty="0"/>
          </a:p>
          <a:p>
            <a:r>
              <a:rPr lang="en-CA" sz="1600" b="1" dirty="0"/>
              <a:t>2.</a:t>
            </a:r>
            <a:r>
              <a:rPr lang="en-CA" sz="1600" dirty="0"/>
              <a:t> </a:t>
            </a:r>
            <a:r>
              <a:rPr lang="en-CA" sz="1600" dirty="0">
                <a:solidFill>
                  <a:srgbClr val="FF0000"/>
                </a:solidFill>
              </a:rPr>
              <a:t>Don't</a:t>
            </a:r>
            <a:r>
              <a:rPr lang="en-CA" sz="1600" dirty="0"/>
              <a:t> </a:t>
            </a:r>
            <a:r>
              <a:rPr lang="en-CA" sz="1600" b="1" i="1" dirty="0"/>
              <a:t>double click </a:t>
            </a:r>
            <a:r>
              <a:rPr lang="en-CA" sz="1600" dirty="0"/>
              <a:t>the quick launch program icons on your Taskbar</a:t>
            </a:r>
          </a:p>
          <a:p>
            <a:endParaRPr lang="en-CA" sz="1600" b="1" dirty="0"/>
          </a:p>
          <a:p>
            <a:r>
              <a:rPr lang="en-CA" sz="1600" b="1" dirty="0"/>
              <a:t>3. </a:t>
            </a:r>
            <a:r>
              <a:rPr lang="en-CA" sz="1600" dirty="0">
                <a:solidFill>
                  <a:srgbClr val="00B050"/>
                </a:solidFill>
              </a:rPr>
              <a:t>Do</a:t>
            </a:r>
            <a:r>
              <a:rPr lang="en-CA" sz="1600" dirty="0"/>
              <a:t> </a:t>
            </a:r>
            <a:r>
              <a:rPr lang="en-CA" sz="1600" b="1" i="1" dirty="0"/>
              <a:t>double click</a:t>
            </a:r>
            <a:r>
              <a:rPr lang="en-CA" sz="1600" dirty="0"/>
              <a:t> program icons on your desktop and files / folders you want to open.</a:t>
            </a:r>
          </a:p>
          <a:p>
            <a:endParaRPr lang="en-CA" sz="1600" dirty="0"/>
          </a:p>
          <a:p>
            <a:r>
              <a:rPr lang="en-CA" sz="1600" b="1" dirty="0"/>
              <a:t>4. </a:t>
            </a:r>
            <a:r>
              <a:rPr lang="en-CA" sz="1600" dirty="0"/>
              <a:t>You can </a:t>
            </a:r>
            <a:r>
              <a:rPr lang="en-CA" sz="1600" b="1" i="1" dirty="0">
                <a:solidFill>
                  <a:srgbClr val="7030A0"/>
                </a:solidFill>
              </a:rPr>
              <a:t>right click </a:t>
            </a:r>
            <a:r>
              <a:rPr lang="en-CA" sz="1600" dirty="0"/>
              <a:t>almost any item (icon, link, desktop, taskbar, etc.) and get a </a:t>
            </a:r>
            <a:r>
              <a:rPr lang="en-CA" sz="1600" b="1" dirty="0"/>
              <a:t>context</a:t>
            </a:r>
            <a:r>
              <a:rPr lang="en-CA" sz="1600" dirty="0"/>
              <a:t> menu of things you can do with that item.</a:t>
            </a:r>
          </a:p>
          <a:p>
            <a:endParaRPr lang="en-CA" sz="1600" b="1" i="1" dirty="0">
              <a:solidFill>
                <a:srgbClr val="04B06A"/>
              </a:solidFill>
            </a:endParaRPr>
          </a:p>
          <a:p>
            <a:r>
              <a:rPr lang="en-CA" sz="1600" b="1" i="1" dirty="0">
                <a:solidFill>
                  <a:srgbClr val="04B06A"/>
                </a:solidFill>
              </a:rPr>
              <a:t>Rule of thumb </a:t>
            </a:r>
            <a:r>
              <a:rPr lang="en-CA" sz="1600" dirty="0">
                <a:solidFill>
                  <a:srgbClr val="04B06A"/>
                </a:solidFill>
              </a:rPr>
              <a:t>– </a:t>
            </a:r>
            <a:r>
              <a:rPr lang="en-CA" sz="1600" dirty="0"/>
              <a:t>If you are unsure when to single or double click, then click once.  If it does not work, double click.</a:t>
            </a:r>
          </a:p>
        </p:txBody>
      </p:sp>
    </p:spTree>
    <p:extLst>
      <p:ext uri="{BB962C8B-B14F-4D97-AF65-F5344CB8AC3E}">
        <p14:creationId xmlns:p14="http://schemas.microsoft.com/office/powerpoint/2010/main" val="1725718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 calcmode="lin" valueType="num">
                                      <p:cBhvr>
                                        <p:cTn id="9" dur="1000" fill="hold"/>
                                        <p:tgtEl>
                                          <p:spTgt spid="23"/>
                                        </p:tgtEl>
                                        <p:attrNameLst>
                                          <p:attrName>style.rotation</p:attrName>
                                        </p:attrNameLst>
                                      </p:cBhvr>
                                      <p:tavLst>
                                        <p:tav tm="0">
                                          <p:val>
                                            <p:fltVal val="90"/>
                                          </p:val>
                                        </p:tav>
                                        <p:tav tm="100000">
                                          <p:val>
                                            <p:fltVal val="0"/>
                                          </p:val>
                                        </p:tav>
                                      </p:tavLst>
                                    </p:anim>
                                    <p:animEffect transition="in" filter="fade">
                                      <p:cBhvr>
                                        <p:cTn id="10" dur="10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Effect transition="in" filter="fade">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 calcmode="lin" valueType="num">
                                      <p:cBhvr>
                                        <p:cTn id="28" dur="500" fill="hold"/>
                                        <p:tgtEl>
                                          <p:spTgt spid="25"/>
                                        </p:tgtEl>
                                        <p:attrNameLst>
                                          <p:attrName>ppt_w</p:attrName>
                                        </p:attrNameLst>
                                      </p:cBhvr>
                                      <p:tavLst>
                                        <p:tav tm="0">
                                          <p:val>
                                            <p:fltVal val="0"/>
                                          </p:val>
                                        </p:tav>
                                        <p:tav tm="100000">
                                          <p:val>
                                            <p:strVal val="#ppt_w"/>
                                          </p:val>
                                        </p:tav>
                                      </p:tavLst>
                                    </p:anim>
                                    <p:anim calcmode="lin" valueType="num">
                                      <p:cBhvr>
                                        <p:cTn id="29" dur="500" fill="hold"/>
                                        <p:tgtEl>
                                          <p:spTgt spid="25"/>
                                        </p:tgtEl>
                                        <p:attrNameLst>
                                          <p:attrName>ppt_h</p:attrName>
                                        </p:attrNameLst>
                                      </p:cBhvr>
                                      <p:tavLst>
                                        <p:tav tm="0">
                                          <p:val>
                                            <p:fltVal val="0"/>
                                          </p:val>
                                        </p:tav>
                                        <p:tav tm="100000">
                                          <p:val>
                                            <p:strVal val="#ppt_h"/>
                                          </p:val>
                                        </p:tav>
                                      </p:tavLst>
                                    </p:anim>
                                    <p:animEffect transition="in" filter="fade">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additive="base">
                                        <p:cTn id="35" dur="500" fill="hold"/>
                                        <p:tgtEl>
                                          <p:spTgt spid="24"/>
                                        </p:tgtEl>
                                        <p:attrNameLst>
                                          <p:attrName>ppt_x</p:attrName>
                                        </p:attrNameLst>
                                      </p:cBhvr>
                                      <p:tavLst>
                                        <p:tav tm="0">
                                          <p:val>
                                            <p:strVal val="#ppt_x"/>
                                          </p:val>
                                        </p:tav>
                                        <p:tav tm="100000">
                                          <p:val>
                                            <p:strVal val="#ppt_x"/>
                                          </p:val>
                                        </p:tav>
                                      </p:tavLst>
                                    </p:anim>
                                    <p:anim calcmode="lin" valueType="num">
                                      <p:cBhvr additive="base">
                                        <p:cTn id="3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2"/>
                                        </p:tgtEl>
                                        <p:attrNameLst>
                                          <p:attrName>style.visibility</p:attrName>
                                        </p:attrNameLst>
                                      </p:cBhvr>
                                      <p:to>
                                        <p:strVal val="visible"/>
                                      </p:to>
                                    </p:set>
                                    <p:anim calcmode="lin" valueType="num">
                                      <p:cBhvr>
                                        <p:cTn id="41" dur="500" fill="hold"/>
                                        <p:tgtEl>
                                          <p:spTgt spid="2"/>
                                        </p:tgtEl>
                                        <p:attrNameLst>
                                          <p:attrName>ppt_w</p:attrName>
                                        </p:attrNameLst>
                                      </p:cBhvr>
                                      <p:tavLst>
                                        <p:tav tm="0">
                                          <p:val>
                                            <p:fltVal val="0"/>
                                          </p:val>
                                        </p:tav>
                                        <p:tav tm="100000">
                                          <p:val>
                                            <p:strVal val="#ppt_w"/>
                                          </p:val>
                                        </p:tav>
                                      </p:tavLst>
                                    </p:anim>
                                    <p:anim calcmode="lin" valueType="num">
                                      <p:cBhvr>
                                        <p:cTn id="42" dur="500" fill="hold"/>
                                        <p:tgtEl>
                                          <p:spTgt spid="2"/>
                                        </p:tgtEl>
                                        <p:attrNameLst>
                                          <p:attrName>ppt_h</p:attrName>
                                        </p:attrNameLst>
                                      </p:cBhvr>
                                      <p:tavLst>
                                        <p:tav tm="0">
                                          <p:val>
                                            <p:fltVal val="0"/>
                                          </p:val>
                                        </p:tav>
                                        <p:tav tm="100000">
                                          <p:val>
                                            <p:strVal val="#ppt_h"/>
                                          </p:val>
                                        </p:tav>
                                      </p:tavLst>
                                    </p:anim>
                                    <p:animEffect transition="in" filter="fade">
                                      <p:cBhvr>
                                        <p:cTn id="43" dur="500"/>
                                        <p:tgtEl>
                                          <p:spTgt spid="2"/>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p:cTn id="48" dur="500" fill="hold"/>
                                        <p:tgtEl>
                                          <p:spTgt spid="14"/>
                                        </p:tgtEl>
                                        <p:attrNameLst>
                                          <p:attrName>ppt_w</p:attrName>
                                        </p:attrNameLst>
                                      </p:cBhvr>
                                      <p:tavLst>
                                        <p:tav tm="0">
                                          <p:val>
                                            <p:fltVal val="0"/>
                                          </p:val>
                                        </p:tav>
                                        <p:tav tm="100000">
                                          <p:val>
                                            <p:strVal val="#ppt_w"/>
                                          </p:val>
                                        </p:tav>
                                      </p:tavLst>
                                    </p:anim>
                                    <p:anim calcmode="lin" valueType="num">
                                      <p:cBhvr>
                                        <p:cTn id="49" dur="500" fill="hold"/>
                                        <p:tgtEl>
                                          <p:spTgt spid="14"/>
                                        </p:tgtEl>
                                        <p:attrNameLst>
                                          <p:attrName>ppt_h</p:attrName>
                                        </p:attrNameLst>
                                      </p:cBhvr>
                                      <p:tavLst>
                                        <p:tav tm="0">
                                          <p:val>
                                            <p:fltVal val="0"/>
                                          </p:val>
                                        </p:tav>
                                        <p:tav tm="100000">
                                          <p:val>
                                            <p:strVal val="#ppt_h"/>
                                          </p:val>
                                        </p:tav>
                                      </p:tavLst>
                                    </p:anim>
                                    <p:animEffect transition="in" filter="fade">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p:cTn id="55" dur="500" fill="hold"/>
                                        <p:tgtEl>
                                          <p:spTgt spid="15"/>
                                        </p:tgtEl>
                                        <p:attrNameLst>
                                          <p:attrName>ppt_w</p:attrName>
                                        </p:attrNameLst>
                                      </p:cBhvr>
                                      <p:tavLst>
                                        <p:tav tm="0">
                                          <p:val>
                                            <p:fltVal val="0"/>
                                          </p:val>
                                        </p:tav>
                                        <p:tav tm="100000">
                                          <p:val>
                                            <p:strVal val="#ppt_w"/>
                                          </p:val>
                                        </p:tav>
                                      </p:tavLst>
                                    </p:anim>
                                    <p:anim calcmode="lin" valueType="num">
                                      <p:cBhvr>
                                        <p:cTn id="56" dur="500" fill="hold"/>
                                        <p:tgtEl>
                                          <p:spTgt spid="15"/>
                                        </p:tgtEl>
                                        <p:attrNameLst>
                                          <p:attrName>ppt_h</p:attrName>
                                        </p:attrNameLst>
                                      </p:cBhvr>
                                      <p:tavLst>
                                        <p:tav tm="0">
                                          <p:val>
                                            <p:fltVal val="0"/>
                                          </p:val>
                                        </p:tav>
                                        <p:tav tm="100000">
                                          <p:val>
                                            <p:strVal val="#ppt_h"/>
                                          </p:val>
                                        </p:tav>
                                      </p:tavLst>
                                    </p:anim>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cBhvr additive="base">
                                        <p:cTn id="62" dur="500" fill="hold"/>
                                        <p:tgtEl>
                                          <p:spTgt spid="13"/>
                                        </p:tgtEl>
                                        <p:attrNameLst>
                                          <p:attrName>ppt_x</p:attrName>
                                        </p:attrNameLst>
                                      </p:cBhvr>
                                      <p:tavLst>
                                        <p:tav tm="0">
                                          <p:val>
                                            <p:strVal val="#ppt_x"/>
                                          </p:val>
                                        </p:tav>
                                        <p:tav tm="100000">
                                          <p:val>
                                            <p:strVal val="#ppt_x"/>
                                          </p:val>
                                        </p:tav>
                                      </p:tavLst>
                                    </p:anim>
                                    <p:anim calcmode="lin" valueType="num">
                                      <p:cBhvr additive="base">
                                        <p:cTn id="6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16"/>
                                        </p:tgtEl>
                                        <p:attrNameLst>
                                          <p:attrName>style.visibility</p:attrName>
                                        </p:attrNameLst>
                                      </p:cBhvr>
                                      <p:to>
                                        <p:strVal val="visible"/>
                                      </p:to>
                                    </p:set>
                                    <p:anim calcmode="lin" valueType="num">
                                      <p:cBhvr>
                                        <p:cTn id="68" dur="500" fill="hold"/>
                                        <p:tgtEl>
                                          <p:spTgt spid="16"/>
                                        </p:tgtEl>
                                        <p:attrNameLst>
                                          <p:attrName>ppt_w</p:attrName>
                                        </p:attrNameLst>
                                      </p:cBhvr>
                                      <p:tavLst>
                                        <p:tav tm="0">
                                          <p:val>
                                            <p:fltVal val="0"/>
                                          </p:val>
                                        </p:tav>
                                        <p:tav tm="100000">
                                          <p:val>
                                            <p:strVal val="#ppt_w"/>
                                          </p:val>
                                        </p:tav>
                                      </p:tavLst>
                                    </p:anim>
                                    <p:anim calcmode="lin" valueType="num">
                                      <p:cBhvr>
                                        <p:cTn id="69" dur="500" fill="hold"/>
                                        <p:tgtEl>
                                          <p:spTgt spid="16"/>
                                        </p:tgtEl>
                                        <p:attrNameLst>
                                          <p:attrName>ppt_h</p:attrName>
                                        </p:attrNameLst>
                                      </p:cBhvr>
                                      <p:tavLst>
                                        <p:tav tm="0">
                                          <p:val>
                                            <p:fltVal val="0"/>
                                          </p:val>
                                        </p:tav>
                                        <p:tav tm="100000">
                                          <p:val>
                                            <p:strVal val="#ppt_h"/>
                                          </p:val>
                                        </p:tav>
                                      </p:tavLst>
                                    </p:anim>
                                    <p:animEffect transition="in" filter="fade">
                                      <p:cBhvr>
                                        <p:cTn id="70" dur="500"/>
                                        <p:tgtEl>
                                          <p:spTgt spid="16"/>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anim calcmode="lin" valueType="num">
                                      <p:cBhvr>
                                        <p:cTn id="75" dur="500" fill="hold"/>
                                        <p:tgtEl>
                                          <p:spTgt spid="17"/>
                                        </p:tgtEl>
                                        <p:attrNameLst>
                                          <p:attrName>ppt_w</p:attrName>
                                        </p:attrNameLst>
                                      </p:cBhvr>
                                      <p:tavLst>
                                        <p:tav tm="0">
                                          <p:val>
                                            <p:fltVal val="0"/>
                                          </p:val>
                                        </p:tav>
                                        <p:tav tm="100000">
                                          <p:val>
                                            <p:strVal val="#ppt_w"/>
                                          </p:val>
                                        </p:tav>
                                      </p:tavLst>
                                    </p:anim>
                                    <p:anim calcmode="lin" valueType="num">
                                      <p:cBhvr>
                                        <p:cTn id="76" dur="500" fill="hold"/>
                                        <p:tgtEl>
                                          <p:spTgt spid="17"/>
                                        </p:tgtEl>
                                        <p:attrNameLst>
                                          <p:attrName>ppt_h</p:attrName>
                                        </p:attrNameLst>
                                      </p:cBhvr>
                                      <p:tavLst>
                                        <p:tav tm="0">
                                          <p:val>
                                            <p:fltVal val="0"/>
                                          </p:val>
                                        </p:tav>
                                        <p:tav tm="100000">
                                          <p:val>
                                            <p:strVal val="#ppt_h"/>
                                          </p:val>
                                        </p:tav>
                                      </p:tavLst>
                                    </p:anim>
                                    <p:animEffect transition="in" filter="fade">
                                      <p:cBhvr>
                                        <p:cTn id="77" dur="500"/>
                                        <p:tgtEl>
                                          <p:spTgt spid="17"/>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18"/>
                                        </p:tgtEl>
                                        <p:attrNameLst>
                                          <p:attrName>style.visibility</p:attrName>
                                        </p:attrNameLst>
                                      </p:cBhvr>
                                      <p:to>
                                        <p:strVal val="visible"/>
                                      </p:to>
                                    </p:set>
                                    <p:anim calcmode="lin" valueType="num">
                                      <p:cBhvr>
                                        <p:cTn id="82" dur="500" fill="hold"/>
                                        <p:tgtEl>
                                          <p:spTgt spid="18"/>
                                        </p:tgtEl>
                                        <p:attrNameLst>
                                          <p:attrName>ppt_w</p:attrName>
                                        </p:attrNameLst>
                                      </p:cBhvr>
                                      <p:tavLst>
                                        <p:tav tm="0">
                                          <p:val>
                                            <p:fltVal val="0"/>
                                          </p:val>
                                        </p:tav>
                                        <p:tav tm="100000">
                                          <p:val>
                                            <p:strVal val="#ppt_w"/>
                                          </p:val>
                                        </p:tav>
                                      </p:tavLst>
                                    </p:anim>
                                    <p:anim calcmode="lin" valueType="num">
                                      <p:cBhvr>
                                        <p:cTn id="83" dur="500" fill="hold"/>
                                        <p:tgtEl>
                                          <p:spTgt spid="18"/>
                                        </p:tgtEl>
                                        <p:attrNameLst>
                                          <p:attrName>ppt_h</p:attrName>
                                        </p:attrNameLst>
                                      </p:cBhvr>
                                      <p:tavLst>
                                        <p:tav tm="0">
                                          <p:val>
                                            <p:fltVal val="0"/>
                                          </p:val>
                                        </p:tav>
                                        <p:tav tm="100000">
                                          <p:val>
                                            <p:strVal val="#ppt_h"/>
                                          </p:val>
                                        </p:tav>
                                      </p:tavLst>
                                    </p:anim>
                                    <p:animEffect transition="in" filter="fade">
                                      <p:cBhvr>
                                        <p:cTn id="84" dur="500"/>
                                        <p:tgtEl>
                                          <p:spTgt spid="18"/>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19"/>
                                        </p:tgtEl>
                                        <p:attrNameLst>
                                          <p:attrName>style.visibility</p:attrName>
                                        </p:attrNameLst>
                                      </p:cBhvr>
                                      <p:to>
                                        <p:strVal val="visible"/>
                                      </p:to>
                                    </p:set>
                                    <p:anim calcmode="lin" valueType="num">
                                      <p:cBhvr>
                                        <p:cTn id="89" dur="500" fill="hold"/>
                                        <p:tgtEl>
                                          <p:spTgt spid="19"/>
                                        </p:tgtEl>
                                        <p:attrNameLst>
                                          <p:attrName>ppt_w</p:attrName>
                                        </p:attrNameLst>
                                      </p:cBhvr>
                                      <p:tavLst>
                                        <p:tav tm="0">
                                          <p:val>
                                            <p:fltVal val="0"/>
                                          </p:val>
                                        </p:tav>
                                        <p:tav tm="100000">
                                          <p:val>
                                            <p:strVal val="#ppt_w"/>
                                          </p:val>
                                        </p:tav>
                                      </p:tavLst>
                                    </p:anim>
                                    <p:anim calcmode="lin" valueType="num">
                                      <p:cBhvr>
                                        <p:cTn id="90" dur="500" fill="hold"/>
                                        <p:tgtEl>
                                          <p:spTgt spid="19"/>
                                        </p:tgtEl>
                                        <p:attrNameLst>
                                          <p:attrName>ppt_h</p:attrName>
                                        </p:attrNameLst>
                                      </p:cBhvr>
                                      <p:tavLst>
                                        <p:tav tm="0">
                                          <p:val>
                                            <p:fltVal val="0"/>
                                          </p:val>
                                        </p:tav>
                                        <p:tav tm="100000">
                                          <p:val>
                                            <p:strVal val="#ppt_h"/>
                                          </p:val>
                                        </p:tav>
                                      </p:tavLst>
                                    </p:anim>
                                    <p:animEffect transition="in" filter="fade">
                                      <p:cBhvr>
                                        <p:cTn id="91" dur="500"/>
                                        <p:tgtEl>
                                          <p:spTgt spid="19"/>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20"/>
                                        </p:tgtEl>
                                        <p:attrNameLst>
                                          <p:attrName>style.visibility</p:attrName>
                                        </p:attrNameLst>
                                      </p:cBhvr>
                                      <p:to>
                                        <p:strVal val="visible"/>
                                      </p:to>
                                    </p:set>
                                    <p:anim calcmode="lin" valueType="num">
                                      <p:cBhvr>
                                        <p:cTn id="96" dur="500" fill="hold"/>
                                        <p:tgtEl>
                                          <p:spTgt spid="20"/>
                                        </p:tgtEl>
                                        <p:attrNameLst>
                                          <p:attrName>ppt_w</p:attrName>
                                        </p:attrNameLst>
                                      </p:cBhvr>
                                      <p:tavLst>
                                        <p:tav tm="0">
                                          <p:val>
                                            <p:fltVal val="0"/>
                                          </p:val>
                                        </p:tav>
                                        <p:tav tm="100000">
                                          <p:val>
                                            <p:strVal val="#ppt_w"/>
                                          </p:val>
                                        </p:tav>
                                      </p:tavLst>
                                    </p:anim>
                                    <p:anim calcmode="lin" valueType="num">
                                      <p:cBhvr>
                                        <p:cTn id="97" dur="500" fill="hold"/>
                                        <p:tgtEl>
                                          <p:spTgt spid="20"/>
                                        </p:tgtEl>
                                        <p:attrNameLst>
                                          <p:attrName>ppt_h</p:attrName>
                                        </p:attrNameLst>
                                      </p:cBhvr>
                                      <p:tavLst>
                                        <p:tav tm="0">
                                          <p:val>
                                            <p:fltVal val="0"/>
                                          </p:val>
                                        </p:tav>
                                        <p:tav tm="100000">
                                          <p:val>
                                            <p:strVal val="#ppt_h"/>
                                          </p:val>
                                        </p:tav>
                                      </p:tavLst>
                                    </p:anim>
                                    <p:animEffect transition="in" filter="fade">
                                      <p:cBhvr>
                                        <p:cTn id="98" dur="500"/>
                                        <p:tgtEl>
                                          <p:spTgt spid="20"/>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21"/>
                                        </p:tgtEl>
                                        <p:attrNameLst>
                                          <p:attrName>style.visibility</p:attrName>
                                        </p:attrNameLst>
                                      </p:cBhvr>
                                      <p:to>
                                        <p:strVal val="visible"/>
                                      </p:to>
                                    </p:set>
                                    <p:anim calcmode="lin" valueType="num">
                                      <p:cBhvr>
                                        <p:cTn id="103" dur="500" fill="hold"/>
                                        <p:tgtEl>
                                          <p:spTgt spid="21"/>
                                        </p:tgtEl>
                                        <p:attrNameLst>
                                          <p:attrName>ppt_w</p:attrName>
                                        </p:attrNameLst>
                                      </p:cBhvr>
                                      <p:tavLst>
                                        <p:tav tm="0">
                                          <p:val>
                                            <p:fltVal val="0"/>
                                          </p:val>
                                        </p:tav>
                                        <p:tav tm="100000">
                                          <p:val>
                                            <p:strVal val="#ppt_w"/>
                                          </p:val>
                                        </p:tav>
                                      </p:tavLst>
                                    </p:anim>
                                    <p:anim calcmode="lin" valueType="num">
                                      <p:cBhvr>
                                        <p:cTn id="104" dur="500" fill="hold"/>
                                        <p:tgtEl>
                                          <p:spTgt spid="21"/>
                                        </p:tgtEl>
                                        <p:attrNameLst>
                                          <p:attrName>ppt_h</p:attrName>
                                        </p:attrNameLst>
                                      </p:cBhvr>
                                      <p:tavLst>
                                        <p:tav tm="0">
                                          <p:val>
                                            <p:fltVal val="0"/>
                                          </p:val>
                                        </p:tav>
                                        <p:tav tm="100000">
                                          <p:val>
                                            <p:strVal val="#ppt_h"/>
                                          </p:val>
                                        </p:tav>
                                      </p:tavLst>
                                    </p:anim>
                                    <p:animEffect transition="in" filter="fade">
                                      <p:cBhvr>
                                        <p:cTn id="10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5" grpId="0" animBg="1"/>
      <p:bldP spid="16" grpId="0" animBg="1"/>
      <p:bldP spid="17" grpId="0" animBg="1"/>
      <p:bldP spid="18" grpId="0" animBg="1"/>
      <p:bldP spid="19" grpId="0" animBg="1"/>
      <p:bldP spid="20" grpId="0" animBg="1"/>
      <p:bldP spid="21" grpId="0" animBg="1"/>
      <p:bldP spid="22" grpId="0" animBg="1"/>
      <p:bldP spid="25" grpId="0" animBg="1"/>
      <p:bldP spid="12"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854835" y="145506"/>
            <a:ext cx="2646571" cy="523220"/>
          </a:xfrm>
          <a:prstGeom prst="rect">
            <a:avLst/>
          </a:prstGeom>
          <a:solidFill>
            <a:srgbClr val="FFFF00">
              <a:alpha val="20000"/>
            </a:srgbClr>
          </a:solidFill>
          <a:ln w="25400">
            <a:solidFill>
              <a:srgbClr val="FFFF00"/>
            </a:solidFill>
          </a:ln>
        </p:spPr>
        <p:txBody>
          <a:bodyPr wrap="square" rtlCol="0">
            <a:spAutoFit/>
          </a:bodyPr>
          <a:lstStyle/>
          <a:p>
            <a:pPr algn="ctr"/>
            <a:r>
              <a:rPr lang="en-CA" sz="1400" dirty="0"/>
              <a:t>Getting Around in Windows</a:t>
            </a:r>
          </a:p>
          <a:p>
            <a:pPr algn="ctr"/>
            <a:r>
              <a:rPr lang="en-CA" sz="1400" dirty="0"/>
              <a:t>Using the Mouse - Pointers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9457" y="3525011"/>
            <a:ext cx="1672723" cy="3089892"/>
          </a:xfrm>
          <a:prstGeom prst="rect">
            <a:avLst/>
          </a:prstGeom>
        </p:spPr>
      </p:pic>
      <p:sp>
        <p:nvSpPr>
          <p:cNvPr id="7" name="TextBox 6"/>
          <p:cNvSpPr txBox="1"/>
          <p:nvPr/>
        </p:nvSpPr>
        <p:spPr>
          <a:xfrm>
            <a:off x="571500" y="1073344"/>
            <a:ext cx="3171825" cy="923330"/>
          </a:xfrm>
          <a:prstGeom prst="rect">
            <a:avLst/>
          </a:prstGeom>
          <a:solidFill>
            <a:schemeClr val="bg1"/>
          </a:solidFill>
          <a:effectLst>
            <a:glow rad="139700">
              <a:schemeClr val="accent6">
                <a:satMod val="175000"/>
                <a:alpha val="40000"/>
              </a:schemeClr>
            </a:glow>
            <a:softEdge rad="63500"/>
          </a:effectLst>
        </p:spPr>
        <p:txBody>
          <a:bodyPr wrap="square" rtlCol="0">
            <a:spAutoFit/>
          </a:bodyPr>
          <a:lstStyle/>
          <a:p>
            <a:pPr algn="ctr"/>
            <a:endParaRPr lang="en-CA" dirty="0"/>
          </a:p>
          <a:p>
            <a:pPr algn="ctr"/>
            <a:r>
              <a:rPr lang="en-CA" dirty="0"/>
              <a:t>Common Mouse Icons</a:t>
            </a:r>
          </a:p>
          <a:p>
            <a:pPr algn="ctr"/>
            <a:endParaRPr lang="en-CA" dirty="0"/>
          </a:p>
        </p:txBody>
      </p:sp>
      <p:grpSp>
        <p:nvGrpSpPr>
          <p:cNvPr id="23" name="Group 22"/>
          <p:cNvGrpSpPr/>
          <p:nvPr/>
        </p:nvGrpSpPr>
        <p:grpSpPr>
          <a:xfrm>
            <a:off x="4940560" y="1078016"/>
            <a:ext cx="6441811" cy="438426"/>
            <a:chOff x="4940560" y="1078016"/>
            <a:chExt cx="6441811" cy="438426"/>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0560" y="1078016"/>
              <a:ext cx="438426" cy="438426"/>
            </a:xfrm>
            <a:prstGeom prst="rect">
              <a:avLst/>
            </a:prstGeom>
          </p:spPr>
        </p:pic>
        <p:sp>
          <p:nvSpPr>
            <p:cNvPr id="16" name="TextBox 15"/>
            <p:cNvSpPr txBox="1"/>
            <p:nvPr/>
          </p:nvSpPr>
          <p:spPr>
            <a:xfrm>
              <a:off x="5867396" y="1127952"/>
              <a:ext cx="5514975" cy="338554"/>
            </a:xfrm>
            <a:prstGeom prst="rect">
              <a:avLst/>
            </a:prstGeom>
            <a:solidFill>
              <a:srgbClr val="92D050">
                <a:alpha val="60000"/>
              </a:srgbClr>
            </a:solidFill>
            <a:ln w="19050">
              <a:noFill/>
            </a:ln>
            <a:effectLst>
              <a:softEdge rad="63500"/>
            </a:effectLst>
          </p:spPr>
          <p:txBody>
            <a:bodyPr wrap="square" rtlCol="0">
              <a:spAutoFit/>
            </a:bodyPr>
            <a:lstStyle/>
            <a:p>
              <a:r>
                <a:rPr lang="en-CA" sz="1600" dirty="0"/>
                <a:t>Link pointer - Click once on to open the link.</a:t>
              </a:r>
            </a:p>
          </p:txBody>
        </p:sp>
      </p:grpSp>
      <p:grpSp>
        <p:nvGrpSpPr>
          <p:cNvPr id="24" name="Group 23"/>
          <p:cNvGrpSpPr/>
          <p:nvPr/>
        </p:nvGrpSpPr>
        <p:grpSpPr>
          <a:xfrm>
            <a:off x="5032578" y="1908803"/>
            <a:ext cx="6349796" cy="409575"/>
            <a:chOff x="5032578" y="1908803"/>
            <a:chExt cx="6349796" cy="409575"/>
          </a:xfrm>
        </p:grpSpPr>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32578" y="1908803"/>
              <a:ext cx="409575" cy="409575"/>
            </a:xfrm>
            <a:prstGeom prst="rect">
              <a:avLst/>
            </a:prstGeom>
          </p:spPr>
        </p:pic>
        <p:sp>
          <p:nvSpPr>
            <p:cNvPr id="17" name="TextBox 16"/>
            <p:cNvSpPr txBox="1"/>
            <p:nvPr/>
          </p:nvSpPr>
          <p:spPr>
            <a:xfrm>
              <a:off x="5867399" y="1908803"/>
              <a:ext cx="5514975" cy="338554"/>
            </a:xfrm>
            <a:prstGeom prst="rect">
              <a:avLst/>
            </a:prstGeom>
            <a:solidFill>
              <a:srgbClr val="92D050">
                <a:alpha val="60000"/>
              </a:srgbClr>
            </a:solidFill>
            <a:ln w="19050">
              <a:noFill/>
            </a:ln>
            <a:effectLst>
              <a:softEdge rad="63500"/>
            </a:effectLst>
          </p:spPr>
          <p:txBody>
            <a:bodyPr wrap="square" rtlCol="0">
              <a:spAutoFit/>
            </a:bodyPr>
            <a:lstStyle/>
            <a:p>
              <a:r>
                <a:rPr lang="en-CA" sz="1600" dirty="0"/>
                <a:t>Regular pointer - Click once to select.</a:t>
              </a:r>
            </a:p>
          </p:txBody>
        </p:sp>
      </p:grpSp>
      <p:grpSp>
        <p:nvGrpSpPr>
          <p:cNvPr id="25" name="Group 24"/>
          <p:cNvGrpSpPr/>
          <p:nvPr/>
        </p:nvGrpSpPr>
        <p:grpSpPr>
          <a:xfrm>
            <a:off x="5032578" y="2641097"/>
            <a:ext cx="6349796" cy="434772"/>
            <a:chOff x="5032578" y="2641097"/>
            <a:chExt cx="6349796" cy="434772"/>
          </a:xfrm>
        </p:grpSpPr>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5032578" y="2641097"/>
              <a:ext cx="434772" cy="434772"/>
            </a:xfrm>
            <a:prstGeom prst="rect">
              <a:avLst/>
            </a:prstGeom>
          </p:spPr>
        </p:pic>
        <p:sp>
          <p:nvSpPr>
            <p:cNvPr id="18" name="TextBox 17"/>
            <p:cNvSpPr txBox="1"/>
            <p:nvPr/>
          </p:nvSpPr>
          <p:spPr>
            <a:xfrm>
              <a:off x="5867399" y="2689206"/>
              <a:ext cx="5514975" cy="338554"/>
            </a:xfrm>
            <a:prstGeom prst="rect">
              <a:avLst/>
            </a:prstGeom>
            <a:solidFill>
              <a:srgbClr val="92D050">
                <a:alpha val="60000"/>
              </a:srgbClr>
            </a:solidFill>
            <a:ln w="19050">
              <a:noFill/>
            </a:ln>
            <a:effectLst>
              <a:softEdge rad="63500"/>
            </a:effectLst>
          </p:spPr>
          <p:txBody>
            <a:bodyPr wrap="square" rtlCol="0">
              <a:spAutoFit/>
            </a:bodyPr>
            <a:lstStyle/>
            <a:p>
              <a:r>
                <a:rPr lang="en-CA" sz="1600" dirty="0"/>
                <a:t>Horizontal resize pointer – Click, hold, and drag to resize.</a:t>
              </a:r>
            </a:p>
          </p:txBody>
        </p:sp>
      </p:grpSp>
      <p:grpSp>
        <p:nvGrpSpPr>
          <p:cNvPr id="26" name="Group 25"/>
          <p:cNvGrpSpPr/>
          <p:nvPr/>
        </p:nvGrpSpPr>
        <p:grpSpPr>
          <a:xfrm>
            <a:off x="4994478" y="3255450"/>
            <a:ext cx="6387895" cy="466725"/>
            <a:chOff x="4994478" y="3255450"/>
            <a:chExt cx="6387895" cy="466725"/>
          </a:xfrm>
        </p:grpSpPr>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94478" y="3255450"/>
              <a:ext cx="510972" cy="466725"/>
            </a:xfrm>
            <a:prstGeom prst="rect">
              <a:avLst/>
            </a:prstGeom>
          </p:spPr>
        </p:pic>
        <p:sp>
          <p:nvSpPr>
            <p:cNvPr id="19" name="TextBox 18"/>
            <p:cNvSpPr txBox="1"/>
            <p:nvPr/>
          </p:nvSpPr>
          <p:spPr>
            <a:xfrm>
              <a:off x="5867398" y="3318157"/>
              <a:ext cx="5514975" cy="338554"/>
            </a:xfrm>
            <a:prstGeom prst="rect">
              <a:avLst/>
            </a:prstGeom>
            <a:solidFill>
              <a:srgbClr val="92D050">
                <a:alpha val="60000"/>
              </a:srgbClr>
            </a:solidFill>
            <a:ln w="19050">
              <a:noFill/>
            </a:ln>
            <a:effectLst>
              <a:softEdge rad="63500"/>
            </a:effectLst>
          </p:spPr>
          <p:txBody>
            <a:bodyPr wrap="square" rtlCol="0">
              <a:spAutoFit/>
            </a:bodyPr>
            <a:lstStyle/>
            <a:p>
              <a:r>
                <a:rPr lang="en-CA" sz="1600" dirty="0"/>
                <a:t>Vertical resize pointer – Click, hold, and drag to resize.</a:t>
              </a:r>
            </a:p>
          </p:txBody>
        </p:sp>
      </p:grpSp>
      <p:grpSp>
        <p:nvGrpSpPr>
          <p:cNvPr id="27" name="Group 26"/>
          <p:cNvGrpSpPr/>
          <p:nvPr/>
        </p:nvGrpSpPr>
        <p:grpSpPr>
          <a:xfrm>
            <a:off x="5058079" y="3901756"/>
            <a:ext cx="6324294" cy="414338"/>
            <a:chOff x="5058079" y="3901756"/>
            <a:chExt cx="6324294" cy="414338"/>
          </a:xfrm>
        </p:grpSpPr>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58079" y="3901756"/>
              <a:ext cx="414338" cy="414338"/>
            </a:xfrm>
            <a:prstGeom prst="rect">
              <a:avLst/>
            </a:prstGeom>
          </p:spPr>
        </p:pic>
        <p:sp>
          <p:nvSpPr>
            <p:cNvPr id="20" name="TextBox 19"/>
            <p:cNvSpPr txBox="1"/>
            <p:nvPr/>
          </p:nvSpPr>
          <p:spPr>
            <a:xfrm>
              <a:off x="5867398" y="3939648"/>
              <a:ext cx="5514975" cy="338554"/>
            </a:xfrm>
            <a:prstGeom prst="rect">
              <a:avLst/>
            </a:prstGeom>
            <a:solidFill>
              <a:srgbClr val="92D050">
                <a:alpha val="60000"/>
              </a:srgbClr>
            </a:solidFill>
            <a:ln w="19050">
              <a:noFill/>
            </a:ln>
            <a:effectLst>
              <a:softEdge rad="63500"/>
            </a:effectLst>
          </p:spPr>
          <p:txBody>
            <a:bodyPr wrap="square" rtlCol="0">
              <a:spAutoFit/>
            </a:bodyPr>
            <a:lstStyle/>
            <a:p>
              <a:r>
                <a:rPr lang="en-CA" sz="1600" dirty="0"/>
                <a:t>Move pointer – Click, hold, and drag to move.</a:t>
              </a:r>
            </a:p>
          </p:txBody>
        </p:sp>
      </p:grpSp>
      <p:grpSp>
        <p:nvGrpSpPr>
          <p:cNvPr id="28" name="Group 27"/>
          <p:cNvGrpSpPr/>
          <p:nvPr/>
        </p:nvGrpSpPr>
        <p:grpSpPr>
          <a:xfrm>
            <a:off x="5024742" y="4659247"/>
            <a:ext cx="6357631" cy="495300"/>
            <a:chOff x="5024742" y="4659247"/>
            <a:chExt cx="6357631" cy="495300"/>
          </a:xfrm>
        </p:grpSpPr>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24742" y="4659247"/>
              <a:ext cx="1061674" cy="495300"/>
            </a:xfrm>
            <a:prstGeom prst="rect">
              <a:avLst/>
            </a:prstGeom>
          </p:spPr>
        </p:pic>
        <p:sp>
          <p:nvSpPr>
            <p:cNvPr id="21" name="TextBox 20"/>
            <p:cNvSpPr txBox="1"/>
            <p:nvPr/>
          </p:nvSpPr>
          <p:spPr>
            <a:xfrm>
              <a:off x="5867398" y="4737620"/>
              <a:ext cx="5514975" cy="338554"/>
            </a:xfrm>
            <a:prstGeom prst="rect">
              <a:avLst/>
            </a:prstGeom>
            <a:solidFill>
              <a:srgbClr val="92D050">
                <a:alpha val="60000"/>
              </a:srgbClr>
            </a:solidFill>
            <a:ln w="19050">
              <a:noFill/>
            </a:ln>
            <a:effectLst>
              <a:softEdge rad="63500"/>
            </a:effectLst>
          </p:spPr>
          <p:txBody>
            <a:bodyPr wrap="square" rtlCol="0">
              <a:spAutoFit/>
            </a:bodyPr>
            <a:lstStyle/>
            <a:p>
              <a:r>
                <a:rPr lang="en-CA" sz="1600" dirty="0"/>
                <a:t>Wait pointer </a:t>
              </a:r>
              <a:r>
                <a:rPr lang="en-CA" sz="1600"/>
                <a:t>– Indicates </a:t>
              </a:r>
              <a:r>
                <a:rPr lang="en-CA" sz="1600" dirty="0"/>
                <a:t>the program is busy.</a:t>
              </a:r>
            </a:p>
          </p:txBody>
        </p:sp>
      </p:grpSp>
      <p:grpSp>
        <p:nvGrpSpPr>
          <p:cNvPr id="29" name="Group 28"/>
          <p:cNvGrpSpPr/>
          <p:nvPr/>
        </p:nvGrpSpPr>
        <p:grpSpPr>
          <a:xfrm>
            <a:off x="5159773" y="5471272"/>
            <a:ext cx="6222599" cy="399082"/>
            <a:chOff x="5159773" y="5471272"/>
            <a:chExt cx="6222599" cy="399082"/>
          </a:xfrm>
        </p:grpSpPr>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59773" y="5471272"/>
              <a:ext cx="399082" cy="399082"/>
            </a:xfrm>
            <a:prstGeom prst="rect">
              <a:avLst/>
            </a:prstGeom>
          </p:spPr>
        </p:pic>
        <p:sp>
          <p:nvSpPr>
            <p:cNvPr id="22" name="TextBox 21"/>
            <p:cNvSpPr txBox="1"/>
            <p:nvPr/>
          </p:nvSpPr>
          <p:spPr>
            <a:xfrm>
              <a:off x="5867397" y="5501536"/>
              <a:ext cx="5514975" cy="338554"/>
            </a:xfrm>
            <a:prstGeom prst="rect">
              <a:avLst/>
            </a:prstGeom>
            <a:solidFill>
              <a:srgbClr val="92D050">
                <a:alpha val="60000"/>
              </a:srgbClr>
            </a:solidFill>
            <a:ln w="19050">
              <a:noFill/>
            </a:ln>
            <a:effectLst>
              <a:softEdge rad="63500"/>
            </a:effectLst>
          </p:spPr>
          <p:txBody>
            <a:bodyPr wrap="square" rtlCol="0">
              <a:spAutoFit/>
            </a:bodyPr>
            <a:lstStyle/>
            <a:p>
              <a:r>
                <a:rPr lang="en-CA" sz="1600" dirty="0"/>
                <a:t>Help Select pointer – Next object clicked displays help</a:t>
              </a:r>
            </a:p>
          </p:txBody>
        </p:sp>
      </p:grpSp>
    </p:spTree>
    <p:extLst>
      <p:ext uri="{BB962C8B-B14F-4D97-AF65-F5344CB8AC3E}">
        <p14:creationId xmlns:p14="http://schemas.microsoft.com/office/powerpoint/2010/main" val="2362357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 calcmode="lin" valueType="num">
                                      <p:cBhvr>
                                        <p:cTn id="9" dur="1000" fill="hold"/>
                                        <p:tgtEl>
                                          <p:spTgt spid="23"/>
                                        </p:tgtEl>
                                        <p:attrNameLst>
                                          <p:attrName>style.rotation</p:attrName>
                                        </p:attrNameLst>
                                      </p:cBhvr>
                                      <p:tavLst>
                                        <p:tav tm="0">
                                          <p:val>
                                            <p:fltVal val="90"/>
                                          </p:val>
                                        </p:tav>
                                        <p:tav tm="100000">
                                          <p:val>
                                            <p:fltVal val="0"/>
                                          </p:val>
                                        </p:tav>
                                      </p:tavLst>
                                    </p:anim>
                                    <p:animEffect transition="in" filter="fade">
                                      <p:cBhvr>
                                        <p:cTn id="10" dur="10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p:cTn id="15" dur="1000" fill="hold"/>
                                        <p:tgtEl>
                                          <p:spTgt spid="24"/>
                                        </p:tgtEl>
                                        <p:attrNameLst>
                                          <p:attrName>ppt_w</p:attrName>
                                        </p:attrNameLst>
                                      </p:cBhvr>
                                      <p:tavLst>
                                        <p:tav tm="0">
                                          <p:val>
                                            <p:fltVal val="0"/>
                                          </p:val>
                                        </p:tav>
                                        <p:tav tm="100000">
                                          <p:val>
                                            <p:strVal val="#ppt_w"/>
                                          </p:val>
                                        </p:tav>
                                      </p:tavLst>
                                    </p:anim>
                                    <p:anim calcmode="lin" valueType="num">
                                      <p:cBhvr>
                                        <p:cTn id="16" dur="1000" fill="hold"/>
                                        <p:tgtEl>
                                          <p:spTgt spid="24"/>
                                        </p:tgtEl>
                                        <p:attrNameLst>
                                          <p:attrName>ppt_h</p:attrName>
                                        </p:attrNameLst>
                                      </p:cBhvr>
                                      <p:tavLst>
                                        <p:tav tm="0">
                                          <p:val>
                                            <p:fltVal val="0"/>
                                          </p:val>
                                        </p:tav>
                                        <p:tav tm="100000">
                                          <p:val>
                                            <p:strVal val="#ppt_h"/>
                                          </p:val>
                                        </p:tav>
                                      </p:tavLst>
                                    </p:anim>
                                    <p:anim calcmode="lin" valueType="num">
                                      <p:cBhvr>
                                        <p:cTn id="17" dur="1000" fill="hold"/>
                                        <p:tgtEl>
                                          <p:spTgt spid="24"/>
                                        </p:tgtEl>
                                        <p:attrNameLst>
                                          <p:attrName>style.rotation</p:attrName>
                                        </p:attrNameLst>
                                      </p:cBhvr>
                                      <p:tavLst>
                                        <p:tav tm="0">
                                          <p:val>
                                            <p:fltVal val="90"/>
                                          </p:val>
                                        </p:tav>
                                        <p:tav tm="100000">
                                          <p:val>
                                            <p:fltVal val="0"/>
                                          </p:val>
                                        </p:tav>
                                      </p:tavLst>
                                    </p:anim>
                                    <p:animEffect transition="in" filter="fade">
                                      <p:cBhvr>
                                        <p:cTn id="18" dur="10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1000" fill="hold"/>
                                        <p:tgtEl>
                                          <p:spTgt spid="25"/>
                                        </p:tgtEl>
                                        <p:attrNameLst>
                                          <p:attrName>ppt_w</p:attrName>
                                        </p:attrNameLst>
                                      </p:cBhvr>
                                      <p:tavLst>
                                        <p:tav tm="0">
                                          <p:val>
                                            <p:fltVal val="0"/>
                                          </p:val>
                                        </p:tav>
                                        <p:tav tm="100000">
                                          <p:val>
                                            <p:strVal val="#ppt_w"/>
                                          </p:val>
                                        </p:tav>
                                      </p:tavLst>
                                    </p:anim>
                                    <p:anim calcmode="lin" valueType="num">
                                      <p:cBhvr>
                                        <p:cTn id="24" dur="1000" fill="hold"/>
                                        <p:tgtEl>
                                          <p:spTgt spid="25"/>
                                        </p:tgtEl>
                                        <p:attrNameLst>
                                          <p:attrName>ppt_h</p:attrName>
                                        </p:attrNameLst>
                                      </p:cBhvr>
                                      <p:tavLst>
                                        <p:tav tm="0">
                                          <p:val>
                                            <p:fltVal val="0"/>
                                          </p:val>
                                        </p:tav>
                                        <p:tav tm="100000">
                                          <p:val>
                                            <p:strVal val="#ppt_h"/>
                                          </p:val>
                                        </p:tav>
                                      </p:tavLst>
                                    </p:anim>
                                    <p:anim calcmode="lin" valueType="num">
                                      <p:cBhvr>
                                        <p:cTn id="25" dur="1000" fill="hold"/>
                                        <p:tgtEl>
                                          <p:spTgt spid="25"/>
                                        </p:tgtEl>
                                        <p:attrNameLst>
                                          <p:attrName>style.rotation</p:attrName>
                                        </p:attrNameLst>
                                      </p:cBhvr>
                                      <p:tavLst>
                                        <p:tav tm="0">
                                          <p:val>
                                            <p:fltVal val="90"/>
                                          </p:val>
                                        </p:tav>
                                        <p:tav tm="100000">
                                          <p:val>
                                            <p:fltVal val="0"/>
                                          </p:val>
                                        </p:tav>
                                      </p:tavLst>
                                    </p:anim>
                                    <p:animEffect transition="in" filter="fade">
                                      <p:cBhvr>
                                        <p:cTn id="26" dur="10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p:cTn id="31" dur="1000" fill="hold"/>
                                        <p:tgtEl>
                                          <p:spTgt spid="26"/>
                                        </p:tgtEl>
                                        <p:attrNameLst>
                                          <p:attrName>ppt_w</p:attrName>
                                        </p:attrNameLst>
                                      </p:cBhvr>
                                      <p:tavLst>
                                        <p:tav tm="0">
                                          <p:val>
                                            <p:fltVal val="0"/>
                                          </p:val>
                                        </p:tav>
                                        <p:tav tm="100000">
                                          <p:val>
                                            <p:strVal val="#ppt_w"/>
                                          </p:val>
                                        </p:tav>
                                      </p:tavLst>
                                    </p:anim>
                                    <p:anim calcmode="lin" valueType="num">
                                      <p:cBhvr>
                                        <p:cTn id="32" dur="1000" fill="hold"/>
                                        <p:tgtEl>
                                          <p:spTgt spid="26"/>
                                        </p:tgtEl>
                                        <p:attrNameLst>
                                          <p:attrName>ppt_h</p:attrName>
                                        </p:attrNameLst>
                                      </p:cBhvr>
                                      <p:tavLst>
                                        <p:tav tm="0">
                                          <p:val>
                                            <p:fltVal val="0"/>
                                          </p:val>
                                        </p:tav>
                                        <p:tav tm="100000">
                                          <p:val>
                                            <p:strVal val="#ppt_h"/>
                                          </p:val>
                                        </p:tav>
                                      </p:tavLst>
                                    </p:anim>
                                    <p:anim calcmode="lin" valueType="num">
                                      <p:cBhvr>
                                        <p:cTn id="33" dur="1000" fill="hold"/>
                                        <p:tgtEl>
                                          <p:spTgt spid="26"/>
                                        </p:tgtEl>
                                        <p:attrNameLst>
                                          <p:attrName>style.rotation</p:attrName>
                                        </p:attrNameLst>
                                      </p:cBhvr>
                                      <p:tavLst>
                                        <p:tav tm="0">
                                          <p:val>
                                            <p:fltVal val="90"/>
                                          </p:val>
                                        </p:tav>
                                        <p:tav tm="100000">
                                          <p:val>
                                            <p:fltVal val="0"/>
                                          </p:val>
                                        </p:tav>
                                      </p:tavLst>
                                    </p:anim>
                                    <p:animEffect transition="in" filter="fade">
                                      <p:cBhvr>
                                        <p:cTn id="34" dur="1000"/>
                                        <p:tgtEl>
                                          <p:spTgt spid="26"/>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p:cTn id="39" dur="1000" fill="hold"/>
                                        <p:tgtEl>
                                          <p:spTgt spid="27"/>
                                        </p:tgtEl>
                                        <p:attrNameLst>
                                          <p:attrName>ppt_w</p:attrName>
                                        </p:attrNameLst>
                                      </p:cBhvr>
                                      <p:tavLst>
                                        <p:tav tm="0">
                                          <p:val>
                                            <p:fltVal val="0"/>
                                          </p:val>
                                        </p:tav>
                                        <p:tav tm="100000">
                                          <p:val>
                                            <p:strVal val="#ppt_w"/>
                                          </p:val>
                                        </p:tav>
                                      </p:tavLst>
                                    </p:anim>
                                    <p:anim calcmode="lin" valueType="num">
                                      <p:cBhvr>
                                        <p:cTn id="40" dur="1000" fill="hold"/>
                                        <p:tgtEl>
                                          <p:spTgt spid="27"/>
                                        </p:tgtEl>
                                        <p:attrNameLst>
                                          <p:attrName>ppt_h</p:attrName>
                                        </p:attrNameLst>
                                      </p:cBhvr>
                                      <p:tavLst>
                                        <p:tav tm="0">
                                          <p:val>
                                            <p:fltVal val="0"/>
                                          </p:val>
                                        </p:tav>
                                        <p:tav tm="100000">
                                          <p:val>
                                            <p:strVal val="#ppt_h"/>
                                          </p:val>
                                        </p:tav>
                                      </p:tavLst>
                                    </p:anim>
                                    <p:anim calcmode="lin" valueType="num">
                                      <p:cBhvr>
                                        <p:cTn id="41" dur="1000" fill="hold"/>
                                        <p:tgtEl>
                                          <p:spTgt spid="27"/>
                                        </p:tgtEl>
                                        <p:attrNameLst>
                                          <p:attrName>style.rotation</p:attrName>
                                        </p:attrNameLst>
                                      </p:cBhvr>
                                      <p:tavLst>
                                        <p:tav tm="0">
                                          <p:val>
                                            <p:fltVal val="90"/>
                                          </p:val>
                                        </p:tav>
                                        <p:tav tm="100000">
                                          <p:val>
                                            <p:fltVal val="0"/>
                                          </p:val>
                                        </p:tav>
                                      </p:tavLst>
                                    </p:anim>
                                    <p:animEffect transition="in" filter="fade">
                                      <p:cBhvr>
                                        <p:cTn id="42" dur="10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p:cTn id="47" dur="1000" fill="hold"/>
                                        <p:tgtEl>
                                          <p:spTgt spid="28"/>
                                        </p:tgtEl>
                                        <p:attrNameLst>
                                          <p:attrName>ppt_w</p:attrName>
                                        </p:attrNameLst>
                                      </p:cBhvr>
                                      <p:tavLst>
                                        <p:tav tm="0">
                                          <p:val>
                                            <p:fltVal val="0"/>
                                          </p:val>
                                        </p:tav>
                                        <p:tav tm="100000">
                                          <p:val>
                                            <p:strVal val="#ppt_w"/>
                                          </p:val>
                                        </p:tav>
                                      </p:tavLst>
                                    </p:anim>
                                    <p:anim calcmode="lin" valueType="num">
                                      <p:cBhvr>
                                        <p:cTn id="48" dur="1000" fill="hold"/>
                                        <p:tgtEl>
                                          <p:spTgt spid="28"/>
                                        </p:tgtEl>
                                        <p:attrNameLst>
                                          <p:attrName>ppt_h</p:attrName>
                                        </p:attrNameLst>
                                      </p:cBhvr>
                                      <p:tavLst>
                                        <p:tav tm="0">
                                          <p:val>
                                            <p:fltVal val="0"/>
                                          </p:val>
                                        </p:tav>
                                        <p:tav tm="100000">
                                          <p:val>
                                            <p:strVal val="#ppt_h"/>
                                          </p:val>
                                        </p:tav>
                                      </p:tavLst>
                                    </p:anim>
                                    <p:anim calcmode="lin" valueType="num">
                                      <p:cBhvr>
                                        <p:cTn id="49" dur="1000" fill="hold"/>
                                        <p:tgtEl>
                                          <p:spTgt spid="28"/>
                                        </p:tgtEl>
                                        <p:attrNameLst>
                                          <p:attrName>style.rotation</p:attrName>
                                        </p:attrNameLst>
                                      </p:cBhvr>
                                      <p:tavLst>
                                        <p:tav tm="0">
                                          <p:val>
                                            <p:fltVal val="90"/>
                                          </p:val>
                                        </p:tav>
                                        <p:tav tm="100000">
                                          <p:val>
                                            <p:fltVal val="0"/>
                                          </p:val>
                                        </p:tav>
                                      </p:tavLst>
                                    </p:anim>
                                    <p:animEffect transition="in" filter="fade">
                                      <p:cBhvr>
                                        <p:cTn id="50" dur="1000"/>
                                        <p:tgtEl>
                                          <p:spTgt spid="28"/>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29"/>
                                        </p:tgtEl>
                                        <p:attrNameLst>
                                          <p:attrName>style.visibility</p:attrName>
                                        </p:attrNameLst>
                                      </p:cBhvr>
                                      <p:to>
                                        <p:strVal val="visible"/>
                                      </p:to>
                                    </p:set>
                                    <p:anim calcmode="lin" valueType="num">
                                      <p:cBhvr>
                                        <p:cTn id="55" dur="1000" fill="hold"/>
                                        <p:tgtEl>
                                          <p:spTgt spid="29"/>
                                        </p:tgtEl>
                                        <p:attrNameLst>
                                          <p:attrName>ppt_w</p:attrName>
                                        </p:attrNameLst>
                                      </p:cBhvr>
                                      <p:tavLst>
                                        <p:tav tm="0">
                                          <p:val>
                                            <p:fltVal val="0"/>
                                          </p:val>
                                        </p:tav>
                                        <p:tav tm="100000">
                                          <p:val>
                                            <p:strVal val="#ppt_w"/>
                                          </p:val>
                                        </p:tav>
                                      </p:tavLst>
                                    </p:anim>
                                    <p:anim calcmode="lin" valueType="num">
                                      <p:cBhvr>
                                        <p:cTn id="56" dur="1000" fill="hold"/>
                                        <p:tgtEl>
                                          <p:spTgt spid="29"/>
                                        </p:tgtEl>
                                        <p:attrNameLst>
                                          <p:attrName>ppt_h</p:attrName>
                                        </p:attrNameLst>
                                      </p:cBhvr>
                                      <p:tavLst>
                                        <p:tav tm="0">
                                          <p:val>
                                            <p:fltVal val="0"/>
                                          </p:val>
                                        </p:tav>
                                        <p:tav tm="100000">
                                          <p:val>
                                            <p:strVal val="#ppt_h"/>
                                          </p:val>
                                        </p:tav>
                                      </p:tavLst>
                                    </p:anim>
                                    <p:anim calcmode="lin" valueType="num">
                                      <p:cBhvr>
                                        <p:cTn id="57" dur="1000" fill="hold"/>
                                        <p:tgtEl>
                                          <p:spTgt spid="29"/>
                                        </p:tgtEl>
                                        <p:attrNameLst>
                                          <p:attrName>style.rotation</p:attrName>
                                        </p:attrNameLst>
                                      </p:cBhvr>
                                      <p:tavLst>
                                        <p:tav tm="0">
                                          <p:val>
                                            <p:fltVal val="90"/>
                                          </p:val>
                                        </p:tav>
                                        <p:tav tm="100000">
                                          <p:val>
                                            <p:fltVal val="0"/>
                                          </p:val>
                                        </p:tav>
                                      </p:tavLst>
                                    </p:anim>
                                    <p:animEffect transition="in" filter="fade">
                                      <p:cBhvr>
                                        <p:cTn id="58"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750905" y="1838130"/>
            <a:ext cx="3937091" cy="391886"/>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3750904" y="2379308"/>
            <a:ext cx="3937091" cy="765108"/>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3750903" y="3275046"/>
            <a:ext cx="3937091" cy="615819"/>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ounded Rectangle 26"/>
          <p:cNvSpPr/>
          <p:nvPr/>
        </p:nvSpPr>
        <p:spPr>
          <a:xfrm>
            <a:off x="3750902" y="4014606"/>
            <a:ext cx="3937091" cy="790659"/>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3750901" y="4879548"/>
            <a:ext cx="3937091" cy="487997"/>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ounded Rectangle 28"/>
          <p:cNvSpPr/>
          <p:nvPr/>
        </p:nvSpPr>
        <p:spPr>
          <a:xfrm>
            <a:off x="3760342" y="5501196"/>
            <a:ext cx="3937091" cy="591694"/>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3760232" y="6197128"/>
            <a:ext cx="3937091" cy="427608"/>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4519338" y="310082"/>
            <a:ext cx="2258007" cy="523220"/>
          </a:xfrm>
          <a:prstGeom prst="rect">
            <a:avLst/>
          </a:prstGeom>
          <a:solidFill>
            <a:srgbClr val="FFFF00">
              <a:alpha val="20000"/>
            </a:srgbClr>
          </a:solidFill>
          <a:ln w="25400">
            <a:solidFill>
              <a:srgbClr val="FFFF00"/>
            </a:solidFill>
          </a:ln>
        </p:spPr>
        <p:txBody>
          <a:bodyPr wrap="square" rtlCol="0">
            <a:spAutoFit/>
          </a:bodyPr>
          <a:lstStyle/>
          <a:p>
            <a:pPr algn="ctr"/>
            <a:r>
              <a:rPr lang="en-CA" sz="1400" dirty="0"/>
              <a:t>Getting Around in Windows</a:t>
            </a:r>
          </a:p>
          <a:p>
            <a:pPr algn="ctr"/>
            <a:r>
              <a:rPr lang="en-CA" sz="1400" b="1" dirty="0"/>
              <a:t>Menus</a:t>
            </a:r>
            <a:r>
              <a:rPr lang="en-CA" sz="1400" dirty="0"/>
              <a:t> and Ribbons</a:t>
            </a:r>
          </a:p>
        </p:txBody>
      </p:sp>
      <p:grpSp>
        <p:nvGrpSpPr>
          <p:cNvPr id="16" name="Group 15"/>
          <p:cNvGrpSpPr/>
          <p:nvPr/>
        </p:nvGrpSpPr>
        <p:grpSpPr>
          <a:xfrm>
            <a:off x="0" y="18661"/>
            <a:ext cx="12055151" cy="1772816"/>
            <a:chOff x="0" y="18661"/>
            <a:chExt cx="12055151" cy="1772816"/>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9456"/>
              <a:ext cx="7706658" cy="311469"/>
            </a:xfrm>
            <a:prstGeom prst="rect">
              <a:avLst/>
            </a:prstGeom>
          </p:spPr>
        </p:pic>
        <p:sp>
          <p:nvSpPr>
            <p:cNvPr id="7" name="Cloud Callout 6"/>
            <p:cNvSpPr/>
            <p:nvPr/>
          </p:nvSpPr>
          <p:spPr>
            <a:xfrm>
              <a:off x="7856375" y="18661"/>
              <a:ext cx="4198776" cy="1772816"/>
            </a:xfrm>
            <a:prstGeom prst="cloudCallout">
              <a:avLst>
                <a:gd name="adj1" fmla="val -52610"/>
                <a:gd name="adj2" fmla="val 31176"/>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Menus are not part of Windows itself, but are still found in programs built before Microsoft went to the ribbon navigation method.</a:t>
              </a:r>
            </a:p>
            <a:p>
              <a:pPr algn="ctr"/>
              <a:r>
                <a:rPr lang="en-CA" sz="1200" dirty="0">
                  <a:solidFill>
                    <a:schemeClr val="tx1"/>
                  </a:solidFill>
                </a:rPr>
                <a:t>This is a menu bar from Adobe Photoshop CS5, created before ribbons were the norm.</a:t>
              </a:r>
            </a:p>
          </p:txBody>
        </p:sp>
      </p:grpSp>
      <p:grpSp>
        <p:nvGrpSpPr>
          <p:cNvPr id="15" name="Group 14"/>
          <p:cNvGrpSpPr/>
          <p:nvPr/>
        </p:nvGrpSpPr>
        <p:grpSpPr>
          <a:xfrm>
            <a:off x="137107" y="1567542"/>
            <a:ext cx="7644624" cy="5117582"/>
            <a:chOff x="137107" y="1567542"/>
            <a:chExt cx="7644624" cy="5117582"/>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07" y="1567542"/>
              <a:ext cx="2740245" cy="4945224"/>
            </a:xfrm>
            <a:prstGeom prst="rect">
              <a:avLst/>
            </a:prstGeom>
            <a:ln w="19050">
              <a:solidFill>
                <a:srgbClr val="0070C0"/>
              </a:solidFill>
            </a:ln>
          </p:spPr>
        </p:pic>
        <p:sp>
          <p:nvSpPr>
            <p:cNvPr id="11" name="TextBox 10"/>
            <p:cNvSpPr txBox="1"/>
            <p:nvPr/>
          </p:nvSpPr>
          <p:spPr>
            <a:xfrm>
              <a:off x="3694708" y="1791477"/>
              <a:ext cx="4087023" cy="4893647"/>
            </a:xfrm>
            <a:prstGeom prst="rect">
              <a:avLst/>
            </a:prstGeom>
            <a:noFill/>
            <a:ln w="19050">
              <a:solidFill>
                <a:srgbClr val="0070C0"/>
              </a:solidFill>
            </a:ln>
          </p:spPr>
          <p:txBody>
            <a:bodyPr wrap="square" rtlCol="0">
              <a:spAutoFit/>
            </a:bodyPr>
            <a:lstStyle/>
            <a:p>
              <a:r>
                <a:rPr lang="en-CA" sz="1200" dirty="0"/>
                <a:t>I touched the </a:t>
              </a:r>
              <a:r>
                <a:rPr lang="en-CA" sz="1200" b="1" dirty="0"/>
                <a:t>Alt</a:t>
              </a:r>
              <a:r>
                <a:rPr lang="en-CA" sz="1200" dirty="0"/>
                <a:t> key to access this menu. Since the </a:t>
              </a:r>
              <a:r>
                <a:rPr lang="en-CA" sz="1200" b="1" dirty="0"/>
                <a:t>File</a:t>
              </a:r>
              <a:r>
                <a:rPr lang="en-CA" sz="1200" dirty="0"/>
                <a:t> menu is the first on the left, the Alt pulls it up first.</a:t>
              </a:r>
            </a:p>
            <a:p>
              <a:endParaRPr lang="en-CA" sz="1200" dirty="0"/>
            </a:p>
            <a:p>
              <a:r>
                <a:rPr lang="en-CA" sz="1200" dirty="0"/>
                <a:t>Just as a note, not all programs pull up the far left menu (usually the File menu) when you touch the Alt key.  Some programs just highlight the first menu name when you touch the Alt key.</a:t>
              </a:r>
            </a:p>
            <a:p>
              <a:endParaRPr lang="en-CA" sz="1200" dirty="0"/>
            </a:p>
            <a:p>
              <a:r>
                <a:rPr lang="en-CA" sz="1200" dirty="0"/>
                <a:t>I could have also held down the </a:t>
              </a:r>
              <a:r>
                <a:rPr lang="en-CA" sz="1200" b="1" dirty="0"/>
                <a:t>Alt</a:t>
              </a:r>
              <a:r>
                <a:rPr lang="en-CA" sz="1200" dirty="0"/>
                <a:t> key and touched the “f” key (then released both keys) to accomplish the same thing.</a:t>
              </a:r>
            </a:p>
            <a:p>
              <a:r>
                <a:rPr lang="en-CA" sz="1200" b="1" dirty="0"/>
                <a:t>Alt-E</a:t>
              </a:r>
              <a:r>
                <a:rPr lang="en-CA" sz="1200" dirty="0"/>
                <a:t> brings up the edit menu</a:t>
              </a:r>
              <a:r>
                <a:rPr lang="en-CA" sz="1200" b="1" dirty="0"/>
                <a:t>, Alt-I</a:t>
              </a:r>
              <a:r>
                <a:rPr lang="en-CA" sz="1200" dirty="0"/>
                <a:t> the image menu, etc.</a:t>
              </a:r>
            </a:p>
            <a:p>
              <a:endParaRPr lang="en-CA" sz="1200" dirty="0"/>
            </a:p>
            <a:p>
              <a:r>
                <a:rPr lang="en-CA" sz="1200" dirty="0"/>
                <a:t>In addition, any of the shortcuts I would touch the underlined letter to do that function, such as “</a:t>
              </a:r>
              <a:r>
                <a:rPr lang="en-CA" sz="1200" u="sng" dirty="0"/>
                <a:t>N</a:t>
              </a:r>
              <a:r>
                <a:rPr lang="en-CA" sz="1200" dirty="0"/>
                <a:t>ew” is underlined.  I would then touch the “n” key to start a new canvas or “o” to open a file.</a:t>
              </a:r>
            </a:p>
            <a:p>
              <a:endParaRPr lang="en-CA" sz="1200" dirty="0"/>
            </a:p>
            <a:p>
              <a:r>
                <a:rPr lang="en-CA" sz="1200" dirty="0"/>
                <a:t>I can mix and match keyboard and mouse, just like I can with the ribbon.</a:t>
              </a:r>
            </a:p>
            <a:p>
              <a:endParaRPr lang="en-CA" sz="1200" dirty="0"/>
            </a:p>
            <a:p>
              <a:r>
                <a:rPr lang="en-CA" sz="1200" dirty="0"/>
                <a:t>This older style navigation is quite common still and you should know how to use it as the change over to ribbon navigation occurs.</a:t>
              </a:r>
            </a:p>
            <a:p>
              <a:endParaRPr lang="en-CA" sz="1200" dirty="0"/>
            </a:p>
            <a:p>
              <a:r>
                <a:rPr lang="en-CA" sz="1200" dirty="0"/>
                <a:t>Note that the icons to the left of the File menu are not part of the menu.  That is Photoshop’s toolbar.</a:t>
              </a:r>
            </a:p>
          </p:txBody>
        </p:sp>
        <p:cxnSp>
          <p:nvCxnSpPr>
            <p:cNvPr id="13" name="Straight Arrow Connector 12"/>
            <p:cNvCxnSpPr/>
            <p:nvPr/>
          </p:nvCxnSpPr>
          <p:spPr>
            <a:xfrm flipH="1">
              <a:off x="2877352" y="3222638"/>
              <a:ext cx="817357" cy="24835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3" name="Group 32"/>
          <p:cNvGrpSpPr/>
          <p:nvPr/>
        </p:nvGrpSpPr>
        <p:grpSpPr>
          <a:xfrm>
            <a:off x="8378889" y="2379308"/>
            <a:ext cx="3312367" cy="3503907"/>
            <a:chOff x="8490857" y="1959430"/>
            <a:chExt cx="3312367" cy="3503907"/>
          </a:xfrm>
        </p:grpSpPr>
        <p:sp>
          <p:nvSpPr>
            <p:cNvPr id="17" name="Rounded Rectangle 16"/>
            <p:cNvSpPr/>
            <p:nvPr/>
          </p:nvSpPr>
          <p:spPr>
            <a:xfrm>
              <a:off x="8490857" y="1959430"/>
              <a:ext cx="3312367" cy="3503907"/>
            </a:xfrm>
            <a:prstGeom prst="roundRect">
              <a:avLst/>
            </a:prstGeom>
            <a:solidFill>
              <a:schemeClr val="accent2">
                <a:alpha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p:cNvSpPr txBox="1"/>
            <p:nvPr/>
          </p:nvSpPr>
          <p:spPr>
            <a:xfrm>
              <a:off x="8789437" y="2092724"/>
              <a:ext cx="2724539" cy="276999"/>
            </a:xfrm>
            <a:prstGeom prst="rect">
              <a:avLst/>
            </a:prstGeom>
            <a:noFill/>
          </p:spPr>
          <p:txBody>
            <a:bodyPr wrap="square" rtlCol="0">
              <a:spAutoFit/>
            </a:bodyPr>
            <a:lstStyle/>
            <a:p>
              <a:pPr algn="ctr"/>
              <a:r>
                <a:rPr lang="en-CA" sz="1200" b="1" dirty="0"/>
                <a:t>Navigation in the menus</a:t>
              </a:r>
            </a:p>
          </p:txBody>
        </p:sp>
      </p:grpSp>
      <p:sp>
        <p:nvSpPr>
          <p:cNvPr id="21" name="TextBox 20"/>
          <p:cNvSpPr txBox="1"/>
          <p:nvPr/>
        </p:nvSpPr>
        <p:spPr>
          <a:xfrm>
            <a:off x="8612154" y="2957805"/>
            <a:ext cx="3004456" cy="461665"/>
          </a:xfrm>
          <a:prstGeom prst="rect">
            <a:avLst/>
          </a:prstGeom>
          <a:noFill/>
        </p:spPr>
        <p:txBody>
          <a:bodyPr wrap="square" rtlCol="0">
            <a:spAutoFit/>
          </a:bodyPr>
          <a:lstStyle/>
          <a:p>
            <a:pPr marL="171450" indent="-171450">
              <a:buFont typeface="Wingdings" panose="05000000000000000000" pitchFamily="2" charset="2"/>
              <a:buChar char="Ø"/>
            </a:pPr>
            <a:r>
              <a:rPr lang="en-CA" sz="1200" dirty="0"/>
              <a:t>Arrow keys up and down.</a:t>
            </a:r>
          </a:p>
          <a:p>
            <a:r>
              <a:rPr lang="en-CA" sz="1200" dirty="0"/>
              <a:t>     Then press </a:t>
            </a:r>
            <a:r>
              <a:rPr lang="en-CA" sz="1200" b="1" dirty="0"/>
              <a:t>Enter</a:t>
            </a:r>
            <a:r>
              <a:rPr lang="en-CA" sz="1200" dirty="0"/>
              <a:t> to do that function.</a:t>
            </a:r>
          </a:p>
        </p:txBody>
      </p:sp>
      <p:sp>
        <p:nvSpPr>
          <p:cNvPr id="23" name="TextBox 22"/>
          <p:cNvSpPr txBox="1"/>
          <p:nvPr/>
        </p:nvSpPr>
        <p:spPr>
          <a:xfrm>
            <a:off x="8640145" y="4054380"/>
            <a:ext cx="2771192" cy="276999"/>
          </a:xfrm>
          <a:prstGeom prst="rect">
            <a:avLst/>
          </a:prstGeom>
          <a:noFill/>
        </p:spPr>
        <p:txBody>
          <a:bodyPr wrap="square" rtlCol="0">
            <a:spAutoFit/>
          </a:bodyPr>
          <a:lstStyle/>
          <a:p>
            <a:pPr marL="171450" indent="-171450">
              <a:buFont typeface="Wingdings" panose="05000000000000000000" pitchFamily="2" charset="2"/>
              <a:buChar char="Ø"/>
            </a:pPr>
            <a:r>
              <a:rPr lang="en-CA" sz="1200" dirty="0"/>
              <a:t>Shortcut keys (the underlined letters)</a:t>
            </a:r>
          </a:p>
        </p:txBody>
      </p:sp>
      <p:sp>
        <p:nvSpPr>
          <p:cNvPr id="25" name="TextBox 24"/>
          <p:cNvSpPr txBox="1"/>
          <p:nvPr/>
        </p:nvSpPr>
        <p:spPr>
          <a:xfrm>
            <a:off x="8640145" y="4423712"/>
            <a:ext cx="2771192" cy="646331"/>
          </a:xfrm>
          <a:prstGeom prst="rect">
            <a:avLst/>
          </a:prstGeom>
          <a:noFill/>
        </p:spPr>
        <p:txBody>
          <a:bodyPr wrap="square" rtlCol="0">
            <a:spAutoFit/>
          </a:bodyPr>
          <a:lstStyle/>
          <a:p>
            <a:pPr marL="171450" indent="-171450">
              <a:buFont typeface="Wingdings" panose="05000000000000000000" pitchFamily="2" charset="2"/>
              <a:buChar char="Ø"/>
            </a:pPr>
            <a:r>
              <a:rPr lang="en-CA" sz="1200" dirty="0"/>
              <a:t>Hotkeys (e.g. Ctrl-N, </a:t>
            </a:r>
            <a:r>
              <a:rPr lang="en-CA" sz="1200" dirty="0" err="1"/>
              <a:t>Alt+Ctrl+O</a:t>
            </a:r>
            <a:r>
              <a:rPr lang="en-CA" sz="1200" dirty="0"/>
              <a:t>, etc.) Hotkeys are also available without using the menu.</a:t>
            </a:r>
          </a:p>
        </p:txBody>
      </p:sp>
      <p:grpSp>
        <p:nvGrpSpPr>
          <p:cNvPr id="34" name="Group 33"/>
          <p:cNvGrpSpPr/>
          <p:nvPr/>
        </p:nvGrpSpPr>
        <p:grpSpPr>
          <a:xfrm>
            <a:off x="8640145" y="3514723"/>
            <a:ext cx="3004457" cy="461665"/>
            <a:chOff x="8752113" y="3094845"/>
            <a:chExt cx="3004457" cy="461665"/>
          </a:xfrm>
        </p:grpSpPr>
        <p:sp>
          <p:nvSpPr>
            <p:cNvPr id="22" name="TextBox 21"/>
            <p:cNvSpPr txBox="1"/>
            <p:nvPr/>
          </p:nvSpPr>
          <p:spPr>
            <a:xfrm>
              <a:off x="8752113" y="3094845"/>
              <a:ext cx="3004457" cy="461665"/>
            </a:xfrm>
            <a:prstGeom prst="rect">
              <a:avLst/>
            </a:prstGeom>
            <a:noFill/>
          </p:spPr>
          <p:txBody>
            <a:bodyPr wrap="square" rtlCol="0">
              <a:spAutoFit/>
            </a:bodyPr>
            <a:lstStyle/>
            <a:p>
              <a:pPr marL="171450" indent="-171450">
                <a:buFont typeface="Wingdings" panose="05000000000000000000" pitchFamily="2" charset="2"/>
                <a:buChar char="Ø"/>
              </a:pPr>
              <a:r>
                <a:rPr lang="en-CA" sz="1200" dirty="0"/>
                <a:t>Arrow keys right and left on sub-menus</a:t>
              </a:r>
            </a:p>
            <a:p>
              <a:r>
                <a:rPr lang="en-CA" sz="1200" dirty="0"/>
                <a:t>     Right arrow expands the sub-menu.</a:t>
              </a:r>
            </a:p>
          </p:txBody>
        </p:sp>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13976" y="3172837"/>
              <a:ext cx="128108" cy="146409"/>
            </a:xfrm>
            <a:prstGeom prst="rect">
              <a:avLst/>
            </a:prstGeom>
          </p:spPr>
        </p:pic>
      </p:grpSp>
      <p:sp>
        <p:nvSpPr>
          <p:cNvPr id="32" name="TextBox 31"/>
          <p:cNvSpPr txBox="1"/>
          <p:nvPr/>
        </p:nvSpPr>
        <p:spPr>
          <a:xfrm>
            <a:off x="8677469" y="5161253"/>
            <a:ext cx="2771192" cy="646331"/>
          </a:xfrm>
          <a:prstGeom prst="rect">
            <a:avLst/>
          </a:prstGeom>
          <a:noFill/>
        </p:spPr>
        <p:txBody>
          <a:bodyPr wrap="square" rtlCol="0">
            <a:spAutoFit/>
          </a:bodyPr>
          <a:lstStyle/>
          <a:p>
            <a:pPr marL="171450" indent="-171450">
              <a:buFont typeface="Wingdings" panose="05000000000000000000" pitchFamily="2" charset="2"/>
              <a:buChar char="Ø"/>
            </a:pPr>
            <a:r>
              <a:rPr lang="en-CA" sz="1200" dirty="0"/>
              <a:t>And finally, you can just left click once with your mouse on the function you want.</a:t>
            </a:r>
          </a:p>
        </p:txBody>
      </p:sp>
    </p:spTree>
    <p:extLst>
      <p:ext uri="{BB962C8B-B14F-4D97-AF65-F5344CB8AC3E}">
        <p14:creationId xmlns:p14="http://schemas.microsoft.com/office/powerpoint/2010/main" val="1337736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 calcmode="lin" valueType="num">
                                      <p:cBhvr>
                                        <p:cTn id="28" dur="500" fill="hold"/>
                                        <p:tgtEl>
                                          <p:spTgt spid="24"/>
                                        </p:tgtEl>
                                        <p:attrNameLst>
                                          <p:attrName>ppt_w</p:attrName>
                                        </p:attrNameLst>
                                      </p:cBhvr>
                                      <p:tavLst>
                                        <p:tav tm="0">
                                          <p:val>
                                            <p:fltVal val="0"/>
                                          </p:val>
                                        </p:tav>
                                        <p:tav tm="100000">
                                          <p:val>
                                            <p:strVal val="#ppt_w"/>
                                          </p:val>
                                        </p:tav>
                                      </p:tavLst>
                                    </p:anim>
                                    <p:anim calcmode="lin" valueType="num">
                                      <p:cBhvr>
                                        <p:cTn id="29" dur="500" fill="hold"/>
                                        <p:tgtEl>
                                          <p:spTgt spid="24"/>
                                        </p:tgtEl>
                                        <p:attrNameLst>
                                          <p:attrName>ppt_h</p:attrName>
                                        </p:attrNameLst>
                                      </p:cBhvr>
                                      <p:tavLst>
                                        <p:tav tm="0">
                                          <p:val>
                                            <p:fltVal val="0"/>
                                          </p:val>
                                        </p:tav>
                                        <p:tav tm="100000">
                                          <p:val>
                                            <p:strVal val="#ppt_h"/>
                                          </p:val>
                                        </p:tav>
                                      </p:tavLst>
                                    </p:anim>
                                    <p:animEffect transition="in" filter="fade">
                                      <p:cBhvr>
                                        <p:cTn id="30" dur="500"/>
                                        <p:tgtEl>
                                          <p:spTgt spid="2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p:cTn id="35" dur="500" fill="hold"/>
                                        <p:tgtEl>
                                          <p:spTgt spid="26"/>
                                        </p:tgtEl>
                                        <p:attrNameLst>
                                          <p:attrName>ppt_w</p:attrName>
                                        </p:attrNameLst>
                                      </p:cBhvr>
                                      <p:tavLst>
                                        <p:tav tm="0">
                                          <p:val>
                                            <p:fltVal val="0"/>
                                          </p:val>
                                        </p:tav>
                                        <p:tav tm="100000">
                                          <p:val>
                                            <p:strVal val="#ppt_w"/>
                                          </p:val>
                                        </p:tav>
                                      </p:tavLst>
                                    </p:anim>
                                    <p:anim calcmode="lin" valueType="num">
                                      <p:cBhvr>
                                        <p:cTn id="36" dur="500" fill="hold"/>
                                        <p:tgtEl>
                                          <p:spTgt spid="26"/>
                                        </p:tgtEl>
                                        <p:attrNameLst>
                                          <p:attrName>ppt_h</p:attrName>
                                        </p:attrNameLst>
                                      </p:cBhvr>
                                      <p:tavLst>
                                        <p:tav tm="0">
                                          <p:val>
                                            <p:fltVal val="0"/>
                                          </p:val>
                                        </p:tav>
                                        <p:tav tm="100000">
                                          <p:val>
                                            <p:strVal val="#ppt_h"/>
                                          </p:val>
                                        </p:tav>
                                      </p:tavLst>
                                    </p:anim>
                                    <p:animEffect transition="in" filter="fade">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 calcmode="lin" valueType="num">
                                      <p:cBhvr>
                                        <p:cTn id="42" dur="500" fill="hold"/>
                                        <p:tgtEl>
                                          <p:spTgt spid="27"/>
                                        </p:tgtEl>
                                        <p:attrNameLst>
                                          <p:attrName>ppt_w</p:attrName>
                                        </p:attrNameLst>
                                      </p:cBhvr>
                                      <p:tavLst>
                                        <p:tav tm="0">
                                          <p:val>
                                            <p:fltVal val="0"/>
                                          </p:val>
                                        </p:tav>
                                        <p:tav tm="100000">
                                          <p:val>
                                            <p:strVal val="#ppt_w"/>
                                          </p:val>
                                        </p:tav>
                                      </p:tavLst>
                                    </p:anim>
                                    <p:anim calcmode="lin" valueType="num">
                                      <p:cBhvr>
                                        <p:cTn id="43" dur="500" fill="hold"/>
                                        <p:tgtEl>
                                          <p:spTgt spid="27"/>
                                        </p:tgtEl>
                                        <p:attrNameLst>
                                          <p:attrName>ppt_h</p:attrName>
                                        </p:attrNameLst>
                                      </p:cBhvr>
                                      <p:tavLst>
                                        <p:tav tm="0">
                                          <p:val>
                                            <p:fltVal val="0"/>
                                          </p:val>
                                        </p:tav>
                                        <p:tav tm="100000">
                                          <p:val>
                                            <p:strVal val="#ppt_h"/>
                                          </p:val>
                                        </p:tav>
                                      </p:tavLst>
                                    </p:anim>
                                    <p:animEffect transition="in" filter="fade">
                                      <p:cBhvr>
                                        <p:cTn id="44" dur="500"/>
                                        <p:tgtEl>
                                          <p:spTgt spid="27"/>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p:cTn id="49" dur="500" fill="hold"/>
                                        <p:tgtEl>
                                          <p:spTgt spid="28"/>
                                        </p:tgtEl>
                                        <p:attrNameLst>
                                          <p:attrName>ppt_w</p:attrName>
                                        </p:attrNameLst>
                                      </p:cBhvr>
                                      <p:tavLst>
                                        <p:tav tm="0">
                                          <p:val>
                                            <p:fltVal val="0"/>
                                          </p:val>
                                        </p:tav>
                                        <p:tav tm="100000">
                                          <p:val>
                                            <p:strVal val="#ppt_w"/>
                                          </p:val>
                                        </p:tav>
                                      </p:tavLst>
                                    </p:anim>
                                    <p:anim calcmode="lin" valueType="num">
                                      <p:cBhvr>
                                        <p:cTn id="50" dur="500" fill="hold"/>
                                        <p:tgtEl>
                                          <p:spTgt spid="28"/>
                                        </p:tgtEl>
                                        <p:attrNameLst>
                                          <p:attrName>ppt_h</p:attrName>
                                        </p:attrNameLst>
                                      </p:cBhvr>
                                      <p:tavLst>
                                        <p:tav tm="0">
                                          <p:val>
                                            <p:fltVal val="0"/>
                                          </p:val>
                                        </p:tav>
                                        <p:tav tm="100000">
                                          <p:val>
                                            <p:strVal val="#ppt_h"/>
                                          </p:val>
                                        </p:tav>
                                      </p:tavLst>
                                    </p:anim>
                                    <p:animEffect transition="in" filter="fade">
                                      <p:cBhvr>
                                        <p:cTn id="51" dur="500"/>
                                        <p:tgtEl>
                                          <p:spTgt spid="28"/>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29"/>
                                        </p:tgtEl>
                                        <p:attrNameLst>
                                          <p:attrName>style.visibility</p:attrName>
                                        </p:attrNameLst>
                                      </p:cBhvr>
                                      <p:to>
                                        <p:strVal val="visible"/>
                                      </p:to>
                                    </p:set>
                                    <p:anim calcmode="lin" valueType="num">
                                      <p:cBhvr>
                                        <p:cTn id="56" dur="500" fill="hold"/>
                                        <p:tgtEl>
                                          <p:spTgt spid="29"/>
                                        </p:tgtEl>
                                        <p:attrNameLst>
                                          <p:attrName>ppt_w</p:attrName>
                                        </p:attrNameLst>
                                      </p:cBhvr>
                                      <p:tavLst>
                                        <p:tav tm="0">
                                          <p:val>
                                            <p:fltVal val="0"/>
                                          </p:val>
                                        </p:tav>
                                        <p:tav tm="100000">
                                          <p:val>
                                            <p:strVal val="#ppt_w"/>
                                          </p:val>
                                        </p:tav>
                                      </p:tavLst>
                                    </p:anim>
                                    <p:anim calcmode="lin" valueType="num">
                                      <p:cBhvr>
                                        <p:cTn id="57" dur="500" fill="hold"/>
                                        <p:tgtEl>
                                          <p:spTgt spid="29"/>
                                        </p:tgtEl>
                                        <p:attrNameLst>
                                          <p:attrName>ppt_h</p:attrName>
                                        </p:attrNameLst>
                                      </p:cBhvr>
                                      <p:tavLst>
                                        <p:tav tm="0">
                                          <p:val>
                                            <p:fltVal val="0"/>
                                          </p:val>
                                        </p:tav>
                                        <p:tav tm="100000">
                                          <p:val>
                                            <p:strVal val="#ppt_h"/>
                                          </p:val>
                                        </p:tav>
                                      </p:tavLst>
                                    </p:anim>
                                    <p:animEffect transition="in" filter="fade">
                                      <p:cBhvr>
                                        <p:cTn id="58" dur="500"/>
                                        <p:tgtEl>
                                          <p:spTgt spid="29"/>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anim calcmode="lin" valueType="num">
                                      <p:cBhvr>
                                        <p:cTn id="63" dur="500" fill="hold"/>
                                        <p:tgtEl>
                                          <p:spTgt spid="30"/>
                                        </p:tgtEl>
                                        <p:attrNameLst>
                                          <p:attrName>ppt_w</p:attrName>
                                        </p:attrNameLst>
                                      </p:cBhvr>
                                      <p:tavLst>
                                        <p:tav tm="0">
                                          <p:val>
                                            <p:fltVal val="0"/>
                                          </p:val>
                                        </p:tav>
                                        <p:tav tm="100000">
                                          <p:val>
                                            <p:strVal val="#ppt_w"/>
                                          </p:val>
                                        </p:tav>
                                      </p:tavLst>
                                    </p:anim>
                                    <p:anim calcmode="lin" valueType="num">
                                      <p:cBhvr>
                                        <p:cTn id="64" dur="500" fill="hold"/>
                                        <p:tgtEl>
                                          <p:spTgt spid="30"/>
                                        </p:tgtEl>
                                        <p:attrNameLst>
                                          <p:attrName>ppt_h</p:attrName>
                                        </p:attrNameLst>
                                      </p:cBhvr>
                                      <p:tavLst>
                                        <p:tav tm="0">
                                          <p:val>
                                            <p:fltVal val="0"/>
                                          </p:val>
                                        </p:tav>
                                        <p:tav tm="100000">
                                          <p:val>
                                            <p:strVal val="#ppt_h"/>
                                          </p:val>
                                        </p:tav>
                                      </p:tavLst>
                                    </p:anim>
                                    <p:animEffect transition="in" filter="fade">
                                      <p:cBhvr>
                                        <p:cTn id="65" dur="500"/>
                                        <p:tgtEl>
                                          <p:spTgt spid="30"/>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nodeType="clickEffect">
                                  <p:stCondLst>
                                    <p:cond delay="0"/>
                                  </p:stCondLst>
                                  <p:childTnLst>
                                    <p:set>
                                      <p:cBhvr>
                                        <p:cTn id="69" dur="1" fill="hold">
                                          <p:stCondLst>
                                            <p:cond delay="0"/>
                                          </p:stCondLst>
                                        </p:cTn>
                                        <p:tgtEl>
                                          <p:spTgt spid="33"/>
                                        </p:tgtEl>
                                        <p:attrNameLst>
                                          <p:attrName>style.visibility</p:attrName>
                                        </p:attrNameLst>
                                      </p:cBhvr>
                                      <p:to>
                                        <p:strVal val="visible"/>
                                      </p:to>
                                    </p:set>
                                    <p:anim calcmode="lin" valueType="num">
                                      <p:cBhvr additive="base">
                                        <p:cTn id="70" dur="500" fill="hold"/>
                                        <p:tgtEl>
                                          <p:spTgt spid="33"/>
                                        </p:tgtEl>
                                        <p:attrNameLst>
                                          <p:attrName>ppt_x</p:attrName>
                                        </p:attrNameLst>
                                      </p:cBhvr>
                                      <p:tavLst>
                                        <p:tav tm="0">
                                          <p:val>
                                            <p:strVal val="#ppt_x"/>
                                          </p:val>
                                        </p:tav>
                                        <p:tav tm="100000">
                                          <p:val>
                                            <p:strVal val="#ppt_x"/>
                                          </p:val>
                                        </p:tav>
                                      </p:tavLst>
                                    </p:anim>
                                    <p:anim calcmode="lin" valueType="num">
                                      <p:cBhvr additive="base">
                                        <p:cTn id="71"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21"/>
                                        </p:tgtEl>
                                        <p:attrNameLst>
                                          <p:attrName>style.visibility</p:attrName>
                                        </p:attrNameLst>
                                      </p:cBhvr>
                                      <p:to>
                                        <p:strVal val="visible"/>
                                      </p:to>
                                    </p:set>
                                    <p:anim calcmode="lin" valueType="num">
                                      <p:cBhvr additive="base">
                                        <p:cTn id="76" dur="500" fill="hold"/>
                                        <p:tgtEl>
                                          <p:spTgt spid="21"/>
                                        </p:tgtEl>
                                        <p:attrNameLst>
                                          <p:attrName>ppt_x</p:attrName>
                                        </p:attrNameLst>
                                      </p:cBhvr>
                                      <p:tavLst>
                                        <p:tav tm="0">
                                          <p:val>
                                            <p:strVal val="#ppt_x"/>
                                          </p:val>
                                        </p:tav>
                                        <p:tav tm="100000">
                                          <p:val>
                                            <p:strVal val="#ppt_x"/>
                                          </p:val>
                                        </p:tav>
                                      </p:tavLst>
                                    </p:anim>
                                    <p:anim calcmode="lin" valueType="num">
                                      <p:cBhvr additive="base">
                                        <p:cTn id="7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nodeType="clickEffect">
                                  <p:stCondLst>
                                    <p:cond delay="0"/>
                                  </p:stCondLst>
                                  <p:childTnLst>
                                    <p:set>
                                      <p:cBhvr>
                                        <p:cTn id="81" dur="1" fill="hold">
                                          <p:stCondLst>
                                            <p:cond delay="0"/>
                                          </p:stCondLst>
                                        </p:cTn>
                                        <p:tgtEl>
                                          <p:spTgt spid="34"/>
                                        </p:tgtEl>
                                        <p:attrNameLst>
                                          <p:attrName>style.visibility</p:attrName>
                                        </p:attrNameLst>
                                      </p:cBhvr>
                                      <p:to>
                                        <p:strVal val="visible"/>
                                      </p:to>
                                    </p:set>
                                    <p:anim calcmode="lin" valueType="num">
                                      <p:cBhvr additive="base">
                                        <p:cTn id="82" dur="500" fill="hold"/>
                                        <p:tgtEl>
                                          <p:spTgt spid="34"/>
                                        </p:tgtEl>
                                        <p:attrNameLst>
                                          <p:attrName>ppt_x</p:attrName>
                                        </p:attrNameLst>
                                      </p:cBhvr>
                                      <p:tavLst>
                                        <p:tav tm="0">
                                          <p:val>
                                            <p:strVal val="#ppt_x"/>
                                          </p:val>
                                        </p:tav>
                                        <p:tav tm="100000">
                                          <p:val>
                                            <p:strVal val="#ppt_x"/>
                                          </p:val>
                                        </p:tav>
                                      </p:tavLst>
                                    </p:anim>
                                    <p:anim calcmode="lin" valueType="num">
                                      <p:cBhvr additive="base">
                                        <p:cTn id="83"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23"/>
                                        </p:tgtEl>
                                        <p:attrNameLst>
                                          <p:attrName>style.visibility</p:attrName>
                                        </p:attrNameLst>
                                      </p:cBhvr>
                                      <p:to>
                                        <p:strVal val="visible"/>
                                      </p:to>
                                    </p:set>
                                    <p:anim calcmode="lin" valueType="num">
                                      <p:cBhvr additive="base">
                                        <p:cTn id="88" dur="500" fill="hold"/>
                                        <p:tgtEl>
                                          <p:spTgt spid="23"/>
                                        </p:tgtEl>
                                        <p:attrNameLst>
                                          <p:attrName>ppt_x</p:attrName>
                                        </p:attrNameLst>
                                      </p:cBhvr>
                                      <p:tavLst>
                                        <p:tav tm="0">
                                          <p:val>
                                            <p:strVal val="#ppt_x"/>
                                          </p:val>
                                        </p:tav>
                                        <p:tav tm="100000">
                                          <p:val>
                                            <p:strVal val="#ppt_x"/>
                                          </p:val>
                                        </p:tav>
                                      </p:tavLst>
                                    </p:anim>
                                    <p:anim calcmode="lin" valueType="num">
                                      <p:cBhvr additive="base">
                                        <p:cTn id="89"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grpId="0" nodeType="clickEffect">
                                  <p:stCondLst>
                                    <p:cond delay="0"/>
                                  </p:stCondLst>
                                  <p:childTnLst>
                                    <p:set>
                                      <p:cBhvr>
                                        <p:cTn id="93" dur="1" fill="hold">
                                          <p:stCondLst>
                                            <p:cond delay="0"/>
                                          </p:stCondLst>
                                        </p:cTn>
                                        <p:tgtEl>
                                          <p:spTgt spid="25"/>
                                        </p:tgtEl>
                                        <p:attrNameLst>
                                          <p:attrName>style.visibility</p:attrName>
                                        </p:attrNameLst>
                                      </p:cBhvr>
                                      <p:to>
                                        <p:strVal val="visible"/>
                                      </p:to>
                                    </p:set>
                                    <p:anim calcmode="lin" valueType="num">
                                      <p:cBhvr additive="base">
                                        <p:cTn id="94" dur="500" fill="hold"/>
                                        <p:tgtEl>
                                          <p:spTgt spid="25"/>
                                        </p:tgtEl>
                                        <p:attrNameLst>
                                          <p:attrName>ppt_x</p:attrName>
                                        </p:attrNameLst>
                                      </p:cBhvr>
                                      <p:tavLst>
                                        <p:tav tm="0">
                                          <p:val>
                                            <p:strVal val="#ppt_x"/>
                                          </p:val>
                                        </p:tav>
                                        <p:tav tm="100000">
                                          <p:val>
                                            <p:strVal val="#ppt_x"/>
                                          </p:val>
                                        </p:tav>
                                      </p:tavLst>
                                    </p:anim>
                                    <p:anim calcmode="lin" valueType="num">
                                      <p:cBhvr additive="base">
                                        <p:cTn id="95"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grpId="0" nodeType="clickEffect">
                                  <p:stCondLst>
                                    <p:cond delay="0"/>
                                  </p:stCondLst>
                                  <p:childTnLst>
                                    <p:set>
                                      <p:cBhvr>
                                        <p:cTn id="99" dur="1" fill="hold">
                                          <p:stCondLst>
                                            <p:cond delay="0"/>
                                          </p:stCondLst>
                                        </p:cTn>
                                        <p:tgtEl>
                                          <p:spTgt spid="32"/>
                                        </p:tgtEl>
                                        <p:attrNameLst>
                                          <p:attrName>style.visibility</p:attrName>
                                        </p:attrNameLst>
                                      </p:cBhvr>
                                      <p:to>
                                        <p:strVal val="visible"/>
                                      </p:to>
                                    </p:set>
                                    <p:anim calcmode="lin" valueType="num">
                                      <p:cBhvr additive="base">
                                        <p:cTn id="100" dur="500" fill="hold"/>
                                        <p:tgtEl>
                                          <p:spTgt spid="32"/>
                                        </p:tgtEl>
                                        <p:attrNameLst>
                                          <p:attrName>ppt_x</p:attrName>
                                        </p:attrNameLst>
                                      </p:cBhvr>
                                      <p:tavLst>
                                        <p:tav tm="0">
                                          <p:val>
                                            <p:strVal val="#ppt_x"/>
                                          </p:val>
                                        </p:tav>
                                        <p:tav tm="100000">
                                          <p:val>
                                            <p:strVal val="#ppt_x"/>
                                          </p:val>
                                        </p:tav>
                                      </p:tavLst>
                                    </p:anim>
                                    <p:anim calcmode="lin" valueType="num">
                                      <p:cBhvr additive="base">
                                        <p:cTn id="101"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4" grpId="0" animBg="1"/>
      <p:bldP spid="26" grpId="0" animBg="1"/>
      <p:bldP spid="27" grpId="0" animBg="1"/>
      <p:bldP spid="28" grpId="0" animBg="1"/>
      <p:bldP spid="29" grpId="0" animBg="1"/>
      <p:bldP spid="30" grpId="0" animBg="1"/>
      <p:bldP spid="21" grpId="0"/>
      <p:bldP spid="23" grpId="0"/>
      <p:bldP spid="25" grpId="0"/>
      <p:bldP spid="3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p:cNvGrpSpPr/>
          <p:nvPr/>
        </p:nvGrpSpPr>
        <p:grpSpPr>
          <a:xfrm>
            <a:off x="6768076" y="1316765"/>
            <a:ext cx="5114113" cy="5368664"/>
            <a:chOff x="5076056" y="987574"/>
            <a:chExt cx="3835585" cy="4026498"/>
          </a:xfrm>
        </p:grpSpPr>
        <p:grpSp>
          <p:nvGrpSpPr>
            <p:cNvPr id="7" name="Group 6"/>
            <p:cNvGrpSpPr/>
            <p:nvPr/>
          </p:nvGrpSpPr>
          <p:grpSpPr>
            <a:xfrm>
              <a:off x="6663935" y="1687467"/>
              <a:ext cx="2247706" cy="3326605"/>
              <a:chOff x="6663935" y="1687467"/>
              <a:chExt cx="2247706" cy="3326605"/>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3935" y="1687467"/>
                <a:ext cx="2247706" cy="3326605"/>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29168" y="4342930"/>
                <a:ext cx="485395" cy="501898"/>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09984" y="1788056"/>
                <a:ext cx="557487" cy="557487"/>
              </a:xfrm>
              <a:prstGeom prst="rect">
                <a:avLst/>
              </a:prstGeom>
            </p:spPr>
          </p:pic>
        </p:grpSp>
        <p:grpSp>
          <p:nvGrpSpPr>
            <p:cNvPr id="13" name="Group 12"/>
            <p:cNvGrpSpPr/>
            <p:nvPr/>
          </p:nvGrpSpPr>
          <p:grpSpPr>
            <a:xfrm>
              <a:off x="5076056" y="987574"/>
              <a:ext cx="3676175" cy="576064"/>
              <a:chOff x="5076056" y="987574"/>
              <a:chExt cx="3676175" cy="576064"/>
            </a:xfrm>
          </p:grpSpPr>
          <p:sp>
            <p:nvSpPr>
              <p:cNvPr id="11" name="Rounded Rectangular Callout 10"/>
              <p:cNvSpPr/>
              <p:nvPr/>
            </p:nvSpPr>
            <p:spPr>
              <a:xfrm>
                <a:off x="5076056" y="987574"/>
                <a:ext cx="3676175" cy="576064"/>
              </a:xfrm>
              <a:prstGeom prst="wedgeRoundRectCallout">
                <a:avLst>
                  <a:gd name="adj1" fmla="val 21666"/>
                  <a:gd name="adj2" fmla="val 65675"/>
                  <a:gd name="adj3" fmla="val 16667"/>
                </a:avLst>
              </a:prstGeom>
              <a:solidFill>
                <a:schemeClr val="tx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2" name="TextBox 11"/>
              <p:cNvSpPr txBox="1"/>
              <p:nvPr/>
            </p:nvSpPr>
            <p:spPr>
              <a:xfrm>
                <a:off x="5148064" y="1073482"/>
                <a:ext cx="3581739" cy="438581"/>
              </a:xfrm>
              <a:prstGeom prst="rect">
                <a:avLst/>
              </a:prstGeom>
              <a:noFill/>
            </p:spPr>
            <p:txBody>
              <a:bodyPr wrap="square" rtlCol="0">
                <a:spAutoFit/>
              </a:bodyPr>
              <a:lstStyle/>
              <a:p>
                <a:r>
                  <a:rPr lang="en-CA" sz="1600" dirty="0"/>
                  <a:t>The diagram below shows the flow of activity between the user and the computer and back again.</a:t>
                </a:r>
              </a:p>
            </p:txBody>
          </p:sp>
        </p:grpSp>
      </p:grpSp>
      <p:grpSp>
        <p:nvGrpSpPr>
          <p:cNvPr id="25" name="Group 24"/>
          <p:cNvGrpSpPr/>
          <p:nvPr/>
        </p:nvGrpSpPr>
        <p:grpSpPr>
          <a:xfrm>
            <a:off x="5039883" y="2384076"/>
            <a:ext cx="3168352" cy="1056118"/>
            <a:chOff x="3779912" y="1788056"/>
            <a:chExt cx="2376264" cy="792088"/>
          </a:xfrm>
        </p:grpSpPr>
        <p:sp>
          <p:nvSpPr>
            <p:cNvPr id="14" name="Oval Callout 13"/>
            <p:cNvSpPr/>
            <p:nvPr/>
          </p:nvSpPr>
          <p:spPr>
            <a:xfrm>
              <a:off x="3779912" y="1788056"/>
              <a:ext cx="2376264" cy="792088"/>
            </a:xfrm>
            <a:prstGeom prst="wedgeEllipseCallout">
              <a:avLst>
                <a:gd name="adj1" fmla="val 73123"/>
                <a:gd name="adj2" fmla="val -14462"/>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5" name="TextBox 14"/>
            <p:cNvSpPr txBox="1"/>
            <p:nvPr/>
          </p:nvSpPr>
          <p:spPr>
            <a:xfrm>
              <a:off x="4067944" y="1945433"/>
              <a:ext cx="1908212" cy="377074"/>
            </a:xfrm>
            <a:prstGeom prst="rect">
              <a:avLst/>
            </a:prstGeom>
            <a:noFill/>
          </p:spPr>
          <p:txBody>
            <a:bodyPr wrap="square" rtlCol="0">
              <a:spAutoFit/>
            </a:bodyPr>
            <a:lstStyle/>
            <a:p>
              <a:pPr algn="ctr"/>
              <a:r>
                <a:rPr lang="en-CA" sz="2667" dirty="0"/>
                <a:t>The user is you</a:t>
              </a:r>
            </a:p>
          </p:txBody>
        </p:sp>
      </p:grpSp>
      <p:grpSp>
        <p:nvGrpSpPr>
          <p:cNvPr id="18" name="Group 17"/>
          <p:cNvGrpSpPr/>
          <p:nvPr/>
        </p:nvGrpSpPr>
        <p:grpSpPr>
          <a:xfrm>
            <a:off x="239349" y="2802064"/>
            <a:ext cx="4704523" cy="1601047"/>
            <a:chOff x="179512" y="2163053"/>
            <a:chExt cx="3528392" cy="1200785"/>
          </a:xfr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p:grpSpPr>
        <p:sp>
          <p:nvSpPr>
            <p:cNvPr id="16" name="Rounded Rectangular Callout 15"/>
            <p:cNvSpPr/>
            <p:nvPr/>
          </p:nvSpPr>
          <p:spPr>
            <a:xfrm>
              <a:off x="179512" y="2163053"/>
              <a:ext cx="3528392" cy="1200785"/>
            </a:xfrm>
            <a:prstGeom prst="wedgeRoundRectCallout">
              <a:avLst>
                <a:gd name="adj1" fmla="val 134012"/>
                <a:gd name="adj2" fmla="val 19864"/>
                <a:gd name="adj3" fmla="val 16667"/>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7" name="TextBox 16"/>
            <p:cNvSpPr txBox="1"/>
            <p:nvPr/>
          </p:nvSpPr>
          <p:spPr>
            <a:xfrm>
              <a:off x="290771" y="2259866"/>
              <a:ext cx="3384222" cy="1038746"/>
            </a:xfrm>
            <a:prstGeom prst="rect">
              <a:avLst/>
            </a:prstGeom>
            <a:grpFill/>
          </p:spPr>
          <p:txBody>
            <a:bodyPr wrap="square" rtlCol="0">
              <a:spAutoFit/>
            </a:bodyPr>
            <a:lstStyle/>
            <a:p>
              <a:r>
                <a:rPr lang="en-CA" sz="1200" dirty="0"/>
                <a:t>The program can be anything; from Excel to Word, Internet to Email, to fancy stuff like photo editing and albums.</a:t>
              </a:r>
            </a:p>
            <a:p>
              <a:endParaRPr lang="en-CA" sz="1200" dirty="0"/>
            </a:p>
            <a:p>
              <a:r>
                <a:rPr lang="en-CA" sz="1200" dirty="0"/>
                <a:t>You can run many programs at once, such as browse the Internet while writing up an email to your friend.  In fact, even if you do not start any program, </a:t>
              </a:r>
              <a:r>
                <a:rPr lang="en-CA" sz="1200"/>
                <a:t>Windows still runs </a:t>
              </a:r>
              <a:r>
                <a:rPr lang="en-CA" sz="1200" dirty="0"/>
                <a:t>many programs in the background, and all of them simultaneously.</a:t>
              </a:r>
            </a:p>
          </p:txBody>
        </p:sp>
      </p:grpSp>
      <p:grpSp>
        <p:nvGrpSpPr>
          <p:cNvPr id="19" name="Group 18"/>
          <p:cNvGrpSpPr/>
          <p:nvPr/>
        </p:nvGrpSpPr>
        <p:grpSpPr>
          <a:xfrm>
            <a:off x="4991877" y="4206290"/>
            <a:ext cx="3264363" cy="1601047"/>
            <a:chOff x="3069999" y="2385980"/>
            <a:chExt cx="3528392" cy="1200785"/>
          </a:xfr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p:grpSpPr>
        <p:sp>
          <p:nvSpPr>
            <p:cNvPr id="20" name="Rounded Rectangular Callout 19"/>
            <p:cNvSpPr/>
            <p:nvPr/>
          </p:nvSpPr>
          <p:spPr>
            <a:xfrm>
              <a:off x="3069999" y="2385980"/>
              <a:ext cx="3528392" cy="1200785"/>
            </a:xfrm>
            <a:prstGeom prst="wedgeRoundRectCallout">
              <a:avLst>
                <a:gd name="adj1" fmla="val 69871"/>
                <a:gd name="adj2" fmla="val 4633"/>
                <a:gd name="adj3" fmla="val 16667"/>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21" name="TextBox 20"/>
            <p:cNvSpPr txBox="1"/>
            <p:nvPr/>
          </p:nvSpPr>
          <p:spPr>
            <a:xfrm>
              <a:off x="3177961" y="2512163"/>
              <a:ext cx="3384222" cy="900247"/>
            </a:xfrm>
            <a:prstGeom prst="rect">
              <a:avLst/>
            </a:prstGeom>
            <a:grpFill/>
          </p:spPr>
          <p:txBody>
            <a:bodyPr wrap="square" rtlCol="0">
              <a:spAutoFit/>
            </a:bodyPr>
            <a:lstStyle/>
            <a:p>
              <a:r>
                <a:rPr lang="en-CA" sz="1200" dirty="0"/>
                <a:t>There are several operating system: Windows, Mac, Linux, and UNIX are the most common.</a:t>
              </a:r>
            </a:p>
            <a:p>
              <a:endParaRPr lang="en-CA" sz="1200" dirty="0"/>
            </a:p>
            <a:p>
              <a:r>
                <a:rPr lang="en-CA" sz="1200" dirty="0"/>
                <a:t>We will focus on Windows as it is the most widely used operating system and is the one you are most likely to use.</a:t>
              </a:r>
            </a:p>
          </p:txBody>
        </p:sp>
      </p:grpSp>
      <p:grpSp>
        <p:nvGrpSpPr>
          <p:cNvPr id="26" name="Group 25"/>
          <p:cNvGrpSpPr/>
          <p:nvPr/>
        </p:nvGrpSpPr>
        <p:grpSpPr>
          <a:xfrm>
            <a:off x="272301" y="4965171"/>
            <a:ext cx="4416491" cy="1720257"/>
            <a:chOff x="204226" y="3723878"/>
            <a:chExt cx="3312368" cy="1290193"/>
          </a:xfrm>
        </p:grpSpPr>
        <p:sp>
          <p:nvSpPr>
            <p:cNvPr id="22" name="Rounded Rectangular Callout 21"/>
            <p:cNvSpPr/>
            <p:nvPr/>
          </p:nvSpPr>
          <p:spPr>
            <a:xfrm>
              <a:off x="204226" y="3723878"/>
              <a:ext cx="3312368" cy="1290193"/>
            </a:xfrm>
            <a:prstGeom prst="wedgeRoundRectCallout">
              <a:avLst>
                <a:gd name="adj1" fmla="val 145722"/>
                <a:gd name="adj2" fmla="val 22705"/>
                <a:gd name="adj3" fmla="val 16667"/>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23" name="TextBox 22"/>
            <p:cNvSpPr txBox="1"/>
            <p:nvPr/>
          </p:nvSpPr>
          <p:spPr>
            <a:xfrm>
              <a:off x="290771" y="3823557"/>
              <a:ext cx="3131586" cy="1038746"/>
            </a:xfrm>
            <a:prstGeom prst="rect">
              <a:avLst/>
            </a:prstGeom>
            <a:noFill/>
          </p:spPr>
          <p:txBody>
            <a:bodyPr wrap="square" rtlCol="0">
              <a:spAutoFit/>
            </a:bodyPr>
            <a:lstStyle/>
            <a:p>
              <a:r>
                <a:rPr lang="en-CA" sz="1200" dirty="0"/>
                <a:t>The hardware we have already covered in general in the Computer Basic course.</a:t>
              </a:r>
            </a:p>
            <a:p>
              <a:endParaRPr lang="en-CA" sz="1200" dirty="0"/>
            </a:p>
            <a:p>
              <a:r>
                <a:rPr lang="en-CA" sz="1200" dirty="0"/>
                <a:t>Windows runs on the desktop, tower, tablet and Surface PCs.</a:t>
              </a:r>
            </a:p>
            <a:p>
              <a:endParaRPr lang="en-CA" sz="1200" dirty="0"/>
            </a:p>
            <a:p>
              <a:r>
                <a:rPr lang="en-CA" sz="1200" dirty="0"/>
                <a:t>The operating system Android and Apple IOS runs on the smaller sNote, iPad, iPhone and Android phones.</a:t>
              </a:r>
            </a:p>
          </p:txBody>
        </p:sp>
      </p:grpSp>
      <p:sp>
        <p:nvSpPr>
          <p:cNvPr id="27" name="Title 1"/>
          <p:cNvSpPr>
            <a:spLocks noGrp="1"/>
          </p:cNvSpPr>
          <p:nvPr>
            <p:ph type="title"/>
          </p:nvPr>
        </p:nvSpPr>
        <p:spPr>
          <a:xfrm>
            <a:off x="1262486" y="568654"/>
            <a:ext cx="3280524" cy="1018125"/>
          </a:xfrm>
          <a:solidFill>
            <a:schemeClr val="accent2">
              <a:alpha val="65000"/>
            </a:schemeClr>
          </a:solidFill>
          <a:effectLst>
            <a:outerShdw blurRad="50800" dist="38100" dir="2700000" algn="tl" rotWithShape="0">
              <a:prstClr val="black">
                <a:alpha val="40000"/>
              </a:prstClr>
            </a:outerShdw>
            <a:reflection stA="45000" endPos="0" dir="5400000" sy="-100000" algn="bl" rotWithShape="0"/>
            <a:softEdge rad="63500"/>
          </a:effectLst>
        </p:spPr>
        <p:txBody>
          <a:bodyPr>
            <a:normAutofit/>
          </a:bodyPr>
          <a:lstStyle/>
          <a:p>
            <a:pPr algn="ctr"/>
            <a:r>
              <a:rPr lang="en-CA" sz="2400" b="1" dirty="0">
                <a:latin typeface="Times New Roman" panose="02020603050405020304" pitchFamily="18" charset="0"/>
                <a:cs typeface="Times New Roman" panose="02020603050405020304" pitchFamily="18" charset="0"/>
              </a:rPr>
              <a:t>Computer Software</a:t>
            </a:r>
            <a:br>
              <a:rPr lang="en-CA" sz="2400" b="1" dirty="0">
                <a:latin typeface="Times New Roman" panose="02020603050405020304" pitchFamily="18" charset="0"/>
                <a:cs typeface="Times New Roman" panose="02020603050405020304" pitchFamily="18" charset="0"/>
              </a:rPr>
            </a:br>
            <a:r>
              <a:rPr lang="en-CA" sz="2400" dirty="0"/>
              <a:t>Program Flow</a:t>
            </a:r>
            <a:endParaRPr lang="en-CA"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829092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1000" fill="hold"/>
                                        <p:tgtEl>
                                          <p:spTgt spid="25"/>
                                        </p:tgtEl>
                                        <p:attrNameLst>
                                          <p:attrName>ppt_w</p:attrName>
                                        </p:attrNameLst>
                                      </p:cBhvr>
                                      <p:tavLst>
                                        <p:tav tm="0">
                                          <p:val>
                                            <p:fltVal val="0"/>
                                          </p:val>
                                        </p:tav>
                                        <p:tav tm="100000">
                                          <p:val>
                                            <p:strVal val="#ppt_w"/>
                                          </p:val>
                                        </p:tav>
                                      </p:tavLst>
                                    </p:anim>
                                    <p:anim calcmode="lin" valueType="num">
                                      <p:cBhvr>
                                        <p:cTn id="14" dur="1000" fill="hold"/>
                                        <p:tgtEl>
                                          <p:spTgt spid="25"/>
                                        </p:tgtEl>
                                        <p:attrNameLst>
                                          <p:attrName>ppt_h</p:attrName>
                                        </p:attrNameLst>
                                      </p:cBhvr>
                                      <p:tavLst>
                                        <p:tav tm="0">
                                          <p:val>
                                            <p:fltVal val="0"/>
                                          </p:val>
                                        </p:tav>
                                        <p:tav tm="100000">
                                          <p:val>
                                            <p:strVal val="#ppt_h"/>
                                          </p:val>
                                        </p:tav>
                                      </p:tavLst>
                                    </p:anim>
                                    <p:anim calcmode="lin" valueType="num">
                                      <p:cBhvr>
                                        <p:cTn id="15" dur="1000" fill="hold"/>
                                        <p:tgtEl>
                                          <p:spTgt spid="25"/>
                                        </p:tgtEl>
                                        <p:attrNameLst>
                                          <p:attrName>style.rotation</p:attrName>
                                        </p:attrNameLst>
                                      </p:cBhvr>
                                      <p:tavLst>
                                        <p:tav tm="0">
                                          <p:val>
                                            <p:fltVal val="90"/>
                                          </p:val>
                                        </p:tav>
                                        <p:tav tm="100000">
                                          <p:val>
                                            <p:fltVal val="0"/>
                                          </p:val>
                                        </p:tav>
                                      </p:tavLst>
                                    </p:anim>
                                    <p:animEffect transition="in" filter="fade">
                                      <p:cBhvr>
                                        <p:cTn id="16" dur="1000"/>
                                        <p:tgtEl>
                                          <p:spTgt spid="2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randombar(horizontal)">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down)">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ppt_x"/>
                                          </p:val>
                                        </p:tav>
                                        <p:tav tm="100000">
                                          <p:val>
                                            <p:strVal val="#ppt_x"/>
                                          </p:val>
                                        </p:tav>
                                      </p:tavLst>
                                    </p:anim>
                                    <p:anim calcmode="lin" valueType="num">
                                      <p:cBhvr additive="base">
                                        <p:cTn id="3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412" name="Group 16411"/>
          <p:cNvGrpSpPr/>
          <p:nvPr/>
        </p:nvGrpSpPr>
        <p:grpSpPr>
          <a:xfrm>
            <a:off x="296641" y="5106734"/>
            <a:ext cx="11646988" cy="1389296"/>
            <a:chOff x="222480" y="3830050"/>
            <a:chExt cx="8735241" cy="1041972"/>
          </a:xfrm>
        </p:grpSpPr>
        <p:grpSp>
          <p:nvGrpSpPr>
            <p:cNvPr id="32" name="Group 31"/>
            <p:cNvGrpSpPr/>
            <p:nvPr/>
          </p:nvGrpSpPr>
          <p:grpSpPr>
            <a:xfrm>
              <a:off x="222480" y="3830050"/>
              <a:ext cx="3629439" cy="1041972"/>
              <a:chOff x="222481" y="1622316"/>
              <a:chExt cx="3629439" cy="1041972"/>
            </a:xfrm>
          </p:grpSpPr>
          <p:sp>
            <p:nvSpPr>
              <p:cNvPr id="33" name="Line Callout 1 32"/>
              <p:cNvSpPr/>
              <p:nvPr/>
            </p:nvSpPr>
            <p:spPr>
              <a:xfrm>
                <a:off x="222481" y="1622316"/>
                <a:ext cx="3629439" cy="1041972"/>
              </a:xfrm>
              <a:prstGeom prst="borderCallout1">
                <a:avLst>
                  <a:gd name="adj1" fmla="val 57165"/>
                  <a:gd name="adj2" fmla="val 110388"/>
                  <a:gd name="adj3" fmla="val 59316"/>
                  <a:gd name="adj4" fmla="val 101590"/>
                </a:avLst>
              </a:prstGeom>
              <a:solidFill>
                <a:schemeClr val="accent6">
                  <a:alpha val="35000"/>
                </a:schemeClr>
              </a:solidFill>
              <a:ln w="12700"/>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34" name="TextBox 33"/>
              <p:cNvSpPr txBox="1"/>
              <p:nvPr/>
            </p:nvSpPr>
            <p:spPr>
              <a:xfrm>
                <a:off x="349689" y="1818150"/>
                <a:ext cx="3461195" cy="530771"/>
              </a:xfrm>
              <a:prstGeom prst="rect">
                <a:avLst/>
              </a:prstGeom>
              <a:noFill/>
            </p:spPr>
            <p:txBody>
              <a:bodyPr wrap="square" rtlCol="0">
                <a:spAutoFit/>
              </a:bodyPr>
              <a:lstStyle/>
              <a:p>
                <a:r>
                  <a:rPr lang="en-CA" sz="1333" b="1" dirty="0"/>
                  <a:t>Internet:</a:t>
                </a:r>
              </a:p>
              <a:p>
                <a:r>
                  <a:rPr lang="en-CA" sz="1333" dirty="0"/>
                  <a:t> - Web browsers such as Chrome, Firefox, MSIE, Safari, Edge</a:t>
                </a:r>
              </a:p>
              <a:p>
                <a:r>
                  <a:rPr lang="en-CA" sz="1333" dirty="0"/>
                  <a:t> - Email software such as Microsoft Outlook and </a:t>
                </a:r>
                <a:r>
                  <a:rPr lang="en-CA" sz="1333" dirty="0" err="1"/>
                  <a:t>GMail</a:t>
                </a:r>
                <a:endParaRPr lang="en-CA" sz="1333" dirty="0"/>
              </a:p>
            </p:txBody>
          </p:sp>
        </p:grpSp>
        <p:grpSp>
          <p:nvGrpSpPr>
            <p:cNvPr id="16404" name="Group 16403"/>
            <p:cNvGrpSpPr/>
            <p:nvPr/>
          </p:nvGrpSpPr>
          <p:grpSpPr>
            <a:xfrm>
              <a:off x="4169697" y="3889400"/>
              <a:ext cx="4788024" cy="936104"/>
              <a:chOff x="4169697" y="3889400"/>
              <a:chExt cx="4788024" cy="936104"/>
            </a:xfrm>
          </p:grpSpPr>
          <p:sp>
            <p:nvSpPr>
              <p:cNvPr id="23" name="Rectangle 22"/>
              <p:cNvSpPr/>
              <p:nvPr/>
            </p:nvSpPr>
            <p:spPr>
              <a:xfrm>
                <a:off x="4355975" y="3889400"/>
                <a:ext cx="4601746" cy="9361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grpSp>
            <p:nvGrpSpPr>
              <p:cNvPr id="16391" name="Group 16390"/>
              <p:cNvGrpSpPr/>
              <p:nvPr/>
            </p:nvGrpSpPr>
            <p:grpSpPr>
              <a:xfrm>
                <a:off x="4169697" y="3938737"/>
                <a:ext cx="3489346" cy="865028"/>
                <a:chOff x="4298943" y="3917932"/>
                <a:chExt cx="3469547" cy="865028"/>
              </a:xfrm>
            </p:grpSpPr>
            <p:sp>
              <p:nvSpPr>
                <p:cNvPr id="16387" name="Flowchart: Alternate Process 16386"/>
                <p:cNvSpPr/>
                <p:nvPr/>
              </p:nvSpPr>
              <p:spPr>
                <a:xfrm>
                  <a:off x="4555961" y="4031427"/>
                  <a:ext cx="3212529" cy="603193"/>
                </a:xfrm>
                <a:prstGeom prst="flowChartAlternateProcess">
                  <a:avLst/>
                </a:prstGeom>
                <a:solidFill>
                  <a:schemeClr val="accent6">
                    <a:alpha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pic>
              <p:nvPicPr>
                <p:cNvPr id="16385" name="Picture 1638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7877" y="4079746"/>
                  <a:ext cx="539951" cy="541400"/>
                </a:xfrm>
                <a:prstGeom prst="rect">
                  <a:avLst/>
                </a:prstGeom>
              </p:spPr>
            </p:pic>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98943" y="3917932"/>
                  <a:ext cx="1056199" cy="865028"/>
                </a:xfrm>
                <a:prstGeom prst="rect">
                  <a:avLst/>
                </a:prstGeom>
              </p:spPr>
            </p:pic>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71996" y="4075797"/>
                  <a:ext cx="500027" cy="514452"/>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78761" y="4106694"/>
                  <a:ext cx="552795" cy="514452"/>
                </a:xfrm>
                <a:prstGeom prst="rect">
                  <a:avLst/>
                </a:prstGeom>
              </p:spPr>
            </p:pic>
            <p:pic>
              <p:nvPicPr>
                <p:cNvPr id="16390" name="Picture 1638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18344" y="4079434"/>
                  <a:ext cx="519811" cy="519811"/>
                </a:xfrm>
                <a:prstGeom prst="rect">
                  <a:avLst/>
                </a:prstGeom>
              </p:spPr>
            </p:pic>
          </p:grpSp>
          <p:grpSp>
            <p:nvGrpSpPr>
              <p:cNvPr id="16393" name="Group 16392"/>
              <p:cNvGrpSpPr/>
              <p:nvPr/>
            </p:nvGrpSpPr>
            <p:grpSpPr>
              <a:xfrm>
                <a:off x="7699849" y="4052232"/>
                <a:ext cx="1179655" cy="603193"/>
                <a:chOff x="7297797" y="2936218"/>
                <a:chExt cx="1179655" cy="603193"/>
              </a:xfrm>
            </p:grpSpPr>
            <p:sp>
              <p:nvSpPr>
                <p:cNvPr id="48" name="Flowchart: Alternate Process 47"/>
                <p:cNvSpPr/>
                <p:nvPr/>
              </p:nvSpPr>
              <p:spPr>
                <a:xfrm>
                  <a:off x="7297797" y="2936218"/>
                  <a:ext cx="1179655" cy="603193"/>
                </a:xfrm>
                <a:prstGeom prst="flowChartAlternateProcess">
                  <a:avLst/>
                </a:prstGeom>
                <a:solidFill>
                  <a:schemeClr val="accent6">
                    <a:alpha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pic>
              <p:nvPicPr>
                <p:cNvPr id="54" name="Picture 5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05754" y="3015077"/>
                  <a:ext cx="351216" cy="483106"/>
                </a:xfrm>
                <a:prstGeom prst="rect">
                  <a:avLst/>
                </a:prstGeom>
              </p:spPr>
            </p:pic>
            <p:pic>
              <p:nvPicPr>
                <p:cNvPr id="55" name="Picture 5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82381" y="3013971"/>
                  <a:ext cx="449897" cy="449897"/>
                </a:xfrm>
                <a:prstGeom prst="rect">
                  <a:avLst/>
                </a:prstGeom>
              </p:spPr>
            </p:pic>
          </p:grpSp>
        </p:grpSp>
      </p:grpSp>
      <p:grpSp>
        <p:nvGrpSpPr>
          <p:cNvPr id="36" name="Group 35"/>
          <p:cNvGrpSpPr/>
          <p:nvPr/>
        </p:nvGrpSpPr>
        <p:grpSpPr>
          <a:xfrm>
            <a:off x="296640" y="3634910"/>
            <a:ext cx="11646987" cy="1389296"/>
            <a:chOff x="222480" y="2726183"/>
            <a:chExt cx="8735240" cy="1041972"/>
          </a:xfrm>
        </p:grpSpPr>
        <p:grpSp>
          <p:nvGrpSpPr>
            <p:cNvPr id="16413" name="Group 16412"/>
            <p:cNvGrpSpPr/>
            <p:nvPr/>
          </p:nvGrpSpPr>
          <p:grpSpPr>
            <a:xfrm>
              <a:off x="222480" y="2726183"/>
              <a:ext cx="8735240" cy="1041972"/>
              <a:chOff x="222480" y="2726183"/>
              <a:chExt cx="8735240" cy="1041972"/>
            </a:xfrm>
          </p:grpSpPr>
          <p:sp>
            <p:nvSpPr>
              <p:cNvPr id="22" name="Rectangle 21"/>
              <p:cNvSpPr/>
              <p:nvPr/>
            </p:nvSpPr>
            <p:spPr>
              <a:xfrm>
                <a:off x="4355975" y="2755677"/>
                <a:ext cx="4601745" cy="9361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grpSp>
            <p:nvGrpSpPr>
              <p:cNvPr id="29" name="Group 28"/>
              <p:cNvGrpSpPr/>
              <p:nvPr/>
            </p:nvGrpSpPr>
            <p:grpSpPr>
              <a:xfrm>
                <a:off x="222480" y="2726183"/>
                <a:ext cx="3629439" cy="1041972"/>
                <a:chOff x="222481" y="1622316"/>
                <a:chExt cx="3629439" cy="1041972"/>
              </a:xfrm>
            </p:grpSpPr>
            <p:sp>
              <p:nvSpPr>
                <p:cNvPr id="30" name="Line Callout 1 29"/>
                <p:cNvSpPr/>
                <p:nvPr/>
              </p:nvSpPr>
              <p:spPr>
                <a:xfrm>
                  <a:off x="222481" y="1622316"/>
                  <a:ext cx="3629439" cy="1041972"/>
                </a:xfrm>
                <a:prstGeom prst="borderCallout1">
                  <a:avLst>
                    <a:gd name="adj1" fmla="val 57165"/>
                    <a:gd name="adj2" fmla="val 110388"/>
                    <a:gd name="adj3" fmla="val 59316"/>
                    <a:gd name="adj4" fmla="val 101590"/>
                  </a:avLst>
                </a:prstGeom>
                <a:solidFill>
                  <a:schemeClr val="accent6">
                    <a:alpha val="35000"/>
                  </a:schemeClr>
                </a:solidFill>
                <a:ln w="12700"/>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31" name="TextBox 30"/>
                <p:cNvSpPr txBox="1"/>
                <p:nvPr/>
              </p:nvSpPr>
              <p:spPr>
                <a:xfrm>
                  <a:off x="307976" y="1847726"/>
                  <a:ext cx="3351640" cy="530770"/>
                </a:xfrm>
                <a:prstGeom prst="rect">
                  <a:avLst/>
                </a:prstGeom>
                <a:noFill/>
              </p:spPr>
              <p:txBody>
                <a:bodyPr wrap="square" rtlCol="0">
                  <a:spAutoFit/>
                </a:bodyPr>
                <a:lstStyle/>
                <a:p>
                  <a:r>
                    <a:rPr lang="en-CA" sz="1333" b="1" dirty="0"/>
                    <a:t>Entertainment:</a:t>
                  </a:r>
                </a:p>
                <a:p>
                  <a:r>
                    <a:rPr lang="en-CA" sz="1333" dirty="0"/>
                    <a:t> - Media Player, VLC Media Player, Real Player, iTunes </a:t>
                  </a:r>
                </a:p>
                <a:p>
                  <a:r>
                    <a:rPr lang="en-CA" sz="1333" dirty="0"/>
                    <a:t> - Games such as Guild Wars, World of Warcraft, SIMs</a:t>
                  </a:r>
                </a:p>
              </p:txBody>
            </p:sp>
          </p:grpSp>
          <p:grpSp>
            <p:nvGrpSpPr>
              <p:cNvPr id="16408" name="Group 16407"/>
              <p:cNvGrpSpPr/>
              <p:nvPr/>
            </p:nvGrpSpPr>
            <p:grpSpPr>
              <a:xfrm>
                <a:off x="4428182" y="2945424"/>
                <a:ext cx="2684289" cy="603193"/>
                <a:chOff x="4428182" y="2945424"/>
                <a:chExt cx="2684289" cy="603193"/>
              </a:xfrm>
            </p:grpSpPr>
            <p:sp>
              <p:nvSpPr>
                <p:cNvPr id="75" name="Flowchart: Alternate Process 74"/>
                <p:cNvSpPr/>
                <p:nvPr/>
              </p:nvSpPr>
              <p:spPr>
                <a:xfrm>
                  <a:off x="4428182" y="2945424"/>
                  <a:ext cx="2684289" cy="603193"/>
                </a:xfrm>
                <a:prstGeom prst="flowChartAlternateProcess">
                  <a:avLst/>
                </a:prstGeom>
                <a:solidFill>
                  <a:schemeClr val="accent6">
                    <a:alpha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pic>
              <p:nvPicPr>
                <p:cNvPr id="28" name="Picture 2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88815" y="2960810"/>
                  <a:ext cx="547018" cy="547018"/>
                </a:xfrm>
                <a:prstGeom prst="rect">
                  <a:avLst/>
                </a:prstGeom>
              </p:spPr>
            </p:pic>
            <p:pic>
              <p:nvPicPr>
                <p:cNvPr id="16405" name="Picture 1640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125856" y="2981505"/>
                  <a:ext cx="528271" cy="550986"/>
                </a:xfrm>
                <a:prstGeom prst="rect">
                  <a:avLst/>
                </a:prstGeom>
              </p:spPr>
            </p:pic>
            <p:pic>
              <p:nvPicPr>
                <p:cNvPr id="16406" name="Picture 1640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781359" y="2983046"/>
                  <a:ext cx="558000" cy="558000"/>
                </a:xfrm>
                <a:prstGeom prst="rect">
                  <a:avLst/>
                </a:prstGeom>
              </p:spPr>
            </p:pic>
            <p:pic>
              <p:nvPicPr>
                <p:cNvPr id="16407" name="Picture 1640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486060" y="2997124"/>
                  <a:ext cx="494184" cy="494184"/>
                </a:xfrm>
                <a:prstGeom prst="rect">
                  <a:avLst/>
                </a:prstGeom>
              </p:spPr>
            </p:pic>
          </p:grpSp>
        </p:grpSp>
        <p:sp>
          <p:nvSpPr>
            <p:cNvPr id="88" name="Flowchart: Alternate Process 87"/>
            <p:cNvSpPr/>
            <p:nvPr/>
          </p:nvSpPr>
          <p:spPr>
            <a:xfrm>
              <a:off x="7149972" y="2945181"/>
              <a:ext cx="1729532" cy="603193"/>
            </a:xfrm>
            <a:prstGeom prst="flowChartAlternateProcess">
              <a:avLst/>
            </a:prstGeom>
            <a:solidFill>
              <a:schemeClr val="accent6">
                <a:alpha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pic>
          <p:nvPicPr>
            <p:cNvPr id="16414" name="Picture 1641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267276" y="3023137"/>
              <a:ext cx="432573" cy="432573"/>
            </a:xfrm>
            <a:prstGeom prst="rect">
              <a:avLst/>
            </a:prstGeom>
          </p:spPr>
        </p:pic>
        <p:pic>
          <p:nvPicPr>
            <p:cNvPr id="16415" name="Picture 1641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783644" y="3018913"/>
              <a:ext cx="505272" cy="505272"/>
            </a:xfrm>
            <a:prstGeom prst="rect">
              <a:avLst/>
            </a:prstGeom>
          </p:spPr>
        </p:pic>
        <p:pic>
          <p:nvPicPr>
            <p:cNvPr id="35" name="Picture 3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307666" y="2993637"/>
              <a:ext cx="501831" cy="501831"/>
            </a:xfrm>
            <a:prstGeom prst="rect">
              <a:avLst/>
            </a:prstGeom>
          </p:spPr>
        </p:pic>
      </p:grpSp>
      <p:grpSp>
        <p:nvGrpSpPr>
          <p:cNvPr id="38" name="Group 37"/>
          <p:cNvGrpSpPr/>
          <p:nvPr/>
        </p:nvGrpSpPr>
        <p:grpSpPr>
          <a:xfrm>
            <a:off x="296642" y="1402331"/>
            <a:ext cx="11646985" cy="2150053"/>
            <a:chOff x="222481" y="1051748"/>
            <a:chExt cx="8735239" cy="1612540"/>
          </a:xfrm>
        </p:grpSpPr>
        <p:grpSp>
          <p:nvGrpSpPr>
            <p:cNvPr id="16411" name="Group 16410"/>
            <p:cNvGrpSpPr/>
            <p:nvPr/>
          </p:nvGrpSpPr>
          <p:grpSpPr>
            <a:xfrm>
              <a:off x="222481" y="1622316"/>
              <a:ext cx="8735239" cy="1041972"/>
              <a:chOff x="222481" y="1622316"/>
              <a:chExt cx="8735239" cy="1041972"/>
            </a:xfrm>
          </p:grpSpPr>
          <p:sp>
            <p:nvSpPr>
              <p:cNvPr id="24" name="Line Callout 1 23"/>
              <p:cNvSpPr/>
              <p:nvPr/>
            </p:nvSpPr>
            <p:spPr>
              <a:xfrm>
                <a:off x="222481" y="1622316"/>
                <a:ext cx="3629439" cy="1041972"/>
              </a:xfrm>
              <a:prstGeom prst="borderCallout1">
                <a:avLst>
                  <a:gd name="adj1" fmla="val 57165"/>
                  <a:gd name="adj2" fmla="val 110388"/>
                  <a:gd name="adj3" fmla="val 59316"/>
                  <a:gd name="adj4" fmla="val 101590"/>
                </a:avLst>
              </a:prstGeom>
              <a:solidFill>
                <a:schemeClr val="accent6">
                  <a:alpha val="35000"/>
                </a:schemeClr>
              </a:solidFill>
              <a:ln w="12700"/>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26" name="TextBox 25"/>
              <p:cNvSpPr txBox="1"/>
              <p:nvPr/>
            </p:nvSpPr>
            <p:spPr>
              <a:xfrm>
                <a:off x="273885" y="1850534"/>
                <a:ext cx="3526627" cy="684610"/>
              </a:xfrm>
              <a:prstGeom prst="rect">
                <a:avLst/>
              </a:prstGeom>
              <a:noFill/>
            </p:spPr>
            <p:txBody>
              <a:bodyPr wrap="square" rtlCol="0">
                <a:spAutoFit/>
              </a:bodyPr>
              <a:lstStyle/>
              <a:p>
                <a:r>
                  <a:rPr lang="en-CA" sz="1333" b="1" dirty="0"/>
                  <a:t>Productivity:</a:t>
                </a:r>
              </a:p>
              <a:p>
                <a:r>
                  <a:rPr lang="en-CA" sz="1333" dirty="0"/>
                  <a:t> - Microsoft Word, Excel and PowerPoint</a:t>
                </a:r>
              </a:p>
              <a:p>
                <a:r>
                  <a:rPr lang="en-CA" sz="1333" dirty="0"/>
                  <a:t> - </a:t>
                </a:r>
                <a:r>
                  <a:rPr lang="en-CA" sz="1333" dirty="0" err="1"/>
                  <a:t>PhotoShop</a:t>
                </a:r>
                <a:r>
                  <a:rPr lang="en-CA" sz="1333" dirty="0"/>
                  <a:t>, Premiere, Corel Draw, Sound Forge, Amadeus Pro</a:t>
                </a:r>
              </a:p>
              <a:p>
                <a:endParaRPr lang="en-CA" sz="1333" dirty="0"/>
              </a:p>
            </p:txBody>
          </p:sp>
          <p:sp>
            <p:nvSpPr>
              <p:cNvPr id="20" name="Rectangle 19"/>
              <p:cNvSpPr/>
              <p:nvPr/>
            </p:nvSpPr>
            <p:spPr>
              <a:xfrm>
                <a:off x="4330170" y="1622316"/>
                <a:ext cx="4627550" cy="9361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grpSp>
            <p:nvGrpSpPr>
              <p:cNvPr id="16396" name="Group 16395"/>
              <p:cNvGrpSpPr/>
              <p:nvPr/>
            </p:nvGrpSpPr>
            <p:grpSpPr>
              <a:xfrm>
                <a:off x="4409840" y="1811451"/>
                <a:ext cx="1723476" cy="603193"/>
                <a:chOff x="4432700" y="1788591"/>
                <a:chExt cx="1723476" cy="603193"/>
              </a:xfrm>
            </p:grpSpPr>
            <p:sp>
              <p:nvSpPr>
                <p:cNvPr id="59" name="Flowchart: Alternate Process 58"/>
                <p:cNvSpPr/>
                <p:nvPr/>
              </p:nvSpPr>
              <p:spPr>
                <a:xfrm>
                  <a:off x="4432700" y="1788591"/>
                  <a:ext cx="1723476" cy="603193"/>
                </a:xfrm>
                <a:prstGeom prst="flowChartAlternateProcess">
                  <a:avLst/>
                </a:prstGeom>
                <a:solidFill>
                  <a:schemeClr val="accent6">
                    <a:alpha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pic>
              <p:nvPicPr>
                <p:cNvPr id="8" name="Picture 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603820" y="1848397"/>
                  <a:ext cx="362729" cy="475615"/>
                </a:xfrm>
                <a:prstGeom prst="rect">
                  <a:avLst/>
                </a:prstGeom>
              </p:spPr>
            </p:pic>
            <p:pic>
              <p:nvPicPr>
                <p:cNvPr id="12" name="Picture 1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118966" y="1861313"/>
                  <a:ext cx="350676" cy="451535"/>
                </a:xfrm>
                <a:prstGeom prst="rect">
                  <a:avLst/>
                </a:prstGeom>
              </p:spPr>
            </p:pic>
            <p:pic>
              <p:nvPicPr>
                <p:cNvPr id="16395" name="Picture 16394"/>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565296" y="1848747"/>
                  <a:ext cx="509525" cy="509525"/>
                </a:xfrm>
                <a:prstGeom prst="rect">
                  <a:avLst/>
                </a:prstGeom>
              </p:spPr>
            </p:pic>
          </p:grpSp>
          <p:grpSp>
            <p:nvGrpSpPr>
              <p:cNvPr id="16402" name="Group 16401"/>
              <p:cNvGrpSpPr/>
              <p:nvPr/>
            </p:nvGrpSpPr>
            <p:grpSpPr>
              <a:xfrm>
                <a:off x="6177933" y="1811458"/>
                <a:ext cx="2684289" cy="603193"/>
                <a:chOff x="6177933" y="1811458"/>
                <a:chExt cx="2684289" cy="603193"/>
              </a:xfrm>
            </p:grpSpPr>
            <p:sp>
              <p:nvSpPr>
                <p:cNvPr id="66" name="Flowchart: Alternate Process 65"/>
                <p:cNvSpPr/>
                <p:nvPr/>
              </p:nvSpPr>
              <p:spPr>
                <a:xfrm>
                  <a:off x="6177933" y="1811458"/>
                  <a:ext cx="2684289" cy="603193"/>
                </a:xfrm>
                <a:prstGeom prst="flowChartAlternateProcess">
                  <a:avLst/>
                </a:prstGeom>
                <a:solidFill>
                  <a:schemeClr val="accent6">
                    <a:alpha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pic>
              <p:nvPicPr>
                <p:cNvPr id="16397" name="Picture 16396"/>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228970" y="1895330"/>
                  <a:ext cx="429219" cy="429219"/>
                </a:xfrm>
                <a:prstGeom prst="rect">
                  <a:avLst/>
                </a:prstGeom>
              </p:spPr>
            </p:pic>
            <p:pic>
              <p:nvPicPr>
                <p:cNvPr id="16398" name="Picture 16397"/>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7265912" y="1889863"/>
                  <a:ext cx="456554" cy="456554"/>
                </a:xfrm>
                <a:prstGeom prst="rect">
                  <a:avLst/>
                </a:prstGeom>
              </p:spPr>
            </p:pic>
            <p:pic>
              <p:nvPicPr>
                <p:cNvPr id="16399" name="Picture 16398"/>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822802" y="1873339"/>
                  <a:ext cx="473269" cy="473269"/>
                </a:xfrm>
                <a:prstGeom prst="rect">
                  <a:avLst/>
                </a:prstGeom>
              </p:spPr>
            </p:pic>
            <p:pic>
              <p:nvPicPr>
                <p:cNvPr id="16400" name="Picture 16399"/>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8347675" y="1875545"/>
                  <a:ext cx="468790" cy="468790"/>
                </a:xfrm>
                <a:prstGeom prst="rect">
                  <a:avLst/>
                </a:prstGeom>
              </p:spPr>
            </p:pic>
            <p:pic>
              <p:nvPicPr>
                <p:cNvPr id="16401" name="Picture 16400"/>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6723777" y="1893158"/>
                  <a:ext cx="458083" cy="458083"/>
                </a:xfrm>
                <a:prstGeom prst="rect">
                  <a:avLst/>
                </a:prstGeom>
              </p:spPr>
            </p:pic>
          </p:grpSp>
        </p:grpSp>
        <p:sp>
          <p:nvSpPr>
            <p:cNvPr id="37" name="TextBox 36"/>
            <p:cNvSpPr txBox="1"/>
            <p:nvPr/>
          </p:nvSpPr>
          <p:spPr>
            <a:xfrm>
              <a:off x="4815797" y="1051748"/>
              <a:ext cx="3918533" cy="438581"/>
            </a:xfrm>
            <a:prstGeom prst="rect">
              <a:avLst/>
            </a:prstGeom>
            <a:noFill/>
          </p:spPr>
          <p:txBody>
            <a:bodyPr wrap="square" rtlCol="0">
              <a:spAutoFit/>
            </a:bodyPr>
            <a:lstStyle/>
            <a:p>
              <a:r>
                <a:rPr lang="en-CA" sz="1600" dirty="0"/>
                <a:t>Here is a small few popular programs of the many thousands available to do just about any function you can imagine.</a:t>
              </a:r>
            </a:p>
          </p:txBody>
        </p:sp>
      </p:grpSp>
      <p:sp>
        <p:nvSpPr>
          <p:cNvPr id="56" name="Title 1"/>
          <p:cNvSpPr>
            <a:spLocks noGrp="1"/>
          </p:cNvSpPr>
          <p:nvPr>
            <p:ph type="title"/>
          </p:nvPr>
        </p:nvSpPr>
        <p:spPr>
          <a:xfrm>
            <a:off x="1262486" y="568654"/>
            <a:ext cx="3280524" cy="1018125"/>
          </a:xfrm>
          <a:solidFill>
            <a:schemeClr val="accent2">
              <a:alpha val="65000"/>
            </a:schemeClr>
          </a:solidFill>
          <a:effectLst>
            <a:outerShdw blurRad="50800" dist="38100" dir="2700000" algn="tl" rotWithShape="0">
              <a:prstClr val="black">
                <a:alpha val="40000"/>
              </a:prstClr>
            </a:outerShdw>
            <a:reflection stA="45000" endPos="0" dir="5400000" sy="-100000" algn="bl" rotWithShape="0"/>
            <a:softEdge rad="63500"/>
          </a:effectLst>
        </p:spPr>
        <p:txBody>
          <a:bodyPr>
            <a:normAutofit/>
          </a:bodyPr>
          <a:lstStyle/>
          <a:p>
            <a:pPr algn="ctr"/>
            <a:r>
              <a:rPr lang="en-CA" sz="2400" b="1" dirty="0">
                <a:latin typeface="Times New Roman" panose="02020603050405020304" pitchFamily="18" charset="0"/>
                <a:cs typeface="Times New Roman" panose="02020603050405020304" pitchFamily="18" charset="0"/>
              </a:rPr>
              <a:t>Computer Software</a:t>
            </a:r>
            <a:br>
              <a:rPr lang="en-CA" sz="2400" b="1" dirty="0">
                <a:latin typeface="Times New Roman" panose="02020603050405020304" pitchFamily="18" charset="0"/>
                <a:cs typeface="Times New Roman" panose="02020603050405020304" pitchFamily="18" charset="0"/>
              </a:rPr>
            </a:br>
            <a:r>
              <a:rPr lang="en-CA" sz="2400" dirty="0"/>
              <a:t>What can programs do?</a:t>
            </a:r>
            <a:endParaRPr lang="en-CA"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30553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randombar(horizontal)">
                                      <p:cBhvr>
                                        <p:cTn id="13" dur="500"/>
                                        <p:tgtEl>
                                          <p:spTgt spid="3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6412"/>
                                        </p:tgtEl>
                                        <p:attrNameLst>
                                          <p:attrName>style.visibility</p:attrName>
                                        </p:attrNameLst>
                                      </p:cBhvr>
                                      <p:to>
                                        <p:strVal val="visible"/>
                                      </p:to>
                                    </p:set>
                                    <p:animEffect transition="in" filter="fade">
                                      <p:cBhvr>
                                        <p:cTn id="18" dur="1000"/>
                                        <p:tgtEl>
                                          <p:spTgt spid="16412"/>
                                        </p:tgtEl>
                                      </p:cBhvr>
                                    </p:animEffect>
                                    <p:anim calcmode="lin" valueType="num">
                                      <p:cBhvr>
                                        <p:cTn id="19" dur="1000" fill="hold"/>
                                        <p:tgtEl>
                                          <p:spTgt spid="16412"/>
                                        </p:tgtEl>
                                        <p:attrNameLst>
                                          <p:attrName>ppt_x</p:attrName>
                                        </p:attrNameLst>
                                      </p:cBhvr>
                                      <p:tavLst>
                                        <p:tav tm="0">
                                          <p:val>
                                            <p:strVal val="#ppt_x"/>
                                          </p:val>
                                        </p:tav>
                                        <p:tav tm="100000">
                                          <p:val>
                                            <p:strVal val="#ppt_x"/>
                                          </p:val>
                                        </p:tav>
                                      </p:tavLst>
                                    </p:anim>
                                    <p:anim calcmode="lin" valueType="num">
                                      <p:cBhvr>
                                        <p:cTn id="20" dur="1000" fill="hold"/>
                                        <p:tgtEl>
                                          <p:spTgt spid="164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3175" y="1049424"/>
            <a:ext cx="7505700" cy="4198852"/>
          </a:xfrm>
          <a:prstGeom prst="rect">
            <a:avLst/>
          </a:prstGeom>
        </p:spPr>
      </p:pic>
      <p:sp>
        <p:nvSpPr>
          <p:cNvPr id="7" name="Title 1"/>
          <p:cNvSpPr>
            <a:spLocks noGrp="1"/>
          </p:cNvSpPr>
          <p:nvPr>
            <p:ph type="title"/>
          </p:nvPr>
        </p:nvSpPr>
        <p:spPr>
          <a:xfrm>
            <a:off x="8537510" y="154823"/>
            <a:ext cx="3433668" cy="731002"/>
          </a:xfr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a:bodyPr>
          <a:lstStyle/>
          <a:p>
            <a:pPr algn="ctr"/>
            <a:r>
              <a:rPr lang="en-CA" sz="1600" b="1" dirty="0">
                <a:latin typeface="Times New Roman" panose="02020603050405020304" pitchFamily="18" charset="0"/>
                <a:cs typeface="Times New Roman" panose="02020603050405020304" pitchFamily="18" charset="0"/>
              </a:rPr>
              <a:t>The Graphical User Interface (GUI)</a:t>
            </a:r>
            <a:br>
              <a:rPr lang="en-CA" sz="1600" b="1" dirty="0">
                <a:latin typeface="Times New Roman" panose="02020603050405020304" pitchFamily="18" charset="0"/>
                <a:cs typeface="Times New Roman" panose="02020603050405020304" pitchFamily="18" charset="0"/>
              </a:rPr>
            </a:br>
            <a:r>
              <a:rPr lang="en-CA" sz="1600" b="1" dirty="0">
                <a:latin typeface="Times New Roman" panose="02020603050405020304" pitchFamily="18" charset="0"/>
                <a:cs typeface="Times New Roman" panose="02020603050405020304" pitchFamily="18" charset="0"/>
              </a:rPr>
              <a:t>Windows Desktop</a:t>
            </a:r>
          </a:p>
        </p:txBody>
      </p:sp>
      <p:grpSp>
        <p:nvGrpSpPr>
          <p:cNvPr id="26" name="Group 25"/>
          <p:cNvGrpSpPr/>
          <p:nvPr/>
        </p:nvGrpSpPr>
        <p:grpSpPr>
          <a:xfrm>
            <a:off x="74645" y="382555"/>
            <a:ext cx="9993280" cy="4884770"/>
            <a:chOff x="74645" y="382555"/>
            <a:chExt cx="9993280" cy="4884770"/>
          </a:xfrm>
        </p:grpSpPr>
        <p:sp>
          <p:nvSpPr>
            <p:cNvPr id="13" name="Line Callout 1 12"/>
            <p:cNvSpPr/>
            <p:nvPr/>
          </p:nvSpPr>
          <p:spPr>
            <a:xfrm>
              <a:off x="2533650" y="1038224"/>
              <a:ext cx="7534275" cy="4229101"/>
            </a:xfrm>
            <a:prstGeom prst="borderCallout1">
              <a:avLst>
                <a:gd name="adj1" fmla="val 233"/>
                <a:gd name="adj2" fmla="val 43811"/>
                <a:gd name="adj3" fmla="val -7612"/>
                <a:gd name="adj4" fmla="val 48445"/>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4907903" y="382555"/>
              <a:ext cx="1651518" cy="307777"/>
            </a:xfrm>
            <a:prstGeom prst="rect">
              <a:avLst/>
            </a:prstGeom>
            <a:solidFill>
              <a:srgbClr val="00B0F0">
                <a:alpha val="20000"/>
              </a:srgbClr>
            </a:solidFill>
            <a:ln w="19050">
              <a:solidFill>
                <a:srgbClr val="00B0F0"/>
              </a:solidFill>
            </a:ln>
          </p:spPr>
          <p:txBody>
            <a:bodyPr wrap="square" rtlCol="0">
              <a:spAutoFit/>
            </a:bodyPr>
            <a:lstStyle/>
            <a:p>
              <a:pPr algn="ctr"/>
              <a:r>
                <a:rPr lang="en-CA" sz="1400" dirty="0"/>
                <a:t>Windows Desktop</a:t>
              </a:r>
            </a:p>
          </p:txBody>
        </p:sp>
        <p:sp>
          <p:nvSpPr>
            <p:cNvPr id="15" name="TextBox 14"/>
            <p:cNvSpPr txBox="1"/>
            <p:nvPr/>
          </p:nvSpPr>
          <p:spPr>
            <a:xfrm>
              <a:off x="74645" y="571500"/>
              <a:ext cx="2304661" cy="1569660"/>
            </a:xfrm>
            <a:prstGeom prst="rect">
              <a:avLst/>
            </a:prstGeom>
            <a:noFill/>
            <a:ln w="19050">
              <a:solidFill>
                <a:srgbClr val="FFFF00"/>
              </a:solidFill>
            </a:ln>
          </p:spPr>
          <p:txBody>
            <a:bodyPr wrap="square" rtlCol="0">
              <a:spAutoFit/>
            </a:bodyPr>
            <a:lstStyle/>
            <a:p>
              <a:r>
                <a:rPr lang="en-CA" sz="1200" dirty="0"/>
                <a:t>The </a:t>
              </a:r>
              <a:r>
                <a:rPr lang="en-CA" sz="1200" b="1" dirty="0"/>
                <a:t>Windows Desktop</a:t>
              </a:r>
              <a:r>
                <a:rPr lang="en-CA" sz="1200" dirty="0"/>
                <a:t> is the entire visible area, which includes the </a:t>
              </a:r>
              <a:r>
                <a:rPr lang="en-CA" sz="1200" b="1" dirty="0">
                  <a:solidFill>
                    <a:schemeClr val="accent2"/>
                  </a:solidFill>
                </a:rPr>
                <a:t>Taskbar</a:t>
              </a:r>
              <a:r>
                <a:rPr lang="en-CA" sz="1200" dirty="0"/>
                <a:t>, the </a:t>
              </a:r>
              <a:r>
                <a:rPr lang="en-CA" sz="1200" b="1" dirty="0">
                  <a:solidFill>
                    <a:srgbClr val="00B050"/>
                  </a:solidFill>
                </a:rPr>
                <a:t>Start Menu</a:t>
              </a:r>
              <a:r>
                <a:rPr lang="en-CA" sz="1200" dirty="0"/>
                <a:t>, and all the Desktop Icons.</a:t>
              </a:r>
            </a:p>
            <a:p>
              <a:endParaRPr lang="en-CA" sz="1200" dirty="0"/>
            </a:p>
            <a:p>
              <a:r>
                <a:rPr lang="en-CA" sz="1200" dirty="0"/>
                <a:t>Microsoft patterned the Windows Desktop after the desktop of the a physical desk.</a:t>
              </a:r>
            </a:p>
          </p:txBody>
        </p:sp>
        <p:cxnSp>
          <p:nvCxnSpPr>
            <p:cNvPr id="19" name="Straight Arrow Connector 18"/>
            <p:cNvCxnSpPr/>
            <p:nvPr/>
          </p:nvCxnSpPr>
          <p:spPr>
            <a:xfrm flipH="1">
              <a:off x="2374641" y="522216"/>
              <a:ext cx="2537927" cy="24732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a:off x="2556588" y="4162894"/>
            <a:ext cx="9414588" cy="2475374"/>
            <a:chOff x="2556588" y="4162894"/>
            <a:chExt cx="9414588" cy="2475374"/>
          </a:xfrm>
        </p:grpSpPr>
        <p:sp>
          <p:nvSpPr>
            <p:cNvPr id="16" name="TextBox 15"/>
            <p:cNvSpPr txBox="1"/>
            <p:nvPr/>
          </p:nvSpPr>
          <p:spPr>
            <a:xfrm>
              <a:off x="6577110" y="5622605"/>
              <a:ext cx="5394066" cy="1015663"/>
            </a:xfrm>
            <a:prstGeom prst="rect">
              <a:avLst/>
            </a:prstGeom>
            <a:noFill/>
            <a:ln w="19050">
              <a:solidFill>
                <a:schemeClr val="accent2"/>
              </a:solidFill>
            </a:ln>
          </p:spPr>
          <p:txBody>
            <a:bodyPr wrap="square" rtlCol="0">
              <a:spAutoFit/>
            </a:bodyPr>
            <a:lstStyle/>
            <a:p>
              <a:r>
                <a:rPr lang="en-CA" sz="1200" dirty="0"/>
                <a:t>The </a:t>
              </a:r>
              <a:r>
                <a:rPr lang="en-CA" sz="1200" b="1" dirty="0">
                  <a:solidFill>
                    <a:schemeClr val="accent2"/>
                  </a:solidFill>
                </a:rPr>
                <a:t>Taskbar</a:t>
              </a:r>
              <a:r>
                <a:rPr lang="en-CA" sz="1200" dirty="0"/>
                <a:t> is the main launching point from where all your programs and documents can be accessed.</a:t>
              </a:r>
            </a:p>
            <a:p>
              <a:endParaRPr lang="en-CA" sz="1200" dirty="0"/>
            </a:p>
            <a:p>
              <a:r>
                <a:rPr lang="en-CA" sz="1200" dirty="0"/>
                <a:t>The </a:t>
              </a:r>
              <a:r>
                <a:rPr lang="en-CA" sz="1200" b="1" dirty="0">
                  <a:solidFill>
                    <a:schemeClr val="accent2"/>
                  </a:solidFill>
                </a:rPr>
                <a:t>Taskbar</a:t>
              </a:r>
              <a:r>
                <a:rPr lang="en-CA" sz="1200" dirty="0"/>
                <a:t> contains the </a:t>
              </a:r>
              <a:r>
                <a:rPr lang="en-CA" sz="1200" b="1" dirty="0">
                  <a:solidFill>
                    <a:srgbClr val="00B050"/>
                  </a:solidFill>
                </a:rPr>
                <a:t>Start Menu</a:t>
              </a:r>
              <a:r>
                <a:rPr lang="en-CA" sz="1200" dirty="0"/>
                <a:t>, Search Bar, </a:t>
              </a:r>
              <a:r>
                <a:rPr lang="en-CA" sz="1200" dirty="0" err="1"/>
                <a:t>Quickstart</a:t>
              </a:r>
              <a:r>
                <a:rPr lang="en-CA" sz="1200" dirty="0"/>
                <a:t> icons, and the System Notification Tray.  We will get into these later in this course.</a:t>
              </a:r>
            </a:p>
          </p:txBody>
        </p:sp>
        <p:sp>
          <p:nvSpPr>
            <p:cNvPr id="10" name="TextBox 9"/>
            <p:cNvSpPr txBox="1"/>
            <p:nvPr/>
          </p:nvSpPr>
          <p:spPr>
            <a:xfrm>
              <a:off x="10565363" y="4162894"/>
              <a:ext cx="830424" cy="307777"/>
            </a:xfrm>
            <a:prstGeom prst="rect">
              <a:avLst/>
            </a:prstGeom>
            <a:solidFill>
              <a:schemeClr val="accent2">
                <a:alpha val="40000"/>
              </a:schemeClr>
            </a:solidFill>
            <a:ln w="19050">
              <a:solidFill>
                <a:schemeClr val="accent2"/>
              </a:solidFill>
            </a:ln>
          </p:spPr>
          <p:txBody>
            <a:bodyPr wrap="square" rtlCol="0">
              <a:spAutoFit/>
            </a:bodyPr>
            <a:lstStyle/>
            <a:p>
              <a:pPr algn="ctr"/>
              <a:r>
                <a:rPr lang="en-CA" sz="1400" dirty="0"/>
                <a:t>Taskbar</a:t>
              </a:r>
            </a:p>
          </p:txBody>
        </p:sp>
        <p:sp>
          <p:nvSpPr>
            <p:cNvPr id="9" name="Line Callout 1 8"/>
            <p:cNvSpPr/>
            <p:nvPr/>
          </p:nvSpPr>
          <p:spPr>
            <a:xfrm>
              <a:off x="2556588" y="5038725"/>
              <a:ext cx="7482762" cy="209551"/>
            </a:xfrm>
            <a:prstGeom prst="borderCallout1">
              <a:avLst>
                <a:gd name="adj1" fmla="val 99802"/>
                <a:gd name="adj2" fmla="val 78359"/>
                <a:gd name="adj3" fmla="val 259821"/>
                <a:gd name="adj4" fmla="val 87374"/>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0" name="Straight Arrow Connector 19"/>
            <p:cNvCxnSpPr/>
            <p:nvPr/>
          </p:nvCxnSpPr>
          <p:spPr>
            <a:xfrm flipH="1">
              <a:off x="10702212" y="4470671"/>
              <a:ext cx="197694" cy="115193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60648" y="2299336"/>
            <a:ext cx="4759002" cy="3134058"/>
            <a:chOff x="60648" y="2299336"/>
            <a:chExt cx="4759002" cy="3134058"/>
          </a:xfrm>
        </p:grpSpPr>
        <p:sp>
          <p:nvSpPr>
            <p:cNvPr id="11" name="Line Callout 1 10"/>
            <p:cNvSpPr/>
            <p:nvPr/>
          </p:nvSpPr>
          <p:spPr>
            <a:xfrm>
              <a:off x="2550561" y="2299336"/>
              <a:ext cx="2269089" cy="2720339"/>
            </a:xfrm>
            <a:prstGeom prst="borderCallout1">
              <a:avLst>
                <a:gd name="adj1" fmla="val 48078"/>
                <a:gd name="adj2" fmla="val -693"/>
                <a:gd name="adj3" fmla="val 59178"/>
                <a:gd name="adj4" fmla="val -6147"/>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p:cNvSpPr txBox="1"/>
            <p:nvPr/>
          </p:nvSpPr>
          <p:spPr>
            <a:xfrm>
              <a:off x="712238" y="5125617"/>
              <a:ext cx="1041917" cy="307777"/>
            </a:xfrm>
            <a:prstGeom prst="rect">
              <a:avLst/>
            </a:prstGeom>
            <a:solidFill>
              <a:srgbClr val="00B050">
                <a:alpha val="40000"/>
              </a:srgbClr>
            </a:solidFill>
            <a:ln w="19050">
              <a:solidFill>
                <a:srgbClr val="00B050"/>
              </a:solidFill>
            </a:ln>
          </p:spPr>
          <p:txBody>
            <a:bodyPr wrap="square" rtlCol="0">
              <a:spAutoFit/>
            </a:bodyPr>
            <a:lstStyle/>
            <a:p>
              <a:pPr algn="ctr"/>
              <a:r>
                <a:rPr lang="en-CA" sz="1400" dirty="0"/>
                <a:t>Start Menu</a:t>
              </a:r>
            </a:p>
          </p:txBody>
        </p:sp>
        <p:sp>
          <p:nvSpPr>
            <p:cNvPr id="17" name="TextBox 16"/>
            <p:cNvSpPr txBox="1"/>
            <p:nvPr/>
          </p:nvSpPr>
          <p:spPr>
            <a:xfrm>
              <a:off x="60648" y="2786848"/>
              <a:ext cx="2332654" cy="1200329"/>
            </a:xfrm>
            <a:prstGeom prst="rect">
              <a:avLst/>
            </a:prstGeom>
            <a:noFill/>
            <a:ln w="19050">
              <a:solidFill>
                <a:srgbClr val="00B050"/>
              </a:solidFill>
            </a:ln>
          </p:spPr>
          <p:txBody>
            <a:bodyPr wrap="square" rtlCol="0">
              <a:spAutoFit/>
            </a:bodyPr>
            <a:lstStyle/>
            <a:p>
              <a:r>
                <a:rPr lang="en-CA" sz="1200" dirty="0"/>
                <a:t>The </a:t>
              </a:r>
              <a:r>
                <a:rPr lang="en-CA" sz="1200" b="1" dirty="0">
                  <a:solidFill>
                    <a:srgbClr val="00B050"/>
                  </a:solidFill>
                </a:rPr>
                <a:t>Start Menu</a:t>
              </a:r>
              <a:r>
                <a:rPr lang="en-CA" sz="1200" dirty="0"/>
                <a:t> is accessed from the </a:t>
              </a:r>
              <a:r>
                <a:rPr lang="en-CA" sz="1200" b="1" dirty="0">
                  <a:solidFill>
                    <a:schemeClr val="accent2"/>
                  </a:solidFill>
                </a:rPr>
                <a:t>Taskbar</a:t>
              </a:r>
              <a:r>
                <a:rPr lang="en-CA" sz="1200" dirty="0"/>
                <a:t>.  It is the place you go to access your programs, documents and much more.  We will cover the start menu in detail later in this course.</a:t>
              </a:r>
            </a:p>
          </p:txBody>
        </p:sp>
        <p:cxnSp>
          <p:nvCxnSpPr>
            <p:cNvPr id="24" name="Straight Arrow Connector 23"/>
            <p:cNvCxnSpPr/>
            <p:nvPr/>
          </p:nvCxnSpPr>
          <p:spPr>
            <a:xfrm flipH="1" flipV="1">
              <a:off x="1195097" y="3987177"/>
              <a:ext cx="15551" cy="113843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2556587" y="382555"/>
            <a:ext cx="5645021" cy="1884395"/>
            <a:chOff x="2556587" y="382555"/>
            <a:chExt cx="5645021" cy="1884395"/>
          </a:xfrm>
        </p:grpSpPr>
        <p:sp>
          <p:nvSpPr>
            <p:cNvPr id="29" name="Line Callout 1 28"/>
            <p:cNvSpPr/>
            <p:nvPr/>
          </p:nvSpPr>
          <p:spPr>
            <a:xfrm>
              <a:off x="2556587" y="1066800"/>
              <a:ext cx="348537" cy="1200150"/>
            </a:xfrm>
            <a:prstGeom prst="borderCallout1">
              <a:avLst>
                <a:gd name="adj1" fmla="val 49362"/>
                <a:gd name="adj2" fmla="val 104932"/>
                <a:gd name="adj3" fmla="val -29573"/>
                <a:gd name="adj4" fmla="val 1392033"/>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TextBox 29"/>
            <p:cNvSpPr txBox="1"/>
            <p:nvPr/>
          </p:nvSpPr>
          <p:spPr>
            <a:xfrm>
              <a:off x="6895322" y="382555"/>
              <a:ext cx="1306286" cy="307777"/>
            </a:xfrm>
            <a:prstGeom prst="rect">
              <a:avLst/>
            </a:prstGeom>
            <a:solidFill>
              <a:srgbClr val="7030A0">
                <a:alpha val="20000"/>
              </a:srgbClr>
            </a:solidFill>
            <a:ln w="25400">
              <a:solidFill>
                <a:srgbClr val="7030A0"/>
              </a:solidFill>
            </a:ln>
          </p:spPr>
          <p:txBody>
            <a:bodyPr wrap="square" rtlCol="0">
              <a:spAutoFit/>
            </a:bodyPr>
            <a:lstStyle/>
            <a:p>
              <a:pPr algn="ctr"/>
              <a:r>
                <a:rPr lang="en-CA" sz="1400" dirty="0"/>
                <a:t>Desktop Icons</a:t>
              </a:r>
            </a:p>
          </p:txBody>
        </p:sp>
      </p:grpSp>
    </p:spTree>
    <p:extLst>
      <p:ext uri="{BB962C8B-B14F-4D97-AF65-F5344CB8AC3E}">
        <p14:creationId xmlns:p14="http://schemas.microsoft.com/office/powerpoint/2010/main" val="4667007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style.rotation</p:attrName>
                                        </p:attrNameLst>
                                      </p:cBhvr>
                                      <p:tavLst>
                                        <p:tav tm="0">
                                          <p:val>
                                            <p:fltVal val="90"/>
                                          </p:val>
                                        </p:tav>
                                        <p:tav tm="100000">
                                          <p:val>
                                            <p:fltVal val="0"/>
                                          </p:val>
                                        </p:tav>
                                      </p:tavLst>
                                    </p:anim>
                                    <p:animEffect transition="in" filter="fade">
                                      <p:cBhvr>
                                        <p:cTn id="10" dur="10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1000"/>
                                        <p:tgtEl>
                                          <p:spTgt spid="27"/>
                                        </p:tgtEl>
                                      </p:cBhvr>
                                    </p:animEffect>
                                    <p:anim calcmode="lin" valueType="num">
                                      <p:cBhvr>
                                        <p:cTn id="16" dur="1000" fill="hold"/>
                                        <p:tgtEl>
                                          <p:spTgt spid="27"/>
                                        </p:tgtEl>
                                        <p:attrNameLst>
                                          <p:attrName>ppt_x</p:attrName>
                                        </p:attrNameLst>
                                      </p:cBhvr>
                                      <p:tavLst>
                                        <p:tav tm="0">
                                          <p:val>
                                            <p:strVal val="#ppt_x"/>
                                          </p:val>
                                        </p:tav>
                                        <p:tav tm="100000">
                                          <p:val>
                                            <p:strVal val="#ppt_x"/>
                                          </p:val>
                                        </p:tav>
                                      </p:tavLst>
                                    </p:anim>
                                    <p:anim calcmode="lin" valueType="num">
                                      <p:cBhvr>
                                        <p:cTn id="1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5"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2000"/>
                                        <p:tgtEl>
                                          <p:spTgt spid="28"/>
                                        </p:tgtEl>
                                      </p:cBhvr>
                                    </p:animEffect>
                                    <p:anim calcmode="lin" valueType="num">
                                      <p:cBhvr>
                                        <p:cTn id="23" dur="2000" fill="hold"/>
                                        <p:tgtEl>
                                          <p:spTgt spid="28"/>
                                        </p:tgtEl>
                                        <p:attrNameLst>
                                          <p:attrName>ppt_w</p:attrName>
                                        </p:attrNameLst>
                                      </p:cBhvr>
                                      <p:tavLst>
                                        <p:tav tm="0" fmla="#ppt_w*sin(2.5*pi*$)">
                                          <p:val>
                                            <p:fltVal val="0"/>
                                          </p:val>
                                        </p:tav>
                                        <p:tav tm="100000">
                                          <p:val>
                                            <p:fltVal val="1"/>
                                          </p:val>
                                        </p:tav>
                                      </p:tavLst>
                                    </p:anim>
                                    <p:anim calcmode="lin" valueType="num">
                                      <p:cBhvr>
                                        <p:cTn id="24" dur="2000" fill="hold"/>
                                        <p:tgtEl>
                                          <p:spTgt spid="28"/>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1"/>
                                        </p:tgtEl>
                                        <p:attrNameLst>
                                          <p:attrName>style.visibility</p:attrName>
                                        </p:attrNameLst>
                                      </p:cBhvr>
                                      <p:to>
                                        <p:strVal val="visible"/>
                                      </p:to>
                                    </p:set>
                                    <p:anim calcmode="lin" valueType="num">
                                      <p:cBhvr>
                                        <p:cTn id="29" dur="1000" fill="hold"/>
                                        <p:tgtEl>
                                          <p:spTgt spid="31"/>
                                        </p:tgtEl>
                                        <p:attrNameLst>
                                          <p:attrName>ppt_w</p:attrName>
                                        </p:attrNameLst>
                                      </p:cBhvr>
                                      <p:tavLst>
                                        <p:tav tm="0">
                                          <p:val>
                                            <p:fltVal val="0"/>
                                          </p:val>
                                        </p:tav>
                                        <p:tav tm="100000">
                                          <p:val>
                                            <p:strVal val="#ppt_w"/>
                                          </p:val>
                                        </p:tav>
                                      </p:tavLst>
                                    </p:anim>
                                    <p:anim calcmode="lin" valueType="num">
                                      <p:cBhvr>
                                        <p:cTn id="30" dur="1000" fill="hold"/>
                                        <p:tgtEl>
                                          <p:spTgt spid="31"/>
                                        </p:tgtEl>
                                        <p:attrNameLst>
                                          <p:attrName>ppt_h</p:attrName>
                                        </p:attrNameLst>
                                      </p:cBhvr>
                                      <p:tavLst>
                                        <p:tav tm="0">
                                          <p:val>
                                            <p:fltVal val="0"/>
                                          </p:val>
                                        </p:tav>
                                        <p:tav tm="100000">
                                          <p:val>
                                            <p:strVal val="#ppt_h"/>
                                          </p:val>
                                        </p:tav>
                                      </p:tavLst>
                                    </p:anim>
                                    <p:anim calcmode="lin" valueType="num">
                                      <p:cBhvr>
                                        <p:cTn id="31" dur="1000" fill="hold"/>
                                        <p:tgtEl>
                                          <p:spTgt spid="31"/>
                                        </p:tgtEl>
                                        <p:attrNameLst>
                                          <p:attrName>style.rotation</p:attrName>
                                        </p:attrNameLst>
                                      </p:cBhvr>
                                      <p:tavLst>
                                        <p:tav tm="0">
                                          <p:val>
                                            <p:fltVal val="90"/>
                                          </p:val>
                                        </p:tav>
                                        <p:tav tm="100000">
                                          <p:val>
                                            <p:fltVal val="0"/>
                                          </p:val>
                                        </p:tav>
                                      </p:tavLst>
                                    </p:anim>
                                    <p:animEffect transition="in" filter="fade">
                                      <p:cBhvr>
                                        <p:cTn id="32"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119" y="1170884"/>
            <a:ext cx="7027790" cy="3951202"/>
          </a:xfrm>
          <a:prstGeom prst="rect">
            <a:avLst/>
          </a:prstGeom>
        </p:spPr>
      </p:pic>
      <p:sp>
        <p:nvSpPr>
          <p:cNvPr id="11" name="TextBox 10"/>
          <p:cNvSpPr txBox="1"/>
          <p:nvPr/>
        </p:nvSpPr>
        <p:spPr>
          <a:xfrm>
            <a:off x="765938" y="166231"/>
            <a:ext cx="3710812" cy="778331"/>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Autofit/>
          </a:bodyPr>
          <a:lstStyle>
            <a:lvl1pPr algn="ctr">
              <a:lnSpc>
                <a:spcPct val="90000"/>
              </a:lnSpc>
              <a:spcBef>
                <a:spcPct val="0"/>
              </a:spcBef>
              <a:buNone/>
              <a:defRPr sz="1400" b="1">
                <a:latin typeface="Times New Roman" panose="02020603050405020304" pitchFamily="18" charset="0"/>
                <a:ea typeface="+mj-ea"/>
                <a:cs typeface="Times New Roman" panose="02020603050405020304" pitchFamily="18" charset="0"/>
              </a:defRPr>
            </a:lvl1pPr>
          </a:lstStyle>
          <a:p>
            <a:r>
              <a:rPr lang="en-CA" sz="1600" dirty="0"/>
              <a:t>The Graphical User Interface (GUI)</a:t>
            </a:r>
            <a:br>
              <a:rPr lang="en-CA" sz="1600" dirty="0"/>
            </a:br>
            <a:r>
              <a:rPr lang="en-CA" sz="1600" dirty="0"/>
              <a:t>Windows Desktop (continued)</a:t>
            </a:r>
          </a:p>
        </p:txBody>
      </p:sp>
      <p:grpSp>
        <p:nvGrpSpPr>
          <p:cNvPr id="17" name="Group 16"/>
          <p:cNvGrpSpPr/>
          <p:nvPr/>
        </p:nvGrpSpPr>
        <p:grpSpPr>
          <a:xfrm>
            <a:off x="138120" y="699662"/>
            <a:ext cx="11730419" cy="4422424"/>
            <a:chOff x="138120" y="699662"/>
            <a:chExt cx="11730419" cy="4422424"/>
          </a:xfrm>
        </p:grpSpPr>
        <p:sp>
          <p:nvSpPr>
            <p:cNvPr id="10" name="Line Callout 1 9"/>
            <p:cNvSpPr/>
            <p:nvPr/>
          </p:nvSpPr>
          <p:spPr>
            <a:xfrm>
              <a:off x="138120" y="1170884"/>
              <a:ext cx="7027790" cy="3951202"/>
            </a:xfrm>
            <a:prstGeom prst="borderCallout1">
              <a:avLst>
                <a:gd name="adj1" fmla="val -328"/>
                <a:gd name="adj2" fmla="val 45487"/>
                <a:gd name="adj3" fmla="val -9153"/>
                <a:gd name="adj4" fmla="val 106866"/>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p:cNvSpPr txBox="1"/>
            <p:nvPr/>
          </p:nvSpPr>
          <p:spPr>
            <a:xfrm>
              <a:off x="7660433" y="699662"/>
              <a:ext cx="4208106" cy="4062651"/>
            </a:xfrm>
            <a:prstGeom prst="rect">
              <a:avLst/>
            </a:prstGeom>
            <a:noFill/>
            <a:ln w="19050">
              <a:solidFill>
                <a:srgbClr val="00B050"/>
              </a:solidFill>
            </a:ln>
          </p:spPr>
          <p:txBody>
            <a:bodyPr wrap="square" rtlCol="0">
              <a:spAutoFit/>
            </a:bodyPr>
            <a:lstStyle/>
            <a:p>
              <a:r>
                <a:rPr lang="en-CA" sz="1400" dirty="0"/>
                <a:t>The </a:t>
              </a:r>
              <a:r>
                <a:rPr lang="en-CA" sz="1400" b="1" dirty="0"/>
                <a:t>Windows Desktop</a:t>
              </a:r>
              <a:r>
                <a:rPr lang="en-CA" sz="1400" dirty="0"/>
                <a:t> is the entire visible area, which includes the Taskbar, the Start Menu, and all the Desktop Icons.</a:t>
              </a:r>
            </a:p>
            <a:p>
              <a:endParaRPr lang="en-CA" sz="1200" dirty="0"/>
            </a:p>
            <a:p>
              <a:endParaRPr lang="en-CA" sz="1200" dirty="0"/>
            </a:p>
            <a:p>
              <a:endParaRPr lang="en-CA" sz="1200" dirty="0"/>
            </a:p>
            <a:p>
              <a:endParaRPr lang="en-CA" sz="1200" dirty="0"/>
            </a:p>
            <a:p>
              <a:endParaRPr lang="en-CA" sz="1200" dirty="0"/>
            </a:p>
            <a:p>
              <a:endParaRPr lang="en-CA" sz="1200" dirty="0"/>
            </a:p>
            <a:p>
              <a:endParaRPr lang="en-CA" sz="1200" dirty="0"/>
            </a:p>
            <a:p>
              <a:endParaRPr lang="en-CA" sz="1200" dirty="0"/>
            </a:p>
            <a:p>
              <a:endParaRPr lang="en-CA" sz="1200" dirty="0"/>
            </a:p>
            <a:p>
              <a:endParaRPr lang="en-CA" sz="1200" dirty="0"/>
            </a:p>
            <a:p>
              <a:endParaRPr lang="en-CA" sz="1200" dirty="0"/>
            </a:p>
            <a:p>
              <a:endParaRPr lang="en-CA" sz="1200" dirty="0"/>
            </a:p>
            <a:p>
              <a:endParaRPr lang="en-CA" sz="1200" dirty="0"/>
            </a:p>
            <a:p>
              <a:endParaRPr lang="en-CA" sz="1200" dirty="0"/>
            </a:p>
            <a:p>
              <a:endParaRPr lang="en-CA" sz="1200" dirty="0"/>
            </a:p>
            <a:p>
              <a:endParaRPr lang="en-CA" sz="1200" dirty="0"/>
            </a:p>
            <a:p>
              <a:endParaRPr lang="en-CA" sz="1200" dirty="0"/>
            </a:p>
            <a:p>
              <a:endParaRPr lang="en-CA" sz="1200" dirty="0"/>
            </a:p>
          </p:txBody>
        </p:sp>
      </p:grpSp>
      <p:sp>
        <p:nvSpPr>
          <p:cNvPr id="4" name="Rectangle 3"/>
          <p:cNvSpPr/>
          <p:nvPr/>
        </p:nvSpPr>
        <p:spPr>
          <a:xfrm>
            <a:off x="7893697" y="1540075"/>
            <a:ext cx="3797559" cy="97221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The desktop is a container only, meaning that you cannot write up a document directly on the desktop, but it contains icons to your programs and documents and it contains the Taskbar.</a:t>
            </a:r>
          </a:p>
        </p:txBody>
      </p:sp>
      <p:grpSp>
        <p:nvGrpSpPr>
          <p:cNvPr id="24" name="Group 23"/>
          <p:cNvGrpSpPr/>
          <p:nvPr/>
        </p:nvGrpSpPr>
        <p:grpSpPr>
          <a:xfrm>
            <a:off x="4180114" y="1623527"/>
            <a:ext cx="7511142" cy="2976752"/>
            <a:chOff x="4180114" y="1623527"/>
            <a:chExt cx="7511142" cy="2976752"/>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0114" y="1623527"/>
              <a:ext cx="1177374" cy="1395234"/>
            </a:xfrm>
            <a:prstGeom prst="rect">
              <a:avLst/>
            </a:prstGeom>
          </p:spPr>
        </p:pic>
        <p:grpSp>
          <p:nvGrpSpPr>
            <p:cNvPr id="20" name="Group 19"/>
            <p:cNvGrpSpPr/>
            <p:nvPr/>
          </p:nvGrpSpPr>
          <p:grpSpPr>
            <a:xfrm>
              <a:off x="4180114" y="1623527"/>
              <a:ext cx="7511142" cy="2976752"/>
              <a:chOff x="4180114" y="1623527"/>
              <a:chExt cx="7511142" cy="2976752"/>
            </a:xfrm>
          </p:grpSpPr>
          <p:sp>
            <p:nvSpPr>
              <p:cNvPr id="15" name="Rectangle 14"/>
              <p:cNvSpPr/>
              <p:nvPr/>
            </p:nvSpPr>
            <p:spPr>
              <a:xfrm>
                <a:off x="7893697" y="2736336"/>
                <a:ext cx="3797559" cy="186394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The desktop can be customize to your liking.</a:t>
                </a:r>
              </a:p>
              <a:p>
                <a:endParaRPr lang="en-CA" sz="1400" dirty="0">
                  <a:solidFill>
                    <a:schemeClr val="tx1"/>
                  </a:solidFill>
                </a:endParaRPr>
              </a:p>
              <a:p>
                <a:r>
                  <a:rPr lang="en-CA" sz="1400" dirty="0">
                    <a:solidFill>
                      <a:schemeClr val="tx1"/>
                    </a:solidFill>
                  </a:rPr>
                  <a:t>The easiest way to do that is to </a:t>
                </a:r>
                <a:r>
                  <a:rPr lang="en-CA" sz="1400" i="1" dirty="0">
                    <a:solidFill>
                      <a:schemeClr val="tx1"/>
                    </a:solidFill>
                  </a:rPr>
                  <a:t>right-click</a:t>
                </a:r>
                <a:r>
                  <a:rPr lang="en-CA" sz="1400" dirty="0">
                    <a:solidFill>
                      <a:schemeClr val="tx1"/>
                    </a:solidFill>
                  </a:rPr>
                  <a:t> anywhere on the desktop where there is no icon and select (left-click) </a:t>
                </a:r>
                <a:r>
                  <a:rPr lang="en-CA" sz="1400" b="1" i="1" dirty="0">
                    <a:solidFill>
                      <a:srgbClr val="C00000"/>
                    </a:solidFill>
                  </a:rPr>
                  <a:t>Personalize</a:t>
                </a:r>
                <a:r>
                  <a:rPr lang="en-CA" sz="1400" dirty="0">
                    <a:solidFill>
                      <a:schemeClr val="tx1"/>
                    </a:solidFill>
                  </a:rPr>
                  <a:t>.</a:t>
                </a:r>
              </a:p>
              <a:p>
                <a:endParaRPr lang="en-CA" sz="1400" dirty="0">
                  <a:solidFill>
                    <a:schemeClr val="tx1"/>
                  </a:solidFill>
                </a:endParaRPr>
              </a:p>
              <a:p>
                <a:r>
                  <a:rPr lang="en-CA" sz="1400" dirty="0">
                    <a:solidFill>
                      <a:schemeClr val="tx1"/>
                    </a:solidFill>
                  </a:rPr>
                  <a:t>We will cover those features in the next several slides.</a:t>
                </a:r>
              </a:p>
            </p:txBody>
          </p:sp>
          <p:sp>
            <p:nvSpPr>
              <p:cNvPr id="19" name="Line Callout 1 18"/>
              <p:cNvSpPr/>
              <p:nvPr/>
            </p:nvSpPr>
            <p:spPr>
              <a:xfrm>
                <a:off x="4180114" y="1623527"/>
                <a:ext cx="1177374" cy="1395234"/>
              </a:xfrm>
              <a:prstGeom prst="borderCallout1">
                <a:avLst>
                  <a:gd name="adj1" fmla="val 47697"/>
                  <a:gd name="adj2" fmla="val 100945"/>
                  <a:gd name="adj3" fmla="val 82859"/>
                  <a:gd name="adj4" fmla="val 315911"/>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grpSp>
        <p:nvGrpSpPr>
          <p:cNvPr id="18" name="Group 17"/>
          <p:cNvGrpSpPr/>
          <p:nvPr/>
        </p:nvGrpSpPr>
        <p:grpSpPr>
          <a:xfrm>
            <a:off x="6683604" y="4383464"/>
            <a:ext cx="5184935" cy="1472581"/>
            <a:chOff x="6683604" y="4383464"/>
            <a:chExt cx="5184935" cy="1472581"/>
          </a:xfrm>
        </p:grpSpPr>
        <p:sp>
          <p:nvSpPr>
            <p:cNvPr id="5" name="Line Callout 1 4"/>
            <p:cNvSpPr/>
            <p:nvPr/>
          </p:nvSpPr>
          <p:spPr>
            <a:xfrm>
              <a:off x="6683604" y="4383464"/>
              <a:ext cx="377072" cy="480767"/>
            </a:xfrm>
            <a:prstGeom prst="borderCallout1">
              <a:avLst>
                <a:gd name="adj1" fmla="val 99142"/>
                <a:gd name="adj2" fmla="val 56667"/>
                <a:gd name="adj3" fmla="val 194854"/>
                <a:gd name="adj4" fmla="val 259167"/>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p:cNvSpPr txBox="1"/>
            <p:nvPr/>
          </p:nvSpPr>
          <p:spPr>
            <a:xfrm>
              <a:off x="7660433" y="4901938"/>
              <a:ext cx="4208106" cy="954107"/>
            </a:xfrm>
            <a:prstGeom prst="rect">
              <a:avLst/>
            </a:prstGeom>
            <a:noFill/>
            <a:ln w="19050">
              <a:solidFill>
                <a:srgbClr val="7030A0"/>
              </a:solidFill>
            </a:ln>
          </p:spPr>
          <p:txBody>
            <a:bodyPr wrap="square" rtlCol="0">
              <a:spAutoFit/>
            </a:bodyPr>
            <a:lstStyle/>
            <a:p>
              <a:r>
                <a:rPr lang="en-CA" sz="1400" dirty="0"/>
                <a:t>The </a:t>
              </a:r>
              <a:r>
                <a:rPr lang="en-CA" sz="1400" b="1" i="1" dirty="0"/>
                <a:t>Recycle Bin</a:t>
              </a:r>
              <a:r>
                <a:rPr lang="en-CA" sz="1400" dirty="0"/>
                <a:t> is where everything that you delete goes.  Occasionally you may want to empty your recycle bin, but make sure you do not want to recover anything from it first.</a:t>
              </a:r>
            </a:p>
          </p:txBody>
        </p:sp>
      </p:grpSp>
      <p:grpSp>
        <p:nvGrpSpPr>
          <p:cNvPr id="23" name="Group 22"/>
          <p:cNvGrpSpPr/>
          <p:nvPr/>
        </p:nvGrpSpPr>
        <p:grpSpPr>
          <a:xfrm>
            <a:off x="1000779" y="4059408"/>
            <a:ext cx="6165130" cy="2114340"/>
            <a:chOff x="1000779" y="4059408"/>
            <a:chExt cx="6165130" cy="2114340"/>
          </a:xfrm>
        </p:grpSpPr>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92151" y="4059409"/>
              <a:ext cx="915269" cy="648109"/>
            </a:xfrm>
            <a:prstGeom prst="rect">
              <a:avLst/>
            </a:prstGeom>
            <a:ln w="19050">
              <a:noFill/>
            </a:ln>
          </p:spPr>
        </p:pic>
        <p:grpSp>
          <p:nvGrpSpPr>
            <p:cNvPr id="21" name="Group 20"/>
            <p:cNvGrpSpPr/>
            <p:nvPr/>
          </p:nvGrpSpPr>
          <p:grpSpPr>
            <a:xfrm>
              <a:off x="1000779" y="4059408"/>
              <a:ext cx="6165130" cy="2114340"/>
              <a:chOff x="1000779" y="4059408"/>
              <a:chExt cx="6165130" cy="2114340"/>
            </a:xfrm>
          </p:grpSpPr>
          <p:sp>
            <p:nvSpPr>
              <p:cNvPr id="8" name="Line Callout 1 7"/>
              <p:cNvSpPr/>
              <p:nvPr/>
            </p:nvSpPr>
            <p:spPr>
              <a:xfrm>
                <a:off x="5692585" y="4059408"/>
                <a:ext cx="914400" cy="635139"/>
              </a:xfrm>
              <a:prstGeom prst="borderCallout1">
                <a:avLst>
                  <a:gd name="adj1" fmla="val 100381"/>
                  <a:gd name="adj2" fmla="val 51460"/>
                  <a:gd name="adj3" fmla="val 182257"/>
                  <a:gd name="adj4" fmla="val 29708"/>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p:cNvSpPr txBox="1"/>
              <p:nvPr/>
            </p:nvSpPr>
            <p:spPr>
              <a:xfrm>
                <a:off x="1000779" y="5219641"/>
                <a:ext cx="6165130" cy="954107"/>
              </a:xfrm>
              <a:prstGeom prst="rect">
                <a:avLst/>
              </a:prstGeom>
              <a:noFill/>
              <a:ln w="19050">
                <a:solidFill>
                  <a:srgbClr val="7030A0"/>
                </a:solidFill>
              </a:ln>
            </p:spPr>
            <p:txBody>
              <a:bodyPr wrap="square" rtlCol="0">
                <a:spAutoFit/>
              </a:bodyPr>
              <a:lstStyle/>
              <a:p>
                <a:r>
                  <a:rPr lang="en-CA" sz="1400" dirty="0"/>
                  <a:t>Emptying the Recycle Bin is as easy as </a:t>
                </a:r>
                <a:r>
                  <a:rPr lang="en-CA" sz="1400" i="1" dirty="0"/>
                  <a:t>right-clicking</a:t>
                </a:r>
                <a:r>
                  <a:rPr lang="en-CA" sz="1400" dirty="0"/>
                  <a:t> on it and then </a:t>
                </a:r>
                <a:r>
                  <a:rPr lang="en-CA" sz="1400" i="1" dirty="0"/>
                  <a:t>left-clicking</a:t>
                </a:r>
                <a:r>
                  <a:rPr lang="en-CA" sz="1400" dirty="0"/>
                  <a:t> on</a:t>
                </a:r>
              </a:p>
              <a:p>
                <a:r>
                  <a:rPr lang="en-CA" sz="1400" b="1" dirty="0"/>
                  <a:t>Empty Recycle Bin</a:t>
                </a:r>
                <a:r>
                  <a:rPr lang="en-CA" sz="1400" dirty="0"/>
                  <a:t> in the Context Menu that appears.</a:t>
                </a:r>
              </a:p>
              <a:p>
                <a:endParaRPr lang="en-CA" sz="1400" dirty="0"/>
              </a:p>
              <a:p>
                <a:r>
                  <a:rPr lang="en-CA" sz="1400" dirty="0"/>
                  <a:t>A dialog-box will appear asking for you to confirm.  Click on </a:t>
                </a:r>
                <a:r>
                  <a:rPr lang="en-CA" sz="1400" b="1" dirty="0"/>
                  <a:t>Yes</a:t>
                </a:r>
                <a:r>
                  <a:rPr lang="en-CA" sz="1400" dirty="0"/>
                  <a:t>.</a:t>
                </a:r>
              </a:p>
            </p:txBody>
          </p:sp>
        </p:grpSp>
      </p:grpSp>
      <p:grpSp>
        <p:nvGrpSpPr>
          <p:cNvPr id="22" name="Group 21"/>
          <p:cNvGrpSpPr/>
          <p:nvPr/>
        </p:nvGrpSpPr>
        <p:grpSpPr>
          <a:xfrm>
            <a:off x="7165909" y="5856045"/>
            <a:ext cx="4702630" cy="606062"/>
            <a:chOff x="7165909" y="5856045"/>
            <a:chExt cx="4702630" cy="606062"/>
          </a:xfrm>
        </p:grpSpPr>
        <p:sp>
          <p:nvSpPr>
            <p:cNvPr id="13" name="TextBox 12"/>
            <p:cNvSpPr txBox="1"/>
            <p:nvPr/>
          </p:nvSpPr>
          <p:spPr>
            <a:xfrm>
              <a:off x="7660433" y="5938887"/>
              <a:ext cx="4208106" cy="523220"/>
            </a:xfrm>
            <a:prstGeom prst="rect">
              <a:avLst/>
            </a:prstGeom>
            <a:noFill/>
            <a:ln w="19050">
              <a:solidFill>
                <a:srgbClr val="7030A0"/>
              </a:solidFill>
            </a:ln>
          </p:spPr>
          <p:txBody>
            <a:bodyPr wrap="square" rtlCol="0">
              <a:spAutoFit/>
            </a:bodyPr>
            <a:lstStyle/>
            <a:p>
              <a:r>
                <a:rPr lang="en-CA" sz="1400" dirty="0"/>
                <a:t>Also notice </a:t>
              </a:r>
              <a:r>
                <a:rPr lang="en-CA" sz="1400" b="1" dirty="0"/>
                <a:t>Open</a:t>
              </a:r>
              <a:r>
                <a:rPr lang="en-CA" sz="1400" dirty="0"/>
                <a:t> will display a dialog box that will allow you to delete or recover items in the trash.</a:t>
              </a:r>
            </a:p>
          </p:txBody>
        </p:sp>
        <p:cxnSp>
          <p:nvCxnSpPr>
            <p:cNvPr id="16" name="Straight Arrow Connector 15"/>
            <p:cNvCxnSpPr>
              <a:endCxn id="13" idx="1"/>
            </p:cNvCxnSpPr>
            <p:nvPr/>
          </p:nvCxnSpPr>
          <p:spPr>
            <a:xfrm>
              <a:off x="7165909" y="5856045"/>
              <a:ext cx="494524" cy="344452"/>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847263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500" fill="hold"/>
                                        <p:tgtEl>
                                          <p:spTgt spid="24"/>
                                        </p:tgtEl>
                                        <p:attrNameLst>
                                          <p:attrName>ppt_x</p:attrName>
                                        </p:attrNameLst>
                                      </p:cBhvr>
                                      <p:tavLst>
                                        <p:tav tm="0">
                                          <p:val>
                                            <p:strVal val="#ppt_x"/>
                                          </p:val>
                                        </p:tav>
                                        <p:tav tm="100000">
                                          <p:val>
                                            <p:strVal val="#ppt_x"/>
                                          </p:val>
                                        </p:tav>
                                      </p:tavLst>
                                    </p:anim>
                                    <p:anim calcmode="lin" valueType="num">
                                      <p:cBhvr additive="base">
                                        <p:cTn id="2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ppt_x"/>
                                          </p:val>
                                        </p:tav>
                                        <p:tav tm="100000">
                                          <p:val>
                                            <p:strVal val="#ppt_x"/>
                                          </p:val>
                                        </p:tav>
                                      </p:tavLst>
                                    </p:anim>
                                    <p:anim calcmode="lin" valueType="num">
                                      <p:cBhvr additive="base">
                                        <p:cTn id="3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1000"/>
                                        <p:tgtEl>
                                          <p:spTgt spid="22"/>
                                        </p:tgtEl>
                                      </p:cBhvr>
                                    </p:animEffect>
                                    <p:anim calcmode="lin" valueType="num">
                                      <p:cBhvr>
                                        <p:cTn id="40" dur="1000" fill="hold"/>
                                        <p:tgtEl>
                                          <p:spTgt spid="22"/>
                                        </p:tgtEl>
                                        <p:attrNameLst>
                                          <p:attrName>ppt_x</p:attrName>
                                        </p:attrNameLst>
                                      </p:cBhvr>
                                      <p:tavLst>
                                        <p:tav tm="0">
                                          <p:val>
                                            <p:strVal val="#ppt_x"/>
                                          </p:val>
                                        </p:tav>
                                        <p:tav tm="100000">
                                          <p:val>
                                            <p:strVal val="#ppt_x"/>
                                          </p:val>
                                        </p:tav>
                                      </p:tavLst>
                                    </p:anim>
                                    <p:anim calcmode="lin" valueType="num">
                                      <p:cBhvr>
                                        <p:cTn id="4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22" y="890175"/>
            <a:ext cx="6809986" cy="4969450"/>
          </a:xfrm>
          <a:prstGeom prst="rect">
            <a:avLst/>
          </a:prstGeom>
        </p:spPr>
      </p:pic>
      <p:sp>
        <p:nvSpPr>
          <p:cNvPr id="12" name="Rectangle 11"/>
          <p:cNvSpPr/>
          <p:nvPr/>
        </p:nvSpPr>
        <p:spPr>
          <a:xfrm>
            <a:off x="107200" y="76200"/>
            <a:ext cx="6754608" cy="745549"/>
          </a:xfrm>
          <a:prstGeom prst="rect">
            <a:avLst/>
          </a:prstGeom>
          <a:solidFill>
            <a:schemeClr val="accent2">
              <a:alpha val="40000"/>
            </a:schemeClr>
          </a:solidFill>
          <a:ln>
            <a:solidFill>
              <a:schemeClr val="tx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When you personalize your desktop you see a screen that looks like the picture below.</a:t>
            </a:r>
          </a:p>
          <a:p>
            <a:pPr algn="ctr"/>
            <a:endParaRPr lang="en-CA" sz="1400" dirty="0">
              <a:solidFill>
                <a:schemeClr val="tx1"/>
              </a:solidFill>
            </a:endParaRPr>
          </a:p>
          <a:p>
            <a:pPr algn="ctr"/>
            <a:r>
              <a:rPr lang="en-CA" sz="1400" dirty="0">
                <a:solidFill>
                  <a:schemeClr val="tx1"/>
                </a:solidFill>
              </a:rPr>
              <a:t>The first screen is the </a:t>
            </a:r>
            <a:r>
              <a:rPr lang="en-CA" sz="1400" b="1" dirty="0">
                <a:solidFill>
                  <a:schemeClr val="tx1"/>
                </a:solidFill>
              </a:rPr>
              <a:t>Theme</a:t>
            </a:r>
            <a:r>
              <a:rPr lang="en-CA" sz="1400" dirty="0">
                <a:solidFill>
                  <a:schemeClr val="tx1"/>
                </a:solidFill>
              </a:rPr>
              <a:t>.</a:t>
            </a:r>
          </a:p>
        </p:txBody>
      </p:sp>
      <p:sp>
        <p:nvSpPr>
          <p:cNvPr id="15" name="TextBox 14"/>
          <p:cNvSpPr txBox="1"/>
          <p:nvPr/>
        </p:nvSpPr>
        <p:spPr>
          <a:xfrm>
            <a:off x="7707765" y="64068"/>
            <a:ext cx="3750906" cy="525827"/>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Autofit/>
          </a:bodyPr>
          <a:lstStyle>
            <a:defPPr>
              <a:defRPr lang="en-US"/>
            </a:defPPr>
            <a:lvl1pPr algn="ctr">
              <a:lnSpc>
                <a:spcPct val="90000"/>
              </a:lnSpc>
              <a:spcBef>
                <a:spcPct val="0"/>
              </a:spcBef>
              <a:buNone/>
              <a:defRPr sz="1600" b="1">
                <a:latin typeface="Times New Roman" panose="02020603050405020304" pitchFamily="18" charset="0"/>
                <a:ea typeface="+mj-ea"/>
                <a:cs typeface="Times New Roman" panose="02020603050405020304" pitchFamily="18" charset="0"/>
              </a:defRPr>
            </a:lvl1pPr>
          </a:lstStyle>
          <a:p>
            <a:r>
              <a:rPr lang="en-CA" dirty="0"/>
              <a:t>The Graphical User Interface (GUI)</a:t>
            </a:r>
          </a:p>
          <a:p>
            <a:r>
              <a:rPr lang="en-CA" dirty="0"/>
              <a:t>Windows Desktop – Personalization</a:t>
            </a:r>
          </a:p>
        </p:txBody>
      </p:sp>
      <p:grpSp>
        <p:nvGrpSpPr>
          <p:cNvPr id="22" name="Group 21"/>
          <p:cNvGrpSpPr/>
          <p:nvPr/>
        </p:nvGrpSpPr>
        <p:grpSpPr>
          <a:xfrm>
            <a:off x="1878214" y="1164386"/>
            <a:ext cx="9932787" cy="2283664"/>
            <a:chOff x="1878214" y="1202486"/>
            <a:chExt cx="9932787" cy="2283664"/>
          </a:xfrm>
        </p:grpSpPr>
        <p:sp>
          <p:nvSpPr>
            <p:cNvPr id="6" name="Line Callout 1 5"/>
            <p:cNvSpPr/>
            <p:nvPr/>
          </p:nvSpPr>
          <p:spPr>
            <a:xfrm>
              <a:off x="1878214" y="1987316"/>
              <a:ext cx="4846435" cy="1498834"/>
            </a:xfrm>
            <a:prstGeom prst="borderCallout1">
              <a:avLst>
                <a:gd name="adj1" fmla="val 49578"/>
                <a:gd name="adj2" fmla="val 99709"/>
                <a:gd name="adj3" fmla="val -23737"/>
                <a:gd name="adj4" fmla="val 107635"/>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p:cNvSpPr txBox="1"/>
            <p:nvPr/>
          </p:nvSpPr>
          <p:spPr>
            <a:xfrm>
              <a:off x="7086601" y="1202486"/>
              <a:ext cx="4724400" cy="954107"/>
            </a:xfrm>
            <a:prstGeom prst="rect">
              <a:avLst/>
            </a:prstGeom>
            <a:noFill/>
            <a:ln w="19050">
              <a:solidFill>
                <a:srgbClr val="00B050"/>
              </a:solidFill>
            </a:ln>
          </p:spPr>
          <p:txBody>
            <a:bodyPr wrap="square" rtlCol="0">
              <a:spAutoFit/>
            </a:bodyPr>
            <a:lstStyle/>
            <a:p>
              <a:r>
                <a:rPr lang="en-CA" sz="1400" dirty="0"/>
                <a:t>This section of the right side pane displays the current theme and whether it is saved or not.</a:t>
              </a:r>
            </a:p>
            <a:p>
              <a:endParaRPr lang="en-CA" sz="1400" dirty="0"/>
            </a:p>
            <a:p>
              <a:r>
                <a:rPr lang="en-CA" sz="1400" dirty="0"/>
                <a:t> The link to click to save the current theme is </a:t>
              </a:r>
              <a:r>
                <a:rPr lang="en-CA" sz="1400" dirty="0">
                  <a:solidFill>
                    <a:srgbClr val="0070C0"/>
                  </a:solidFill>
                </a:rPr>
                <a:t>here</a:t>
              </a:r>
              <a:r>
                <a:rPr lang="en-CA" sz="1400" dirty="0"/>
                <a:t>.</a:t>
              </a:r>
            </a:p>
          </p:txBody>
        </p:sp>
      </p:grpSp>
      <p:sp>
        <p:nvSpPr>
          <p:cNvPr id="13" name="Line Callout 1 12"/>
          <p:cNvSpPr/>
          <p:nvPr/>
        </p:nvSpPr>
        <p:spPr>
          <a:xfrm>
            <a:off x="4695825" y="3276600"/>
            <a:ext cx="590550" cy="152400"/>
          </a:xfrm>
          <a:prstGeom prst="borderCallout1">
            <a:avLst>
              <a:gd name="adj1" fmla="val 3504"/>
              <a:gd name="adj2" fmla="val 98532"/>
              <a:gd name="adj3" fmla="val -813844"/>
              <a:gd name="adj4" fmla="val 973249"/>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18" name="Group 17"/>
          <p:cNvGrpSpPr/>
          <p:nvPr/>
        </p:nvGrpSpPr>
        <p:grpSpPr>
          <a:xfrm>
            <a:off x="107199" y="714375"/>
            <a:ext cx="11703801" cy="5076825"/>
            <a:chOff x="107199" y="714375"/>
            <a:chExt cx="11703801" cy="5076825"/>
          </a:xfrm>
        </p:grpSpPr>
        <p:sp>
          <p:nvSpPr>
            <p:cNvPr id="3" name="Line Callout 1 2"/>
            <p:cNvSpPr/>
            <p:nvPr/>
          </p:nvSpPr>
          <p:spPr>
            <a:xfrm>
              <a:off x="107199" y="1390650"/>
              <a:ext cx="1578725" cy="4400550"/>
            </a:xfrm>
            <a:prstGeom prst="borderCallout1">
              <a:avLst>
                <a:gd name="adj1" fmla="val 545"/>
                <a:gd name="adj2" fmla="val 100343"/>
                <a:gd name="adj3" fmla="val -8799"/>
                <a:gd name="adj4" fmla="val 441353"/>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7086600" y="714375"/>
              <a:ext cx="4724400" cy="307777"/>
            </a:xfrm>
            <a:prstGeom prst="rect">
              <a:avLst/>
            </a:prstGeom>
            <a:noFill/>
            <a:ln w="19050">
              <a:solidFill>
                <a:srgbClr val="FF0000"/>
              </a:solidFill>
            </a:ln>
          </p:spPr>
          <p:txBody>
            <a:bodyPr wrap="square" rtlCol="0">
              <a:spAutoFit/>
            </a:bodyPr>
            <a:lstStyle/>
            <a:p>
              <a:r>
                <a:rPr lang="en-CA" sz="1400" dirty="0"/>
                <a:t>This is the Navigation pane with relevant links.</a:t>
              </a:r>
            </a:p>
          </p:txBody>
        </p:sp>
      </p:grpSp>
      <p:grpSp>
        <p:nvGrpSpPr>
          <p:cNvPr id="19" name="Group 18"/>
          <p:cNvGrpSpPr/>
          <p:nvPr/>
        </p:nvGrpSpPr>
        <p:grpSpPr>
          <a:xfrm>
            <a:off x="5343525" y="2952750"/>
            <a:ext cx="6467475" cy="523220"/>
            <a:chOff x="5343525" y="2952750"/>
            <a:chExt cx="6467475" cy="523220"/>
          </a:xfrm>
        </p:grpSpPr>
        <p:sp>
          <p:nvSpPr>
            <p:cNvPr id="7" name="Line Callout 1 6"/>
            <p:cNvSpPr/>
            <p:nvPr/>
          </p:nvSpPr>
          <p:spPr>
            <a:xfrm>
              <a:off x="5343525" y="3286124"/>
              <a:ext cx="1200150" cy="142875"/>
            </a:xfrm>
            <a:prstGeom prst="borderCallout1">
              <a:avLst>
                <a:gd name="adj1" fmla="val 46528"/>
                <a:gd name="adj2" fmla="val 100222"/>
                <a:gd name="adj3" fmla="val -34721"/>
                <a:gd name="adj4" fmla="val 144683"/>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extBox 7"/>
            <p:cNvSpPr txBox="1"/>
            <p:nvPr/>
          </p:nvSpPr>
          <p:spPr>
            <a:xfrm>
              <a:off x="7086600" y="2952750"/>
              <a:ext cx="4724400" cy="523220"/>
            </a:xfrm>
            <a:prstGeom prst="rect">
              <a:avLst/>
            </a:prstGeom>
            <a:noFill/>
            <a:ln w="19050">
              <a:solidFill>
                <a:srgbClr val="7030A0"/>
              </a:solidFill>
            </a:ln>
          </p:spPr>
          <p:txBody>
            <a:bodyPr wrap="square" rtlCol="0">
              <a:spAutoFit/>
            </a:bodyPr>
            <a:lstStyle/>
            <a:p>
              <a:r>
                <a:rPr lang="en-CA" sz="1400" dirty="0"/>
                <a:t>To get more free themes from a Microsoft repository, click here.</a:t>
              </a:r>
            </a:p>
          </p:txBody>
        </p:sp>
      </p:grpSp>
      <p:grpSp>
        <p:nvGrpSpPr>
          <p:cNvPr id="20" name="Group 19"/>
          <p:cNvGrpSpPr/>
          <p:nvPr/>
        </p:nvGrpSpPr>
        <p:grpSpPr>
          <a:xfrm>
            <a:off x="1878214" y="3475970"/>
            <a:ext cx="9932786" cy="1343680"/>
            <a:chOff x="1878214" y="3475970"/>
            <a:chExt cx="9932786" cy="1343680"/>
          </a:xfrm>
        </p:grpSpPr>
        <p:sp>
          <p:nvSpPr>
            <p:cNvPr id="9" name="Line Callout 1 8"/>
            <p:cNvSpPr/>
            <p:nvPr/>
          </p:nvSpPr>
          <p:spPr>
            <a:xfrm>
              <a:off x="1878214" y="3475970"/>
              <a:ext cx="4846435" cy="1343680"/>
            </a:xfrm>
            <a:prstGeom prst="borderCallout1">
              <a:avLst>
                <a:gd name="adj1" fmla="val 50649"/>
                <a:gd name="adj2" fmla="val 100155"/>
                <a:gd name="adj3" fmla="val 29562"/>
                <a:gd name="adj4" fmla="val 107497"/>
              </a:avLst>
            </a:prstGeom>
            <a:no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p:cNvSpPr txBox="1"/>
            <p:nvPr/>
          </p:nvSpPr>
          <p:spPr>
            <a:xfrm>
              <a:off x="7086600" y="3609975"/>
              <a:ext cx="4724400" cy="523220"/>
            </a:xfrm>
            <a:prstGeom prst="rect">
              <a:avLst/>
            </a:prstGeom>
            <a:noFill/>
            <a:ln w="19050">
              <a:solidFill>
                <a:schemeClr val="accent2">
                  <a:lumMod val="75000"/>
                </a:schemeClr>
              </a:solidFill>
            </a:ln>
          </p:spPr>
          <p:txBody>
            <a:bodyPr wrap="square" rtlCol="0">
              <a:spAutoFit/>
            </a:bodyPr>
            <a:lstStyle/>
            <a:p>
              <a:r>
                <a:rPr lang="en-CA" sz="1400" dirty="0"/>
                <a:t>Select a theme from the installed themes here.  Any themes you download are also added to this list.</a:t>
              </a:r>
            </a:p>
          </p:txBody>
        </p:sp>
      </p:grpSp>
      <p:grpSp>
        <p:nvGrpSpPr>
          <p:cNvPr id="21" name="Group 20"/>
          <p:cNvGrpSpPr/>
          <p:nvPr/>
        </p:nvGrpSpPr>
        <p:grpSpPr>
          <a:xfrm>
            <a:off x="1878214" y="4257675"/>
            <a:ext cx="9932786" cy="1485900"/>
            <a:chOff x="1878214" y="4257675"/>
            <a:chExt cx="9932786" cy="1485900"/>
          </a:xfrm>
        </p:grpSpPr>
        <p:sp>
          <p:nvSpPr>
            <p:cNvPr id="11" name="Line Callout 1 10"/>
            <p:cNvSpPr/>
            <p:nvPr/>
          </p:nvSpPr>
          <p:spPr>
            <a:xfrm>
              <a:off x="1878214" y="4838700"/>
              <a:ext cx="4846435" cy="904875"/>
            </a:xfrm>
            <a:prstGeom prst="borderCallout1">
              <a:avLst>
                <a:gd name="adj1" fmla="val 49933"/>
                <a:gd name="adj2" fmla="val 100155"/>
                <a:gd name="adj3" fmla="val -18728"/>
                <a:gd name="adj4" fmla="val 107496"/>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7086600" y="4257675"/>
              <a:ext cx="4724400" cy="954107"/>
            </a:xfrm>
            <a:prstGeom prst="rect">
              <a:avLst/>
            </a:prstGeom>
            <a:noFill/>
            <a:ln w="19050">
              <a:solidFill>
                <a:schemeClr val="tx1"/>
              </a:solidFill>
            </a:ln>
          </p:spPr>
          <p:txBody>
            <a:bodyPr wrap="square" rtlCol="0">
              <a:spAutoFit/>
            </a:bodyPr>
            <a:lstStyle/>
            <a:p>
              <a:r>
                <a:rPr lang="en-CA" sz="1400" dirty="0"/>
                <a:t>You can modify any theme you choose by clicking on the appropriate button here.</a:t>
              </a:r>
            </a:p>
            <a:p>
              <a:endParaRPr lang="en-CA" sz="1400" dirty="0"/>
            </a:p>
            <a:p>
              <a:pPr algn="ctr"/>
              <a:r>
                <a:rPr lang="en-CA" sz="1400" dirty="0"/>
                <a:t>Make sure to save the theme after you modify it.</a:t>
              </a:r>
            </a:p>
          </p:txBody>
        </p:sp>
      </p:grpSp>
      <p:sp>
        <p:nvSpPr>
          <p:cNvPr id="23" name="TextBox 22"/>
          <p:cNvSpPr txBox="1"/>
          <p:nvPr/>
        </p:nvSpPr>
        <p:spPr>
          <a:xfrm>
            <a:off x="428529" y="5915680"/>
            <a:ext cx="11030142" cy="830997"/>
          </a:xfrm>
          <a:prstGeom prst="rect">
            <a:avLst/>
          </a:prstGeom>
          <a:solidFill>
            <a:schemeClr val="accent2">
              <a:alpha val="40000"/>
            </a:schemeClr>
          </a:solidFill>
          <a:effectLst>
            <a:softEdge rad="63500"/>
          </a:effectLst>
        </p:spPr>
        <p:txBody>
          <a:bodyPr wrap="square" rtlCol="0">
            <a:spAutoFit/>
          </a:bodyPr>
          <a:lstStyle/>
          <a:p>
            <a:r>
              <a:rPr lang="en-CA" sz="1600" dirty="0"/>
              <a:t>The </a:t>
            </a:r>
            <a:r>
              <a:rPr lang="en-CA" sz="1600" b="1" dirty="0"/>
              <a:t>Themes</a:t>
            </a:r>
            <a:r>
              <a:rPr lang="en-CA" sz="1600" dirty="0"/>
              <a:t> is a combination of visual and audio elements including the </a:t>
            </a:r>
            <a:r>
              <a:rPr lang="en-CA" sz="1600" b="1" i="1" dirty="0"/>
              <a:t>desktop background</a:t>
            </a:r>
            <a:r>
              <a:rPr lang="en-CA" sz="1600" dirty="0"/>
              <a:t>, </a:t>
            </a:r>
            <a:r>
              <a:rPr lang="en-CA" sz="1600" b="1" i="1" dirty="0"/>
              <a:t>colors scheme</a:t>
            </a:r>
            <a:r>
              <a:rPr lang="en-CA" sz="1600" dirty="0"/>
              <a:t>, </a:t>
            </a:r>
            <a:r>
              <a:rPr lang="en-CA" sz="1600" b="1" i="1" dirty="0"/>
              <a:t>sounds scheme</a:t>
            </a:r>
            <a:r>
              <a:rPr lang="en-CA" sz="1600" dirty="0"/>
              <a:t>, and </a:t>
            </a:r>
            <a:r>
              <a:rPr lang="en-CA" sz="1600" b="1" i="1" dirty="0"/>
              <a:t>mouse cursor  scheme</a:t>
            </a:r>
            <a:r>
              <a:rPr lang="en-CA" sz="1600" dirty="0"/>
              <a:t>.  Each item in the theme can be individually modified to your taste or left as is.  You can even get more Themes </a:t>
            </a:r>
            <a:r>
              <a:rPr lang="en-CA" sz="1600" b="1" dirty="0">
                <a:solidFill>
                  <a:schemeClr val="accent6">
                    <a:lumMod val="50000"/>
                  </a:schemeClr>
                </a:solidFill>
              </a:rPr>
              <a:t>from the Microsoft store</a:t>
            </a:r>
            <a:r>
              <a:rPr lang="en-CA" sz="1600" dirty="0"/>
              <a:t>, most are free to download and use, royalty free.</a:t>
            </a:r>
          </a:p>
        </p:txBody>
      </p:sp>
    </p:spTree>
    <p:extLst>
      <p:ext uri="{BB962C8B-B14F-4D97-AF65-F5344CB8AC3E}">
        <p14:creationId xmlns:p14="http://schemas.microsoft.com/office/powerpoint/2010/main" val="244735058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ppt_x"/>
                                          </p:val>
                                        </p:tav>
                                        <p:tav tm="100000">
                                          <p:val>
                                            <p:strVal val="#ppt_x"/>
                                          </p:val>
                                        </p:tav>
                                      </p:tavLst>
                                    </p:anim>
                                    <p:anim calcmode="lin" valueType="num">
                                      <p:cBhvr additive="base">
                                        <p:cTn id="2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fltVal val="0"/>
                                          </p:val>
                                        </p:tav>
                                        <p:tav tm="100000">
                                          <p:val>
                                            <p:strVal val="#ppt_h"/>
                                          </p:val>
                                        </p:tav>
                                      </p:tavLst>
                                    </p:anim>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additive="base">
                                        <p:cTn id="34" dur="500" fill="hold"/>
                                        <p:tgtEl>
                                          <p:spTgt spid="19"/>
                                        </p:tgtEl>
                                        <p:attrNameLst>
                                          <p:attrName>ppt_x</p:attrName>
                                        </p:attrNameLst>
                                      </p:cBhvr>
                                      <p:tavLst>
                                        <p:tav tm="0">
                                          <p:val>
                                            <p:strVal val="#ppt_x"/>
                                          </p:val>
                                        </p:tav>
                                        <p:tav tm="100000">
                                          <p:val>
                                            <p:strVal val="#ppt_x"/>
                                          </p:val>
                                        </p:tav>
                                      </p:tavLst>
                                    </p:anim>
                                    <p:anim calcmode="lin" valueType="num">
                                      <p:cBhvr additive="base">
                                        <p:cTn id="3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additive="base">
                                        <p:cTn id="40" dur="500" fill="hold"/>
                                        <p:tgtEl>
                                          <p:spTgt spid="20"/>
                                        </p:tgtEl>
                                        <p:attrNameLst>
                                          <p:attrName>ppt_x</p:attrName>
                                        </p:attrNameLst>
                                      </p:cBhvr>
                                      <p:tavLst>
                                        <p:tav tm="0">
                                          <p:val>
                                            <p:strVal val="#ppt_x"/>
                                          </p:val>
                                        </p:tav>
                                        <p:tav tm="100000">
                                          <p:val>
                                            <p:strVal val="#ppt_x"/>
                                          </p:val>
                                        </p:tav>
                                      </p:tavLst>
                                    </p:anim>
                                    <p:anim calcmode="lin" valueType="num">
                                      <p:cBhvr additive="base">
                                        <p:cTn id="4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21"/>
                                        </p:tgtEl>
                                        <p:attrNameLst>
                                          <p:attrName>style.visibility</p:attrName>
                                        </p:attrNameLst>
                                      </p:cBhvr>
                                      <p:to>
                                        <p:strVal val="visible"/>
                                      </p:to>
                                    </p:set>
                                    <p:anim calcmode="lin" valueType="num">
                                      <p:cBhvr additive="base">
                                        <p:cTn id="46" dur="500" fill="hold"/>
                                        <p:tgtEl>
                                          <p:spTgt spid="21"/>
                                        </p:tgtEl>
                                        <p:attrNameLst>
                                          <p:attrName>ppt_x</p:attrName>
                                        </p:attrNameLst>
                                      </p:cBhvr>
                                      <p:tavLst>
                                        <p:tav tm="0">
                                          <p:val>
                                            <p:strVal val="#ppt_x"/>
                                          </p:val>
                                        </p:tav>
                                        <p:tav tm="100000">
                                          <p:val>
                                            <p:strVal val="#ppt_x"/>
                                          </p:val>
                                        </p:tav>
                                      </p:tavLst>
                                    </p:anim>
                                    <p:anim calcmode="lin" valueType="num">
                                      <p:cBhvr additive="base">
                                        <p:cTn id="4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randombar(horizontal)">
                                      <p:cBhvr>
                                        <p:cTn id="5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2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388" y="786751"/>
            <a:ext cx="7255279" cy="5089778"/>
          </a:xfrm>
          <a:prstGeom prst="rect">
            <a:avLst/>
          </a:prstGeom>
        </p:spPr>
      </p:pic>
      <p:grpSp>
        <p:nvGrpSpPr>
          <p:cNvPr id="16387" name="Group 16386"/>
          <p:cNvGrpSpPr/>
          <p:nvPr/>
        </p:nvGrpSpPr>
        <p:grpSpPr>
          <a:xfrm>
            <a:off x="983361" y="741104"/>
            <a:ext cx="10922888" cy="1665374"/>
            <a:chOff x="1207902" y="2006202"/>
            <a:chExt cx="10347086" cy="1665374"/>
          </a:xfrm>
        </p:grpSpPr>
        <p:sp>
          <p:nvSpPr>
            <p:cNvPr id="13" name="Rectangle 12"/>
            <p:cNvSpPr/>
            <p:nvPr/>
          </p:nvSpPr>
          <p:spPr>
            <a:xfrm>
              <a:off x="7548826" y="2006202"/>
              <a:ext cx="4006162" cy="166537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The background, as covered in the last slide can be modified for your chosen theme.  The choices are:</a:t>
              </a:r>
            </a:p>
            <a:p>
              <a:pPr marL="171450" indent="-171450">
                <a:buFont typeface="Wingdings" panose="05000000000000000000" pitchFamily="2" charset="2"/>
                <a:buChar char="Ø"/>
              </a:pPr>
              <a:r>
                <a:rPr lang="en-CA" sz="1400" b="1" dirty="0">
                  <a:solidFill>
                    <a:schemeClr val="tx1"/>
                  </a:solidFill>
                </a:rPr>
                <a:t>Solid Colors</a:t>
              </a:r>
            </a:p>
            <a:p>
              <a:pPr marL="171450" indent="-171450">
                <a:buFont typeface="Wingdings" panose="05000000000000000000" pitchFamily="2" charset="2"/>
                <a:buChar char="Ø"/>
              </a:pPr>
              <a:r>
                <a:rPr lang="en-CA" sz="1400" dirty="0">
                  <a:solidFill>
                    <a:schemeClr val="tx1"/>
                  </a:solidFill>
                </a:rPr>
                <a:t>Windows Desktop Backgrounds (upcoming slides)</a:t>
              </a:r>
            </a:p>
            <a:p>
              <a:pPr marL="171450" indent="-171450">
                <a:buFont typeface="Wingdings" panose="05000000000000000000" pitchFamily="2" charset="2"/>
                <a:buChar char="Ø"/>
              </a:pPr>
              <a:r>
                <a:rPr lang="en-CA" sz="1400" dirty="0">
                  <a:solidFill>
                    <a:schemeClr val="tx1"/>
                  </a:solidFill>
                </a:rPr>
                <a:t>Pictures Library (upcoming slides)</a:t>
              </a:r>
            </a:p>
            <a:p>
              <a:pPr marL="171450" indent="-171450">
                <a:buFont typeface="Wingdings" panose="05000000000000000000" pitchFamily="2" charset="2"/>
                <a:buChar char="Ø"/>
              </a:pPr>
              <a:r>
                <a:rPr lang="en-CA" sz="1400" dirty="0">
                  <a:solidFill>
                    <a:schemeClr val="tx1"/>
                  </a:solidFill>
                </a:rPr>
                <a:t>Top Rated Photos  (upcoming slides)</a:t>
              </a:r>
            </a:p>
          </p:txBody>
        </p:sp>
        <p:sp>
          <p:nvSpPr>
            <p:cNvPr id="22" name="Line Callout 1 21"/>
            <p:cNvSpPr/>
            <p:nvPr/>
          </p:nvSpPr>
          <p:spPr>
            <a:xfrm>
              <a:off x="1207902" y="3162443"/>
              <a:ext cx="3643081" cy="328088"/>
            </a:xfrm>
            <a:prstGeom prst="borderCallout1">
              <a:avLst>
                <a:gd name="adj1" fmla="val 53504"/>
                <a:gd name="adj2" fmla="val 99706"/>
                <a:gd name="adj3" fmla="val -163722"/>
                <a:gd name="adj4" fmla="val 174303"/>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6388" name="Group 16387"/>
          <p:cNvGrpSpPr/>
          <p:nvPr/>
        </p:nvGrpSpPr>
        <p:grpSpPr>
          <a:xfrm>
            <a:off x="1066799" y="2466975"/>
            <a:ext cx="10839450" cy="2181225"/>
            <a:chOff x="1066799" y="2466975"/>
            <a:chExt cx="10839450" cy="2181225"/>
          </a:xfrm>
        </p:grpSpPr>
        <p:sp>
          <p:nvSpPr>
            <p:cNvPr id="21" name="Rectangle 20"/>
            <p:cNvSpPr/>
            <p:nvPr/>
          </p:nvSpPr>
          <p:spPr>
            <a:xfrm>
              <a:off x="7677149" y="2964267"/>
              <a:ext cx="4229100" cy="988608"/>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Choose from a set of common colors for the background</a:t>
              </a:r>
            </a:p>
            <a:p>
              <a:endParaRPr lang="en-CA" sz="1400" dirty="0">
                <a:solidFill>
                  <a:schemeClr val="tx1"/>
                </a:solidFill>
              </a:endParaRPr>
            </a:p>
            <a:p>
              <a:r>
                <a:rPr lang="en-CA" sz="1400" b="1" dirty="0">
                  <a:solidFill>
                    <a:schemeClr val="accent2">
                      <a:lumMod val="75000"/>
                    </a:schemeClr>
                  </a:solidFill>
                </a:rPr>
                <a:t>OR …</a:t>
              </a:r>
            </a:p>
          </p:txBody>
        </p:sp>
        <p:sp>
          <p:nvSpPr>
            <p:cNvPr id="26" name="Line Callout 1 25"/>
            <p:cNvSpPr/>
            <p:nvPr/>
          </p:nvSpPr>
          <p:spPr>
            <a:xfrm>
              <a:off x="1066799" y="2466975"/>
              <a:ext cx="5457825" cy="2181225"/>
            </a:xfrm>
            <a:prstGeom prst="borderCallout1">
              <a:avLst>
                <a:gd name="adj1" fmla="val 49007"/>
                <a:gd name="adj2" fmla="val 99898"/>
                <a:gd name="adj3" fmla="val 38782"/>
                <a:gd name="adj4" fmla="val 121064"/>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6390" name="Group 16389"/>
          <p:cNvGrpSpPr/>
          <p:nvPr/>
        </p:nvGrpSpPr>
        <p:grpSpPr>
          <a:xfrm>
            <a:off x="4895851" y="5486400"/>
            <a:ext cx="7010398" cy="1157864"/>
            <a:chOff x="4895851" y="5486400"/>
            <a:chExt cx="7010398" cy="1157864"/>
          </a:xfrm>
        </p:grpSpPr>
        <p:sp>
          <p:nvSpPr>
            <p:cNvPr id="27" name="Rectangle 26"/>
            <p:cNvSpPr/>
            <p:nvPr/>
          </p:nvSpPr>
          <p:spPr>
            <a:xfrm>
              <a:off x="7677149" y="6120785"/>
              <a:ext cx="4229100" cy="52347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Make sure to save your background when you are done modifying it.</a:t>
              </a:r>
            </a:p>
          </p:txBody>
        </p:sp>
        <p:sp>
          <p:nvSpPr>
            <p:cNvPr id="28" name="Line Callout 1 27"/>
            <p:cNvSpPr/>
            <p:nvPr/>
          </p:nvSpPr>
          <p:spPr>
            <a:xfrm>
              <a:off x="4895851" y="5486400"/>
              <a:ext cx="1638299" cy="219075"/>
            </a:xfrm>
            <a:prstGeom prst="borderCallout1">
              <a:avLst>
                <a:gd name="adj1" fmla="val 41889"/>
                <a:gd name="adj2" fmla="val 100300"/>
                <a:gd name="adj3" fmla="val 403037"/>
                <a:gd name="adj4" fmla="val 169418"/>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29" name="Group 28"/>
          <p:cNvGrpSpPr/>
          <p:nvPr/>
        </p:nvGrpSpPr>
        <p:grpSpPr>
          <a:xfrm>
            <a:off x="174388" y="3848100"/>
            <a:ext cx="7607537" cy="2796164"/>
            <a:chOff x="174388" y="3848100"/>
            <a:chExt cx="7607537" cy="2796164"/>
          </a:xfrm>
        </p:grpSpPr>
        <p:sp>
          <p:nvSpPr>
            <p:cNvPr id="30" name="Rectangle 29"/>
            <p:cNvSpPr/>
            <p:nvPr/>
          </p:nvSpPr>
          <p:spPr>
            <a:xfrm>
              <a:off x="174388" y="6077532"/>
              <a:ext cx="4721463" cy="56673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Click on the </a:t>
              </a:r>
              <a:r>
                <a:rPr lang="en-CA" sz="1400" dirty="0">
                  <a:solidFill>
                    <a:srgbClr val="00B0F0"/>
                  </a:solidFill>
                </a:rPr>
                <a:t>More…</a:t>
              </a:r>
              <a:r>
                <a:rPr lang="en-CA" sz="1400" dirty="0">
                  <a:solidFill>
                    <a:schemeClr val="tx1"/>
                  </a:solidFill>
                </a:rPr>
                <a:t> button to bring up a </a:t>
              </a:r>
              <a:r>
                <a:rPr lang="en-CA" sz="1400" b="1" i="1" dirty="0">
                  <a:solidFill>
                    <a:schemeClr val="accent2">
                      <a:lumMod val="75000"/>
                    </a:schemeClr>
                  </a:solidFill>
                </a:rPr>
                <a:t>dialog box </a:t>
              </a:r>
              <a:r>
                <a:rPr lang="en-CA" sz="1400" dirty="0">
                  <a:solidFill>
                    <a:schemeClr val="tx1"/>
                  </a:solidFill>
                </a:rPr>
                <a:t>that allows you to choose precisely the color you want.</a:t>
              </a:r>
            </a:p>
          </p:txBody>
        </p:sp>
        <p:cxnSp>
          <p:nvCxnSpPr>
            <p:cNvPr id="9" name="Straight Arrow Connector 8"/>
            <p:cNvCxnSpPr/>
            <p:nvPr/>
          </p:nvCxnSpPr>
          <p:spPr>
            <a:xfrm flipH="1">
              <a:off x="3609975" y="3848100"/>
              <a:ext cx="4171950" cy="2238375"/>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6393" name="Group 16392"/>
          <p:cNvGrpSpPr/>
          <p:nvPr/>
        </p:nvGrpSpPr>
        <p:grpSpPr>
          <a:xfrm>
            <a:off x="324757" y="2189675"/>
            <a:ext cx="3470954" cy="4020625"/>
            <a:chOff x="324757" y="2189675"/>
            <a:chExt cx="3470954" cy="4020625"/>
          </a:xfrm>
        </p:grpSpPr>
        <p:grpSp>
          <p:nvGrpSpPr>
            <p:cNvPr id="16386" name="Group 16385"/>
            <p:cNvGrpSpPr/>
            <p:nvPr/>
          </p:nvGrpSpPr>
          <p:grpSpPr>
            <a:xfrm>
              <a:off x="1042154" y="4781550"/>
              <a:ext cx="681871" cy="1428750"/>
              <a:chOff x="1042154" y="4781550"/>
              <a:chExt cx="681871" cy="1428750"/>
            </a:xfrm>
          </p:grpSpPr>
          <p:cxnSp>
            <p:nvCxnSpPr>
              <p:cNvPr id="31" name="Straight Arrow Connector 30"/>
              <p:cNvCxnSpPr/>
              <p:nvPr/>
            </p:nvCxnSpPr>
            <p:spPr>
              <a:xfrm flipV="1">
                <a:off x="1362075" y="5086351"/>
                <a:ext cx="95250" cy="1123949"/>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6384" name="Rectangle 16383"/>
              <p:cNvSpPr/>
              <p:nvPr/>
            </p:nvSpPr>
            <p:spPr>
              <a:xfrm>
                <a:off x="1042154" y="4781550"/>
                <a:ext cx="681871" cy="304800"/>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pic>
          <p:nvPicPr>
            <p:cNvPr id="16392" name="Picture 1639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4757" y="2189675"/>
              <a:ext cx="3470954" cy="2524330"/>
            </a:xfrm>
            <a:prstGeom prst="rect">
              <a:avLst/>
            </a:prstGeom>
            <a:ln w="19050">
              <a:solidFill>
                <a:srgbClr val="00B0F0"/>
              </a:solidFill>
            </a:ln>
          </p:spPr>
        </p:pic>
      </p:grpSp>
      <p:sp>
        <p:nvSpPr>
          <p:cNvPr id="44" name="TextBox 43"/>
          <p:cNvSpPr txBox="1"/>
          <p:nvPr/>
        </p:nvSpPr>
        <p:spPr>
          <a:xfrm>
            <a:off x="328565" y="47171"/>
            <a:ext cx="6562820" cy="611231"/>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Autofit/>
          </a:bodyPr>
          <a:lstStyle>
            <a:defPPr>
              <a:defRPr lang="en-US"/>
            </a:defPPr>
            <a:lvl1pPr algn="ctr">
              <a:lnSpc>
                <a:spcPct val="90000"/>
              </a:lnSpc>
              <a:spcBef>
                <a:spcPct val="0"/>
              </a:spcBef>
              <a:buNone/>
              <a:defRPr sz="1600" b="1">
                <a:latin typeface="Times New Roman" panose="02020603050405020304" pitchFamily="18" charset="0"/>
                <a:ea typeface="+mj-ea"/>
                <a:cs typeface="Times New Roman" panose="02020603050405020304" pitchFamily="18" charset="0"/>
              </a:defRPr>
            </a:lvl1pPr>
          </a:lstStyle>
          <a:p>
            <a:r>
              <a:rPr lang="en-CA" dirty="0"/>
              <a:t>The Graphical User Interface (GUI)</a:t>
            </a:r>
          </a:p>
          <a:p>
            <a:r>
              <a:rPr lang="en-CA" dirty="0"/>
              <a:t>Windows Desktop – Personalization / Solid Colors Background</a:t>
            </a:r>
          </a:p>
        </p:txBody>
      </p:sp>
    </p:spTree>
    <p:extLst>
      <p:ext uri="{BB962C8B-B14F-4D97-AF65-F5344CB8AC3E}">
        <p14:creationId xmlns:p14="http://schemas.microsoft.com/office/powerpoint/2010/main" val="24454048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387"/>
                                        </p:tgtEl>
                                        <p:attrNameLst>
                                          <p:attrName>style.visibility</p:attrName>
                                        </p:attrNameLst>
                                      </p:cBhvr>
                                      <p:to>
                                        <p:strVal val="visible"/>
                                      </p:to>
                                    </p:set>
                                    <p:anim calcmode="lin" valueType="num">
                                      <p:cBhvr>
                                        <p:cTn id="7" dur="1000" fill="hold"/>
                                        <p:tgtEl>
                                          <p:spTgt spid="16387"/>
                                        </p:tgtEl>
                                        <p:attrNameLst>
                                          <p:attrName>ppt_w</p:attrName>
                                        </p:attrNameLst>
                                      </p:cBhvr>
                                      <p:tavLst>
                                        <p:tav tm="0">
                                          <p:val>
                                            <p:fltVal val="0"/>
                                          </p:val>
                                        </p:tav>
                                        <p:tav tm="100000">
                                          <p:val>
                                            <p:strVal val="#ppt_w"/>
                                          </p:val>
                                        </p:tav>
                                      </p:tavLst>
                                    </p:anim>
                                    <p:anim calcmode="lin" valueType="num">
                                      <p:cBhvr>
                                        <p:cTn id="8" dur="1000" fill="hold"/>
                                        <p:tgtEl>
                                          <p:spTgt spid="16387"/>
                                        </p:tgtEl>
                                        <p:attrNameLst>
                                          <p:attrName>ppt_h</p:attrName>
                                        </p:attrNameLst>
                                      </p:cBhvr>
                                      <p:tavLst>
                                        <p:tav tm="0">
                                          <p:val>
                                            <p:fltVal val="0"/>
                                          </p:val>
                                        </p:tav>
                                        <p:tav tm="100000">
                                          <p:val>
                                            <p:strVal val="#ppt_h"/>
                                          </p:val>
                                        </p:tav>
                                      </p:tavLst>
                                    </p:anim>
                                    <p:anim calcmode="lin" valueType="num">
                                      <p:cBhvr>
                                        <p:cTn id="9" dur="1000" fill="hold"/>
                                        <p:tgtEl>
                                          <p:spTgt spid="16387"/>
                                        </p:tgtEl>
                                        <p:attrNameLst>
                                          <p:attrName>style.rotation</p:attrName>
                                        </p:attrNameLst>
                                      </p:cBhvr>
                                      <p:tavLst>
                                        <p:tav tm="0">
                                          <p:val>
                                            <p:fltVal val="90"/>
                                          </p:val>
                                        </p:tav>
                                        <p:tav tm="100000">
                                          <p:val>
                                            <p:fltVal val="0"/>
                                          </p:val>
                                        </p:tav>
                                      </p:tavLst>
                                    </p:anim>
                                    <p:animEffect transition="in" filter="fade">
                                      <p:cBhvr>
                                        <p:cTn id="10" dur="1000"/>
                                        <p:tgtEl>
                                          <p:spTgt spid="1638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6388"/>
                                        </p:tgtEl>
                                        <p:attrNameLst>
                                          <p:attrName>style.visibility</p:attrName>
                                        </p:attrNameLst>
                                      </p:cBhvr>
                                      <p:to>
                                        <p:strVal val="visible"/>
                                      </p:to>
                                    </p:set>
                                    <p:anim calcmode="lin" valueType="num">
                                      <p:cBhvr additive="base">
                                        <p:cTn id="15" dur="500" fill="hold"/>
                                        <p:tgtEl>
                                          <p:spTgt spid="16388"/>
                                        </p:tgtEl>
                                        <p:attrNameLst>
                                          <p:attrName>ppt_x</p:attrName>
                                        </p:attrNameLst>
                                      </p:cBhvr>
                                      <p:tavLst>
                                        <p:tav tm="0">
                                          <p:val>
                                            <p:strVal val="#ppt_x"/>
                                          </p:val>
                                        </p:tav>
                                        <p:tav tm="100000">
                                          <p:val>
                                            <p:strVal val="#ppt_x"/>
                                          </p:val>
                                        </p:tav>
                                      </p:tavLst>
                                    </p:anim>
                                    <p:anim calcmode="lin" valueType="num">
                                      <p:cBhvr additive="base">
                                        <p:cTn id="16" dur="500" fill="hold"/>
                                        <p:tgtEl>
                                          <p:spTgt spid="1638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cBhvr>
                                        <p:cTn id="21" dur="500" fill="hold"/>
                                        <p:tgtEl>
                                          <p:spTgt spid="29"/>
                                        </p:tgtEl>
                                        <p:attrNameLst>
                                          <p:attrName>ppt_w</p:attrName>
                                        </p:attrNameLst>
                                      </p:cBhvr>
                                      <p:tavLst>
                                        <p:tav tm="0">
                                          <p:val>
                                            <p:fltVal val="0"/>
                                          </p:val>
                                        </p:tav>
                                        <p:tav tm="100000">
                                          <p:val>
                                            <p:strVal val="#ppt_w"/>
                                          </p:val>
                                        </p:tav>
                                      </p:tavLst>
                                    </p:anim>
                                    <p:anim calcmode="lin" valueType="num">
                                      <p:cBhvr>
                                        <p:cTn id="22" dur="500" fill="hold"/>
                                        <p:tgtEl>
                                          <p:spTgt spid="29"/>
                                        </p:tgtEl>
                                        <p:attrNameLst>
                                          <p:attrName>ppt_h</p:attrName>
                                        </p:attrNameLst>
                                      </p:cBhvr>
                                      <p:tavLst>
                                        <p:tav tm="0">
                                          <p:val>
                                            <p:fltVal val="0"/>
                                          </p:val>
                                        </p:tav>
                                        <p:tav tm="100000">
                                          <p:val>
                                            <p:strVal val="#ppt_h"/>
                                          </p:val>
                                        </p:tav>
                                      </p:tavLst>
                                    </p:anim>
                                    <p:animEffect transition="in" filter="fade">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6393"/>
                                        </p:tgtEl>
                                        <p:attrNameLst>
                                          <p:attrName>style.visibility</p:attrName>
                                        </p:attrNameLst>
                                      </p:cBhvr>
                                      <p:to>
                                        <p:strVal val="visible"/>
                                      </p:to>
                                    </p:set>
                                    <p:anim calcmode="lin" valueType="num">
                                      <p:cBhvr additive="base">
                                        <p:cTn id="28" dur="500" fill="hold"/>
                                        <p:tgtEl>
                                          <p:spTgt spid="16393"/>
                                        </p:tgtEl>
                                        <p:attrNameLst>
                                          <p:attrName>ppt_x</p:attrName>
                                        </p:attrNameLst>
                                      </p:cBhvr>
                                      <p:tavLst>
                                        <p:tav tm="0">
                                          <p:val>
                                            <p:strVal val="#ppt_x"/>
                                          </p:val>
                                        </p:tav>
                                        <p:tav tm="100000">
                                          <p:val>
                                            <p:strVal val="#ppt_x"/>
                                          </p:val>
                                        </p:tav>
                                      </p:tavLst>
                                    </p:anim>
                                    <p:anim calcmode="lin" valueType="num">
                                      <p:cBhvr additive="base">
                                        <p:cTn id="29" dur="500" fill="hold"/>
                                        <p:tgtEl>
                                          <p:spTgt spid="16393"/>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6390"/>
                                        </p:tgtEl>
                                        <p:attrNameLst>
                                          <p:attrName>style.visibility</p:attrName>
                                        </p:attrNameLst>
                                      </p:cBhvr>
                                      <p:to>
                                        <p:strVal val="visible"/>
                                      </p:to>
                                    </p:set>
                                    <p:animEffect transition="in" filter="fade">
                                      <p:cBhvr>
                                        <p:cTn id="34" dur="1000"/>
                                        <p:tgtEl>
                                          <p:spTgt spid="16390"/>
                                        </p:tgtEl>
                                      </p:cBhvr>
                                    </p:animEffect>
                                    <p:anim calcmode="lin" valueType="num">
                                      <p:cBhvr>
                                        <p:cTn id="35" dur="1000" fill="hold"/>
                                        <p:tgtEl>
                                          <p:spTgt spid="16390"/>
                                        </p:tgtEl>
                                        <p:attrNameLst>
                                          <p:attrName>ppt_x</p:attrName>
                                        </p:attrNameLst>
                                      </p:cBhvr>
                                      <p:tavLst>
                                        <p:tav tm="0">
                                          <p:val>
                                            <p:strVal val="#ppt_x"/>
                                          </p:val>
                                        </p:tav>
                                        <p:tav tm="100000">
                                          <p:val>
                                            <p:strVal val="#ppt_x"/>
                                          </p:val>
                                        </p:tav>
                                      </p:tavLst>
                                    </p:anim>
                                    <p:anim calcmode="lin" valueType="num">
                                      <p:cBhvr>
                                        <p:cTn id="36" dur="1000" fill="hold"/>
                                        <p:tgtEl>
                                          <p:spTgt spid="163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sp>
        <p:nvSpPr>
          <p:cNvPr id="4" name="TextBox 3">
            <a:extLst>
              <a:ext uri="{FF2B5EF4-FFF2-40B4-BE49-F238E27FC236}">
                <a16:creationId xmlns:a16="http://schemas.microsoft.com/office/drawing/2014/main" id="{5035B948-EADA-438F-965D-48F0B4F618A3}"/>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
        <p:nvSpPr>
          <p:cNvPr id="13" name="TextBox 12">
            <a:extLst>
              <a:ext uri="{FF2B5EF4-FFF2-40B4-BE49-F238E27FC236}">
                <a16:creationId xmlns:a16="http://schemas.microsoft.com/office/drawing/2014/main" id="{9C8B7919-DC79-4426-8C25-8152ADB648B9}"/>
              </a:ext>
            </a:extLst>
          </p:cNvPr>
          <p:cNvSpPr txBox="1"/>
          <p:nvPr/>
        </p:nvSpPr>
        <p:spPr>
          <a:xfrm>
            <a:off x="6581780" y="106552"/>
            <a:ext cx="5454604" cy="400110"/>
          </a:xfrm>
          <a:prstGeom prst="rect">
            <a:avLst/>
          </a:prstGeom>
          <a:solidFill>
            <a:schemeClr val="accent4">
              <a:lumMod val="20000"/>
              <a:lumOff val="80000"/>
            </a:schemeClr>
          </a:solidFill>
        </p:spPr>
        <p:txBody>
          <a:bodyPr wrap="square" rtlCol="0">
            <a:spAutoFit/>
          </a:bodyPr>
          <a:lstStyle/>
          <a:p>
            <a:r>
              <a:rPr lang="en-CA" sz="2000" dirty="0"/>
              <a:t>How do I get to the </a:t>
            </a:r>
            <a:r>
              <a:rPr lang="en-CA" sz="2000" b="1" dirty="0"/>
              <a:t>Courses Registration Website</a:t>
            </a:r>
            <a:r>
              <a:rPr lang="en-CA" sz="2000" dirty="0"/>
              <a:t>? </a:t>
            </a:r>
          </a:p>
        </p:txBody>
      </p:sp>
      <p:sp>
        <p:nvSpPr>
          <p:cNvPr id="18" name="TextBox 17">
            <a:extLst>
              <a:ext uri="{FF2B5EF4-FFF2-40B4-BE49-F238E27FC236}">
                <a16:creationId xmlns:a16="http://schemas.microsoft.com/office/drawing/2014/main" id="{368AB18C-5D88-4BAA-A576-13C28EB52C48}"/>
              </a:ext>
            </a:extLst>
          </p:cNvPr>
          <p:cNvSpPr txBox="1"/>
          <p:nvPr/>
        </p:nvSpPr>
        <p:spPr>
          <a:xfrm>
            <a:off x="6581780" y="501337"/>
            <a:ext cx="5454604" cy="400110"/>
          </a:xfrm>
          <a:prstGeom prst="rect">
            <a:avLst/>
          </a:prstGeom>
          <a:solidFill>
            <a:schemeClr val="accent4">
              <a:lumMod val="20000"/>
              <a:lumOff val="80000"/>
            </a:schemeClr>
          </a:solidFill>
        </p:spPr>
        <p:txBody>
          <a:bodyPr wrap="square" rtlCol="0">
            <a:spAutoFit/>
          </a:bodyPr>
          <a:lstStyle/>
          <a:p>
            <a:r>
              <a:rPr lang="en-CA" sz="2000" b="1" dirty="0"/>
              <a:t>First</a:t>
            </a:r>
            <a:r>
              <a:rPr lang="en-CA" sz="2000" dirty="0"/>
              <a:t>, open up your favorite web browser. </a:t>
            </a:r>
          </a:p>
        </p:txBody>
      </p:sp>
      <p:pic>
        <p:nvPicPr>
          <p:cNvPr id="20" name="Picture 19">
            <a:extLst>
              <a:ext uri="{FF2B5EF4-FFF2-40B4-BE49-F238E27FC236}">
                <a16:creationId xmlns:a16="http://schemas.microsoft.com/office/drawing/2014/main" id="{734A85BC-53E8-40C1-AA37-BF6CFE2084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0468" y="1005492"/>
            <a:ext cx="8958844" cy="5794842"/>
          </a:xfrm>
          <a:prstGeom prst="rect">
            <a:avLst/>
          </a:prstGeom>
        </p:spPr>
      </p:pic>
      <p:sp>
        <p:nvSpPr>
          <p:cNvPr id="21" name="TextBox 20">
            <a:extLst>
              <a:ext uri="{FF2B5EF4-FFF2-40B4-BE49-F238E27FC236}">
                <a16:creationId xmlns:a16="http://schemas.microsoft.com/office/drawing/2014/main" id="{08FC6E9F-484C-4589-BBE2-C3DF3B973206}"/>
              </a:ext>
            </a:extLst>
          </p:cNvPr>
          <p:cNvSpPr txBox="1"/>
          <p:nvPr/>
        </p:nvSpPr>
        <p:spPr>
          <a:xfrm>
            <a:off x="197708" y="2393276"/>
            <a:ext cx="7257535" cy="523220"/>
          </a:xfrm>
          <a:prstGeom prst="rect">
            <a:avLst/>
          </a:prstGeom>
          <a:solidFill>
            <a:schemeClr val="accent4">
              <a:lumMod val="20000"/>
              <a:lumOff val="80000"/>
            </a:schemeClr>
          </a:solidFill>
        </p:spPr>
        <p:txBody>
          <a:bodyPr wrap="square" rtlCol="0">
            <a:spAutoFit/>
          </a:bodyPr>
          <a:lstStyle/>
          <a:p>
            <a:r>
              <a:rPr lang="en-CA" sz="2000" b="1" dirty="0"/>
              <a:t>Second</a:t>
            </a:r>
            <a:r>
              <a:rPr lang="en-CA" sz="2000" dirty="0"/>
              <a:t>, type in the address bar the URL, </a:t>
            </a:r>
            <a:r>
              <a:rPr lang="en-CA" sz="2800" b="1" dirty="0"/>
              <a:t>nitha.com/courses</a:t>
            </a:r>
          </a:p>
        </p:txBody>
      </p:sp>
      <p:cxnSp>
        <p:nvCxnSpPr>
          <p:cNvPr id="23" name="Straight Arrow Connector 22">
            <a:extLst>
              <a:ext uri="{FF2B5EF4-FFF2-40B4-BE49-F238E27FC236}">
                <a16:creationId xmlns:a16="http://schemas.microsoft.com/office/drawing/2014/main" id="{C67011A5-A911-49D1-9709-A585D025032D}"/>
              </a:ext>
            </a:extLst>
          </p:cNvPr>
          <p:cNvCxnSpPr>
            <a:cxnSpLocks/>
          </p:cNvCxnSpPr>
          <p:nvPr/>
        </p:nvCxnSpPr>
        <p:spPr>
          <a:xfrm flipV="1">
            <a:off x="2702011" y="1565189"/>
            <a:ext cx="667265" cy="988541"/>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CF3B71A8-D524-48A0-915D-E86FDB6ED0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6345" y="1381962"/>
            <a:ext cx="1473016" cy="203175"/>
          </a:xfrm>
          <a:prstGeom prst="rect">
            <a:avLst/>
          </a:prstGeom>
        </p:spPr>
      </p:pic>
      <p:cxnSp>
        <p:nvCxnSpPr>
          <p:cNvPr id="29" name="Straight Arrow Connector 28">
            <a:extLst>
              <a:ext uri="{FF2B5EF4-FFF2-40B4-BE49-F238E27FC236}">
                <a16:creationId xmlns:a16="http://schemas.microsoft.com/office/drawing/2014/main" id="{C573F64F-D1C0-4E54-A51B-9D801A500CD4}"/>
              </a:ext>
            </a:extLst>
          </p:cNvPr>
          <p:cNvCxnSpPr>
            <a:cxnSpLocks/>
          </p:cNvCxnSpPr>
          <p:nvPr/>
        </p:nvCxnSpPr>
        <p:spPr>
          <a:xfrm>
            <a:off x="4909240" y="1474573"/>
            <a:ext cx="2760562" cy="666874"/>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187F105A-C605-484B-9EFC-4C057DB6BFEE}"/>
              </a:ext>
            </a:extLst>
          </p:cNvPr>
          <p:cNvSpPr txBox="1"/>
          <p:nvPr/>
        </p:nvSpPr>
        <p:spPr>
          <a:xfrm>
            <a:off x="7669802" y="2141447"/>
            <a:ext cx="3991053" cy="400110"/>
          </a:xfrm>
          <a:prstGeom prst="rect">
            <a:avLst/>
          </a:prstGeom>
          <a:solidFill>
            <a:schemeClr val="accent4">
              <a:lumMod val="20000"/>
              <a:lumOff val="80000"/>
            </a:schemeClr>
          </a:solidFill>
        </p:spPr>
        <p:txBody>
          <a:bodyPr wrap="square" rtlCol="0">
            <a:spAutoFit/>
          </a:bodyPr>
          <a:lstStyle>
            <a:defPPr>
              <a:defRPr lang="en-US"/>
            </a:defPPr>
            <a:lvl1pPr>
              <a:defRPr sz="2000" b="1"/>
            </a:lvl1pPr>
          </a:lstStyle>
          <a:p>
            <a:r>
              <a:rPr lang="en-CA" b="0" dirty="0"/>
              <a:t>Finally, press </a:t>
            </a:r>
            <a:r>
              <a:rPr lang="en-CA" dirty="0"/>
              <a:t>ENTER </a:t>
            </a:r>
            <a:r>
              <a:rPr lang="en-CA" b="0" dirty="0"/>
              <a:t>on our keyboard</a:t>
            </a:r>
          </a:p>
        </p:txBody>
      </p:sp>
    </p:spTree>
    <p:extLst>
      <p:ext uri="{BB962C8B-B14F-4D97-AF65-F5344CB8AC3E}">
        <p14:creationId xmlns:p14="http://schemas.microsoft.com/office/powerpoint/2010/main" val="231450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1+#ppt_w/2"/>
                                          </p:val>
                                        </p:tav>
                                        <p:tav tm="100000">
                                          <p:val>
                                            <p:strVal val="#ppt_x"/>
                                          </p:val>
                                        </p:tav>
                                      </p:tavLst>
                                    </p:anim>
                                    <p:anim calcmode="lin" valueType="num">
                                      <p:cBhvr additive="base">
                                        <p:cTn id="1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0-#ppt_w/2"/>
                                          </p:val>
                                        </p:tav>
                                        <p:tav tm="100000">
                                          <p:val>
                                            <p:strVal val="#ppt_x"/>
                                          </p:val>
                                        </p:tav>
                                      </p:tavLst>
                                    </p:anim>
                                    <p:anim calcmode="lin" valueType="num">
                                      <p:cBhvr additive="base">
                                        <p:cTn id="24" dur="500" fill="hold"/>
                                        <p:tgtEl>
                                          <p:spTgt spid="21"/>
                                        </p:tgtEl>
                                        <p:attrNameLst>
                                          <p:attrName>ppt_y</p:attrName>
                                        </p:attrNameLst>
                                      </p:cBhvr>
                                      <p:tavLst>
                                        <p:tav tm="0">
                                          <p:val>
                                            <p:strVal val="#ppt_y"/>
                                          </p:val>
                                        </p:tav>
                                        <p:tav tm="100000">
                                          <p:val>
                                            <p:strVal val="#ppt_y"/>
                                          </p:val>
                                        </p:tav>
                                      </p:tavLst>
                                    </p:anim>
                                  </p:childTnLst>
                                </p:cTn>
                              </p:par>
                              <p:par>
                                <p:cTn id="25" presetID="22" presetClass="entr" presetSubtype="4" fill="hold" nodeType="withEffect">
                                  <p:stCondLst>
                                    <p:cond delay="100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500"/>
                                        <p:tgtEl>
                                          <p:spTgt spid="23"/>
                                        </p:tgtEl>
                                      </p:cBhvr>
                                    </p:animEffect>
                                  </p:childTnLst>
                                </p:cTn>
                              </p:par>
                            </p:childTnLst>
                          </p:cTn>
                        </p:par>
                        <p:par>
                          <p:cTn id="28" fill="hold">
                            <p:stCondLst>
                              <p:cond delay="2000"/>
                            </p:stCondLst>
                            <p:childTnLst>
                              <p:par>
                                <p:cTn id="29" presetID="22" presetClass="entr" presetSubtype="8" fill="hold"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left)">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left)">
                                      <p:cBhvr>
                                        <p:cTn id="36" dur="500"/>
                                        <p:tgtEl>
                                          <p:spTgt spid="29"/>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left)">
                                      <p:cBhvr>
                                        <p:cTn id="4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animBg="1"/>
      <p:bldP spid="21" grpId="0" animBg="1"/>
      <p:bldP spid="30"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388" y="683338"/>
            <a:ext cx="7294141" cy="5322752"/>
          </a:xfrm>
          <a:prstGeom prst="rect">
            <a:avLst/>
          </a:prstGeom>
        </p:spPr>
      </p:pic>
      <p:grpSp>
        <p:nvGrpSpPr>
          <p:cNvPr id="16387" name="Group 16386"/>
          <p:cNvGrpSpPr/>
          <p:nvPr/>
        </p:nvGrpSpPr>
        <p:grpSpPr>
          <a:xfrm>
            <a:off x="1039369" y="714732"/>
            <a:ext cx="10866880" cy="1459171"/>
            <a:chOff x="1260958" y="2006202"/>
            <a:chExt cx="10294030" cy="1459171"/>
          </a:xfrm>
        </p:grpSpPr>
        <p:sp>
          <p:nvSpPr>
            <p:cNvPr id="13" name="Rectangle 12"/>
            <p:cNvSpPr/>
            <p:nvPr/>
          </p:nvSpPr>
          <p:spPr>
            <a:xfrm>
              <a:off x="7548826" y="2006202"/>
              <a:ext cx="4006162" cy="145917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The background, as covered in previous slides can be modified for your chosen theme.  The choices are:</a:t>
              </a:r>
            </a:p>
            <a:p>
              <a:pPr marL="171450" indent="-171450">
                <a:buFont typeface="Wingdings" panose="05000000000000000000" pitchFamily="2" charset="2"/>
                <a:buChar char="Ø"/>
              </a:pPr>
              <a:r>
                <a:rPr lang="en-CA" sz="1400" dirty="0">
                  <a:solidFill>
                    <a:schemeClr val="tx1"/>
                  </a:solidFill>
                </a:rPr>
                <a:t>Solid Colors (covered in previous slide)</a:t>
              </a:r>
            </a:p>
            <a:p>
              <a:pPr marL="171450" indent="-171450">
                <a:buFont typeface="Wingdings" panose="05000000000000000000" pitchFamily="2" charset="2"/>
                <a:buChar char="Ø"/>
              </a:pPr>
              <a:r>
                <a:rPr lang="en-CA" sz="1400" b="1" dirty="0">
                  <a:solidFill>
                    <a:schemeClr val="tx1"/>
                  </a:solidFill>
                </a:rPr>
                <a:t>Windows Desktop Backgrounds</a:t>
              </a:r>
            </a:p>
            <a:p>
              <a:pPr marL="171450" indent="-171450">
                <a:buFont typeface="Wingdings" panose="05000000000000000000" pitchFamily="2" charset="2"/>
                <a:buChar char="Ø"/>
              </a:pPr>
              <a:r>
                <a:rPr lang="en-CA" sz="1400" dirty="0">
                  <a:solidFill>
                    <a:schemeClr val="tx1"/>
                  </a:solidFill>
                </a:rPr>
                <a:t>Pictures Library (covered in upcoming slides)</a:t>
              </a:r>
            </a:p>
            <a:p>
              <a:pPr marL="171450" indent="-171450">
                <a:buFont typeface="Wingdings" panose="05000000000000000000" pitchFamily="2" charset="2"/>
                <a:buChar char="Ø"/>
              </a:pPr>
              <a:r>
                <a:rPr lang="en-CA" sz="1400" dirty="0">
                  <a:solidFill>
                    <a:schemeClr val="tx1"/>
                  </a:solidFill>
                </a:rPr>
                <a:t>Top Rated Photos  (covered in upcoming slides)</a:t>
              </a:r>
            </a:p>
          </p:txBody>
        </p:sp>
        <p:sp>
          <p:nvSpPr>
            <p:cNvPr id="22" name="Line Callout 1 21"/>
            <p:cNvSpPr/>
            <p:nvPr/>
          </p:nvSpPr>
          <p:spPr>
            <a:xfrm>
              <a:off x="1260958" y="3148845"/>
              <a:ext cx="2877217" cy="228600"/>
            </a:xfrm>
            <a:prstGeom prst="borderCallout1">
              <a:avLst>
                <a:gd name="adj1" fmla="val -663"/>
                <a:gd name="adj2" fmla="val 99079"/>
                <a:gd name="adj3" fmla="val -200690"/>
                <a:gd name="adj4" fmla="val 219364"/>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6390" name="Group 16389"/>
          <p:cNvGrpSpPr/>
          <p:nvPr/>
        </p:nvGrpSpPr>
        <p:grpSpPr>
          <a:xfrm>
            <a:off x="4914901" y="5585818"/>
            <a:ext cx="6991348" cy="523479"/>
            <a:chOff x="4914901" y="5620128"/>
            <a:chExt cx="6991348" cy="523479"/>
          </a:xfrm>
        </p:grpSpPr>
        <p:sp>
          <p:nvSpPr>
            <p:cNvPr id="27" name="Rectangle 26"/>
            <p:cNvSpPr/>
            <p:nvPr/>
          </p:nvSpPr>
          <p:spPr>
            <a:xfrm>
              <a:off x="7677149" y="5620128"/>
              <a:ext cx="4229100" cy="52347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Make sure to save your desktop theme when you are done modifying it.</a:t>
              </a:r>
            </a:p>
          </p:txBody>
        </p:sp>
        <p:sp>
          <p:nvSpPr>
            <p:cNvPr id="28" name="Line Callout 1 27"/>
            <p:cNvSpPr/>
            <p:nvPr/>
          </p:nvSpPr>
          <p:spPr>
            <a:xfrm>
              <a:off x="4914901" y="5653664"/>
              <a:ext cx="1657349" cy="219471"/>
            </a:xfrm>
            <a:prstGeom prst="borderCallout1">
              <a:avLst>
                <a:gd name="adj1" fmla="val 41889"/>
                <a:gd name="adj2" fmla="val 100300"/>
                <a:gd name="adj3" fmla="val 111632"/>
                <a:gd name="adj4" fmla="val 166405"/>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6" name="Group 5"/>
          <p:cNvGrpSpPr/>
          <p:nvPr/>
        </p:nvGrpSpPr>
        <p:grpSpPr>
          <a:xfrm>
            <a:off x="1038224" y="3548442"/>
            <a:ext cx="10868025" cy="1837564"/>
            <a:chOff x="1038224" y="3548442"/>
            <a:chExt cx="10868025" cy="1837564"/>
          </a:xfrm>
        </p:grpSpPr>
        <p:sp>
          <p:nvSpPr>
            <p:cNvPr id="30" name="Rectangle 29"/>
            <p:cNvSpPr/>
            <p:nvPr/>
          </p:nvSpPr>
          <p:spPr>
            <a:xfrm>
              <a:off x="7677149" y="3548442"/>
              <a:ext cx="4229100" cy="183756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Choose:</a:t>
              </a:r>
            </a:p>
            <a:p>
              <a:pPr marL="342900" indent="-342900">
                <a:buFont typeface="+mj-lt"/>
                <a:buAutoNum type="arabicPeriod"/>
              </a:pPr>
              <a:r>
                <a:rPr lang="en-CA" sz="1400" dirty="0">
                  <a:solidFill>
                    <a:schemeClr val="tx1"/>
                  </a:solidFill>
                </a:rPr>
                <a:t>Position of the picture</a:t>
              </a:r>
            </a:p>
            <a:p>
              <a:pPr marL="800100" lvl="1" indent="-342900">
                <a:buFont typeface="Wingdings" panose="05000000000000000000" pitchFamily="2" charset="2"/>
                <a:buChar char="Ø"/>
              </a:pPr>
              <a:r>
                <a:rPr lang="en-CA" sz="1400" dirty="0">
                  <a:solidFill>
                    <a:schemeClr val="tx1"/>
                  </a:solidFill>
                </a:rPr>
                <a:t>Options are Fill, Fit, Stretch, Tile, and Center</a:t>
              </a:r>
            </a:p>
            <a:p>
              <a:pPr marL="342900" indent="-342900">
                <a:buFont typeface="+mj-lt"/>
                <a:buAutoNum type="arabicPeriod"/>
              </a:pPr>
              <a:r>
                <a:rPr lang="en-CA" sz="1400" dirty="0">
                  <a:solidFill>
                    <a:schemeClr val="tx1"/>
                  </a:solidFill>
                </a:rPr>
                <a:t>How often it changes</a:t>
              </a:r>
            </a:p>
            <a:p>
              <a:pPr marL="800100" lvl="1" indent="-342900">
                <a:buFont typeface="Wingdings" panose="05000000000000000000" pitchFamily="2" charset="2"/>
                <a:buChar char="Ø"/>
              </a:pPr>
              <a:r>
                <a:rPr lang="en-CA" sz="1400" dirty="0">
                  <a:solidFill>
                    <a:schemeClr val="tx1"/>
                  </a:solidFill>
                </a:rPr>
                <a:t>Second, minute and hour settings</a:t>
              </a:r>
            </a:p>
            <a:p>
              <a:pPr marL="342900" indent="-342900">
                <a:buFont typeface="+mj-lt"/>
                <a:buAutoNum type="arabicPeriod"/>
              </a:pPr>
              <a:r>
                <a:rPr lang="en-CA" sz="1400" dirty="0">
                  <a:solidFill>
                    <a:schemeClr val="tx1"/>
                  </a:solidFill>
                </a:rPr>
                <a:t>Whether it is random or sequential</a:t>
              </a:r>
            </a:p>
            <a:p>
              <a:pPr marL="342900" indent="-342900">
                <a:buFont typeface="+mj-lt"/>
                <a:buAutoNum type="arabicPeriod"/>
              </a:pPr>
              <a:r>
                <a:rPr lang="en-CA" sz="1400" dirty="0">
                  <a:solidFill>
                    <a:schemeClr val="tx1"/>
                  </a:solidFill>
                </a:rPr>
                <a:t>It pauses when the laptop is on battery operation</a:t>
              </a:r>
            </a:p>
            <a:p>
              <a:pPr marL="800100" lvl="1" indent="-342900">
                <a:buFont typeface="Wingdings" panose="05000000000000000000" pitchFamily="2" charset="2"/>
                <a:buChar char="Ø"/>
              </a:pPr>
              <a:r>
                <a:rPr lang="en-CA" sz="1400" dirty="0">
                  <a:solidFill>
                    <a:schemeClr val="tx1"/>
                  </a:solidFill>
                </a:rPr>
                <a:t>Option does not appear if not on a laptop</a:t>
              </a:r>
            </a:p>
          </p:txBody>
        </p:sp>
        <p:sp>
          <p:nvSpPr>
            <p:cNvPr id="5" name="Line Callout 1 4"/>
            <p:cNvSpPr/>
            <p:nvPr/>
          </p:nvSpPr>
          <p:spPr>
            <a:xfrm>
              <a:off x="1038224" y="4524375"/>
              <a:ext cx="4848226" cy="742950"/>
            </a:xfrm>
            <a:prstGeom prst="borderCallout1">
              <a:avLst>
                <a:gd name="adj1" fmla="val 53731"/>
                <a:gd name="adj2" fmla="val 100175"/>
                <a:gd name="adj3" fmla="val -58289"/>
                <a:gd name="adj4" fmla="val 137292"/>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0" name="Group 9"/>
          <p:cNvGrpSpPr/>
          <p:nvPr/>
        </p:nvGrpSpPr>
        <p:grpSpPr>
          <a:xfrm>
            <a:off x="1039369" y="1857375"/>
            <a:ext cx="10866880" cy="2638424"/>
            <a:chOff x="1039369" y="1857375"/>
            <a:chExt cx="10866880" cy="2638424"/>
          </a:xfrm>
        </p:grpSpPr>
        <p:grpSp>
          <p:nvGrpSpPr>
            <p:cNvPr id="16388" name="Group 16387"/>
            <p:cNvGrpSpPr/>
            <p:nvPr/>
          </p:nvGrpSpPr>
          <p:grpSpPr>
            <a:xfrm>
              <a:off x="1039369" y="2109468"/>
              <a:ext cx="10866880" cy="2386331"/>
              <a:chOff x="1039369" y="2109468"/>
              <a:chExt cx="10866880" cy="2386331"/>
            </a:xfrm>
          </p:grpSpPr>
          <p:sp>
            <p:nvSpPr>
              <p:cNvPr id="21" name="Rectangle 20"/>
              <p:cNvSpPr/>
              <p:nvPr/>
            </p:nvSpPr>
            <p:spPr>
              <a:xfrm>
                <a:off x="7677149" y="2400779"/>
                <a:ext cx="4229100" cy="923445"/>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Choose from:</a:t>
                </a:r>
              </a:p>
              <a:p>
                <a:pPr marL="285750" indent="-285750">
                  <a:buFont typeface="Wingdings" panose="05000000000000000000" pitchFamily="2" charset="2"/>
                  <a:buChar char="Ø"/>
                </a:pPr>
                <a:r>
                  <a:rPr lang="en-CA" sz="1400" dirty="0">
                    <a:solidFill>
                      <a:schemeClr val="tx1"/>
                    </a:solidFill>
                  </a:rPr>
                  <a:t>Set of common pictures from the for the background</a:t>
                </a:r>
              </a:p>
              <a:p>
                <a:pPr marL="285750" indent="-285750">
                  <a:buFont typeface="Wingdings" panose="05000000000000000000" pitchFamily="2" charset="2"/>
                  <a:buChar char="Ø"/>
                </a:pPr>
                <a:r>
                  <a:rPr lang="en-CA" sz="1400" dirty="0">
                    <a:solidFill>
                      <a:schemeClr val="tx1"/>
                    </a:solidFill>
                  </a:rPr>
                  <a:t>Browse for a pictures saved on your computer</a:t>
                </a:r>
              </a:p>
            </p:txBody>
          </p:sp>
          <p:sp>
            <p:nvSpPr>
              <p:cNvPr id="26" name="Line Callout 1 25"/>
              <p:cNvSpPr/>
              <p:nvPr/>
            </p:nvSpPr>
            <p:spPr>
              <a:xfrm>
                <a:off x="1039369" y="2109468"/>
                <a:ext cx="5532881" cy="2386331"/>
              </a:xfrm>
              <a:prstGeom prst="borderCallout1">
                <a:avLst>
                  <a:gd name="adj1" fmla="val 49007"/>
                  <a:gd name="adj2" fmla="val 99898"/>
                  <a:gd name="adj3" fmla="val 24149"/>
                  <a:gd name="adj4" fmla="val 119943"/>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8" name="Rectangle 7"/>
            <p:cNvSpPr/>
            <p:nvPr/>
          </p:nvSpPr>
          <p:spPr>
            <a:xfrm>
              <a:off x="4086225" y="1857375"/>
              <a:ext cx="733425" cy="252093"/>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32" name="TextBox 31"/>
          <p:cNvSpPr txBox="1"/>
          <p:nvPr/>
        </p:nvSpPr>
        <p:spPr>
          <a:xfrm>
            <a:off x="328565" y="47171"/>
            <a:ext cx="6562820" cy="611231"/>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Autofit/>
          </a:bodyPr>
          <a:lstStyle>
            <a:defPPr>
              <a:defRPr lang="en-US"/>
            </a:defPPr>
            <a:lvl1pPr algn="ctr">
              <a:lnSpc>
                <a:spcPct val="90000"/>
              </a:lnSpc>
              <a:spcBef>
                <a:spcPct val="0"/>
              </a:spcBef>
              <a:buNone/>
              <a:defRPr sz="1600" b="1">
                <a:latin typeface="Times New Roman" panose="02020603050405020304" pitchFamily="18" charset="0"/>
                <a:ea typeface="+mj-ea"/>
                <a:cs typeface="Times New Roman" panose="02020603050405020304" pitchFamily="18" charset="0"/>
              </a:defRPr>
            </a:lvl1pPr>
          </a:lstStyle>
          <a:p>
            <a:r>
              <a:rPr lang="en-CA" dirty="0"/>
              <a:t>The Graphical User Interface (GUI)</a:t>
            </a:r>
          </a:p>
          <a:p>
            <a:r>
              <a:rPr lang="en-CA" dirty="0"/>
              <a:t>Windows Desktop – Personalization / Desktop Background</a:t>
            </a:r>
          </a:p>
        </p:txBody>
      </p:sp>
    </p:spTree>
    <p:extLst>
      <p:ext uri="{BB962C8B-B14F-4D97-AF65-F5344CB8AC3E}">
        <p14:creationId xmlns:p14="http://schemas.microsoft.com/office/powerpoint/2010/main" val="27198471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387"/>
                                        </p:tgtEl>
                                        <p:attrNameLst>
                                          <p:attrName>style.visibility</p:attrName>
                                        </p:attrNameLst>
                                      </p:cBhvr>
                                      <p:to>
                                        <p:strVal val="visible"/>
                                      </p:to>
                                    </p:set>
                                    <p:anim calcmode="lin" valueType="num">
                                      <p:cBhvr>
                                        <p:cTn id="7" dur="1000" fill="hold"/>
                                        <p:tgtEl>
                                          <p:spTgt spid="16387"/>
                                        </p:tgtEl>
                                        <p:attrNameLst>
                                          <p:attrName>ppt_w</p:attrName>
                                        </p:attrNameLst>
                                      </p:cBhvr>
                                      <p:tavLst>
                                        <p:tav tm="0">
                                          <p:val>
                                            <p:fltVal val="0"/>
                                          </p:val>
                                        </p:tav>
                                        <p:tav tm="100000">
                                          <p:val>
                                            <p:strVal val="#ppt_w"/>
                                          </p:val>
                                        </p:tav>
                                      </p:tavLst>
                                    </p:anim>
                                    <p:anim calcmode="lin" valueType="num">
                                      <p:cBhvr>
                                        <p:cTn id="8" dur="1000" fill="hold"/>
                                        <p:tgtEl>
                                          <p:spTgt spid="16387"/>
                                        </p:tgtEl>
                                        <p:attrNameLst>
                                          <p:attrName>ppt_h</p:attrName>
                                        </p:attrNameLst>
                                      </p:cBhvr>
                                      <p:tavLst>
                                        <p:tav tm="0">
                                          <p:val>
                                            <p:fltVal val="0"/>
                                          </p:val>
                                        </p:tav>
                                        <p:tav tm="100000">
                                          <p:val>
                                            <p:strVal val="#ppt_h"/>
                                          </p:val>
                                        </p:tav>
                                      </p:tavLst>
                                    </p:anim>
                                    <p:anim calcmode="lin" valueType="num">
                                      <p:cBhvr>
                                        <p:cTn id="9" dur="1000" fill="hold"/>
                                        <p:tgtEl>
                                          <p:spTgt spid="16387"/>
                                        </p:tgtEl>
                                        <p:attrNameLst>
                                          <p:attrName>style.rotation</p:attrName>
                                        </p:attrNameLst>
                                      </p:cBhvr>
                                      <p:tavLst>
                                        <p:tav tm="0">
                                          <p:val>
                                            <p:fltVal val="90"/>
                                          </p:val>
                                        </p:tav>
                                        <p:tav tm="100000">
                                          <p:val>
                                            <p:fltVal val="0"/>
                                          </p:val>
                                        </p:tav>
                                      </p:tavLst>
                                    </p:anim>
                                    <p:animEffect transition="in" filter="fade">
                                      <p:cBhvr>
                                        <p:cTn id="10" dur="1000"/>
                                        <p:tgtEl>
                                          <p:spTgt spid="1638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6390"/>
                                        </p:tgtEl>
                                        <p:attrNameLst>
                                          <p:attrName>style.visibility</p:attrName>
                                        </p:attrNameLst>
                                      </p:cBhvr>
                                      <p:to>
                                        <p:strVal val="visible"/>
                                      </p:to>
                                    </p:set>
                                    <p:animEffect transition="in" filter="fade">
                                      <p:cBhvr>
                                        <p:cTn id="27" dur="1000"/>
                                        <p:tgtEl>
                                          <p:spTgt spid="16390"/>
                                        </p:tgtEl>
                                      </p:cBhvr>
                                    </p:animEffect>
                                    <p:anim calcmode="lin" valueType="num">
                                      <p:cBhvr>
                                        <p:cTn id="28" dur="1000" fill="hold"/>
                                        <p:tgtEl>
                                          <p:spTgt spid="16390"/>
                                        </p:tgtEl>
                                        <p:attrNameLst>
                                          <p:attrName>ppt_x</p:attrName>
                                        </p:attrNameLst>
                                      </p:cBhvr>
                                      <p:tavLst>
                                        <p:tav tm="0">
                                          <p:val>
                                            <p:strVal val="#ppt_x"/>
                                          </p:val>
                                        </p:tav>
                                        <p:tav tm="100000">
                                          <p:val>
                                            <p:strVal val="#ppt_x"/>
                                          </p:val>
                                        </p:tav>
                                      </p:tavLst>
                                    </p:anim>
                                    <p:anim calcmode="lin" valueType="num">
                                      <p:cBhvr>
                                        <p:cTn id="29" dur="1000" fill="hold"/>
                                        <p:tgtEl>
                                          <p:spTgt spid="163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388" y="683338"/>
            <a:ext cx="7294141" cy="5307943"/>
          </a:xfrm>
          <a:prstGeom prst="rect">
            <a:avLst/>
          </a:prstGeom>
        </p:spPr>
      </p:pic>
      <p:grpSp>
        <p:nvGrpSpPr>
          <p:cNvPr id="16387" name="Group 16386"/>
          <p:cNvGrpSpPr/>
          <p:nvPr/>
        </p:nvGrpSpPr>
        <p:grpSpPr>
          <a:xfrm>
            <a:off x="1039369" y="714732"/>
            <a:ext cx="10866880" cy="1459171"/>
            <a:chOff x="1260958" y="2006202"/>
            <a:chExt cx="10294030" cy="1459171"/>
          </a:xfrm>
        </p:grpSpPr>
        <p:sp>
          <p:nvSpPr>
            <p:cNvPr id="13" name="Rectangle 12"/>
            <p:cNvSpPr/>
            <p:nvPr/>
          </p:nvSpPr>
          <p:spPr>
            <a:xfrm>
              <a:off x="7548826" y="2006202"/>
              <a:ext cx="4006162" cy="145917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The background, as covered previous slides can be modified for your chosen theme.  The choices are:</a:t>
              </a:r>
            </a:p>
            <a:p>
              <a:pPr marL="171450" indent="-171450">
                <a:buFont typeface="Wingdings" panose="05000000000000000000" pitchFamily="2" charset="2"/>
                <a:buChar char="Ø"/>
              </a:pPr>
              <a:r>
                <a:rPr lang="en-CA" sz="1400" dirty="0">
                  <a:solidFill>
                    <a:schemeClr val="tx1"/>
                  </a:solidFill>
                </a:rPr>
                <a:t>Solid Colors (covered in previous slide)</a:t>
              </a:r>
            </a:p>
            <a:p>
              <a:pPr marL="171450" indent="-171450">
                <a:buFont typeface="Wingdings" panose="05000000000000000000" pitchFamily="2" charset="2"/>
                <a:buChar char="Ø"/>
              </a:pPr>
              <a:r>
                <a:rPr lang="en-CA" sz="1400" dirty="0">
                  <a:solidFill>
                    <a:schemeClr val="tx1"/>
                  </a:solidFill>
                </a:rPr>
                <a:t>Windows Desktop Backgrounds (previous slide)</a:t>
              </a:r>
            </a:p>
            <a:p>
              <a:pPr marL="171450" indent="-171450">
                <a:buFont typeface="Wingdings" panose="05000000000000000000" pitchFamily="2" charset="2"/>
                <a:buChar char="Ø"/>
              </a:pPr>
              <a:r>
                <a:rPr lang="en-CA" sz="1400" b="1" dirty="0">
                  <a:solidFill>
                    <a:schemeClr val="tx1"/>
                  </a:solidFill>
                </a:rPr>
                <a:t>Pictures Library</a:t>
              </a:r>
            </a:p>
            <a:p>
              <a:pPr marL="171450" indent="-171450">
                <a:buFont typeface="Wingdings" panose="05000000000000000000" pitchFamily="2" charset="2"/>
                <a:buChar char="Ø"/>
              </a:pPr>
              <a:r>
                <a:rPr lang="en-CA" sz="1400" dirty="0">
                  <a:solidFill>
                    <a:schemeClr val="tx1"/>
                  </a:solidFill>
                </a:rPr>
                <a:t>Top Rated Photos  (covered in upcoming slides)</a:t>
              </a:r>
            </a:p>
          </p:txBody>
        </p:sp>
        <p:sp>
          <p:nvSpPr>
            <p:cNvPr id="22" name="Line Callout 1 21"/>
            <p:cNvSpPr/>
            <p:nvPr/>
          </p:nvSpPr>
          <p:spPr>
            <a:xfrm>
              <a:off x="1260958" y="3148845"/>
              <a:ext cx="2877217" cy="228600"/>
            </a:xfrm>
            <a:prstGeom prst="borderCallout1">
              <a:avLst>
                <a:gd name="adj1" fmla="val -663"/>
                <a:gd name="adj2" fmla="val 99079"/>
                <a:gd name="adj3" fmla="val -179857"/>
                <a:gd name="adj4" fmla="val 218110"/>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6390" name="Group 16389"/>
          <p:cNvGrpSpPr/>
          <p:nvPr/>
        </p:nvGrpSpPr>
        <p:grpSpPr>
          <a:xfrm>
            <a:off x="4914901" y="5585818"/>
            <a:ext cx="6991348" cy="523479"/>
            <a:chOff x="4914901" y="5620128"/>
            <a:chExt cx="6991348" cy="523479"/>
          </a:xfrm>
        </p:grpSpPr>
        <p:sp>
          <p:nvSpPr>
            <p:cNvPr id="27" name="Rectangle 26"/>
            <p:cNvSpPr/>
            <p:nvPr/>
          </p:nvSpPr>
          <p:spPr>
            <a:xfrm>
              <a:off x="7677149" y="5620128"/>
              <a:ext cx="4229100" cy="52347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Make sure to save your desktop theme when you are done modifying it.</a:t>
              </a:r>
            </a:p>
          </p:txBody>
        </p:sp>
        <p:sp>
          <p:nvSpPr>
            <p:cNvPr id="28" name="Line Callout 1 27"/>
            <p:cNvSpPr/>
            <p:nvPr/>
          </p:nvSpPr>
          <p:spPr>
            <a:xfrm>
              <a:off x="4914901" y="5644139"/>
              <a:ext cx="1657349" cy="219471"/>
            </a:xfrm>
            <a:prstGeom prst="borderCallout1">
              <a:avLst>
                <a:gd name="adj1" fmla="val 41889"/>
                <a:gd name="adj2" fmla="val 100300"/>
                <a:gd name="adj3" fmla="val 111632"/>
                <a:gd name="adj4" fmla="val 166405"/>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6" name="Group 5"/>
          <p:cNvGrpSpPr/>
          <p:nvPr/>
        </p:nvGrpSpPr>
        <p:grpSpPr>
          <a:xfrm>
            <a:off x="1038224" y="3548442"/>
            <a:ext cx="10868025" cy="1837564"/>
            <a:chOff x="1038224" y="3548442"/>
            <a:chExt cx="10868025" cy="1837564"/>
          </a:xfrm>
        </p:grpSpPr>
        <p:sp>
          <p:nvSpPr>
            <p:cNvPr id="30" name="Rectangle 29"/>
            <p:cNvSpPr/>
            <p:nvPr/>
          </p:nvSpPr>
          <p:spPr>
            <a:xfrm>
              <a:off x="7677149" y="3548442"/>
              <a:ext cx="4229100" cy="183756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Choose:</a:t>
              </a:r>
            </a:p>
            <a:p>
              <a:pPr marL="342900" indent="-342900">
                <a:buFont typeface="+mj-lt"/>
                <a:buAutoNum type="arabicPeriod"/>
              </a:pPr>
              <a:r>
                <a:rPr lang="en-CA" sz="1400" dirty="0">
                  <a:solidFill>
                    <a:schemeClr val="tx1"/>
                  </a:solidFill>
                </a:rPr>
                <a:t>Position of the picture</a:t>
              </a:r>
            </a:p>
            <a:p>
              <a:pPr marL="800100" lvl="1" indent="-342900">
                <a:buFont typeface="Wingdings" panose="05000000000000000000" pitchFamily="2" charset="2"/>
                <a:buChar char="Ø"/>
              </a:pPr>
              <a:r>
                <a:rPr lang="en-CA" sz="1400" dirty="0">
                  <a:solidFill>
                    <a:schemeClr val="tx1"/>
                  </a:solidFill>
                </a:rPr>
                <a:t>Options are Fill, Fit, Stretch, Tile, and Center</a:t>
              </a:r>
            </a:p>
            <a:p>
              <a:pPr marL="342900" indent="-342900">
                <a:buFont typeface="+mj-lt"/>
                <a:buAutoNum type="arabicPeriod"/>
              </a:pPr>
              <a:r>
                <a:rPr lang="en-CA" sz="1400" dirty="0">
                  <a:solidFill>
                    <a:schemeClr val="tx1"/>
                  </a:solidFill>
                </a:rPr>
                <a:t>How often it changes</a:t>
              </a:r>
            </a:p>
            <a:p>
              <a:pPr marL="800100" lvl="1" indent="-342900">
                <a:buFont typeface="Wingdings" panose="05000000000000000000" pitchFamily="2" charset="2"/>
                <a:buChar char="Ø"/>
              </a:pPr>
              <a:r>
                <a:rPr lang="en-CA" sz="1400" dirty="0">
                  <a:solidFill>
                    <a:schemeClr val="tx1"/>
                  </a:solidFill>
                </a:rPr>
                <a:t>Second, minute and hour settings</a:t>
              </a:r>
            </a:p>
            <a:p>
              <a:pPr marL="342900" indent="-342900">
                <a:buFont typeface="+mj-lt"/>
                <a:buAutoNum type="arabicPeriod"/>
              </a:pPr>
              <a:r>
                <a:rPr lang="en-CA" sz="1400" dirty="0">
                  <a:solidFill>
                    <a:schemeClr val="tx1"/>
                  </a:solidFill>
                </a:rPr>
                <a:t>Whether it is random or sequential</a:t>
              </a:r>
            </a:p>
            <a:p>
              <a:pPr marL="342900" indent="-342900">
                <a:buFont typeface="+mj-lt"/>
                <a:buAutoNum type="arabicPeriod"/>
              </a:pPr>
              <a:r>
                <a:rPr lang="en-CA" sz="1400" dirty="0">
                  <a:solidFill>
                    <a:schemeClr val="tx1"/>
                  </a:solidFill>
                </a:rPr>
                <a:t>If pauses when the laptop is on battery operation</a:t>
              </a:r>
            </a:p>
            <a:p>
              <a:pPr marL="800100" lvl="1" indent="-342900">
                <a:buFont typeface="Wingdings" panose="05000000000000000000" pitchFamily="2" charset="2"/>
                <a:buChar char="Ø"/>
              </a:pPr>
              <a:r>
                <a:rPr lang="en-CA" sz="1400" dirty="0">
                  <a:solidFill>
                    <a:schemeClr val="tx1"/>
                  </a:solidFill>
                </a:rPr>
                <a:t>Option does not appear if not on a laptop</a:t>
              </a:r>
            </a:p>
          </p:txBody>
        </p:sp>
        <p:sp>
          <p:nvSpPr>
            <p:cNvPr id="5" name="Line Callout 1 4"/>
            <p:cNvSpPr/>
            <p:nvPr/>
          </p:nvSpPr>
          <p:spPr>
            <a:xfrm>
              <a:off x="1038224" y="4524375"/>
              <a:ext cx="4848226" cy="742950"/>
            </a:xfrm>
            <a:prstGeom prst="borderCallout1">
              <a:avLst>
                <a:gd name="adj1" fmla="val 53731"/>
                <a:gd name="adj2" fmla="val 100175"/>
                <a:gd name="adj3" fmla="val -58289"/>
                <a:gd name="adj4" fmla="val 137292"/>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0" name="Group 9"/>
          <p:cNvGrpSpPr/>
          <p:nvPr/>
        </p:nvGrpSpPr>
        <p:grpSpPr>
          <a:xfrm>
            <a:off x="1039369" y="1857375"/>
            <a:ext cx="10866880" cy="2638424"/>
            <a:chOff x="1039369" y="1857375"/>
            <a:chExt cx="10866880" cy="2638424"/>
          </a:xfrm>
        </p:grpSpPr>
        <p:grpSp>
          <p:nvGrpSpPr>
            <p:cNvPr id="16388" name="Group 16387"/>
            <p:cNvGrpSpPr/>
            <p:nvPr/>
          </p:nvGrpSpPr>
          <p:grpSpPr>
            <a:xfrm>
              <a:off x="1039369" y="2109468"/>
              <a:ext cx="10866880" cy="2386331"/>
              <a:chOff x="1039369" y="2109468"/>
              <a:chExt cx="10866880" cy="2386331"/>
            </a:xfrm>
          </p:grpSpPr>
          <p:sp>
            <p:nvSpPr>
              <p:cNvPr id="21" name="Rectangle 20"/>
              <p:cNvSpPr/>
              <p:nvPr/>
            </p:nvSpPr>
            <p:spPr>
              <a:xfrm>
                <a:off x="7677149" y="2400779"/>
                <a:ext cx="4229100" cy="923445"/>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Select:</a:t>
                </a:r>
              </a:p>
              <a:p>
                <a:pPr marL="285750" indent="-285750">
                  <a:buFont typeface="Wingdings" panose="05000000000000000000" pitchFamily="2" charset="2"/>
                  <a:buChar char="Ø"/>
                </a:pPr>
                <a:r>
                  <a:rPr lang="en-CA" sz="1400" dirty="0">
                    <a:solidFill>
                      <a:schemeClr val="tx1"/>
                    </a:solidFill>
                  </a:rPr>
                  <a:t>From the current picture library</a:t>
                </a:r>
              </a:p>
              <a:p>
                <a:pPr marL="285750" indent="-285750">
                  <a:buFont typeface="Wingdings" panose="05000000000000000000" pitchFamily="2" charset="2"/>
                  <a:buChar char="Ø"/>
                </a:pPr>
                <a:r>
                  <a:rPr lang="en-CA" sz="1400" dirty="0">
                    <a:solidFill>
                      <a:schemeClr val="tx1"/>
                    </a:solidFill>
                  </a:rPr>
                  <a:t>Browse for a folder which contains pictures suitable for background images</a:t>
                </a:r>
              </a:p>
            </p:txBody>
          </p:sp>
          <p:sp>
            <p:nvSpPr>
              <p:cNvPr id="26" name="Line Callout 1 25"/>
              <p:cNvSpPr/>
              <p:nvPr/>
            </p:nvSpPr>
            <p:spPr>
              <a:xfrm>
                <a:off x="1039369" y="2109468"/>
                <a:ext cx="5532881" cy="2386331"/>
              </a:xfrm>
              <a:prstGeom prst="borderCallout1">
                <a:avLst>
                  <a:gd name="adj1" fmla="val 49007"/>
                  <a:gd name="adj2" fmla="val 99898"/>
                  <a:gd name="adj3" fmla="val 24149"/>
                  <a:gd name="adj4" fmla="val 119943"/>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8" name="Rectangle 7"/>
            <p:cNvSpPr/>
            <p:nvPr/>
          </p:nvSpPr>
          <p:spPr>
            <a:xfrm>
              <a:off x="4086225" y="1857375"/>
              <a:ext cx="733425" cy="252093"/>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19" name="TextBox 18"/>
          <p:cNvSpPr txBox="1"/>
          <p:nvPr/>
        </p:nvSpPr>
        <p:spPr>
          <a:xfrm>
            <a:off x="328565" y="47171"/>
            <a:ext cx="6562820" cy="611231"/>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Autofit/>
          </a:bodyPr>
          <a:lstStyle>
            <a:defPPr>
              <a:defRPr lang="en-US"/>
            </a:defPPr>
            <a:lvl1pPr algn="ctr">
              <a:lnSpc>
                <a:spcPct val="90000"/>
              </a:lnSpc>
              <a:spcBef>
                <a:spcPct val="0"/>
              </a:spcBef>
              <a:buNone/>
              <a:defRPr sz="1600" b="1">
                <a:latin typeface="Times New Roman" panose="02020603050405020304" pitchFamily="18" charset="0"/>
                <a:ea typeface="+mj-ea"/>
                <a:cs typeface="Times New Roman" panose="02020603050405020304" pitchFamily="18" charset="0"/>
              </a:defRPr>
            </a:lvl1pPr>
          </a:lstStyle>
          <a:p>
            <a:r>
              <a:rPr lang="en-CA" dirty="0"/>
              <a:t>The Graphical User Interface (GUI)</a:t>
            </a:r>
          </a:p>
          <a:p>
            <a:r>
              <a:rPr lang="en-CA" dirty="0"/>
              <a:t>Windows Desktop – Personalization / Picture Library Background</a:t>
            </a:r>
          </a:p>
        </p:txBody>
      </p:sp>
    </p:spTree>
    <p:extLst>
      <p:ext uri="{BB962C8B-B14F-4D97-AF65-F5344CB8AC3E}">
        <p14:creationId xmlns:p14="http://schemas.microsoft.com/office/powerpoint/2010/main" val="28510633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387"/>
                                        </p:tgtEl>
                                        <p:attrNameLst>
                                          <p:attrName>style.visibility</p:attrName>
                                        </p:attrNameLst>
                                      </p:cBhvr>
                                      <p:to>
                                        <p:strVal val="visible"/>
                                      </p:to>
                                    </p:set>
                                    <p:anim calcmode="lin" valueType="num">
                                      <p:cBhvr>
                                        <p:cTn id="7" dur="1000" fill="hold"/>
                                        <p:tgtEl>
                                          <p:spTgt spid="16387"/>
                                        </p:tgtEl>
                                        <p:attrNameLst>
                                          <p:attrName>ppt_w</p:attrName>
                                        </p:attrNameLst>
                                      </p:cBhvr>
                                      <p:tavLst>
                                        <p:tav tm="0">
                                          <p:val>
                                            <p:fltVal val="0"/>
                                          </p:val>
                                        </p:tav>
                                        <p:tav tm="100000">
                                          <p:val>
                                            <p:strVal val="#ppt_w"/>
                                          </p:val>
                                        </p:tav>
                                      </p:tavLst>
                                    </p:anim>
                                    <p:anim calcmode="lin" valueType="num">
                                      <p:cBhvr>
                                        <p:cTn id="8" dur="1000" fill="hold"/>
                                        <p:tgtEl>
                                          <p:spTgt spid="16387"/>
                                        </p:tgtEl>
                                        <p:attrNameLst>
                                          <p:attrName>ppt_h</p:attrName>
                                        </p:attrNameLst>
                                      </p:cBhvr>
                                      <p:tavLst>
                                        <p:tav tm="0">
                                          <p:val>
                                            <p:fltVal val="0"/>
                                          </p:val>
                                        </p:tav>
                                        <p:tav tm="100000">
                                          <p:val>
                                            <p:strVal val="#ppt_h"/>
                                          </p:val>
                                        </p:tav>
                                      </p:tavLst>
                                    </p:anim>
                                    <p:anim calcmode="lin" valueType="num">
                                      <p:cBhvr>
                                        <p:cTn id="9" dur="1000" fill="hold"/>
                                        <p:tgtEl>
                                          <p:spTgt spid="16387"/>
                                        </p:tgtEl>
                                        <p:attrNameLst>
                                          <p:attrName>style.rotation</p:attrName>
                                        </p:attrNameLst>
                                      </p:cBhvr>
                                      <p:tavLst>
                                        <p:tav tm="0">
                                          <p:val>
                                            <p:fltVal val="90"/>
                                          </p:val>
                                        </p:tav>
                                        <p:tav tm="100000">
                                          <p:val>
                                            <p:fltVal val="0"/>
                                          </p:val>
                                        </p:tav>
                                      </p:tavLst>
                                    </p:anim>
                                    <p:animEffect transition="in" filter="fade">
                                      <p:cBhvr>
                                        <p:cTn id="10" dur="1000"/>
                                        <p:tgtEl>
                                          <p:spTgt spid="1638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6390"/>
                                        </p:tgtEl>
                                        <p:attrNameLst>
                                          <p:attrName>style.visibility</p:attrName>
                                        </p:attrNameLst>
                                      </p:cBhvr>
                                      <p:to>
                                        <p:strVal val="visible"/>
                                      </p:to>
                                    </p:set>
                                    <p:animEffect transition="in" filter="fade">
                                      <p:cBhvr>
                                        <p:cTn id="27" dur="1000"/>
                                        <p:tgtEl>
                                          <p:spTgt spid="16390"/>
                                        </p:tgtEl>
                                      </p:cBhvr>
                                    </p:animEffect>
                                    <p:anim calcmode="lin" valueType="num">
                                      <p:cBhvr>
                                        <p:cTn id="28" dur="1000" fill="hold"/>
                                        <p:tgtEl>
                                          <p:spTgt spid="16390"/>
                                        </p:tgtEl>
                                        <p:attrNameLst>
                                          <p:attrName>ppt_x</p:attrName>
                                        </p:attrNameLst>
                                      </p:cBhvr>
                                      <p:tavLst>
                                        <p:tav tm="0">
                                          <p:val>
                                            <p:strVal val="#ppt_x"/>
                                          </p:val>
                                        </p:tav>
                                        <p:tav tm="100000">
                                          <p:val>
                                            <p:strVal val="#ppt_x"/>
                                          </p:val>
                                        </p:tav>
                                      </p:tavLst>
                                    </p:anim>
                                    <p:anim calcmode="lin" valueType="num">
                                      <p:cBhvr>
                                        <p:cTn id="29" dur="1000" fill="hold"/>
                                        <p:tgtEl>
                                          <p:spTgt spid="163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0">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388" y="683338"/>
            <a:ext cx="7262153" cy="5307943"/>
          </a:xfrm>
          <a:prstGeom prst="rect">
            <a:avLst/>
          </a:prstGeom>
        </p:spPr>
      </p:pic>
      <p:grpSp>
        <p:nvGrpSpPr>
          <p:cNvPr id="16387" name="Group 16386"/>
          <p:cNvGrpSpPr/>
          <p:nvPr/>
        </p:nvGrpSpPr>
        <p:grpSpPr>
          <a:xfrm>
            <a:off x="1039369" y="714732"/>
            <a:ext cx="10866880" cy="1459171"/>
            <a:chOff x="1260958" y="2006202"/>
            <a:chExt cx="10294030" cy="1459171"/>
          </a:xfrm>
        </p:grpSpPr>
        <p:sp>
          <p:nvSpPr>
            <p:cNvPr id="13" name="Rectangle 12"/>
            <p:cNvSpPr/>
            <p:nvPr/>
          </p:nvSpPr>
          <p:spPr>
            <a:xfrm>
              <a:off x="7548826" y="2006202"/>
              <a:ext cx="4006162" cy="145917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The background, as covered previous slides can be modified for your chosen theme.  The choices are:</a:t>
              </a:r>
            </a:p>
            <a:p>
              <a:pPr marL="171450" indent="-171450">
                <a:buFont typeface="Wingdings" panose="05000000000000000000" pitchFamily="2" charset="2"/>
                <a:buChar char="Ø"/>
              </a:pPr>
              <a:r>
                <a:rPr lang="en-CA" sz="1400" dirty="0">
                  <a:solidFill>
                    <a:schemeClr val="tx1"/>
                  </a:solidFill>
                </a:rPr>
                <a:t>Solid Colors (covered in previous slides)</a:t>
              </a:r>
            </a:p>
            <a:p>
              <a:pPr marL="171450" indent="-171450">
                <a:buFont typeface="Wingdings" panose="05000000000000000000" pitchFamily="2" charset="2"/>
                <a:buChar char="Ø"/>
              </a:pPr>
              <a:r>
                <a:rPr lang="en-CA" sz="1400" dirty="0">
                  <a:solidFill>
                    <a:schemeClr val="tx1"/>
                  </a:solidFill>
                </a:rPr>
                <a:t>Windows Desktop Backgrounds (previous slides)</a:t>
              </a:r>
            </a:p>
            <a:p>
              <a:pPr marL="171450" indent="-171450">
                <a:buFont typeface="Wingdings" panose="05000000000000000000" pitchFamily="2" charset="2"/>
                <a:buChar char="Ø"/>
              </a:pPr>
              <a:r>
                <a:rPr lang="en-CA" sz="1400" dirty="0">
                  <a:solidFill>
                    <a:schemeClr val="tx1"/>
                  </a:solidFill>
                </a:rPr>
                <a:t>Pictures Library (covered in previous slide)</a:t>
              </a:r>
            </a:p>
            <a:p>
              <a:pPr marL="171450" indent="-171450">
                <a:buFont typeface="Wingdings" panose="05000000000000000000" pitchFamily="2" charset="2"/>
                <a:buChar char="Ø"/>
              </a:pPr>
              <a:r>
                <a:rPr lang="en-CA" sz="1400" b="1" dirty="0">
                  <a:solidFill>
                    <a:schemeClr val="tx1"/>
                  </a:solidFill>
                </a:rPr>
                <a:t>Top Rated Photos</a:t>
              </a:r>
            </a:p>
          </p:txBody>
        </p:sp>
        <p:sp>
          <p:nvSpPr>
            <p:cNvPr id="22" name="Line Callout 1 21"/>
            <p:cNvSpPr/>
            <p:nvPr/>
          </p:nvSpPr>
          <p:spPr>
            <a:xfrm>
              <a:off x="1260958" y="3148845"/>
              <a:ext cx="2877217" cy="228600"/>
            </a:xfrm>
            <a:prstGeom prst="borderCallout1">
              <a:avLst>
                <a:gd name="adj1" fmla="val -663"/>
                <a:gd name="adj2" fmla="val 99079"/>
                <a:gd name="adj3" fmla="val -179857"/>
                <a:gd name="adj4" fmla="val 218110"/>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6390" name="Group 16389"/>
          <p:cNvGrpSpPr/>
          <p:nvPr/>
        </p:nvGrpSpPr>
        <p:grpSpPr>
          <a:xfrm>
            <a:off x="4914901" y="5585818"/>
            <a:ext cx="6991348" cy="523479"/>
            <a:chOff x="4914901" y="5620128"/>
            <a:chExt cx="6991348" cy="523479"/>
          </a:xfrm>
        </p:grpSpPr>
        <p:sp>
          <p:nvSpPr>
            <p:cNvPr id="27" name="Rectangle 26"/>
            <p:cNvSpPr/>
            <p:nvPr/>
          </p:nvSpPr>
          <p:spPr>
            <a:xfrm>
              <a:off x="7677149" y="5620128"/>
              <a:ext cx="4229100" cy="52347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Make sure to save your desktop theme when you are done modifying it.</a:t>
              </a:r>
            </a:p>
          </p:txBody>
        </p:sp>
        <p:sp>
          <p:nvSpPr>
            <p:cNvPr id="28" name="Line Callout 1 27"/>
            <p:cNvSpPr/>
            <p:nvPr/>
          </p:nvSpPr>
          <p:spPr>
            <a:xfrm>
              <a:off x="4914901" y="5634614"/>
              <a:ext cx="1657349" cy="219471"/>
            </a:xfrm>
            <a:prstGeom prst="borderCallout1">
              <a:avLst>
                <a:gd name="adj1" fmla="val 41889"/>
                <a:gd name="adj2" fmla="val 100300"/>
                <a:gd name="adj3" fmla="val 111632"/>
                <a:gd name="adj4" fmla="val 166405"/>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6" name="Group 5"/>
          <p:cNvGrpSpPr/>
          <p:nvPr/>
        </p:nvGrpSpPr>
        <p:grpSpPr>
          <a:xfrm>
            <a:off x="1038224" y="3548442"/>
            <a:ext cx="10868025" cy="1837564"/>
            <a:chOff x="1038224" y="3548442"/>
            <a:chExt cx="10868025" cy="1837564"/>
          </a:xfrm>
        </p:grpSpPr>
        <p:sp>
          <p:nvSpPr>
            <p:cNvPr id="30" name="Rectangle 29"/>
            <p:cNvSpPr/>
            <p:nvPr/>
          </p:nvSpPr>
          <p:spPr>
            <a:xfrm>
              <a:off x="7677149" y="3548442"/>
              <a:ext cx="4229100" cy="183756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Choose:</a:t>
              </a:r>
            </a:p>
            <a:p>
              <a:pPr marL="342900" indent="-342900">
                <a:buFont typeface="+mj-lt"/>
                <a:buAutoNum type="arabicPeriod"/>
              </a:pPr>
              <a:r>
                <a:rPr lang="en-CA" sz="1400" dirty="0">
                  <a:solidFill>
                    <a:schemeClr val="tx1"/>
                  </a:solidFill>
                </a:rPr>
                <a:t>Position of the picture</a:t>
              </a:r>
            </a:p>
            <a:p>
              <a:pPr marL="800100" lvl="1" indent="-342900">
                <a:buFont typeface="Wingdings" panose="05000000000000000000" pitchFamily="2" charset="2"/>
                <a:buChar char="Ø"/>
              </a:pPr>
              <a:r>
                <a:rPr lang="en-CA" sz="1400" dirty="0">
                  <a:solidFill>
                    <a:schemeClr val="tx1"/>
                  </a:solidFill>
                </a:rPr>
                <a:t>Options are Fill, Fit, Stretch, Tile, and Center</a:t>
              </a:r>
            </a:p>
            <a:p>
              <a:pPr marL="342900" indent="-342900">
                <a:buFont typeface="+mj-lt"/>
                <a:buAutoNum type="arabicPeriod"/>
              </a:pPr>
              <a:r>
                <a:rPr lang="en-CA" sz="1400" dirty="0">
                  <a:solidFill>
                    <a:schemeClr val="tx1"/>
                  </a:solidFill>
                </a:rPr>
                <a:t>How often it changes</a:t>
              </a:r>
            </a:p>
            <a:p>
              <a:pPr marL="800100" lvl="1" indent="-342900">
                <a:buFont typeface="Wingdings" panose="05000000000000000000" pitchFamily="2" charset="2"/>
                <a:buChar char="Ø"/>
              </a:pPr>
              <a:r>
                <a:rPr lang="en-CA" sz="1400" dirty="0">
                  <a:solidFill>
                    <a:schemeClr val="tx1"/>
                  </a:solidFill>
                </a:rPr>
                <a:t>Second, minute and hour settings</a:t>
              </a:r>
            </a:p>
            <a:p>
              <a:pPr marL="342900" indent="-342900">
                <a:buFont typeface="+mj-lt"/>
                <a:buAutoNum type="arabicPeriod"/>
              </a:pPr>
              <a:r>
                <a:rPr lang="en-CA" sz="1400" dirty="0">
                  <a:solidFill>
                    <a:schemeClr val="tx1"/>
                  </a:solidFill>
                </a:rPr>
                <a:t>Whether it is random or sequential</a:t>
              </a:r>
            </a:p>
            <a:p>
              <a:pPr marL="342900" indent="-342900">
                <a:buFont typeface="+mj-lt"/>
                <a:buAutoNum type="arabicPeriod"/>
              </a:pPr>
              <a:r>
                <a:rPr lang="en-CA" sz="1400" dirty="0">
                  <a:solidFill>
                    <a:schemeClr val="tx1"/>
                  </a:solidFill>
                </a:rPr>
                <a:t>If pauses when the laptop is on battery operation</a:t>
              </a:r>
            </a:p>
            <a:p>
              <a:pPr marL="800100" lvl="1" indent="-342900">
                <a:buFont typeface="Wingdings" panose="05000000000000000000" pitchFamily="2" charset="2"/>
                <a:buChar char="Ø"/>
              </a:pPr>
              <a:r>
                <a:rPr lang="en-CA" sz="1400" dirty="0">
                  <a:solidFill>
                    <a:schemeClr val="tx1"/>
                  </a:solidFill>
                </a:rPr>
                <a:t>Option does not appear if not on a laptop</a:t>
              </a:r>
            </a:p>
          </p:txBody>
        </p:sp>
        <p:sp>
          <p:nvSpPr>
            <p:cNvPr id="5" name="Line Callout 1 4"/>
            <p:cNvSpPr/>
            <p:nvPr/>
          </p:nvSpPr>
          <p:spPr>
            <a:xfrm>
              <a:off x="1038224" y="4524375"/>
              <a:ext cx="4848226" cy="742950"/>
            </a:xfrm>
            <a:prstGeom prst="borderCallout1">
              <a:avLst>
                <a:gd name="adj1" fmla="val 53731"/>
                <a:gd name="adj2" fmla="val 100175"/>
                <a:gd name="adj3" fmla="val -58289"/>
                <a:gd name="adj4" fmla="val 137292"/>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10" name="Group 9"/>
          <p:cNvGrpSpPr/>
          <p:nvPr/>
        </p:nvGrpSpPr>
        <p:grpSpPr>
          <a:xfrm>
            <a:off x="1039369" y="1857375"/>
            <a:ext cx="10866880" cy="2638424"/>
            <a:chOff x="1039369" y="1857375"/>
            <a:chExt cx="10866880" cy="2638424"/>
          </a:xfrm>
        </p:grpSpPr>
        <p:grpSp>
          <p:nvGrpSpPr>
            <p:cNvPr id="16388" name="Group 16387"/>
            <p:cNvGrpSpPr/>
            <p:nvPr/>
          </p:nvGrpSpPr>
          <p:grpSpPr>
            <a:xfrm>
              <a:off x="1039369" y="2109468"/>
              <a:ext cx="10866880" cy="2386331"/>
              <a:chOff x="1039369" y="2109468"/>
              <a:chExt cx="10866880" cy="2386331"/>
            </a:xfrm>
          </p:grpSpPr>
          <p:sp>
            <p:nvSpPr>
              <p:cNvPr id="21" name="Rectangle 20"/>
              <p:cNvSpPr/>
              <p:nvPr/>
            </p:nvSpPr>
            <p:spPr>
              <a:xfrm>
                <a:off x="7677149" y="2400779"/>
                <a:ext cx="4229100" cy="923445"/>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Select:</a:t>
                </a:r>
              </a:p>
              <a:p>
                <a:pPr marL="285750" indent="-285750">
                  <a:buFont typeface="Wingdings" panose="05000000000000000000" pitchFamily="2" charset="2"/>
                  <a:buChar char="Ø"/>
                </a:pPr>
                <a:r>
                  <a:rPr lang="en-CA" sz="1400" dirty="0">
                    <a:solidFill>
                      <a:schemeClr val="tx1"/>
                    </a:solidFill>
                  </a:rPr>
                  <a:t>From the current picture library</a:t>
                </a:r>
              </a:p>
              <a:p>
                <a:pPr marL="285750" indent="-285750">
                  <a:buFont typeface="Wingdings" panose="05000000000000000000" pitchFamily="2" charset="2"/>
                  <a:buChar char="Ø"/>
                </a:pPr>
                <a:r>
                  <a:rPr lang="en-CA" sz="1400" dirty="0">
                    <a:solidFill>
                      <a:schemeClr val="tx1"/>
                    </a:solidFill>
                  </a:rPr>
                  <a:t>Browse for a folder which contains pictures suitable for background images</a:t>
                </a:r>
              </a:p>
            </p:txBody>
          </p:sp>
          <p:sp>
            <p:nvSpPr>
              <p:cNvPr id="26" name="Line Callout 1 25"/>
              <p:cNvSpPr/>
              <p:nvPr/>
            </p:nvSpPr>
            <p:spPr>
              <a:xfrm>
                <a:off x="1039369" y="2109468"/>
                <a:ext cx="5532881" cy="2386331"/>
              </a:xfrm>
              <a:prstGeom prst="borderCallout1">
                <a:avLst>
                  <a:gd name="adj1" fmla="val 49007"/>
                  <a:gd name="adj2" fmla="val 99898"/>
                  <a:gd name="adj3" fmla="val 24149"/>
                  <a:gd name="adj4" fmla="val 119943"/>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8" name="Rectangle 7"/>
            <p:cNvSpPr/>
            <p:nvPr/>
          </p:nvSpPr>
          <p:spPr>
            <a:xfrm>
              <a:off x="4086225" y="1857375"/>
              <a:ext cx="733425" cy="252093"/>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19" name="TextBox 18"/>
          <p:cNvSpPr txBox="1"/>
          <p:nvPr/>
        </p:nvSpPr>
        <p:spPr>
          <a:xfrm>
            <a:off x="328565" y="47171"/>
            <a:ext cx="6562820" cy="611231"/>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Autofit/>
          </a:bodyPr>
          <a:lstStyle>
            <a:defPPr>
              <a:defRPr lang="en-US"/>
            </a:defPPr>
            <a:lvl1pPr algn="ctr">
              <a:lnSpc>
                <a:spcPct val="90000"/>
              </a:lnSpc>
              <a:spcBef>
                <a:spcPct val="0"/>
              </a:spcBef>
              <a:buNone/>
              <a:defRPr sz="1600" b="1">
                <a:latin typeface="Times New Roman" panose="02020603050405020304" pitchFamily="18" charset="0"/>
                <a:ea typeface="+mj-ea"/>
                <a:cs typeface="Times New Roman" panose="02020603050405020304" pitchFamily="18" charset="0"/>
              </a:defRPr>
            </a:lvl1pPr>
          </a:lstStyle>
          <a:p>
            <a:r>
              <a:rPr lang="en-CA" dirty="0"/>
              <a:t>The Graphical User Interface (GUI)</a:t>
            </a:r>
          </a:p>
          <a:p>
            <a:r>
              <a:rPr lang="en-CA" dirty="0"/>
              <a:t>Windows Desktop – Personalization / Top Rate Photos Background</a:t>
            </a:r>
          </a:p>
        </p:txBody>
      </p:sp>
    </p:spTree>
    <p:extLst>
      <p:ext uri="{BB962C8B-B14F-4D97-AF65-F5344CB8AC3E}">
        <p14:creationId xmlns:p14="http://schemas.microsoft.com/office/powerpoint/2010/main" val="3328278321"/>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387"/>
                                        </p:tgtEl>
                                        <p:attrNameLst>
                                          <p:attrName>style.visibility</p:attrName>
                                        </p:attrNameLst>
                                      </p:cBhvr>
                                      <p:to>
                                        <p:strVal val="visible"/>
                                      </p:to>
                                    </p:set>
                                    <p:anim calcmode="lin" valueType="num">
                                      <p:cBhvr>
                                        <p:cTn id="7" dur="1000" fill="hold"/>
                                        <p:tgtEl>
                                          <p:spTgt spid="16387"/>
                                        </p:tgtEl>
                                        <p:attrNameLst>
                                          <p:attrName>ppt_w</p:attrName>
                                        </p:attrNameLst>
                                      </p:cBhvr>
                                      <p:tavLst>
                                        <p:tav tm="0">
                                          <p:val>
                                            <p:fltVal val="0"/>
                                          </p:val>
                                        </p:tav>
                                        <p:tav tm="100000">
                                          <p:val>
                                            <p:strVal val="#ppt_w"/>
                                          </p:val>
                                        </p:tav>
                                      </p:tavLst>
                                    </p:anim>
                                    <p:anim calcmode="lin" valueType="num">
                                      <p:cBhvr>
                                        <p:cTn id="8" dur="1000" fill="hold"/>
                                        <p:tgtEl>
                                          <p:spTgt spid="16387"/>
                                        </p:tgtEl>
                                        <p:attrNameLst>
                                          <p:attrName>ppt_h</p:attrName>
                                        </p:attrNameLst>
                                      </p:cBhvr>
                                      <p:tavLst>
                                        <p:tav tm="0">
                                          <p:val>
                                            <p:fltVal val="0"/>
                                          </p:val>
                                        </p:tav>
                                        <p:tav tm="100000">
                                          <p:val>
                                            <p:strVal val="#ppt_h"/>
                                          </p:val>
                                        </p:tav>
                                      </p:tavLst>
                                    </p:anim>
                                    <p:anim calcmode="lin" valueType="num">
                                      <p:cBhvr>
                                        <p:cTn id="9" dur="1000" fill="hold"/>
                                        <p:tgtEl>
                                          <p:spTgt spid="16387"/>
                                        </p:tgtEl>
                                        <p:attrNameLst>
                                          <p:attrName>style.rotation</p:attrName>
                                        </p:attrNameLst>
                                      </p:cBhvr>
                                      <p:tavLst>
                                        <p:tav tm="0">
                                          <p:val>
                                            <p:fltVal val="90"/>
                                          </p:val>
                                        </p:tav>
                                        <p:tav tm="100000">
                                          <p:val>
                                            <p:fltVal val="0"/>
                                          </p:val>
                                        </p:tav>
                                      </p:tavLst>
                                    </p:anim>
                                    <p:animEffect transition="in" filter="fade">
                                      <p:cBhvr>
                                        <p:cTn id="10" dur="1000"/>
                                        <p:tgtEl>
                                          <p:spTgt spid="1638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6390"/>
                                        </p:tgtEl>
                                        <p:attrNameLst>
                                          <p:attrName>style.visibility</p:attrName>
                                        </p:attrNameLst>
                                      </p:cBhvr>
                                      <p:to>
                                        <p:strVal val="visible"/>
                                      </p:to>
                                    </p:set>
                                    <p:animEffect transition="in" filter="fade">
                                      <p:cBhvr>
                                        <p:cTn id="27" dur="1000"/>
                                        <p:tgtEl>
                                          <p:spTgt spid="16390"/>
                                        </p:tgtEl>
                                      </p:cBhvr>
                                    </p:animEffect>
                                    <p:anim calcmode="lin" valueType="num">
                                      <p:cBhvr>
                                        <p:cTn id="28" dur="1000" fill="hold"/>
                                        <p:tgtEl>
                                          <p:spTgt spid="16390"/>
                                        </p:tgtEl>
                                        <p:attrNameLst>
                                          <p:attrName>ppt_x</p:attrName>
                                        </p:attrNameLst>
                                      </p:cBhvr>
                                      <p:tavLst>
                                        <p:tav tm="0">
                                          <p:val>
                                            <p:strVal val="#ppt_x"/>
                                          </p:val>
                                        </p:tav>
                                        <p:tav tm="100000">
                                          <p:val>
                                            <p:strVal val="#ppt_x"/>
                                          </p:val>
                                        </p:tav>
                                      </p:tavLst>
                                    </p:anim>
                                    <p:anim calcmode="lin" valueType="num">
                                      <p:cBhvr>
                                        <p:cTn id="29" dur="1000" fill="hold"/>
                                        <p:tgtEl>
                                          <p:spTgt spid="163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ounded Rectangle 42"/>
          <p:cNvSpPr/>
          <p:nvPr/>
        </p:nvSpPr>
        <p:spPr>
          <a:xfrm>
            <a:off x="3282443" y="2375555"/>
            <a:ext cx="4588939" cy="43641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9" name="Rounded Rectangle 58"/>
          <p:cNvSpPr/>
          <p:nvPr/>
        </p:nvSpPr>
        <p:spPr>
          <a:xfrm>
            <a:off x="9143954" y="4044043"/>
            <a:ext cx="2648978" cy="90634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0" name="Rounded Rectangle 59"/>
          <p:cNvSpPr/>
          <p:nvPr/>
        </p:nvSpPr>
        <p:spPr>
          <a:xfrm>
            <a:off x="9153623" y="5073077"/>
            <a:ext cx="2648978" cy="90634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Rounded Rectangle 45"/>
          <p:cNvSpPr/>
          <p:nvPr/>
        </p:nvSpPr>
        <p:spPr>
          <a:xfrm>
            <a:off x="5151695" y="4702235"/>
            <a:ext cx="3530392" cy="43641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Rounded Rectangle 43"/>
          <p:cNvSpPr/>
          <p:nvPr/>
        </p:nvSpPr>
        <p:spPr>
          <a:xfrm>
            <a:off x="198307" y="4493456"/>
            <a:ext cx="4588939" cy="43641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Rounded Rectangle 44"/>
          <p:cNvSpPr/>
          <p:nvPr/>
        </p:nvSpPr>
        <p:spPr>
          <a:xfrm>
            <a:off x="207734" y="5094886"/>
            <a:ext cx="4588939" cy="43641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Rounded Rectangle 3"/>
          <p:cNvSpPr/>
          <p:nvPr/>
        </p:nvSpPr>
        <p:spPr>
          <a:xfrm>
            <a:off x="217162" y="1591760"/>
            <a:ext cx="2761709" cy="90634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ounded Rectangle 40"/>
          <p:cNvSpPr/>
          <p:nvPr/>
        </p:nvSpPr>
        <p:spPr>
          <a:xfrm>
            <a:off x="217161" y="2648997"/>
            <a:ext cx="2761709" cy="472484"/>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0932" y="3360058"/>
            <a:ext cx="10058400" cy="287172"/>
          </a:xfrm>
          <a:prstGeom prst="rect">
            <a:avLst/>
          </a:prstGeom>
        </p:spPr>
      </p:pic>
      <p:grpSp>
        <p:nvGrpSpPr>
          <p:cNvPr id="10" name="Group 9"/>
          <p:cNvGrpSpPr/>
          <p:nvPr/>
        </p:nvGrpSpPr>
        <p:grpSpPr>
          <a:xfrm>
            <a:off x="158537" y="1130245"/>
            <a:ext cx="2890111" cy="2546016"/>
            <a:chOff x="158537" y="1130245"/>
            <a:chExt cx="2890111" cy="2546016"/>
          </a:xfrm>
        </p:grpSpPr>
        <p:sp>
          <p:nvSpPr>
            <p:cNvPr id="6" name="Line Callout 1 5"/>
            <p:cNvSpPr/>
            <p:nvPr/>
          </p:nvSpPr>
          <p:spPr>
            <a:xfrm>
              <a:off x="1110343" y="3303037"/>
              <a:ext cx="401216" cy="373224"/>
            </a:xfrm>
            <a:prstGeom prst="borderCallout1">
              <a:avLst>
                <a:gd name="adj1" fmla="val -1250"/>
                <a:gd name="adj2" fmla="val 47481"/>
                <a:gd name="adj3" fmla="val -36250"/>
                <a:gd name="adj4" fmla="val 91173"/>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p:cNvSpPr txBox="1"/>
            <p:nvPr/>
          </p:nvSpPr>
          <p:spPr>
            <a:xfrm>
              <a:off x="158537" y="1130245"/>
              <a:ext cx="2890111" cy="2031325"/>
            </a:xfrm>
            <a:prstGeom prst="rect">
              <a:avLst/>
            </a:prstGeom>
            <a:noFill/>
            <a:ln w="19050">
              <a:solidFill>
                <a:srgbClr val="00B050"/>
              </a:solidFill>
            </a:ln>
          </p:spPr>
          <p:txBody>
            <a:bodyPr wrap="square" rtlCol="0">
              <a:spAutoFit/>
            </a:bodyPr>
            <a:lstStyle/>
            <a:p>
              <a:r>
                <a:rPr lang="en-CA" sz="1400" dirty="0"/>
                <a:t>This is the </a:t>
              </a:r>
              <a:r>
                <a:rPr lang="en-CA" sz="1400" b="1" i="1" dirty="0"/>
                <a:t>Start Menu</a:t>
              </a:r>
              <a:r>
                <a:rPr lang="en-CA" sz="1400" i="1" dirty="0"/>
                <a:t> </a:t>
              </a:r>
              <a:r>
                <a:rPr lang="en-CA" sz="1400" dirty="0"/>
                <a:t>button.</a:t>
              </a:r>
            </a:p>
            <a:p>
              <a:endParaRPr lang="en-CA" sz="1400" dirty="0"/>
            </a:p>
            <a:p>
              <a:r>
                <a:rPr lang="en-CA" sz="1400" dirty="0"/>
                <a:t>The start menu contains links to programs, personal user folders, computer storage, and settings options.</a:t>
              </a:r>
            </a:p>
            <a:p>
              <a:endParaRPr lang="en-CA" sz="1400" dirty="0"/>
            </a:p>
            <a:p>
              <a:r>
                <a:rPr lang="en-CA" sz="1400" dirty="0"/>
                <a:t>We will cover the start menu in later panels.</a:t>
              </a:r>
            </a:p>
          </p:txBody>
        </p:sp>
      </p:grpSp>
      <p:grpSp>
        <p:nvGrpSpPr>
          <p:cNvPr id="18" name="Group 17"/>
          <p:cNvGrpSpPr/>
          <p:nvPr/>
        </p:nvGrpSpPr>
        <p:grpSpPr>
          <a:xfrm>
            <a:off x="158537" y="3303037"/>
            <a:ext cx="4680811" cy="2295982"/>
            <a:chOff x="154840" y="3303037"/>
            <a:chExt cx="4688704" cy="2295982"/>
          </a:xfrm>
        </p:grpSpPr>
        <p:sp>
          <p:nvSpPr>
            <p:cNvPr id="17" name="Line Callout 1 16"/>
            <p:cNvSpPr/>
            <p:nvPr/>
          </p:nvSpPr>
          <p:spPr>
            <a:xfrm>
              <a:off x="1598933" y="3303037"/>
              <a:ext cx="3243962" cy="373224"/>
            </a:xfrm>
            <a:prstGeom prst="borderCallout1">
              <a:avLst>
                <a:gd name="adj1" fmla="val 101250"/>
                <a:gd name="adj2" fmla="val 47939"/>
                <a:gd name="adj3" fmla="val 187500"/>
                <a:gd name="adj4" fmla="val 29712"/>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p:cNvSpPr txBox="1"/>
            <p:nvPr/>
          </p:nvSpPr>
          <p:spPr>
            <a:xfrm>
              <a:off x="154840" y="3998581"/>
              <a:ext cx="4688704" cy="1600438"/>
            </a:xfrm>
            <a:prstGeom prst="rect">
              <a:avLst/>
            </a:prstGeom>
            <a:noFill/>
            <a:ln w="19050">
              <a:solidFill>
                <a:srgbClr val="FF0000"/>
              </a:solidFill>
            </a:ln>
          </p:spPr>
          <p:txBody>
            <a:bodyPr wrap="square" rtlCol="0">
              <a:spAutoFit/>
            </a:bodyPr>
            <a:lstStyle/>
            <a:p>
              <a:r>
                <a:rPr lang="en-CA" sz="1400" dirty="0"/>
                <a:t>These are </a:t>
              </a:r>
              <a:r>
                <a:rPr lang="en-CA" sz="1400" b="1" i="1" dirty="0"/>
                <a:t>Pinned Icons </a:t>
              </a:r>
              <a:r>
                <a:rPr lang="en-CA" sz="1400" dirty="0"/>
                <a:t>of various programs.</a:t>
              </a:r>
            </a:p>
            <a:p>
              <a:endParaRPr lang="en-CA" sz="1400" dirty="0"/>
            </a:p>
            <a:p>
              <a:r>
                <a:rPr lang="en-CA" sz="1400" dirty="0"/>
                <a:t>You can add to or remove any of these icons.  They are there for convenience.</a:t>
              </a:r>
            </a:p>
            <a:p>
              <a:endParaRPr lang="en-CA" sz="1400" dirty="0"/>
            </a:p>
            <a:p>
              <a:r>
                <a:rPr lang="en-CA" sz="1400" dirty="0"/>
                <a:t>If one of the programs is running, it is highlighted as are the two right hand programs here on this taskbar.</a:t>
              </a:r>
            </a:p>
          </p:txBody>
        </p:sp>
      </p:grpSp>
      <p:grpSp>
        <p:nvGrpSpPr>
          <p:cNvPr id="22" name="Group 21"/>
          <p:cNvGrpSpPr/>
          <p:nvPr/>
        </p:nvGrpSpPr>
        <p:grpSpPr>
          <a:xfrm>
            <a:off x="5100643" y="3303037"/>
            <a:ext cx="5965465" cy="1861744"/>
            <a:chOff x="475723" y="2649116"/>
            <a:chExt cx="5975526" cy="1861744"/>
          </a:xfrm>
        </p:grpSpPr>
        <p:sp>
          <p:nvSpPr>
            <p:cNvPr id="23" name="Line Callout 1 22"/>
            <p:cNvSpPr/>
            <p:nvPr/>
          </p:nvSpPr>
          <p:spPr>
            <a:xfrm>
              <a:off x="4544981" y="2649116"/>
              <a:ext cx="1906268" cy="373224"/>
            </a:xfrm>
            <a:prstGeom prst="borderCallout1">
              <a:avLst>
                <a:gd name="adj1" fmla="val 96146"/>
                <a:gd name="adj2" fmla="val -75"/>
                <a:gd name="adj3" fmla="val 184674"/>
                <a:gd name="adj4" fmla="val -9930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TextBox 23"/>
            <p:cNvSpPr txBox="1"/>
            <p:nvPr/>
          </p:nvSpPr>
          <p:spPr>
            <a:xfrm>
              <a:off x="475723" y="3341309"/>
              <a:ext cx="3635728" cy="1169551"/>
            </a:xfrm>
            <a:prstGeom prst="rect">
              <a:avLst/>
            </a:prstGeom>
            <a:noFill/>
            <a:ln w="19050">
              <a:solidFill>
                <a:schemeClr val="tx1"/>
              </a:solidFill>
            </a:ln>
          </p:spPr>
          <p:txBody>
            <a:bodyPr wrap="square" rtlCol="0">
              <a:spAutoFit/>
            </a:bodyPr>
            <a:lstStyle/>
            <a:p>
              <a:r>
                <a:rPr lang="en-CA" sz="1400" dirty="0"/>
                <a:t>This whole area on the right side is called the </a:t>
              </a:r>
              <a:r>
                <a:rPr lang="en-CA" sz="1400" b="1" i="1" dirty="0"/>
                <a:t>Notification Area</a:t>
              </a:r>
              <a:r>
                <a:rPr lang="en-CA" sz="1400" dirty="0"/>
                <a:t>.</a:t>
              </a:r>
            </a:p>
            <a:p>
              <a:endParaRPr lang="en-CA" sz="1400" dirty="0"/>
            </a:p>
            <a:p>
              <a:r>
                <a:rPr lang="en-CA" sz="1400" dirty="0"/>
                <a:t>Above are listed some of the more common icons you will see on most computers.</a:t>
              </a:r>
            </a:p>
          </p:txBody>
        </p:sp>
      </p:grpSp>
      <p:grpSp>
        <p:nvGrpSpPr>
          <p:cNvPr id="16384" name="Group 16383"/>
          <p:cNvGrpSpPr/>
          <p:nvPr/>
        </p:nvGrpSpPr>
        <p:grpSpPr>
          <a:xfrm>
            <a:off x="7038975" y="637653"/>
            <a:ext cx="3073749" cy="2936422"/>
            <a:chOff x="7843162" y="1139832"/>
            <a:chExt cx="3073749" cy="2936422"/>
          </a:xfrm>
        </p:grpSpPr>
        <p:sp>
          <p:nvSpPr>
            <p:cNvPr id="26" name="Line Callout 1 25"/>
            <p:cNvSpPr/>
            <p:nvPr/>
          </p:nvSpPr>
          <p:spPr>
            <a:xfrm>
              <a:off x="10777829" y="3927004"/>
              <a:ext cx="139082" cy="149250"/>
            </a:xfrm>
            <a:prstGeom prst="borderCallout1">
              <a:avLst>
                <a:gd name="adj1" fmla="val -1250"/>
                <a:gd name="adj2" fmla="val 19125"/>
                <a:gd name="adj3" fmla="val -1220961"/>
                <a:gd name="adj4" fmla="val -1471425"/>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TextBox 28"/>
            <p:cNvSpPr txBox="1"/>
            <p:nvPr/>
          </p:nvSpPr>
          <p:spPr>
            <a:xfrm>
              <a:off x="7843162" y="1139832"/>
              <a:ext cx="894816" cy="954107"/>
            </a:xfrm>
            <a:prstGeom prst="rect">
              <a:avLst/>
            </a:prstGeom>
            <a:noFill/>
            <a:ln w="19050">
              <a:solidFill>
                <a:schemeClr val="accent2"/>
              </a:solidFill>
            </a:ln>
          </p:spPr>
          <p:txBody>
            <a:bodyPr wrap="square" rtlCol="0">
              <a:spAutoFit/>
            </a:bodyPr>
            <a:lstStyle/>
            <a:p>
              <a:pPr algn="ctr"/>
              <a:r>
                <a:rPr lang="en-CA" sz="1400" b="1" i="1" dirty="0"/>
                <a:t>Power Control </a:t>
              </a:r>
              <a:r>
                <a:rPr lang="en-CA" sz="1400" dirty="0"/>
                <a:t>icon (Laptops)</a:t>
              </a:r>
            </a:p>
          </p:txBody>
        </p:sp>
      </p:grpSp>
      <p:grpSp>
        <p:nvGrpSpPr>
          <p:cNvPr id="34" name="Group 33"/>
          <p:cNvGrpSpPr/>
          <p:nvPr/>
        </p:nvGrpSpPr>
        <p:grpSpPr>
          <a:xfrm>
            <a:off x="6115049" y="1691781"/>
            <a:ext cx="3841298" cy="1888558"/>
            <a:chOff x="5962649" y="1539381"/>
            <a:chExt cx="3841298" cy="1888558"/>
          </a:xfrm>
        </p:grpSpPr>
        <p:sp>
          <p:nvSpPr>
            <p:cNvPr id="35" name="Line Callout 1 34"/>
            <p:cNvSpPr/>
            <p:nvPr/>
          </p:nvSpPr>
          <p:spPr>
            <a:xfrm>
              <a:off x="9648146" y="3271740"/>
              <a:ext cx="155801" cy="156199"/>
            </a:xfrm>
            <a:prstGeom prst="borderCallout1">
              <a:avLst>
                <a:gd name="adj1" fmla="val -1250"/>
                <a:gd name="adj2" fmla="val 47481"/>
                <a:gd name="adj3" fmla="val -924925"/>
                <a:gd name="adj4" fmla="val -1223249"/>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7" name="TextBox 36"/>
            <p:cNvSpPr txBox="1"/>
            <p:nvPr/>
          </p:nvSpPr>
          <p:spPr>
            <a:xfrm>
              <a:off x="5962649" y="1539381"/>
              <a:ext cx="1818742" cy="307777"/>
            </a:xfrm>
            <a:prstGeom prst="rect">
              <a:avLst/>
            </a:prstGeom>
            <a:solidFill>
              <a:schemeClr val="bg1"/>
            </a:solidFill>
            <a:ln w="19050">
              <a:solidFill>
                <a:srgbClr val="00B0F0"/>
              </a:solidFill>
            </a:ln>
          </p:spPr>
          <p:txBody>
            <a:bodyPr wrap="square" rtlCol="0">
              <a:spAutoFit/>
            </a:bodyPr>
            <a:lstStyle/>
            <a:p>
              <a:r>
                <a:rPr lang="en-CA" sz="1400" dirty="0"/>
                <a:t>Action Center Icon</a:t>
              </a:r>
            </a:p>
          </p:txBody>
        </p:sp>
      </p:grpSp>
      <p:grpSp>
        <p:nvGrpSpPr>
          <p:cNvPr id="39" name="Group 38"/>
          <p:cNvGrpSpPr/>
          <p:nvPr/>
        </p:nvGrpSpPr>
        <p:grpSpPr>
          <a:xfrm>
            <a:off x="9136700" y="2074369"/>
            <a:ext cx="1759361" cy="1507031"/>
            <a:chOff x="6888753" y="2196755"/>
            <a:chExt cx="1759361" cy="1507031"/>
          </a:xfrm>
        </p:grpSpPr>
        <p:sp>
          <p:nvSpPr>
            <p:cNvPr id="40" name="Line Callout 1 39"/>
            <p:cNvSpPr/>
            <p:nvPr/>
          </p:nvSpPr>
          <p:spPr>
            <a:xfrm>
              <a:off x="7886652" y="3553586"/>
              <a:ext cx="189821" cy="150200"/>
            </a:xfrm>
            <a:prstGeom prst="borderCallout1">
              <a:avLst>
                <a:gd name="adj1" fmla="val -1250"/>
                <a:gd name="adj2" fmla="val 47481"/>
                <a:gd name="adj3" fmla="val -695318"/>
                <a:gd name="adj4" fmla="val -465249"/>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TextBox 41"/>
            <p:cNvSpPr txBox="1"/>
            <p:nvPr/>
          </p:nvSpPr>
          <p:spPr>
            <a:xfrm>
              <a:off x="6888753" y="2196755"/>
              <a:ext cx="1759361" cy="307777"/>
            </a:xfrm>
            <a:prstGeom prst="rect">
              <a:avLst/>
            </a:prstGeom>
            <a:noFill/>
            <a:ln w="19050">
              <a:solidFill>
                <a:srgbClr val="C00000"/>
              </a:solidFill>
            </a:ln>
          </p:spPr>
          <p:txBody>
            <a:bodyPr wrap="square" rtlCol="0">
              <a:spAutoFit/>
            </a:bodyPr>
            <a:lstStyle/>
            <a:p>
              <a:r>
                <a:rPr lang="en-CA" sz="1400" dirty="0"/>
                <a:t>Network Access Icon</a:t>
              </a:r>
            </a:p>
          </p:txBody>
        </p:sp>
      </p:grpSp>
      <p:grpSp>
        <p:nvGrpSpPr>
          <p:cNvPr id="49" name="Group 48"/>
          <p:cNvGrpSpPr/>
          <p:nvPr/>
        </p:nvGrpSpPr>
        <p:grpSpPr>
          <a:xfrm>
            <a:off x="10135136" y="2623087"/>
            <a:ext cx="760925" cy="957252"/>
            <a:chOff x="6514752" y="1829003"/>
            <a:chExt cx="760925" cy="957252"/>
          </a:xfrm>
        </p:grpSpPr>
        <p:sp>
          <p:nvSpPr>
            <p:cNvPr id="50" name="Line Callout 1 49"/>
            <p:cNvSpPr/>
            <p:nvPr/>
          </p:nvSpPr>
          <p:spPr>
            <a:xfrm>
              <a:off x="6704037" y="2637116"/>
              <a:ext cx="149286" cy="149139"/>
            </a:xfrm>
            <a:prstGeom prst="borderCallout1">
              <a:avLst>
                <a:gd name="adj1" fmla="val -7635"/>
                <a:gd name="adj2" fmla="val 47481"/>
                <a:gd name="adj3" fmla="val -190183"/>
                <a:gd name="adj4" fmla="val 122013"/>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1" name="TextBox 50"/>
            <p:cNvSpPr txBox="1"/>
            <p:nvPr/>
          </p:nvSpPr>
          <p:spPr>
            <a:xfrm>
              <a:off x="6514752" y="1829003"/>
              <a:ext cx="760925" cy="523220"/>
            </a:xfrm>
            <a:prstGeom prst="rect">
              <a:avLst/>
            </a:prstGeom>
            <a:solidFill>
              <a:schemeClr val="bg1"/>
            </a:solidFill>
            <a:ln w="19050">
              <a:solidFill>
                <a:srgbClr val="00B0F0"/>
              </a:solidFill>
            </a:ln>
          </p:spPr>
          <p:txBody>
            <a:bodyPr wrap="square" rtlCol="0">
              <a:spAutoFit/>
            </a:bodyPr>
            <a:lstStyle/>
            <a:p>
              <a:r>
                <a:rPr lang="en-CA" sz="1400" dirty="0"/>
                <a:t>Volume Control</a:t>
              </a:r>
            </a:p>
          </p:txBody>
        </p:sp>
      </p:grpSp>
      <p:grpSp>
        <p:nvGrpSpPr>
          <p:cNvPr id="52" name="Group 51"/>
          <p:cNvGrpSpPr/>
          <p:nvPr/>
        </p:nvGrpSpPr>
        <p:grpSpPr>
          <a:xfrm>
            <a:off x="8029575" y="245232"/>
            <a:ext cx="3819525" cy="3401997"/>
            <a:chOff x="3125618" y="793903"/>
            <a:chExt cx="3076127" cy="4238539"/>
          </a:xfrm>
          <a:solidFill>
            <a:schemeClr val="bg1"/>
          </a:solidFill>
        </p:grpSpPr>
        <p:sp>
          <p:nvSpPr>
            <p:cNvPr id="54" name="TextBox 53"/>
            <p:cNvSpPr txBox="1"/>
            <p:nvPr/>
          </p:nvSpPr>
          <p:spPr>
            <a:xfrm>
              <a:off x="3125618" y="793903"/>
              <a:ext cx="3076127" cy="1993982"/>
            </a:xfrm>
            <a:prstGeom prst="rect">
              <a:avLst/>
            </a:prstGeom>
            <a:grpFill/>
            <a:ln w="19050">
              <a:solidFill>
                <a:srgbClr val="00B050"/>
              </a:solidFill>
            </a:ln>
          </p:spPr>
          <p:txBody>
            <a:bodyPr wrap="square" rtlCol="0">
              <a:spAutoFit/>
            </a:bodyPr>
            <a:lstStyle/>
            <a:p>
              <a:r>
                <a:rPr lang="en-CA" sz="1400" dirty="0"/>
                <a:t>This is the </a:t>
              </a:r>
              <a:r>
                <a:rPr lang="en-CA" sz="1400" b="1" dirty="0"/>
                <a:t>Time &amp; Date</a:t>
              </a:r>
              <a:r>
                <a:rPr lang="en-CA" sz="1400" dirty="0"/>
                <a:t>.</a:t>
              </a:r>
            </a:p>
            <a:p>
              <a:endParaRPr lang="en-CA" sz="1400" dirty="0"/>
            </a:p>
            <a:p>
              <a:r>
                <a:rPr lang="en-CA" sz="1400" dirty="0"/>
                <a:t>Left clicking on this will pull up a calendar.</a:t>
              </a:r>
            </a:p>
            <a:p>
              <a:endParaRPr lang="en-CA" sz="1400" dirty="0"/>
            </a:p>
            <a:p>
              <a:r>
                <a:rPr lang="en-CA" sz="1400" dirty="0"/>
                <a:t>Right clicking on the time/date will display a context menu that among other options will allow you to adjust the time, date and time zone.</a:t>
              </a:r>
            </a:p>
          </p:txBody>
        </p:sp>
        <p:sp>
          <p:nvSpPr>
            <p:cNvPr id="53" name="Line Callout 1 52"/>
            <p:cNvSpPr/>
            <p:nvPr/>
          </p:nvSpPr>
          <p:spPr>
            <a:xfrm>
              <a:off x="5127785" y="4688177"/>
              <a:ext cx="423146" cy="344265"/>
            </a:xfrm>
            <a:prstGeom prst="borderCallout1">
              <a:avLst>
                <a:gd name="adj1" fmla="val -1250"/>
                <a:gd name="adj2" fmla="val 47481"/>
                <a:gd name="adj3" fmla="val -548633"/>
                <a:gd name="adj4" fmla="val 247983"/>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grpSp>
        <p:nvGrpSpPr>
          <p:cNvPr id="55" name="Group 54"/>
          <p:cNvGrpSpPr/>
          <p:nvPr/>
        </p:nvGrpSpPr>
        <p:grpSpPr>
          <a:xfrm>
            <a:off x="9085272" y="3305001"/>
            <a:ext cx="2763828" cy="2721554"/>
            <a:chOff x="3700674" y="2110195"/>
            <a:chExt cx="2768488" cy="2721554"/>
          </a:xfrm>
        </p:grpSpPr>
        <p:sp>
          <p:nvSpPr>
            <p:cNvPr id="56" name="Line Callout 1 55"/>
            <p:cNvSpPr/>
            <p:nvPr/>
          </p:nvSpPr>
          <p:spPr>
            <a:xfrm>
              <a:off x="5709591" y="2110195"/>
              <a:ext cx="128741" cy="371260"/>
            </a:xfrm>
            <a:prstGeom prst="borderCallout1">
              <a:avLst>
                <a:gd name="adj1" fmla="val 101250"/>
                <a:gd name="adj2" fmla="val 47939"/>
                <a:gd name="adj3" fmla="val 185466"/>
                <a:gd name="adj4" fmla="val -554846"/>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7" name="TextBox 56"/>
            <p:cNvSpPr txBox="1"/>
            <p:nvPr/>
          </p:nvSpPr>
          <p:spPr>
            <a:xfrm>
              <a:off x="3700674" y="2800424"/>
              <a:ext cx="2768488" cy="2031325"/>
            </a:xfrm>
            <a:prstGeom prst="rect">
              <a:avLst/>
            </a:prstGeom>
            <a:noFill/>
            <a:ln w="19050">
              <a:solidFill>
                <a:schemeClr val="accent2"/>
              </a:solidFill>
            </a:ln>
          </p:spPr>
          <p:txBody>
            <a:bodyPr wrap="square" rtlCol="0">
              <a:spAutoFit/>
            </a:bodyPr>
            <a:lstStyle/>
            <a:p>
              <a:r>
                <a:rPr lang="en-CA" sz="1400" dirty="0"/>
                <a:t>The button on the far right side of the taskbar </a:t>
              </a:r>
              <a:r>
                <a:rPr lang="en-CA" sz="1400" b="1" i="1" dirty="0"/>
                <a:t>Minimize All</a:t>
              </a:r>
              <a:r>
                <a:rPr lang="en-CA" sz="1400" dirty="0"/>
                <a:t> button minimizes all windows on the screen to expose the desktop.</a:t>
              </a:r>
            </a:p>
            <a:p>
              <a:endParaRPr lang="en-CA" sz="1400" dirty="0"/>
            </a:p>
            <a:p>
              <a:r>
                <a:rPr lang="en-CA" sz="1400" dirty="0"/>
                <a:t>Click on it again to bring back all the program windows the same as they were before they were minimized.</a:t>
              </a:r>
            </a:p>
          </p:txBody>
        </p:sp>
      </p:grpSp>
      <p:grpSp>
        <p:nvGrpSpPr>
          <p:cNvPr id="27" name="Group 26"/>
          <p:cNvGrpSpPr/>
          <p:nvPr/>
        </p:nvGrpSpPr>
        <p:grpSpPr>
          <a:xfrm>
            <a:off x="3219449" y="2109000"/>
            <a:ext cx="6564769" cy="1468265"/>
            <a:chOff x="3219449" y="2109000"/>
            <a:chExt cx="6564769" cy="1468265"/>
          </a:xfrm>
        </p:grpSpPr>
        <p:sp>
          <p:nvSpPr>
            <p:cNvPr id="8" name="Line Callout 1 7"/>
            <p:cNvSpPr/>
            <p:nvPr/>
          </p:nvSpPr>
          <p:spPr>
            <a:xfrm>
              <a:off x="9629776" y="3424140"/>
              <a:ext cx="154442" cy="153125"/>
            </a:xfrm>
            <a:prstGeom prst="borderCallout1">
              <a:avLst>
                <a:gd name="adj1" fmla="val -3679"/>
                <a:gd name="adj2" fmla="val -8333"/>
                <a:gd name="adj3" fmla="val -589823"/>
                <a:gd name="adj4" fmla="val -1109705"/>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3219449" y="2109000"/>
              <a:ext cx="4714342" cy="738664"/>
            </a:xfrm>
            <a:prstGeom prst="rect">
              <a:avLst/>
            </a:prstGeom>
            <a:noFill/>
            <a:ln w="19050">
              <a:solidFill>
                <a:srgbClr val="7030A0"/>
              </a:solidFill>
            </a:ln>
          </p:spPr>
          <p:txBody>
            <a:bodyPr wrap="square" rtlCol="0">
              <a:spAutoFit/>
            </a:bodyPr>
            <a:lstStyle/>
            <a:p>
              <a:r>
                <a:rPr lang="en-CA" sz="1400" b="1" i="1" dirty="0"/>
                <a:t>System Tray </a:t>
              </a:r>
              <a:r>
                <a:rPr lang="en-CA" sz="1400" dirty="0"/>
                <a:t>button</a:t>
              </a:r>
            </a:p>
            <a:p>
              <a:r>
                <a:rPr lang="en-CA" sz="1400" dirty="0"/>
                <a:t>Contains hidden programs that do not need a window. These programs are started when the computer starts up.</a:t>
              </a:r>
            </a:p>
          </p:txBody>
        </p:sp>
      </p:grpSp>
      <p:grpSp>
        <p:nvGrpSpPr>
          <p:cNvPr id="28" name="Group 27"/>
          <p:cNvGrpSpPr/>
          <p:nvPr/>
        </p:nvGrpSpPr>
        <p:grpSpPr>
          <a:xfrm>
            <a:off x="5352516" y="2964260"/>
            <a:ext cx="4220109" cy="617140"/>
            <a:chOff x="5352516" y="2964260"/>
            <a:chExt cx="4220109" cy="617140"/>
          </a:xfrm>
        </p:grpSpPr>
        <p:sp>
          <p:nvSpPr>
            <p:cNvPr id="21" name="TextBox 20"/>
            <p:cNvSpPr txBox="1"/>
            <p:nvPr/>
          </p:nvSpPr>
          <p:spPr>
            <a:xfrm>
              <a:off x="5352516" y="2964260"/>
              <a:ext cx="2581275" cy="307777"/>
            </a:xfrm>
            <a:prstGeom prst="rect">
              <a:avLst/>
            </a:prstGeom>
            <a:noFill/>
            <a:ln w="19050">
              <a:solidFill>
                <a:srgbClr val="C00000"/>
              </a:solidFill>
            </a:ln>
          </p:spPr>
          <p:txBody>
            <a:bodyPr wrap="square" rtlCol="0">
              <a:spAutoFit/>
            </a:bodyPr>
            <a:lstStyle/>
            <a:p>
              <a:r>
                <a:rPr lang="en-CA" sz="1400" dirty="0"/>
                <a:t>Keyboard and Language Control</a:t>
              </a:r>
            </a:p>
          </p:txBody>
        </p:sp>
        <p:sp>
          <p:nvSpPr>
            <p:cNvPr id="25" name="Line Callout 1 24"/>
            <p:cNvSpPr/>
            <p:nvPr/>
          </p:nvSpPr>
          <p:spPr>
            <a:xfrm>
              <a:off x="9429750" y="3408102"/>
              <a:ext cx="142875" cy="173298"/>
            </a:xfrm>
            <a:prstGeom prst="borderCallout1">
              <a:avLst>
                <a:gd name="adj1" fmla="val 18750"/>
                <a:gd name="adj2" fmla="val -8333"/>
                <a:gd name="adj3" fmla="val -184301"/>
                <a:gd name="adj4" fmla="val -1038332"/>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48" name="TextBox 47"/>
          <p:cNvSpPr txBox="1"/>
          <p:nvPr/>
        </p:nvSpPr>
        <p:spPr>
          <a:xfrm>
            <a:off x="188881" y="245232"/>
            <a:ext cx="3880063" cy="611231"/>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Autofit/>
          </a:bodyPr>
          <a:lstStyle>
            <a:defPPr>
              <a:defRPr lang="en-US"/>
            </a:defPPr>
            <a:lvl1pPr algn="ctr">
              <a:lnSpc>
                <a:spcPct val="90000"/>
              </a:lnSpc>
              <a:spcBef>
                <a:spcPct val="0"/>
              </a:spcBef>
              <a:buNone/>
              <a:defRPr sz="1600" b="1">
                <a:latin typeface="Times New Roman" panose="02020603050405020304" pitchFamily="18" charset="0"/>
                <a:ea typeface="+mj-ea"/>
                <a:cs typeface="Times New Roman" panose="02020603050405020304" pitchFamily="18" charset="0"/>
              </a:defRPr>
            </a:lvl1pPr>
          </a:lstStyle>
          <a:p>
            <a:r>
              <a:rPr lang="en-CA" dirty="0"/>
              <a:t>The Graphical User Interface (GUI)</a:t>
            </a:r>
          </a:p>
          <a:p>
            <a:r>
              <a:rPr lang="en-CA" dirty="0"/>
              <a:t>Windows Desktop – Taskbar</a:t>
            </a:r>
          </a:p>
        </p:txBody>
      </p:sp>
      <p:sp>
        <p:nvSpPr>
          <p:cNvPr id="3" name="Snip Diagonal Corner Rectangle 2"/>
          <p:cNvSpPr/>
          <p:nvPr/>
        </p:nvSpPr>
        <p:spPr>
          <a:xfrm>
            <a:off x="4388747" y="430158"/>
            <a:ext cx="2285430" cy="852610"/>
          </a:xfrm>
          <a:prstGeom prst="snip2DiagRect">
            <a:avLst/>
          </a:prstGeom>
          <a:solidFill>
            <a:schemeClr val="bg1"/>
          </a:solidFill>
          <a:ln>
            <a:noFill/>
          </a:ln>
          <a:effectLst>
            <a:glow rad="101600">
              <a:schemeClr val="accent2">
                <a:satMod val="175000"/>
                <a:alpha val="40000"/>
              </a:schemeClr>
            </a:glow>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chemeClr val="tx1"/>
                </a:solidFill>
              </a:rPr>
              <a:t>The taskbar runs along the bottom of the screen.</a:t>
            </a:r>
          </a:p>
        </p:txBody>
      </p:sp>
      <p:sp>
        <p:nvSpPr>
          <p:cNvPr id="47" name="Rounded Rectangle 46"/>
          <p:cNvSpPr/>
          <p:nvPr/>
        </p:nvSpPr>
        <p:spPr>
          <a:xfrm>
            <a:off x="8078124" y="717066"/>
            <a:ext cx="3714807" cy="225614"/>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8" name="Rounded Rectangle 57"/>
          <p:cNvSpPr/>
          <p:nvPr/>
        </p:nvSpPr>
        <p:spPr>
          <a:xfrm>
            <a:off x="8080251" y="1160999"/>
            <a:ext cx="3714807" cy="630094"/>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2577601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1000" fill="hold"/>
                                        <p:tgtEl>
                                          <p:spTgt spid="10"/>
                                        </p:tgtEl>
                                        <p:attrNameLst>
                                          <p:attrName>ppt_w</p:attrName>
                                        </p:attrNameLst>
                                      </p:cBhvr>
                                      <p:tavLst>
                                        <p:tav tm="0">
                                          <p:val>
                                            <p:fltVal val="0"/>
                                          </p:val>
                                        </p:tav>
                                        <p:tav tm="100000">
                                          <p:val>
                                            <p:strVal val="#ppt_w"/>
                                          </p:val>
                                        </p:tav>
                                      </p:tavLst>
                                    </p:anim>
                                    <p:anim calcmode="lin" valueType="num">
                                      <p:cBhvr>
                                        <p:cTn id="26" dur="1000" fill="hold"/>
                                        <p:tgtEl>
                                          <p:spTgt spid="10"/>
                                        </p:tgtEl>
                                        <p:attrNameLst>
                                          <p:attrName>ppt_h</p:attrName>
                                        </p:attrNameLst>
                                      </p:cBhvr>
                                      <p:tavLst>
                                        <p:tav tm="0">
                                          <p:val>
                                            <p:fltVal val="0"/>
                                          </p:val>
                                        </p:tav>
                                        <p:tav tm="100000">
                                          <p:val>
                                            <p:strVal val="#ppt_h"/>
                                          </p:val>
                                        </p:tav>
                                      </p:tavLst>
                                    </p:anim>
                                    <p:anim calcmode="lin" valueType="num">
                                      <p:cBhvr>
                                        <p:cTn id="27" dur="1000" fill="hold"/>
                                        <p:tgtEl>
                                          <p:spTgt spid="10"/>
                                        </p:tgtEl>
                                        <p:attrNameLst>
                                          <p:attrName>style.rotation</p:attrName>
                                        </p:attrNameLst>
                                      </p:cBhvr>
                                      <p:tavLst>
                                        <p:tav tm="0">
                                          <p:val>
                                            <p:fltVal val="90"/>
                                          </p:val>
                                        </p:tav>
                                        <p:tav tm="100000">
                                          <p:val>
                                            <p:fltVal val="0"/>
                                          </p:val>
                                        </p:tav>
                                      </p:tavLst>
                                    </p:anim>
                                    <p:animEffect transition="in" filter="fade">
                                      <p:cBhvr>
                                        <p:cTn id="28" dur="10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p:cTn id="33" dur="500" fill="hold"/>
                                        <p:tgtEl>
                                          <p:spTgt spid="4"/>
                                        </p:tgtEl>
                                        <p:attrNameLst>
                                          <p:attrName>ppt_w</p:attrName>
                                        </p:attrNameLst>
                                      </p:cBhvr>
                                      <p:tavLst>
                                        <p:tav tm="0">
                                          <p:val>
                                            <p:fltVal val="0"/>
                                          </p:val>
                                        </p:tav>
                                        <p:tav tm="100000">
                                          <p:val>
                                            <p:strVal val="#ppt_w"/>
                                          </p:val>
                                        </p:tav>
                                      </p:tavLst>
                                    </p:anim>
                                    <p:anim calcmode="lin" valueType="num">
                                      <p:cBhvr>
                                        <p:cTn id="34" dur="500" fill="hold"/>
                                        <p:tgtEl>
                                          <p:spTgt spid="4"/>
                                        </p:tgtEl>
                                        <p:attrNameLst>
                                          <p:attrName>ppt_h</p:attrName>
                                        </p:attrNameLst>
                                      </p:cBhvr>
                                      <p:tavLst>
                                        <p:tav tm="0">
                                          <p:val>
                                            <p:fltVal val="0"/>
                                          </p:val>
                                        </p:tav>
                                        <p:tav tm="100000">
                                          <p:val>
                                            <p:strVal val="#ppt_h"/>
                                          </p:val>
                                        </p:tav>
                                      </p:tavLst>
                                    </p:anim>
                                    <p:animEffect transition="in" filter="fade">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41"/>
                                        </p:tgtEl>
                                        <p:attrNameLst>
                                          <p:attrName>style.visibility</p:attrName>
                                        </p:attrNameLst>
                                      </p:cBhvr>
                                      <p:to>
                                        <p:strVal val="visible"/>
                                      </p:to>
                                    </p:set>
                                    <p:anim calcmode="lin" valueType="num">
                                      <p:cBhvr>
                                        <p:cTn id="40" dur="500" fill="hold"/>
                                        <p:tgtEl>
                                          <p:spTgt spid="41"/>
                                        </p:tgtEl>
                                        <p:attrNameLst>
                                          <p:attrName>ppt_w</p:attrName>
                                        </p:attrNameLst>
                                      </p:cBhvr>
                                      <p:tavLst>
                                        <p:tav tm="0">
                                          <p:val>
                                            <p:fltVal val="0"/>
                                          </p:val>
                                        </p:tav>
                                        <p:tav tm="100000">
                                          <p:val>
                                            <p:strVal val="#ppt_w"/>
                                          </p:val>
                                        </p:tav>
                                      </p:tavLst>
                                    </p:anim>
                                    <p:anim calcmode="lin" valueType="num">
                                      <p:cBhvr>
                                        <p:cTn id="41" dur="500" fill="hold"/>
                                        <p:tgtEl>
                                          <p:spTgt spid="41"/>
                                        </p:tgtEl>
                                        <p:attrNameLst>
                                          <p:attrName>ppt_h</p:attrName>
                                        </p:attrNameLst>
                                      </p:cBhvr>
                                      <p:tavLst>
                                        <p:tav tm="0">
                                          <p:val>
                                            <p:fltVal val="0"/>
                                          </p:val>
                                        </p:tav>
                                        <p:tav tm="100000">
                                          <p:val>
                                            <p:strVal val="#ppt_h"/>
                                          </p:val>
                                        </p:tav>
                                      </p:tavLst>
                                    </p:anim>
                                    <p:animEffect transition="in" filter="fade">
                                      <p:cBhvr>
                                        <p:cTn id="42" dur="500"/>
                                        <p:tgtEl>
                                          <p:spTgt spid="41"/>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p:cTn id="47" dur="1000" fill="hold"/>
                                        <p:tgtEl>
                                          <p:spTgt spid="18"/>
                                        </p:tgtEl>
                                        <p:attrNameLst>
                                          <p:attrName>ppt_w</p:attrName>
                                        </p:attrNameLst>
                                      </p:cBhvr>
                                      <p:tavLst>
                                        <p:tav tm="0">
                                          <p:val>
                                            <p:fltVal val="0"/>
                                          </p:val>
                                        </p:tav>
                                        <p:tav tm="100000">
                                          <p:val>
                                            <p:strVal val="#ppt_w"/>
                                          </p:val>
                                        </p:tav>
                                      </p:tavLst>
                                    </p:anim>
                                    <p:anim calcmode="lin" valueType="num">
                                      <p:cBhvr>
                                        <p:cTn id="48" dur="1000" fill="hold"/>
                                        <p:tgtEl>
                                          <p:spTgt spid="18"/>
                                        </p:tgtEl>
                                        <p:attrNameLst>
                                          <p:attrName>ppt_h</p:attrName>
                                        </p:attrNameLst>
                                      </p:cBhvr>
                                      <p:tavLst>
                                        <p:tav tm="0">
                                          <p:val>
                                            <p:fltVal val="0"/>
                                          </p:val>
                                        </p:tav>
                                        <p:tav tm="100000">
                                          <p:val>
                                            <p:strVal val="#ppt_h"/>
                                          </p:val>
                                        </p:tav>
                                      </p:tavLst>
                                    </p:anim>
                                    <p:anim calcmode="lin" valueType="num">
                                      <p:cBhvr>
                                        <p:cTn id="49" dur="1000" fill="hold"/>
                                        <p:tgtEl>
                                          <p:spTgt spid="18"/>
                                        </p:tgtEl>
                                        <p:attrNameLst>
                                          <p:attrName>style.rotation</p:attrName>
                                        </p:attrNameLst>
                                      </p:cBhvr>
                                      <p:tavLst>
                                        <p:tav tm="0">
                                          <p:val>
                                            <p:fltVal val="90"/>
                                          </p:val>
                                        </p:tav>
                                        <p:tav tm="100000">
                                          <p:val>
                                            <p:fltVal val="0"/>
                                          </p:val>
                                        </p:tav>
                                      </p:tavLst>
                                    </p:anim>
                                    <p:animEffect transition="in" filter="fade">
                                      <p:cBhvr>
                                        <p:cTn id="50" dur="10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44"/>
                                        </p:tgtEl>
                                        <p:attrNameLst>
                                          <p:attrName>style.visibility</p:attrName>
                                        </p:attrNameLst>
                                      </p:cBhvr>
                                      <p:to>
                                        <p:strVal val="visible"/>
                                      </p:to>
                                    </p:set>
                                    <p:anim calcmode="lin" valueType="num">
                                      <p:cBhvr>
                                        <p:cTn id="55" dur="500" fill="hold"/>
                                        <p:tgtEl>
                                          <p:spTgt spid="44"/>
                                        </p:tgtEl>
                                        <p:attrNameLst>
                                          <p:attrName>ppt_w</p:attrName>
                                        </p:attrNameLst>
                                      </p:cBhvr>
                                      <p:tavLst>
                                        <p:tav tm="0">
                                          <p:val>
                                            <p:fltVal val="0"/>
                                          </p:val>
                                        </p:tav>
                                        <p:tav tm="100000">
                                          <p:val>
                                            <p:strVal val="#ppt_w"/>
                                          </p:val>
                                        </p:tav>
                                      </p:tavLst>
                                    </p:anim>
                                    <p:anim calcmode="lin" valueType="num">
                                      <p:cBhvr>
                                        <p:cTn id="56" dur="500" fill="hold"/>
                                        <p:tgtEl>
                                          <p:spTgt spid="44"/>
                                        </p:tgtEl>
                                        <p:attrNameLst>
                                          <p:attrName>ppt_h</p:attrName>
                                        </p:attrNameLst>
                                      </p:cBhvr>
                                      <p:tavLst>
                                        <p:tav tm="0">
                                          <p:val>
                                            <p:fltVal val="0"/>
                                          </p:val>
                                        </p:tav>
                                        <p:tav tm="100000">
                                          <p:val>
                                            <p:strVal val="#ppt_h"/>
                                          </p:val>
                                        </p:tav>
                                      </p:tavLst>
                                    </p:anim>
                                    <p:animEffect transition="in" filter="fade">
                                      <p:cBhvr>
                                        <p:cTn id="57" dur="500"/>
                                        <p:tgtEl>
                                          <p:spTgt spid="44"/>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5"/>
                                        </p:tgtEl>
                                        <p:attrNameLst>
                                          <p:attrName>style.visibility</p:attrName>
                                        </p:attrNameLst>
                                      </p:cBhvr>
                                      <p:to>
                                        <p:strVal val="visible"/>
                                      </p:to>
                                    </p:set>
                                    <p:anim calcmode="lin" valueType="num">
                                      <p:cBhvr>
                                        <p:cTn id="62" dur="500" fill="hold"/>
                                        <p:tgtEl>
                                          <p:spTgt spid="45"/>
                                        </p:tgtEl>
                                        <p:attrNameLst>
                                          <p:attrName>ppt_w</p:attrName>
                                        </p:attrNameLst>
                                      </p:cBhvr>
                                      <p:tavLst>
                                        <p:tav tm="0">
                                          <p:val>
                                            <p:fltVal val="0"/>
                                          </p:val>
                                        </p:tav>
                                        <p:tav tm="100000">
                                          <p:val>
                                            <p:strVal val="#ppt_w"/>
                                          </p:val>
                                        </p:tav>
                                      </p:tavLst>
                                    </p:anim>
                                    <p:anim calcmode="lin" valueType="num">
                                      <p:cBhvr>
                                        <p:cTn id="63" dur="500" fill="hold"/>
                                        <p:tgtEl>
                                          <p:spTgt spid="45"/>
                                        </p:tgtEl>
                                        <p:attrNameLst>
                                          <p:attrName>ppt_h</p:attrName>
                                        </p:attrNameLst>
                                      </p:cBhvr>
                                      <p:tavLst>
                                        <p:tav tm="0">
                                          <p:val>
                                            <p:fltVal val="0"/>
                                          </p:val>
                                        </p:tav>
                                        <p:tav tm="100000">
                                          <p:val>
                                            <p:strVal val="#ppt_h"/>
                                          </p:val>
                                        </p:tav>
                                      </p:tavLst>
                                    </p:anim>
                                    <p:animEffect transition="in" filter="fade">
                                      <p:cBhvr>
                                        <p:cTn id="64" dur="500"/>
                                        <p:tgtEl>
                                          <p:spTgt spid="45"/>
                                        </p:tgtEl>
                                      </p:cBhvr>
                                    </p:animEffect>
                                  </p:childTnLst>
                                </p:cTn>
                              </p:par>
                            </p:childTnLst>
                          </p:cTn>
                        </p:par>
                      </p:childTnLst>
                    </p:cTn>
                  </p:par>
                  <p:par>
                    <p:cTn id="65" fill="hold">
                      <p:stCondLst>
                        <p:cond delay="indefinite"/>
                      </p:stCondLst>
                      <p:childTnLst>
                        <p:par>
                          <p:cTn id="66" fill="hold">
                            <p:stCondLst>
                              <p:cond delay="0"/>
                            </p:stCondLst>
                            <p:childTnLst>
                              <p:par>
                                <p:cTn id="67" presetID="31" presetClass="entr" presetSubtype="0" fill="hold" nodeType="clickEffect">
                                  <p:stCondLst>
                                    <p:cond delay="0"/>
                                  </p:stCondLst>
                                  <p:childTnLst>
                                    <p:set>
                                      <p:cBhvr>
                                        <p:cTn id="68" dur="1" fill="hold">
                                          <p:stCondLst>
                                            <p:cond delay="0"/>
                                          </p:stCondLst>
                                        </p:cTn>
                                        <p:tgtEl>
                                          <p:spTgt spid="22"/>
                                        </p:tgtEl>
                                        <p:attrNameLst>
                                          <p:attrName>style.visibility</p:attrName>
                                        </p:attrNameLst>
                                      </p:cBhvr>
                                      <p:to>
                                        <p:strVal val="visible"/>
                                      </p:to>
                                    </p:set>
                                    <p:anim calcmode="lin" valueType="num">
                                      <p:cBhvr>
                                        <p:cTn id="69" dur="1000" fill="hold"/>
                                        <p:tgtEl>
                                          <p:spTgt spid="22"/>
                                        </p:tgtEl>
                                        <p:attrNameLst>
                                          <p:attrName>ppt_w</p:attrName>
                                        </p:attrNameLst>
                                      </p:cBhvr>
                                      <p:tavLst>
                                        <p:tav tm="0">
                                          <p:val>
                                            <p:fltVal val="0"/>
                                          </p:val>
                                        </p:tav>
                                        <p:tav tm="100000">
                                          <p:val>
                                            <p:strVal val="#ppt_w"/>
                                          </p:val>
                                        </p:tav>
                                      </p:tavLst>
                                    </p:anim>
                                    <p:anim calcmode="lin" valueType="num">
                                      <p:cBhvr>
                                        <p:cTn id="70" dur="1000" fill="hold"/>
                                        <p:tgtEl>
                                          <p:spTgt spid="22"/>
                                        </p:tgtEl>
                                        <p:attrNameLst>
                                          <p:attrName>ppt_h</p:attrName>
                                        </p:attrNameLst>
                                      </p:cBhvr>
                                      <p:tavLst>
                                        <p:tav tm="0">
                                          <p:val>
                                            <p:fltVal val="0"/>
                                          </p:val>
                                        </p:tav>
                                        <p:tav tm="100000">
                                          <p:val>
                                            <p:strVal val="#ppt_h"/>
                                          </p:val>
                                        </p:tav>
                                      </p:tavLst>
                                    </p:anim>
                                    <p:anim calcmode="lin" valueType="num">
                                      <p:cBhvr>
                                        <p:cTn id="71" dur="1000" fill="hold"/>
                                        <p:tgtEl>
                                          <p:spTgt spid="22"/>
                                        </p:tgtEl>
                                        <p:attrNameLst>
                                          <p:attrName>style.rotation</p:attrName>
                                        </p:attrNameLst>
                                      </p:cBhvr>
                                      <p:tavLst>
                                        <p:tav tm="0">
                                          <p:val>
                                            <p:fltVal val="90"/>
                                          </p:val>
                                        </p:tav>
                                        <p:tav tm="100000">
                                          <p:val>
                                            <p:fltVal val="0"/>
                                          </p:val>
                                        </p:tav>
                                      </p:tavLst>
                                    </p:anim>
                                    <p:animEffect transition="in" filter="fade">
                                      <p:cBhvr>
                                        <p:cTn id="72" dur="1000"/>
                                        <p:tgtEl>
                                          <p:spTgt spid="22"/>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46"/>
                                        </p:tgtEl>
                                        <p:attrNameLst>
                                          <p:attrName>style.visibility</p:attrName>
                                        </p:attrNameLst>
                                      </p:cBhvr>
                                      <p:to>
                                        <p:strVal val="visible"/>
                                      </p:to>
                                    </p:set>
                                    <p:anim calcmode="lin" valueType="num">
                                      <p:cBhvr>
                                        <p:cTn id="77" dur="500" fill="hold"/>
                                        <p:tgtEl>
                                          <p:spTgt spid="46"/>
                                        </p:tgtEl>
                                        <p:attrNameLst>
                                          <p:attrName>ppt_w</p:attrName>
                                        </p:attrNameLst>
                                      </p:cBhvr>
                                      <p:tavLst>
                                        <p:tav tm="0">
                                          <p:val>
                                            <p:fltVal val="0"/>
                                          </p:val>
                                        </p:tav>
                                        <p:tav tm="100000">
                                          <p:val>
                                            <p:strVal val="#ppt_w"/>
                                          </p:val>
                                        </p:tav>
                                      </p:tavLst>
                                    </p:anim>
                                    <p:anim calcmode="lin" valueType="num">
                                      <p:cBhvr>
                                        <p:cTn id="78" dur="500" fill="hold"/>
                                        <p:tgtEl>
                                          <p:spTgt spid="46"/>
                                        </p:tgtEl>
                                        <p:attrNameLst>
                                          <p:attrName>ppt_h</p:attrName>
                                        </p:attrNameLst>
                                      </p:cBhvr>
                                      <p:tavLst>
                                        <p:tav tm="0">
                                          <p:val>
                                            <p:fltVal val="0"/>
                                          </p:val>
                                        </p:tav>
                                        <p:tav tm="100000">
                                          <p:val>
                                            <p:strVal val="#ppt_h"/>
                                          </p:val>
                                        </p:tav>
                                      </p:tavLst>
                                    </p:anim>
                                    <p:animEffect transition="in" filter="fade">
                                      <p:cBhvr>
                                        <p:cTn id="79" dur="500"/>
                                        <p:tgtEl>
                                          <p:spTgt spid="46"/>
                                        </p:tgtEl>
                                      </p:cBhvr>
                                    </p:animEffect>
                                  </p:childTnLst>
                                </p:cTn>
                              </p:par>
                            </p:childTnLst>
                          </p:cTn>
                        </p:par>
                      </p:childTnLst>
                    </p:cTn>
                  </p:par>
                  <p:par>
                    <p:cTn id="80" fill="hold">
                      <p:stCondLst>
                        <p:cond delay="indefinite"/>
                      </p:stCondLst>
                      <p:childTnLst>
                        <p:par>
                          <p:cTn id="81" fill="hold">
                            <p:stCondLst>
                              <p:cond delay="0"/>
                            </p:stCondLst>
                            <p:childTnLst>
                              <p:par>
                                <p:cTn id="82" presetID="31" presetClass="entr" presetSubtype="0" fill="hold" nodeType="clickEffect">
                                  <p:stCondLst>
                                    <p:cond delay="0"/>
                                  </p:stCondLst>
                                  <p:childTnLst>
                                    <p:set>
                                      <p:cBhvr>
                                        <p:cTn id="83" dur="1" fill="hold">
                                          <p:stCondLst>
                                            <p:cond delay="0"/>
                                          </p:stCondLst>
                                        </p:cTn>
                                        <p:tgtEl>
                                          <p:spTgt spid="55"/>
                                        </p:tgtEl>
                                        <p:attrNameLst>
                                          <p:attrName>style.visibility</p:attrName>
                                        </p:attrNameLst>
                                      </p:cBhvr>
                                      <p:to>
                                        <p:strVal val="visible"/>
                                      </p:to>
                                    </p:set>
                                    <p:anim calcmode="lin" valueType="num">
                                      <p:cBhvr>
                                        <p:cTn id="84" dur="1000" fill="hold"/>
                                        <p:tgtEl>
                                          <p:spTgt spid="55"/>
                                        </p:tgtEl>
                                        <p:attrNameLst>
                                          <p:attrName>ppt_w</p:attrName>
                                        </p:attrNameLst>
                                      </p:cBhvr>
                                      <p:tavLst>
                                        <p:tav tm="0">
                                          <p:val>
                                            <p:fltVal val="0"/>
                                          </p:val>
                                        </p:tav>
                                        <p:tav tm="100000">
                                          <p:val>
                                            <p:strVal val="#ppt_w"/>
                                          </p:val>
                                        </p:tav>
                                      </p:tavLst>
                                    </p:anim>
                                    <p:anim calcmode="lin" valueType="num">
                                      <p:cBhvr>
                                        <p:cTn id="85" dur="1000" fill="hold"/>
                                        <p:tgtEl>
                                          <p:spTgt spid="55"/>
                                        </p:tgtEl>
                                        <p:attrNameLst>
                                          <p:attrName>ppt_h</p:attrName>
                                        </p:attrNameLst>
                                      </p:cBhvr>
                                      <p:tavLst>
                                        <p:tav tm="0">
                                          <p:val>
                                            <p:fltVal val="0"/>
                                          </p:val>
                                        </p:tav>
                                        <p:tav tm="100000">
                                          <p:val>
                                            <p:strVal val="#ppt_h"/>
                                          </p:val>
                                        </p:tav>
                                      </p:tavLst>
                                    </p:anim>
                                    <p:anim calcmode="lin" valueType="num">
                                      <p:cBhvr>
                                        <p:cTn id="86" dur="1000" fill="hold"/>
                                        <p:tgtEl>
                                          <p:spTgt spid="55"/>
                                        </p:tgtEl>
                                        <p:attrNameLst>
                                          <p:attrName>style.rotation</p:attrName>
                                        </p:attrNameLst>
                                      </p:cBhvr>
                                      <p:tavLst>
                                        <p:tav tm="0">
                                          <p:val>
                                            <p:fltVal val="90"/>
                                          </p:val>
                                        </p:tav>
                                        <p:tav tm="100000">
                                          <p:val>
                                            <p:fltVal val="0"/>
                                          </p:val>
                                        </p:tav>
                                      </p:tavLst>
                                    </p:anim>
                                    <p:animEffect transition="in" filter="fade">
                                      <p:cBhvr>
                                        <p:cTn id="87" dur="1000"/>
                                        <p:tgtEl>
                                          <p:spTgt spid="55"/>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59"/>
                                        </p:tgtEl>
                                        <p:attrNameLst>
                                          <p:attrName>style.visibility</p:attrName>
                                        </p:attrNameLst>
                                      </p:cBhvr>
                                      <p:to>
                                        <p:strVal val="visible"/>
                                      </p:to>
                                    </p:set>
                                    <p:anim calcmode="lin" valueType="num">
                                      <p:cBhvr>
                                        <p:cTn id="92" dur="500" fill="hold"/>
                                        <p:tgtEl>
                                          <p:spTgt spid="59"/>
                                        </p:tgtEl>
                                        <p:attrNameLst>
                                          <p:attrName>ppt_w</p:attrName>
                                        </p:attrNameLst>
                                      </p:cBhvr>
                                      <p:tavLst>
                                        <p:tav tm="0">
                                          <p:val>
                                            <p:fltVal val="0"/>
                                          </p:val>
                                        </p:tav>
                                        <p:tav tm="100000">
                                          <p:val>
                                            <p:strVal val="#ppt_w"/>
                                          </p:val>
                                        </p:tav>
                                      </p:tavLst>
                                    </p:anim>
                                    <p:anim calcmode="lin" valueType="num">
                                      <p:cBhvr>
                                        <p:cTn id="93" dur="500" fill="hold"/>
                                        <p:tgtEl>
                                          <p:spTgt spid="59"/>
                                        </p:tgtEl>
                                        <p:attrNameLst>
                                          <p:attrName>ppt_h</p:attrName>
                                        </p:attrNameLst>
                                      </p:cBhvr>
                                      <p:tavLst>
                                        <p:tav tm="0">
                                          <p:val>
                                            <p:fltVal val="0"/>
                                          </p:val>
                                        </p:tav>
                                        <p:tav tm="100000">
                                          <p:val>
                                            <p:strVal val="#ppt_h"/>
                                          </p:val>
                                        </p:tav>
                                      </p:tavLst>
                                    </p:anim>
                                    <p:animEffect transition="in" filter="fade">
                                      <p:cBhvr>
                                        <p:cTn id="94" dur="500"/>
                                        <p:tgtEl>
                                          <p:spTgt spid="59"/>
                                        </p:tgtEl>
                                      </p:cBhvr>
                                    </p:animEffect>
                                  </p:childTnLst>
                                </p:cTn>
                              </p:par>
                            </p:childTnLst>
                          </p:cTn>
                        </p:par>
                      </p:childTnLst>
                    </p:cTn>
                  </p:par>
                  <p:par>
                    <p:cTn id="95" fill="hold">
                      <p:stCondLst>
                        <p:cond delay="indefinite"/>
                      </p:stCondLst>
                      <p:childTnLst>
                        <p:par>
                          <p:cTn id="96" fill="hold">
                            <p:stCondLst>
                              <p:cond delay="0"/>
                            </p:stCondLst>
                            <p:childTnLst>
                              <p:par>
                                <p:cTn id="97" presetID="53" presetClass="entr" presetSubtype="16" fill="hold" grpId="0" nodeType="clickEffect">
                                  <p:stCondLst>
                                    <p:cond delay="0"/>
                                  </p:stCondLst>
                                  <p:childTnLst>
                                    <p:set>
                                      <p:cBhvr>
                                        <p:cTn id="98" dur="1" fill="hold">
                                          <p:stCondLst>
                                            <p:cond delay="0"/>
                                          </p:stCondLst>
                                        </p:cTn>
                                        <p:tgtEl>
                                          <p:spTgt spid="60"/>
                                        </p:tgtEl>
                                        <p:attrNameLst>
                                          <p:attrName>style.visibility</p:attrName>
                                        </p:attrNameLst>
                                      </p:cBhvr>
                                      <p:to>
                                        <p:strVal val="visible"/>
                                      </p:to>
                                    </p:set>
                                    <p:anim calcmode="lin" valueType="num">
                                      <p:cBhvr>
                                        <p:cTn id="99" dur="500" fill="hold"/>
                                        <p:tgtEl>
                                          <p:spTgt spid="60"/>
                                        </p:tgtEl>
                                        <p:attrNameLst>
                                          <p:attrName>ppt_w</p:attrName>
                                        </p:attrNameLst>
                                      </p:cBhvr>
                                      <p:tavLst>
                                        <p:tav tm="0">
                                          <p:val>
                                            <p:fltVal val="0"/>
                                          </p:val>
                                        </p:tav>
                                        <p:tav tm="100000">
                                          <p:val>
                                            <p:strVal val="#ppt_w"/>
                                          </p:val>
                                        </p:tav>
                                      </p:tavLst>
                                    </p:anim>
                                    <p:anim calcmode="lin" valueType="num">
                                      <p:cBhvr>
                                        <p:cTn id="100" dur="500" fill="hold"/>
                                        <p:tgtEl>
                                          <p:spTgt spid="60"/>
                                        </p:tgtEl>
                                        <p:attrNameLst>
                                          <p:attrName>ppt_h</p:attrName>
                                        </p:attrNameLst>
                                      </p:cBhvr>
                                      <p:tavLst>
                                        <p:tav tm="0">
                                          <p:val>
                                            <p:fltVal val="0"/>
                                          </p:val>
                                        </p:tav>
                                        <p:tav tm="100000">
                                          <p:val>
                                            <p:strVal val="#ppt_h"/>
                                          </p:val>
                                        </p:tav>
                                      </p:tavLst>
                                    </p:anim>
                                    <p:animEffect transition="in" filter="fade">
                                      <p:cBhvr>
                                        <p:cTn id="101" dur="500"/>
                                        <p:tgtEl>
                                          <p:spTgt spid="60"/>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28"/>
                                        </p:tgtEl>
                                        <p:attrNameLst>
                                          <p:attrName>style.visibility</p:attrName>
                                        </p:attrNameLst>
                                      </p:cBhvr>
                                      <p:to>
                                        <p:strVal val="visible"/>
                                      </p:to>
                                    </p:set>
                                    <p:anim calcmode="lin" valueType="num">
                                      <p:cBhvr>
                                        <p:cTn id="106" dur="1000" fill="hold"/>
                                        <p:tgtEl>
                                          <p:spTgt spid="28"/>
                                        </p:tgtEl>
                                        <p:attrNameLst>
                                          <p:attrName>ppt_w</p:attrName>
                                        </p:attrNameLst>
                                      </p:cBhvr>
                                      <p:tavLst>
                                        <p:tav tm="0">
                                          <p:val>
                                            <p:fltVal val="0"/>
                                          </p:val>
                                        </p:tav>
                                        <p:tav tm="100000">
                                          <p:val>
                                            <p:strVal val="#ppt_w"/>
                                          </p:val>
                                        </p:tav>
                                      </p:tavLst>
                                    </p:anim>
                                    <p:anim calcmode="lin" valueType="num">
                                      <p:cBhvr>
                                        <p:cTn id="107" dur="1000" fill="hold"/>
                                        <p:tgtEl>
                                          <p:spTgt spid="28"/>
                                        </p:tgtEl>
                                        <p:attrNameLst>
                                          <p:attrName>ppt_h</p:attrName>
                                        </p:attrNameLst>
                                      </p:cBhvr>
                                      <p:tavLst>
                                        <p:tav tm="0">
                                          <p:val>
                                            <p:fltVal val="0"/>
                                          </p:val>
                                        </p:tav>
                                        <p:tav tm="100000">
                                          <p:val>
                                            <p:strVal val="#ppt_h"/>
                                          </p:val>
                                        </p:tav>
                                      </p:tavLst>
                                    </p:anim>
                                    <p:anim calcmode="lin" valueType="num">
                                      <p:cBhvr>
                                        <p:cTn id="108" dur="1000" fill="hold"/>
                                        <p:tgtEl>
                                          <p:spTgt spid="28"/>
                                        </p:tgtEl>
                                        <p:attrNameLst>
                                          <p:attrName>style.rotation</p:attrName>
                                        </p:attrNameLst>
                                      </p:cBhvr>
                                      <p:tavLst>
                                        <p:tav tm="0">
                                          <p:val>
                                            <p:fltVal val="90"/>
                                          </p:val>
                                        </p:tav>
                                        <p:tav tm="100000">
                                          <p:val>
                                            <p:fltVal val="0"/>
                                          </p:val>
                                        </p:tav>
                                      </p:tavLst>
                                    </p:anim>
                                    <p:animEffect transition="in" filter="fade">
                                      <p:cBhvr>
                                        <p:cTn id="109" dur="1000"/>
                                        <p:tgtEl>
                                          <p:spTgt spid="28"/>
                                        </p:tgtEl>
                                      </p:cBhvr>
                                    </p:animEffect>
                                  </p:childTnLst>
                                </p:cTn>
                              </p:par>
                            </p:childTnLst>
                          </p:cTn>
                        </p:par>
                      </p:childTnLst>
                    </p:cTn>
                  </p:par>
                  <p:par>
                    <p:cTn id="110" fill="hold">
                      <p:stCondLst>
                        <p:cond delay="indefinite"/>
                      </p:stCondLst>
                      <p:childTnLst>
                        <p:par>
                          <p:cTn id="111" fill="hold">
                            <p:stCondLst>
                              <p:cond delay="0"/>
                            </p:stCondLst>
                            <p:childTnLst>
                              <p:par>
                                <p:cTn id="112" presetID="31" presetClass="entr" presetSubtype="0" fill="hold" nodeType="clickEffect">
                                  <p:stCondLst>
                                    <p:cond delay="0"/>
                                  </p:stCondLst>
                                  <p:childTnLst>
                                    <p:set>
                                      <p:cBhvr>
                                        <p:cTn id="113" dur="1" fill="hold">
                                          <p:stCondLst>
                                            <p:cond delay="0"/>
                                          </p:stCondLst>
                                        </p:cTn>
                                        <p:tgtEl>
                                          <p:spTgt spid="27"/>
                                        </p:tgtEl>
                                        <p:attrNameLst>
                                          <p:attrName>style.visibility</p:attrName>
                                        </p:attrNameLst>
                                      </p:cBhvr>
                                      <p:to>
                                        <p:strVal val="visible"/>
                                      </p:to>
                                    </p:set>
                                    <p:anim calcmode="lin" valueType="num">
                                      <p:cBhvr>
                                        <p:cTn id="114" dur="1000" fill="hold"/>
                                        <p:tgtEl>
                                          <p:spTgt spid="27"/>
                                        </p:tgtEl>
                                        <p:attrNameLst>
                                          <p:attrName>ppt_w</p:attrName>
                                        </p:attrNameLst>
                                      </p:cBhvr>
                                      <p:tavLst>
                                        <p:tav tm="0">
                                          <p:val>
                                            <p:fltVal val="0"/>
                                          </p:val>
                                        </p:tav>
                                        <p:tav tm="100000">
                                          <p:val>
                                            <p:strVal val="#ppt_w"/>
                                          </p:val>
                                        </p:tav>
                                      </p:tavLst>
                                    </p:anim>
                                    <p:anim calcmode="lin" valueType="num">
                                      <p:cBhvr>
                                        <p:cTn id="115" dur="1000" fill="hold"/>
                                        <p:tgtEl>
                                          <p:spTgt spid="27"/>
                                        </p:tgtEl>
                                        <p:attrNameLst>
                                          <p:attrName>ppt_h</p:attrName>
                                        </p:attrNameLst>
                                      </p:cBhvr>
                                      <p:tavLst>
                                        <p:tav tm="0">
                                          <p:val>
                                            <p:fltVal val="0"/>
                                          </p:val>
                                        </p:tav>
                                        <p:tav tm="100000">
                                          <p:val>
                                            <p:strVal val="#ppt_h"/>
                                          </p:val>
                                        </p:tav>
                                      </p:tavLst>
                                    </p:anim>
                                    <p:anim calcmode="lin" valueType="num">
                                      <p:cBhvr>
                                        <p:cTn id="116" dur="1000" fill="hold"/>
                                        <p:tgtEl>
                                          <p:spTgt spid="27"/>
                                        </p:tgtEl>
                                        <p:attrNameLst>
                                          <p:attrName>style.rotation</p:attrName>
                                        </p:attrNameLst>
                                      </p:cBhvr>
                                      <p:tavLst>
                                        <p:tav tm="0">
                                          <p:val>
                                            <p:fltVal val="90"/>
                                          </p:val>
                                        </p:tav>
                                        <p:tav tm="100000">
                                          <p:val>
                                            <p:fltVal val="0"/>
                                          </p:val>
                                        </p:tav>
                                      </p:tavLst>
                                    </p:anim>
                                    <p:animEffect transition="in" filter="fade">
                                      <p:cBhvr>
                                        <p:cTn id="117" dur="1000"/>
                                        <p:tgtEl>
                                          <p:spTgt spid="27"/>
                                        </p:tgtEl>
                                      </p:cBhvr>
                                    </p:animEffect>
                                  </p:childTnLst>
                                </p:cTn>
                              </p:par>
                            </p:childTnLst>
                          </p:cTn>
                        </p:par>
                      </p:childTnLst>
                    </p:cTn>
                  </p:par>
                  <p:par>
                    <p:cTn id="118" fill="hold">
                      <p:stCondLst>
                        <p:cond delay="indefinite"/>
                      </p:stCondLst>
                      <p:childTnLst>
                        <p:par>
                          <p:cTn id="119" fill="hold">
                            <p:stCondLst>
                              <p:cond delay="0"/>
                            </p:stCondLst>
                            <p:childTnLst>
                              <p:par>
                                <p:cTn id="120" presetID="53" presetClass="entr" presetSubtype="16" fill="hold" grpId="0" nodeType="clickEffect">
                                  <p:stCondLst>
                                    <p:cond delay="0"/>
                                  </p:stCondLst>
                                  <p:childTnLst>
                                    <p:set>
                                      <p:cBhvr>
                                        <p:cTn id="121" dur="1" fill="hold">
                                          <p:stCondLst>
                                            <p:cond delay="0"/>
                                          </p:stCondLst>
                                        </p:cTn>
                                        <p:tgtEl>
                                          <p:spTgt spid="43"/>
                                        </p:tgtEl>
                                        <p:attrNameLst>
                                          <p:attrName>style.visibility</p:attrName>
                                        </p:attrNameLst>
                                      </p:cBhvr>
                                      <p:to>
                                        <p:strVal val="visible"/>
                                      </p:to>
                                    </p:set>
                                    <p:anim calcmode="lin" valueType="num">
                                      <p:cBhvr>
                                        <p:cTn id="122" dur="500" fill="hold"/>
                                        <p:tgtEl>
                                          <p:spTgt spid="43"/>
                                        </p:tgtEl>
                                        <p:attrNameLst>
                                          <p:attrName>ppt_w</p:attrName>
                                        </p:attrNameLst>
                                      </p:cBhvr>
                                      <p:tavLst>
                                        <p:tav tm="0">
                                          <p:val>
                                            <p:fltVal val="0"/>
                                          </p:val>
                                        </p:tav>
                                        <p:tav tm="100000">
                                          <p:val>
                                            <p:strVal val="#ppt_w"/>
                                          </p:val>
                                        </p:tav>
                                      </p:tavLst>
                                    </p:anim>
                                    <p:anim calcmode="lin" valueType="num">
                                      <p:cBhvr>
                                        <p:cTn id="123" dur="500" fill="hold"/>
                                        <p:tgtEl>
                                          <p:spTgt spid="43"/>
                                        </p:tgtEl>
                                        <p:attrNameLst>
                                          <p:attrName>ppt_h</p:attrName>
                                        </p:attrNameLst>
                                      </p:cBhvr>
                                      <p:tavLst>
                                        <p:tav tm="0">
                                          <p:val>
                                            <p:fltVal val="0"/>
                                          </p:val>
                                        </p:tav>
                                        <p:tav tm="100000">
                                          <p:val>
                                            <p:strVal val="#ppt_h"/>
                                          </p:val>
                                        </p:tav>
                                      </p:tavLst>
                                    </p:anim>
                                    <p:animEffect transition="in" filter="fade">
                                      <p:cBhvr>
                                        <p:cTn id="124" dur="500"/>
                                        <p:tgtEl>
                                          <p:spTgt spid="43"/>
                                        </p:tgtEl>
                                      </p:cBhvr>
                                    </p:animEffect>
                                  </p:childTnLst>
                                </p:cTn>
                              </p:par>
                            </p:childTnLst>
                          </p:cTn>
                        </p:par>
                      </p:childTnLst>
                    </p:cTn>
                  </p:par>
                  <p:par>
                    <p:cTn id="125" fill="hold">
                      <p:stCondLst>
                        <p:cond delay="indefinite"/>
                      </p:stCondLst>
                      <p:childTnLst>
                        <p:par>
                          <p:cTn id="126" fill="hold">
                            <p:stCondLst>
                              <p:cond delay="0"/>
                            </p:stCondLst>
                            <p:childTnLst>
                              <p:par>
                                <p:cTn id="127" presetID="31" presetClass="entr" presetSubtype="0" fill="hold" nodeType="clickEffect">
                                  <p:stCondLst>
                                    <p:cond delay="0"/>
                                  </p:stCondLst>
                                  <p:childTnLst>
                                    <p:set>
                                      <p:cBhvr>
                                        <p:cTn id="128" dur="1" fill="hold">
                                          <p:stCondLst>
                                            <p:cond delay="0"/>
                                          </p:stCondLst>
                                        </p:cTn>
                                        <p:tgtEl>
                                          <p:spTgt spid="34"/>
                                        </p:tgtEl>
                                        <p:attrNameLst>
                                          <p:attrName>style.visibility</p:attrName>
                                        </p:attrNameLst>
                                      </p:cBhvr>
                                      <p:to>
                                        <p:strVal val="visible"/>
                                      </p:to>
                                    </p:set>
                                    <p:anim calcmode="lin" valueType="num">
                                      <p:cBhvr>
                                        <p:cTn id="129" dur="1000" fill="hold"/>
                                        <p:tgtEl>
                                          <p:spTgt spid="34"/>
                                        </p:tgtEl>
                                        <p:attrNameLst>
                                          <p:attrName>ppt_w</p:attrName>
                                        </p:attrNameLst>
                                      </p:cBhvr>
                                      <p:tavLst>
                                        <p:tav tm="0">
                                          <p:val>
                                            <p:fltVal val="0"/>
                                          </p:val>
                                        </p:tav>
                                        <p:tav tm="100000">
                                          <p:val>
                                            <p:strVal val="#ppt_w"/>
                                          </p:val>
                                        </p:tav>
                                      </p:tavLst>
                                    </p:anim>
                                    <p:anim calcmode="lin" valueType="num">
                                      <p:cBhvr>
                                        <p:cTn id="130" dur="1000" fill="hold"/>
                                        <p:tgtEl>
                                          <p:spTgt spid="34"/>
                                        </p:tgtEl>
                                        <p:attrNameLst>
                                          <p:attrName>ppt_h</p:attrName>
                                        </p:attrNameLst>
                                      </p:cBhvr>
                                      <p:tavLst>
                                        <p:tav tm="0">
                                          <p:val>
                                            <p:fltVal val="0"/>
                                          </p:val>
                                        </p:tav>
                                        <p:tav tm="100000">
                                          <p:val>
                                            <p:strVal val="#ppt_h"/>
                                          </p:val>
                                        </p:tav>
                                      </p:tavLst>
                                    </p:anim>
                                    <p:anim calcmode="lin" valueType="num">
                                      <p:cBhvr>
                                        <p:cTn id="131" dur="1000" fill="hold"/>
                                        <p:tgtEl>
                                          <p:spTgt spid="34"/>
                                        </p:tgtEl>
                                        <p:attrNameLst>
                                          <p:attrName>style.rotation</p:attrName>
                                        </p:attrNameLst>
                                      </p:cBhvr>
                                      <p:tavLst>
                                        <p:tav tm="0">
                                          <p:val>
                                            <p:fltVal val="90"/>
                                          </p:val>
                                        </p:tav>
                                        <p:tav tm="100000">
                                          <p:val>
                                            <p:fltVal val="0"/>
                                          </p:val>
                                        </p:tav>
                                      </p:tavLst>
                                    </p:anim>
                                    <p:animEffect transition="in" filter="fade">
                                      <p:cBhvr>
                                        <p:cTn id="132" dur="1000"/>
                                        <p:tgtEl>
                                          <p:spTgt spid="34"/>
                                        </p:tgtEl>
                                      </p:cBhvr>
                                    </p:animEffect>
                                  </p:childTnLst>
                                </p:cTn>
                              </p:par>
                            </p:childTnLst>
                          </p:cTn>
                        </p:par>
                      </p:childTnLst>
                    </p:cTn>
                  </p:par>
                  <p:par>
                    <p:cTn id="133" fill="hold">
                      <p:stCondLst>
                        <p:cond delay="indefinite"/>
                      </p:stCondLst>
                      <p:childTnLst>
                        <p:par>
                          <p:cTn id="134" fill="hold">
                            <p:stCondLst>
                              <p:cond delay="0"/>
                            </p:stCondLst>
                            <p:childTnLst>
                              <p:par>
                                <p:cTn id="135" presetID="31" presetClass="entr" presetSubtype="0" fill="hold" nodeType="clickEffect">
                                  <p:stCondLst>
                                    <p:cond delay="0"/>
                                  </p:stCondLst>
                                  <p:childTnLst>
                                    <p:set>
                                      <p:cBhvr>
                                        <p:cTn id="136" dur="1" fill="hold">
                                          <p:stCondLst>
                                            <p:cond delay="0"/>
                                          </p:stCondLst>
                                        </p:cTn>
                                        <p:tgtEl>
                                          <p:spTgt spid="16384"/>
                                        </p:tgtEl>
                                        <p:attrNameLst>
                                          <p:attrName>style.visibility</p:attrName>
                                        </p:attrNameLst>
                                      </p:cBhvr>
                                      <p:to>
                                        <p:strVal val="visible"/>
                                      </p:to>
                                    </p:set>
                                    <p:anim calcmode="lin" valueType="num">
                                      <p:cBhvr>
                                        <p:cTn id="137" dur="1000" fill="hold"/>
                                        <p:tgtEl>
                                          <p:spTgt spid="16384"/>
                                        </p:tgtEl>
                                        <p:attrNameLst>
                                          <p:attrName>ppt_w</p:attrName>
                                        </p:attrNameLst>
                                      </p:cBhvr>
                                      <p:tavLst>
                                        <p:tav tm="0">
                                          <p:val>
                                            <p:fltVal val="0"/>
                                          </p:val>
                                        </p:tav>
                                        <p:tav tm="100000">
                                          <p:val>
                                            <p:strVal val="#ppt_w"/>
                                          </p:val>
                                        </p:tav>
                                      </p:tavLst>
                                    </p:anim>
                                    <p:anim calcmode="lin" valueType="num">
                                      <p:cBhvr>
                                        <p:cTn id="138" dur="1000" fill="hold"/>
                                        <p:tgtEl>
                                          <p:spTgt spid="16384"/>
                                        </p:tgtEl>
                                        <p:attrNameLst>
                                          <p:attrName>ppt_h</p:attrName>
                                        </p:attrNameLst>
                                      </p:cBhvr>
                                      <p:tavLst>
                                        <p:tav tm="0">
                                          <p:val>
                                            <p:fltVal val="0"/>
                                          </p:val>
                                        </p:tav>
                                        <p:tav tm="100000">
                                          <p:val>
                                            <p:strVal val="#ppt_h"/>
                                          </p:val>
                                        </p:tav>
                                      </p:tavLst>
                                    </p:anim>
                                    <p:anim calcmode="lin" valueType="num">
                                      <p:cBhvr>
                                        <p:cTn id="139" dur="1000" fill="hold"/>
                                        <p:tgtEl>
                                          <p:spTgt spid="16384"/>
                                        </p:tgtEl>
                                        <p:attrNameLst>
                                          <p:attrName>style.rotation</p:attrName>
                                        </p:attrNameLst>
                                      </p:cBhvr>
                                      <p:tavLst>
                                        <p:tav tm="0">
                                          <p:val>
                                            <p:fltVal val="90"/>
                                          </p:val>
                                        </p:tav>
                                        <p:tav tm="100000">
                                          <p:val>
                                            <p:fltVal val="0"/>
                                          </p:val>
                                        </p:tav>
                                      </p:tavLst>
                                    </p:anim>
                                    <p:animEffect transition="in" filter="fade">
                                      <p:cBhvr>
                                        <p:cTn id="140" dur="1000"/>
                                        <p:tgtEl>
                                          <p:spTgt spid="16384"/>
                                        </p:tgtEl>
                                      </p:cBhvr>
                                    </p:animEffect>
                                  </p:childTnLst>
                                </p:cTn>
                              </p:par>
                            </p:childTnLst>
                          </p:cTn>
                        </p:par>
                      </p:childTnLst>
                    </p:cTn>
                  </p:par>
                  <p:par>
                    <p:cTn id="141" fill="hold">
                      <p:stCondLst>
                        <p:cond delay="indefinite"/>
                      </p:stCondLst>
                      <p:childTnLst>
                        <p:par>
                          <p:cTn id="142" fill="hold">
                            <p:stCondLst>
                              <p:cond delay="0"/>
                            </p:stCondLst>
                            <p:childTnLst>
                              <p:par>
                                <p:cTn id="143" presetID="31" presetClass="entr" presetSubtype="0" fill="hold" nodeType="clickEffect">
                                  <p:stCondLst>
                                    <p:cond delay="0"/>
                                  </p:stCondLst>
                                  <p:childTnLst>
                                    <p:set>
                                      <p:cBhvr>
                                        <p:cTn id="144" dur="1" fill="hold">
                                          <p:stCondLst>
                                            <p:cond delay="0"/>
                                          </p:stCondLst>
                                        </p:cTn>
                                        <p:tgtEl>
                                          <p:spTgt spid="39"/>
                                        </p:tgtEl>
                                        <p:attrNameLst>
                                          <p:attrName>style.visibility</p:attrName>
                                        </p:attrNameLst>
                                      </p:cBhvr>
                                      <p:to>
                                        <p:strVal val="visible"/>
                                      </p:to>
                                    </p:set>
                                    <p:anim calcmode="lin" valueType="num">
                                      <p:cBhvr>
                                        <p:cTn id="145" dur="1000" fill="hold"/>
                                        <p:tgtEl>
                                          <p:spTgt spid="39"/>
                                        </p:tgtEl>
                                        <p:attrNameLst>
                                          <p:attrName>ppt_w</p:attrName>
                                        </p:attrNameLst>
                                      </p:cBhvr>
                                      <p:tavLst>
                                        <p:tav tm="0">
                                          <p:val>
                                            <p:fltVal val="0"/>
                                          </p:val>
                                        </p:tav>
                                        <p:tav tm="100000">
                                          <p:val>
                                            <p:strVal val="#ppt_w"/>
                                          </p:val>
                                        </p:tav>
                                      </p:tavLst>
                                    </p:anim>
                                    <p:anim calcmode="lin" valueType="num">
                                      <p:cBhvr>
                                        <p:cTn id="146" dur="1000" fill="hold"/>
                                        <p:tgtEl>
                                          <p:spTgt spid="39"/>
                                        </p:tgtEl>
                                        <p:attrNameLst>
                                          <p:attrName>ppt_h</p:attrName>
                                        </p:attrNameLst>
                                      </p:cBhvr>
                                      <p:tavLst>
                                        <p:tav tm="0">
                                          <p:val>
                                            <p:fltVal val="0"/>
                                          </p:val>
                                        </p:tav>
                                        <p:tav tm="100000">
                                          <p:val>
                                            <p:strVal val="#ppt_h"/>
                                          </p:val>
                                        </p:tav>
                                      </p:tavLst>
                                    </p:anim>
                                    <p:anim calcmode="lin" valueType="num">
                                      <p:cBhvr>
                                        <p:cTn id="147" dur="1000" fill="hold"/>
                                        <p:tgtEl>
                                          <p:spTgt spid="39"/>
                                        </p:tgtEl>
                                        <p:attrNameLst>
                                          <p:attrName>style.rotation</p:attrName>
                                        </p:attrNameLst>
                                      </p:cBhvr>
                                      <p:tavLst>
                                        <p:tav tm="0">
                                          <p:val>
                                            <p:fltVal val="90"/>
                                          </p:val>
                                        </p:tav>
                                        <p:tav tm="100000">
                                          <p:val>
                                            <p:fltVal val="0"/>
                                          </p:val>
                                        </p:tav>
                                      </p:tavLst>
                                    </p:anim>
                                    <p:animEffect transition="in" filter="fade">
                                      <p:cBhvr>
                                        <p:cTn id="148" dur="1000"/>
                                        <p:tgtEl>
                                          <p:spTgt spid="39"/>
                                        </p:tgtEl>
                                      </p:cBhvr>
                                    </p:animEffect>
                                  </p:childTnLst>
                                </p:cTn>
                              </p:par>
                            </p:childTnLst>
                          </p:cTn>
                        </p:par>
                      </p:childTnLst>
                    </p:cTn>
                  </p:par>
                  <p:par>
                    <p:cTn id="149" fill="hold">
                      <p:stCondLst>
                        <p:cond delay="indefinite"/>
                      </p:stCondLst>
                      <p:childTnLst>
                        <p:par>
                          <p:cTn id="150" fill="hold">
                            <p:stCondLst>
                              <p:cond delay="0"/>
                            </p:stCondLst>
                            <p:childTnLst>
                              <p:par>
                                <p:cTn id="151" presetID="31" presetClass="entr" presetSubtype="0" fill="hold" nodeType="clickEffect">
                                  <p:stCondLst>
                                    <p:cond delay="0"/>
                                  </p:stCondLst>
                                  <p:childTnLst>
                                    <p:set>
                                      <p:cBhvr>
                                        <p:cTn id="152" dur="1" fill="hold">
                                          <p:stCondLst>
                                            <p:cond delay="0"/>
                                          </p:stCondLst>
                                        </p:cTn>
                                        <p:tgtEl>
                                          <p:spTgt spid="49"/>
                                        </p:tgtEl>
                                        <p:attrNameLst>
                                          <p:attrName>style.visibility</p:attrName>
                                        </p:attrNameLst>
                                      </p:cBhvr>
                                      <p:to>
                                        <p:strVal val="visible"/>
                                      </p:to>
                                    </p:set>
                                    <p:anim calcmode="lin" valueType="num">
                                      <p:cBhvr>
                                        <p:cTn id="153" dur="1000" fill="hold"/>
                                        <p:tgtEl>
                                          <p:spTgt spid="49"/>
                                        </p:tgtEl>
                                        <p:attrNameLst>
                                          <p:attrName>ppt_w</p:attrName>
                                        </p:attrNameLst>
                                      </p:cBhvr>
                                      <p:tavLst>
                                        <p:tav tm="0">
                                          <p:val>
                                            <p:fltVal val="0"/>
                                          </p:val>
                                        </p:tav>
                                        <p:tav tm="100000">
                                          <p:val>
                                            <p:strVal val="#ppt_w"/>
                                          </p:val>
                                        </p:tav>
                                      </p:tavLst>
                                    </p:anim>
                                    <p:anim calcmode="lin" valueType="num">
                                      <p:cBhvr>
                                        <p:cTn id="154" dur="1000" fill="hold"/>
                                        <p:tgtEl>
                                          <p:spTgt spid="49"/>
                                        </p:tgtEl>
                                        <p:attrNameLst>
                                          <p:attrName>ppt_h</p:attrName>
                                        </p:attrNameLst>
                                      </p:cBhvr>
                                      <p:tavLst>
                                        <p:tav tm="0">
                                          <p:val>
                                            <p:fltVal val="0"/>
                                          </p:val>
                                        </p:tav>
                                        <p:tav tm="100000">
                                          <p:val>
                                            <p:strVal val="#ppt_h"/>
                                          </p:val>
                                        </p:tav>
                                      </p:tavLst>
                                    </p:anim>
                                    <p:anim calcmode="lin" valueType="num">
                                      <p:cBhvr>
                                        <p:cTn id="155" dur="1000" fill="hold"/>
                                        <p:tgtEl>
                                          <p:spTgt spid="49"/>
                                        </p:tgtEl>
                                        <p:attrNameLst>
                                          <p:attrName>style.rotation</p:attrName>
                                        </p:attrNameLst>
                                      </p:cBhvr>
                                      <p:tavLst>
                                        <p:tav tm="0">
                                          <p:val>
                                            <p:fltVal val="90"/>
                                          </p:val>
                                        </p:tav>
                                        <p:tav tm="100000">
                                          <p:val>
                                            <p:fltVal val="0"/>
                                          </p:val>
                                        </p:tav>
                                      </p:tavLst>
                                    </p:anim>
                                    <p:animEffect transition="in" filter="fade">
                                      <p:cBhvr>
                                        <p:cTn id="156" dur="1000"/>
                                        <p:tgtEl>
                                          <p:spTgt spid="49"/>
                                        </p:tgtEl>
                                      </p:cBhvr>
                                    </p:animEffect>
                                  </p:childTnLst>
                                </p:cTn>
                              </p:par>
                            </p:childTnLst>
                          </p:cTn>
                        </p:par>
                      </p:childTnLst>
                    </p:cTn>
                  </p:par>
                  <p:par>
                    <p:cTn id="157" fill="hold">
                      <p:stCondLst>
                        <p:cond delay="indefinite"/>
                      </p:stCondLst>
                      <p:childTnLst>
                        <p:par>
                          <p:cTn id="158" fill="hold">
                            <p:stCondLst>
                              <p:cond delay="0"/>
                            </p:stCondLst>
                            <p:childTnLst>
                              <p:par>
                                <p:cTn id="159" presetID="31" presetClass="entr" presetSubtype="0" fill="hold" nodeType="clickEffect">
                                  <p:stCondLst>
                                    <p:cond delay="0"/>
                                  </p:stCondLst>
                                  <p:childTnLst>
                                    <p:set>
                                      <p:cBhvr>
                                        <p:cTn id="160" dur="1" fill="hold">
                                          <p:stCondLst>
                                            <p:cond delay="0"/>
                                          </p:stCondLst>
                                        </p:cTn>
                                        <p:tgtEl>
                                          <p:spTgt spid="52"/>
                                        </p:tgtEl>
                                        <p:attrNameLst>
                                          <p:attrName>style.visibility</p:attrName>
                                        </p:attrNameLst>
                                      </p:cBhvr>
                                      <p:to>
                                        <p:strVal val="visible"/>
                                      </p:to>
                                    </p:set>
                                    <p:anim calcmode="lin" valueType="num">
                                      <p:cBhvr>
                                        <p:cTn id="161" dur="1000" fill="hold"/>
                                        <p:tgtEl>
                                          <p:spTgt spid="52"/>
                                        </p:tgtEl>
                                        <p:attrNameLst>
                                          <p:attrName>ppt_w</p:attrName>
                                        </p:attrNameLst>
                                      </p:cBhvr>
                                      <p:tavLst>
                                        <p:tav tm="0">
                                          <p:val>
                                            <p:fltVal val="0"/>
                                          </p:val>
                                        </p:tav>
                                        <p:tav tm="100000">
                                          <p:val>
                                            <p:strVal val="#ppt_w"/>
                                          </p:val>
                                        </p:tav>
                                      </p:tavLst>
                                    </p:anim>
                                    <p:anim calcmode="lin" valueType="num">
                                      <p:cBhvr>
                                        <p:cTn id="162" dur="1000" fill="hold"/>
                                        <p:tgtEl>
                                          <p:spTgt spid="52"/>
                                        </p:tgtEl>
                                        <p:attrNameLst>
                                          <p:attrName>ppt_h</p:attrName>
                                        </p:attrNameLst>
                                      </p:cBhvr>
                                      <p:tavLst>
                                        <p:tav tm="0">
                                          <p:val>
                                            <p:fltVal val="0"/>
                                          </p:val>
                                        </p:tav>
                                        <p:tav tm="100000">
                                          <p:val>
                                            <p:strVal val="#ppt_h"/>
                                          </p:val>
                                        </p:tav>
                                      </p:tavLst>
                                    </p:anim>
                                    <p:anim calcmode="lin" valueType="num">
                                      <p:cBhvr>
                                        <p:cTn id="163" dur="1000" fill="hold"/>
                                        <p:tgtEl>
                                          <p:spTgt spid="52"/>
                                        </p:tgtEl>
                                        <p:attrNameLst>
                                          <p:attrName>style.rotation</p:attrName>
                                        </p:attrNameLst>
                                      </p:cBhvr>
                                      <p:tavLst>
                                        <p:tav tm="0">
                                          <p:val>
                                            <p:fltVal val="90"/>
                                          </p:val>
                                        </p:tav>
                                        <p:tav tm="100000">
                                          <p:val>
                                            <p:fltVal val="0"/>
                                          </p:val>
                                        </p:tav>
                                      </p:tavLst>
                                    </p:anim>
                                    <p:animEffect transition="in" filter="fade">
                                      <p:cBhvr>
                                        <p:cTn id="164" dur="1000"/>
                                        <p:tgtEl>
                                          <p:spTgt spid="52"/>
                                        </p:tgtEl>
                                      </p:cBhvr>
                                    </p:animEffect>
                                  </p:childTnLst>
                                </p:cTn>
                              </p:par>
                            </p:childTnLst>
                          </p:cTn>
                        </p:par>
                      </p:childTnLst>
                    </p:cTn>
                  </p:par>
                  <p:par>
                    <p:cTn id="165" fill="hold">
                      <p:stCondLst>
                        <p:cond delay="indefinite"/>
                      </p:stCondLst>
                      <p:childTnLst>
                        <p:par>
                          <p:cTn id="166" fill="hold">
                            <p:stCondLst>
                              <p:cond delay="0"/>
                            </p:stCondLst>
                            <p:childTnLst>
                              <p:par>
                                <p:cTn id="167" presetID="53" presetClass="entr" presetSubtype="16" fill="hold" grpId="0" nodeType="clickEffect">
                                  <p:stCondLst>
                                    <p:cond delay="0"/>
                                  </p:stCondLst>
                                  <p:childTnLst>
                                    <p:set>
                                      <p:cBhvr>
                                        <p:cTn id="168" dur="1" fill="hold">
                                          <p:stCondLst>
                                            <p:cond delay="0"/>
                                          </p:stCondLst>
                                        </p:cTn>
                                        <p:tgtEl>
                                          <p:spTgt spid="47"/>
                                        </p:tgtEl>
                                        <p:attrNameLst>
                                          <p:attrName>style.visibility</p:attrName>
                                        </p:attrNameLst>
                                      </p:cBhvr>
                                      <p:to>
                                        <p:strVal val="visible"/>
                                      </p:to>
                                    </p:set>
                                    <p:anim calcmode="lin" valueType="num">
                                      <p:cBhvr>
                                        <p:cTn id="169" dur="500" fill="hold"/>
                                        <p:tgtEl>
                                          <p:spTgt spid="47"/>
                                        </p:tgtEl>
                                        <p:attrNameLst>
                                          <p:attrName>ppt_w</p:attrName>
                                        </p:attrNameLst>
                                      </p:cBhvr>
                                      <p:tavLst>
                                        <p:tav tm="0">
                                          <p:val>
                                            <p:fltVal val="0"/>
                                          </p:val>
                                        </p:tav>
                                        <p:tav tm="100000">
                                          <p:val>
                                            <p:strVal val="#ppt_w"/>
                                          </p:val>
                                        </p:tav>
                                      </p:tavLst>
                                    </p:anim>
                                    <p:anim calcmode="lin" valueType="num">
                                      <p:cBhvr>
                                        <p:cTn id="170" dur="500" fill="hold"/>
                                        <p:tgtEl>
                                          <p:spTgt spid="47"/>
                                        </p:tgtEl>
                                        <p:attrNameLst>
                                          <p:attrName>ppt_h</p:attrName>
                                        </p:attrNameLst>
                                      </p:cBhvr>
                                      <p:tavLst>
                                        <p:tav tm="0">
                                          <p:val>
                                            <p:fltVal val="0"/>
                                          </p:val>
                                        </p:tav>
                                        <p:tav tm="100000">
                                          <p:val>
                                            <p:strVal val="#ppt_h"/>
                                          </p:val>
                                        </p:tav>
                                      </p:tavLst>
                                    </p:anim>
                                    <p:animEffect transition="in" filter="fade">
                                      <p:cBhvr>
                                        <p:cTn id="171" dur="500"/>
                                        <p:tgtEl>
                                          <p:spTgt spid="47"/>
                                        </p:tgtEl>
                                      </p:cBhvr>
                                    </p:animEffect>
                                  </p:childTnLst>
                                </p:cTn>
                              </p:par>
                            </p:childTnLst>
                          </p:cTn>
                        </p:par>
                      </p:childTnLst>
                    </p:cTn>
                  </p:par>
                  <p:par>
                    <p:cTn id="172" fill="hold">
                      <p:stCondLst>
                        <p:cond delay="indefinite"/>
                      </p:stCondLst>
                      <p:childTnLst>
                        <p:par>
                          <p:cTn id="173" fill="hold">
                            <p:stCondLst>
                              <p:cond delay="0"/>
                            </p:stCondLst>
                            <p:childTnLst>
                              <p:par>
                                <p:cTn id="174" presetID="53" presetClass="entr" presetSubtype="16" fill="hold" grpId="0" nodeType="clickEffect">
                                  <p:stCondLst>
                                    <p:cond delay="0"/>
                                  </p:stCondLst>
                                  <p:childTnLst>
                                    <p:set>
                                      <p:cBhvr>
                                        <p:cTn id="175" dur="1" fill="hold">
                                          <p:stCondLst>
                                            <p:cond delay="0"/>
                                          </p:stCondLst>
                                        </p:cTn>
                                        <p:tgtEl>
                                          <p:spTgt spid="58"/>
                                        </p:tgtEl>
                                        <p:attrNameLst>
                                          <p:attrName>style.visibility</p:attrName>
                                        </p:attrNameLst>
                                      </p:cBhvr>
                                      <p:to>
                                        <p:strVal val="visible"/>
                                      </p:to>
                                    </p:set>
                                    <p:anim calcmode="lin" valueType="num">
                                      <p:cBhvr>
                                        <p:cTn id="176" dur="500" fill="hold"/>
                                        <p:tgtEl>
                                          <p:spTgt spid="58"/>
                                        </p:tgtEl>
                                        <p:attrNameLst>
                                          <p:attrName>ppt_w</p:attrName>
                                        </p:attrNameLst>
                                      </p:cBhvr>
                                      <p:tavLst>
                                        <p:tav tm="0">
                                          <p:val>
                                            <p:fltVal val="0"/>
                                          </p:val>
                                        </p:tav>
                                        <p:tav tm="100000">
                                          <p:val>
                                            <p:strVal val="#ppt_w"/>
                                          </p:val>
                                        </p:tav>
                                      </p:tavLst>
                                    </p:anim>
                                    <p:anim calcmode="lin" valueType="num">
                                      <p:cBhvr>
                                        <p:cTn id="177" dur="500" fill="hold"/>
                                        <p:tgtEl>
                                          <p:spTgt spid="58"/>
                                        </p:tgtEl>
                                        <p:attrNameLst>
                                          <p:attrName>ppt_h</p:attrName>
                                        </p:attrNameLst>
                                      </p:cBhvr>
                                      <p:tavLst>
                                        <p:tav tm="0">
                                          <p:val>
                                            <p:fltVal val="0"/>
                                          </p:val>
                                        </p:tav>
                                        <p:tav tm="100000">
                                          <p:val>
                                            <p:strVal val="#ppt_h"/>
                                          </p:val>
                                        </p:tav>
                                      </p:tavLst>
                                    </p:anim>
                                    <p:animEffect transition="in" filter="fade">
                                      <p:cBhvr>
                                        <p:cTn id="178"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59" grpId="0" animBg="1"/>
      <p:bldP spid="60" grpId="0" animBg="1"/>
      <p:bldP spid="46" grpId="0" animBg="1"/>
      <p:bldP spid="44" grpId="0" animBg="1"/>
      <p:bldP spid="45" grpId="0" animBg="1"/>
      <p:bldP spid="4" grpId="0" animBg="1"/>
      <p:bldP spid="41" grpId="0" animBg="1"/>
      <p:bldP spid="3" grpId="0" animBg="1"/>
      <p:bldP spid="47" grpId="0" animBg="1"/>
      <p:bldP spid="5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144675" y="1735489"/>
            <a:ext cx="3738520" cy="603110"/>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6" name="Rounded Rectangle 35"/>
          <p:cNvSpPr/>
          <p:nvPr/>
        </p:nvSpPr>
        <p:spPr>
          <a:xfrm>
            <a:off x="8144675" y="2377310"/>
            <a:ext cx="3738520" cy="422451"/>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Rounded Rectangle 41"/>
          <p:cNvSpPr/>
          <p:nvPr/>
        </p:nvSpPr>
        <p:spPr>
          <a:xfrm>
            <a:off x="8154102" y="2829045"/>
            <a:ext cx="3738520" cy="603110"/>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Rounded Rectangle 44"/>
          <p:cNvSpPr/>
          <p:nvPr/>
        </p:nvSpPr>
        <p:spPr>
          <a:xfrm>
            <a:off x="8154102" y="3461439"/>
            <a:ext cx="3738520" cy="603110"/>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Rounded Rectangle 45"/>
          <p:cNvSpPr/>
          <p:nvPr/>
        </p:nvSpPr>
        <p:spPr>
          <a:xfrm>
            <a:off x="8160973" y="4088208"/>
            <a:ext cx="3738520" cy="422451"/>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7" name="Rounded Rectangle 46"/>
          <p:cNvSpPr/>
          <p:nvPr/>
        </p:nvSpPr>
        <p:spPr>
          <a:xfrm>
            <a:off x="8160973" y="4529728"/>
            <a:ext cx="3738520" cy="422451"/>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8" name="Rounded Rectangle 47"/>
          <p:cNvSpPr/>
          <p:nvPr/>
        </p:nvSpPr>
        <p:spPr>
          <a:xfrm>
            <a:off x="7857733" y="1089398"/>
            <a:ext cx="4025462" cy="422451"/>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139" y="1128381"/>
            <a:ext cx="3915321" cy="4753638"/>
          </a:xfrm>
          <a:prstGeom prst="rect">
            <a:avLst/>
          </a:prstGeom>
        </p:spPr>
      </p:pic>
      <p:grpSp>
        <p:nvGrpSpPr>
          <p:cNvPr id="10" name="Group 9"/>
          <p:cNvGrpSpPr/>
          <p:nvPr/>
        </p:nvGrpSpPr>
        <p:grpSpPr>
          <a:xfrm>
            <a:off x="3181350" y="668991"/>
            <a:ext cx="4348436" cy="978834"/>
            <a:chOff x="3181350" y="668991"/>
            <a:chExt cx="4348436" cy="978834"/>
          </a:xfrm>
        </p:grpSpPr>
        <p:sp>
          <p:nvSpPr>
            <p:cNvPr id="8" name="TextBox 7"/>
            <p:cNvSpPr txBox="1"/>
            <p:nvPr/>
          </p:nvSpPr>
          <p:spPr>
            <a:xfrm>
              <a:off x="4329386" y="668991"/>
              <a:ext cx="3200400" cy="307777"/>
            </a:xfrm>
            <a:prstGeom prst="rect">
              <a:avLst/>
            </a:prstGeom>
            <a:noFill/>
            <a:ln w="19050">
              <a:solidFill>
                <a:schemeClr val="accent6">
                  <a:lumMod val="50000"/>
                </a:schemeClr>
              </a:solidFill>
            </a:ln>
          </p:spPr>
          <p:txBody>
            <a:bodyPr wrap="square" rtlCol="0">
              <a:spAutoFit/>
            </a:bodyPr>
            <a:lstStyle/>
            <a:p>
              <a:r>
                <a:rPr lang="en-CA" sz="1400" dirty="0"/>
                <a:t>User Account.  Either local or network</a:t>
              </a:r>
            </a:p>
          </p:txBody>
        </p:sp>
        <p:sp>
          <p:nvSpPr>
            <p:cNvPr id="9" name="Line Callout 1 8"/>
            <p:cNvSpPr/>
            <p:nvPr/>
          </p:nvSpPr>
          <p:spPr>
            <a:xfrm>
              <a:off x="3181350" y="1128381"/>
              <a:ext cx="552450" cy="519444"/>
            </a:xfrm>
            <a:prstGeom prst="borderCallout1">
              <a:avLst>
                <a:gd name="adj1" fmla="val 44422"/>
                <a:gd name="adj2" fmla="val 100287"/>
                <a:gd name="adj3" fmla="val -25027"/>
                <a:gd name="adj4" fmla="val 327184"/>
              </a:avLst>
            </a:prstGeom>
            <a:no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43" name="Group 42"/>
          <p:cNvGrpSpPr/>
          <p:nvPr/>
        </p:nvGrpSpPr>
        <p:grpSpPr>
          <a:xfrm>
            <a:off x="252139" y="1419225"/>
            <a:ext cx="4637101" cy="5339239"/>
            <a:chOff x="252139" y="1419225"/>
            <a:chExt cx="4637101" cy="5339239"/>
          </a:xfrm>
        </p:grpSpPr>
        <p:sp>
          <p:nvSpPr>
            <p:cNvPr id="12" name="Line Callout 1 11"/>
            <p:cNvSpPr/>
            <p:nvPr/>
          </p:nvSpPr>
          <p:spPr>
            <a:xfrm>
              <a:off x="314325" y="1419225"/>
              <a:ext cx="2423840" cy="3962400"/>
            </a:xfrm>
            <a:prstGeom prst="borderCallout1">
              <a:avLst>
                <a:gd name="adj1" fmla="val 100433"/>
                <a:gd name="adj2" fmla="val 91"/>
                <a:gd name="adj3" fmla="val 116283"/>
                <a:gd name="adj4" fmla="val 2526"/>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p:cNvSpPr txBox="1"/>
            <p:nvPr/>
          </p:nvSpPr>
          <p:spPr>
            <a:xfrm>
              <a:off x="252139" y="6019800"/>
              <a:ext cx="4637101" cy="738664"/>
            </a:xfrm>
            <a:prstGeom prst="rect">
              <a:avLst/>
            </a:prstGeom>
            <a:noFill/>
            <a:ln w="19050">
              <a:solidFill>
                <a:srgbClr val="00B050"/>
              </a:solidFill>
            </a:ln>
          </p:spPr>
          <p:txBody>
            <a:bodyPr wrap="square" rtlCol="0">
              <a:spAutoFit/>
            </a:bodyPr>
            <a:lstStyle/>
            <a:p>
              <a:r>
                <a:rPr lang="en-CA" sz="1400" dirty="0"/>
                <a:t>This left pane contains the list of recently opened programs and at the bottom, the All Programs sub menu which allows you access to most installed programs</a:t>
              </a:r>
            </a:p>
          </p:txBody>
        </p:sp>
      </p:grpSp>
      <p:grpSp>
        <p:nvGrpSpPr>
          <p:cNvPr id="37" name="Group 36"/>
          <p:cNvGrpSpPr/>
          <p:nvPr/>
        </p:nvGrpSpPr>
        <p:grpSpPr>
          <a:xfrm>
            <a:off x="2767303" y="1800225"/>
            <a:ext cx="4776497" cy="1266825"/>
            <a:chOff x="2767303" y="1800225"/>
            <a:chExt cx="4776497" cy="1266825"/>
          </a:xfrm>
        </p:grpSpPr>
        <p:sp>
          <p:nvSpPr>
            <p:cNvPr id="14" name="TextBox 13"/>
            <p:cNvSpPr txBox="1"/>
            <p:nvPr/>
          </p:nvSpPr>
          <p:spPr>
            <a:xfrm>
              <a:off x="4329386" y="1903967"/>
              <a:ext cx="3214414" cy="307777"/>
            </a:xfrm>
            <a:prstGeom prst="rect">
              <a:avLst/>
            </a:prstGeom>
            <a:noFill/>
            <a:ln w="19050">
              <a:solidFill>
                <a:schemeClr val="accent2"/>
              </a:solidFill>
            </a:ln>
          </p:spPr>
          <p:txBody>
            <a:bodyPr wrap="square" rtlCol="0">
              <a:spAutoFit/>
            </a:bodyPr>
            <a:lstStyle/>
            <a:p>
              <a:r>
                <a:rPr lang="en-CA" sz="1400" dirty="0"/>
                <a:t>The User’s personal folder access links.  </a:t>
              </a:r>
            </a:p>
          </p:txBody>
        </p:sp>
        <p:sp>
          <p:nvSpPr>
            <p:cNvPr id="15" name="Line Callout 1 14"/>
            <p:cNvSpPr/>
            <p:nvPr/>
          </p:nvSpPr>
          <p:spPr>
            <a:xfrm>
              <a:off x="2767303" y="1800225"/>
              <a:ext cx="1357021" cy="1266825"/>
            </a:xfrm>
            <a:prstGeom prst="borderCallout1">
              <a:avLst>
                <a:gd name="adj1" fmla="val 53630"/>
                <a:gd name="adj2" fmla="val 99822"/>
                <a:gd name="adj3" fmla="val 17443"/>
                <a:gd name="adj4" fmla="val 115409"/>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8" name="Group 37"/>
          <p:cNvGrpSpPr/>
          <p:nvPr/>
        </p:nvGrpSpPr>
        <p:grpSpPr>
          <a:xfrm>
            <a:off x="2767303" y="2433637"/>
            <a:ext cx="4776497" cy="995363"/>
            <a:chOff x="2767303" y="2433637"/>
            <a:chExt cx="4776497" cy="995363"/>
          </a:xfrm>
        </p:grpSpPr>
        <p:sp>
          <p:nvSpPr>
            <p:cNvPr id="16" name="Line Callout 1 15"/>
            <p:cNvSpPr/>
            <p:nvPr/>
          </p:nvSpPr>
          <p:spPr>
            <a:xfrm>
              <a:off x="2767303" y="3162300"/>
              <a:ext cx="1357021" cy="266700"/>
            </a:xfrm>
            <a:prstGeom prst="borderCallout1">
              <a:avLst>
                <a:gd name="adj1" fmla="val 62881"/>
                <a:gd name="adj2" fmla="val 99274"/>
                <a:gd name="adj3" fmla="val 2036"/>
                <a:gd name="adj4" fmla="val 114936"/>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4329386" y="2433637"/>
              <a:ext cx="3214414" cy="738664"/>
            </a:xfrm>
            <a:prstGeom prst="rect">
              <a:avLst/>
            </a:prstGeom>
            <a:noFill/>
            <a:ln w="19050">
              <a:solidFill>
                <a:srgbClr val="C00000"/>
              </a:solidFill>
            </a:ln>
          </p:spPr>
          <p:txBody>
            <a:bodyPr wrap="square" rtlCol="0">
              <a:spAutoFit/>
            </a:bodyPr>
            <a:lstStyle/>
            <a:p>
              <a:r>
                <a:rPr lang="en-CA" sz="1400" dirty="0"/>
                <a:t>The </a:t>
              </a:r>
              <a:r>
                <a:rPr lang="en-CA" sz="1400" b="1" i="1" dirty="0"/>
                <a:t>Computer</a:t>
              </a:r>
              <a:r>
                <a:rPr lang="en-CA" sz="1400" dirty="0"/>
                <a:t> link opens the File Explorer.  We will be covering this later in the course.</a:t>
              </a:r>
            </a:p>
          </p:txBody>
        </p:sp>
      </p:grpSp>
      <p:grpSp>
        <p:nvGrpSpPr>
          <p:cNvPr id="39" name="Group 38"/>
          <p:cNvGrpSpPr/>
          <p:nvPr/>
        </p:nvGrpSpPr>
        <p:grpSpPr>
          <a:xfrm>
            <a:off x="2767302" y="3394194"/>
            <a:ext cx="4776498" cy="1034931"/>
            <a:chOff x="2767302" y="3394194"/>
            <a:chExt cx="4776498" cy="1034931"/>
          </a:xfrm>
        </p:grpSpPr>
        <p:sp>
          <p:nvSpPr>
            <p:cNvPr id="18" name="Line Callout 1 17"/>
            <p:cNvSpPr/>
            <p:nvPr/>
          </p:nvSpPr>
          <p:spPr>
            <a:xfrm>
              <a:off x="2767302" y="3554432"/>
              <a:ext cx="1357021" cy="874693"/>
            </a:xfrm>
            <a:prstGeom prst="borderCallout1">
              <a:avLst>
                <a:gd name="adj1" fmla="val 56906"/>
                <a:gd name="adj2" fmla="val 100232"/>
                <a:gd name="adj3" fmla="val 12118"/>
                <a:gd name="adj4" fmla="val 115412"/>
              </a:avLst>
            </a:prstGeom>
            <a:no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p:cNvSpPr txBox="1"/>
            <p:nvPr/>
          </p:nvSpPr>
          <p:spPr>
            <a:xfrm>
              <a:off x="4329386" y="3394194"/>
              <a:ext cx="3214414" cy="523220"/>
            </a:xfrm>
            <a:prstGeom prst="rect">
              <a:avLst/>
            </a:prstGeom>
            <a:noFill/>
            <a:ln w="19050">
              <a:solidFill>
                <a:schemeClr val="accent4">
                  <a:lumMod val="75000"/>
                </a:schemeClr>
              </a:solidFill>
            </a:ln>
          </p:spPr>
          <p:txBody>
            <a:bodyPr wrap="square" rtlCol="0">
              <a:spAutoFit/>
            </a:bodyPr>
            <a:lstStyle/>
            <a:p>
              <a:r>
                <a:rPr lang="en-CA" sz="1400" dirty="0"/>
                <a:t>These three links allow you to access settings for Windows.</a:t>
              </a:r>
            </a:p>
          </p:txBody>
        </p:sp>
      </p:grpSp>
      <p:grpSp>
        <p:nvGrpSpPr>
          <p:cNvPr id="40" name="Group 39"/>
          <p:cNvGrpSpPr/>
          <p:nvPr/>
        </p:nvGrpSpPr>
        <p:grpSpPr>
          <a:xfrm>
            <a:off x="2770013" y="4529513"/>
            <a:ext cx="4773787" cy="994788"/>
            <a:chOff x="2770013" y="4529513"/>
            <a:chExt cx="4773787" cy="994788"/>
          </a:xfrm>
        </p:grpSpPr>
        <p:sp>
          <p:nvSpPr>
            <p:cNvPr id="20" name="Line Callout 1 19"/>
            <p:cNvSpPr/>
            <p:nvPr/>
          </p:nvSpPr>
          <p:spPr>
            <a:xfrm flipV="1">
              <a:off x="2770013" y="4529513"/>
              <a:ext cx="1354310" cy="261561"/>
            </a:xfrm>
            <a:prstGeom prst="borderCallout1">
              <a:avLst>
                <a:gd name="adj1" fmla="val 5114"/>
                <a:gd name="adj2" fmla="val 99594"/>
                <a:gd name="adj3" fmla="val -193061"/>
                <a:gd name="adj4" fmla="val 115392"/>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p:cNvSpPr txBox="1"/>
            <p:nvPr/>
          </p:nvSpPr>
          <p:spPr>
            <a:xfrm>
              <a:off x="4329386" y="4570194"/>
              <a:ext cx="3214414" cy="954107"/>
            </a:xfrm>
            <a:prstGeom prst="rect">
              <a:avLst/>
            </a:prstGeom>
            <a:noFill/>
            <a:ln w="19050">
              <a:solidFill>
                <a:srgbClr val="7030A0"/>
              </a:solidFill>
            </a:ln>
          </p:spPr>
          <p:txBody>
            <a:bodyPr wrap="square" rtlCol="0">
              <a:spAutoFit/>
            </a:bodyPr>
            <a:lstStyle/>
            <a:p>
              <a:r>
                <a:rPr lang="en-CA" sz="1400" dirty="0"/>
                <a:t>Help and Support accesses the Microsoft online resource if Internet is available, otherwise it accesses the local installed help files</a:t>
              </a:r>
            </a:p>
          </p:txBody>
        </p:sp>
      </p:grpSp>
      <p:grpSp>
        <p:nvGrpSpPr>
          <p:cNvPr id="41" name="Group 40"/>
          <p:cNvGrpSpPr/>
          <p:nvPr/>
        </p:nvGrpSpPr>
        <p:grpSpPr>
          <a:xfrm>
            <a:off x="2779064" y="188714"/>
            <a:ext cx="9174811" cy="6569750"/>
            <a:chOff x="2779064" y="188714"/>
            <a:chExt cx="9174811" cy="6569750"/>
          </a:xfrm>
        </p:grpSpPr>
        <p:sp>
          <p:nvSpPr>
            <p:cNvPr id="23" name="Rectangle 22"/>
            <p:cNvSpPr/>
            <p:nvPr/>
          </p:nvSpPr>
          <p:spPr>
            <a:xfrm>
              <a:off x="2779064" y="5474931"/>
              <a:ext cx="1345259" cy="24784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5" name="Straight Arrow Connector 24"/>
            <p:cNvCxnSpPr/>
            <p:nvPr/>
          </p:nvCxnSpPr>
          <p:spPr>
            <a:xfrm>
              <a:off x="4124323" y="5591175"/>
              <a:ext cx="3695702"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0025" y="5424778"/>
              <a:ext cx="2219635" cy="1333686"/>
            </a:xfrm>
            <a:prstGeom prst="rect">
              <a:avLst/>
            </a:prstGeom>
            <a:ln w="19050">
              <a:solidFill>
                <a:srgbClr val="FF0000"/>
              </a:solidFill>
            </a:ln>
          </p:spPr>
        </p:pic>
        <p:cxnSp>
          <p:nvCxnSpPr>
            <p:cNvPr id="28" name="Straight Arrow Connector 27"/>
            <p:cNvCxnSpPr>
              <a:stCxn id="26" idx="0"/>
            </p:cNvCxnSpPr>
            <p:nvPr/>
          </p:nvCxnSpPr>
          <p:spPr>
            <a:xfrm flipH="1" flipV="1">
              <a:off x="8929842" y="5020806"/>
              <a:ext cx="1" cy="40397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35" name="Group 34"/>
            <p:cNvGrpSpPr/>
            <p:nvPr/>
          </p:nvGrpSpPr>
          <p:grpSpPr>
            <a:xfrm>
              <a:off x="7820025" y="188714"/>
              <a:ext cx="4133850" cy="4832092"/>
              <a:chOff x="8010525" y="2433637"/>
              <a:chExt cx="3838575" cy="4832092"/>
            </a:xfrm>
          </p:grpSpPr>
          <p:grpSp>
            <p:nvGrpSpPr>
              <p:cNvPr id="33" name="Group 32"/>
              <p:cNvGrpSpPr/>
              <p:nvPr/>
            </p:nvGrpSpPr>
            <p:grpSpPr>
              <a:xfrm>
                <a:off x="8010525" y="2433637"/>
                <a:ext cx="3838575" cy="4832092"/>
                <a:chOff x="8010525" y="2433637"/>
                <a:chExt cx="3838575" cy="4832092"/>
              </a:xfrm>
            </p:grpSpPr>
            <p:sp>
              <p:nvSpPr>
                <p:cNvPr id="31" name="TextBox 30"/>
                <p:cNvSpPr txBox="1"/>
                <p:nvPr/>
              </p:nvSpPr>
              <p:spPr>
                <a:xfrm>
                  <a:off x="8010525" y="2433637"/>
                  <a:ext cx="3838575" cy="4832092"/>
                </a:xfrm>
                <a:prstGeom prst="rect">
                  <a:avLst/>
                </a:prstGeom>
                <a:noFill/>
                <a:ln w="19050">
                  <a:solidFill>
                    <a:srgbClr val="FF0000"/>
                  </a:solidFill>
                </a:ln>
              </p:spPr>
              <p:txBody>
                <a:bodyPr wrap="square" rtlCol="0">
                  <a:spAutoFit/>
                </a:bodyPr>
                <a:lstStyle/>
                <a:p>
                  <a:r>
                    <a:rPr lang="en-CA" sz="1400" dirty="0"/>
                    <a:t>The </a:t>
                  </a:r>
                  <a:r>
                    <a:rPr lang="en-CA" sz="1400" b="1" i="1" dirty="0"/>
                    <a:t>Shut down</a:t>
                  </a:r>
                  <a:r>
                    <a:rPr lang="en-CA" sz="1400" dirty="0"/>
                    <a:t> button shuts down the computer.  In this case where the      icon appears, the computer will do the downloaded updates first, then shut down.</a:t>
                  </a:r>
                </a:p>
                <a:p>
                  <a:endParaRPr lang="en-CA" sz="1400" dirty="0"/>
                </a:p>
                <a:p>
                  <a:r>
                    <a:rPr lang="en-CA" sz="1400" dirty="0"/>
                    <a:t>The arrow icon        when clicked will display the menu listed below instead of immediately shutting down:</a:t>
                  </a:r>
                </a:p>
                <a:p>
                  <a:endParaRPr lang="en-CA" sz="1400" dirty="0"/>
                </a:p>
                <a:p>
                  <a:pPr marL="285750" indent="-285750">
                    <a:buFont typeface="Wingdings" panose="05000000000000000000" pitchFamily="2" charset="2"/>
                    <a:buChar char="Ø"/>
                  </a:pPr>
                  <a:r>
                    <a:rPr lang="en-CA" sz="1400" b="1" i="1" dirty="0"/>
                    <a:t>Switch User </a:t>
                  </a:r>
                  <a:r>
                    <a:rPr lang="en-CA" sz="1400" dirty="0"/>
                    <a:t>– Leaves your programs running but logs you out for another user to log in.  Be aware this can consume a lot of memory. </a:t>
                  </a:r>
                </a:p>
                <a:p>
                  <a:pPr marL="285750" indent="-285750">
                    <a:buFont typeface="Wingdings" panose="05000000000000000000" pitchFamily="2" charset="2"/>
                    <a:buChar char="Ø"/>
                  </a:pPr>
                  <a:r>
                    <a:rPr lang="en-CA" sz="1400" b="1" i="1" dirty="0"/>
                    <a:t>Log Off </a:t>
                  </a:r>
                  <a:r>
                    <a:rPr lang="en-CA" sz="1400" dirty="0"/>
                    <a:t>– Shuts down your programs and logs you out, leaving Windows at the log in prompt.</a:t>
                  </a:r>
                </a:p>
                <a:p>
                  <a:pPr marL="285750" indent="-285750">
                    <a:buFont typeface="Wingdings" panose="05000000000000000000" pitchFamily="2" charset="2"/>
                    <a:buChar char="Ø"/>
                  </a:pPr>
                  <a:r>
                    <a:rPr lang="en-CA" sz="1400" b="1" i="1" dirty="0"/>
                    <a:t>Lock</a:t>
                  </a:r>
                  <a:r>
                    <a:rPr lang="en-CA" sz="1400" dirty="0"/>
                    <a:t> – Leaves your account logged in with programs running but sets Windows to the log in prompt.</a:t>
                  </a:r>
                </a:p>
                <a:p>
                  <a:pPr marL="285750" indent="-285750">
                    <a:buFont typeface="Wingdings" panose="05000000000000000000" pitchFamily="2" charset="2"/>
                    <a:buChar char="Ø"/>
                  </a:pPr>
                  <a:r>
                    <a:rPr lang="en-CA" sz="1400" b="1" i="1" dirty="0"/>
                    <a:t>Restart</a:t>
                  </a:r>
                  <a:r>
                    <a:rPr lang="en-CA" sz="1400" dirty="0"/>
                    <a:t> – Logs off all users (including the Switched Users)  and restarts the computer but does not re-run the BIOS initialization. </a:t>
                  </a:r>
                </a:p>
                <a:p>
                  <a:pPr marL="285750" indent="-285750">
                    <a:buFont typeface="Wingdings" panose="05000000000000000000" pitchFamily="2" charset="2"/>
                    <a:buChar char="Ø"/>
                  </a:pPr>
                  <a:r>
                    <a:rPr lang="en-CA" sz="1400" b="1" i="1" dirty="0"/>
                    <a:t>Sleep</a:t>
                  </a:r>
                  <a:r>
                    <a:rPr lang="en-CA" sz="1400" dirty="0"/>
                    <a:t> –  Computer leaves programs and data in memory but goes into a low power state.</a:t>
                  </a:r>
                </a:p>
                <a:p>
                  <a:pPr marL="285750" indent="-285750">
                    <a:buFont typeface="Wingdings" panose="05000000000000000000" pitchFamily="2" charset="2"/>
                    <a:buChar char="Ø"/>
                  </a:pPr>
                  <a:r>
                    <a:rPr lang="en-CA" sz="1400" b="1" i="1" dirty="0"/>
                    <a:t>Hibernate</a:t>
                  </a:r>
                  <a:r>
                    <a:rPr lang="en-CA" sz="1400" dirty="0"/>
                    <a:t> – Saves the state of your computer to the hard drive and powers the system off.</a:t>
                  </a:r>
                </a:p>
              </p:txBody>
            </p:sp>
            <p:pic>
              <p:nvPicPr>
                <p:cNvPr id="32" name="Picture 3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22255" y="2708459"/>
                  <a:ext cx="152421" cy="181000"/>
                </a:xfrm>
                <a:prstGeom prst="rect">
                  <a:avLst/>
                </a:prstGeom>
              </p:spPr>
            </p:pic>
          </p:grpSp>
          <p:pic>
            <p:nvPicPr>
              <p:cNvPr id="34" name="Picture 3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6708" y="3373304"/>
                <a:ext cx="181000" cy="190527"/>
              </a:xfrm>
              <a:prstGeom prst="rect">
                <a:avLst/>
              </a:prstGeom>
            </p:spPr>
          </p:pic>
        </p:grpSp>
      </p:grpSp>
      <p:sp>
        <p:nvSpPr>
          <p:cNvPr id="44" name="TextBox 43"/>
          <p:cNvSpPr txBox="1"/>
          <p:nvPr/>
        </p:nvSpPr>
        <p:spPr>
          <a:xfrm>
            <a:off x="173648" y="266427"/>
            <a:ext cx="3880063" cy="611231"/>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Autofit/>
          </a:bodyPr>
          <a:lstStyle>
            <a:defPPr>
              <a:defRPr lang="en-US"/>
            </a:defPPr>
            <a:lvl1pPr algn="ctr">
              <a:lnSpc>
                <a:spcPct val="90000"/>
              </a:lnSpc>
              <a:spcBef>
                <a:spcPct val="0"/>
              </a:spcBef>
              <a:buNone/>
              <a:defRPr sz="1600" b="1">
                <a:latin typeface="Times New Roman" panose="02020603050405020304" pitchFamily="18" charset="0"/>
                <a:ea typeface="+mj-ea"/>
                <a:cs typeface="Times New Roman" panose="02020603050405020304" pitchFamily="18" charset="0"/>
              </a:defRPr>
            </a:lvl1pPr>
          </a:lstStyle>
          <a:p>
            <a:r>
              <a:rPr lang="en-CA" dirty="0"/>
              <a:t>The Graphical User Interface (GUI)</a:t>
            </a:r>
          </a:p>
          <a:p>
            <a:r>
              <a:rPr lang="en-CA" dirty="0"/>
              <a:t>Windows Desktop – Start Menu</a:t>
            </a:r>
          </a:p>
        </p:txBody>
      </p:sp>
    </p:spTree>
    <p:extLst>
      <p:ext uri="{BB962C8B-B14F-4D97-AF65-F5344CB8AC3E}">
        <p14:creationId xmlns:p14="http://schemas.microsoft.com/office/powerpoint/2010/main" val="890307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500" fill="hold"/>
                                        <p:tgtEl>
                                          <p:spTgt spid="43"/>
                                        </p:tgtEl>
                                        <p:attrNameLst>
                                          <p:attrName>ppt_x</p:attrName>
                                        </p:attrNameLst>
                                      </p:cBhvr>
                                      <p:tavLst>
                                        <p:tav tm="0">
                                          <p:val>
                                            <p:strVal val="#ppt_x"/>
                                          </p:val>
                                        </p:tav>
                                        <p:tav tm="100000">
                                          <p:val>
                                            <p:strVal val="#ppt_x"/>
                                          </p:val>
                                        </p:tav>
                                      </p:tavLst>
                                    </p:anim>
                                    <p:anim calcmode="lin" valueType="num">
                                      <p:cBhvr additive="base">
                                        <p:cTn id="16"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7"/>
                                        </p:tgtEl>
                                        <p:attrNameLst>
                                          <p:attrName>style.visibility</p:attrName>
                                        </p:attrNameLst>
                                      </p:cBhvr>
                                      <p:to>
                                        <p:strVal val="visible"/>
                                      </p:to>
                                    </p:set>
                                    <p:anim calcmode="lin" valueType="num">
                                      <p:cBhvr additive="base">
                                        <p:cTn id="21" dur="500" fill="hold"/>
                                        <p:tgtEl>
                                          <p:spTgt spid="37"/>
                                        </p:tgtEl>
                                        <p:attrNameLst>
                                          <p:attrName>ppt_x</p:attrName>
                                        </p:attrNameLst>
                                      </p:cBhvr>
                                      <p:tavLst>
                                        <p:tav tm="0">
                                          <p:val>
                                            <p:strVal val="#ppt_x"/>
                                          </p:val>
                                        </p:tav>
                                        <p:tav tm="100000">
                                          <p:val>
                                            <p:strVal val="#ppt_x"/>
                                          </p:val>
                                        </p:tav>
                                      </p:tavLst>
                                    </p:anim>
                                    <p:anim calcmode="lin" valueType="num">
                                      <p:cBhvr additive="base">
                                        <p:cTn id="2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500" fill="hold"/>
                                        <p:tgtEl>
                                          <p:spTgt spid="38"/>
                                        </p:tgtEl>
                                        <p:attrNameLst>
                                          <p:attrName>ppt_x</p:attrName>
                                        </p:attrNameLst>
                                      </p:cBhvr>
                                      <p:tavLst>
                                        <p:tav tm="0">
                                          <p:val>
                                            <p:strVal val="#ppt_x"/>
                                          </p:val>
                                        </p:tav>
                                        <p:tav tm="100000">
                                          <p:val>
                                            <p:strVal val="#ppt_x"/>
                                          </p:val>
                                        </p:tav>
                                      </p:tavLst>
                                    </p:anim>
                                    <p:anim calcmode="lin" valueType="num">
                                      <p:cBhvr additive="base">
                                        <p:cTn id="2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9"/>
                                        </p:tgtEl>
                                        <p:attrNameLst>
                                          <p:attrName>style.visibility</p:attrName>
                                        </p:attrNameLst>
                                      </p:cBhvr>
                                      <p:to>
                                        <p:strVal val="visible"/>
                                      </p:to>
                                    </p:set>
                                    <p:anim calcmode="lin" valueType="num">
                                      <p:cBhvr additive="base">
                                        <p:cTn id="33" dur="500" fill="hold"/>
                                        <p:tgtEl>
                                          <p:spTgt spid="39"/>
                                        </p:tgtEl>
                                        <p:attrNameLst>
                                          <p:attrName>ppt_x</p:attrName>
                                        </p:attrNameLst>
                                      </p:cBhvr>
                                      <p:tavLst>
                                        <p:tav tm="0">
                                          <p:val>
                                            <p:strVal val="#ppt_x"/>
                                          </p:val>
                                        </p:tav>
                                        <p:tav tm="100000">
                                          <p:val>
                                            <p:strVal val="#ppt_x"/>
                                          </p:val>
                                        </p:tav>
                                      </p:tavLst>
                                    </p:anim>
                                    <p:anim calcmode="lin" valueType="num">
                                      <p:cBhvr additive="base">
                                        <p:cTn id="34"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0"/>
                                        </p:tgtEl>
                                        <p:attrNameLst>
                                          <p:attrName>style.visibility</p:attrName>
                                        </p:attrNameLst>
                                      </p:cBhvr>
                                      <p:to>
                                        <p:strVal val="visible"/>
                                      </p:to>
                                    </p:set>
                                    <p:anim calcmode="lin" valueType="num">
                                      <p:cBhvr additive="base">
                                        <p:cTn id="39" dur="500" fill="hold"/>
                                        <p:tgtEl>
                                          <p:spTgt spid="40"/>
                                        </p:tgtEl>
                                        <p:attrNameLst>
                                          <p:attrName>ppt_x</p:attrName>
                                        </p:attrNameLst>
                                      </p:cBhvr>
                                      <p:tavLst>
                                        <p:tav tm="0">
                                          <p:val>
                                            <p:strVal val="#ppt_x"/>
                                          </p:val>
                                        </p:tav>
                                        <p:tav tm="100000">
                                          <p:val>
                                            <p:strVal val="#ppt_x"/>
                                          </p:val>
                                        </p:tav>
                                      </p:tavLst>
                                    </p:anim>
                                    <p:anim calcmode="lin" valueType="num">
                                      <p:cBhvr additive="base">
                                        <p:cTn id="40"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41"/>
                                        </p:tgtEl>
                                        <p:attrNameLst>
                                          <p:attrName>style.visibility</p:attrName>
                                        </p:attrNameLst>
                                      </p:cBhvr>
                                      <p:to>
                                        <p:strVal val="visible"/>
                                      </p:to>
                                    </p:set>
                                    <p:anim calcmode="lin" valueType="num">
                                      <p:cBhvr>
                                        <p:cTn id="45" dur="500" fill="hold"/>
                                        <p:tgtEl>
                                          <p:spTgt spid="41"/>
                                        </p:tgtEl>
                                        <p:attrNameLst>
                                          <p:attrName>ppt_w</p:attrName>
                                        </p:attrNameLst>
                                      </p:cBhvr>
                                      <p:tavLst>
                                        <p:tav tm="0">
                                          <p:val>
                                            <p:fltVal val="0"/>
                                          </p:val>
                                        </p:tav>
                                        <p:tav tm="100000">
                                          <p:val>
                                            <p:strVal val="#ppt_w"/>
                                          </p:val>
                                        </p:tav>
                                      </p:tavLst>
                                    </p:anim>
                                    <p:anim calcmode="lin" valueType="num">
                                      <p:cBhvr>
                                        <p:cTn id="46" dur="500" fill="hold"/>
                                        <p:tgtEl>
                                          <p:spTgt spid="41"/>
                                        </p:tgtEl>
                                        <p:attrNameLst>
                                          <p:attrName>ppt_h</p:attrName>
                                        </p:attrNameLst>
                                      </p:cBhvr>
                                      <p:tavLst>
                                        <p:tav tm="0">
                                          <p:val>
                                            <p:fltVal val="0"/>
                                          </p:val>
                                        </p:tav>
                                        <p:tav tm="100000">
                                          <p:val>
                                            <p:strVal val="#ppt_h"/>
                                          </p:val>
                                        </p:tav>
                                      </p:tavLst>
                                    </p:anim>
                                    <p:animEffect transition="in" filter="fade">
                                      <p:cBhvr>
                                        <p:cTn id="47" dur="500"/>
                                        <p:tgtEl>
                                          <p:spTgt spid="41"/>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48"/>
                                        </p:tgtEl>
                                        <p:attrNameLst>
                                          <p:attrName>style.visibility</p:attrName>
                                        </p:attrNameLst>
                                      </p:cBhvr>
                                      <p:to>
                                        <p:strVal val="visible"/>
                                      </p:to>
                                    </p:set>
                                    <p:anim calcmode="lin" valueType="num">
                                      <p:cBhvr>
                                        <p:cTn id="52" dur="500" fill="hold"/>
                                        <p:tgtEl>
                                          <p:spTgt spid="48"/>
                                        </p:tgtEl>
                                        <p:attrNameLst>
                                          <p:attrName>ppt_w</p:attrName>
                                        </p:attrNameLst>
                                      </p:cBhvr>
                                      <p:tavLst>
                                        <p:tav tm="0">
                                          <p:val>
                                            <p:fltVal val="0"/>
                                          </p:val>
                                        </p:tav>
                                        <p:tav tm="100000">
                                          <p:val>
                                            <p:strVal val="#ppt_w"/>
                                          </p:val>
                                        </p:tav>
                                      </p:tavLst>
                                    </p:anim>
                                    <p:anim calcmode="lin" valueType="num">
                                      <p:cBhvr>
                                        <p:cTn id="53" dur="500" fill="hold"/>
                                        <p:tgtEl>
                                          <p:spTgt spid="48"/>
                                        </p:tgtEl>
                                        <p:attrNameLst>
                                          <p:attrName>ppt_h</p:attrName>
                                        </p:attrNameLst>
                                      </p:cBhvr>
                                      <p:tavLst>
                                        <p:tav tm="0">
                                          <p:val>
                                            <p:fltVal val="0"/>
                                          </p:val>
                                        </p:tav>
                                        <p:tav tm="100000">
                                          <p:val>
                                            <p:strVal val="#ppt_h"/>
                                          </p:val>
                                        </p:tav>
                                      </p:tavLst>
                                    </p:anim>
                                    <p:animEffect transition="in" filter="fade">
                                      <p:cBhvr>
                                        <p:cTn id="54" dur="500"/>
                                        <p:tgtEl>
                                          <p:spTgt spid="48"/>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2"/>
                                        </p:tgtEl>
                                        <p:attrNameLst>
                                          <p:attrName>style.visibility</p:attrName>
                                        </p:attrNameLst>
                                      </p:cBhvr>
                                      <p:to>
                                        <p:strVal val="visible"/>
                                      </p:to>
                                    </p:set>
                                    <p:anim calcmode="lin" valueType="num">
                                      <p:cBhvr>
                                        <p:cTn id="59" dur="500" fill="hold"/>
                                        <p:tgtEl>
                                          <p:spTgt spid="2"/>
                                        </p:tgtEl>
                                        <p:attrNameLst>
                                          <p:attrName>ppt_w</p:attrName>
                                        </p:attrNameLst>
                                      </p:cBhvr>
                                      <p:tavLst>
                                        <p:tav tm="0">
                                          <p:val>
                                            <p:fltVal val="0"/>
                                          </p:val>
                                        </p:tav>
                                        <p:tav tm="100000">
                                          <p:val>
                                            <p:strVal val="#ppt_w"/>
                                          </p:val>
                                        </p:tav>
                                      </p:tavLst>
                                    </p:anim>
                                    <p:anim calcmode="lin" valueType="num">
                                      <p:cBhvr>
                                        <p:cTn id="60" dur="500" fill="hold"/>
                                        <p:tgtEl>
                                          <p:spTgt spid="2"/>
                                        </p:tgtEl>
                                        <p:attrNameLst>
                                          <p:attrName>ppt_h</p:attrName>
                                        </p:attrNameLst>
                                      </p:cBhvr>
                                      <p:tavLst>
                                        <p:tav tm="0">
                                          <p:val>
                                            <p:fltVal val="0"/>
                                          </p:val>
                                        </p:tav>
                                        <p:tav tm="100000">
                                          <p:val>
                                            <p:strVal val="#ppt_h"/>
                                          </p:val>
                                        </p:tav>
                                      </p:tavLst>
                                    </p:anim>
                                    <p:animEffect transition="in" filter="fade">
                                      <p:cBhvr>
                                        <p:cTn id="61" dur="500"/>
                                        <p:tgtEl>
                                          <p:spTgt spid="2"/>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36"/>
                                        </p:tgtEl>
                                        <p:attrNameLst>
                                          <p:attrName>style.visibility</p:attrName>
                                        </p:attrNameLst>
                                      </p:cBhvr>
                                      <p:to>
                                        <p:strVal val="visible"/>
                                      </p:to>
                                    </p:set>
                                    <p:anim calcmode="lin" valueType="num">
                                      <p:cBhvr>
                                        <p:cTn id="66" dur="500" fill="hold"/>
                                        <p:tgtEl>
                                          <p:spTgt spid="36"/>
                                        </p:tgtEl>
                                        <p:attrNameLst>
                                          <p:attrName>ppt_w</p:attrName>
                                        </p:attrNameLst>
                                      </p:cBhvr>
                                      <p:tavLst>
                                        <p:tav tm="0">
                                          <p:val>
                                            <p:fltVal val="0"/>
                                          </p:val>
                                        </p:tav>
                                        <p:tav tm="100000">
                                          <p:val>
                                            <p:strVal val="#ppt_w"/>
                                          </p:val>
                                        </p:tav>
                                      </p:tavLst>
                                    </p:anim>
                                    <p:anim calcmode="lin" valueType="num">
                                      <p:cBhvr>
                                        <p:cTn id="67" dur="500" fill="hold"/>
                                        <p:tgtEl>
                                          <p:spTgt spid="36"/>
                                        </p:tgtEl>
                                        <p:attrNameLst>
                                          <p:attrName>ppt_h</p:attrName>
                                        </p:attrNameLst>
                                      </p:cBhvr>
                                      <p:tavLst>
                                        <p:tav tm="0">
                                          <p:val>
                                            <p:fltVal val="0"/>
                                          </p:val>
                                        </p:tav>
                                        <p:tav tm="100000">
                                          <p:val>
                                            <p:strVal val="#ppt_h"/>
                                          </p:val>
                                        </p:tav>
                                      </p:tavLst>
                                    </p:anim>
                                    <p:animEffect transition="in" filter="fade">
                                      <p:cBhvr>
                                        <p:cTn id="68" dur="500"/>
                                        <p:tgtEl>
                                          <p:spTgt spid="36"/>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42"/>
                                        </p:tgtEl>
                                        <p:attrNameLst>
                                          <p:attrName>style.visibility</p:attrName>
                                        </p:attrNameLst>
                                      </p:cBhvr>
                                      <p:to>
                                        <p:strVal val="visible"/>
                                      </p:to>
                                    </p:set>
                                    <p:anim calcmode="lin" valueType="num">
                                      <p:cBhvr>
                                        <p:cTn id="73" dur="500" fill="hold"/>
                                        <p:tgtEl>
                                          <p:spTgt spid="42"/>
                                        </p:tgtEl>
                                        <p:attrNameLst>
                                          <p:attrName>ppt_w</p:attrName>
                                        </p:attrNameLst>
                                      </p:cBhvr>
                                      <p:tavLst>
                                        <p:tav tm="0">
                                          <p:val>
                                            <p:fltVal val="0"/>
                                          </p:val>
                                        </p:tav>
                                        <p:tav tm="100000">
                                          <p:val>
                                            <p:strVal val="#ppt_w"/>
                                          </p:val>
                                        </p:tav>
                                      </p:tavLst>
                                    </p:anim>
                                    <p:anim calcmode="lin" valueType="num">
                                      <p:cBhvr>
                                        <p:cTn id="74" dur="500" fill="hold"/>
                                        <p:tgtEl>
                                          <p:spTgt spid="42"/>
                                        </p:tgtEl>
                                        <p:attrNameLst>
                                          <p:attrName>ppt_h</p:attrName>
                                        </p:attrNameLst>
                                      </p:cBhvr>
                                      <p:tavLst>
                                        <p:tav tm="0">
                                          <p:val>
                                            <p:fltVal val="0"/>
                                          </p:val>
                                        </p:tav>
                                        <p:tav tm="100000">
                                          <p:val>
                                            <p:strVal val="#ppt_h"/>
                                          </p:val>
                                        </p:tav>
                                      </p:tavLst>
                                    </p:anim>
                                    <p:animEffect transition="in" filter="fade">
                                      <p:cBhvr>
                                        <p:cTn id="75" dur="500"/>
                                        <p:tgtEl>
                                          <p:spTgt spid="42"/>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5"/>
                                        </p:tgtEl>
                                        <p:attrNameLst>
                                          <p:attrName>style.visibility</p:attrName>
                                        </p:attrNameLst>
                                      </p:cBhvr>
                                      <p:to>
                                        <p:strVal val="visible"/>
                                      </p:to>
                                    </p:set>
                                    <p:anim calcmode="lin" valueType="num">
                                      <p:cBhvr>
                                        <p:cTn id="80" dur="500" fill="hold"/>
                                        <p:tgtEl>
                                          <p:spTgt spid="45"/>
                                        </p:tgtEl>
                                        <p:attrNameLst>
                                          <p:attrName>ppt_w</p:attrName>
                                        </p:attrNameLst>
                                      </p:cBhvr>
                                      <p:tavLst>
                                        <p:tav tm="0">
                                          <p:val>
                                            <p:fltVal val="0"/>
                                          </p:val>
                                        </p:tav>
                                        <p:tav tm="100000">
                                          <p:val>
                                            <p:strVal val="#ppt_w"/>
                                          </p:val>
                                        </p:tav>
                                      </p:tavLst>
                                    </p:anim>
                                    <p:anim calcmode="lin" valueType="num">
                                      <p:cBhvr>
                                        <p:cTn id="81" dur="500" fill="hold"/>
                                        <p:tgtEl>
                                          <p:spTgt spid="45"/>
                                        </p:tgtEl>
                                        <p:attrNameLst>
                                          <p:attrName>ppt_h</p:attrName>
                                        </p:attrNameLst>
                                      </p:cBhvr>
                                      <p:tavLst>
                                        <p:tav tm="0">
                                          <p:val>
                                            <p:fltVal val="0"/>
                                          </p:val>
                                        </p:tav>
                                        <p:tav tm="100000">
                                          <p:val>
                                            <p:strVal val="#ppt_h"/>
                                          </p:val>
                                        </p:tav>
                                      </p:tavLst>
                                    </p:anim>
                                    <p:animEffect transition="in" filter="fade">
                                      <p:cBhvr>
                                        <p:cTn id="82" dur="500"/>
                                        <p:tgtEl>
                                          <p:spTgt spid="45"/>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46"/>
                                        </p:tgtEl>
                                        <p:attrNameLst>
                                          <p:attrName>style.visibility</p:attrName>
                                        </p:attrNameLst>
                                      </p:cBhvr>
                                      <p:to>
                                        <p:strVal val="visible"/>
                                      </p:to>
                                    </p:set>
                                    <p:anim calcmode="lin" valueType="num">
                                      <p:cBhvr>
                                        <p:cTn id="87" dur="500" fill="hold"/>
                                        <p:tgtEl>
                                          <p:spTgt spid="46"/>
                                        </p:tgtEl>
                                        <p:attrNameLst>
                                          <p:attrName>ppt_w</p:attrName>
                                        </p:attrNameLst>
                                      </p:cBhvr>
                                      <p:tavLst>
                                        <p:tav tm="0">
                                          <p:val>
                                            <p:fltVal val="0"/>
                                          </p:val>
                                        </p:tav>
                                        <p:tav tm="100000">
                                          <p:val>
                                            <p:strVal val="#ppt_w"/>
                                          </p:val>
                                        </p:tav>
                                      </p:tavLst>
                                    </p:anim>
                                    <p:anim calcmode="lin" valueType="num">
                                      <p:cBhvr>
                                        <p:cTn id="88" dur="500" fill="hold"/>
                                        <p:tgtEl>
                                          <p:spTgt spid="46"/>
                                        </p:tgtEl>
                                        <p:attrNameLst>
                                          <p:attrName>ppt_h</p:attrName>
                                        </p:attrNameLst>
                                      </p:cBhvr>
                                      <p:tavLst>
                                        <p:tav tm="0">
                                          <p:val>
                                            <p:fltVal val="0"/>
                                          </p:val>
                                        </p:tav>
                                        <p:tav tm="100000">
                                          <p:val>
                                            <p:strVal val="#ppt_h"/>
                                          </p:val>
                                        </p:tav>
                                      </p:tavLst>
                                    </p:anim>
                                    <p:animEffect transition="in" filter="fade">
                                      <p:cBhvr>
                                        <p:cTn id="89" dur="500"/>
                                        <p:tgtEl>
                                          <p:spTgt spid="46"/>
                                        </p:tgtEl>
                                      </p:cBhvr>
                                    </p:animEffect>
                                  </p:childTnLst>
                                </p:cTn>
                              </p:par>
                            </p:childTnLst>
                          </p:cTn>
                        </p:par>
                      </p:childTnLst>
                    </p:cTn>
                  </p:par>
                  <p:par>
                    <p:cTn id="90" fill="hold">
                      <p:stCondLst>
                        <p:cond delay="indefinite"/>
                      </p:stCondLst>
                      <p:childTnLst>
                        <p:par>
                          <p:cTn id="91" fill="hold">
                            <p:stCondLst>
                              <p:cond delay="0"/>
                            </p:stCondLst>
                            <p:childTnLst>
                              <p:par>
                                <p:cTn id="92" presetID="53" presetClass="entr" presetSubtype="16" fill="hold" grpId="0" nodeType="clickEffect">
                                  <p:stCondLst>
                                    <p:cond delay="0"/>
                                  </p:stCondLst>
                                  <p:childTnLst>
                                    <p:set>
                                      <p:cBhvr>
                                        <p:cTn id="93" dur="1" fill="hold">
                                          <p:stCondLst>
                                            <p:cond delay="0"/>
                                          </p:stCondLst>
                                        </p:cTn>
                                        <p:tgtEl>
                                          <p:spTgt spid="47"/>
                                        </p:tgtEl>
                                        <p:attrNameLst>
                                          <p:attrName>style.visibility</p:attrName>
                                        </p:attrNameLst>
                                      </p:cBhvr>
                                      <p:to>
                                        <p:strVal val="visible"/>
                                      </p:to>
                                    </p:set>
                                    <p:anim calcmode="lin" valueType="num">
                                      <p:cBhvr>
                                        <p:cTn id="94" dur="500" fill="hold"/>
                                        <p:tgtEl>
                                          <p:spTgt spid="47"/>
                                        </p:tgtEl>
                                        <p:attrNameLst>
                                          <p:attrName>ppt_w</p:attrName>
                                        </p:attrNameLst>
                                      </p:cBhvr>
                                      <p:tavLst>
                                        <p:tav tm="0">
                                          <p:val>
                                            <p:fltVal val="0"/>
                                          </p:val>
                                        </p:tav>
                                        <p:tav tm="100000">
                                          <p:val>
                                            <p:strVal val="#ppt_w"/>
                                          </p:val>
                                        </p:tav>
                                      </p:tavLst>
                                    </p:anim>
                                    <p:anim calcmode="lin" valueType="num">
                                      <p:cBhvr>
                                        <p:cTn id="95" dur="500" fill="hold"/>
                                        <p:tgtEl>
                                          <p:spTgt spid="47"/>
                                        </p:tgtEl>
                                        <p:attrNameLst>
                                          <p:attrName>ppt_h</p:attrName>
                                        </p:attrNameLst>
                                      </p:cBhvr>
                                      <p:tavLst>
                                        <p:tav tm="0">
                                          <p:val>
                                            <p:fltVal val="0"/>
                                          </p:val>
                                        </p:tav>
                                        <p:tav tm="100000">
                                          <p:val>
                                            <p:strVal val="#ppt_h"/>
                                          </p:val>
                                        </p:tav>
                                      </p:tavLst>
                                    </p:anim>
                                    <p:animEffect transition="in" filter="fade">
                                      <p:cBhvr>
                                        <p:cTn id="96"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6" grpId="0" animBg="1"/>
      <p:bldP spid="42" grpId="0" animBg="1"/>
      <p:bldP spid="45" grpId="0" animBg="1"/>
      <p:bldP spid="46" grpId="0" animBg="1"/>
      <p:bldP spid="47" grpId="0" animBg="1"/>
      <p:bldP spid="4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18474" y="1168924"/>
            <a:ext cx="1593130" cy="150828"/>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7" name="Rounded Rectangle 36"/>
          <p:cNvSpPr/>
          <p:nvPr/>
        </p:nvSpPr>
        <p:spPr>
          <a:xfrm>
            <a:off x="518474" y="1362455"/>
            <a:ext cx="1593130" cy="150828"/>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Rounded Rectangle 37"/>
          <p:cNvSpPr/>
          <p:nvPr/>
        </p:nvSpPr>
        <p:spPr>
          <a:xfrm>
            <a:off x="518474" y="1564676"/>
            <a:ext cx="1593130" cy="150828"/>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Rounded Rectangle 38"/>
          <p:cNvSpPr/>
          <p:nvPr/>
        </p:nvSpPr>
        <p:spPr>
          <a:xfrm>
            <a:off x="523187" y="1761092"/>
            <a:ext cx="1593130" cy="150828"/>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0" name="Rounded Rectangle 39"/>
          <p:cNvSpPr/>
          <p:nvPr/>
        </p:nvSpPr>
        <p:spPr>
          <a:xfrm>
            <a:off x="518474" y="1955351"/>
            <a:ext cx="1593130" cy="150828"/>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ounded Rectangle 40"/>
          <p:cNvSpPr/>
          <p:nvPr/>
        </p:nvSpPr>
        <p:spPr>
          <a:xfrm>
            <a:off x="518474" y="2155035"/>
            <a:ext cx="1593130" cy="150828"/>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Rounded Rectangle 41"/>
          <p:cNvSpPr/>
          <p:nvPr/>
        </p:nvSpPr>
        <p:spPr>
          <a:xfrm>
            <a:off x="518474" y="2353259"/>
            <a:ext cx="1593130" cy="352233"/>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Rounded Rectangle 42"/>
          <p:cNvSpPr/>
          <p:nvPr/>
        </p:nvSpPr>
        <p:spPr>
          <a:xfrm>
            <a:off x="518474" y="2742847"/>
            <a:ext cx="1593130" cy="150828"/>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Rounded Rectangle 43"/>
          <p:cNvSpPr/>
          <p:nvPr/>
        </p:nvSpPr>
        <p:spPr>
          <a:xfrm>
            <a:off x="514607" y="3320255"/>
            <a:ext cx="1593130" cy="338363"/>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Rounded Rectangle 44"/>
          <p:cNvSpPr/>
          <p:nvPr/>
        </p:nvSpPr>
        <p:spPr>
          <a:xfrm>
            <a:off x="514607" y="3718833"/>
            <a:ext cx="1593130" cy="150828"/>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Rounded Rectangle 45"/>
          <p:cNvSpPr/>
          <p:nvPr/>
        </p:nvSpPr>
        <p:spPr>
          <a:xfrm>
            <a:off x="514606" y="3912364"/>
            <a:ext cx="1593130" cy="150828"/>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7" name="Rounded Rectangle 46"/>
          <p:cNvSpPr/>
          <p:nvPr/>
        </p:nvSpPr>
        <p:spPr>
          <a:xfrm>
            <a:off x="514606" y="4464471"/>
            <a:ext cx="1593130" cy="150828"/>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8" name="Rounded Rectangle 47"/>
          <p:cNvSpPr/>
          <p:nvPr/>
        </p:nvSpPr>
        <p:spPr>
          <a:xfrm>
            <a:off x="523187" y="4680409"/>
            <a:ext cx="1593130" cy="150828"/>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9" name="Rounded Rectangle 48"/>
          <p:cNvSpPr/>
          <p:nvPr/>
        </p:nvSpPr>
        <p:spPr>
          <a:xfrm>
            <a:off x="528501" y="4891451"/>
            <a:ext cx="1593130" cy="150828"/>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0" name="Rounded Rectangle 49"/>
          <p:cNvSpPr/>
          <p:nvPr/>
        </p:nvSpPr>
        <p:spPr>
          <a:xfrm>
            <a:off x="523187" y="5099901"/>
            <a:ext cx="1593130" cy="150828"/>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1" name="Rounded Rectangle 50"/>
          <p:cNvSpPr/>
          <p:nvPr/>
        </p:nvSpPr>
        <p:spPr>
          <a:xfrm>
            <a:off x="525544" y="5308350"/>
            <a:ext cx="1593130" cy="385439"/>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2" name="Rounded Rectangle 51"/>
          <p:cNvSpPr/>
          <p:nvPr/>
        </p:nvSpPr>
        <p:spPr>
          <a:xfrm>
            <a:off x="514606" y="6099998"/>
            <a:ext cx="1593130" cy="150828"/>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3" name="Rounded Rectangle 52"/>
          <p:cNvSpPr/>
          <p:nvPr/>
        </p:nvSpPr>
        <p:spPr>
          <a:xfrm>
            <a:off x="514606" y="6290274"/>
            <a:ext cx="1593130" cy="150828"/>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4" name="Rounded Rectangle 53"/>
          <p:cNvSpPr/>
          <p:nvPr/>
        </p:nvSpPr>
        <p:spPr>
          <a:xfrm>
            <a:off x="523187" y="6480550"/>
            <a:ext cx="1593130" cy="150828"/>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5" name="Rounded Rectangle 54"/>
          <p:cNvSpPr/>
          <p:nvPr/>
        </p:nvSpPr>
        <p:spPr>
          <a:xfrm>
            <a:off x="9692326" y="1172577"/>
            <a:ext cx="1846082" cy="14717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6" name="Rounded Rectangle 55"/>
          <p:cNvSpPr/>
          <p:nvPr/>
        </p:nvSpPr>
        <p:spPr>
          <a:xfrm>
            <a:off x="9692326" y="1366264"/>
            <a:ext cx="1846082" cy="14717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7" name="Rounded Rectangle 56"/>
          <p:cNvSpPr/>
          <p:nvPr/>
        </p:nvSpPr>
        <p:spPr>
          <a:xfrm>
            <a:off x="9692326" y="1566502"/>
            <a:ext cx="1846082" cy="14717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8" name="Rounded Rectangle 57"/>
          <p:cNvSpPr/>
          <p:nvPr/>
        </p:nvSpPr>
        <p:spPr>
          <a:xfrm>
            <a:off x="9692326" y="1764745"/>
            <a:ext cx="1846082" cy="14717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9" name="Rounded Rectangle 58"/>
          <p:cNvSpPr/>
          <p:nvPr/>
        </p:nvSpPr>
        <p:spPr>
          <a:xfrm>
            <a:off x="9692326" y="1957177"/>
            <a:ext cx="1846082" cy="14717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2" name="Rounded Rectangle 61"/>
          <p:cNvSpPr/>
          <p:nvPr/>
        </p:nvSpPr>
        <p:spPr>
          <a:xfrm>
            <a:off x="9692326" y="2916536"/>
            <a:ext cx="1846082" cy="14717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3" name="Rounded Rectangle 62"/>
          <p:cNvSpPr/>
          <p:nvPr/>
        </p:nvSpPr>
        <p:spPr>
          <a:xfrm>
            <a:off x="9692326" y="3118328"/>
            <a:ext cx="1846082" cy="14717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4" name="Rounded Rectangle 63"/>
          <p:cNvSpPr/>
          <p:nvPr/>
        </p:nvSpPr>
        <p:spPr>
          <a:xfrm>
            <a:off x="9692326" y="3306311"/>
            <a:ext cx="1846082" cy="14717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5" name="Rounded Rectangle 64"/>
          <p:cNvSpPr/>
          <p:nvPr/>
        </p:nvSpPr>
        <p:spPr>
          <a:xfrm>
            <a:off x="9690363" y="3503255"/>
            <a:ext cx="1846082" cy="14717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6" name="Rounded Rectangle 65"/>
          <p:cNvSpPr/>
          <p:nvPr/>
        </p:nvSpPr>
        <p:spPr>
          <a:xfrm>
            <a:off x="9690363" y="3705047"/>
            <a:ext cx="1846082" cy="14717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7" name="Rounded Rectangle 66"/>
          <p:cNvSpPr/>
          <p:nvPr/>
        </p:nvSpPr>
        <p:spPr>
          <a:xfrm>
            <a:off x="9690363" y="3906839"/>
            <a:ext cx="1846082" cy="14717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8" name="Rounded Rectangle 67"/>
          <p:cNvSpPr/>
          <p:nvPr/>
        </p:nvSpPr>
        <p:spPr>
          <a:xfrm>
            <a:off x="9702971" y="4097748"/>
            <a:ext cx="1846082" cy="14717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9" name="Rounded Rectangle 68"/>
          <p:cNvSpPr/>
          <p:nvPr/>
        </p:nvSpPr>
        <p:spPr>
          <a:xfrm>
            <a:off x="9708039" y="4670007"/>
            <a:ext cx="1846082" cy="14717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0" name="Rounded Rectangle 69"/>
          <p:cNvSpPr/>
          <p:nvPr/>
        </p:nvSpPr>
        <p:spPr>
          <a:xfrm>
            <a:off x="9721825" y="4878522"/>
            <a:ext cx="1846082" cy="14717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1" name="Rounded Rectangle 70"/>
          <p:cNvSpPr/>
          <p:nvPr/>
        </p:nvSpPr>
        <p:spPr>
          <a:xfrm>
            <a:off x="9721825" y="5428605"/>
            <a:ext cx="1846082" cy="14717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2" name="Rounded Rectangle 71"/>
          <p:cNvSpPr/>
          <p:nvPr/>
        </p:nvSpPr>
        <p:spPr>
          <a:xfrm>
            <a:off x="9721825" y="5628230"/>
            <a:ext cx="1846082" cy="14717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3977291" y="130747"/>
            <a:ext cx="3880063" cy="611231"/>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Autofit/>
          </a:bodyPr>
          <a:lstStyle>
            <a:defPPr>
              <a:defRPr lang="en-US"/>
            </a:defPPr>
            <a:lvl1pPr algn="ctr">
              <a:lnSpc>
                <a:spcPct val="90000"/>
              </a:lnSpc>
              <a:spcBef>
                <a:spcPct val="0"/>
              </a:spcBef>
              <a:buNone/>
              <a:defRPr sz="1600" b="1">
                <a:latin typeface="Times New Roman" panose="02020603050405020304" pitchFamily="18" charset="0"/>
                <a:ea typeface="+mj-ea"/>
                <a:cs typeface="Times New Roman" panose="02020603050405020304" pitchFamily="18" charset="0"/>
              </a:defRPr>
            </a:lvl1pPr>
          </a:lstStyle>
          <a:p>
            <a:r>
              <a:rPr lang="en-CA" dirty="0"/>
              <a:t>The Graphical User Interface (GUI)</a:t>
            </a:r>
          </a:p>
          <a:p>
            <a:r>
              <a:rPr lang="en-CA" dirty="0"/>
              <a:t>Windows Desktop – Control Panel</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345" y="2221770"/>
            <a:ext cx="6589959" cy="4636230"/>
          </a:xfrm>
          <a:prstGeom prst="rect">
            <a:avLst/>
          </a:prstGeom>
        </p:spPr>
      </p:pic>
      <p:grpSp>
        <p:nvGrpSpPr>
          <p:cNvPr id="25" name="Group 24"/>
          <p:cNvGrpSpPr/>
          <p:nvPr/>
        </p:nvGrpSpPr>
        <p:grpSpPr>
          <a:xfrm>
            <a:off x="5196173" y="1630663"/>
            <a:ext cx="3363365" cy="1433048"/>
            <a:chOff x="5196173" y="1630663"/>
            <a:chExt cx="3363365" cy="1433048"/>
          </a:xfrm>
        </p:grpSpPr>
        <p:sp>
          <p:nvSpPr>
            <p:cNvPr id="7" name="Line Callout 1 6"/>
            <p:cNvSpPr/>
            <p:nvPr/>
          </p:nvSpPr>
          <p:spPr>
            <a:xfrm>
              <a:off x="7560298" y="2875175"/>
              <a:ext cx="999240" cy="188536"/>
            </a:xfrm>
            <a:prstGeom prst="borderCallout1">
              <a:avLst>
                <a:gd name="adj1" fmla="val -1250"/>
                <a:gd name="adj2" fmla="val 52044"/>
                <a:gd name="adj3" fmla="val -497501"/>
                <a:gd name="adj4" fmla="val -166635"/>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extBox 7"/>
            <p:cNvSpPr txBox="1"/>
            <p:nvPr/>
          </p:nvSpPr>
          <p:spPr>
            <a:xfrm>
              <a:off x="5196173" y="1630663"/>
              <a:ext cx="1442301" cy="307777"/>
            </a:xfrm>
            <a:prstGeom prst="rect">
              <a:avLst/>
            </a:prstGeom>
            <a:noFill/>
            <a:ln w="19050">
              <a:solidFill>
                <a:schemeClr val="accent2"/>
              </a:solidFill>
            </a:ln>
          </p:spPr>
          <p:txBody>
            <a:bodyPr wrap="square" rtlCol="0">
              <a:spAutoFit/>
            </a:bodyPr>
            <a:lstStyle/>
            <a:p>
              <a:pPr algn="ctr"/>
              <a:r>
                <a:rPr lang="en-CA" sz="1400" dirty="0"/>
                <a:t>Category View</a:t>
              </a:r>
            </a:p>
          </p:txBody>
        </p:sp>
      </p:grpSp>
      <p:grpSp>
        <p:nvGrpSpPr>
          <p:cNvPr id="26" name="Group 25"/>
          <p:cNvGrpSpPr/>
          <p:nvPr/>
        </p:nvGrpSpPr>
        <p:grpSpPr>
          <a:xfrm>
            <a:off x="173649" y="877658"/>
            <a:ext cx="5265616" cy="2987332"/>
            <a:chOff x="173649" y="877658"/>
            <a:chExt cx="5265616" cy="2987332"/>
          </a:xfrm>
        </p:grpSpPr>
        <p:sp>
          <p:nvSpPr>
            <p:cNvPr id="9" name="Line Callout 1 8"/>
            <p:cNvSpPr/>
            <p:nvPr/>
          </p:nvSpPr>
          <p:spPr>
            <a:xfrm>
              <a:off x="3186258" y="3289955"/>
              <a:ext cx="2253007" cy="575035"/>
            </a:xfrm>
            <a:prstGeom prst="borderCallout1">
              <a:avLst>
                <a:gd name="adj1" fmla="val 51537"/>
                <a:gd name="adj2" fmla="val 35"/>
                <a:gd name="adj3" fmla="val -215368"/>
                <a:gd name="adj4" fmla="val -32058"/>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p:cNvSpPr txBox="1"/>
            <p:nvPr/>
          </p:nvSpPr>
          <p:spPr>
            <a:xfrm>
              <a:off x="173649" y="877658"/>
              <a:ext cx="2286748" cy="2108269"/>
            </a:xfrm>
            <a:prstGeom prst="rect">
              <a:avLst/>
            </a:prstGeom>
            <a:noFill/>
            <a:ln w="19050">
              <a:solidFill>
                <a:srgbClr val="00B050"/>
              </a:solidFill>
            </a:ln>
          </p:spPr>
          <p:txBody>
            <a:bodyPr wrap="square" rtlCol="0">
              <a:spAutoFit/>
            </a:bodyPr>
            <a:lstStyle/>
            <a:p>
              <a:r>
                <a:rPr lang="en-CA" sz="1400" b="1" dirty="0">
                  <a:solidFill>
                    <a:srgbClr val="00B050"/>
                  </a:solidFill>
                </a:rPr>
                <a:t>System and Security</a:t>
              </a:r>
            </a:p>
            <a:p>
              <a:pPr marL="285750" indent="-285750">
                <a:buFont typeface="Wingdings" panose="05000000000000000000" pitchFamily="2" charset="2"/>
                <a:buChar char="Ø"/>
              </a:pPr>
              <a:r>
                <a:rPr lang="en-CA" sz="1300" dirty="0"/>
                <a:t>Action Center</a:t>
              </a:r>
            </a:p>
            <a:p>
              <a:pPr marL="285750" indent="-285750">
                <a:buFont typeface="Wingdings" panose="05000000000000000000" pitchFamily="2" charset="2"/>
                <a:buChar char="Ø"/>
              </a:pPr>
              <a:r>
                <a:rPr lang="en-CA" sz="1300" dirty="0"/>
                <a:t>Windows Firewall</a:t>
              </a:r>
            </a:p>
            <a:p>
              <a:pPr marL="285750" indent="-285750">
                <a:buFont typeface="Wingdings" panose="05000000000000000000" pitchFamily="2" charset="2"/>
                <a:buChar char="Ø"/>
              </a:pPr>
              <a:r>
                <a:rPr lang="en-CA" sz="1300" dirty="0"/>
                <a:t>System</a:t>
              </a:r>
            </a:p>
            <a:p>
              <a:pPr marL="285750" indent="-285750">
                <a:buFont typeface="Wingdings" panose="05000000000000000000" pitchFamily="2" charset="2"/>
                <a:buChar char="Ø"/>
              </a:pPr>
              <a:r>
                <a:rPr lang="en-CA" sz="1300" dirty="0"/>
                <a:t>Windows Update</a:t>
              </a:r>
            </a:p>
            <a:p>
              <a:pPr marL="285750" indent="-285750">
                <a:buFont typeface="Wingdings" panose="05000000000000000000" pitchFamily="2" charset="2"/>
                <a:buChar char="Ø"/>
              </a:pPr>
              <a:r>
                <a:rPr lang="en-CA" sz="1300" dirty="0"/>
                <a:t>Power Options</a:t>
              </a:r>
            </a:p>
            <a:p>
              <a:pPr marL="285750" indent="-285750">
                <a:buFont typeface="Wingdings" panose="05000000000000000000" pitchFamily="2" charset="2"/>
                <a:buChar char="Ø"/>
              </a:pPr>
              <a:r>
                <a:rPr lang="en-CA" sz="1300" dirty="0"/>
                <a:t>Backup and Restore</a:t>
              </a:r>
            </a:p>
            <a:p>
              <a:pPr marL="285750" indent="-285750">
                <a:buFont typeface="Wingdings" panose="05000000000000000000" pitchFamily="2" charset="2"/>
                <a:buChar char="Ø"/>
              </a:pPr>
              <a:r>
                <a:rPr lang="en-CA" sz="1300" dirty="0"/>
                <a:t>Windows Anytime Upgrade</a:t>
              </a:r>
            </a:p>
            <a:p>
              <a:pPr marL="285750" indent="-285750">
                <a:buFont typeface="Wingdings" panose="05000000000000000000" pitchFamily="2" charset="2"/>
                <a:buChar char="Ø"/>
              </a:pPr>
              <a:r>
                <a:rPr lang="en-CA" sz="1300" dirty="0"/>
                <a:t>Administrative Tools</a:t>
              </a:r>
            </a:p>
          </p:txBody>
        </p:sp>
      </p:grpSp>
      <p:grpSp>
        <p:nvGrpSpPr>
          <p:cNvPr id="27" name="Group 26"/>
          <p:cNvGrpSpPr/>
          <p:nvPr/>
        </p:nvGrpSpPr>
        <p:grpSpPr>
          <a:xfrm>
            <a:off x="173647" y="3025374"/>
            <a:ext cx="5265617" cy="1329810"/>
            <a:chOff x="173647" y="3025374"/>
            <a:chExt cx="5265617" cy="1329810"/>
          </a:xfrm>
        </p:grpSpPr>
        <p:sp>
          <p:nvSpPr>
            <p:cNvPr id="11" name="Line Callout 1 10"/>
            <p:cNvSpPr/>
            <p:nvPr/>
          </p:nvSpPr>
          <p:spPr>
            <a:xfrm>
              <a:off x="3186257" y="3893271"/>
              <a:ext cx="2253007" cy="461913"/>
            </a:xfrm>
            <a:prstGeom prst="borderCallout1">
              <a:avLst>
                <a:gd name="adj1" fmla="val 51537"/>
                <a:gd name="adj2" fmla="val 35"/>
                <a:gd name="adj3" fmla="val -66388"/>
                <a:gd name="adj4" fmla="val -32057"/>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p:cNvSpPr txBox="1"/>
            <p:nvPr/>
          </p:nvSpPr>
          <p:spPr>
            <a:xfrm>
              <a:off x="173647" y="3025374"/>
              <a:ext cx="2286749" cy="1107996"/>
            </a:xfrm>
            <a:prstGeom prst="rect">
              <a:avLst/>
            </a:prstGeom>
            <a:noFill/>
            <a:ln w="19050">
              <a:solidFill>
                <a:srgbClr val="0070C0"/>
              </a:solidFill>
            </a:ln>
          </p:spPr>
          <p:txBody>
            <a:bodyPr wrap="square" rtlCol="0">
              <a:spAutoFit/>
            </a:bodyPr>
            <a:lstStyle/>
            <a:p>
              <a:r>
                <a:rPr lang="en-CA" sz="1400" b="1" dirty="0">
                  <a:solidFill>
                    <a:srgbClr val="0070C0"/>
                  </a:solidFill>
                </a:rPr>
                <a:t>Network and Internet</a:t>
              </a:r>
            </a:p>
            <a:p>
              <a:pPr marL="285750" indent="-285750">
                <a:buFont typeface="Wingdings" panose="05000000000000000000" pitchFamily="2" charset="2"/>
                <a:buChar char="Ø"/>
              </a:pPr>
              <a:r>
                <a:rPr lang="en-CA" sz="1300" dirty="0"/>
                <a:t>Network and Sharing Center</a:t>
              </a:r>
            </a:p>
            <a:p>
              <a:pPr marL="285750" indent="-285750">
                <a:buFont typeface="Wingdings" panose="05000000000000000000" pitchFamily="2" charset="2"/>
                <a:buChar char="Ø"/>
              </a:pPr>
              <a:r>
                <a:rPr lang="en-CA" sz="1300" dirty="0"/>
                <a:t>HomeGroup</a:t>
              </a:r>
            </a:p>
            <a:p>
              <a:pPr marL="285750" indent="-285750">
                <a:buFont typeface="Wingdings" panose="05000000000000000000" pitchFamily="2" charset="2"/>
                <a:buChar char="Ø"/>
              </a:pPr>
              <a:r>
                <a:rPr lang="en-CA" sz="1300" dirty="0"/>
                <a:t>Internet Options</a:t>
              </a:r>
            </a:p>
          </p:txBody>
        </p:sp>
      </p:grpSp>
      <p:grpSp>
        <p:nvGrpSpPr>
          <p:cNvPr id="28" name="Group 27"/>
          <p:cNvGrpSpPr/>
          <p:nvPr/>
        </p:nvGrpSpPr>
        <p:grpSpPr>
          <a:xfrm>
            <a:off x="173648" y="4166646"/>
            <a:ext cx="5265616" cy="1600438"/>
            <a:chOff x="173648" y="4166646"/>
            <a:chExt cx="5265616" cy="1600438"/>
          </a:xfrm>
        </p:grpSpPr>
        <p:sp>
          <p:nvSpPr>
            <p:cNvPr id="13" name="Line Callout 1 12"/>
            <p:cNvSpPr/>
            <p:nvPr/>
          </p:nvSpPr>
          <p:spPr>
            <a:xfrm>
              <a:off x="3186257" y="4383465"/>
              <a:ext cx="2253007" cy="725863"/>
            </a:xfrm>
            <a:prstGeom prst="borderCallout1">
              <a:avLst>
                <a:gd name="adj1" fmla="val 51537"/>
                <a:gd name="adj2" fmla="val 35"/>
                <a:gd name="adj3" fmla="val 104484"/>
                <a:gd name="adj4" fmla="val -32894"/>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173648" y="4166646"/>
              <a:ext cx="2286749" cy="1600438"/>
            </a:xfrm>
            <a:prstGeom prst="rect">
              <a:avLst/>
            </a:prstGeom>
            <a:noFill/>
            <a:ln w="19050">
              <a:solidFill>
                <a:srgbClr val="7030A0"/>
              </a:solidFill>
            </a:ln>
          </p:spPr>
          <p:txBody>
            <a:bodyPr wrap="square" rtlCol="0">
              <a:spAutoFit/>
            </a:bodyPr>
            <a:lstStyle/>
            <a:p>
              <a:r>
                <a:rPr lang="en-CA" sz="1400" b="1" dirty="0">
                  <a:solidFill>
                    <a:srgbClr val="7030A0"/>
                  </a:solidFill>
                </a:rPr>
                <a:t>Hardware and Sound</a:t>
              </a:r>
            </a:p>
            <a:p>
              <a:pPr marL="285750" indent="-285750">
                <a:buFont typeface="Wingdings" panose="05000000000000000000" pitchFamily="2" charset="2"/>
                <a:buChar char="Ø"/>
              </a:pPr>
              <a:r>
                <a:rPr lang="en-CA" sz="1400" dirty="0"/>
                <a:t>Devices and Printers</a:t>
              </a:r>
            </a:p>
            <a:p>
              <a:pPr marL="285750" indent="-285750">
                <a:buFont typeface="Wingdings" panose="05000000000000000000" pitchFamily="2" charset="2"/>
                <a:buChar char="Ø"/>
              </a:pPr>
              <a:r>
                <a:rPr lang="en-CA" sz="1400" dirty="0"/>
                <a:t>AutoPlay</a:t>
              </a:r>
            </a:p>
            <a:p>
              <a:pPr marL="285750" indent="-285750">
                <a:buFont typeface="Wingdings" panose="05000000000000000000" pitchFamily="2" charset="2"/>
                <a:buChar char="Ø"/>
              </a:pPr>
              <a:r>
                <a:rPr lang="en-CA" sz="1400" dirty="0"/>
                <a:t>Power Options</a:t>
              </a:r>
            </a:p>
            <a:p>
              <a:pPr marL="285750" indent="-285750">
                <a:buFont typeface="Wingdings" panose="05000000000000000000" pitchFamily="2" charset="2"/>
                <a:buChar char="Ø"/>
              </a:pPr>
              <a:r>
                <a:rPr lang="en-CA" sz="1400" dirty="0"/>
                <a:t>Display</a:t>
              </a:r>
            </a:p>
            <a:p>
              <a:pPr marL="285750" indent="-285750">
                <a:buFont typeface="Wingdings" panose="05000000000000000000" pitchFamily="2" charset="2"/>
                <a:buChar char="Ø"/>
              </a:pPr>
              <a:r>
                <a:rPr lang="en-CA" sz="1400" dirty="0"/>
                <a:t>Windows Mobility Center</a:t>
              </a:r>
            </a:p>
          </p:txBody>
        </p:sp>
      </p:grpSp>
      <p:grpSp>
        <p:nvGrpSpPr>
          <p:cNvPr id="29" name="Group 28"/>
          <p:cNvGrpSpPr/>
          <p:nvPr/>
        </p:nvGrpSpPr>
        <p:grpSpPr>
          <a:xfrm>
            <a:off x="177610" y="5142140"/>
            <a:ext cx="5261654" cy="1568429"/>
            <a:chOff x="177610" y="5142140"/>
            <a:chExt cx="5261654" cy="1568429"/>
          </a:xfrm>
        </p:grpSpPr>
        <p:sp>
          <p:nvSpPr>
            <p:cNvPr id="15" name="Line Callout 1 14"/>
            <p:cNvSpPr/>
            <p:nvPr/>
          </p:nvSpPr>
          <p:spPr>
            <a:xfrm>
              <a:off x="3186257" y="5142140"/>
              <a:ext cx="2253007" cy="438528"/>
            </a:xfrm>
            <a:prstGeom prst="borderCallout1">
              <a:avLst>
                <a:gd name="adj1" fmla="val 51537"/>
                <a:gd name="adj2" fmla="val 35"/>
                <a:gd name="adj3" fmla="val 287516"/>
                <a:gd name="adj4" fmla="val -31639"/>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p:cNvSpPr txBox="1"/>
            <p:nvPr/>
          </p:nvSpPr>
          <p:spPr>
            <a:xfrm>
              <a:off x="177610" y="5802628"/>
              <a:ext cx="2282785" cy="907941"/>
            </a:xfrm>
            <a:prstGeom prst="rect">
              <a:avLst/>
            </a:prstGeom>
            <a:noFill/>
            <a:ln w="19050">
              <a:solidFill>
                <a:srgbClr val="C00000"/>
              </a:solidFill>
            </a:ln>
          </p:spPr>
          <p:txBody>
            <a:bodyPr wrap="square" rtlCol="0">
              <a:spAutoFit/>
            </a:bodyPr>
            <a:lstStyle/>
            <a:p>
              <a:r>
                <a:rPr lang="en-CA" sz="1400" b="1" dirty="0">
                  <a:solidFill>
                    <a:srgbClr val="C00000"/>
                  </a:solidFill>
                </a:rPr>
                <a:t>Programs</a:t>
              </a:r>
            </a:p>
            <a:p>
              <a:pPr marL="285750" indent="-285750">
                <a:buFont typeface="Wingdings" panose="05000000000000000000" pitchFamily="2" charset="2"/>
                <a:buChar char="Ø"/>
              </a:pPr>
              <a:r>
                <a:rPr lang="en-CA" sz="1300" dirty="0"/>
                <a:t>Programs and Features</a:t>
              </a:r>
            </a:p>
            <a:p>
              <a:pPr marL="285750" indent="-285750">
                <a:buFont typeface="Wingdings" panose="05000000000000000000" pitchFamily="2" charset="2"/>
                <a:buChar char="Ø"/>
              </a:pPr>
              <a:r>
                <a:rPr lang="en-CA" sz="1300" dirty="0"/>
                <a:t>Default Programs</a:t>
              </a:r>
            </a:p>
            <a:p>
              <a:pPr marL="285750" indent="-285750">
                <a:buFont typeface="Wingdings" panose="05000000000000000000" pitchFamily="2" charset="2"/>
                <a:buChar char="Ø"/>
              </a:pPr>
              <a:r>
                <a:rPr lang="en-CA" sz="1300" dirty="0"/>
                <a:t>Desktop Gadgets</a:t>
              </a:r>
            </a:p>
          </p:txBody>
        </p:sp>
      </p:grpSp>
      <p:grpSp>
        <p:nvGrpSpPr>
          <p:cNvPr id="30" name="Group 29"/>
          <p:cNvGrpSpPr/>
          <p:nvPr/>
        </p:nvGrpSpPr>
        <p:grpSpPr>
          <a:xfrm>
            <a:off x="5917323" y="884127"/>
            <a:ext cx="6011904" cy="2856451"/>
            <a:chOff x="5941284" y="877658"/>
            <a:chExt cx="6011904" cy="2856451"/>
          </a:xfrm>
        </p:grpSpPr>
        <p:sp>
          <p:nvSpPr>
            <p:cNvPr id="17" name="Line Callout 1 16"/>
            <p:cNvSpPr/>
            <p:nvPr/>
          </p:nvSpPr>
          <p:spPr>
            <a:xfrm>
              <a:off x="5941284" y="3281622"/>
              <a:ext cx="2253007" cy="452487"/>
            </a:xfrm>
            <a:prstGeom prst="borderCallout1">
              <a:avLst>
                <a:gd name="adj1" fmla="val 48750"/>
                <a:gd name="adj2" fmla="val 100261"/>
                <a:gd name="adj3" fmla="val -388417"/>
                <a:gd name="adj4" fmla="val 152794"/>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p:cNvSpPr txBox="1"/>
            <p:nvPr/>
          </p:nvSpPr>
          <p:spPr>
            <a:xfrm>
              <a:off x="9374252" y="877658"/>
              <a:ext cx="2578936" cy="1308050"/>
            </a:xfrm>
            <a:prstGeom prst="rect">
              <a:avLst/>
            </a:prstGeom>
            <a:noFill/>
            <a:ln w="19050">
              <a:solidFill>
                <a:schemeClr val="tx1"/>
              </a:solidFill>
            </a:ln>
          </p:spPr>
          <p:txBody>
            <a:bodyPr wrap="square" rtlCol="0">
              <a:spAutoFit/>
            </a:bodyPr>
            <a:lstStyle/>
            <a:p>
              <a:r>
                <a:rPr lang="en-CA" sz="1400" b="1" dirty="0"/>
                <a:t>User Accounts and Family Safety</a:t>
              </a:r>
            </a:p>
            <a:p>
              <a:pPr marL="285750" indent="-285750">
                <a:buFont typeface="Wingdings" panose="05000000000000000000" pitchFamily="2" charset="2"/>
                <a:buChar char="Ø"/>
              </a:pPr>
              <a:r>
                <a:rPr lang="en-CA" sz="1300" dirty="0"/>
                <a:t>User Accounts</a:t>
              </a:r>
            </a:p>
            <a:p>
              <a:pPr marL="285750" indent="-285750">
                <a:buFont typeface="Wingdings" panose="05000000000000000000" pitchFamily="2" charset="2"/>
                <a:buChar char="Ø"/>
              </a:pPr>
              <a:r>
                <a:rPr lang="en-CA" sz="1300" dirty="0"/>
                <a:t>Parental Controls</a:t>
              </a:r>
            </a:p>
            <a:p>
              <a:pPr marL="285750" indent="-285750">
                <a:buFont typeface="Wingdings" panose="05000000000000000000" pitchFamily="2" charset="2"/>
                <a:buChar char="Ø"/>
              </a:pPr>
              <a:r>
                <a:rPr lang="en-CA" sz="1300" dirty="0"/>
                <a:t>Windows CardSpace</a:t>
              </a:r>
            </a:p>
            <a:p>
              <a:pPr marL="285750" indent="-285750">
                <a:buFont typeface="Wingdings" panose="05000000000000000000" pitchFamily="2" charset="2"/>
                <a:buChar char="Ø"/>
              </a:pPr>
              <a:r>
                <a:rPr lang="en-CA" sz="1300" dirty="0"/>
                <a:t>Credential Manager</a:t>
              </a:r>
            </a:p>
            <a:p>
              <a:pPr marL="285750" indent="-285750">
                <a:buFont typeface="Wingdings" panose="05000000000000000000" pitchFamily="2" charset="2"/>
                <a:buChar char="Ø"/>
              </a:pPr>
              <a:r>
                <a:rPr lang="en-CA" sz="1300" dirty="0"/>
                <a:t>Mail</a:t>
              </a:r>
            </a:p>
          </p:txBody>
        </p:sp>
      </p:grpSp>
      <p:grpSp>
        <p:nvGrpSpPr>
          <p:cNvPr id="31" name="Group 30"/>
          <p:cNvGrpSpPr/>
          <p:nvPr/>
        </p:nvGrpSpPr>
        <p:grpSpPr>
          <a:xfrm>
            <a:off x="5917322" y="2629042"/>
            <a:ext cx="6011905" cy="1734505"/>
            <a:chOff x="8180147" y="2591600"/>
            <a:chExt cx="6011905" cy="1734505"/>
          </a:xfrm>
        </p:grpSpPr>
        <p:sp>
          <p:nvSpPr>
            <p:cNvPr id="19" name="Line Callout 1 18"/>
            <p:cNvSpPr/>
            <p:nvPr/>
          </p:nvSpPr>
          <p:spPr>
            <a:xfrm>
              <a:off x="8180147" y="3732215"/>
              <a:ext cx="2253007" cy="593890"/>
            </a:xfrm>
            <a:prstGeom prst="borderCallout1">
              <a:avLst>
                <a:gd name="adj1" fmla="val 48750"/>
                <a:gd name="adj2" fmla="val 100261"/>
                <a:gd name="adj3" fmla="val -52505"/>
                <a:gd name="adj4" fmla="val 152793"/>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TextBox 19"/>
            <p:cNvSpPr txBox="1"/>
            <p:nvPr/>
          </p:nvSpPr>
          <p:spPr>
            <a:xfrm>
              <a:off x="11613116" y="2591600"/>
              <a:ext cx="2578936" cy="1708160"/>
            </a:xfrm>
            <a:prstGeom prst="rect">
              <a:avLst/>
            </a:prstGeom>
            <a:noFill/>
            <a:ln w="19050">
              <a:solidFill>
                <a:srgbClr val="00B0F0"/>
              </a:solidFill>
            </a:ln>
          </p:spPr>
          <p:txBody>
            <a:bodyPr wrap="square" rtlCol="0">
              <a:spAutoFit/>
            </a:bodyPr>
            <a:lstStyle/>
            <a:p>
              <a:r>
                <a:rPr lang="en-CA" sz="1400" b="1" dirty="0">
                  <a:solidFill>
                    <a:srgbClr val="00B0F0"/>
                  </a:solidFill>
                </a:rPr>
                <a:t>Appearance and Personalization</a:t>
              </a:r>
            </a:p>
            <a:p>
              <a:pPr marL="285750" indent="-285750">
                <a:buFont typeface="Wingdings" panose="05000000000000000000" pitchFamily="2" charset="2"/>
                <a:buChar char="Ø"/>
              </a:pPr>
              <a:r>
                <a:rPr lang="en-CA" sz="1300" dirty="0"/>
                <a:t>Personalization</a:t>
              </a:r>
            </a:p>
            <a:p>
              <a:pPr marL="285750" indent="-285750">
                <a:buFont typeface="Wingdings" panose="05000000000000000000" pitchFamily="2" charset="2"/>
                <a:buChar char="Ø"/>
              </a:pPr>
              <a:r>
                <a:rPr lang="en-CA" sz="1300" dirty="0"/>
                <a:t>Display</a:t>
              </a:r>
            </a:p>
            <a:p>
              <a:pPr marL="285750" indent="-285750">
                <a:buFont typeface="Wingdings" panose="05000000000000000000" pitchFamily="2" charset="2"/>
                <a:buChar char="Ø"/>
              </a:pPr>
              <a:r>
                <a:rPr lang="en-CA" sz="1300" dirty="0"/>
                <a:t>Desktop Gadgets</a:t>
              </a:r>
            </a:p>
            <a:p>
              <a:pPr marL="285750" indent="-285750">
                <a:buFont typeface="Wingdings" panose="05000000000000000000" pitchFamily="2" charset="2"/>
                <a:buChar char="Ø"/>
              </a:pPr>
              <a:r>
                <a:rPr lang="en-CA" sz="1300" dirty="0"/>
                <a:t>Taskbar and Start Menu</a:t>
              </a:r>
            </a:p>
            <a:p>
              <a:pPr marL="285750" indent="-285750">
                <a:buFont typeface="Wingdings" panose="05000000000000000000" pitchFamily="2" charset="2"/>
                <a:buChar char="Ø"/>
              </a:pPr>
              <a:r>
                <a:rPr lang="en-CA" sz="1300" dirty="0"/>
                <a:t>Ease of Access Center</a:t>
              </a:r>
            </a:p>
            <a:p>
              <a:pPr marL="285750" indent="-285750">
                <a:buFont typeface="Wingdings" panose="05000000000000000000" pitchFamily="2" charset="2"/>
                <a:buChar char="Ø"/>
              </a:pPr>
              <a:r>
                <a:rPr lang="en-CA" sz="1300" dirty="0"/>
                <a:t>Folder Options</a:t>
              </a:r>
            </a:p>
            <a:p>
              <a:pPr marL="285750" indent="-285750">
                <a:buFont typeface="Wingdings" panose="05000000000000000000" pitchFamily="2" charset="2"/>
                <a:buChar char="Ø"/>
              </a:pPr>
              <a:r>
                <a:rPr lang="en-CA" sz="1300" dirty="0"/>
                <a:t>Fonts</a:t>
              </a:r>
            </a:p>
          </p:txBody>
        </p:sp>
      </p:grpSp>
      <p:grpSp>
        <p:nvGrpSpPr>
          <p:cNvPr id="32" name="Group 31"/>
          <p:cNvGrpSpPr/>
          <p:nvPr/>
        </p:nvGrpSpPr>
        <p:grpSpPr>
          <a:xfrm>
            <a:off x="5917324" y="4380225"/>
            <a:ext cx="6035864" cy="707886"/>
            <a:chOff x="5917324" y="4380225"/>
            <a:chExt cx="6035864" cy="707886"/>
          </a:xfrm>
        </p:grpSpPr>
        <p:sp>
          <p:nvSpPr>
            <p:cNvPr id="21" name="Line Callout 1 20"/>
            <p:cNvSpPr/>
            <p:nvPr/>
          </p:nvSpPr>
          <p:spPr>
            <a:xfrm>
              <a:off x="5917324" y="4392626"/>
              <a:ext cx="2253007" cy="423911"/>
            </a:xfrm>
            <a:prstGeom prst="borderCallout1">
              <a:avLst>
                <a:gd name="adj1" fmla="val 48750"/>
                <a:gd name="adj2" fmla="val 100261"/>
                <a:gd name="adj3" fmla="val 89433"/>
                <a:gd name="adj4" fmla="val 152793"/>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p:cNvSpPr txBox="1"/>
            <p:nvPr/>
          </p:nvSpPr>
          <p:spPr>
            <a:xfrm>
              <a:off x="9374252" y="4380225"/>
              <a:ext cx="2578936" cy="707886"/>
            </a:xfrm>
            <a:prstGeom prst="rect">
              <a:avLst/>
            </a:prstGeom>
            <a:noFill/>
            <a:ln w="19050">
              <a:solidFill>
                <a:schemeClr val="accent2"/>
              </a:solidFill>
            </a:ln>
          </p:spPr>
          <p:txBody>
            <a:bodyPr wrap="square" rtlCol="0">
              <a:spAutoFit/>
            </a:bodyPr>
            <a:lstStyle/>
            <a:p>
              <a:r>
                <a:rPr lang="en-CA" sz="1400" b="1" dirty="0">
                  <a:solidFill>
                    <a:schemeClr val="accent2"/>
                  </a:solidFill>
                </a:rPr>
                <a:t>Clock, Language, and Region</a:t>
              </a:r>
            </a:p>
            <a:p>
              <a:pPr marL="285750" indent="-285750">
                <a:buFont typeface="Wingdings" panose="05000000000000000000" pitchFamily="2" charset="2"/>
                <a:buChar char="Ø"/>
              </a:pPr>
              <a:r>
                <a:rPr lang="en-CA" sz="1300" dirty="0"/>
                <a:t>Date and Time</a:t>
              </a:r>
            </a:p>
            <a:p>
              <a:pPr marL="285750" indent="-285750">
                <a:buFont typeface="Wingdings" panose="05000000000000000000" pitchFamily="2" charset="2"/>
                <a:buChar char="Ø"/>
              </a:pPr>
              <a:r>
                <a:rPr lang="en-CA" sz="1300" dirty="0"/>
                <a:t>Region and Language</a:t>
              </a:r>
            </a:p>
          </p:txBody>
        </p:sp>
      </p:grpSp>
      <p:grpSp>
        <p:nvGrpSpPr>
          <p:cNvPr id="33" name="Group 32"/>
          <p:cNvGrpSpPr/>
          <p:nvPr/>
        </p:nvGrpSpPr>
        <p:grpSpPr>
          <a:xfrm>
            <a:off x="5917324" y="4849118"/>
            <a:ext cx="6035864" cy="997591"/>
            <a:chOff x="5917324" y="4849118"/>
            <a:chExt cx="6035864" cy="997591"/>
          </a:xfrm>
        </p:grpSpPr>
        <p:sp>
          <p:nvSpPr>
            <p:cNvPr id="23" name="Line Callout 1 22"/>
            <p:cNvSpPr/>
            <p:nvPr/>
          </p:nvSpPr>
          <p:spPr>
            <a:xfrm>
              <a:off x="5917324" y="4849118"/>
              <a:ext cx="2253007" cy="423911"/>
            </a:xfrm>
            <a:prstGeom prst="borderCallout1">
              <a:avLst>
                <a:gd name="adj1" fmla="val 48750"/>
                <a:gd name="adj2" fmla="val 100261"/>
                <a:gd name="adj3" fmla="val 151699"/>
                <a:gd name="adj4" fmla="val 154048"/>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TextBox 23"/>
            <p:cNvSpPr txBox="1"/>
            <p:nvPr/>
          </p:nvSpPr>
          <p:spPr>
            <a:xfrm>
              <a:off x="9374252" y="5138823"/>
              <a:ext cx="2578936" cy="707886"/>
            </a:xfrm>
            <a:prstGeom prst="rect">
              <a:avLst/>
            </a:prstGeom>
            <a:noFill/>
            <a:ln w="19050">
              <a:solidFill>
                <a:schemeClr val="accent6">
                  <a:lumMod val="75000"/>
                </a:schemeClr>
              </a:solidFill>
            </a:ln>
          </p:spPr>
          <p:txBody>
            <a:bodyPr wrap="square" rtlCol="0">
              <a:spAutoFit/>
            </a:bodyPr>
            <a:lstStyle/>
            <a:p>
              <a:r>
                <a:rPr lang="en-CA" sz="1400" b="1" dirty="0">
                  <a:solidFill>
                    <a:schemeClr val="accent6">
                      <a:lumMod val="75000"/>
                    </a:schemeClr>
                  </a:solidFill>
                </a:rPr>
                <a:t>Ease of Access</a:t>
              </a:r>
            </a:p>
            <a:p>
              <a:pPr marL="285750" indent="-285750">
                <a:buFont typeface="Wingdings" panose="05000000000000000000" pitchFamily="2" charset="2"/>
                <a:buChar char="Ø"/>
              </a:pPr>
              <a:r>
                <a:rPr lang="en-CA" sz="1300" dirty="0"/>
                <a:t>Ease of Access Center</a:t>
              </a:r>
            </a:p>
            <a:p>
              <a:pPr marL="285750" indent="-285750">
                <a:buFont typeface="Wingdings" panose="05000000000000000000" pitchFamily="2" charset="2"/>
                <a:buChar char="Ø"/>
              </a:pPr>
              <a:r>
                <a:rPr lang="en-CA" sz="1300" dirty="0"/>
                <a:t>Speech Recognition</a:t>
              </a:r>
            </a:p>
          </p:txBody>
        </p:sp>
      </p:grpSp>
    </p:spTree>
    <p:extLst>
      <p:ext uri="{BB962C8B-B14F-4D97-AF65-F5344CB8AC3E}">
        <p14:creationId xmlns:p14="http://schemas.microsoft.com/office/powerpoint/2010/main" val="3543566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ppt_w</p:attrName>
                                        </p:attrNameLst>
                                      </p:cBhvr>
                                      <p:tavLst>
                                        <p:tav tm="0">
                                          <p:val>
                                            <p:fltVal val="0"/>
                                          </p:val>
                                        </p:tav>
                                        <p:tav tm="100000">
                                          <p:val>
                                            <p:strVal val="#ppt_w"/>
                                          </p:val>
                                        </p:tav>
                                      </p:tavLst>
                                    </p:anim>
                                    <p:anim calcmode="lin" valueType="num">
                                      <p:cBhvr>
                                        <p:cTn id="8" dur="1000" fill="hold"/>
                                        <p:tgtEl>
                                          <p:spTgt spid="25"/>
                                        </p:tgtEl>
                                        <p:attrNameLst>
                                          <p:attrName>ppt_h</p:attrName>
                                        </p:attrNameLst>
                                      </p:cBhvr>
                                      <p:tavLst>
                                        <p:tav tm="0">
                                          <p:val>
                                            <p:fltVal val="0"/>
                                          </p:val>
                                        </p:tav>
                                        <p:tav tm="100000">
                                          <p:val>
                                            <p:strVal val="#ppt_h"/>
                                          </p:val>
                                        </p:tav>
                                      </p:tavLst>
                                    </p:anim>
                                    <p:anim calcmode="lin" valueType="num">
                                      <p:cBhvr>
                                        <p:cTn id="9" dur="1000" fill="hold"/>
                                        <p:tgtEl>
                                          <p:spTgt spid="25"/>
                                        </p:tgtEl>
                                        <p:attrNameLst>
                                          <p:attrName>style.rotation</p:attrName>
                                        </p:attrNameLst>
                                      </p:cBhvr>
                                      <p:tavLst>
                                        <p:tav tm="0">
                                          <p:val>
                                            <p:fltVal val="90"/>
                                          </p:val>
                                        </p:tav>
                                        <p:tav tm="100000">
                                          <p:val>
                                            <p:fltVal val="0"/>
                                          </p:val>
                                        </p:tav>
                                      </p:tavLst>
                                    </p:anim>
                                    <p:animEffect transition="in" filter="fade">
                                      <p:cBhvr>
                                        <p:cTn id="10" dur="10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p:cTn id="15" dur="1000" fill="hold"/>
                                        <p:tgtEl>
                                          <p:spTgt spid="26"/>
                                        </p:tgtEl>
                                        <p:attrNameLst>
                                          <p:attrName>ppt_w</p:attrName>
                                        </p:attrNameLst>
                                      </p:cBhvr>
                                      <p:tavLst>
                                        <p:tav tm="0">
                                          <p:val>
                                            <p:fltVal val="0"/>
                                          </p:val>
                                        </p:tav>
                                        <p:tav tm="100000">
                                          <p:val>
                                            <p:strVal val="#ppt_w"/>
                                          </p:val>
                                        </p:tav>
                                      </p:tavLst>
                                    </p:anim>
                                    <p:anim calcmode="lin" valueType="num">
                                      <p:cBhvr>
                                        <p:cTn id="16" dur="1000" fill="hold"/>
                                        <p:tgtEl>
                                          <p:spTgt spid="26"/>
                                        </p:tgtEl>
                                        <p:attrNameLst>
                                          <p:attrName>ppt_h</p:attrName>
                                        </p:attrNameLst>
                                      </p:cBhvr>
                                      <p:tavLst>
                                        <p:tav tm="0">
                                          <p:val>
                                            <p:fltVal val="0"/>
                                          </p:val>
                                        </p:tav>
                                        <p:tav tm="100000">
                                          <p:val>
                                            <p:strVal val="#ppt_h"/>
                                          </p:val>
                                        </p:tav>
                                      </p:tavLst>
                                    </p:anim>
                                    <p:anim calcmode="lin" valueType="num">
                                      <p:cBhvr>
                                        <p:cTn id="17" dur="1000" fill="hold"/>
                                        <p:tgtEl>
                                          <p:spTgt spid="26"/>
                                        </p:tgtEl>
                                        <p:attrNameLst>
                                          <p:attrName>style.rotation</p:attrName>
                                        </p:attrNameLst>
                                      </p:cBhvr>
                                      <p:tavLst>
                                        <p:tav tm="0">
                                          <p:val>
                                            <p:fltVal val="90"/>
                                          </p:val>
                                        </p:tav>
                                        <p:tav tm="100000">
                                          <p:val>
                                            <p:fltVal val="0"/>
                                          </p:val>
                                        </p:tav>
                                      </p:tavLst>
                                    </p:anim>
                                    <p:animEffect transition="in" filter="fade">
                                      <p:cBhvr>
                                        <p:cTn id="18" dur="10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37"/>
                                        </p:tgtEl>
                                        <p:attrNameLst>
                                          <p:attrName>style.visibility</p:attrName>
                                        </p:attrNameLst>
                                      </p:cBhvr>
                                      <p:to>
                                        <p:strVal val="visible"/>
                                      </p:to>
                                    </p:set>
                                    <p:anim calcmode="lin" valueType="num">
                                      <p:cBhvr>
                                        <p:cTn id="30" dur="500" fill="hold"/>
                                        <p:tgtEl>
                                          <p:spTgt spid="37"/>
                                        </p:tgtEl>
                                        <p:attrNameLst>
                                          <p:attrName>ppt_w</p:attrName>
                                        </p:attrNameLst>
                                      </p:cBhvr>
                                      <p:tavLst>
                                        <p:tav tm="0">
                                          <p:val>
                                            <p:fltVal val="0"/>
                                          </p:val>
                                        </p:tav>
                                        <p:tav tm="100000">
                                          <p:val>
                                            <p:strVal val="#ppt_w"/>
                                          </p:val>
                                        </p:tav>
                                      </p:tavLst>
                                    </p:anim>
                                    <p:anim calcmode="lin" valueType="num">
                                      <p:cBhvr>
                                        <p:cTn id="31" dur="500" fill="hold"/>
                                        <p:tgtEl>
                                          <p:spTgt spid="37"/>
                                        </p:tgtEl>
                                        <p:attrNameLst>
                                          <p:attrName>ppt_h</p:attrName>
                                        </p:attrNameLst>
                                      </p:cBhvr>
                                      <p:tavLst>
                                        <p:tav tm="0">
                                          <p:val>
                                            <p:fltVal val="0"/>
                                          </p:val>
                                        </p:tav>
                                        <p:tav tm="100000">
                                          <p:val>
                                            <p:strVal val="#ppt_h"/>
                                          </p:val>
                                        </p:tav>
                                      </p:tavLst>
                                    </p:anim>
                                    <p:animEffect transition="in" filter="fade">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p:cTn id="37" dur="500" fill="hold"/>
                                        <p:tgtEl>
                                          <p:spTgt spid="38"/>
                                        </p:tgtEl>
                                        <p:attrNameLst>
                                          <p:attrName>ppt_w</p:attrName>
                                        </p:attrNameLst>
                                      </p:cBhvr>
                                      <p:tavLst>
                                        <p:tav tm="0">
                                          <p:val>
                                            <p:fltVal val="0"/>
                                          </p:val>
                                        </p:tav>
                                        <p:tav tm="100000">
                                          <p:val>
                                            <p:strVal val="#ppt_w"/>
                                          </p:val>
                                        </p:tav>
                                      </p:tavLst>
                                    </p:anim>
                                    <p:anim calcmode="lin" valueType="num">
                                      <p:cBhvr>
                                        <p:cTn id="38" dur="500" fill="hold"/>
                                        <p:tgtEl>
                                          <p:spTgt spid="38"/>
                                        </p:tgtEl>
                                        <p:attrNameLst>
                                          <p:attrName>ppt_h</p:attrName>
                                        </p:attrNameLst>
                                      </p:cBhvr>
                                      <p:tavLst>
                                        <p:tav tm="0">
                                          <p:val>
                                            <p:fltVal val="0"/>
                                          </p:val>
                                        </p:tav>
                                        <p:tav tm="100000">
                                          <p:val>
                                            <p:strVal val="#ppt_h"/>
                                          </p:val>
                                        </p:tav>
                                      </p:tavLst>
                                    </p:anim>
                                    <p:animEffect transition="in" filter="fade">
                                      <p:cBhvr>
                                        <p:cTn id="39" dur="500"/>
                                        <p:tgtEl>
                                          <p:spTgt spid="38"/>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39"/>
                                        </p:tgtEl>
                                        <p:attrNameLst>
                                          <p:attrName>style.visibility</p:attrName>
                                        </p:attrNameLst>
                                      </p:cBhvr>
                                      <p:to>
                                        <p:strVal val="visible"/>
                                      </p:to>
                                    </p:set>
                                    <p:anim calcmode="lin" valueType="num">
                                      <p:cBhvr>
                                        <p:cTn id="44" dur="500" fill="hold"/>
                                        <p:tgtEl>
                                          <p:spTgt spid="39"/>
                                        </p:tgtEl>
                                        <p:attrNameLst>
                                          <p:attrName>ppt_w</p:attrName>
                                        </p:attrNameLst>
                                      </p:cBhvr>
                                      <p:tavLst>
                                        <p:tav tm="0">
                                          <p:val>
                                            <p:fltVal val="0"/>
                                          </p:val>
                                        </p:tav>
                                        <p:tav tm="100000">
                                          <p:val>
                                            <p:strVal val="#ppt_w"/>
                                          </p:val>
                                        </p:tav>
                                      </p:tavLst>
                                    </p:anim>
                                    <p:anim calcmode="lin" valueType="num">
                                      <p:cBhvr>
                                        <p:cTn id="45" dur="500" fill="hold"/>
                                        <p:tgtEl>
                                          <p:spTgt spid="39"/>
                                        </p:tgtEl>
                                        <p:attrNameLst>
                                          <p:attrName>ppt_h</p:attrName>
                                        </p:attrNameLst>
                                      </p:cBhvr>
                                      <p:tavLst>
                                        <p:tav tm="0">
                                          <p:val>
                                            <p:fltVal val="0"/>
                                          </p:val>
                                        </p:tav>
                                        <p:tav tm="100000">
                                          <p:val>
                                            <p:strVal val="#ppt_h"/>
                                          </p:val>
                                        </p:tav>
                                      </p:tavLst>
                                    </p:anim>
                                    <p:animEffect transition="in" filter="fade">
                                      <p:cBhvr>
                                        <p:cTn id="46" dur="500"/>
                                        <p:tgtEl>
                                          <p:spTgt spid="39"/>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40"/>
                                        </p:tgtEl>
                                        <p:attrNameLst>
                                          <p:attrName>style.visibility</p:attrName>
                                        </p:attrNameLst>
                                      </p:cBhvr>
                                      <p:to>
                                        <p:strVal val="visible"/>
                                      </p:to>
                                    </p:set>
                                    <p:anim calcmode="lin" valueType="num">
                                      <p:cBhvr>
                                        <p:cTn id="51" dur="500" fill="hold"/>
                                        <p:tgtEl>
                                          <p:spTgt spid="40"/>
                                        </p:tgtEl>
                                        <p:attrNameLst>
                                          <p:attrName>ppt_w</p:attrName>
                                        </p:attrNameLst>
                                      </p:cBhvr>
                                      <p:tavLst>
                                        <p:tav tm="0">
                                          <p:val>
                                            <p:fltVal val="0"/>
                                          </p:val>
                                        </p:tav>
                                        <p:tav tm="100000">
                                          <p:val>
                                            <p:strVal val="#ppt_w"/>
                                          </p:val>
                                        </p:tav>
                                      </p:tavLst>
                                    </p:anim>
                                    <p:anim calcmode="lin" valueType="num">
                                      <p:cBhvr>
                                        <p:cTn id="52" dur="500" fill="hold"/>
                                        <p:tgtEl>
                                          <p:spTgt spid="40"/>
                                        </p:tgtEl>
                                        <p:attrNameLst>
                                          <p:attrName>ppt_h</p:attrName>
                                        </p:attrNameLst>
                                      </p:cBhvr>
                                      <p:tavLst>
                                        <p:tav tm="0">
                                          <p:val>
                                            <p:fltVal val="0"/>
                                          </p:val>
                                        </p:tav>
                                        <p:tav tm="100000">
                                          <p:val>
                                            <p:strVal val="#ppt_h"/>
                                          </p:val>
                                        </p:tav>
                                      </p:tavLst>
                                    </p:anim>
                                    <p:animEffect transition="in" filter="fade">
                                      <p:cBhvr>
                                        <p:cTn id="53" dur="500"/>
                                        <p:tgtEl>
                                          <p:spTgt spid="40"/>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41"/>
                                        </p:tgtEl>
                                        <p:attrNameLst>
                                          <p:attrName>style.visibility</p:attrName>
                                        </p:attrNameLst>
                                      </p:cBhvr>
                                      <p:to>
                                        <p:strVal val="visible"/>
                                      </p:to>
                                    </p:set>
                                    <p:anim calcmode="lin" valueType="num">
                                      <p:cBhvr>
                                        <p:cTn id="58" dur="500" fill="hold"/>
                                        <p:tgtEl>
                                          <p:spTgt spid="41"/>
                                        </p:tgtEl>
                                        <p:attrNameLst>
                                          <p:attrName>ppt_w</p:attrName>
                                        </p:attrNameLst>
                                      </p:cBhvr>
                                      <p:tavLst>
                                        <p:tav tm="0">
                                          <p:val>
                                            <p:fltVal val="0"/>
                                          </p:val>
                                        </p:tav>
                                        <p:tav tm="100000">
                                          <p:val>
                                            <p:strVal val="#ppt_w"/>
                                          </p:val>
                                        </p:tav>
                                      </p:tavLst>
                                    </p:anim>
                                    <p:anim calcmode="lin" valueType="num">
                                      <p:cBhvr>
                                        <p:cTn id="59" dur="500" fill="hold"/>
                                        <p:tgtEl>
                                          <p:spTgt spid="41"/>
                                        </p:tgtEl>
                                        <p:attrNameLst>
                                          <p:attrName>ppt_h</p:attrName>
                                        </p:attrNameLst>
                                      </p:cBhvr>
                                      <p:tavLst>
                                        <p:tav tm="0">
                                          <p:val>
                                            <p:fltVal val="0"/>
                                          </p:val>
                                        </p:tav>
                                        <p:tav tm="100000">
                                          <p:val>
                                            <p:strVal val="#ppt_h"/>
                                          </p:val>
                                        </p:tav>
                                      </p:tavLst>
                                    </p:anim>
                                    <p:animEffect transition="in" filter="fade">
                                      <p:cBhvr>
                                        <p:cTn id="60" dur="500"/>
                                        <p:tgtEl>
                                          <p:spTgt spid="41"/>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42"/>
                                        </p:tgtEl>
                                        <p:attrNameLst>
                                          <p:attrName>style.visibility</p:attrName>
                                        </p:attrNameLst>
                                      </p:cBhvr>
                                      <p:to>
                                        <p:strVal val="visible"/>
                                      </p:to>
                                    </p:set>
                                    <p:anim calcmode="lin" valueType="num">
                                      <p:cBhvr>
                                        <p:cTn id="65" dur="500" fill="hold"/>
                                        <p:tgtEl>
                                          <p:spTgt spid="42"/>
                                        </p:tgtEl>
                                        <p:attrNameLst>
                                          <p:attrName>ppt_w</p:attrName>
                                        </p:attrNameLst>
                                      </p:cBhvr>
                                      <p:tavLst>
                                        <p:tav tm="0">
                                          <p:val>
                                            <p:fltVal val="0"/>
                                          </p:val>
                                        </p:tav>
                                        <p:tav tm="100000">
                                          <p:val>
                                            <p:strVal val="#ppt_w"/>
                                          </p:val>
                                        </p:tav>
                                      </p:tavLst>
                                    </p:anim>
                                    <p:anim calcmode="lin" valueType="num">
                                      <p:cBhvr>
                                        <p:cTn id="66" dur="500" fill="hold"/>
                                        <p:tgtEl>
                                          <p:spTgt spid="42"/>
                                        </p:tgtEl>
                                        <p:attrNameLst>
                                          <p:attrName>ppt_h</p:attrName>
                                        </p:attrNameLst>
                                      </p:cBhvr>
                                      <p:tavLst>
                                        <p:tav tm="0">
                                          <p:val>
                                            <p:fltVal val="0"/>
                                          </p:val>
                                        </p:tav>
                                        <p:tav tm="100000">
                                          <p:val>
                                            <p:strVal val="#ppt_h"/>
                                          </p:val>
                                        </p:tav>
                                      </p:tavLst>
                                    </p:anim>
                                    <p:animEffect transition="in" filter="fade">
                                      <p:cBhvr>
                                        <p:cTn id="67" dur="500"/>
                                        <p:tgtEl>
                                          <p:spTgt spid="42"/>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43"/>
                                        </p:tgtEl>
                                        <p:attrNameLst>
                                          <p:attrName>style.visibility</p:attrName>
                                        </p:attrNameLst>
                                      </p:cBhvr>
                                      <p:to>
                                        <p:strVal val="visible"/>
                                      </p:to>
                                    </p:set>
                                    <p:anim calcmode="lin" valueType="num">
                                      <p:cBhvr>
                                        <p:cTn id="72" dur="500" fill="hold"/>
                                        <p:tgtEl>
                                          <p:spTgt spid="43"/>
                                        </p:tgtEl>
                                        <p:attrNameLst>
                                          <p:attrName>ppt_w</p:attrName>
                                        </p:attrNameLst>
                                      </p:cBhvr>
                                      <p:tavLst>
                                        <p:tav tm="0">
                                          <p:val>
                                            <p:fltVal val="0"/>
                                          </p:val>
                                        </p:tav>
                                        <p:tav tm="100000">
                                          <p:val>
                                            <p:strVal val="#ppt_w"/>
                                          </p:val>
                                        </p:tav>
                                      </p:tavLst>
                                    </p:anim>
                                    <p:anim calcmode="lin" valueType="num">
                                      <p:cBhvr>
                                        <p:cTn id="73" dur="500" fill="hold"/>
                                        <p:tgtEl>
                                          <p:spTgt spid="43"/>
                                        </p:tgtEl>
                                        <p:attrNameLst>
                                          <p:attrName>ppt_h</p:attrName>
                                        </p:attrNameLst>
                                      </p:cBhvr>
                                      <p:tavLst>
                                        <p:tav tm="0">
                                          <p:val>
                                            <p:fltVal val="0"/>
                                          </p:val>
                                        </p:tav>
                                        <p:tav tm="100000">
                                          <p:val>
                                            <p:strVal val="#ppt_h"/>
                                          </p:val>
                                        </p:tav>
                                      </p:tavLst>
                                    </p:anim>
                                    <p:animEffect transition="in" filter="fade">
                                      <p:cBhvr>
                                        <p:cTn id="74" dur="500"/>
                                        <p:tgtEl>
                                          <p:spTgt spid="43"/>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nodeType="clickEffect">
                                  <p:stCondLst>
                                    <p:cond delay="0"/>
                                  </p:stCondLst>
                                  <p:childTnLst>
                                    <p:set>
                                      <p:cBhvr>
                                        <p:cTn id="78" dur="1" fill="hold">
                                          <p:stCondLst>
                                            <p:cond delay="0"/>
                                          </p:stCondLst>
                                        </p:cTn>
                                        <p:tgtEl>
                                          <p:spTgt spid="27"/>
                                        </p:tgtEl>
                                        <p:attrNameLst>
                                          <p:attrName>style.visibility</p:attrName>
                                        </p:attrNameLst>
                                      </p:cBhvr>
                                      <p:to>
                                        <p:strVal val="visible"/>
                                      </p:to>
                                    </p:set>
                                    <p:anim calcmode="lin" valueType="num">
                                      <p:cBhvr>
                                        <p:cTn id="79" dur="1000" fill="hold"/>
                                        <p:tgtEl>
                                          <p:spTgt spid="27"/>
                                        </p:tgtEl>
                                        <p:attrNameLst>
                                          <p:attrName>ppt_w</p:attrName>
                                        </p:attrNameLst>
                                      </p:cBhvr>
                                      <p:tavLst>
                                        <p:tav tm="0">
                                          <p:val>
                                            <p:fltVal val="0"/>
                                          </p:val>
                                        </p:tav>
                                        <p:tav tm="100000">
                                          <p:val>
                                            <p:strVal val="#ppt_w"/>
                                          </p:val>
                                        </p:tav>
                                      </p:tavLst>
                                    </p:anim>
                                    <p:anim calcmode="lin" valueType="num">
                                      <p:cBhvr>
                                        <p:cTn id="80" dur="1000" fill="hold"/>
                                        <p:tgtEl>
                                          <p:spTgt spid="27"/>
                                        </p:tgtEl>
                                        <p:attrNameLst>
                                          <p:attrName>ppt_h</p:attrName>
                                        </p:attrNameLst>
                                      </p:cBhvr>
                                      <p:tavLst>
                                        <p:tav tm="0">
                                          <p:val>
                                            <p:fltVal val="0"/>
                                          </p:val>
                                        </p:tav>
                                        <p:tav tm="100000">
                                          <p:val>
                                            <p:strVal val="#ppt_h"/>
                                          </p:val>
                                        </p:tav>
                                      </p:tavLst>
                                    </p:anim>
                                    <p:anim calcmode="lin" valueType="num">
                                      <p:cBhvr>
                                        <p:cTn id="81" dur="1000" fill="hold"/>
                                        <p:tgtEl>
                                          <p:spTgt spid="27"/>
                                        </p:tgtEl>
                                        <p:attrNameLst>
                                          <p:attrName>style.rotation</p:attrName>
                                        </p:attrNameLst>
                                      </p:cBhvr>
                                      <p:tavLst>
                                        <p:tav tm="0">
                                          <p:val>
                                            <p:fltVal val="90"/>
                                          </p:val>
                                        </p:tav>
                                        <p:tav tm="100000">
                                          <p:val>
                                            <p:fltVal val="0"/>
                                          </p:val>
                                        </p:tav>
                                      </p:tavLst>
                                    </p:anim>
                                    <p:animEffect transition="in" filter="fade">
                                      <p:cBhvr>
                                        <p:cTn id="82" dur="1000"/>
                                        <p:tgtEl>
                                          <p:spTgt spid="27"/>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44"/>
                                        </p:tgtEl>
                                        <p:attrNameLst>
                                          <p:attrName>style.visibility</p:attrName>
                                        </p:attrNameLst>
                                      </p:cBhvr>
                                      <p:to>
                                        <p:strVal val="visible"/>
                                      </p:to>
                                    </p:set>
                                    <p:anim calcmode="lin" valueType="num">
                                      <p:cBhvr>
                                        <p:cTn id="87" dur="500" fill="hold"/>
                                        <p:tgtEl>
                                          <p:spTgt spid="44"/>
                                        </p:tgtEl>
                                        <p:attrNameLst>
                                          <p:attrName>ppt_w</p:attrName>
                                        </p:attrNameLst>
                                      </p:cBhvr>
                                      <p:tavLst>
                                        <p:tav tm="0">
                                          <p:val>
                                            <p:fltVal val="0"/>
                                          </p:val>
                                        </p:tav>
                                        <p:tav tm="100000">
                                          <p:val>
                                            <p:strVal val="#ppt_w"/>
                                          </p:val>
                                        </p:tav>
                                      </p:tavLst>
                                    </p:anim>
                                    <p:anim calcmode="lin" valueType="num">
                                      <p:cBhvr>
                                        <p:cTn id="88" dur="500" fill="hold"/>
                                        <p:tgtEl>
                                          <p:spTgt spid="44"/>
                                        </p:tgtEl>
                                        <p:attrNameLst>
                                          <p:attrName>ppt_h</p:attrName>
                                        </p:attrNameLst>
                                      </p:cBhvr>
                                      <p:tavLst>
                                        <p:tav tm="0">
                                          <p:val>
                                            <p:fltVal val="0"/>
                                          </p:val>
                                        </p:tav>
                                        <p:tav tm="100000">
                                          <p:val>
                                            <p:strVal val="#ppt_h"/>
                                          </p:val>
                                        </p:tav>
                                      </p:tavLst>
                                    </p:anim>
                                    <p:animEffect transition="in" filter="fade">
                                      <p:cBhvr>
                                        <p:cTn id="89" dur="500"/>
                                        <p:tgtEl>
                                          <p:spTgt spid="44"/>
                                        </p:tgtEl>
                                      </p:cBhvr>
                                    </p:animEffect>
                                  </p:childTnLst>
                                </p:cTn>
                              </p:par>
                            </p:childTnLst>
                          </p:cTn>
                        </p:par>
                      </p:childTnLst>
                    </p:cTn>
                  </p:par>
                  <p:par>
                    <p:cTn id="90" fill="hold">
                      <p:stCondLst>
                        <p:cond delay="indefinite"/>
                      </p:stCondLst>
                      <p:childTnLst>
                        <p:par>
                          <p:cTn id="91" fill="hold">
                            <p:stCondLst>
                              <p:cond delay="0"/>
                            </p:stCondLst>
                            <p:childTnLst>
                              <p:par>
                                <p:cTn id="92" presetID="53" presetClass="entr" presetSubtype="16" fill="hold" grpId="0" nodeType="clickEffect">
                                  <p:stCondLst>
                                    <p:cond delay="0"/>
                                  </p:stCondLst>
                                  <p:childTnLst>
                                    <p:set>
                                      <p:cBhvr>
                                        <p:cTn id="93" dur="1" fill="hold">
                                          <p:stCondLst>
                                            <p:cond delay="0"/>
                                          </p:stCondLst>
                                        </p:cTn>
                                        <p:tgtEl>
                                          <p:spTgt spid="45"/>
                                        </p:tgtEl>
                                        <p:attrNameLst>
                                          <p:attrName>style.visibility</p:attrName>
                                        </p:attrNameLst>
                                      </p:cBhvr>
                                      <p:to>
                                        <p:strVal val="visible"/>
                                      </p:to>
                                    </p:set>
                                    <p:anim calcmode="lin" valueType="num">
                                      <p:cBhvr>
                                        <p:cTn id="94" dur="500" fill="hold"/>
                                        <p:tgtEl>
                                          <p:spTgt spid="45"/>
                                        </p:tgtEl>
                                        <p:attrNameLst>
                                          <p:attrName>ppt_w</p:attrName>
                                        </p:attrNameLst>
                                      </p:cBhvr>
                                      <p:tavLst>
                                        <p:tav tm="0">
                                          <p:val>
                                            <p:fltVal val="0"/>
                                          </p:val>
                                        </p:tav>
                                        <p:tav tm="100000">
                                          <p:val>
                                            <p:strVal val="#ppt_w"/>
                                          </p:val>
                                        </p:tav>
                                      </p:tavLst>
                                    </p:anim>
                                    <p:anim calcmode="lin" valueType="num">
                                      <p:cBhvr>
                                        <p:cTn id="95" dur="500" fill="hold"/>
                                        <p:tgtEl>
                                          <p:spTgt spid="45"/>
                                        </p:tgtEl>
                                        <p:attrNameLst>
                                          <p:attrName>ppt_h</p:attrName>
                                        </p:attrNameLst>
                                      </p:cBhvr>
                                      <p:tavLst>
                                        <p:tav tm="0">
                                          <p:val>
                                            <p:fltVal val="0"/>
                                          </p:val>
                                        </p:tav>
                                        <p:tav tm="100000">
                                          <p:val>
                                            <p:strVal val="#ppt_h"/>
                                          </p:val>
                                        </p:tav>
                                      </p:tavLst>
                                    </p:anim>
                                    <p:animEffect transition="in" filter="fade">
                                      <p:cBhvr>
                                        <p:cTn id="96" dur="500"/>
                                        <p:tgtEl>
                                          <p:spTgt spid="45"/>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46"/>
                                        </p:tgtEl>
                                        <p:attrNameLst>
                                          <p:attrName>style.visibility</p:attrName>
                                        </p:attrNameLst>
                                      </p:cBhvr>
                                      <p:to>
                                        <p:strVal val="visible"/>
                                      </p:to>
                                    </p:set>
                                    <p:anim calcmode="lin" valueType="num">
                                      <p:cBhvr>
                                        <p:cTn id="101" dur="500" fill="hold"/>
                                        <p:tgtEl>
                                          <p:spTgt spid="46"/>
                                        </p:tgtEl>
                                        <p:attrNameLst>
                                          <p:attrName>ppt_w</p:attrName>
                                        </p:attrNameLst>
                                      </p:cBhvr>
                                      <p:tavLst>
                                        <p:tav tm="0">
                                          <p:val>
                                            <p:fltVal val="0"/>
                                          </p:val>
                                        </p:tav>
                                        <p:tav tm="100000">
                                          <p:val>
                                            <p:strVal val="#ppt_w"/>
                                          </p:val>
                                        </p:tav>
                                      </p:tavLst>
                                    </p:anim>
                                    <p:anim calcmode="lin" valueType="num">
                                      <p:cBhvr>
                                        <p:cTn id="102" dur="500" fill="hold"/>
                                        <p:tgtEl>
                                          <p:spTgt spid="46"/>
                                        </p:tgtEl>
                                        <p:attrNameLst>
                                          <p:attrName>ppt_h</p:attrName>
                                        </p:attrNameLst>
                                      </p:cBhvr>
                                      <p:tavLst>
                                        <p:tav tm="0">
                                          <p:val>
                                            <p:fltVal val="0"/>
                                          </p:val>
                                        </p:tav>
                                        <p:tav tm="100000">
                                          <p:val>
                                            <p:strVal val="#ppt_h"/>
                                          </p:val>
                                        </p:tav>
                                      </p:tavLst>
                                    </p:anim>
                                    <p:animEffect transition="in" filter="fade">
                                      <p:cBhvr>
                                        <p:cTn id="103" dur="500"/>
                                        <p:tgtEl>
                                          <p:spTgt spid="46"/>
                                        </p:tgtEl>
                                      </p:cBhvr>
                                    </p:animEffect>
                                  </p:childTnLst>
                                </p:cTn>
                              </p:par>
                            </p:childTnLst>
                          </p:cTn>
                        </p:par>
                      </p:childTnLst>
                    </p:cTn>
                  </p:par>
                  <p:par>
                    <p:cTn id="104" fill="hold">
                      <p:stCondLst>
                        <p:cond delay="indefinite"/>
                      </p:stCondLst>
                      <p:childTnLst>
                        <p:par>
                          <p:cTn id="105" fill="hold">
                            <p:stCondLst>
                              <p:cond delay="0"/>
                            </p:stCondLst>
                            <p:childTnLst>
                              <p:par>
                                <p:cTn id="106" presetID="31" presetClass="entr" presetSubtype="0" fill="hold" nodeType="clickEffect">
                                  <p:stCondLst>
                                    <p:cond delay="0"/>
                                  </p:stCondLst>
                                  <p:childTnLst>
                                    <p:set>
                                      <p:cBhvr>
                                        <p:cTn id="107" dur="1" fill="hold">
                                          <p:stCondLst>
                                            <p:cond delay="0"/>
                                          </p:stCondLst>
                                        </p:cTn>
                                        <p:tgtEl>
                                          <p:spTgt spid="28"/>
                                        </p:tgtEl>
                                        <p:attrNameLst>
                                          <p:attrName>style.visibility</p:attrName>
                                        </p:attrNameLst>
                                      </p:cBhvr>
                                      <p:to>
                                        <p:strVal val="visible"/>
                                      </p:to>
                                    </p:set>
                                    <p:anim calcmode="lin" valueType="num">
                                      <p:cBhvr>
                                        <p:cTn id="108" dur="1000" fill="hold"/>
                                        <p:tgtEl>
                                          <p:spTgt spid="28"/>
                                        </p:tgtEl>
                                        <p:attrNameLst>
                                          <p:attrName>ppt_w</p:attrName>
                                        </p:attrNameLst>
                                      </p:cBhvr>
                                      <p:tavLst>
                                        <p:tav tm="0">
                                          <p:val>
                                            <p:fltVal val="0"/>
                                          </p:val>
                                        </p:tav>
                                        <p:tav tm="100000">
                                          <p:val>
                                            <p:strVal val="#ppt_w"/>
                                          </p:val>
                                        </p:tav>
                                      </p:tavLst>
                                    </p:anim>
                                    <p:anim calcmode="lin" valueType="num">
                                      <p:cBhvr>
                                        <p:cTn id="109" dur="1000" fill="hold"/>
                                        <p:tgtEl>
                                          <p:spTgt spid="28"/>
                                        </p:tgtEl>
                                        <p:attrNameLst>
                                          <p:attrName>ppt_h</p:attrName>
                                        </p:attrNameLst>
                                      </p:cBhvr>
                                      <p:tavLst>
                                        <p:tav tm="0">
                                          <p:val>
                                            <p:fltVal val="0"/>
                                          </p:val>
                                        </p:tav>
                                        <p:tav tm="100000">
                                          <p:val>
                                            <p:strVal val="#ppt_h"/>
                                          </p:val>
                                        </p:tav>
                                      </p:tavLst>
                                    </p:anim>
                                    <p:anim calcmode="lin" valueType="num">
                                      <p:cBhvr>
                                        <p:cTn id="110" dur="1000" fill="hold"/>
                                        <p:tgtEl>
                                          <p:spTgt spid="28"/>
                                        </p:tgtEl>
                                        <p:attrNameLst>
                                          <p:attrName>style.rotation</p:attrName>
                                        </p:attrNameLst>
                                      </p:cBhvr>
                                      <p:tavLst>
                                        <p:tav tm="0">
                                          <p:val>
                                            <p:fltVal val="90"/>
                                          </p:val>
                                        </p:tav>
                                        <p:tav tm="100000">
                                          <p:val>
                                            <p:fltVal val="0"/>
                                          </p:val>
                                        </p:tav>
                                      </p:tavLst>
                                    </p:anim>
                                    <p:animEffect transition="in" filter="fade">
                                      <p:cBhvr>
                                        <p:cTn id="111" dur="1000"/>
                                        <p:tgtEl>
                                          <p:spTgt spid="28"/>
                                        </p:tgtEl>
                                      </p:cBhvr>
                                    </p:animEffect>
                                  </p:childTnLst>
                                </p:cTn>
                              </p:par>
                            </p:childTnLst>
                          </p:cTn>
                        </p:par>
                      </p:childTnLst>
                    </p:cTn>
                  </p:par>
                  <p:par>
                    <p:cTn id="112" fill="hold">
                      <p:stCondLst>
                        <p:cond delay="indefinite"/>
                      </p:stCondLst>
                      <p:childTnLst>
                        <p:par>
                          <p:cTn id="113" fill="hold">
                            <p:stCondLst>
                              <p:cond delay="0"/>
                            </p:stCondLst>
                            <p:childTnLst>
                              <p:par>
                                <p:cTn id="114" presetID="53" presetClass="entr" presetSubtype="16" fill="hold" grpId="0" nodeType="clickEffect">
                                  <p:stCondLst>
                                    <p:cond delay="0"/>
                                  </p:stCondLst>
                                  <p:childTnLst>
                                    <p:set>
                                      <p:cBhvr>
                                        <p:cTn id="115" dur="1" fill="hold">
                                          <p:stCondLst>
                                            <p:cond delay="0"/>
                                          </p:stCondLst>
                                        </p:cTn>
                                        <p:tgtEl>
                                          <p:spTgt spid="47"/>
                                        </p:tgtEl>
                                        <p:attrNameLst>
                                          <p:attrName>style.visibility</p:attrName>
                                        </p:attrNameLst>
                                      </p:cBhvr>
                                      <p:to>
                                        <p:strVal val="visible"/>
                                      </p:to>
                                    </p:set>
                                    <p:anim calcmode="lin" valueType="num">
                                      <p:cBhvr>
                                        <p:cTn id="116" dur="500" fill="hold"/>
                                        <p:tgtEl>
                                          <p:spTgt spid="47"/>
                                        </p:tgtEl>
                                        <p:attrNameLst>
                                          <p:attrName>ppt_w</p:attrName>
                                        </p:attrNameLst>
                                      </p:cBhvr>
                                      <p:tavLst>
                                        <p:tav tm="0">
                                          <p:val>
                                            <p:fltVal val="0"/>
                                          </p:val>
                                        </p:tav>
                                        <p:tav tm="100000">
                                          <p:val>
                                            <p:strVal val="#ppt_w"/>
                                          </p:val>
                                        </p:tav>
                                      </p:tavLst>
                                    </p:anim>
                                    <p:anim calcmode="lin" valueType="num">
                                      <p:cBhvr>
                                        <p:cTn id="117" dur="500" fill="hold"/>
                                        <p:tgtEl>
                                          <p:spTgt spid="47"/>
                                        </p:tgtEl>
                                        <p:attrNameLst>
                                          <p:attrName>ppt_h</p:attrName>
                                        </p:attrNameLst>
                                      </p:cBhvr>
                                      <p:tavLst>
                                        <p:tav tm="0">
                                          <p:val>
                                            <p:fltVal val="0"/>
                                          </p:val>
                                        </p:tav>
                                        <p:tav tm="100000">
                                          <p:val>
                                            <p:strVal val="#ppt_h"/>
                                          </p:val>
                                        </p:tav>
                                      </p:tavLst>
                                    </p:anim>
                                    <p:animEffect transition="in" filter="fade">
                                      <p:cBhvr>
                                        <p:cTn id="118" dur="500"/>
                                        <p:tgtEl>
                                          <p:spTgt spid="47"/>
                                        </p:tgtEl>
                                      </p:cBhvr>
                                    </p:animEffect>
                                  </p:childTnLst>
                                </p:cTn>
                              </p:par>
                            </p:childTnLst>
                          </p:cTn>
                        </p:par>
                      </p:childTnLst>
                    </p:cTn>
                  </p:par>
                  <p:par>
                    <p:cTn id="119" fill="hold">
                      <p:stCondLst>
                        <p:cond delay="indefinite"/>
                      </p:stCondLst>
                      <p:childTnLst>
                        <p:par>
                          <p:cTn id="120" fill="hold">
                            <p:stCondLst>
                              <p:cond delay="0"/>
                            </p:stCondLst>
                            <p:childTnLst>
                              <p:par>
                                <p:cTn id="121" presetID="53" presetClass="entr" presetSubtype="16" fill="hold" grpId="0" nodeType="clickEffect">
                                  <p:stCondLst>
                                    <p:cond delay="0"/>
                                  </p:stCondLst>
                                  <p:childTnLst>
                                    <p:set>
                                      <p:cBhvr>
                                        <p:cTn id="122" dur="1" fill="hold">
                                          <p:stCondLst>
                                            <p:cond delay="0"/>
                                          </p:stCondLst>
                                        </p:cTn>
                                        <p:tgtEl>
                                          <p:spTgt spid="48"/>
                                        </p:tgtEl>
                                        <p:attrNameLst>
                                          <p:attrName>style.visibility</p:attrName>
                                        </p:attrNameLst>
                                      </p:cBhvr>
                                      <p:to>
                                        <p:strVal val="visible"/>
                                      </p:to>
                                    </p:set>
                                    <p:anim calcmode="lin" valueType="num">
                                      <p:cBhvr>
                                        <p:cTn id="123" dur="500" fill="hold"/>
                                        <p:tgtEl>
                                          <p:spTgt spid="48"/>
                                        </p:tgtEl>
                                        <p:attrNameLst>
                                          <p:attrName>ppt_w</p:attrName>
                                        </p:attrNameLst>
                                      </p:cBhvr>
                                      <p:tavLst>
                                        <p:tav tm="0">
                                          <p:val>
                                            <p:fltVal val="0"/>
                                          </p:val>
                                        </p:tav>
                                        <p:tav tm="100000">
                                          <p:val>
                                            <p:strVal val="#ppt_w"/>
                                          </p:val>
                                        </p:tav>
                                      </p:tavLst>
                                    </p:anim>
                                    <p:anim calcmode="lin" valueType="num">
                                      <p:cBhvr>
                                        <p:cTn id="124" dur="500" fill="hold"/>
                                        <p:tgtEl>
                                          <p:spTgt spid="48"/>
                                        </p:tgtEl>
                                        <p:attrNameLst>
                                          <p:attrName>ppt_h</p:attrName>
                                        </p:attrNameLst>
                                      </p:cBhvr>
                                      <p:tavLst>
                                        <p:tav tm="0">
                                          <p:val>
                                            <p:fltVal val="0"/>
                                          </p:val>
                                        </p:tav>
                                        <p:tav tm="100000">
                                          <p:val>
                                            <p:strVal val="#ppt_h"/>
                                          </p:val>
                                        </p:tav>
                                      </p:tavLst>
                                    </p:anim>
                                    <p:animEffect transition="in" filter="fade">
                                      <p:cBhvr>
                                        <p:cTn id="125" dur="500"/>
                                        <p:tgtEl>
                                          <p:spTgt spid="48"/>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49"/>
                                        </p:tgtEl>
                                        <p:attrNameLst>
                                          <p:attrName>style.visibility</p:attrName>
                                        </p:attrNameLst>
                                      </p:cBhvr>
                                      <p:to>
                                        <p:strVal val="visible"/>
                                      </p:to>
                                    </p:set>
                                    <p:anim calcmode="lin" valueType="num">
                                      <p:cBhvr>
                                        <p:cTn id="130" dur="500" fill="hold"/>
                                        <p:tgtEl>
                                          <p:spTgt spid="49"/>
                                        </p:tgtEl>
                                        <p:attrNameLst>
                                          <p:attrName>ppt_w</p:attrName>
                                        </p:attrNameLst>
                                      </p:cBhvr>
                                      <p:tavLst>
                                        <p:tav tm="0">
                                          <p:val>
                                            <p:fltVal val="0"/>
                                          </p:val>
                                        </p:tav>
                                        <p:tav tm="100000">
                                          <p:val>
                                            <p:strVal val="#ppt_w"/>
                                          </p:val>
                                        </p:tav>
                                      </p:tavLst>
                                    </p:anim>
                                    <p:anim calcmode="lin" valueType="num">
                                      <p:cBhvr>
                                        <p:cTn id="131" dur="500" fill="hold"/>
                                        <p:tgtEl>
                                          <p:spTgt spid="49"/>
                                        </p:tgtEl>
                                        <p:attrNameLst>
                                          <p:attrName>ppt_h</p:attrName>
                                        </p:attrNameLst>
                                      </p:cBhvr>
                                      <p:tavLst>
                                        <p:tav tm="0">
                                          <p:val>
                                            <p:fltVal val="0"/>
                                          </p:val>
                                        </p:tav>
                                        <p:tav tm="100000">
                                          <p:val>
                                            <p:strVal val="#ppt_h"/>
                                          </p:val>
                                        </p:tav>
                                      </p:tavLst>
                                    </p:anim>
                                    <p:animEffect transition="in" filter="fade">
                                      <p:cBhvr>
                                        <p:cTn id="132" dur="500"/>
                                        <p:tgtEl>
                                          <p:spTgt spid="49"/>
                                        </p:tgtEl>
                                      </p:cBhvr>
                                    </p:animEffect>
                                  </p:childTnLst>
                                </p:cTn>
                              </p:par>
                            </p:childTnLst>
                          </p:cTn>
                        </p:par>
                      </p:childTnLst>
                    </p:cTn>
                  </p:par>
                  <p:par>
                    <p:cTn id="133" fill="hold">
                      <p:stCondLst>
                        <p:cond delay="indefinite"/>
                      </p:stCondLst>
                      <p:childTnLst>
                        <p:par>
                          <p:cTn id="134" fill="hold">
                            <p:stCondLst>
                              <p:cond delay="0"/>
                            </p:stCondLst>
                            <p:childTnLst>
                              <p:par>
                                <p:cTn id="135" presetID="53" presetClass="entr" presetSubtype="16" fill="hold" grpId="0" nodeType="clickEffect">
                                  <p:stCondLst>
                                    <p:cond delay="0"/>
                                  </p:stCondLst>
                                  <p:childTnLst>
                                    <p:set>
                                      <p:cBhvr>
                                        <p:cTn id="136" dur="1" fill="hold">
                                          <p:stCondLst>
                                            <p:cond delay="0"/>
                                          </p:stCondLst>
                                        </p:cTn>
                                        <p:tgtEl>
                                          <p:spTgt spid="50"/>
                                        </p:tgtEl>
                                        <p:attrNameLst>
                                          <p:attrName>style.visibility</p:attrName>
                                        </p:attrNameLst>
                                      </p:cBhvr>
                                      <p:to>
                                        <p:strVal val="visible"/>
                                      </p:to>
                                    </p:set>
                                    <p:anim calcmode="lin" valueType="num">
                                      <p:cBhvr>
                                        <p:cTn id="137" dur="500" fill="hold"/>
                                        <p:tgtEl>
                                          <p:spTgt spid="50"/>
                                        </p:tgtEl>
                                        <p:attrNameLst>
                                          <p:attrName>ppt_w</p:attrName>
                                        </p:attrNameLst>
                                      </p:cBhvr>
                                      <p:tavLst>
                                        <p:tav tm="0">
                                          <p:val>
                                            <p:fltVal val="0"/>
                                          </p:val>
                                        </p:tav>
                                        <p:tav tm="100000">
                                          <p:val>
                                            <p:strVal val="#ppt_w"/>
                                          </p:val>
                                        </p:tav>
                                      </p:tavLst>
                                    </p:anim>
                                    <p:anim calcmode="lin" valueType="num">
                                      <p:cBhvr>
                                        <p:cTn id="138" dur="500" fill="hold"/>
                                        <p:tgtEl>
                                          <p:spTgt spid="50"/>
                                        </p:tgtEl>
                                        <p:attrNameLst>
                                          <p:attrName>ppt_h</p:attrName>
                                        </p:attrNameLst>
                                      </p:cBhvr>
                                      <p:tavLst>
                                        <p:tav tm="0">
                                          <p:val>
                                            <p:fltVal val="0"/>
                                          </p:val>
                                        </p:tav>
                                        <p:tav tm="100000">
                                          <p:val>
                                            <p:strVal val="#ppt_h"/>
                                          </p:val>
                                        </p:tav>
                                      </p:tavLst>
                                    </p:anim>
                                    <p:animEffect transition="in" filter="fade">
                                      <p:cBhvr>
                                        <p:cTn id="139" dur="500"/>
                                        <p:tgtEl>
                                          <p:spTgt spid="50"/>
                                        </p:tgtEl>
                                      </p:cBhvr>
                                    </p:animEffect>
                                  </p:childTnLst>
                                </p:cTn>
                              </p:par>
                            </p:childTnLst>
                          </p:cTn>
                        </p:par>
                      </p:childTnLst>
                    </p:cTn>
                  </p:par>
                  <p:par>
                    <p:cTn id="140" fill="hold">
                      <p:stCondLst>
                        <p:cond delay="indefinite"/>
                      </p:stCondLst>
                      <p:childTnLst>
                        <p:par>
                          <p:cTn id="141" fill="hold">
                            <p:stCondLst>
                              <p:cond delay="0"/>
                            </p:stCondLst>
                            <p:childTnLst>
                              <p:par>
                                <p:cTn id="142" presetID="53" presetClass="entr" presetSubtype="16" fill="hold" grpId="0" nodeType="clickEffect">
                                  <p:stCondLst>
                                    <p:cond delay="0"/>
                                  </p:stCondLst>
                                  <p:childTnLst>
                                    <p:set>
                                      <p:cBhvr>
                                        <p:cTn id="143" dur="1" fill="hold">
                                          <p:stCondLst>
                                            <p:cond delay="0"/>
                                          </p:stCondLst>
                                        </p:cTn>
                                        <p:tgtEl>
                                          <p:spTgt spid="51"/>
                                        </p:tgtEl>
                                        <p:attrNameLst>
                                          <p:attrName>style.visibility</p:attrName>
                                        </p:attrNameLst>
                                      </p:cBhvr>
                                      <p:to>
                                        <p:strVal val="visible"/>
                                      </p:to>
                                    </p:set>
                                    <p:anim calcmode="lin" valueType="num">
                                      <p:cBhvr>
                                        <p:cTn id="144" dur="500" fill="hold"/>
                                        <p:tgtEl>
                                          <p:spTgt spid="51"/>
                                        </p:tgtEl>
                                        <p:attrNameLst>
                                          <p:attrName>ppt_w</p:attrName>
                                        </p:attrNameLst>
                                      </p:cBhvr>
                                      <p:tavLst>
                                        <p:tav tm="0">
                                          <p:val>
                                            <p:fltVal val="0"/>
                                          </p:val>
                                        </p:tav>
                                        <p:tav tm="100000">
                                          <p:val>
                                            <p:strVal val="#ppt_w"/>
                                          </p:val>
                                        </p:tav>
                                      </p:tavLst>
                                    </p:anim>
                                    <p:anim calcmode="lin" valueType="num">
                                      <p:cBhvr>
                                        <p:cTn id="145" dur="500" fill="hold"/>
                                        <p:tgtEl>
                                          <p:spTgt spid="51"/>
                                        </p:tgtEl>
                                        <p:attrNameLst>
                                          <p:attrName>ppt_h</p:attrName>
                                        </p:attrNameLst>
                                      </p:cBhvr>
                                      <p:tavLst>
                                        <p:tav tm="0">
                                          <p:val>
                                            <p:fltVal val="0"/>
                                          </p:val>
                                        </p:tav>
                                        <p:tav tm="100000">
                                          <p:val>
                                            <p:strVal val="#ppt_h"/>
                                          </p:val>
                                        </p:tav>
                                      </p:tavLst>
                                    </p:anim>
                                    <p:animEffect transition="in" filter="fade">
                                      <p:cBhvr>
                                        <p:cTn id="146" dur="500"/>
                                        <p:tgtEl>
                                          <p:spTgt spid="51"/>
                                        </p:tgtEl>
                                      </p:cBhvr>
                                    </p:animEffect>
                                  </p:childTnLst>
                                </p:cTn>
                              </p:par>
                            </p:childTnLst>
                          </p:cTn>
                        </p:par>
                      </p:childTnLst>
                    </p:cTn>
                  </p:par>
                  <p:par>
                    <p:cTn id="147" fill="hold">
                      <p:stCondLst>
                        <p:cond delay="indefinite"/>
                      </p:stCondLst>
                      <p:childTnLst>
                        <p:par>
                          <p:cTn id="148" fill="hold">
                            <p:stCondLst>
                              <p:cond delay="0"/>
                            </p:stCondLst>
                            <p:childTnLst>
                              <p:par>
                                <p:cTn id="149" presetID="31" presetClass="entr" presetSubtype="0" fill="hold" nodeType="clickEffect">
                                  <p:stCondLst>
                                    <p:cond delay="0"/>
                                  </p:stCondLst>
                                  <p:childTnLst>
                                    <p:set>
                                      <p:cBhvr>
                                        <p:cTn id="150" dur="1" fill="hold">
                                          <p:stCondLst>
                                            <p:cond delay="0"/>
                                          </p:stCondLst>
                                        </p:cTn>
                                        <p:tgtEl>
                                          <p:spTgt spid="29"/>
                                        </p:tgtEl>
                                        <p:attrNameLst>
                                          <p:attrName>style.visibility</p:attrName>
                                        </p:attrNameLst>
                                      </p:cBhvr>
                                      <p:to>
                                        <p:strVal val="visible"/>
                                      </p:to>
                                    </p:set>
                                    <p:anim calcmode="lin" valueType="num">
                                      <p:cBhvr>
                                        <p:cTn id="151" dur="1000" fill="hold"/>
                                        <p:tgtEl>
                                          <p:spTgt spid="29"/>
                                        </p:tgtEl>
                                        <p:attrNameLst>
                                          <p:attrName>ppt_w</p:attrName>
                                        </p:attrNameLst>
                                      </p:cBhvr>
                                      <p:tavLst>
                                        <p:tav tm="0">
                                          <p:val>
                                            <p:fltVal val="0"/>
                                          </p:val>
                                        </p:tav>
                                        <p:tav tm="100000">
                                          <p:val>
                                            <p:strVal val="#ppt_w"/>
                                          </p:val>
                                        </p:tav>
                                      </p:tavLst>
                                    </p:anim>
                                    <p:anim calcmode="lin" valueType="num">
                                      <p:cBhvr>
                                        <p:cTn id="152" dur="1000" fill="hold"/>
                                        <p:tgtEl>
                                          <p:spTgt spid="29"/>
                                        </p:tgtEl>
                                        <p:attrNameLst>
                                          <p:attrName>ppt_h</p:attrName>
                                        </p:attrNameLst>
                                      </p:cBhvr>
                                      <p:tavLst>
                                        <p:tav tm="0">
                                          <p:val>
                                            <p:fltVal val="0"/>
                                          </p:val>
                                        </p:tav>
                                        <p:tav tm="100000">
                                          <p:val>
                                            <p:strVal val="#ppt_h"/>
                                          </p:val>
                                        </p:tav>
                                      </p:tavLst>
                                    </p:anim>
                                    <p:anim calcmode="lin" valueType="num">
                                      <p:cBhvr>
                                        <p:cTn id="153" dur="1000" fill="hold"/>
                                        <p:tgtEl>
                                          <p:spTgt spid="29"/>
                                        </p:tgtEl>
                                        <p:attrNameLst>
                                          <p:attrName>style.rotation</p:attrName>
                                        </p:attrNameLst>
                                      </p:cBhvr>
                                      <p:tavLst>
                                        <p:tav tm="0">
                                          <p:val>
                                            <p:fltVal val="90"/>
                                          </p:val>
                                        </p:tav>
                                        <p:tav tm="100000">
                                          <p:val>
                                            <p:fltVal val="0"/>
                                          </p:val>
                                        </p:tav>
                                      </p:tavLst>
                                    </p:anim>
                                    <p:animEffect transition="in" filter="fade">
                                      <p:cBhvr>
                                        <p:cTn id="154" dur="1000"/>
                                        <p:tgtEl>
                                          <p:spTgt spid="29"/>
                                        </p:tgtEl>
                                      </p:cBhvr>
                                    </p:animEffect>
                                  </p:childTnLst>
                                </p:cTn>
                              </p:par>
                            </p:childTnLst>
                          </p:cTn>
                        </p:par>
                      </p:childTnLst>
                    </p:cTn>
                  </p:par>
                  <p:par>
                    <p:cTn id="155" fill="hold">
                      <p:stCondLst>
                        <p:cond delay="indefinite"/>
                      </p:stCondLst>
                      <p:childTnLst>
                        <p:par>
                          <p:cTn id="156" fill="hold">
                            <p:stCondLst>
                              <p:cond delay="0"/>
                            </p:stCondLst>
                            <p:childTnLst>
                              <p:par>
                                <p:cTn id="157" presetID="53" presetClass="entr" presetSubtype="16" fill="hold" grpId="0" nodeType="clickEffect">
                                  <p:stCondLst>
                                    <p:cond delay="0"/>
                                  </p:stCondLst>
                                  <p:childTnLst>
                                    <p:set>
                                      <p:cBhvr>
                                        <p:cTn id="158" dur="1" fill="hold">
                                          <p:stCondLst>
                                            <p:cond delay="0"/>
                                          </p:stCondLst>
                                        </p:cTn>
                                        <p:tgtEl>
                                          <p:spTgt spid="52"/>
                                        </p:tgtEl>
                                        <p:attrNameLst>
                                          <p:attrName>style.visibility</p:attrName>
                                        </p:attrNameLst>
                                      </p:cBhvr>
                                      <p:to>
                                        <p:strVal val="visible"/>
                                      </p:to>
                                    </p:set>
                                    <p:anim calcmode="lin" valueType="num">
                                      <p:cBhvr>
                                        <p:cTn id="159" dur="500" fill="hold"/>
                                        <p:tgtEl>
                                          <p:spTgt spid="52"/>
                                        </p:tgtEl>
                                        <p:attrNameLst>
                                          <p:attrName>ppt_w</p:attrName>
                                        </p:attrNameLst>
                                      </p:cBhvr>
                                      <p:tavLst>
                                        <p:tav tm="0">
                                          <p:val>
                                            <p:fltVal val="0"/>
                                          </p:val>
                                        </p:tav>
                                        <p:tav tm="100000">
                                          <p:val>
                                            <p:strVal val="#ppt_w"/>
                                          </p:val>
                                        </p:tav>
                                      </p:tavLst>
                                    </p:anim>
                                    <p:anim calcmode="lin" valueType="num">
                                      <p:cBhvr>
                                        <p:cTn id="160" dur="500" fill="hold"/>
                                        <p:tgtEl>
                                          <p:spTgt spid="52"/>
                                        </p:tgtEl>
                                        <p:attrNameLst>
                                          <p:attrName>ppt_h</p:attrName>
                                        </p:attrNameLst>
                                      </p:cBhvr>
                                      <p:tavLst>
                                        <p:tav tm="0">
                                          <p:val>
                                            <p:fltVal val="0"/>
                                          </p:val>
                                        </p:tav>
                                        <p:tav tm="100000">
                                          <p:val>
                                            <p:strVal val="#ppt_h"/>
                                          </p:val>
                                        </p:tav>
                                      </p:tavLst>
                                    </p:anim>
                                    <p:animEffect transition="in" filter="fade">
                                      <p:cBhvr>
                                        <p:cTn id="161" dur="500"/>
                                        <p:tgtEl>
                                          <p:spTgt spid="52"/>
                                        </p:tgtEl>
                                      </p:cBhvr>
                                    </p:animEffect>
                                  </p:childTnLst>
                                </p:cTn>
                              </p:par>
                            </p:childTnLst>
                          </p:cTn>
                        </p:par>
                      </p:childTnLst>
                    </p:cTn>
                  </p:par>
                  <p:par>
                    <p:cTn id="162" fill="hold">
                      <p:stCondLst>
                        <p:cond delay="indefinite"/>
                      </p:stCondLst>
                      <p:childTnLst>
                        <p:par>
                          <p:cTn id="163" fill="hold">
                            <p:stCondLst>
                              <p:cond delay="0"/>
                            </p:stCondLst>
                            <p:childTnLst>
                              <p:par>
                                <p:cTn id="164" presetID="53" presetClass="entr" presetSubtype="16" fill="hold" grpId="0" nodeType="clickEffect">
                                  <p:stCondLst>
                                    <p:cond delay="0"/>
                                  </p:stCondLst>
                                  <p:childTnLst>
                                    <p:set>
                                      <p:cBhvr>
                                        <p:cTn id="165" dur="1" fill="hold">
                                          <p:stCondLst>
                                            <p:cond delay="0"/>
                                          </p:stCondLst>
                                        </p:cTn>
                                        <p:tgtEl>
                                          <p:spTgt spid="53"/>
                                        </p:tgtEl>
                                        <p:attrNameLst>
                                          <p:attrName>style.visibility</p:attrName>
                                        </p:attrNameLst>
                                      </p:cBhvr>
                                      <p:to>
                                        <p:strVal val="visible"/>
                                      </p:to>
                                    </p:set>
                                    <p:anim calcmode="lin" valueType="num">
                                      <p:cBhvr>
                                        <p:cTn id="166" dur="500" fill="hold"/>
                                        <p:tgtEl>
                                          <p:spTgt spid="53"/>
                                        </p:tgtEl>
                                        <p:attrNameLst>
                                          <p:attrName>ppt_w</p:attrName>
                                        </p:attrNameLst>
                                      </p:cBhvr>
                                      <p:tavLst>
                                        <p:tav tm="0">
                                          <p:val>
                                            <p:fltVal val="0"/>
                                          </p:val>
                                        </p:tav>
                                        <p:tav tm="100000">
                                          <p:val>
                                            <p:strVal val="#ppt_w"/>
                                          </p:val>
                                        </p:tav>
                                      </p:tavLst>
                                    </p:anim>
                                    <p:anim calcmode="lin" valueType="num">
                                      <p:cBhvr>
                                        <p:cTn id="167" dur="500" fill="hold"/>
                                        <p:tgtEl>
                                          <p:spTgt spid="53"/>
                                        </p:tgtEl>
                                        <p:attrNameLst>
                                          <p:attrName>ppt_h</p:attrName>
                                        </p:attrNameLst>
                                      </p:cBhvr>
                                      <p:tavLst>
                                        <p:tav tm="0">
                                          <p:val>
                                            <p:fltVal val="0"/>
                                          </p:val>
                                        </p:tav>
                                        <p:tav tm="100000">
                                          <p:val>
                                            <p:strVal val="#ppt_h"/>
                                          </p:val>
                                        </p:tav>
                                      </p:tavLst>
                                    </p:anim>
                                    <p:animEffect transition="in" filter="fade">
                                      <p:cBhvr>
                                        <p:cTn id="168" dur="500"/>
                                        <p:tgtEl>
                                          <p:spTgt spid="53"/>
                                        </p:tgtEl>
                                      </p:cBhvr>
                                    </p:animEffect>
                                  </p:childTnLst>
                                </p:cTn>
                              </p:par>
                            </p:childTnLst>
                          </p:cTn>
                        </p:par>
                      </p:childTnLst>
                    </p:cTn>
                  </p:par>
                  <p:par>
                    <p:cTn id="169" fill="hold">
                      <p:stCondLst>
                        <p:cond delay="indefinite"/>
                      </p:stCondLst>
                      <p:childTnLst>
                        <p:par>
                          <p:cTn id="170" fill="hold">
                            <p:stCondLst>
                              <p:cond delay="0"/>
                            </p:stCondLst>
                            <p:childTnLst>
                              <p:par>
                                <p:cTn id="171" presetID="53" presetClass="entr" presetSubtype="16" fill="hold" grpId="0" nodeType="clickEffect">
                                  <p:stCondLst>
                                    <p:cond delay="0"/>
                                  </p:stCondLst>
                                  <p:childTnLst>
                                    <p:set>
                                      <p:cBhvr>
                                        <p:cTn id="172" dur="1" fill="hold">
                                          <p:stCondLst>
                                            <p:cond delay="0"/>
                                          </p:stCondLst>
                                        </p:cTn>
                                        <p:tgtEl>
                                          <p:spTgt spid="54"/>
                                        </p:tgtEl>
                                        <p:attrNameLst>
                                          <p:attrName>style.visibility</p:attrName>
                                        </p:attrNameLst>
                                      </p:cBhvr>
                                      <p:to>
                                        <p:strVal val="visible"/>
                                      </p:to>
                                    </p:set>
                                    <p:anim calcmode="lin" valueType="num">
                                      <p:cBhvr>
                                        <p:cTn id="173" dur="500" fill="hold"/>
                                        <p:tgtEl>
                                          <p:spTgt spid="54"/>
                                        </p:tgtEl>
                                        <p:attrNameLst>
                                          <p:attrName>ppt_w</p:attrName>
                                        </p:attrNameLst>
                                      </p:cBhvr>
                                      <p:tavLst>
                                        <p:tav tm="0">
                                          <p:val>
                                            <p:fltVal val="0"/>
                                          </p:val>
                                        </p:tav>
                                        <p:tav tm="100000">
                                          <p:val>
                                            <p:strVal val="#ppt_w"/>
                                          </p:val>
                                        </p:tav>
                                      </p:tavLst>
                                    </p:anim>
                                    <p:anim calcmode="lin" valueType="num">
                                      <p:cBhvr>
                                        <p:cTn id="174" dur="500" fill="hold"/>
                                        <p:tgtEl>
                                          <p:spTgt spid="54"/>
                                        </p:tgtEl>
                                        <p:attrNameLst>
                                          <p:attrName>ppt_h</p:attrName>
                                        </p:attrNameLst>
                                      </p:cBhvr>
                                      <p:tavLst>
                                        <p:tav tm="0">
                                          <p:val>
                                            <p:fltVal val="0"/>
                                          </p:val>
                                        </p:tav>
                                        <p:tav tm="100000">
                                          <p:val>
                                            <p:strVal val="#ppt_h"/>
                                          </p:val>
                                        </p:tav>
                                      </p:tavLst>
                                    </p:anim>
                                    <p:animEffect transition="in" filter="fade">
                                      <p:cBhvr>
                                        <p:cTn id="175" dur="500"/>
                                        <p:tgtEl>
                                          <p:spTgt spid="54"/>
                                        </p:tgtEl>
                                      </p:cBhvr>
                                    </p:animEffect>
                                  </p:childTnLst>
                                </p:cTn>
                              </p:par>
                            </p:childTnLst>
                          </p:cTn>
                        </p:par>
                      </p:childTnLst>
                    </p:cTn>
                  </p:par>
                  <p:par>
                    <p:cTn id="176" fill="hold">
                      <p:stCondLst>
                        <p:cond delay="indefinite"/>
                      </p:stCondLst>
                      <p:childTnLst>
                        <p:par>
                          <p:cTn id="177" fill="hold">
                            <p:stCondLst>
                              <p:cond delay="0"/>
                            </p:stCondLst>
                            <p:childTnLst>
                              <p:par>
                                <p:cTn id="178" presetID="31" presetClass="entr" presetSubtype="0" fill="hold" nodeType="clickEffect">
                                  <p:stCondLst>
                                    <p:cond delay="0"/>
                                  </p:stCondLst>
                                  <p:childTnLst>
                                    <p:set>
                                      <p:cBhvr>
                                        <p:cTn id="179" dur="1" fill="hold">
                                          <p:stCondLst>
                                            <p:cond delay="0"/>
                                          </p:stCondLst>
                                        </p:cTn>
                                        <p:tgtEl>
                                          <p:spTgt spid="30"/>
                                        </p:tgtEl>
                                        <p:attrNameLst>
                                          <p:attrName>style.visibility</p:attrName>
                                        </p:attrNameLst>
                                      </p:cBhvr>
                                      <p:to>
                                        <p:strVal val="visible"/>
                                      </p:to>
                                    </p:set>
                                    <p:anim calcmode="lin" valueType="num">
                                      <p:cBhvr>
                                        <p:cTn id="180" dur="1000" fill="hold"/>
                                        <p:tgtEl>
                                          <p:spTgt spid="30"/>
                                        </p:tgtEl>
                                        <p:attrNameLst>
                                          <p:attrName>ppt_w</p:attrName>
                                        </p:attrNameLst>
                                      </p:cBhvr>
                                      <p:tavLst>
                                        <p:tav tm="0">
                                          <p:val>
                                            <p:fltVal val="0"/>
                                          </p:val>
                                        </p:tav>
                                        <p:tav tm="100000">
                                          <p:val>
                                            <p:strVal val="#ppt_w"/>
                                          </p:val>
                                        </p:tav>
                                      </p:tavLst>
                                    </p:anim>
                                    <p:anim calcmode="lin" valueType="num">
                                      <p:cBhvr>
                                        <p:cTn id="181" dur="1000" fill="hold"/>
                                        <p:tgtEl>
                                          <p:spTgt spid="30"/>
                                        </p:tgtEl>
                                        <p:attrNameLst>
                                          <p:attrName>ppt_h</p:attrName>
                                        </p:attrNameLst>
                                      </p:cBhvr>
                                      <p:tavLst>
                                        <p:tav tm="0">
                                          <p:val>
                                            <p:fltVal val="0"/>
                                          </p:val>
                                        </p:tav>
                                        <p:tav tm="100000">
                                          <p:val>
                                            <p:strVal val="#ppt_h"/>
                                          </p:val>
                                        </p:tav>
                                      </p:tavLst>
                                    </p:anim>
                                    <p:anim calcmode="lin" valueType="num">
                                      <p:cBhvr>
                                        <p:cTn id="182" dur="1000" fill="hold"/>
                                        <p:tgtEl>
                                          <p:spTgt spid="30"/>
                                        </p:tgtEl>
                                        <p:attrNameLst>
                                          <p:attrName>style.rotation</p:attrName>
                                        </p:attrNameLst>
                                      </p:cBhvr>
                                      <p:tavLst>
                                        <p:tav tm="0">
                                          <p:val>
                                            <p:fltVal val="90"/>
                                          </p:val>
                                        </p:tav>
                                        <p:tav tm="100000">
                                          <p:val>
                                            <p:fltVal val="0"/>
                                          </p:val>
                                        </p:tav>
                                      </p:tavLst>
                                    </p:anim>
                                    <p:animEffect transition="in" filter="fade">
                                      <p:cBhvr>
                                        <p:cTn id="183" dur="1000"/>
                                        <p:tgtEl>
                                          <p:spTgt spid="30"/>
                                        </p:tgtEl>
                                      </p:cBhvr>
                                    </p:animEffect>
                                  </p:childTnLst>
                                </p:cTn>
                              </p:par>
                            </p:childTnLst>
                          </p:cTn>
                        </p:par>
                      </p:childTnLst>
                    </p:cTn>
                  </p:par>
                  <p:par>
                    <p:cTn id="184" fill="hold">
                      <p:stCondLst>
                        <p:cond delay="indefinite"/>
                      </p:stCondLst>
                      <p:childTnLst>
                        <p:par>
                          <p:cTn id="185" fill="hold">
                            <p:stCondLst>
                              <p:cond delay="0"/>
                            </p:stCondLst>
                            <p:childTnLst>
                              <p:par>
                                <p:cTn id="186" presetID="53" presetClass="entr" presetSubtype="16" fill="hold" grpId="0" nodeType="clickEffect">
                                  <p:stCondLst>
                                    <p:cond delay="0"/>
                                  </p:stCondLst>
                                  <p:childTnLst>
                                    <p:set>
                                      <p:cBhvr>
                                        <p:cTn id="187" dur="1" fill="hold">
                                          <p:stCondLst>
                                            <p:cond delay="0"/>
                                          </p:stCondLst>
                                        </p:cTn>
                                        <p:tgtEl>
                                          <p:spTgt spid="55"/>
                                        </p:tgtEl>
                                        <p:attrNameLst>
                                          <p:attrName>style.visibility</p:attrName>
                                        </p:attrNameLst>
                                      </p:cBhvr>
                                      <p:to>
                                        <p:strVal val="visible"/>
                                      </p:to>
                                    </p:set>
                                    <p:anim calcmode="lin" valueType="num">
                                      <p:cBhvr>
                                        <p:cTn id="188" dur="500" fill="hold"/>
                                        <p:tgtEl>
                                          <p:spTgt spid="55"/>
                                        </p:tgtEl>
                                        <p:attrNameLst>
                                          <p:attrName>ppt_w</p:attrName>
                                        </p:attrNameLst>
                                      </p:cBhvr>
                                      <p:tavLst>
                                        <p:tav tm="0">
                                          <p:val>
                                            <p:fltVal val="0"/>
                                          </p:val>
                                        </p:tav>
                                        <p:tav tm="100000">
                                          <p:val>
                                            <p:strVal val="#ppt_w"/>
                                          </p:val>
                                        </p:tav>
                                      </p:tavLst>
                                    </p:anim>
                                    <p:anim calcmode="lin" valueType="num">
                                      <p:cBhvr>
                                        <p:cTn id="189" dur="500" fill="hold"/>
                                        <p:tgtEl>
                                          <p:spTgt spid="55"/>
                                        </p:tgtEl>
                                        <p:attrNameLst>
                                          <p:attrName>ppt_h</p:attrName>
                                        </p:attrNameLst>
                                      </p:cBhvr>
                                      <p:tavLst>
                                        <p:tav tm="0">
                                          <p:val>
                                            <p:fltVal val="0"/>
                                          </p:val>
                                        </p:tav>
                                        <p:tav tm="100000">
                                          <p:val>
                                            <p:strVal val="#ppt_h"/>
                                          </p:val>
                                        </p:tav>
                                      </p:tavLst>
                                    </p:anim>
                                    <p:animEffect transition="in" filter="fade">
                                      <p:cBhvr>
                                        <p:cTn id="190" dur="500"/>
                                        <p:tgtEl>
                                          <p:spTgt spid="55"/>
                                        </p:tgtEl>
                                      </p:cBhvr>
                                    </p:animEffect>
                                  </p:childTnLst>
                                </p:cTn>
                              </p:par>
                            </p:childTnLst>
                          </p:cTn>
                        </p:par>
                      </p:childTnLst>
                    </p:cTn>
                  </p:par>
                  <p:par>
                    <p:cTn id="191" fill="hold">
                      <p:stCondLst>
                        <p:cond delay="indefinite"/>
                      </p:stCondLst>
                      <p:childTnLst>
                        <p:par>
                          <p:cTn id="192" fill="hold">
                            <p:stCondLst>
                              <p:cond delay="0"/>
                            </p:stCondLst>
                            <p:childTnLst>
                              <p:par>
                                <p:cTn id="193" presetID="53" presetClass="entr" presetSubtype="16" fill="hold" grpId="0" nodeType="clickEffect">
                                  <p:stCondLst>
                                    <p:cond delay="0"/>
                                  </p:stCondLst>
                                  <p:childTnLst>
                                    <p:set>
                                      <p:cBhvr>
                                        <p:cTn id="194" dur="1" fill="hold">
                                          <p:stCondLst>
                                            <p:cond delay="0"/>
                                          </p:stCondLst>
                                        </p:cTn>
                                        <p:tgtEl>
                                          <p:spTgt spid="56"/>
                                        </p:tgtEl>
                                        <p:attrNameLst>
                                          <p:attrName>style.visibility</p:attrName>
                                        </p:attrNameLst>
                                      </p:cBhvr>
                                      <p:to>
                                        <p:strVal val="visible"/>
                                      </p:to>
                                    </p:set>
                                    <p:anim calcmode="lin" valueType="num">
                                      <p:cBhvr>
                                        <p:cTn id="195" dur="500" fill="hold"/>
                                        <p:tgtEl>
                                          <p:spTgt spid="56"/>
                                        </p:tgtEl>
                                        <p:attrNameLst>
                                          <p:attrName>ppt_w</p:attrName>
                                        </p:attrNameLst>
                                      </p:cBhvr>
                                      <p:tavLst>
                                        <p:tav tm="0">
                                          <p:val>
                                            <p:fltVal val="0"/>
                                          </p:val>
                                        </p:tav>
                                        <p:tav tm="100000">
                                          <p:val>
                                            <p:strVal val="#ppt_w"/>
                                          </p:val>
                                        </p:tav>
                                      </p:tavLst>
                                    </p:anim>
                                    <p:anim calcmode="lin" valueType="num">
                                      <p:cBhvr>
                                        <p:cTn id="196" dur="500" fill="hold"/>
                                        <p:tgtEl>
                                          <p:spTgt spid="56"/>
                                        </p:tgtEl>
                                        <p:attrNameLst>
                                          <p:attrName>ppt_h</p:attrName>
                                        </p:attrNameLst>
                                      </p:cBhvr>
                                      <p:tavLst>
                                        <p:tav tm="0">
                                          <p:val>
                                            <p:fltVal val="0"/>
                                          </p:val>
                                        </p:tav>
                                        <p:tav tm="100000">
                                          <p:val>
                                            <p:strVal val="#ppt_h"/>
                                          </p:val>
                                        </p:tav>
                                      </p:tavLst>
                                    </p:anim>
                                    <p:animEffect transition="in" filter="fade">
                                      <p:cBhvr>
                                        <p:cTn id="197" dur="500"/>
                                        <p:tgtEl>
                                          <p:spTgt spid="56"/>
                                        </p:tgtEl>
                                      </p:cBhvr>
                                    </p:animEffect>
                                  </p:childTnLst>
                                </p:cTn>
                              </p:par>
                            </p:childTnLst>
                          </p:cTn>
                        </p:par>
                      </p:childTnLst>
                    </p:cTn>
                  </p:par>
                  <p:par>
                    <p:cTn id="198" fill="hold">
                      <p:stCondLst>
                        <p:cond delay="indefinite"/>
                      </p:stCondLst>
                      <p:childTnLst>
                        <p:par>
                          <p:cTn id="199" fill="hold">
                            <p:stCondLst>
                              <p:cond delay="0"/>
                            </p:stCondLst>
                            <p:childTnLst>
                              <p:par>
                                <p:cTn id="200" presetID="53" presetClass="entr" presetSubtype="16" fill="hold" grpId="0" nodeType="clickEffect">
                                  <p:stCondLst>
                                    <p:cond delay="0"/>
                                  </p:stCondLst>
                                  <p:childTnLst>
                                    <p:set>
                                      <p:cBhvr>
                                        <p:cTn id="201" dur="1" fill="hold">
                                          <p:stCondLst>
                                            <p:cond delay="0"/>
                                          </p:stCondLst>
                                        </p:cTn>
                                        <p:tgtEl>
                                          <p:spTgt spid="57"/>
                                        </p:tgtEl>
                                        <p:attrNameLst>
                                          <p:attrName>style.visibility</p:attrName>
                                        </p:attrNameLst>
                                      </p:cBhvr>
                                      <p:to>
                                        <p:strVal val="visible"/>
                                      </p:to>
                                    </p:set>
                                    <p:anim calcmode="lin" valueType="num">
                                      <p:cBhvr>
                                        <p:cTn id="202" dur="500" fill="hold"/>
                                        <p:tgtEl>
                                          <p:spTgt spid="57"/>
                                        </p:tgtEl>
                                        <p:attrNameLst>
                                          <p:attrName>ppt_w</p:attrName>
                                        </p:attrNameLst>
                                      </p:cBhvr>
                                      <p:tavLst>
                                        <p:tav tm="0">
                                          <p:val>
                                            <p:fltVal val="0"/>
                                          </p:val>
                                        </p:tav>
                                        <p:tav tm="100000">
                                          <p:val>
                                            <p:strVal val="#ppt_w"/>
                                          </p:val>
                                        </p:tav>
                                      </p:tavLst>
                                    </p:anim>
                                    <p:anim calcmode="lin" valueType="num">
                                      <p:cBhvr>
                                        <p:cTn id="203" dur="500" fill="hold"/>
                                        <p:tgtEl>
                                          <p:spTgt spid="57"/>
                                        </p:tgtEl>
                                        <p:attrNameLst>
                                          <p:attrName>ppt_h</p:attrName>
                                        </p:attrNameLst>
                                      </p:cBhvr>
                                      <p:tavLst>
                                        <p:tav tm="0">
                                          <p:val>
                                            <p:fltVal val="0"/>
                                          </p:val>
                                        </p:tav>
                                        <p:tav tm="100000">
                                          <p:val>
                                            <p:strVal val="#ppt_h"/>
                                          </p:val>
                                        </p:tav>
                                      </p:tavLst>
                                    </p:anim>
                                    <p:animEffect transition="in" filter="fade">
                                      <p:cBhvr>
                                        <p:cTn id="204" dur="500"/>
                                        <p:tgtEl>
                                          <p:spTgt spid="57"/>
                                        </p:tgtEl>
                                      </p:cBhvr>
                                    </p:animEffect>
                                  </p:childTnLst>
                                </p:cTn>
                              </p:par>
                            </p:childTnLst>
                          </p:cTn>
                        </p:par>
                      </p:childTnLst>
                    </p:cTn>
                  </p:par>
                  <p:par>
                    <p:cTn id="205" fill="hold">
                      <p:stCondLst>
                        <p:cond delay="indefinite"/>
                      </p:stCondLst>
                      <p:childTnLst>
                        <p:par>
                          <p:cTn id="206" fill="hold">
                            <p:stCondLst>
                              <p:cond delay="0"/>
                            </p:stCondLst>
                            <p:childTnLst>
                              <p:par>
                                <p:cTn id="207" presetID="53" presetClass="entr" presetSubtype="16" fill="hold" grpId="0" nodeType="clickEffect">
                                  <p:stCondLst>
                                    <p:cond delay="0"/>
                                  </p:stCondLst>
                                  <p:childTnLst>
                                    <p:set>
                                      <p:cBhvr>
                                        <p:cTn id="208" dur="1" fill="hold">
                                          <p:stCondLst>
                                            <p:cond delay="0"/>
                                          </p:stCondLst>
                                        </p:cTn>
                                        <p:tgtEl>
                                          <p:spTgt spid="58"/>
                                        </p:tgtEl>
                                        <p:attrNameLst>
                                          <p:attrName>style.visibility</p:attrName>
                                        </p:attrNameLst>
                                      </p:cBhvr>
                                      <p:to>
                                        <p:strVal val="visible"/>
                                      </p:to>
                                    </p:set>
                                    <p:anim calcmode="lin" valueType="num">
                                      <p:cBhvr>
                                        <p:cTn id="209" dur="500" fill="hold"/>
                                        <p:tgtEl>
                                          <p:spTgt spid="58"/>
                                        </p:tgtEl>
                                        <p:attrNameLst>
                                          <p:attrName>ppt_w</p:attrName>
                                        </p:attrNameLst>
                                      </p:cBhvr>
                                      <p:tavLst>
                                        <p:tav tm="0">
                                          <p:val>
                                            <p:fltVal val="0"/>
                                          </p:val>
                                        </p:tav>
                                        <p:tav tm="100000">
                                          <p:val>
                                            <p:strVal val="#ppt_w"/>
                                          </p:val>
                                        </p:tav>
                                      </p:tavLst>
                                    </p:anim>
                                    <p:anim calcmode="lin" valueType="num">
                                      <p:cBhvr>
                                        <p:cTn id="210" dur="500" fill="hold"/>
                                        <p:tgtEl>
                                          <p:spTgt spid="58"/>
                                        </p:tgtEl>
                                        <p:attrNameLst>
                                          <p:attrName>ppt_h</p:attrName>
                                        </p:attrNameLst>
                                      </p:cBhvr>
                                      <p:tavLst>
                                        <p:tav tm="0">
                                          <p:val>
                                            <p:fltVal val="0"/>
                                          </p:val>
                                        </p:tav>
                                        <p:tav tm="100000">
                                          <p:val>
                                            <p:strVal val="#ppt_h"/>
                                          </p:val>
                                        </p:tav>
                                      </p:tavLst>
                                    </p:anim>
                                    <p:animEffect transition="in" filter="fade">
                                      <p:cBhvr>
                                        <p:cTn id="211" dur="500"/>
                                        <p:tgtEl>
                                          <p:spTgt spid="58"/>
                                        </p:tgtEl>
                                      </p:cBhvr>
                                    </p:animEffect>
                                  </p:childTnLst>
                                </p:cTn>
                              </p:par>
                            </p:childTnLst>
                          </p:cTn>
                        </p:par>
                      </p:childTnLst>
                    </p:cTn>
                  </p:par>
                  <p:par>
                    <p:cTn id="212" fill="hold">
                      <p:stCondLst>
                        <p:cond delay="indefinite"/>
                      </p:stCondLst>
                      <p:childTnLst>
                        <p:par>
                          <p:cTn id="213" fill="hold">
                            <p:stCondLst>
                              <p:cond delay="0"/>
                            </p:stCondLst>
                            <p:childTnLst>
                              <p:par>
                                <p:cTn id="214" presetID="53" presetClass="entr" presetSubtype="16" fill="hold" grpId="0" nodeType="clickEffect">
                                  <p:stCondLst>
                                    <p:cond delay="0"/>
                                  </p:stCondLst>
                                  <p:childTnLst>
                                    <p:set>
                                      <p:cBhvr>
                                        <p:cTn id="215" dur="1" fill="hold">
                                          <p:stCondLst>
                                            <p:cond delay="0"/>
                                          </p:stCondLst>
                                        </p:cTn>
                                        <p:tgtEl>
                                          <p:spTgt spid="59"/>
                                        </p:tgtEl>
                                        <p:attrNameLst>
                                          <p:attrName>style.visibility</p:attrName>
                                        </p:attrNameLst>
                                      </p:cBhvr>
                                      <p:to>
                                        <p:strVal val="visible"/>
                                      </p:to>
                                    </p:set>
                                    <p:anim calcmode="lin" valueType="num">
                                      <p:cBhvr>
                                        <p:cTn id="216" dur="500" fill="hold"/>
                                        <p:tgtEl>
                                          <p:spTgt spid="59"/>
                                        </p:tgtEl>
                                        <p:attrNameLst>
                                          <p:attrName>ppt_w</p:attrName>
                                        </p:attrNameLst>
                                      </p:cBhvr>
                                      <p:tavLst>
                                        <p:tav tm="0">
                                          <p:val>
                                            <p:fltVal val="0"/>
                                          </p:val>
                                        </p:tav>
                                        <p:tav tm="100000">
                                          <p:val>
                                            <p:strVal val="#ppt_w"/>
                                          </p:val>
                                        </p:tav>
                                      </p:tavLst>
                                    </p:anim>
                                    <p:anim calcmode="lin" valueType="num">
                                      <p:cBhvr>
                                        <p:cTn id="217" dur="500" fill="hold"/>
                                        <p:tgtEl>
                                          <p:spTgt spid="59"/>
                                        </p:tgtEl>
                                        <p:attrNameLst>
                                          <p:attrName>ppt_h</p:attrName>
                                        </p:attrNameLst>
                                      </p:cBhvr>
                                      <p:tavLst>
                                        <p:tav tm="0">
                                          <p:val>
                                            <p:fltVal val="0"/>
                                          </p:val>
                                        </p:tav>
                                        <p:tav tm="100000">
                                          <p:val>
                                            <p:strVal val="#ppt_h"/>
                                          </p:val>
                                        </p:tav>
                                      </p:tavLst>
                                    </p:anim>
                                    <p:animEffect transition="in" filter="fade">
                                      <p:cBhvr>
                                        <p:cTn id="218" dur="500"/>
                                        <p:tgtEl>
                                          <p:spTgt spid="59"/>
                                        </p:tgtEl>
                                      </p:cBhvr>
                                    </p:animEffect>
                                  </p:childTnLst>
                                </p:cTn>
                              </p:par>
                            </p:childTnLst>
                          </p:cTn>
                        </p:par>
                      </p:childTnLst>
                    </p:cTn>
                  </p:par>
                  <p:par>
                    <p:cTn id="219" fill="hold">
                      <p:stCondLst>
                        <p:cond delay="indefinite"/>
                      </p:stCondLst>
                      <p:childTnLst>
                        <p:par>
                          <p:cTn id="220" fill="hold">
                            <p:stCondLst>
                              <p:cond delay="0"/>
                            </p:stCondLst>
                            <p:childTnLst>
                              <p:par>
                                <p:cTn id="221" presetID="31" presetClass="entr" presetSubtype="0" fill="hold" nodeType="clickEffect">
                                  <p:stCondLst>
                                    <p:cond delay="0"/>
                                  </p:stCondLst>
                                  <p:childTnLst>
                                    <p:set>
                                      <p:cBhvr>
                                        <p:cTn id="222" dur="1" fill="hold">
                                          <p:stCondLst>
                                            <p:cond delay="0"/>
                                          </p:stCondLst>
                                        </p:cTn>
                                        <p:tgtEl>
                                          <p:spTgt spid="31"/>
                                        </p:tgtEl>
                                        <p:attrNameLst>
                                          <p:attrName>style.visibility</p:attrName>
                                        </p:attrNameLst>
                                      </p:cBhvr>
                                      <p:to>
                                        <p:strVal val="visible"/>
                                      </p:to>
                                    </p:set>
                                    <p:anim calcmode="lin" valueType="num">
                                      <p:cBhvr>
                                        <p:cTn id="223" dur="1000" fill="hold"/>
                                        <p:tgtEl>
                                          <p:spTgt spid="31"/>
                                        </p:tgtEl>
                                        <p:attrNameLst>
                                          <p:attrName>ppt_w</p:attrName>
                                        </p:attrNameLst>
                                      </p:cBhvr>
                                      <p:tavLst>
                                        <p:tav tm="0">
                                          <p:val>
                                            <p:fltVal val="0"/>
                                          </p:val>
                                        </p:tav>
                                        <p:tav tm="100000">
                                          <p:val>
                                            <p:strVal val="#ppt_w"/>
                                          </p:val>
                                        </p:tav>
                                      </p:tavLst>
                                    </p:anim>
                                    <p:anim calcmode="lin" valueType="num">
                                      <p:cBhvr>
                                        <p:cTn id="224" dur="1000" fill="hold"/>
                                        <p:tgtEl>
                                          <p:spTgt spid="31"/>
                                        </p:tgtEl>
                                        <p:attrNameLst>
                                          <p:attrName>ppt_h</p:attrName>
                                        </p:attrNameLst>
                                      </p:cBhvr>
                                      <p:tavLst>
                                        <p:tav tm="0">
                                          <p:val>
                                            <p:fltVal val="0"/>
                                          </p:val>
                                        </p:tav>
                                        <p:tav tm="100000">
                                          <p:val>
                                            <p:strVal val="#ppt_h"/>
                                          </p:val>
                                        </p:tav>
                                      </p:tavLst>
                                    </p:anim>
                                    <p:anim calcmode="lin" valueType="num">
                                      <p:cBhvr>
                                        <p:cTn id="225" dur="1000" fill="hold"/>
                                        <p:tgtEl>
                                          <p:spTgt spid="31"/>
                                        </p:tgtEl>
                                        <p:attrNameLst>
                                          <p:attrName>style.rotation</p:attrName>
                                        </p:attrNameLst>
                                      </p:cBhvr>
                                      <p:tavLst>
                                        <p:tav tm="0">
                                          <p:val>
                                            <p:fltVal val="90"/>
                                          </p:val>
                                        </p:tav>
                                        <p:tav tm="100000">
                                          <p:val>
                                            <p:fltVal val="0"/>
                                          </p:val>
                                        </p:tav>
                                      </p:tavLst>
                                    </p:anim>
                                    <p:animEffect transition="in" filter="fade">
                                      <p:cBhvr>
                                        <p:cTn id="226" dur="1000"/>
                                        <p:tgtEl>
                                          <p:spTgt spid="31"/>
                                        </p:tgtEl>
                                      </p:cBhvr>
                                    </p:animEffect>
                                  </p:childTnLst>
                                </p:cTn>
                              </p:par>
                            </p:childTnLst>
                          </p:cTn>
                        </p:par>
                      </p:childTnLst>
                    </p:cTn>
                  </p:par>
                  <p:par>
                    <p:cTn id="227" fill="hold">
                      <p:stCondLst>
                        <p:cond delay="indefinite"/>
                      </p:stCondLst>
                      <p:childTnLst>
                        <p:par>
                          <p:cTn id="228" fill="hold">
                            <p:stCondLst>
                              <p:cond delay="0"/>
                            </p:stCondLst>
                            <p:childTnLst>
                              <p:par>
                                <p:cTn id="229" presetID="53" presetClass="entr" presetSubtype="16" fill="hold" grpId="0" nodeType="clickEffect">
                                  <p:stCondLst>
                                    <p:cond delay="0"/>
                                  </p:stCondLst>
                                  <p:childTnLst>
                                    <p:set>
                                      <p:cBhvr>
                                        <p:cTn id="230" dur="1" fill="hold">
                                          <p:stCondLst>
                                            <p:cond delay="0"/>
                                          </p:stCondLst>
                                        </p:cTn>
                                        <p:tgtEl>
                                          <p:spTgt spid="62"/>
                                        </p:tgtEl>
                                        <p:attrNameLst>
                                          <p:attrName>style.visibility</p:attrName>
                                        </p:attrNameLst>
                                      </p:cBhvr>
                                      <p:to>
                                        <p:strVal val="visible"/>
                                      </p:to>
                                    </p:set>
                                    <p:anim calcmode="lin" valueType="num">
                                      <p:cBhvr>
                                        <p:cTn id="231" dur="500" fill="hold"/>
                                        <p:tgtEl>
                                          <p:spTgt spid="62"/>
                                        </p:tgtEl>
                                        <p:attrNameLst>
                                          <p:attrName>ppt_w</p:attrName>
                                        </p:attrNameLst>
                                      </p:cBhvr>
                                      <p:tavLst>
                                        <p:tav tm="0">
                                          <p:val>
                                            <p:fltVal val="0"/>
                                          </p:val>
                                        </p:tav>
                                        <p:tav tm="100000">
                                          <p:val>
                                            <p:strVal val="#ppt_w"/>
                                          </p:val>
                                        </p:tav>
                                      </p:tavLst>
                                    </p:anim>
                                    <p:anim calcmode="lin" valueType="num">
                                      <p:cBhvr>
                                        <p:cTn id="232" dur="500" fill="hold"/>
                                        <p:tgtEl>
                                          <p:spTgt spid="62"/>
                                        </p:tgtEl>
                                        <p:attrNameLst>
                                          <p:attrName>ppt_h</p:attrName>
                                        </p:attrNameLst>
                                      </p:cBhvr>
                                      <p:tavLst>
                                        <p:tav tm="0">
                                          <p:val>
                                            <p:fltVal val="0"/>
                                          </p:val>
                                        </p:tav>
                                        <p:tav tm="100000">
                                          <p:val>
                                            <p:strVal val="#ppt_h"/>
                                          </p:val>
                                        </p:tav>
                                      </p:tavLst>
                                    </p:anim>
                                    <p:animEffect transition="in" filter="fade">
                                      <p:cBhvr>
                                        <p:cTn id="233" dur="500"/>
                                        <p:tgtEl>
                                          <p:spTgt spid="62"/>
                                        </p:tgtEl>
                                      </p:cBhvr>
                                    </p:animEffect>
                                  </p:childTnLst>
                                </p:cTn>
                              </p:par>
                            </p:childTnLst>
                          </p:cTn>
                        </p:par>
                      </p:childTnLst>
                    </p:cTn>
                  </p:par>
                  <p:par>
                    <p:cTn id="234" fill="hold">
                      <p:stCondLst>
                        <p:cond delay="indefinite"/>
                      </p:stCondLst>
                      <p:childTnLst>
                        <p:par>
                          <p:cTn id="235" fill="hold">
                            <p:stCondLst>
                              <p:cond delay="0"/>
                            </p:stCondLst>
                            <p:childTnLst>
                              <p:par>
                                <p:cTn id="236" presetID="53" presetClass="entr" presetSubtype="16" fill="hold" grpId="0" nodeType="clickEffect">
                                  <p:stCondLst>
                                    <p:cond delay="0"/>
                                  </p:stCondLst>
                                  <p:childTnLst>
                                    <p:set>
                                      <p:cBhvr>
                                        <p:cTn id="237" dur="1" fill="hold">
                                          <p:stCondLst>
                                            <p:cond delay="0"/>
                                          </p:stCondLst>
                                        </p:cTn>
                                        <p:tgtEl>
                                          <p:spTgt spid="63"/>
                                        </p:tgtEl>
                                        <p:attrNameLst>
                                          <p:attrName>style.visibility</p:attrName>
                                        </p:attrNameLst>
                                      </p:cBhvr>
                                      <p:to>
                                        <p:strVal val="visible"/>
                                      </p:to>
                                    </p:set>
                                    <p:anim calcmode="lin" valueType="num">
                                      <p:cBhvr>
                                        <p:cTn id="238" dur="500" fill="hold"/>
                                        <p:tgtEl>
                                          <p:spTgt spid="63"/>
                                        </p:tgtEl>
                                        <p:attrNameLst>
                                          <p:attrName>ppt_w</p:attrName>
                                        </p:attrNameLst>
                                      </p:cBhvr>
                                      <p:tavLst>
                                        <p:tav tm="0">
                                          <p:val>
                                            <p:fltVal val="0"/>
                                          </p:val>
                                        </p:tav>
                                        <p:tav tm="100000">
                                          <p:val>
                                            <p:strVal val="#ppt_w"/>
                                          </p:val>
                                        </p:tav>
                                      </p:tavLst>
                                    </p:anim>
                                    <p:anim calcmode="lin" valueType="num">
                                      <p:cBhvr>
                                        <p:cTn id="239" dur="500" fill="hold"/>
                                        <p:tgtEl>
                                          <p:spTgt spid="63"/>
                                        </p:tgtEl>
                                        <p:attrNameLst>
                                          <p:attrName>ppt_h</p:attrName>
                                        </p:attrNameLst>
                                      </p:cBhvr>
                                      <p:tavLst>
                                        <p:tav tm="0">
                                          <p:val>
                                            <p:fltVal val="0"/>
                                          </p:val>
                                        </p:tav>
                                        <p:tav tm="100000">
                                          <p:val>
                                            <p:strVal val="#ppt_h"/>
                                          </p:val>
                                        </p:tav>
                                      </p:tavLst>
                                    </p:anim>
                                    <p:animEffect transition="in" filter="fade">
                                      <p:cBhvr>
                                        <p:cTn id="240" dur="500"/>
                                        <p:tgtEl>
                                          <p:spTgt spid="63"/>
                                        </p:tgtEl>
                                      </p:cBhvr>
                                    </p:animEffect>
                                  </p:childTnLst>
                                </p:cTn>
                              </p:par>
                            </p:childTnLst>
                          </p:cTn>
                        </p:par>
                      </p:childTnLst>
                    </p:cTn>
                  </p:par>
                  <p:par>
                    <p:cTn id="241" fill="hold">
                      <p:stCondLst>
                        <p:cond delay="indefinite"/>
                      </p:stCondLst>
                      <p:childTnLst>
                        <p:par>
                          <p:cTn id="242" fill="hold">
                            <p:stCondLst>
                              <p:cond delay="0"/>
                            </p:stCondLst>
                            <p:childTnLst>
                              <p:par>
                                <p:cTn id="243" presetID="53" presetClass="entr" presetSubtype="16" fill="hold" grpId="0" nodeType="clickEffect">
                                  <p:stCondLst>
                                    <p:cond delay="0"/>
                                  </p:stCondLst>
                                  <p:childTnLst>
                                    <p:set>
                                      <p:cBhvr>
                                        <p:cTn id="244" dur="1" fill="hold">
                                          <p:stCondLst>
                                            <p:cond delay="0"/>
                                          </p:stCondLst>
                                        </p:cTn>
                                        <p:tgtEl>
                                          <p:spTgt spid="64"/>
                                        </p:tgtEl>
                                        <p:attrNameLst>
                                          <p:attrName>style.visibility</p:attrName>
                                        </p:attrNameLst>
                                      </p:cBhvr>
                                      <p:to>
                                        <p:strVal val="visible"/>
                                      </p:to>
                                    </p:set>
                                    <p:anim calcmode="lin" valueType="num">
                                      <p:cBhvr>
                                        <p:cTn id="245" dur="500" fill="hold"/>
                                        <p:tgtEl>
                                          <p:spTgt spid="64"/>
                                        </p:tgtEl>
                                        <p:attrNameLst>
                                          <p:attrName>ppt_w</p:attrName>
                                        </p:attrNameLst>
                                      </p:cBhvr>
                                      <p:tavLst>
                                        <p:tav tm="0">
                                          <p:val>
                                            <p:fltVal val="0"/>
                                          </p:val>
                                        </p:tav>
                                        <p:tav tm="100000">
                                          <p:val>
                                            <p:strVal val="#ppt_w"/>
                                          </p:val>
                                        </p:tav>
                                      </p:tavLst>
                                    </p:anim>
                                    <p:anim calcmode="lin" valueType="num">
                                      <p:cBhvr>
                                        <p:cTn id="246" dur="500" fill="hold"/>
                                        <p:tgtEl>
                                          <p:spTgt spid="64"/>
                                        </p:tgtEl>
                                        <p:attrNameLst>
                                          <p:attrName>ppt_h</p:attrName>
                                        </p:attrNameLst>
                                      </p:cBhvr>
                                      <p:tavLst>
                                        <p:tav tm="0">
                                          <p:val>
                                            <p:fltVal val="0"/>
                                          </p:val>
                                        </p:tav>
                                        <p:tav tm="100000">
                                          <p:val>
                                            <p:strVal val="#ppt_h"/>
                                          </p:val>
                                        </p:tav>
                                      </p:tavLst>
                                    </p:anim>
                                    <p:animEffect transition="in" filter="fade">
                                      <p:cBhvr>
                                        <p:cTn id="247" dur="500"/>
                                        <p:tgtEl>
                                          <p:spTgt spid="64"/>
                                        </p:tgtEl>
                                      </p:cBhvr>
                                    </p:animEffect>
                                  </p:childTnLst>
                                </p:cTn>
                              </p:par>
                            </p:childTnLst>
                          </p:cTn>
                        </p:par>
                      </p:childTnLst>
                    </p:cTn>
                  </p:par>
                  <p:par>
                    <p:cTn id="248" fill="hold">
                      <p:stCondLst>
                        <p:cond delay="indefinite"/>
                      </p:stCondLst>
                      <p:childTnLst>
                        <p:par>
                          <p:cTn id="249" fill="hold">
                            <p:stCondLst>
                              <p:cond delay="0"/>
                            </p:stCondLst>
                            <p:childTnLst>
                              <p:par>
                                <p:cTn id="250" presetID="53" presetClass="entr" presetSubtype="16" fill="hold" grpId="0" nodeType="clickEffect">
                                  <p:stCondLst>
                                    <p:cond delay="0"/>
                                  </p:stCondLst>
                                  <p:childTnLst>
                                    <p:set>
                                      <p:cBhvr>
                                        <p:cTn id="251" dur="1" fill="hold">
                                          <p:stCondLst>
                                            <p:cond delay="0"/>
                                          </p:stCondLst>
                                        </p:cTn>
                                        <p:tgtEl>
                                          <p:spTgt spid="65"/>
                                        </p:tgtEl>
                                        <p:attrNameLst>
                                          <p:attrName>style.visibility</p:attrName>
                                        </p:attrNameLst>
                                      </p:cBhvr>
                                      <p:to>
                                        <p:strVal val="visible"/>
                                      </p:to>
                                    </p:set>
                                    <p:anim calcmode="lin" valueType="num">
                                      <p:cBhvr>
                                        <p:cTn id="252" dur="500" fill="hold"/>
                                        <p:tgtEl>
                                          <p:spTgt spid="65"/>
                                        </p:tgtEl>
                                        <p:attrNameLst>
                                          <p:attrName>ppt_w</p:attrName>
                                        </p:attrNameLst>
                                      </p:cBhvr>
                                      <p:tavLst>
                                        <p:tav tm="0">
                                          <p:val>
                                            <p:fltVal val="0"/>
                                          </p:val>
                                        </p:tav>
                                        <p:tav tm="100000">
                                          <p:val>
                                            <p:strVal val="#ppt_w"/>
                                          </p:val>
                                        </p:tav>
                                      </p:tavLst>
                                    </p:anim>
                                    <p:anim calcmode="lin" valueType="num">
                                      <p:cBhvr>
                                        <p:cTn id="253" dur="500" fill="hold"/>
                                        <p:tgtEl>
                                          <p:spTgt spid="65"/>
                                        </p:tgtEl>
                                        <p:attrNameLst>
                                          <p:attrName>ppt_h</p:attrName>
                                        </p:attrNameLst>
                                      </p:cBhvr>
                                      <p:tavLst>
                                        <p:tav tm="0">
                                          <p:val>
                                            <p:fltVal val="0"/>
                                          </p:val>
                                        </p:tav>
                                        <p:tav tm="100000">
                                          <p:val>
                                            <p:strVal val="#ppt_h"/>
                                          </p:val>
                                        </p:tav>
                                      </p:tavLst>
                                    </p:anim>
                                    <p:animEffect transition="in" filter="fade">
                                      <p:cBhvr>
                                        <p:cTn id="254" dur="500"/>
                                        <p:tgtEl>
                                          <p:spTgt spid="65"/>
                                        </p:tgtEl>
                                      </p:cBhvr>
                                    </p:animEffect>
                                  </p:childTnLst>
                                </p:cTn>
                              </p:par>
                            </p:childTnLst>
                          </p:cTn>
                        </p:par>
                      </p:childTnLst>
                    </p:cTn>
                  </p:par>
                  <p:par>
                    <p:cTn id="255" fill="hold">
                      <p:stCondLst>
                        <p:cond delay="indefinite"/>
                      </p:stCondLst>
                      <p:childTnLst>
                        <p:par>
                          <p:cTn id="256" fill="hold">
                            <p:stCondLst>
                              <p:cond delay="0"/>
                            </p:stCondLst>
                            <p:childTnLst>
                              <p:par>
                                <p:cTn id="257" presetID="53" presetClass="entr" presetSubtype="16" fill="hold" grpId="0" nodeType="clickEffect">
                                  <p:stCondLst>
                                    <p:cond delay="0"/>
                                  </p:stCondLst>
                                  <p:childTnLst>
                                    <p:set>
                                      <p:cBhvr>
                                        <p:cTn id="258" dur="1" fill="hold">
                                          <p:stCondLst>
                                            <p:cond delay="0"/>
                                          </p:stCondLst>
                                        </p:cTn>
                                        <p:tgtEl>
                                          <p:spTgt spid="66"/>
                                        </p:tgtEl>
                                        <p:attrNameLst>
                                          <p:attrName>style.visibility</p:attrName>
                                        </p:attrNameLst>
                                      </p:cBhvr>
                                      <p:to>
                                        <p:strVal val="visible"/>
                                      </p:to>
                                    </p:set>
                                    <p:anim calcmode="lin" valueType="num">
                                      <p:cBhvr>
                                        <p:cTn id="259" dur="500" fill="hold"/>
                                        <p:tgtEl>
                                          <p:spTgt spid="66"/>
                                        </p:tgtEl>
                                        <p:attrNameLst>
                                          <p:attrName>ppt_w</p:attrName>
                                        </p:attrNameLst>
                                      </p:cBhvr>
                                      <p:tavLst>
                                        <p:tav tm="0">
                                          <p:val>
                                            <p:fltVal val="0"/>
                                          </p:val>
                                        </p:tav>
                                        <p:tav tm="100000">
                                          <p:val>
                                            <p:strVal val="#ppt_w"/>
                                          </p:val>
                                        </p:tav>
                                      </p:tavLst>
                                    </p:anim>
                                    <p:anim calcmode="lin" valueType="num">
                                      <p:cBhvr>
                                        <p:cTn id="260" dur="500" fill="hold"/>
                                        <p:tgtEl>
                                          <p:spTgt spid="66"/>
                                        </p:tgtEl>
                                        <p:attrNameLst>
                                          <p:attrName>ppt_h</p:attrName>
                                        </p:attrNameLst>
                                      </p:cBhvr>
                                      <p:tavLst>
                                        <p:tav tm="0">
                                          <p:val>
                                            <p:fltVal val="0"/>
                                          </p:val>
                                        </p:tav>
                                        <p:tav tm="100000">
                                          <p:val>
                                            <p:strVal val="#ppt_h"/>
                                          </p:val>
                                        </p:tav>
                                      </p:tavLst>
                                    </p:anim>
                                    <p:animEffect transition="in" filter="fade">
                                      <p:cBhvr>
                                        <p:cTn id="261" dur="500"/>
                                        <p:tgtEl>
                                          <p:spTgt spid="66"/>
                                        </p:tgtEl>
                                      </p:cBhvr>
                                    </p:animEffect>
                                  </p:childTnLst>
                                </p:cTn>
                              </p:par>
                            </p:childTnLst>
                          </p:cTn>
                        </p:par>
                      </p:childTnLst>
                    </p:cTn>
                  </p:par>
                  <p:par>
                    <p:cTn id="262" fill="hold">
                      <p:stCondLst>
                        <p:cond delay="indefinite"/>
                      </p:stCondLst>
                      <p:childTnLst>
                        <p:par>
                          <p:cTn id="263" fill="hold">
                            <p:stCondLst>
                              <p:cond delay="0"/>
                            </p:stCondLst>
                            <p:childTnLst>
                              <p:par>
                                <p:cTn id="264" presetID="53" presetClass="entr" presetSubtype="16" fill="hold" grpId="0" nodeType="clickEffect">
                                  <p:stCondLst>
                                    <p:cond delay="0"/>
                                  </p:stCondLst>
                                  <p:childTnLst>
                                    <p:set>
                                      <p:cBhvr>
                                        <p:cTn id="265" dur="1" fill="hold">
                                          <p:stCondLst>
                                            <p:cond delay="0"/>
                                          </p:stCondLst>
                                        </p:cTn>
                                        <p:tgtEl>
                                          <p:spTgt spid="67"/>
                                        </p:tgtEl>
                                        <p:attrNameLst>
                                          <p:attrName>style.visibility</p:attrName>
                                        </p:attrNameLst>
                                      </p:cBhvr>
                                      <p:to>
                                        <p:strVal val="visible"/>
                                      </p:to>
                                    </p:set>
                                    <p:anim calcmode="lin" valueType="num">
                                      <p:cBhvr>
                                        <p:cTn id="266" dur="500" fill="hold"/>
                                        <p:tgtEl>
                                          <p:spTgt spid="67"/>
                                        </p:tgtEl>
                                        <p:attrNameLst>
                                          <p:attrName>ppt_w</p:attrName>
                                        </p:attrNameLst>
                                      </p:cBhvr>
                                      <p:tavLst>
                                        <p:tav tm="0">
                                          <p:val>
                                            <p:fltVal val="0"/>
                                          </p:val>
                                        </p:tav>
                                        <p:tav tm="100000">
                                          <p:val>
                                            <p:strVal val="#ppt_w"/>
                                          </p:val>
                                        </p:tav>
                                      </p:tavLst>
                                    </p:anim>
                                    <p:anim calcmode="lin" valueType="num">
                                      <p:cBhvr>
                                        <p:cTn id="267" dur="500" fill="hold"/>
                                        <p:tgtEl>
                                          <p:spTgt spid="67"/>
                                        </p:tgtEl>
                                        <p:attrNameLst>
                                          <p:attrName>ppt_h</p:attrName>
                                        </p:attrNameLst>
                                      </p:cBhvr>
                                      <p:tavLst>
                                        <p:tav tm="0">
                                          <p:val>
                                            <p:fltVal val="0"/>
                                          </p:val>
                                        </p:tav>
                                        <p:tav tm="100000">
                                          <p:val>
                                            <p:strVal val="#ppt_h"/>
                                          </p:val>
                                        </p:tav>
                                      </p:tavLst>
                                    </p:anim>
                                    <p:animEffect transition="in" filter="fade">
                                      <p:cBhvr>
                                        <p:cTn id="268" dur="500"/>
                                        <p:tgtEl>
                                          <p:spTgt spid="67"/>
                                        </p:tgtEl>
                                      </p:cBhvr>
                                    </p:animEffect>
                                  </p:childTnLst>
                                </p:cTn>
                              </p:par>
                            </p:childTnLst>
                          </p:cTn>
                        </p:par>
                      </p:childTnLst>
                    </p:cTn>
                  </p:par>
                  <p:par>
                    <p:cTn id="269" fill="hold">
                      <p:stCondLst>
                        <p:cond delay="indefinite"/>
                      </p:stCondLst>
                      <p:childTnLst>
                        <p:par>
                          <p:cTn id="270" fill="hold">
                            <p:stCondLst>
                              <p:cond delay="0"/>
                            </p:stCondLst>
                            <p:childTnLst>
                              <p:par>
                                <p:cTn id="271" presetID="53" presetClass="entr" presetSubtype="16" fill="hold" grpId="0" nodeType="clickEffect">
                                  <p:stCondLst>
                                    <p:cond delay="0"/>
                                  </p:stCondLst>
                                  <p:childTnLst>
                                    <p:set>
                                      <p:cBhvr>
                                        <p:cTn id="272" dur="1" fill="hold">
                                          <p:stCondLst>
                                            <p:cond delay="0"/>
                                          </p:stCondLst>
                                        </p:cTn>
                                        <p:tgtEl>
                                          <p:spTgt spid="68"/>
                                        </p:tgtEl>
                                        <p:attrNameLst>
                                          <p:attrName>style.visibility</p:attrName>
                                        </p:attrNameLst>
                                      </p:cBhvr>
                                      <p:to>
                                        <p:strVal val="visible"/>
                                      </p:to>
                                    </p:set>
                                    <p:anim calcmode="lin" valueType="num">
                                      <p:cBhvr>
                                        <p:cTn id="273" dur="500" fill="hold"/>
                                        <p:tgtEl>
                                          <p:spTgt spid="68"/>
                                        </p:tgtEl>
                                        <p:attrNameLst>
                                          <p:attrName>ppt_w</p:attrName>
                                        </p:attrNameLst>
                                      </p:cBhvr>
                                      <p:tavLst>
                                        <p:tav tm="0">
                                          <p:val>
                                            <p:fltVal val="0"/>
                                          </p:val>
                                        </p:tav>
                                        <p:tav tm="100000">
                                          <p:val>
                                            <p:strVal val="#ppt_w"/>
                                          </p:val>
                                        </p:tav>
                                      </p:tavLst>
                                    </p:anim>
                                    <p:anim calcmode="lin" valueType="num">
                                      <p:cBhvr>
                                        <p:cTn id="274" dur="500" fill="hold"/>
                                        <p:tgtEl>
                                          <p:spTgt spid="68"/>
                                        </p:tgtEl>
                                        <p:attrNameLst>
                                          <p:attrName>ppt_h</p:attrName>
                                        </p:attrNameLst>
                                      </p:cBhvr>
                                      <p:tavLst>
                                        <p:tav tm="0">
                                          <p:val>
                                            <p:fltVal val="0"/>
                                          </p:val>
                                        </p:tav>
                                        <p:tav tm="100000">
                                          <p:val>
                                            <p:strVal val="#ppt_h"/>
                                          </p:val>
                                        </p:tav>
                                      </p:tavLst>
                                    </p:anim>
                                    <p:animEffect transition="in" filter="fade">
                                      <p:cBhvr>
                                        <p:cTn id="275" dur="500"/>
                                        <p:tgtEl>
                                          <p:spTgt spid="68"/>
                                        </p:tgtEl>
                                      </p:cBhvr>
                                    </p:animEffect>
                                  </p:childTnLst>
                                </p:cTn>
                              </p:par>
                            </p:childTnLst>
                          </p:cTn>
                        </p:par>
                      </p:childTnLst>
                    </p:cTn>
                  </p:par>
                  <p:par>
                    <p:cTn id="276" fill="hold">
                      <p:stCondLst>
                        <p:cond delay="indefinite"/>
                      </p:stCondLst>
                      <p:childTnLst>
                        <p:par>
                          <p:cTn id="277" fill="hold">
                            <p:stCondLst>
                              <p:cond delay="0"/>
                            </p:stCondLst>
                            <p:childTnLst>
                              <p:par>
                                <p:cTn id="278" presetID="31" presetClass="entr" presetSubtype="0" fill="hold" nodeType="clickEffect">
                                  <p:stCondLst>
                                    <p:cond delay="0"/>
                                  </p:stCondLst>
                                  <p:childTnLst>
                                    <p:set>
                                      <p:cBhvr>
                                        <p:cTn id="279" dur="1" fill="hold">
                                          <p:stCondLst>
                                            <p:cond delay="0"/>
                                          </p:stCondLst>
                                        </p:cTn>
                                        <p:tgtEl>
                                          <p:spTgt spid="32"/>
                                        </p:tgtEl>
                                        <p:attrNameLst>
                                          <p:attrName>style.visibility</p:attrName>
                                        </p:attrNameLst>
                                      </p:cBhvr>
                                      <p:to>
                                        <p:strVal val="visible"/>
                                      </p:to>
                                    </p:set>
                                    <p:anim calcmode="lin" valueType="num">
                                      <p:cBhvr>
                                        <p:cTn id="280" dur="1000" fill="hold"/>
                                        <p:tgtEl>
                                          <p:spTgt spid="32"/>
                                        </p:tgtEl>
                                        <p:attrNameLst>
                                          <p:attrName>ppt_w</p:attrName>
                                        </p:attrNameLst>
                                      </p:cBhvr>
                                      <p:tavLst>
                                        <p:tav tm="0">
                                          <p:val>
                                            <p:fltVal val="0"/>
                                          </p:val>
                                        </p:tav>
                                        <p:tav tm="100000">
                                          <p:val>
                                            <p:strVal val="#ppt_w"/>
                                          </p:val>
                                        </p:tav>
                                      </p:tavLst>
                                    </p:anim>
                                    <p:anim calcmode="lin" valueType="num">
                                      <p:cBhvr>
                                        <p:cTn id="281" dur="1000" fill="hold"/>
                                        <p:tgtEl>
                                          <p:spTgt spid="32"/>
                                        </p:tgtEl>
                                        <p:attrNameLst>
                                          <p:attrName>ppt_h</p:attrName>
                                        </p:attrNameLst>
                                      </p:cBhvr>
                                      <p:tavLst>
                                        <p:tav tm="0">
                                          <p:val>
                                            <p:fltVal val="0"/>
                                          </p:val>
                                        </p:tav>
                                        <p:tav tm="100000">
                                          <p:val>
                                            <p:strVal val="#ppt_h"/>
                                          </p:val>
                                        </p:tav>
                                      </p:tavLst>
                                    </p:anim>
                                    <p:anim calcmode="lin" valueType="num">
                                      <p:cBhvr>
                                        <p:cTn id="282" dur="1000" fill="hold"/>
                                        <p:tgtEl>
                                          <p:spTgt spid="32"/>
                                        </p:tgtEl>
                                        <p:attrNameLst>
                                          <p:attrName>style.rotation</p:attrName>
                                        </p:attrNameLst>
                                      </p:cBhvr>
                                      <p:tavLst>
                                        <p:tav tm="0">
                                          <p:val>
                                            <p:fltVal val="90"/>
                                          </p:val>
                                        </p:tav>
                                        <p:tav tm="100000">
                                          <p:val>
                                            <p:fltVal val="0"/>
                                          </p:val>
                                        </p:tav>
                                      </p:tavLst>
                                    </p:anim>
                                    <p:animEffect transition="in" filter="fade">
                                      <p:cBhvr>
                                        <p:cTn id="283" dur="1000"/>
                                        <p:tgtEl>
                                          <p:spTgt spid="32"/>
                                        </p:tgtEl>
                                      </p:cBhvr>
                                    </p:animEffect>
                                  </p:childTnLst>
                                </p:cTn>
                              </p:par>
                            </p:childTnLst>
                          </p:cTn>
                        </p:par>
                      </p:childTnLst>
                    </p:cTn>
                  </p:par>
                  <p:par>
                    <p:cTn id="284" fill="hold">
                      <p:stCondLst>
                        <p:cond delay="indefinite"/>
                      </p:stCondLst>
                      <p:childTnLst>
                        <p:par>
                          <p:cTn id="285" fill="hold">
                            <p:stCondLst>
                              <p:cond delay="0"/>
                            </p:stCondLst>
                            <p:childTnLst>
                              <p:par>
                                <p:cTn id="286" presetID="53" presetClass="entr" presetSubtype="16" fill="hold" grpId="0" nodeType="clickEffect">
                                  <p:stCondLst>
                                    <p:cond delay="0"/>
                                  </p:stCondLst>
                                  <p:childTnLst>
                                    <p:set>
                                      <p:cBhvr>
                                        <p:cTn id="287" dur="1" fill="hold">
                                          <p:stCondLst>
                                            <p:cond delay="0"/>
                                          </p:stCondLst>
                                        </p:cTn>
                                        <p:tgtEl>
                                          <p:spTgt spid="69"/>
                                        </p:tgtEl>
                                        <p:attrNameLst>
                                          <p:attrName>style.visibility</p:attrName>
                                        </p:attrNameLst>
                                      </p:cBhvr>
                                      <p:to>
                                        <p:strVal val="visible"/>
                                      </p:to>
                                    </p:set>
                                    <p:anim calcmode="lin" valueType="num">
                                      <p:cBhvr>
                                        <p:cTn id="288" dur="500" fill="hold"/>
                                        <p:tgtEl>
                                          <p:spTgt spid="69"/>
                                        </p:tgtEl>
                                        <p:attrNameLst>
                                          <p:attrName>ppt_w</p:attrName>
                                        </p:attrNameLst>
                                      </p:cBhvr>
                                      <p:tavLst>
                                        <p:tav tm="0">
                                          <p:val>
                                            <p:fltVal val="0"/>
                                          </p:val>
                                        </p:tav>
                                        <p:tav tm="100000">
                                          <p:val>
                                            <p:strVal val="#ppt_w"/>
                                          </p:val>
                                        </p:tav>
                                      </p:tavLst>
                                    </p:anim>
                                    <p:anim calcmode="lin" valueType="num">
                                      <p:cBhvr>
                                        <p:cTn id="289" dur="500" fill="hold"/>
                                        <p:tgtEl>
                                          <p:spTgt spid="69"/>
                                        </p:tgtEl>
                                        <p:attrNameLst>
                                          <p:attrName>ppt_h</p:attrName>
                                        </p:attrNameLst>
                                      </p:cBhvr>
                                      <p:tavLst>
                                        <p:tav tm="0">
                                          <p:val>
                                            <p:fltVal val="0"/>
                                          </p:val>
                                        </p:tav>
                                        <p:tav tm="100000">
                                          <p:val>
                                            <p:strVal val="#ppt_h"/>
                                          </p:val>
                                        </p:tav>
                                      </p:tavLst>
                                    </p:anim>
                                    <p:animEffect transition="in" filter="fade">
                                      <p:cBhvr>
                                        <p:cTn id="290" dur="500"/>
                                        <p:tgtEl>
                                          <p:spTgt spid="69"/>
                                        </p:tgtEl>
                                      </p:cBhvr>
                                    </p:animEffect>
                                  </p:childTnLst>
                                </p:cTn>
                              </p:par>
                            </p:childTnLst>
                          </p:cTn>
                        </p:par>
                      </p:childTnLst>
                    </p:cTn>
                  </p:par>
                  <p:par>
                    <p:cTn id="291" fill="hold">
                      <p:stCondLst>
                        <p:cond delay="indefinite"/>
                      </p:stCondLst>
                      <p:childTnLst>
                        <p:par>
                          <p:cTn id="292" fill="hold">
                            <p:stCondLst>
                              <p:cond delay="0"/>
                            </p:stCondLst>
                            <p:childTnLst>
                              <p:par>
                                <p:cTn id="293" presetID="53" presetClass="entr" presetSubtype="16" fill="hold" grpId="0" nodeType="clickEffect">
                                  <p:stCondLst>
                                    <p:cond delay="0"/>
                                  </p:stCondLst>
                                  <p:childTnLst>
                                    <p:set>
                                      <p:cBhvr>
                                        <p:cTn id="294" dur="1" fill="hold">
                                          <p:stCondLst>
                                            <p:cond delay="0"/>
                                          </p:stCondLst>
                                        </p:cTn>
                                        <p:tgtEl>
                                          <p:spTgt spid="70"/>
                                        </p:tgtEl>
                                        <p:attrNameLst>
                                          <p:attrName>style.visibility</p:attrName>
                                        </p:attrNameLst>
                                      </p:cBhvr>
                                      <p:to>
                                        <p:strVal val="visible"/>
                                      </p:to>
                                    </p:set>
                                    <p:anim calcmode="lin" valueType="num">
                                      <p:cBhvr>
                                        <p:cTn id="295" dur="500" fill="hold"/>
                                        <p:tgtEl>
                                          <p:spTgt spid="70"/>
                                        </p:tgtEl>
                                        <p:attrNameLst>
                                          <p:attrName>ppt_w</p:attrName>
                                        </p:attrNameLst>
                                      </p:cBhvr>
                                      <p:tavLst>
                                        <p:tav tm="0">
                                          <p:val>
                                            <p:fltVal val="0"/>
                                          </p:val>
                                        </p:tav>
                                        <p:tav tm="100000">
                                          <p:val>
                                            <p:strVal val="#ppt_w"/>
                                          </p:val>
                                        </p:tav>
                                      </p:tavLst>
                                    </p:anim>
                                    <p:anim calcmode="lin" valueType="num">
                                      <p:cBhvr>
                                        <p:cTn id="296" dur="500" fill="hold"/>
                                        <p:tgtEl>
                                          <p:spTgt spid="70"/>
                                        </p:tgtEl>
                                        <p:attrNameLst>
                                          <p:attrName>ppt_h</p:attrName>
                                        </p:attrNameLst>
                                      </p:cBhvr>
                                      <p:tavLst>
                                        <p:tav tm="0">
                                          <p:val>
                                            <p:fltVal val="0"/>
                                          </p:val>
                                        </p:tav>
                                        <p:tav tm="100000">
                                          <p:val>
                                            <p:strVal val="#ppt_h"/>
                                          </p:val>
                                        </p:tav>
                                      </p:tavLst>
                                    </p:anim>
                                    <p:animEffect transition="in" filter="fade">
                                      <p:cBhvr>
                                        <p:cTn id="297" dur="500"/>
                                        <p:tgtEl>
                                          <p:spTgt spid="70"/>
                                        </p:tgtEl>
                                      </p:cBhvr>
                                    </p:animEffect>
                                  </p:childTnLst>
                                </p:cTn>
                              </p:par>
                            </p:childTnLst>
                          </p:cTn>
                        </p:par>
                      </p:childTnLst>
                    </p:cTn>
                  </p:par>
                  <p:par>
                    <p:cTn id="298" fill="hold">
                      <p:stCondLst>
                        <p:cond delay="indefinite"/>
                      </p:stCondLst>
                      <p:childTnLst>
                        <p:par>
                          <p:cTn id="299" fill="hold">
                            <p:stCondLst>
                              <p:cond delay="0"/>
                            </p:stCondLst>
                            <p:childTnLst>
                              <p:par>
                                <p:cTn id="300" presetID="31" presetClass="entr" presetSubtype="0" fill="hold" nodeType="clickEffect">
                                  <p:stCondLst>
                                    <p:cond delay="0"/>
                                  </p:stCondLst>
                                  <p:childTnLst>
                                    <p:set>
                                      <p:cBhvr>
                                        <p:cTn id="301" dur="1" fill="hold">
                                          <p:stCondLst>
                                            <p:cond delay="0"/>
                                          </p:stCondLst>
                                        </p:cTn>
                                        <p:tgtEl>
                                          <p:spTgt spid="33"/>
                                        </p:tgtEl>
                                        <p:attrNameLst>
                                          <p:attrName>style.visibility</p:attrName>
                                        </p:attrNameLst>
                                      </p:cBhvr>
                                      <p:to>
                                        <p:strVal val="visible"/>
                                      </p:to>
                                    </p:set>
                                    <p:anim calcmode="lin" valueType="num">
                                      <p:cBhvr>
                                        <p:cTn id="302" dur="1000" fill="hold"/>
                                        <p:tgtEl>
                                          <p:spTgt spid="33"/>
                                        </p:tgtEl>
                                        <p:attrNameLst>
                                          <p:attrName>ppt_w</p:attrName>
                                        </p:attrNameLst>
                                      </p:cBhvr>
                                      <p:tavLst>
                                        <p:tav tm="0">
                                          <p:val>
                                            <p:fltVal val="0"/>
                                          </p:val>
                                        </p:tav>
                                        <p:tav tm="100000">
                                          <p:val>
                                            <p:strVal val="#ppt_w"/>
                                          </p:val>
                                        </p:tav>
                                      </p:tavLst>
                                    </p:anim>
                                    <p:anim calcmode="lin" valueType="num">
                                      <p:cBhvr>
                                        <p:cTn id="303" dur="1000" fill="hold"/>
                                        <p:tgtEl>
                                          <p:spTgt spid="33"/>
                                        </p:tgtEl>
                                        <p:attrNameLst>
                                          <p:attrName>ppt_h</p:attrName>
                                        </p:attrNameLst>
                                      </p:cBhvr>
                                      <p:tavLst>
                                        <p:tav tm="0">
                                          <p:val>
                                            <p:fltVal val="0"/>
                                          </p:val>
                                        </p:tav>
                                        <p:tav tm="100000">
                                          <p:val>
                                            <p:strVal val="#ppt_h"/>
                                          </p:val>
                                        </p:tav>
                                      </p:tavLst>
                                    </p:anim>
                                    <p:anim calcmode="lin" valueType="num">
                                      <p:cBhvr>
                                        <p:cTn id="304" dur="1000" fill="hold"/>
                                        <p:tgtEl>
                                          <p:spTgt spid="33"/>
                                        </p:tgtEl>
                                        <p:attrNameLst>
                                          <p:attrName>style.rotation</p:attrName>
                                        </p:attrNameLst>
                                      </p:cBhvr>
                                      <p:tavLst>
                                        <p:tav tm="0">
                                          <p:val>
                                            <p:fltVal val="90"/>
                                          </p:val>
                                        </p:tav>
                                        <p:tav tm="100000">
                                          <p:val>
                                            <p:fltVal val="0"/>
                                          </p:val>
                                        </p:tav>
                                      </p:tavLst>
                                    </p:anim>
                                    <p:animEffect transition="in" filter="fade">
                                      <p:cBhvr>
                                        <p:cTn id="305" dur="1000"/>
                                        <p:tgtEl>
                                          <p:spTgt spid="33"/>
                                        </p:tgtEl>
                                      </p:cBhvr>
                                    </p:animEffect>
                                  </p:childTnLst>
                                </p:cTn>
                              </p:par>
                            </p:childTnLst>
                          </p:cTn>
                        </p:par>
                      </p:childTnLst>
                    </p:cTn>
                  </p:par>
                  <p:par>
                    <p:cTn id="306" fill="hold">
                      <p:stCondLst>
                        <p:cond delay="indefinite"/>
                      </p:stCondLst>
                      <p:childTnLst>
                        <p:par>
                          <p:cTn id="307" fill="hold">
                            <p:stCondLst>
                              <p:cond delay="0"/>
                            </p:stCondLst>
                            <p:childTnLst>
                              <p:par>
                                <p:cTn id="308" presetID="53" presetClass="entr" presetSubtype="16" fill="hold" grpId="0" nodeType="clickEffect">
                                  <p:stCondLst>
                                    <p:cond delay="0"/>
                                  </p:stCondLst>
                                  <p:childTnLst>
                                    <p:set>
                                      <p:cBhvr>
                                        <p:cTn id="309" dur="1" fill="hold">
                                          <p:stCondLst>
                                            <p:cond delay="0"/>
                                          </p:stCondLst>
                                        </p:cTn>
                                        <p:tgtEl>
                                          <p:spTgt spid="71"/>
                                        </p:tgtEl>
                                        <p:attrNameLst>
                                          <p:attrName>style.visibility</p:attrName>
                                        </p:attrNameLst>
                                      </p:cBhvr>
                                      <p:to>
                                        <p:strVal val="visible"/>
                                      </p:to>
                                    </p:set>
                                    <p:anim calcmode="lin" valueType="num">
                                      <p:cBhvr>
                                        <p:cTn id="310" dur="500" fill="hold"/>
                                        <p:tgtEl>
                                          <p:spTgt spid="71"/>
                                        </p:tgtEl>
                                        <p:attrNameLst>
                                          <p:attrName>ppt_w</p:attrName>
                                        </p:attrNameLst>
                                      </p:cBhvr>
                                      <p:tavLst>
                                        <p:tav tm="0">
                                          <p:val>
                                            <p:fltVal val="0"/>
                                          </p:val>
                                        </p:tav>
                                        <p:tav tm="100000">
                                          <p:val>
                                            <p:strVal val="#ppt_w"/>
                                          </p:val>
                                        </p:tav>
                                      </p:tavLst>
                                    </p:anim>
                                    <p:anim calcmode="lin" valueType="num">
                                      <p:cBhvr>
                                        <p:cTn id="311" dur="500" fill="hold"/>
                                        <p:tgtEl>
                                          <p:spTgt spid="71"/>
                                        </p:tgtEl>
                                        <p:attrNameLst>
                                          <p:attrName>ppt_h</p:attrName>
                                        </p:attrNameLst>
                                      </p:cBhvr>
                                      <p:tavLst>
                                        <p:tav tm="0">
                                          <p:val>
                                            <p:fltVal val="0"/>
                                          </p:val>
                                        </p:tav>
                                        <p:tav tm="100000">
                                          <p:val>
                                            <p:strVal val="#ppt_h"/>
                                          </p:val>
                                        </p:tav>
                                      </p:tavLst>
                                    </p:anim>
                                    <p:animEffect transition="in" filter="fade">
                                      <p:cBhvr>
                                        <p:cTn id="312" dur="500"/>
                                        <p:tgtEl>
                                          <p:spTgt spid="71"/>
                                        </p:tgtEl>
                                      </p:cBhvr>
                                    </p:animEffect>
                                  </p:childTnLst>
                                </p:cTn>
                              </p:par>
                            </p:childTnLst>
                          </p:cTn>
                        </p:par>
                      </p:childTnLst>
                    </p:cTn>
                  </p:par>
                  <p:par>
                    <p:cTn id="313" fill="hold">
                      <p:stCondLst>
                        <p:cond delay="indefinite"/>
                      </p:stCondLst>
                      <p:childTnLst>
                        <p:par>
                          <p:cTn id="314" fill="hold">
                            <p:stCondLst>
                              <p:cond delay="0"/>
                            </p:stCondLst>
                            <p:childTnLst>
                              <p:par>
                                <p:cTn id="315" presetID="53" presetClass="entr" presetSubtype="16" fill="hold" grpId="0" nodeType="clickEffect">
                                  <p:stCondLst>
                                    <p:cond delay="0"/>
                                  </p:stCondLst>
                                  <p:childTnLst>
                                    <p:set>
                                      <p:cBhvr>
                                        <p:cTn id="316" dur="1" fill="hold">
                                          <p:stCondLst>
                                            <p:cond delay="0"/>
                                          </p:stCondLst>
                                        </p:cTn>
                                        <p:tgtEl>
                                          <p:spTgt spid="72"/>
                                        </p:tgtEl>
                                        <p:attrNameLst>
                                          <p:attrName>style.visibility</p:attrName>
                                        </p:attrNameLst>
                                      </p:cBhvr>
                                      <p:to>
                                        <p:strVal val="visible"/>
                                      </p:to>
                                    </p:set>
                                    <p:anim calcmode="lin" valueType="num">
                                      <p:cBhvr>
                                        <p:cTn id="317" dur="500" fill="hold"/>
                                        <p:tgtEl>
                                          <p:spTgt spid="72"/>
                                        </p:tgtEl>
                                        <p:attrNameLst>
                                          <p:attrName>ppt_w</p:attrName>
                                        </p:attrNameLst>
                                      </p:cBhvr>
                                      <p:tavLst>
                                        <p:tav tm="0">
                                          <p:val>
                                            <p:fltVal val="0"/>
                                          </p:val>
                                        </p:tav>
                                        <p:tav tm="100000">
                                          <p:val>
                                            <p:strVal val="#ppt_w"/>
                                          </p:val>
                                        </p:tav>
                                      </p:tavLst>
                                    </p:anim>
                                    <p:anim calcmode="lin" valueType="num">
                                      <p:cBhvr>
                                        <p:cTn id="318" dur="500" fill="hold"/>
                                        <p:tgtEl>
                                          <p:spTgt spid="72"/>
                                        </p:tgtEl>
                                        <p:attrNameLst>
                                          <p:attrName>ppt_h</p:attrName>
                                        </p:attrNameLst>
                                      </p:cBhvr>
                                      <p:tavLst>
                                        <p:tav tm="0">
                                          <p:val>
                                            <p:fltVal val="0"/>
                                          </p:val>
                                        </p:tav>
                                        <p:tav tm="100000">
                                          <p:val>
                                            <p:strVal val="#ppt_h"/>
                                          </p:val>
                                        </p:tav>
                                      </p:tavLst>
                                    </p:anim>
                                    <p:animEffect transition="in" filter="fade">
                                      <p:cBhvr>
                                        <p:cTn id="319"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7152883" y="961534"/>
            <a:ext cx="4715464" cy="60331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ounded Rectangle 13"/>
          <p:cNvSpPr/>
          <p:nvPr/>
        </p:nvSpPr>
        <p:spPr>
          <a:xfrm>
            <a:off x="7410450" y="1603343"/>
            <a:ext cx="2129476" cy="178324"/>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ounded Rectangle 14"/>
          <p:cNvSpPr/>
          <p:nvPr/>
        </p:nvSpPr>
        <p:spPr>
          <a:xfrm>
            <a:off x="7410450" y="1815838"/>
            <a:ext cx="2129476" cy="178324"/>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ounded Rectangle 15"/>
          <p:cNvSpPr/>
          <p:nvPr/>
        </p:nvSpPr>
        <p:spPr>
          <a:xfrm>
            <a:off x="7410450" y="2034701"/>
            <a:ext cx="2129476" cy="178324"/>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ounded Rectangle 16"/>
          <p:cNvSpPr/>
          <p:nvPr/>
        </p:nvSpPr>
        <p:spPr>
          <a:xfrm>
            <a:off x="9510614" y="2411160"/>
            <a:ext cx="2357731" cy="633697"/>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ounded Rectangle 17"/>
          <p:cNvSpPr/>
          <p:nvPr/>
        </p:nvSpPr>
        <p:spPr>
          <a:xfrm>
            <a:off x="9521072" y="3247311"/>
            <a:ext cx="2357731" cy="633697"/>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ounded Rectangle 18"/>
          <p:cNvSpPr/>
          <p:nvPr/>
        </p:nvSpPr>
        <p:spPr>
          <a:xfrm>
            <a:off x="9507148" y="4121949"/>
            <a:ext cx="2357731" cy="633697"/>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693" y="1049264"/>
            <a:ext cx="6585481" cy="4627636"/>
          </a:xfrm>
          <a:prstGeom prst="rect">
            <a:avLst/>
          </a:prstGeom>
        </p:spPr>
      </p:pic>
      <p:sp>
        <p:nvSpPr>
          <p:cNvPr id="5" name="TextBox 4"/>
          <p:cNvSpPr txBox="1"/>
          <p:nvPr/>
        </p:nvSpPr>
        <p:spPr>
          <a:xfrm>
            <a:off x="240823" y="196180"/>
            <a:ext cx="3880063" cy="611231"/>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Autofit/>
          </a:bodyPr>
          <a:lstStyle>
            <a:defPPr>
              <a:defRPr lang="en-US"/>
            </a:defPPr>
            <a:lvl1pPr algn="ctr">
              <a:lnSpc>
                <a:spcPct val="90000"/>
              </a:lnSpc>
              <a:spcBef>
                <a:spcPct val="0"/>
              </a:spcBef>
              <a:buNone/>
              <a:defRPr sz="1600" b="1">
                <a:latin typeface="Times New Roman" panose="02020603050405020304" pitchFamily="18" charset="0"/>
                <a:ea typeface="+mj-ea"/>
                <a:cs typeface="Times New Roman" panose="02020603050405020304" pitchFamily="18" charset="0"/>
              </a:defRPr>
            </a:lvl1pPr>
          </a:lstStyle>
          <a:p>
            <a:r>
              <a:rPr lang="en-CA" dirty="0"/>
              <a:t>The Graphical User Interface (GUI)</a:t>
            </a:r>
          </a:p>
          <a:p>
            <a:r>
              <a:rPr lang="en-CA" dirty="0"/>
              <a:t>Windows Desktop – Control Panel</a:t>
            </a:r>
          </a:p>
        </p:txBody>
      </p:sp>
      <p:grpSp>
        <p:nvGrpSpPr>
          <p:cNvPr id="25" name="Group 24"/>
          <p:cNvGrpSpPr/>
          <p:nvPr/>
        </p:nvGrpSpPr>
        <p:grpSpPr>
          <a:xfrm>
            <a:off x="4896880" y="501796"/>
            <a:ext cx="1442301" cy="1403204"/>
            <a:chOff x="5325505" y="1492396"/>
            <a:chExt cx="1442301" cy="1403204"/>
          </a:xfrm>
        </p:grpSpPr>
        <p:sp>
          <p:nvSpPr>
            <p:cNvPr id="7" name="Line Callout 1 6"/>
            <p:cNvSpPr/>
            <p:nvPr/>
          </p:nvSpPr>
          <p:spPr>
            <a:xfrm>
              <a:off x="5495925" y="2675150"/>
              <a:ext cx="1101463" cy="220450"/>
            </a:xfrm>
            <a:prstGeom prst="borderCallout1">
              <a:avLst>
                <a:gd name="adj1" fmla="val -1250"/>
                <a:gd name="adj2" fmla="val 52044"/>
                <a:gd name="adj3" fmla="val -398124"/>
                <a:gd name="adj4" fmla="val 51283"/>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extBox 7"/>
            <p:cNvSpPr txBox="1"/>
            <p:nvPr/>
          </p:nvSpPr>
          <p:spPr>
            <a:xfrm>
              <a:off x="5325505" y="1492396"/>
              <a:ext cx="1442301" cy="307777"/>
            </a:xfrm>
            <a:prstGeom prst="rect">
              <a:avLst/>
            </a:prstGeom>
            <a:noFill/>
            <a:ln w="19050">
              <a:solidFill>
                <a:schemeClr val="accent2"/>
              </a:solidFill>
            </a:ln>
          </p:spPr>
          <p:txBody>
            <a:bodyPr wrap="square" rtlCol="0">
              <a:spAutoFit/>
            </a:bodyPr>
            <a:lstStyle/>
            <a:p>
              <a:pPr algn="ctr"/>
              <a:r>
                <a:rPr lang="en-CA" sz="1400" dirty="0"/>
                <a:t>Small Icons View</a:t>
              </a:r>
            </a:p>
          </p:txBody>
        </p:sp>
      </p:grpSp>
      <p:sp>
        <p:nvSpPr>
          <p:cNvPr id="3" name="TextBox 2"/>
          <p:cNvSpPr txBox="1"/>
          <p:nvPr/>
        </p:nvSpPr>
        <p:spPr>
          <a:xfrm>
            <a:off x="7115175" y="258416"/>
            <a:ext cx="4800600" cy="2031325"/>
          </a:xfrm>
          <a:prstGeom prst="rect">
            <a:avLst/>
          </a:prstGeom>
          <a:noFill/>
          <a:ln w="19050">
            <a:solidFill>
              <a:srgbClr val="0070C0"/>
            </a:solidFill>
          </a:ln>
        </p:spPr>
        <p:txBody>
          <a:bodyPr wrap="square" rtlCol="0">
            <a:spAutoFit/>
          </a:bodyPr>
          <a:lstStyle/>
          <a:p>
            <a:r>
              <a:rPr lang="en-CA" sz="1400" dirty="0"/>
              <a:t>The </a:t>
            </a:r>
            <a:r>
              <a:rPr lang="en-CA" sz="1400" b="1" i="1" dirty="0"/>
              <a:t>small icons</a:t>
            </a:r>
            <a:r>
              <a:rPr lang="en-CA" sz="1400" dirty="0"/>
              <a:t> view displays all control panel applets alphabetically across.  There is also a </a:t>
            </a:r>
            <a:r>
              <a:rPr lang="en-CA" sz="1400" b="1" i="1" dirty="0"/>
              <a:t>large icons</a:t>
            </a:r>
            <a:r>
              <a:rPr lang="en-CA" sz="1400" dirty="0"/>
              <a:t> view.</a:t>
            </a:r>
          </a:p>
          <a:p>
            <a:endParaRPr lang="en-CA" sz="1400" dirty="0"/>
          </a:p>
          <a:p>
            <a:r>
              <a:rPr lang="en-CA" sz="1400" dirty="0"/>
              <a:t>Some applets are not part of Windows, but are added when various drivers are installed to the computer and other software, such as:</a:t>
            </a:r>
          </a:p>
          <a:p>
            <a:pPr marL="285750" indent="-285750">
              <a:buFont typeface="Wingdings" panose="05000000000000000000" pitchFamily="2" charset="2"/>
              <a:buChar char="Ø"/>
            </a:pPr>
            <a:r>
              <a:rPr lang="en-CA" sz="1400" dirty="0"/>
              <a:t>Infineon Security Platform</a:t>
            </a:r>
          </a:p>
          <a:p>
            <a:pPr marL="285750" indent="-285750">
              <a:buFont typeface="Wingdings" panose="05000000000000000000" pitchFamily="2" charset="2"/>
              <a:buChar char="Ø"/>
            </a:pPr>
            <a:r>
              <a:rPr lang="en-CA" sz="1400" dirty="0"/>
              <a:t>Java</a:t>
            </a:r>
          </a:p>
          <a:p>
            <a:pPr marL="285750" indent="-285750">
              <a:buFont typeface="Wingdings" panose="05000000000000000000" pitchFamily="2" charset="2"/>
              <a:buChar char="Ø"/>
            </a:pPr>
            <a:r>
              <a:rPr lang="en-CA" sz="1400" dirty="0"/>
              <a:t>Intel </a:t>
            </a:r>
            <a:r>
              <a:rPr lang="en-CA" sz="1400" dirty="0" err="1"/>
              <a:t>ProSet</a:t>
            </a:r>
            <a:r>
              <a:rPr lang="en-CA" sz="1400" dirty="0"/>
              <a:t>/Wireless Tools</a:t>
            </a:r>
          </a:p>
        </p:txBody>
      </p:sp>
      <p:grpSp>
        <p:nvGrpSpPr>
          <p:cNvPr id="40" name="Group 39"/>
          <p:cNvGrpSpPr/>
          <p:nvPr/>
        </p:nvGrpSpPr>
        <p:grpSpPr>
          <a:xfrm>
            <a:off x="400049" y="2351908"/>
            <a:ext cx="11515726" cy="4372999"/>
            <a:chOff x="400049" y="2351908"/>
            <a:chExt cx="11515726" cy="4372999"/>
          </a:xfrm>
        </p:grpSpPr>
        <p:pic>
          <p:nvPicPr>
            <p:cNvPr id="37" name="Picture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5175" y="2361433"/>
              <a:ext cx="2354771" cy="4363474"/>
            </a:xfrm>
            <a:prstGeom prst="rect">
              <a:avLst/>
            </a:prstGeom>
            <a:ln w="19050">
              <a:solidFill>
                <a:srgbClr val="7030A0"/>
              </a:solidFill>
            </a:ln>
          </p:spPr>
        </p:pic>
        <p:sp>
          <p:nvSpPr>
            <p:cNvPr id="4" name="Line Callout 1 3"/>
            <p:cNvSpPr/>
            <p:nvPr/>
          </p:nvSpPr>
          <p:spPr>
            <a:xfrm>
              <a:off x="400049" y="2800350"/>
              <a:ext cx="904875" cy="190500"/>
            </a:xfrm>
            <a:prstGeom prst="borderCallout1">
              <a:avLst>
                <a:gd name="adj1" fmla="val 1358"/>
                <a:gd name="adj2" fmla="val 99276"/>
                <a:gd name="adj3" fmla="val 943804"/>
                <a:gd name="adj4" fmla="val 740099"/>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6" name="TextBox 35"/>
            <p:cNvSpPr txBox="1"/>
            <p:nvPr/>
          </p:nvSpPr>
          <p:spPr>
            <a:xfrm>
              <a:off x="9456254" y="2351908"/>
              <a:ext cx="2459521" cy="2462213"/>
            </a:xfrm>
            <a:prstGeom prst="rect">
              <a:avLst/>
            </a:prstGeom>
            <a:noFill/>
            <a:ln w="19050">
              <a:solidFill>
                <a:srgbClr val="7030A0"/>
              </a:solidFill>
            </a:ln>
          </p:spPr>
          <p:txBody>
            <a:bodyPr wrap="square" rtlCol="0">
              <a:spAutoFit/>
            </a:bodyPr>
            <a:lstStyle/>
            <a:p>
              <a:r>
                <a:rPr lang="en-CA" sz="1400" dirty="0"/>
                <a:t>The </a:t>
              </a:r>
              <a:r>
                <a:rPr lang="en-CA" sz="1400" b="1" i="1" dirty="0"/>
                <a:t>Device Manager</a:t>
              </a:r>
              <a:r>
                <a:rPr lang="en-CA" sz="1400" dirty="0"/>
                <a:t> is where all the installed devices are listed.</a:t>
              </a:r>
            </a:p>
            <a:p>
              <a:endParaRPr lang="en-CA" sz="1400" dirty="0"/>
            </a:p>
            <a:p>
              <a:r>
                <a:rPr lang="en-CA" sz="1400" dirty="0"/>
                <a:t>Click on the small arrow beside the device category to expand the list of installed drivers.</a:t>
              </a:r>
            </a:p>
            <a:p>
              <a:endParaRPr lang="en-CA" sz="1400" dirty="0"/>
            </a:p>
            <a:p>
              <a:r>
                <a:rPr lang="en-CA" sz="1400" dirty="0"/>
                <a:t>We will not be covering the </a:t>
              </a:r>
              <a:r>
                <a:rPr lang="en-CA" sz="1400" b="1" i="1" dirty="0"/>
                <a:t>Device manager</a:t>
              </a:r>
              <a:r>
                <a:rPr lang="en-CA" sz="1400" dirty="0"/>
                <a:t> in this course to any greater degree.</a:t>
              </a:r>
            </a:p>
          </p:txBody>
        </p:sp>
        <p:cxnSp>
          <p:nvCxnSpPr>
            <p:cNvPr id="39" name="Straight Arrow Connector 38"/>
            <p:cNvCxnSpPr/>
            <p:nvPr/>
          </p:nvCxnSpPr>
          <p:spPr>
            <a:xfrm flipH="1">
              <a:off x="7410450" y="3438525"/>
              <a:ext cx="3038475" cy="29527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15494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ppt_w</p:attrName>
                                        </p:attrNameLst>
                                      </p:cBhvr>
                                      <p:tavLst>
                                        <p:tav tm="0">
                                          <p:val>
                                            <p:fltVal val="0"/>
                                          </p:val>
                                        </p:tav>
                                        <p:tav tm="100000">
                                          <p:val>
                                            <p:strVal val="#ppt_w"/>
                                          </p:val>
                                        </p:tav>
                                      </p:tavLst>
                                    </p:anim>
                                    <p:anim calcmode="lin" valueType="num">
                                      <p:cBhvr>
                                        <p:cTn id="8" dur="1000" fill="hold"/>
                                        <p:tgtEl>
                                          <p:spTgt spid="25"/>
                                        </p:tgtEl>
                                        <p:attrNameLst>
                                          <p:attrName>ppt_h</p:attrName>
                                        </p:attrNameLst>
                                      </p:cBhvr>
                                      <p:tavLst>
                                        <p:tav tm="0">
                                          <p:val>
                                            <p:fltVal val="0"/>
                                          </p:val>
                                        </p:tav>
                                        <p:tav tm="100000">
                                          <p:val>
                                            <p:strVal val="#ppt_h"/>
                                          </p:val>
                                        </p:tav>
                                      </p:tavLst>
                                    </p:anim>
                                    <p:anim calcmode="lin" valueType="num">
                                      <p:cBhvr>
                                        <p:cTn id="9" dur="1000" fill="hold"/>
                                        <p:tgtEl>
                                          <p:spTgt spid="25"/>
                                        </p:tgtEl>
                                        <p:attrNameLst>
                                          <p:attrName>style.rotation</p:attrName>
                                        </p:attrNameLst>
                                      </p:cBhvr>
                                      <p:tavLst>
                                        <p:tav tm="0">
                                          <p:val>
                                            <p:fltVal val="90"/>
                                          </p:val>
                                        </p:tav>
                                        <p:tav tm="100000">
                                          <p:val>
                                            <p:fltVal val="0"/>
                                          </p:val>
                                        </p:tav>
                                      </p:tavLst>
                                    </p:anim>
                                    <p:animEffect transition="in" filter="fade">
                                      <p:cBhvr>
                                        <p:cTn id="10" dur="10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Effect transition="in" filter="fade">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nodeType="clickEffect">
                                  <p:stCondLst>
                                    <p:cond delay="0"/>
                                  </p:stCondLst>
                                  <p:childTnLst>
                                    <p:set>
                                      <p:cBhvr>
                                        <p:cTn id="48" dur="1" fill="hold">
                                          <p:stCondLst>
                                            <p:cond delay="0"/>
                                          </p:stCondLst>
                                        </p:cTn>
                                        <p:tgtEl>
                                          <p:spTgt spid="40"/>
                                        </p:tgtEl>
                                        <p:attrNameLst>
                                          <p:attrName>style.visibility</p:attrName>
                                        </p:attrNameLst>
                                      </p:cBhvr>
                                      <p:to>
                                        <p:strVal val="visible"/>
                                      </p:to>
                                    </p:set>
                                    <p:anim calcmode="lin" valueType="num">
                                      <p:cBhvr>
                                        <p:cTn id="49" dur="1000" fill="hold"/>
                                        <p:tgtEl>
                                          <p:spTgt spid="40"/>
                                        </p:tgtEl>
                                        <p:attrNameLst>
                                          <p:attrName>ppt_w</p:attrName>
                                        </p:attrNameLst>
                                      </p:cBhvr>
                                      <p:tavLst>
                                        <p:tav tm="0">
                                          <p:val>
                                            <p:fltVal val="0"/>
                                          </p:val>
                                        </p:tav>
                                        <p:tav tm="100000">
                                          <p:val>
                                            <p:strVal val="#ppt_w"/>
                                          </p:val>
                                        </p:tav>
                                      </p:tavLst>
                                    </p:anim>
                                    <p:anim calcmode="lin" valueType="num">
                                      <p:cBhvr>
                                        <p:cTn id="50" dur="1000" fill="hold"/>
                                        <p:tgtEl>
                                          <p:spTgt spid="40"/>
                                        </p:tgtEl>
                                        <p:attrNameLst>
                                          <p:attrName>ppt_h</p:attrName>
                                        </p:attrNameLst>
                                      </p:cBhvr>
                                      <p:tavLst>
                                        <p:tav tm="0">
                                          <p:val>
                                            <p:fltVal val="0"/>
                                          </p:val>
                                        </p:tav>
                                        <p:tav tm="100000">
                                          <p:val>
                                            <p:strVal val="#ppt_h"/>
                                          </p:val>
                                        </p:tav>
                                      </p:tavLst>
                                    </p:anim>
                                    <p:anim calcmode="lin" valueType="num">
                                      <p:cBhvr>
                                        <p:cTn id="51" dur="1000" fill="hold"/>
                                        <p:tgtEl>
                                          <p:spTgt spid="40"/>
                                        </p:tgtEl>
                                        <p:attrNameLst>
                                          <p:attrName>style.rotation</p:attrName>
                                        </p:attrNameLst>
                                      </p:cBhvr>
                                      <p:tavLst>
                                        <p:tav tm="0">
                                          <p:val>
                                            <p:fltVal val="90"/>
                                          </p:val>
                                        </p:tav>
                                        <p:tav tm="100000">
                                          <p:val>
                                            <p:fltVal val="0"/>
                                          </p:val>
                                        </p:tav>
                                      </p:tavLst>
                                    </p:anim>
                                    <p:animEffect transition="in" filter="fade">
                                      <p:cBhvr>
                                        <p:cTn id="52" dur="1000"/>
                                        <p:tgtEl>
                                          <p:spTgt spid="40"/>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p:cTn id="57" dur="500" fill="hold"/>
                                        <p:tgtEl>
                                          <p:spTgt spid="17"/>
                                        </p:tgtEl>
                                        <p:attrNameLst>
                                          <p:attrName>ppt_w</p:attrName>
                                        </p:attrNameLst>
                                      </p:cBhvr>
                                      <p:tavLst>
                                        <p:tav tm="0">
                                          <p:val>
                                            <p:fltVal val="0"/>
                                          </p:val>
                                        </p:tav>
                                        <p:tav tm="100000">
                                          <p:val>
                                            <p:strVal val="#ppt_w"/>
                                          </p:val>
                                        </p:tav>
                                      </p:tavLst>
                                    </p:anim>
                                    <p:anim calcmode="lin" valueType="num">
                                      <p:cBhvr>
                                        <p:cTn id="58" dur="500" fill="hold"/>
                                        <p:tgtEl>
                                          <p:spTgt spid="17"/>
                                        </p:tgtEl>
                                        <p:attrNameLst>
                                          <p:attrName>ppt_h</p:attrName>
                                        </p:attrNameLst>
                                      </p:cBhvr>
                                      <p:tavLst>
                                        <p:tav tm="0">
                                          <p:val>
                                            <p:fltVal val="0"/>
                                          </p:val>
                                        </p:tav>
                                        <p:tav tm="100000">
                                          <p:val>
                                            <p:strVal val="#ppt_h"/>
                                          </p:val>
                                        </p:tav>
                                      </p:tavLst>
                                    </p:anim>
                                    <p:animEffect transition="in" filter="fade">
                                      <p:cBhvr>
                                        <p:cTn id="59" dur="500"/>
                                        <p:tgtEl>
                                          <p:spTgt spid="17"/>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18"/>
                                        </p:tgtEl>
                                        <p:attrNameLst>
                                          <p:attrName>style.visibility</p:attrName>
                                        </p:attrNameLst>
                                      </p:cBhvr>
                                      <p:to>
                                        <p:strVal val="visible"/>
                                      </p:to>
                                    </p:set>
                                    <p:anim calcmode="lin" valueType="num">
                                      <p:cBhvr>
                                        <p:cTn id="64" dur="500" fill="hold"/>
                                        <p:tgtEl>
                                          <p:spTgt spid="18"/>
                                        </p:tgtEl>
                                        <p:attrNameLst>
                                          <p:attrName>ppt_w</p:attrName>
                                        </p:attrNameLst>
                                      </p:cBhvr>
                                      <p:tavLst>
                                        <p:tav tm="0">
                                          <p:val>
                                            <p:fltVal val="0"/>
                                          </p:val>
                                        </p:tav>
                                        <p:tav tm="100000">
                                          <p:val>
                                            <p:strVal val="#ppt_w"/>
                                          </p:val>
                                        </p:tav>
                                      </p:tavLst>
                                    </p:anim>
                                    <p:anim calcmode="lin" valueType="num">
                                      <p:cBhvr>
                                        <p:cTn id="65" dur="500" fill="hold"/>
                                        <p:tgtEl>
                                          <p:spTgt spid="18"/>
                                        </p:tgtEl>
                                        <p:attrNameLst>
                                          <p:attrName>ppt_h</p:attrName>
                                        </p:attrNameLst>
                                      </p:cBhvr>
                                      <p:tavLst>
                                        <p:tav tm="0">
                                          <p:val>
                                            <p:fltVal val="0"/>
                                          </p:val>
                                        </p:tav>
                                        <p:tav tm="100000">
                                          <p:val>
                                            <p:strVal val="#ppt_h"/>
                                          </p:val>
                                        </p:tav>
                                      </p:tavLst>
                                    </p:anim>
                                    <p:animEffect transition="in" filter="fade">
                                      <p:cBhvr>
                                        <p:cTn id="66" dur="500"/>
                                        <p:tgtEl>
                                          <p:spTgt spid="18"/>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anim calcmode="lin" valueType="num">
                                      <p:cBhvr>
                                        <p:cTn id="71" dur="500" fill="hold"/>
                                        <p:tgtEl>
                                          <p:spTgt spid="19"/>
                                        </p:tgtEl>
                                        <p:attrNameLst>
                                          <p:attrName>ppt_w</p:attrName>
                                        </p:attrNameLst>
                                      </p:cBhvr>
                                      <p:tavLst>
                                        <p:tav tm="0">
                                          <p:val>
                                            <p:fltVal val="0"/>
                                          </p:val>
                                        </p:tav>
                                        <p:tav tm="100000">
                                          <p:val>
                                            <p:strVal val="#ppt_w"/>
                                          </p:val>
                                        </p:tav>
                                      </p:tavLst>
                                    </p:anim>
                                    <p:anim calcmode="lin" valueType="num">
                                      <p:cBhvr>
                                        <p:cTn id="72" dur="500" fill="hold"/>
                                        <p:tgtEl>
                                          <p:spTgt spid="19"/>
                                        </p:tgtEl>
                                        <p:attrNameLst>
                                          <p:attrName>ppt_h</p:attrName>
                                        </p:attrNameLst>
                                      </p:cBhvr>
                                      <p:tavLst>
                                        <p:tav tm="0">
                                          <p:val>
                                            <p:fltVal val="0"/>
                                          </p:val>
                                        </p:tav>
                                        <p:tav tm="100000">
                                          <p:val>
                                            <p:strVal val="#ppt_h"/>
                                          </p:val>
                                        </p:tav>
                                      </p:tavLst>
                                    </p:anim>
                                    <p:animEffect transition="in" filter="fade">
                                      <p:cBhvr>
                                        <p:cTn id="7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P spid="15" grpId="0" animBg="1"/>
      <p:bldP spid="16" grpId="0" animBg="1"/>
      <p:bldP spid="17" grpId="0" animBg="1"/>
      <p:bldP spid="18" grpId="0" animBg="1"/>
      <p:bldP spid="19" grpId="0" animBg="1"/>
      <p:bldP spid="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9403" y="120020"/>
            <a:ext cx="7809878" cy="4612236"/>
          </a:xfrm>
          <a:prstGeom prst="rect">
            <a:avLst/>
          </a:prstGeom>
        </p:spPr>
      </p:pic>
      <p:sp>
        <p:nvSpPr>
          <p:cNvPr id="9" name="Rectangle 8"/>
          <p:cNvSpPr/>
          <p:nvPr/>
        </p:nvSpPr>
        <p:spPr>
          <a:xfrm>
            <a:off x="463527" y="3282234"/>
            <a:ext cx="3624847" cy="956505"/>
          </a:xfrm>
          <a:prstGeom prst="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ectangle 18"/>
          <p:cNvSpPr/>
          <p:nvPr/>
        </p:nvSpPr>
        <p:spPr>
          <a:xfrm>
            <a:off x="463526" y="4302520"/>
            <a:ext cx="3624847" cy="691791"/>
          </a:xfrm>
          <a:prstGeom prst="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ectangle 19"/>
          <p:cNvSpPr/>
          <p:nvPr/>
        </p:nvSpPr>
        <p:spPr>
          <a:xfrm>
            <a:off x="465662" y="5030540"/>
            <a:ext cx="3624847" cy="455153"/>
          </a:xfrm>
          <a:prstGeom prst="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ectangle 20"/>
          <p:cNvSpPr/>
          <p:nvPr/>
        </p:nvSpPr>
        <p:spPr>
          <a:xfrm>
            <a:off x="473037" y="5530427"/>
            <a:ext cx="3624847" cy="702803"/>
          </a:xfrm>
          <a:prstGeom prst="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21"/>
          <p:cNvSpPr/>
          <p:nvPr/>
        </p:nvSpPr>
        <p:spPr>
          <a:xfrm>
            <a:off x="463525" y="6271961"/>
            <a:ext cx="3624847" cy="226553"/>
          </a:xfrm>
          <a:prstGeom prst="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ectangle 24"/>
          <p:cNvSpPr/>
          <p:nvPr/>
        </p:nvSpPr>
        <p:spPr>
          <a:xfrm>
            <a:off x="4628437" y="5349684"/>
            <a:ext cx="6680265" cy="203391"/>
          </a:xfrm>
          <a:prstGeom prst="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ectangle 25"/>
          <p:cNvSpPr/>
          <p:nvPr/>
        </p:nvSpPr>
        <p:spPr>
          <a:xfrm>
            <a:off x="4628437" y="5567726"/>
            <a:ext cx="6680265" cy="203391"/>
          </a:xfrm>
          <a:prstGeom prst="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ectangle 27"/>
          <p:cNvSpPr/>
          <p:nvPr/>
        </p:nvSpPr>
        <p:spPr>
          <a:xfrm>
            <a:off x="4628437" y="6310445"/>
            <a:ext cx="7344488" cy="433255"/>
          </a:xfrm>
          <a:prstGeom prst="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ectangle 22"/>
          <p:cNvSpPr/>
          <p:nvPr/>
        </p:nvSpPr>
        <p:spPr>
          <a:xfrm>
            <a:off x="463529" y="1343179"/>
            <a:ext cx="3624847" cy="485622"/>
          </a:xfrm>
          <a:prstGeom prst="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ectangle 23"/>
          <p:cNvSpPr/>
          <p:nvPr/>
        </p:nvSpPr>
        <p:spPr>
          <a:xfrm>
            <a:off x="484656" y="1884807"/>
            <a:ext cx="3624847" cy="485622"/>
          </a:xfrm>
          <a:prstGeom prst="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p:cNvSpPr txBox="1"/>
          <p:nvPr/>
        </p:nvSpPr>
        <p:spPr>
          <a:xfrm>
            <a:off x="74644" y="79916"/>
            <a:ext cx="4104302" cy="2308324"/>
          </a:xfrm>
          <a:prstGeom prst="rect">
            <a:avLst/>
          </a:prstGeom>
          <a:noFill/>
          <a:ln w="19050">
            <a:solidFill>
              <a:schemeClr val="accent6">
                <a:lumMod val="50000"/>
              </a:schemeClr>
            </a:solidFill>
          </a:ln>
        </p:spPr>
        <p:txBody>
          <a:bodyPr wrap="square" rtlCol="0">
            <a:spAutoFit/>
          </a:bodyPr>
          <a:lstStyle/>
          <a:p>
            <a:r>
              <a:rPr lang="en-CA" sz="1600" dirty="0"/>
              <a:t>You can also drag and drop from one window to another by picking up a file from one folder and dropping it into another folder.</a:t>
            </a:r>
          </a:p>
          <a:p>
            <a:endParaRPr lang="en-CA" sz="1600" dirty="0"/>
          </a:p>
          <a:p>
            <a:r>
              <a:rPr lang="en-CA" sz="1600" dirty="0"/>
              <a:t>There are </a:t>
            </a:r>
            <a:r>
              <a:rPr lang="en-CA" sz="1600" b="1" i="1" dirty="0"/>
              <a:t>two ways </a:t>
            </a:r>
            <a:r>
              <a:rPr lang="en-CA" sz="1600" dirty="0"/>
              <a:t>to drag and drop</a:t>
            </a:r>
          </a:p>
          <a:p>
            <a:pPr marL="342900" indent="-342900">
              <a:buAutoNum type="arabicPeriod"/>
            </a:pPr>
            <a:r>
              <a:rPr lang="en-CA" sz="1600" dirty="0"/>
              <a:t>By pressing and holding down your </a:t>
            </a:r>
            <a:r>
              <a:rPr lang="en-CA" sz="1600" b="1" i="1" dirty="0">
                <a:solidFill>
                  <a:srgbClr val="C00000"/>
                </a:solidFill>
              </a:rPr>
              <a:t>left</a:t>
            </a:r>
            <a:r>
              <a:rPr lang="en-CA" sz="1600" dirty="0">
                <a:solidFill>
                  <a:srgbClr val="C00000"/>
                </a:solidFill>
              </a:rPr>
              <a:t> </a:t>
            </a:r>
            <a:r>
              <a:rPr lang="en-CA" sz="1600" dirty="0"/>
              <a:t>mouse button while dragging.</a:t>
            </a:r>
          </a:p>
          <a:p>
            <a:pPr marL="342900" indent="-342900">
              <a:buAutoNum type="arabicPeriod"/>
            </a:pPr>
            <a:r>
              <a:rPr lang="en-CA" sz="1600" dirty="0"/>
              <a:t>Pressing and holding down your </a:t>
            </a:r>
            <a:r>
              <a:rPr lang="en-CA" sz="1600" b="1" i="1" dirty="0">
                <a:solidFill>
                  <a:srgbClr val="00B050"/>
                </a:solidFill>
              </a:rPr>
              <a:t>right</a:t>
            </a:r>
            <a:r>
              <a:rPr lang="en-CA" sz="1600" dirty="0">
                <a:solidFill>
                  <a:srgbClr val="00B050"/>
                </a:solidFill>
              </a:rPr>
              <a:t> </a:t>
            </a:r>
            <a:r>
              <a:rPr lang="en-CA" sz="1600" dirty="0"/>
              <a:t>mouse button</a:t>
            </a:r>
          </a:p>
        </p:txBody>
      </p:sp>
      <p:sp>
        <p:nvSpPr>
          <p:cNvPr id="12" name="TextBox 11"/>
          <p:cNvSpPr txBox="1"/>
          <p:nvPr/>
        </p:nvSpPr>
        <p:spPr>
          <a:xfrm>
            <a:off x="73476" y="2505372"/>
            <a:ext cx="4105470" cy="4031873"/>
          </a:xfrm>
          <a:prstGeom prst="rect">
            <a:avLst/>
          </a:prstGeom>
          <a:noFill/>
          <a:ln w="19050">
            <a:solidFill>
              <a:srgbClr val="7030A0"/>
            </a:solidFill>
          </a:ln>
        </p:spPr>
        <p:txBody>
          <a:bodyPr wrap="square" rtlCol="0">
            <a:spAutoFit/>
          </a:bodyPr>
          <a:lstStyle/>
          <a:p>
            <a:r>
              <a:rPr lang="en-CA" sz="1600" dirty="0"/>
              <a:t>Dragging a file and dropping it allows you to use the mouse to </a:t>
            </a:r>
            <a:r>
              <a:rPr lang="en-CA" sz="1600" b="1" dirty="0">
                <a:solidFill>
                  <a:srgbClr val="00B050"/>
                </a:solidFill>
              </a:rPr>
              <a:t>copy</a:t>
            </a:r>
            <a:r>
              <a:rPr lang="en-CA" sz="1600" dirty="0"/>
              <a:t> or </a:t>
            </a:r>
            <a:r>
              <a:rPr lang="en-CA" sz="1600" b="1" dirty="0">
                <a:solidFill>
                  <a:srgbClr val="C00000"/>
                </a:solidFill>
              </a:rPr>
              <a:t>move</a:t>
            </a:r>
            <a:r>
              <a:rPr lang="en-CA" sz="1600" dirty="0"/>
              <a:t> the file</a:t>
            </a:r>
          </a:p>
          <a:p>
            <a:r>
              <a:rPr lang="en-CA" sz="1600" dirty="0"/>
              <a:t>To drag and drop a file do the following:</a:t>
            </a:r>
          </a:p>
          <a:p>
            <a:pPr marL="342900" indent="-342900">
              <a:buAutoNum type="arabicPeriod"/>
            </a:pPr>
            <a:r>
              <a:rPr lang="en-CA" sz="1600" dirty="0"/>
              <a:t>Open two windows on your computer, one containing the file and the other to the destination folder.  Both need to be visible, one cannot completely cover the other.</a:t>
            </a:r>
          </a:p>
          <a:p>
            <a:pPr marL="342900" indent="-342900">
              <a:buAutoNum type="arabicPeriod"/>
            </a:pPr>
            <a:r>
              <a:rPr lang="en-CA" sz="1600" dirty="0"/>
              <a:t>Position your mouse pointer over the file for which you wish to </a:t>
            </a:r>
            <a:r>
              <a:rPr lang="en-CA" sz="1600" b="1" dirty="0">
                <a:solidFill>
                  <a:srgbClr val="00B050"/>
                </a:solidFill>
              </a:rPr>
              <a:t>copy</a:t>
            </a:r>
            <a:r>
              <a:rPr lang="en-CA" sz="1600" dirty="0"/>
              <a:t>, </a:t>
            </a:r>
            <a:r>
              <a:rPr lang="en-CA" sz="1600" b="1" dirty="0">
                <a:solidFill>
                  <a:srgbClr val="C00000"/>
                </a:solidFill>
              </a:rPr>
              <a:t>move</a:t>
            </a:r>
            <a:r>
              <a:rPr lang="en-CA" sz="1600" dirty="0"/>
              <a:t>, or </a:t>
            </a:r>
            <a:r>
              <a:rPr lang="en-CA" sz="1600" b="1" dirty="0">
                <a:solidFill>
                  <a:srgbClr val="0070C0"/>
                </a:solidFill>
              </a:rPr>
              <a:t>create a shortcut</a:t>
            </a:r>
            <a:r>
              <a:rPr lang="en-CA" sz="1600" dirty="0"/>
              <a:t>.</a:t>
            </a:r>
          </a:p>
          <a:p>
            <a:pPr marL="342900" indent="-342900">
              <a:buAutoNum type="arabicPeriod"/>
            </a:pPr>
            <a:r>
              <a:rPr lang="en-CA" sz="1600" dirty="0"/>
              <a:t>Left (or right click) and hold the button down.</a:t>
            </a:r>
          </a:p>
          <a:p>
            <a:pPr marL="342900" indent="-342900">
              <a:buAutoNum type="arabicPeriod"/>
            </a:pPr>
            <a:r>
              <a:rPr lang="en-CA" sz="1600" dirty="0"/>
              <a:t>Move your move over the surface of the desk until the mouse pointer is over the destination window</a:t>
            </a:r>
          </a:p>
          <a:p>
            <a:pPr marL="342900" indent="-342900">
              <a:buAutoNum type="arabicPeriod"/>
            </a:pPr>
            <a:r>
              <a:rPr lang="en-CA" sz="1600" dirty="0"/>
              <a:t>Release the mouse button.</a:t>
            </a:r>
          </a:p>
        </p:txBody>
      </p:sp>
      <p:sp>
        <p:nvSpPr>
          <p:cNvPr id="8" name="TextBox 7"/>
          <p:cNvSpPr txBox="1"/>
          <p:nvPr/>
        </p:nvSpPr>
        <p:spPr>
          <a:xfrm>
            <a:off x="4236096" y="4348154"/>
            <a:ext cx="4105470" cy="292388"/>
          </a:xfrm>
          <a:prstGeom prst="rect">
            <a:avLst/>
          </a:prstGeom>
          <a:noFill/>
          <a:ln w="19050">
            <a:noFill/>
          </a:ln>
          <a:effectLst>
            <a:softEdge rad="63500"/>
          </a:effectLst>
        </p:spPr>
        <p:txBody>
          <a:bodyPr wrap="square" rtlCol="0">
            <a:spAutoFit/>
          </a:bodyPr>
          <a:lstStyle/>
          <a:p>
            <a:endParaRPr lang="en-CA" sz="1300" dirty="0"/>
          </a:p>
        </p:txBody>
      </p:sp>
      <p:grpSp>
        <p:nvGrpSpPr>
          <p:cNvPr id="16" name="Group 15"/>
          <p:cNvGrpSpPr/>
          <p:nvPr/>
        </p:nvGrpSpPr>
        <p:grpSpPr>
          <a:xfrm>
            <a:off x="3743325" y="1447800"/>
            <a:ext cx="7587694" cy="2077825"/>
            <a:chOff x="3743325" y="1447800"/>
            <a:chExt cx="7587694" cy="2077825"/>
          </a:xfrm>
        </p:grpSpPr>
        <p:sp>
          <p:nvSpPr>
            <p:cNvPr id="31" name="Line Callout 1 30"/>
            <p:cNvSpPr/>
            <p:nvPr/>
          </p:nvSpPr>
          <p:spPr>
            <a:xfrm>
              <a:off x="10011266" y="2682429"/>
              <a:ext cx="1319753" cy="843196"/>
            </a:xfrm>
            <a:prstGeom prst="borderCallout1">
              <a:avLst>
                <a:gd name="adj1" fmla="val 47747"/>
                <a:gd name="adj2" fmla="val 40"/>
                <a:gd name="adj3" fmla="val 89195"/>
                <a:gd name="adj4" fmla="val 40"/>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3" name="Straight Arrow Connector 32"/>
            <p:cNvCxnSpPr/>
            <p:nvPr/>
          </p:nvCxnSpPr>
          <p:spPr>
            <a:xfrm>
              <a:off x="3743325" y="1447800"/>
              <a:ext cx="6267941" cy="1337763"/>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36" name="Straight Arrow Connector 35"/>
          <p:cNvCxnSpPr>
            <a:endCxn id="30" idx="2"/>
          </p:cNvCxnSpPr>
          <p:nvPr/>
        </p:nvCxnSpPr>
        <p:spPr>
          <a:xfrm>
            <a:off x="3629025" y="1992971"/>
            <a:ext cx="5288243" cy="190476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4329403" y="4910048"/>
            <a:ext cx="7847763" cy="1926376"/>
            <a:chOff x="4329403" y="4910048"/>
            <a:chExt cx="7847763" cy="1926376"/>
          </a:xfrm>
        </p:grpSpPr>
        <p:grpSp>
          <p:nvGrpSpPr>
            <p:cNvPr id="27" name="Group 26"/>
            <p:cNvGrpSpPr/>
            <p:nvPr/>
          </p:nvGrpSpPr>
          <p:grpSpPr>
            <a:xfrm>
              <a:off x="4329403" y="4910048"/>
              <a:ext cx="7847763" cy="1926376"/>
              <a:chOff x="4425748" y="1148262"/>
              <a:chExt cx="2807421" cy="3405708"/>
            </a:xfrm>
          </p:grpSpPr>
          <p:sp>
            <p:nvSpPr>
              <p:cNvPr id="14" name="Rounded Rectangular Callout 13"/>
              <p:cNvSpPr/>
              <p:nvPr/>
            </p:nvSpPr>
            <p:spPr>
              <a:xfrm>
                <a:off x="4425748" y="1148262"/>
                <a:ext cx="2807421" cy="3312244"/>
              </a:xfrm>
              <a:prstGeom prst="wedgeRoundRectCallout">
                <a:avLst>
                  <a:gd name="adj1" fmla="val -29394"/>
                  <a:gd name="adj2" fmla="val -49004"/>
                  <a:gd name="adj3" fmla="val 16667"/>
                </a:avLst>
              </a:prstGeom>
              <a:solidFill>
                <a:schemeClr val="accent2">
                  <a:alpha val="40000"/>
                </a:schemeClr>
              </a:solidFill>
              <a:ln w="190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p:cNvSpPr txBox="1"/>
              <p:nvPr/>
            </p:nvSpPr>
            <p:spPr>
              <a:xfrm>
                <a:off x="4425748" y="1343608"/>
                <a:ext cx="2807421" cy="3210362"/>
              </a:xfrm>
              <a:prstGeom prst="rect">
                <a:avLst/>
              </a:prstGeom>
              <a:noFill/>
            </p:spPr>
            <p:txBody>
              <a:bodyPr wrap="square" rtlCol="0">
                <a:spAutoFit/>
              </a:bodyPr>
              <a:lstStyle/>
              <a:p>
                <a:r>
                  <a:rPr lang="en-CA" sz="1600" dirty="0"/>
                  <a:t>Using the </a:t>
                </a:r>
                <a:r>
                  <a:rPr lang="en-CA" sz="1600" b="1" dirty="0">
                    <a:solidFill>
                      <a:srgbClr val="FF0000"/>
                    </a:solidFill>
                  </a:rPr>
                  <a:t>left mouse </a:t>
                </a:r>
                <a:r>
                  <a:rPr lang="en-CA" sz="1600" dirty="0"/>
                  <a:t>button:</a:t>
                </a:r>
              </a:p>
              <a:p>
                <a:pPr marL="285750" indent="-285750">
                  <a:buFont typeface="Wingdings" panose="05000000000000000000" pitchFamily="2" charset="2"/>
                  <a:buChar char="Ø"/>
                </a:pPr>
                <a:r>
                  <a:rPr lang="en-CA" sz="1600" dirty="0"/>
                  <a:t>When you drag and drop to another folder </a:t>
                </a:r>
                <a:r>
                  <a:rPr lang="en-CA" sz="1600" b="1" i="1" dirty="0"/>
                  <a:t>on the same drive</a:t>
                </a:r>
                <a:r>
                  <a:rPr lang="en-CA" sz="1600" dirty="0"/>
                  <a:t>, it </a:t>
                </a:r>
                <a:r>
                  <a:rPr lang="en-CA" sz="1600" b="1" dirty="0">
                    <a:solidFill>
                      <a:srgbClr val="FF0000"/>
                    </a:solidFill>
                  </a:rPr>
                  <a:t>moves</a:t>
                </a:r>
                <a:r>
                  <a:rPr lang="en-CA" sz="1600" dirty="0"/>
                  <a:t> the file.</a:t>
                </a:r>
              </a:p>
              <a:p>
                <a:pPr marL="285750" indent="-285750">
                  <a:buFont typeface="Wingdings" panose="05000000000000000000" pitchFamily="2" charset="2"/>
                  <a:buChar char="Ø"/>
                </a:pPr>
                <a:r>
                  <a:rPr lang="en-CA" sz="1600" dirty="0"/>
                  <a:t>When you drag and drop to a folder </a:t>
                </a:r>
                <a:r>
                  <a:rPr lang="en-CA" sz="1600" b="1" i="1" dirty="0"/>
                  <a:t>on another drive</a:t>
                </a:r>
                <a:r>
                  <a:rPr lang="en-CA" sz="1600" dirty="0"/>
                  <a:t> then it </a:t>
                </a:r>
                <a:r>
                  <a:rPr lang="en-CA" sz="1600" b="1" dirty="0">
                    <a:solidFill>
                      <a:srgbClr val="00B050"/>
                    </a:solidFill>
                  </a:rPr>
                  <a:t>copies</a:t>
                </a:r>
                <a:r>
                  <a:rPr lang="en-CA" sz="1600" dirty="0"/>
                  <a:t> the file.</a:t>
                </a:r>
              </a:p>
              <a:p>
                <a:endParaRPr lang="en-CA" sz="1600" dirty="0"/>
              </a:p>
              <a:p>
                <a:r>
                  <a:rPr lang="en-CA" sz="1600" dirty="0"/>
                  <a:t>Using the </a:t>
                </a:r>
                <a:r>
                  <a:rPr lang="en-CA" sz="1600" b="1" dirty="0">
                    <a:solidFill>
                      <a:srgbClr val="00B050"/>
                    </a:solidFill>
                  </a:rPr>
                  <a:t>right mouse</a:t>
                </a:r>
                <a:r>
                  <a:rPr lang="en-CA" sz="1600" dirty="0"/>
                  <a:t> button:</a:t>
                </a:r>
              </a:p>
              <a:p>
                <a:pPr marL="285750" indent="-285750">
                  <a:buFont typeface="Wingdings" panose="05000000000000000000" pitchFamily="2" charset="2"/>
                  <a:buChar char="Ø"/>
                </a:pPr>
                <a:r>
                  <a:rPr lang="en-CA" sz="1600" dirty="0"/>
                  <a:t>When you drag and drop using the right mouse button, </a:t>
                </a:r>
                <a:r>
                  <a:rPr lang="en-CA" sz="1600" b="1" i="1" dirty="0">
                    <a:solidFill>
                      <a:srgbClr val="00B050"/>
                    </a:solidFill>
                  </a:rPr>
                  <a:t>you always get a menu </a:t>
                </a:r>
                <a:r>
                  <a:rPr lang="en-CA" sz="1600" dirty="0"/>
                  <a:t>and you can choose what to do from that menu, regardless of the destination.</a:t>
                </a:r>
              </a:p>
            </p:txBody>
          </p:sp>
        </p:grpSp>
        <p:sp>
          <p:nvSpPr>
            <p:cNvPr id="4" name="Rounded Rectangle 3"/>
            <p:cNvSpPr/>
            <p:nvPr/>
          </p:nvSpPr>
          <p:spPr>
            <a:xfrm>
              <a:off x="7243634" y="4916682"/>
              <a:ext cx="2019300" cy="406307"/>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b="1" dirty="0">
                  <a:solidFill>
                    <a:schemeClr val="tx1"/>
                  </a:solidFill>
                </a:rPr>
                <a:t>Drag &amp; Drop Rules</a:t>
              </a:r>
            </a:p>
          </p:txBody>
        </p:sp>
      </p:grpSp>
      <p:sp>
        <p:nvSpPr>
          <p:cNvPr id="11" name="TextBox 10"/>
          <p:cNvSpPr txBox="1"/>
          <p:nvPr/>
        </p:nvSpPr>
        <p:spPr>
          <a:xfrm>
            <a:off x="9481990" y="241169"/>
            <a:ext cx="2490935" cy="590931"/>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lnSpcReduction="10000"/>
          </a:bodyPr>
          <a:lstStyle>
            <a:lvl1pPr algn="ctr">
              <a:lnSpc>
                <a:spcPct val="90000"/>
              </a:lnSpc>
              <a:spcBef>
                <a:spcPct val="0"/>
              </a:spcBef>
              <a:buNone/>
              <a:defRPr b="1">
                <a:latin typeface="Times New Roman" panose="02020603050405020304" pitchFamily="18" charset="0"/>
                <a:ea typeface="+mj-ea"/>
                <a:cs typeface="Times New Roman" panose="02020603050405020304" pitchFamily="18" charset="0"/>
              </a:defRPr>
            </a:lvl1pPr>
          </a:lstStyle>
          <a:p>
            <a:r>
              <a:rPr lang="en-CA" dirty="0"/>
              <a:t>Copying using your mouse</a:t>
            </a: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7268" y="3606358"/>
            <a:ext cx="1159799" cy="582756"/>
          </a:xfrm>
          <a:prstGeom prst="rect">
            <a:avLst/>
          </a:prstGeom>
        </p:spPr>
      </p:pic>
      <p:sp>
        <p:nvSpPr>
          <p:cNvPr id="30" name="Line Callout 1 29"/>
          <p:cNvSpPr/>
          <p:nvPr/>
        </p:nvSpPr>
        <p:spPr>
          <a:xfrm>
            <a:off x="8917268" y="3606358"/>
            <a:ext cx="1159799" cy="582756"/>
          </a:xfrm>
          <a:prstGeom prst="borderCallout1">
            <a:avLst>
              <a:gd name="adj1" fmla="val 99347"/>
              <a:gd name="adj2" fmla="val 88517"/>
              <a:gd name="adj3" fmla="val 341808"/>
              <a:gd name="adj4" fmla="val 76628"/>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7" name="Straight Arrow Connector 36"/>
          <p:cNvCxnSpPr>
            <a:endCxn id="31" idx="1"/>
          </p:cNvCxnSpPr>
          <p:nvPr/>
        </p:nvCxnSpPr>
        <p:spPr>
          <a:xfrm flipV="1">
            <a:off x="10331777" y="3525625"/>
            <a:ext cx="339366" cy="182405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7449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p:cTn id="15" dur="500" fill="hold"/>
                                        <p:tgtEl>
                                          <p:spTgt spid="23"/>
                                        </p:tgtEl>
                                        <p:attrNameLst>
                                          <p:attrName>ppt_w</p:attrName>
                                        </p:attrNameLst>
                                      </p:cBhvr>
                                      <p:tavLst>
                                        <p:tav tm="0">
                                          <p:val>
                                            <p:fltVal val="0"/>
                                          </p:val>
                                        </p:tav>
                                        <p:tav tm="100000">
                                          <p:val>
                                            <p:strVal val="#ppt_w"/>
                                          </p:val>
                                        </p:tav>
                                      </p:tavLst>
                                    </p:anim>
                                    <p:anim calcmode="lin" valueType="num">
                                      <p:cBhvr>
                                        <p:cTn id="16" dur="500" fill="hold"/>
                                        <p:tgtEl>
                                          <p:spTgt spid="23"/>
                                        </p:tgtEl>
                                        <p:attrNameLst>
                                          <p:attrName>ppt_h</p:attrName>
                                        </p:attrNameLst>
                                      </p:cBhvr>
                                      <p:tavLst>
                                        <p:tav tm="0">
                                          <p:val>
                                            <p:fltVal val="0"/>
                                          </p:val>
                                        </p:tav>
                                        <p:tav tm="100000">
                                          <p:val>
                                            <p:strVal val="#ppt_h"/>
                                          </p:val>
                                        </p:tav>
                                      </p:tavLst>
                                    </p:anim>
                                    <p:animEffect transition="in" filter="fade">
                                      <p:cBhvr>
                                        <p:cTn id="17" dur="500"/>
                                        <p:tgtEl>
                                          <p:spTgt spid="23"/>
                                        </p:tgtEl>
                                      </p:cBhvr>
                                    </p:animEffect>
                                  </p:childTnLst>
                                </p:cTn>
                              </p:par>
                              <p:par>
                                <p:cTn id="18" presetID="53" presetClass="entr" presetSubtype="16"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fltVal val="0"/>
                                          </p:val>
                                        </p:tav>
                                        <p:tav tm="100000">
                                          <p:val>
                                            <p:strVal val="#ppt_w"/>
                                          </p:val>
                                        </p:tav>
                                      </p:tavLst>
                                    </p:anim>
                                    <p:anim calcmode="lin" valueType="num">
                                      <p:cBhvr>
                                        <p:cTn id="21" dur="500" fill="hold"/>
                                        <p:tgtEl>
                                          <p:spTgt spid="16"/>
                                        </p:tgtEl>
                                        <p:attrNameLst>
                                          <p:attrName>ppt_h</p:attrName>
                                        </p:attrNameLst>
                                      </p:cBhvr>
                                      <p:tavLst>
                                        <p:tav tm="0">
                                          <p:val>
                                            <p:fltVal val="0"/>
                                          </p:val>
                                        </p:tav>
                                        <p:tav tm="100000">
                                          <p:val>
                                            <p:strVal val="#ppt_h"/>
                                          </p:val>
                                        </p:tav>
                                      </p:tavLst>
                                    </p:anim>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p:cTn id="27" dur="1000" fill="hold"/>
                                        <p:tgtEl>
                                          <p:spTgt spid="24"/>
                                        </p:tgtEl>
                                        <p:attrNameLst>
                                          <p:attrName>ppt_w</p:attrName>
                                        </p:attrNameLst>
                                      </p:cBhvr>
                                      <p:tavLst>
                                        <p:tav tm="0">
                                          <p:val>
                                            <p:fltVal val="0"/>
                                          </p:val>
                                        </p:tav>
                                        <p:tav tm="100000">
                                          <p:val>
                                            <p:strVal val="#ppt_w"/>
                                          </p:val>
                                        </p:tav>
                                      </p:tavLst>
                                    </p:anim>
                                    <p:anim calcmode="lin" valueType="num">
                                      <p:cBhvr>
                                        <p:cTn id="28" dur="1000" fill="hold"/>
                                        <p:tgtEl>
                                          <p:spTgt spid="24"/>
                                        </p:tgtEl>
                                        <p:attrNameLst>
                                          <p:attrName>ppt_h</p:attrName>
                                        </p:attrNameLst>
                                      </p:cBhvr>
                                      <p:tavLst>
                                        <p:tav tm="0">
                                          <p:val>
                                            <p:fltVal val="0"/>
                                          </p:val>
                                        </p:tav>
                                        <p:tav tm="100000">
                                          <p:val>
                                            <p:strVal val="#ppt_h"/>
                                          </p:val>
                                        </p:tav>
                                      </p:tavLst>
                                    </p:anim>
                                    <p:anim calcmode="lin" valueType="num">
                                      <p:cBhvr>
                                        <p:cTn id="29" dur="1000" fill="hold"/>
                                        <p:tgtEl>
                                          <p:spTgt spid="24"/>
                                        </p:tgtEl>
                                        <p:attrNameLst>
                                          <p:attrName>style.rotation</p:attrName>
                                        </p:attrNameLst>
                                      </p:cBhvr>
                                      <p:tavLst>
                                        <p:tav tm="0">
                                          <p:val>
                                            <p:fltVal val="90"/>
                                          </p:val>
                                        </p:tav>
                                        <p:tav tm="100000">
                                          <p:val>
                                            <p:fltVal val="0"/>
                                          </p:val>
                                        </p:tav>
                                      </p:tavLst>
                                    </p:anim>
                                    <p:animEffect transition="in" filter="fade">
                                      <p:cBhvr>
                                        <p:cTn id="30" dur="1000"/>
                                        <p:tgtEl>
                                          <p:spTgt spid="24"/>
                                        </p:tgtEl>
                                      </p:cBhvr>
                                    </p:animEffect>
                                  </p:childTnLst>
                                </p:cTn>
                              </p:par>
                              <p:par>
                                <p:cTn id="31" presetID="31" presetClass="entr" presetSubtype="0" fill="hold" nodeType="withEffect">
                                  <p:stCondLst>
                                    <p:cond delay="0"/>
                                  </p:stCondLst>
                                  <p:childTnLst>
                                    <p:set>
                                      <p:cBhvr>
                                        <p:cTn id="32" dur="1" fill="hold">
                                          <p:stCondLst>
                                            <p:cond delay="0"/>
                                          </p:stCondLst>
                                        </p:cTn>
                                        <p:tgtEl>
                                          <p:spTgt spid="36"/>
                                        </p:tgtEl>
                                        <p:attrNameLst>
                                          <p:attrName>style.visibility</p:attrName>
                                        </p:attrNameLst>
                                      </p:cBhvr>
                                      <p:to>
                                        <p:strVal val="visible"/>
                                      </p:to>
                                    </p:set>
                                    <p:anim calcmode="lin" valueType="num">
                                      <p:cBhvr>
                                        <p:cTn id="33" dur="1000" fill="hold"/>
                                        <p:tgtEl>
                                          <p:spTgt spid="36"/>
                                        </p:tgtEl>
                                        <p:attrNameLst>
                                          <p:attrName>ppt_w</p:attrName>
                                        </p:attrNameLst>
                                      </p:cBhvr>
                                      <p:tavLst>
                                        <p:tav tm="0">
                                          <p:val>
                                            <p:fltVal val="0"/>
                                          </p:val>
                                        </p:tav>
                                        <p:tav tm="100000">
                                          <p:val>
                                            <p:strVal val="#ppt_w"/>
                                          </p:val>
                                        </p:tav>
                                      </p:tavLst>
                                    </p:anim>
                                    <p:anim calcmode="lin" valueType="num">
                                      <p:cBhvr>
                                        <p:cTn id="34" dur="1000" fill="hold"/>
                                        <p:tgtEl>
                                          <p:spTgt spid="36"/>
                                        </p:tgtEl>
                                        <p:attrNameLst>
                                          <p:attrName>ppt_h</p:attrName>
                                        </p:attrNameLst>
                                      </p:cBhvr>
                                      <p:tavLst>
                                        <p:tav tm="0">
                                          <p:val>
                                            <p:fltVal val="0"/>
                                          </p:val>
                                        </p:tav>
                                        <p:tav tm="100000">
                                          <p:val>
                                            <p:strVal val="#ppt_h"/>
                                          </p:val>
                                        </p:tav>
                                      </p:tavLst>
                                    </p:anim>
                                    <p:anim calcmode="lin" valueType="num">
                                      <p:cBhvr>
                                        <p:cTn id="35" dur="1000" fill="hold"/>
                                        <p:tgtEl>
                                          <p:spTgt spid="36"/>
                                        </p:tgtEl>
                                        <p:attrNameLst>
                                          <p:attrName>style.rotation</p:attrName>
                                        </p:attrNameLst>
                                      </p:cBhvr>
                                      <p:tavLst>
                                        <p:tav tm="0">
                                          <p:val>
                                            <p:fltVal val="90"/>
                                          </p:val>
                                        </p:tav>
                                        <p:tav tm="100000">
                                          <p:val>
                                            <p:fltVal val="0"/>
                                          </p:val>
                                        </p:tav>
                                      </p:tavLst>
                                    </p:anim>
                                    <p:animEffect transition="in" filter="fade">
                                      <p:cBhvr>
                                        <p:cTn id="36" dur="1000"/>
                                        <p:tgtEl>
                                          <p:spTgt spid="36"/>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500" fill="hold"/>
                                        <p:tgtEl>
                                          <p:spTgt spid="9"/>
                                        </p:tgtEl>
                                        <p:attrNameLst>
                                          <p:attrName>ppt_w</p:attrName>
                                        </p:attrNameLst>
                                      </p:cBhvr>
                                      <p:tavLst>
                                        <p:tav tm="0">
                                          <p:val>
                                            <p:fltVal val="0"/>
                                          </p:val>
                                        </p:tav>
                                        <p:tav tm="100000">
                                          <p:val>
                                            <p:strVal val="#ppt_w"/>
                                          </p:val>
                                        </p:tav>
                                      </p:tavLst>
                                    </p:anim>
                                    <p:anim calcmode="lin" valueType="num">
                                      <p:cBhvr>
                                        <p:cTn id="48" dur="500" fill="hold"/>
                                        <p:tgtEl>
                                          <p:spTgt spid="9"/>
                                        </p:tgtEl>
                                        <p:attrNameLst>
                                          <p:attrName>ppt_h</p:attrName>
                                        </p:attrNameLst>
                                      </p:cBhvr>
                                      <p:tavLst>
                                        <p:tav tm="0">
                                          <p:val>
                                            <p:fltVal val="0"/>
                                          </p:val>
                                        </p:tav>
                                        <p:tav tm="100000">
                                          <p:val>
                                            <p:strVal val="#ppt_h"/>
                                          </p:val>
                                        </p:tav>
                                      </p:tavLst>
                                    </p:anim>
                                    <p:animEffect transition="in" filter="fade">
                                      <p:cBhvr>
                                        <p:cTn id="49" dur="500"/>
                                        <p:tgtEl>
                                          <p:spTgt spid="9"/>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p:cTn id="54" dur="500" fill="hold"/>
                                        <p:tgtEl>
                                          <p:spTgt spid="19"/>
                                        </p:tgtEl>
                                        <p:attrNameLst>
                                          <p:attrName>ppt_w</p:attrName>
                                        </p:attrNameLst>
                                      </p:cBhvr>
                                      <p:tavLst>
                                        <p:tav tm="0">
                                          <p:val>
                                            <p:fltVal val="0"/>
                                          </p:val>
                                        </p:tav>
                                        <p:tav tm="100000">
                                          <p:val>
                                            <p:strVal val="#ppt_w"/>
                                          </p:val>
                                        </p:tav>
                                      </p:tavLst>
                                    </p:anim>
                                    <p:anim calcmode="lin" valueType="num">
                                      <p:cBhvr>
                                        <p:cTn id="55" dur="500" fill="hold"/>
                                        <p:tgtEl>
                                          <p:spTgt spid="19"/>
                                        </p:tgtEl>
                                        <p:attrNameLst>
                                          <p:attrName>ppt_h</p:attrName>
                                        </p:attrNameLst>
                                      </p:cBhvr>
                                      <p:tavLst>
                                        <p:tav tm="0">
                                          <p:val>
                                            <p:fltVal val="0"/>
                                          </p:val>
                                        </p:tav>
                                        <p:tav tm="100000">
                                          <p:val>
                                            <p:strVal val="#ppt_h"/>
                                          </p:val>
                                        </p:tav>
                                      </p:tavLst>
                                    </p:anim>
                                    <p:animEffect transition="in" filter="fade">
                                      <p:cBhvr>
                                        <p:cTn id="56" dur="5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p:cTn id="61" dur="500" fill="hold"/>
                                        <p:tgtEl>
                                          <p:spTgt spid="20"/>
                                        </p:tgtEl>
                                        <p:attrNameLst>
                                          <p:attrName>ppt_w</p:attrName>
                                        </p:attrNameLst>
                                      </p:cBhvr>
                                      <p:tavLst>
                                        <p:tav tm="0">
                                          <p:val>
                                            <p:fltVal val="0"/>
                                          </p:val>
                                        </p:tav>
                                        <p:tav tm="100000">
                                          <p:val>
                                            <p:strVal val="#ppt_w"/>
                                          </p:val>
                                        </p:tav>
                                      </p:tavLst>
                                    </p:anim>
                                    <p:anim calcmode="lin" valueType="num">
                                      <p:cBhvr>
                                        <p:cTn id="62" dur="500" fill="hold"/>
                                        <p:tgtEl>
                                          <p:spTgt spid="20"/>
                                        </p:tgtEl>
                                        <p:attrNameLst>
                                          <p:attrName>ppt_h</p:attrName>
                                        </p:attrNameLst>
                                      </p:cBhvr>
                                      <p:tavLst>
                                        <p:tav tm="0">
                                          <p:val>
                                            <p:fltVal val="0"/>
                                          </p:val>
                                        </p:tav>
                                        <p:tav tm="100000">
                                          <p:val>
                                            <p:strVal val="#ppt_h"/>
                                          </p:val>
                                        </p:tav>
                                      </p:tavLst>
                                    </p:anim>
                                    <p:animEffect transition="in" filter="fade">
                                      <p:cBhvr>
                                        <p:cTn id="63" dur="500"/>
                                        <p:tgtEl>
                                          <p:spTgt spid="20"/>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21"/>
                                        </p:tgtEl>
                                        <p:attrNameLst>
                                          <p:attrName>style.visibility</p:attrName>
                                        </p:attrNameLst>
                                      </p:cBhvr>
                                      <p:to>
                                        <p:strVal val="visible"/>
                                      </p:to>
                                    </p:set>
                                    <p:anim calcmode="lin" valueType="num">
                                      <p:cBhvr>
                                        <p:cTn id="68" dur="500" fill="hold"/>
                                        <p:tgtEl>
                                          <p:spTgt spid="21"/>
                                        </p:tgtEl>
                                        <p:attrNameLst>
                                          <p:attrName>ppt_w</p:attrName>
                                        </p:attrNameLst>
                                      </p:cBhvr>
                                      <p:tavLst>
                                        <p:tav tm="0">
                                          <p:val>
                                            <p:fltVal val="0"/>
                                          </p:val>
                                        </p:tav>
                                        <p:tav tm="100000">
                                          <p:val>
                                            <p:strVal val="#ppt_w"/>
                                          </p:val>
                                        </p:tav>
                                      </p:tavLst>
                                    </p:anim>
                                    <p:anim calcmode="lin" valueType="num">
                                      <p:cBhvr>
                                        <p:cTn id="69" dur="500" fill="hold"/>
                                        <p:tgtEl>
                                          <p:spTgt spid="21"/>
                                        </p:tgtEl>
                                        <p:attrNameLst>
                                          <p:attrName>ppt_h</p:attrName>
                                        </p:attrNameLst>
                                      </p:cBhvr>
                                      <p:tavLst>
                                        <p:tav tm="0">
                                          <p:val>
                                            <p:fltVal val="0"/>
                                          </p:val>
                                        </p:tav>
                                        <p:tav tm="100000">
                                          <p:val>
                                            <p:strVal val="#ppt_h"/>
                                          </p:val>
                                        </p:tav>
                                      </p:tavLst>
                                    </p:anim>
                                    <p:animEffect transition="in" filter="fade">
                                      <p:cBhvr>
                                        <p:cTn id="70" dur="500"/>
                                        <p:tgtEl>
                                          <p:spTgt spid="21"/>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22"/>
                                        </p:tgtEl>
                                        <p:attrNameLst>
                                          <p:attrName>style.visibility</p:attrName>
                                        </p:attrNameLst>
                                      </p:cBhvr>
                                      <p:to>
                                        <p:strVal val="visible"/>
                                      </p:to>
                                    </p:set>
                                    <p:anim calcmode="lin" valueType="num">
                                      <p:cBhvr>
                                        <p:cTn id="75" dur="500" fill="hold"/>
                                        <p:tgtEl>
                                          <p:spTgt spid="22"/>
                                        </p:tgtEl>
                                        <p:attrNameLst>
                                          <p:attrName>ppt_w</p:attrName>
                                        </p:attrNameLst>
                                      </p:cBhvr>
                                      <p:tavLst>
                                        <p:tav tm="0">
                                          <p:val>
                                            <p:fltVal val="0"/>
                                          </p:val>
                                        </p:tav>
                                        <p:tav tm="100000">
                                          <p:val>
                                            <p:strVal val="#ppt_w"/>
                                          </p:val>
                                        </p:tav>
                                      </p:tavLst>
                                    </p:anim>
                                    <p:anim calcmode="lin" valueType="num">
                                      <p:cBhvr>
                                        <p:cTn id="76" dur="500" fill="hold"/>
                                        <p:tgtEl>
                                          <p:spTgt spid="22"/>
                                        </p:tgtEl>
                                        <p:attrNameLst>
                                          <p:attrName>ppt_h</p:attrName>
                                        </p:attrNameLst>
                                      </p:cBhvr>
                                      <p:tavLst>
                                        <p:tav tm="0">
                                          <p:val>
                                            <p:fltVal val="0"/>
                                          </p:val>
                                        </p:tav>
                                        <p:tav tm="100000">
                                          <p:val>
                                            <p:strVal val="#ppt_h"/>
                                          </p:val>
                                        </p:tav>
                                      </p:tavLst>
                                    </p:anim>
                                    <p:animEffect transition="in" filter="fade">
                                      <p:cBhvr>
                                        <p:cTn id="77" dur="500"/>
                                        <p:tgtEl>
                                          <p:spTgt spid="22"/>
                                        </p:tgtEl>
                                      </p:cBhvr>
                                    </p:animEffect>
                                  </p:childTnLst>
                                </p:cTn>
                              </p:par>
                            </p:childTnLst>
                          </p:cTn>
                        </p:par>
                      </p:childTnLst>
                    </p:cTn>
                  </p:par>
                  <p:par>
                    <p:cTn id="78" fill="hold">
                      <p:stCondLst>
                        <p:cond delay="indefinite"/>
                      </p:stCondLst>
                      <p:childTnLst>
                        <p:par>
                          <p:cTn id="79" fill="hold">
                            <p:stCondLst>
                              <p:cond delay="0"/>
                            </p:stCondLst>
                            <p:childTnLst>
                              <p:par>
                                <p:cTn id="80" presetID="31" presetClass="entr" presetSubtype="0" fill="hold" nodeType="clickEffect">
                                  <p:stCondLst>
                                    <p:cond delay="0"/>
                                  </p:stCondLst>
                                  <p:childTnLst>
                                    <p:set>
                                      <p:cBhvr>
                                        <p:cTn id="81" dur="1" fill="hold">
                                          <p:stCondLst>
                                            <p:cond delay="0"/>
                                          </p:stCondLst>
                                        </p:cTn>
                                        <p:tgtEl>
                                          <p:spTgt spid="5"/>
                                        </p:tgtEl>
                                        <p:attrNameLst>
                                          <p:attrName>style.visibility</p:attrName>
                                        </p:attrNameLst>
                                      </p:cBhvr>
                                      <p:to>
                                        <p:strVal val="visible"/>
                                      </p:to>
                                    </p:set>
                                    <p:anim calcmode="lin" valueType="num">
                                      <p:cBhvr>
                                        <p:cTn id="82" dur="1000" fill="hold"/>
                                        <p:tgtEl>
                                          <p:spTgt spid="5"/>
                                        </p:tgtEl>
                                        <p:attrNameLst>
                                          <p:attrName>ppt_w</p:attrName>
                                        </p:attrNameLst>
                                      </p:cBhvr>
                                      <p:tavLst>
                                        <p:tav tm="0">
                                          <p:val>
                                            <p:fltVal val="0"/>
                                          </p:val>
                                        </p:tav>
                                        <p:tav tm="100000">
                                          <p:val>
                                            <p:strVal val="#ppt_w"/>
                                          </p:val>
                                        </p:tav>
                                      </p:tavLst>
                                    </p:anim>
                                    <p:anim calcmode="lin" valueType="num">
                                      <p:cBhvr>
                                        <p:cTn id="83" dur="1000" fill="hold"/>
                                        <p:tgtEl>
                                          <p:spTgt spid="5"/>
                                        </p:tgtEl>
                                        <p:attrNameLst>
                                          <p:attrName>ppt_h</p:attrName>
                                        </p:attrNameLst>
                                      </p:cBhvr>
                                      <p:tavLst>
                                        <p:tav tm="0">
                                          <p:val>
                                            <p:fltVal val="0"/>
                                          </p:val>
                                        </p:tav>
                                        <p:tav tm="100000">
                                          <p:val>
                                            <p:strVal val="#ppt_h"/>
                                          </p:val>
                                        </p:tav>
                                      </p:tavLst>
                                    </p:anim>
                                    <p:anim calcmode="lin" valueType="num">
                                      <p:cBhvr>
                                        <p:cTn id="84" dur="1000" fill="hold"/>
                                        <p:tgtEl>
                                          <p:spTgt spid="5"/>
                                        </p:tgtEl>
                                        <p:attrNameLst>
                                          <p:attrName>style.rotation</p:attrName>
                                        </p:attrNameLst>
                                      </p:cBhvr>
                                      <p:tavLst>
                                        <p:tav tm="0">
                                          <p:val>
                                            <p:fltVal val="90"/>
                                          </p:val>
                                        </p:tav>
                                        <p:tav tm="100000">
                                          <p:val>
                                            <p:fltVal val="0"/>
                                          </p:val>
                                        </p:tav>
                                      </p:tavLst>
                                    </p:anim>
                                    <p:animEffect transition="in" filter="fade">
                                      <p:cBhvr>
                                        <p:cTn id="85" dur="1000"/>
                                        <p:tgtEl>
                                          <p:spTgt spid="5"/>
                                        </p:tgtEl>
                                      </p:cBhvr>
                                    </p:animEffect>
                                  </p:childTnLst>
                                </p:cTn>
                              </p:par>
                              <p:par>
                                <p:cTn id="86" presetID="31" presetClass="entr" presetSubtype="0" fill="hold" grpId="0" nodeType="withEffect" nodePh="1">
                                  <p:stCondLst>
                                    <p:cond delay="0"/>
                                  </p:stCondLst>
                                  <p:endCondLst>
                                    <p:cond evt="begin" delay="0">
                                      <p:tn val="86"/>
                                    </p:cond>
                                  </p:endCondLst>
                                  <p:childTnLst>
                                    <p:set>
                                      <p:cBhvr>
                                        <p:cTn id="87" dur="1" fill="hold">
                                          <p:stCondLst>
                                            <p:cond delay="0"/>
                                          </p:stCondLst>
                                        </p:cTn>
                                        <p:tgtEl>
                                          <p:spTgt spid="8"/>
                                        </p:tgtEl>
                                        <p:attrNameLst>
                                          <p:attrName>style.visibility</p:attrName>
                                        </p:attrNameLst>
                                      </p:cBhvr>
                                      <p:to>
                                        <p:strVal val="visible"/>
                                      </p:to>
                                    </p:set>
                                    <p:anim calcmode="lin" valueType="num">
                                      <p:cBhvr>
                                        <p:cTn id="88" dur="1000" fill="hold"/>
                                        <p:tgtEl>
                                          <p:spTgt spid="8"/>
                                        </p:tgtEl>
                                        <p:attrNameLst>
                                          <p:attrName>ppt_w</p:attrName>
                                        </p:attrNameLst>
                                      </p:cBhvr>
                                      <p:tavLst>
                                        <p:tav tm="0">
                                          <p:val>
                                            <p:fltVal val="0"/>
                                          </p:val>
                                        </p:tav>
                                        <p:tav tm="100000">
                                          <p:val>
                                            <p:strVal val="#ppt_w"/>
                                          </p:val>
                                        </p:tav>
                                      </p:tavLst>
                                    </p:anim>
                                    <p:anim calcmode="lin" valueType="num">
                                      <p:cBhvr>
                                        <p:cTn id="89" dur="1000" fill="hold"/>
                                        <p:tgtEl>
                                          <p:spTgt spid="8"/>
                                        </p:tgtEl>
                                        <p:attrNameLst>
                                          <p:attrName>ppt_h</p:attrName>
                                        </p:attrNameLst>
                                      </p:cBhvr>
                                      <p:tavLst>
                                        <p:tav tm="0">
                                          <p:val>
                                            <p:fltVal val="0"/>
                                          </p:val>
                                        </p:tav>
                                        <p:tav tm="100000">
                                          <p:val>
                                            <p:strVal val="#ppt_h"/>
                                          </p:val>
                                        </p:tav>
                                      </p:tavLst>
                                    </p:anim>
                                    <p:anim calcmode="lin" valueType="num">
                                      <p:cBhvr>
                                        <p:cTn id="90" dur="1000" fill="hold"/>
                                        <p:tgtEl>
                                          <p:spTgt spid="8"/>
                                        </p:tgtEl>
                                        <p:attrNameLst>
                                          <p:attrName>style.rotation</p:attrName>
                                        </p:attrNameLst>
                                      </p:cBhvr>
                                      <p:tavLst>
                                        <p:tav tm="0">
                                          <p:val>
                                            <p:fltVal val="90"/>
                                          </p:val>
                                        </p:tav>
                                        <p:tav tm="100000">
                                          <p:val>
                                            <p:fltVal val="0"/>
                                          </p:val>
                                        </p:tav>
                                      </p:tavLst>
                                    </p:anim>
                                    <p:animEffect transition="in" filter="fade">
                                      <p:cBhvr>
                                        <p:cTn id="91" dur="1000"/>
                                        <p:tgtEl>
                                          <p:spTgt spid="8"/>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25"/>
                                        </p:tgtEl>
                                        <p:attrNameLst>
                                          <p:attrName>style.visibility</p:attrName>
                                        </p:attrNameLst>
                                      </p:cBhvr>
                                      <p:to>
                                        <p:strVal val="visible"/>
                                      </p:to>
                                    </p:set>
                                    <p:anim calcmode="lin" valueType="num">
                                      <p:cBhvr>
                                        <p:cTn id="96" dur="500" fill="hold"/>
                                        <p:tgtEl>
                                          <p:spTgt spid="25"/>
                                        </p:tgtEl>
                                        <p:attrNameLst>
                                          <p:attrName>ppt_w</p:attrName>
                                        </p:attrNameLst>
                                      </p:cBhvr>
                                      <p:tavLst>
                                        <p:tav tm="0">
                                          <p:val>
                                            <p:fltVal val="0"/>
                                          </p:val>
                                        </p:tav>
                                        <p:tav tm="100000">
                                          <p:val>
                                            <p:strVal val="#ppt_w"/>
                                          </p:val>
                                        </p:tav>
                                      </p:tavLst>
                                    </p:anim>
                                    <p:anim calcmode="lin" valueType="num">
                                      <p:cBhvr>
                                        <p:cTn id="97" dur="500" fill="hold"/>
                                        <p:tgtEl>
                                          <p:spTgt spid="25"/>
                                        </p:tgtEl>
                                        <p:attrNameLst>
                                          <p:attrName>ppt_h</p:attrName>
                                        </p:attrNameLst>
                                      </p:cBhvr>
                                      <p:tavLst>
                                        <p:tav tm="0">
                                          <p:val>
                                            <p:fltVal val="0"/>
                                          </p:val>
                                        </p:tav>
                                        <p:tav tm="100000">
                                          <p:val>
                                            <p:strVal val="#ppt_h"/>
                                          </p:val>
                                        </p:tav>
                                      </p:tavLst>
                                    </p:anim>
                                    <p:animEffect transition="in" filter="fade">
                                      <p:cBhvr>
                                        <p:cTn id="98" dur="500"/>
                                        <p:tgtEl>
                                          <p:spTgt spid="25"/>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26"/>
                                        </p:tgtEl>
                                        <p:attrNameLst>
                                          <p:attrName>style.visibility</p:attrName>
                                        </p:attrNameLst>
                                      </p:cBhvr>
                                      <p:to>
                                        <p:strVal val="visible"/>
                                      </p:to>
                                    </p:set>
                                    <p:anim calcmode="lin" valueType="num">
                                      <p:cBhvr>
                                        <p:cTn id="103" dur="500" fill="hold"/>
                                        <p:tgtEl>
                                          <p:spTgt spid="26"/>
                                        </p:tgtEl>
                                        <p:attrNameLst>
                                          <p:attrName>ppt_w</p:attrName>
                                        </p:attrNameLst>
                                      </p:cBhvr>
                                      <p:tavLst>
                                        <p:tav tm="0">
                                          <p:val>
                                            <p:fltVal val="0"/>
                                          </p:val>
                                        </p:tav>
                                        <p:tav tm="100000">
                                          <p:val>
                                            <p:strVal val="#ppt_w"/>
                                          </p:val>
                                        </p:tav>
                                      </p:tavLst>
                                    </p:anim>
                                    <p:anim calcmode="lin" valueType="num">
                                      <p:cBhvr>
                                        <p:cTn id="104" dur="500" fill="hold"/>
                                        <p:tgtEl>
                                          <p:spTgt spid="26"/>
                                        </p:tgtEl>
                                        <p:attrNameLst>
                                          <p:attrName>ppt_h</p:attrName>
                                        </p:attrNameLst>
                                      </p:cBhvr>
                                      <p:tavLst>
                                        <p:tav tm="0">
                                          <p:val>
                                            <p:fltVal val="0"/>
                                          </p:val>
                                        </p:tav>
                                        <p:tav tm="100000">
                                          <p:val>
                                            <p:strVal val="#ppt_h"/>
                                          </p:val>
                                        </p:tav>
                                      </p:tavLst>
                                    </p:anim>
                                    <p:animEffect transition="in" filter="fade">
                                      <p:cBhvr>
                                        <p:cTn id="105" dur="500"/>
                                        <p:tgtEl>
                                          <p:spTgt spid="26"/>
                                        </p:tgtEl>
                                      </p:cBhvr>
                                    </p:animEffect>
                                  </p:childTnLst>
                                </p:cTn>
                              </p:par>
                            </p:childTnLst>
                          </p:cTn>
                        </p:par>
                      </p:childTnLst>
                    </p:cTn>
                  </p:par>
                  <p:par>
                    <p:cTn id="106" fill="hold">
                      <p:stCondLst>
                        <p:cond delay="indefinite"/>
                      </p:stCondLst>
                      <p:childTnLst>
                        <p:par>
                          <p:cTn id="107" fill="hold">
                            <p:stCondLst>
                              <p:cond delay="0"/>
                            </p:stCondLst>
                            <p:childTnLst>
                              <p:par>
                                <p:cTn id="108" presetID="53" presetClass="entr" presetSubtype="16" fill="hold" grpId="0" nodeType="clickEffect">
                                  <p:stCondLst>
                                    <p:cond delay="0"/>
                                  </p:stCondLst>
                                  <p:childTnLst>
                                    <p:set>
                                      <p:cBhvr>
                                        <p:cTn id="109" dur="1" fill="hold">
                                          <p:stCondLst>
                                            <p:cond delay="0"/>
                                          </p:stCondLst>
                                        </p:cTn>
                                        <p:tgtEl>
                                          <p:spTgt spid="28"/>
                                        </p:tgtEl>
                                        <p:attrNameLst>
                                          <p:attrName>style.visibility</p:attrName>
                                        </p:attrNameLst>
                                      </p:cBhvr>
                                      <p:to>
                                        <p:strVal val="visible"/>
                                      </p:to>
                                    </p:set>
                                    <p:anim calcmode="lin" valueType="num">
                                      <p:cBhvr>
                                        <p:cTn id="110" dur="500" fill="hold"/>
                                        <p:tgtEl>
                                          <p:spTgt spid="28"/>
                                        </p:tgtEl>
                                        <p:attrNameLst>
                                          <p:attrName>ppt_w</p:attrName>
                                        </p:attrNameLst>
                                      </p:cBhvr>
                                      <p:tavLst>
                                        <p:tav tm="0">
                                          <p:val>
                                            <p:fltVal val="0"/>
                                          </p:val>
                                        </p:tav>
                                        <p:tav tm="100000">
                                          <p:val>
                                            <p:strVal val="#ppt_w"/>
                                          </p:val>
                                        </p:tav>
                                      </p:tavLst>
                                    </p:anim>
                                    <p:anim calcmode="lin" valueType="num">
                                      <p:cBhvr>
                                        <p:cTn id="111" dur="500" fill="hold"/>
                                        <p:tgtEl>
                                          <p:spTgt spid="28"/>
                                        </p:tgtEl>
                                        <p:attrNameLst>
                                          <p:attrName>ppt_h</p:attrName>
                                        </p:attrNameLst>
                                      </p:cBhvr>
                                      <p:tavLst>
                                        <p:tav tm="0">
                                          <p:val>
                                            <p:fltVal val="0"/>
                                          </p:val>
                                        </p:tav>
                                        <p:tav tm="100000">
                                          <p:val>
                                            <p:strVal val="#ppt_h"/>
                                          </p:val>
                                        </p:tav>
                                      </p:tavLst>
                                    </p:anim>
                                    <p:animEffect transition="in" filter="fade">
                                      <p:cBhvr>
                                        <p:cTn id="112" dur="500"/>
                                        <p:tgtEl>
                                          <p:spTgt spid="28"/>
                                        </p:tgtEl>
                                      </p:cBhvr>
                                    </p:animEffect>
                                  </p:childTnLst>
                                </p:cTn>
                              </p:par>
                            </p:childTnLst>
                          </p:cTn>
                        </p:par>
                      </p:childTnLst>
                    </p:cTn>
                  </p:par>
                  <p:par>
                    <p:cTn id="113" fill="hold">
                      <p:stCondLst>
                        <p:cond delay="indefinite"/>
                      </p:stCondLst>
                      <p:childTnLst>
                        <p:par>
                          <p:cTn id="114" fill="hold">
                            <p:stCondLst>
                              <p:cond delay="0"/>
                            </p:stCondLst>
                            <p:childTnLst>
                              <p:par>
                                <p:cTn id="115" presetID="53" presetClass="entr" presetSubtype="16" fill="hold" nodeType="clickEffect">
                                  <p:stCondLst>
                                    <p:cond delay="0"/>
                                  </p:stCondLst>
                                  <p:childTnLst>
                                    <p:set>
                                      <p:cBhvr>
                                        <p:cTn id="116" dur="1" fill="hold">
                                          <p:stCondLst>
                                            <p:cond delay="0"/>
                                          </p:stCondLst>
                                        </p:cTn>
                                        <p:tgtEl>
                                          <p:spTgt spid="37"/>
                                        </p:tgtEl>
                                        <p:attrNameLst>
                                          <p:attrName>style.visibility</p:attrName>
                                        </p:attrNameLst>
                                      </p:cBhvr>
                                      <p:to>
                                        <p:strVal val="visible"/>
                                      </p:to>
                                    </p:set>
                                    <p:anim calcmode="lin" valueType="num">
                                      <p:cBhvr>
                                        <p:cTn id="117" dur="500" fill="hold"/>
                                        <p:tgtEl>
                                          <p:spTgt spid="37"/>
                                        </p:tgtEl>
                                        <p:attrNameLst>
                                          <p:attrName>ppt_w</p:attrName>
                                        </p:attrNameLst>
                                      </p:cBhvr>
                                      <p:tavLst>
                                        <p:tav tm="0">
                                          <p:val>
                                            <p:fltVal val="0"/>
                                          </p:val>
                                        </p:tav>
                                        <p:tav tm="100000">
                                          <p:val>
                                            <p:strVal val="#ppt_w"/>
                                          </p:val>
                                        </p:tav>
                                      </p:tavLst>
                                    </p:anim>
                                    <p:anim calcmode="lin" valueType="num">
                                      <p:cBhvr>
                                        <p:cTn id="118" dur="500" fill="hold"/>
                                        <p:tgtEl>
                                          <p:spTgt spid="37"/>
                                        </p:tgtEl>
                                        <p:attrNameLst>
                                          <p:attrName>ppt_h</p:attrName>
                                        </p:attrNameLst>
                                      </p:cBhvr>
                                      <p:tavLst>
                                        <p:tav tm="0">
                                          <p:val>
                                            <p:fltVal val="0"/>
                                          </p:val>
                                        </p:tav>
                                        <p:tav tm="100000">
                                          <p:val>
                                            <p:strVal val="#ppt_h"/>
                                          </p:val>
                                        </p:tav>
                                      </p:tavLst>
                                    </p:anim>
                                    <p:animEffect transition="in" filter="fade">
                                      <p:cBhvr>
                                        <p:cTn id="119" dur="500"/>
                                        <p:tgtEl>
                                          <p:spTgt spid="37"/>
                                        </p:tgtEl>
                                      </p:cBhvr>
                                    </p:animEffect>
                                  </p:childTnLst>
                                </p:cTn>
                              </p:par>
                            </p:childTnLst>
                          </p:cTn>
                        </p:par>
                      </p:childTnLst>
                    </p:cTn>
                  </p:par>
                  <p:par>
                    <p:cTn id="120" fill="hold">
                      <p:stCondLst>
                        <p:cond delay="indefinite"/>
                      </p:stCondLst>
                      <p:childTnLst>
                        <p:par>
                          <p:cTn id="121" fill="hold">
                            <p:stCondLst>
                              <p:cond delay="0"/>
                            </p:stCondLst>
                            <p:childTnLst>
                              <p:par>
                                <p:cTn id="122" presetID="31" presetClass="entr" presetSubtype="0" fill="hold" grpId="0" nodeType="clickEffect">
                                  <p:stCondLst>
                                    <p:cond delay="0"/>
                                  </p:stCondLst>
                                  <p:childTnLst>
                                    <p:set>
                                      <p:cBhvr>
                                        <p:cTn id="123" dur="1" fill="hold">
                                          <p:stCondLst>
                                            <p:cond delay="0"/>
                                          </p:stCondLst>
                                        </p:cTn>
                                        <p:tgtEl>
                                          <p:spTgt spid="30"/>
                                        </p:tgtEl>
                                        <p:attrNameLst>
                                          <p:attrName>style.visibility</p:attrName>
                                        </p:attrNameLst>
                                      </p:cBhvr>
                                      <p:to>
                                        <p:strVal val="visible"/>
                                      </p:to>
                                    </p:set>
                                    <p:anim calcmode="lin" valueType="num">
                                      <p:cBhvr>
                                        <p:cTn id="124" dur="1000" fill="hold"/>
                                        <p:tgtEl>
                                          <p:spTgt spid="30"/>
                                        </p:tgtEl>
                                        <p:attrNameLst>
                                          <p:attrName>ppt_w</p:attrName>
                                        </p:attrNameLst>
                                      </p:cBhvr>
                                      <p:tavLst>
                                        <p:tav tm="0">
                                          <p:val>
                                            <p:fltVal val="0"/>
                                          </p:val>
                                        </p:tav>
                                        <p:tav tm="100000">
                                          <p:val>
                                            <p:strVal val="#ppt_w"/>
                                          </p:val>
                                        </p:tav>
                                      </p:tavLst>
                                    </p:anim>
                                    <p:anim calcmode="lin" valueType="num">
                                      <p:cBhvr>
                                        <p:cTn id="125" dur="1000" fill="hold"/>
                                        <p:tgtEl>
                                          <p:spTgt spid="30"/>
                                        </p:tgtEl>
                                        <p:attrNameLst>
                                          <p:attrName>ppt_h</p:attrName>
                                        </p:attrNameLst>
                                      </p:cBhvr>
                                      <p:tavLst>
                                        <p:tav tm="0">
                                          <p:val>
                                            <p:fltVal val="0"/>
                                          </p:val>
                                        </p:tav>
                                        <p:tav tm="100000">
                                          <p:val>
                                            <p:strVal val="#ppt_h"/>
                                          </p:val>
                                        </p:tav>
                                      </p:tavLst>
                                    </p:anim>
                                    <p:anim calcmode="lin" valueType="num">
                                      <p:cBhvr>
                                        <p:cTn id="126" dur="1000" fill="hold"/>
                                        <p:tgtEl>
                                          <p:spTgt spid="30"/>
                                        </p:tgtEl>
                                        <p:attrNameLst>
                                          <p:attrName>style.rotation</p:attrName>
                                        </p:attrNameLst>
                                      </p:cBhvr>
                                      <p:tavLst>
                                        <p:tav tm="0">
                                          <p:val>
                                            <p:fltVal val="90"/>
                                          </p:val>
                                        </p:tav>
                                        <p:tav tm="100000">
                                          <p:val>
                                            <p:fltVal val="0"/>
                                          </p:val>
                                        </p:tav>
                                      </p:tavLst>
                                    </p:anim>
                                    <p:animEffect transition="in" filter="fade">
                                      <p:cBhvr>
                                        <p:cTn id="127"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9" grpId="0" animBg="1"/>
      <p:bldP spid="20" grpId="0" animBg="1"/>
      <p:bldP spid="21" grpId="0" animBg="1"/>
      <p:bldP spid="22" grpId="0" animBg="1"/>
      <p:bldP spid="25" grpId="0" animBg="1"/>
      <p:bldP spid="26" grpId="0" animBg="1"/>
      <p:bldP spid="28" grpId="0" animBg="1"/>
      <p:bldP spid="23" grpId="0" animBg="1"/>
      <p:bldP spid="24" grpId="0" animBg="1"/>
      <p:bldP spid="7" grpId="0" animBg="1"/>
      <p:bldP spid="12" grpId="0" animBg="1"/>
      <p:bldP spid="8" grpId="0"/>
      <p:bldP spid="3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7934325" y="1101012"/>
            <a:ext cx="3467100" cy="436607"/>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7934325" y="1771284"/>
            <a:ext cx="3467100" cy="200392"/>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8196165" y="2184921"/>
            <a:ext cx="3014760" cy="436607"/>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ounded Rectangle 28"/>
          <p:cNvSpPr/>
          <p:nvPr/>
        </p:nvSpPr>
        <p:spPr>
          <a:xfrm>
            <a:off x="7867650" y="3794866"/>
            <a:ext cx="3714750" cy="436607"/>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7867650" y="4433680"/>
            <a:ext cx="3714750" cy="20499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ounded Rectangle 30"/>
          <p:cNvSpPr/>
          <p:nvPr/>
        </p:nvSpPr>
        <p:spPr>
          <a:xfrm>
            <a:off x="8126963" y="4678185"/>
            <a:ext cx="3455437" cy="38911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Rounded Rectangle 31"/>
          <p:cNvSpPr/>
          <p:nvPr/>
        </p:nvSpPr>
        <p:spPr>
          <a:xfrm>
            <a:off x="8126963" y="5098305"/>
            <a:ext cx="3455437" cy="38911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Rounded Rectangle 32"/>
          <p:cNvSpPr/>
          <p:nvPr/>
        </p:nvSpPr>
        <p:spPr>
          <a:xfrm>
            <a:off x="7867650" y="5721986"/>
            <a:ext cx="3714750" cy="20499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Rounded Rectangle 33"/>
          <p:cNvSpPr/>
          <p:nvPr/>
        </p:nvSpPr>
        <p:spPr>
          <a:xfrm>
            <a:off x="7867650" y="6132972"/>
            <a:ext cx="3714750" cy="448695"/>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5" name="Rounded Rectangle 34"/>
          <p:cNvSpPr/>
          <p:nvPr/>
        </p:nvSpPr>
        <p:spPr>
          <a:xfrm>
            <a:off x="203432" y="524089"/>
            <a:ext cx="3987973" cy="876086"/>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6" name="Rounded Rectangle 35"/>
          <p:cNvSpPr/>
          <p:nvPr/>
        </p:nvSpPr>
        <p:spPr>
          <a:xfrm>
            <a:off x="212957" y="1581364"/>
            <a:ext cx="3987973" cy="647486"/>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7" name="Rounded Rectangle 36"/>
          <p:cNvSpPr/>
          <p:nvPr/>
        </p:nvSpPr>
        <p:spPr>
          <a:xfrm>
            <a:off x="222482" y="2429089"/>
            <a:ext cx="3987973" cy="476036"/>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Rounded Rectangle 37"/>
          <p:cNvSpPr/>
          <p:nvPr/>
        </p:nvSpPr>
        <p:spPr>
          <a:xfrm>
            <a:off x="237019" y="3745912"/>
            <a:ext cx="3987973" cy="649668"/>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Rounded Rectangle 38"/>
          <p:cNvSpPr/>
          <p:nvPr/>
        </p:nvSpPr>
        <p:spPr>
          <a:xfrm>
            <a:off x="246544" y="4591050"/>
            <a:ext cx="3987973" cy="896370"/>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0" name="Rounded Rectangle 39"/>
          <p:cNvSpPr/>
          <p:nvPr/>
        </p:nvSpPr>
        <p:spPr>
          <a:xfrm>
            <a:off x="249952" y="5641811"/>
            <a:ext cx="3987973" cy="896370"/>
          </a:xfrm>
          <a:prstGeom prst="roundRect">
            <a:avLst/>
          </a:prstGeom>
          <a:solidFill>
            <a:srgbClr val="00B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4519338" y="310082"/>
            <a:ext cx="2581258" cy="523220"/>
          </a:xfrm>
          <a:prstGeom prst="rect">
            <a:avLst/>
          </a:prstGeom>
          <a:solidFill>
            <a:srgbClr val="FFFF00">
              <a:alpha val="20000"/>
            </a:srgbClr>
          </a:solidFill>
          <a:ln w="25400">
            <a:solidFill>
              <a:srgbClr val="FFFF00"/>
            </a:solidFill>
          </a:ln>
        </p:spPr>
        <p:txBody>
          <a:bodyPr wrap="square" rtlCol="0">
            <a:spAutoFit/>
          </a:bodyPr>
          <a:lstStyle/>
          <a:p>
            <a:pPr algn="ctr"/>
            <a:r>
              <a:rPr lang="en-CA" sz="1400" dirty="0"/>
              <a:t>Where do I find the stuff I need?</a:t>
            </a:r>
          </a:p>
          <a:p>
            <a:pPr algn="ctr"/>
            <a:r>
              <a:rPr lang="en-CA" sz="1400" b="1" dirty="0"/>
              <a:t>Programs – File Association</a:t>
            </a:r>
            <a:endParaRPr lang="en-CA" sz="1400" dirty="0"/>
          </a:p>
        </p:txBody>
      </p:sp>
      <p:grpSp>
        <p:nvGrpSpPr>
          <p:cNvPr id="20" name="Group 19"/>
          <p:cNvGrpSpPr/>
          <p:nvPr/>
        </p:nvGrpSpPr>
        <p:grpSpPr>
          <a:xfrm>
            <a:off x="7529804" y="395809"/>
            <a:ext cx="4357396" cy="2283620"/>
            <a:chOff x="7529804" y="401216"/>
            <a:chExt cx="4357396" cy="2109560"/>
          </a:xfrm>
        </p:grpSpPr>
        <p:grpSp>
          <p:nvGrpSpPr>
            <p:cNvPr id="8" name="Group 7"/>
            <p:cNvGrpSpPr/>
            <p:nvPr/>
          </p:nvGrpSpPr>
          <p:grpSpPr>
            <a:xfrm>
              <a:off x="7529804" y="401216"/>
              <a:ext cx="4357396" cy="2109560"/>
              <a:chOff x="7529804" y="401216"/>
              <a:chExt cx="4357396" cy="1971552"/>
            </a:xfrm>
          </p:grpSpPr>
          <p:sp>
            <p:nvSpPr>
              <p:cNvPr id="6" name="Rounded Rectangle 5"/>
              <p:cNvSpPr/>
              <p:nvPr/>
            </p:nvSpPr>
            <p:spPr>
              <a:xfrm>
                <a:off x="7529804" y="401216"/>
                <a:ext cx="4357396" cy="1971552"/>
              </a:xfrm>
              <a:prstGeom prst="roundRect">
                <a:avLst/>
              </a:prstGeom>
              <a:solidFill>
                <a:schemeClr val="accent2">
                  <a:alpha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p:cNvSpPr txBox="1"/>
              <p:nvPr/>
            </p:nvSpPr>
            <p:spPr>
              <a:xfrm>
                <a:off x="7651102" y="513184"/>
                <a:ext cx="4133461" cy="307777"/>
              </a:xfrm>
              <a:prstGeom prst="rect">
                <a:avLst/>
              </a:prstGeom>
              <a:noFill/>
            </p:spPr>
            <p:txBody>
              <a:bodyPr wrap="square" rtlCol="0">
                <a:spAutoFit/>
              </a:bodyPr>
              <a:lstStyle/>
              <a:p>
                <a:pPr algn="ctr"/>
                <a:r>
                  <a:rPr lang="en-CA" sz="1400" b="1" dirty="0">
                    <a:solidFill>
                      <a:srgbClr val="00B050"/>
                    </a:solidFill>
                  </a:rPr>
                  <a:t>Important Techie Talk: File Association</a:t>
                </a:r>
              </a:p>
            </p:txBody>
          </p:sp>
        </p:grpSp>
        <p:sp>
          <p:nvSpPr>
            <p:cNvPr id="9" name="TextBox 8"/>
            <p:cNvSpPr txBox="1"/>
            <p:nvPr/>
          </p:nvSpPr>
          <p:spPr>
            <a:xfrm>
              <a:off x="7623110" y="833302"/>
              <a:ext cx="4152123" cy="1677474"/>
            </a:xfrm>
            <a:prstGeom prst="rect">
              <a:avLst/>
            </a:prstGeom>
            <a:noFill/>
          </p:spPr>
          <p:txBody>
            <a:bodyPr wrap="square" rtlCol="0">
              <a:spAutoFit/>
            </a:bodyPr>
            <a:lstStyle/>
            <a:p>
              <a:r>
                <a:rPr lang="en-CA" sz="1400" dirty="0"/>
                <a:t>There are two methods to open your documents.</a:t>
              </a:r>
            </a:p>
            <a:p>
              <a:pPr marL="228600" indent="-228600">
                <a:buFont typeface="+mj-lt"/>
                <a:buAutoNum type="arabicPeriod"/>
              </a:pPr>
              <a:r>
                <a:rPr lang="en-CA" sz="1400" dirty="0"/>
                <a:t>By opening the program, such as MS Word, and then opening the document from the program.</a:t>
              </a:r>
            </a:p>
            <a:p>
              <a:endParaRPr lang="en-CA" sz="1400" dirty="0"/>
            </a:p>
            <a:p>
              <a:pPr marL="228600" indent="-228600">
                <a:buFont typeface="+mj-lt"/>
                <a:buAutoNum type="arabicPeriod" startAt="2"/>
              </a:pPr>
              <a:r>
                <a:rPr lang="en-CA" sz="1400" dirty="0"/>
                <a:t>By double clicking on the document itself. </a:t>
              </a:r>
            </a:p>
            <a:p>
              <a:endParaRPr lang="en-CA" sz="1400" dirty="0"/>
            </a:p>
            <a:p>
              <a:pPr algn="ctr"/>
              <a:r>
                <a:rPr lang="en-CA" sz="1400" dirty="0">
                  <a:solidFill>
                    <a:srgbClr val="C00000"/>
                  </a:solidFill>
                </a:rPr>
                <a:t>The way the document is opened is quite</a:t>
              </a:r>
            </a:p>
            <a:p>
              <a:pPr algn="ctr"/>
              <a:r>
                <a:rPr lang="en-CA" sz="1400" dirty="0">
                  <a:solidFill>
                    <a:srgbClr val="C00000"/>
                  </a:solidFill>
                </a:rPr>
                <a:t>different by each of these methods.</a:t>
              </a:r>
            </a:p>
          </p:txBody>
        </p:sp>
      </p:grpSp>
      <p:grpSp>
        <p:nvGrpSpPr>
          <p:cNvPr id="11" name="Group 10"/>
          <p:cNvGrpSpPr/>
          <p:nvPr/>
        </p:nvGrpSpPr>
        <p:grpSpPr>
          <a:xfrm>
            <a:off x="7529804" y="2679429"/>
            <a:ext cx="4357396" cy="3980381"/>
            <a:chOff x="7529804" y="2679429"/>
            <a:chExt cx="4357396" cy="3980381"/>
          </a:xfrm>
        </p:grpSpPr>
        <p:sp>
          <p:nvSpPr>
            <p:cNvPr id="21" name="Down Arrow 20"/>
            <p:cNvSpPr/>
            <p:nvPr/>
          </p:nvSpPr>
          <p:spPr>
            <a:xfrm>
              <a:off x="9478242" y="2679429"/>
              <a:ext cx="206084" cy="313484"/>
            </a:xfrm>
            <a:prstGeom prst="down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25" name="Group 24"/>
            <p:cNvGrpSpPr/>
            <p:nvPr/>
          </p:nvGrpSpPr>
          <p:grpSpPr>
            <a:xfrm>
              <a:off x="7529804" y="2987918"/>
              <a:ext cx="4357396" cy="3671892"/>
              <a:chOff x="7539134" y="2710247"/>
              <a:chExt cx="4357396" cy="3671892"/>
            </a:xfrm>
          </p:grpSpPr>
          <p:sp>
            <p:nvSpPr>
              <p:cNvPr id="26" name="Rounded Rectangle 25"/>
              <p:cNvSpPr/>
              <p:nvPr/>
            </p:nvSpPr>
            <p:spPr>
              <a:xfrm>
                <a:off x="7539134" y="2710247"/>
                <a:ext cx="4357396" cy="3671892"/>
              </a:xfrm>
              <a:prstGeom prst="roundRect">
                <a:avLst/>
              </a:prstGeom>
              <a:solidFill>
                <a:schemeClr val="accent6">
                  <a:lumMod val="50000"/>
                  <a:alpha val="3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TextBox 26"/>
              <p:cNvSpPr txBox="1"/>
              <p:nvPr/>
            </p:nvSpPr>
            <p:spPr>
              <a:xfrm>
                <a:off x="7837714" y="2830053"/>
                <a:ext cx="3834881" cy="3539430"/>
              </a:xfrm>
              <a:prstGeom prst="rect">
                <a:avLst/>
              </a:prstGeom>
              <a:noFill/>
            </p:spPr>
            <p:txBody>
              <a:bodyPr wrap="square" rtlCol="0">
                <a:spAutoFit/>
              </a:bodyPr>
              <a:lstStyle/>
              <a:p>
                <a:r>
                  <a:rPr lang="en-CA" sz="1400" dirty="0"/>
                  <a:t>Windows determines what type of document you clicked on by the document’s file extension.</a:t>
                </a:r>
              </a:p>
              <a:p>
                <a:endParaRPr lang="en-CA" sz="1400" dirty="0"/>
              </a:p>
              <a:p>
                <a:r>
                  <a:rPr lang="en-CA" sz="1400" b="1" dirty="0"/>
                  <a:t>Definition</a:t>
                </a:r>
                <a:r>
                  <a:rPr lang="en-CA" sz="1400" dirty="0"/>
                  <a:t>: A </a:t>
                </a:r>
                <a:r>
                  <a:rPr lang="en-CA" sz="1400" b="1" i="1" dirty="0"/>
                  <a:t>file extension</a:t>
                </a:r>
                <a:r>
                  <a:rPr lang="en-CA" sz="1400" b="1" dirty="0"/>
                  <a:t> </a:t>
                </a:r>
                <a:r>
                  <a:rPr lang="en-CA" sz="1400" dirty="0"/>
                  <a:t>is composed of the characters after the last period in a file name.</a:t>
                </a:r>
              </a:p>
              <a:p>
                <a:endParaRPr lang="en-CA" sz="1400" dirty="0"/>
              </a:p>
              <a:p>
                <a:r>
                  <a:rPr lang="en-CA" sz="1400" dirty="0"/>
                  <a:t>Two things to note in that definition:</a:t>
                </a:r>
              </a:p>
              <a:p>
                <a:pPr marL="228600" indent="-228600">
                  <a:buAutoNum type="arabicParenR"/>
                </a:pPr>
                <a:r>
                  <a:rPr lang="en-CA" sz="1400" dirty="0"/>
                  <a:t>You can have as many periods in a file name as you like.</a:t>
                </a:r>
              </a:p>
              <a:p>
                <a:pPr marL="228600" indent="-228600">
                  <a:buAutoNum type="arabicParenR"/>
                </a:pPr>
                <a:r>
                  <a:rPr lang="en-CA" sz="1400" dirty="0"/>
                  <a:t>The characters after the last period in the file name is the file extension.</a:t>
                </a:r>
              </a:p>
              <a:p>
                <a:endParaRPr lang="en-CA" sz="1400" dirty="0"/>
              </a:p>
              <a:p>
                <a:r>
                  <a:rPr lang="en-CA" sz="1400" dirty="0"/>
                  <a:t>For example: “</a:t>
                </a:r>
                <a:r>
                  <a:rPr lang="en-CA" sz="1400" b="1" dirty="0"/>
                  <a:t>my letter.to.my family.docx</a:t>
                </a:r>
                <a:r>
                  <a:rPr lang="en-CA" sz="1400" dirty="0"/>
                  <a:t>”</a:t>
                </a:r>
              </a:p>
              <a:p>
                <a:endParaRPr lang="en-CA" sz="1400" dirty="0"/>
              </a:p>
              <a:p>
                <a:r>
                  <a:rPr lang="en-CA" sz="1400" dirty="0"/>
                  <a:t>“</a:t>
                </a:r>
                <a:r>
                  <a:rPr lang="en-CA" sz="1400" b="1" dirty="0"/>
                  <a:t>my letter.to.my family</a:t>
                </a:r>
                <a:r>
                  <a:rPr lang="en-CA" sz="1400" dirty="0"/>
                  <a:t>” is the file name and “</a:t>
                </a:r>
                <a:r>
                  <a:rPr lang="en-CA" sz="1400" b="1" dirty="0"/>
                  <a:t>docx</a:t>
                </a:r>
                <a:r>
                  <a:rPr lang="en-CA" sz="1400" dirty="0"/>
                  <a:t>” is the file extension.</a:t>
                </a:r>
              </a:p>
            </p:txBody>
          </p:sp>
        </p:grpSp>
      </p:grpSp>
      <p:grpSp>
        <p:nvGrpSpPr>
          <p:cNvPr id="2" name="Group 1"/>
          <p:cNvGrpSpPr/>
          <p:nvPr/>
        </p:nvGrpSpPr>
        <p:grpSpPr>
          <a:xfrm>
            <a:off x="157278" y="310082"/>
            <a:ext cx="4147575" cy="2807191"/>
            <a:chOff x="2878661" y="1907615"/>
            <a:chExt cx="4357520" cy="2947018"/>
          </a:xfrm>
        </p:grpSpPr>
        <p:sp>
          <p:nvSpPr>
            <p:cNvPr id="18" name="Rounded Rectangle 17"/>
            <p:cNvSpPr/>
            <p:nvPr/>
          </p:nvSpPr>
          <p:spPr>
            <a:xfrm>
              <a:off x="2878661" y="1907615"/>
              <a:ext cx="4357396" cy="2947018"/>
            </a:xfrm>
            <a:prstGeom prst="roundRect">
              <a:avLst/>
            </a:prstGeom>
            <a:solidFill>
              <a:schemeClr val="accent6">
                <a:lumMod val="50000"/>
                <a:alpha val="3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p:cNvSpPr txBox="1"/>
            <p:nvPr/>
          </p:nvSpPr>
          <p:spPr>
            <a:xfrm>
              <a:off x="2878785" y="2086272"/>
              <a:ext cx="4357396" cy="2584855"/>
            </a:xfrm>
            <a:prstGeom prst="rect">
              <a:avLst/>
            </a:prstGeom>
            <a:noFill/>
          </p:spPr>
          <p:txBody>
            <a:bodyPr wrap="square" rtlCol="0">
              <a:spAutoFit/>
            </a:bodyPr>
            <a:lstStyle/>
            <a:p>
              <a:r>
                <a:rPr lang="en-CA" sz="1400" b="1" i="1" dirty="0"/>
                <a:t>File association </a:t>
              </a:r>
              <a:r>
                <a:rPr lang="en-CA" sz="1400" dirty="0"/>
                <a:t>is where Windows knows what file to open, because you double clicked on it, but has to check in its’ settings to determine what program it needs to use to open the document.</a:t>
              </a:r>
            </a:p>
            <a:p>
              <a:endParaRPr lang="en-CA" sz="1400" dirty="0"/>
            </a:p>
            <a:p>
              <a:r>
                <a:rPr lang="en-CA" sz="1400" dirty="0"/>
                <a:t>From the example in the previous box, Windows takes the </a:t>
              </a:r>
              <a:r>
                <a:rPr lang="en-CA" sz="1400" b="1" dirty="0"/>
                <a:t>docx</a:t>
              </a:r>
              <a:r>
                <a:rPr lang="en-CA" sz="1400" dirty="0"/>
                <a:t> and matches that to what program it knows to use to open that </a:t>
              </a:r>
              <a:r>
                <a:rPr lang="en-CA" sz="1400" b="1" dirty="0"/>
                <a:t>docx</a:t>
              </a:r>
              <a:r>
                <a:rPr lang="en-CA" sz="1400" dirty="0"/>
                <a:t> file.</a:t>
              </a:r>
            </a:p>
            <a:p>
              <a:endParaRPr lang="en-CA" sz="1400" dirty="0"/>
            </a:p>
            <a:p>
              <a:r>
                <a:rPr lang="en-CA" sz="1400" dirty="0"/>
                <a:t>Then Windows starts the program and then tells the program to open the document you double clicked on.</a:t>
              </a:r>
            </a:p>
          </p:txBody>
        </p:sp>
      </p:grpSp>
      <p:grpSp>
        <p:nvGrpSpPr>
          <p:cNvPr id="13" name="Group 12"/>
          <p:cNvGrpSpPr/>
          <p:nvPr/>
        </p:nvGrpSpPr>
        <p:grpSpPr>
          <a:xfrm>
            <a:off x="157277" y="3112654"/>
            <a:ext cx="4176033" cy="3596056"/>
            <a:chOff x="157277" y="3112654"/>
            <a:chExt cx="4176033" cy="3596056"/>
          </a:xfrm>
        </p:grpSpPr>
        <p:grpSp>
          <p:nvGrpSpPr>
            <p:cNvPr id="23" name="Group 22"/>
            <p:cNvGrpSpPr/>
            <p:nvPr/>
          </p:nvGrpSpPr>
          <p:grpSpPr>
            <a:xfrm>
              <a:off x="157277" y="3546990"/>
              <a:ext cx="4176033" cy="3161720"/>
              <a:chOff x="307910" y="3546990"/>
              <a:chExt cx="3692195" cy="3161720"/>
            </a:xfrm>
          </p:grpSpPr>
          <p:sp>
            <p:nvSpPr>
              <p:cNvPr id="15" name="Rounded Rectangle 14"/>
              <p:cNvSpPr/>
              <p:nvPr/>
            </p:nvSpPr>
            <p:spPr>
              <a:xfrm>
                <a:off x="307910" y="3546990"/>
                <a:ext cx="3666931" cy="3161720"/>
              </a:xfrm>
              <a:prstGeom prst="roundRect">
                <a:avLst/>
              </a:prstGeom>
              <a:solidFill>
                <a:schemeClr val="accent2">
                  <a:alpha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p:cNvSpPr txBox="1"/>
              <p:nvPr/>
            </p:nvSpPr>
            <p:spPr>
              <a:xfrm>
                <a:off x="333174" y="3703027"/>
                <a:ext cx="3666931" cy="2893100"/>
              </a:xfrm>
              <a:prstGeom prst="rect">
                <a:avLst/>
              </a:prstGeom>
              <a:noFill/>
            </p:spPr>
            <p:txBody>
              <a:bodyPr wrap="square" rtlCol="0">
                <a:spAutoFit/>
              </a:bodyPr>
              <a:lstStyle/>
              <a:p>
                <a:r>
                  <a:rPr lang="en-CA" sz="1400" dirty="0"/>
                  <a:t>So, in </a:t>
                </a:r>
                <a:r>
                  <a:rPr lang="en-CA" sz="1400" b="1" dirty="0"/>
                  <a:t>method 1</a:t>
                </a:r>
                <a:r>
                  <a:rPr lang="en-CA" sz="1400" dirty="0"/>
                  <a:t> you are telling Windows what program to use by opening the program, and then you are telling the program what document to open.</a:t>
                </a:r>
              </a:p>
              <a:p>
                <a:endParaRPr lang="en-CA" sz="1400" dirty="0"/>
              </a:p>
              <a:p>
                <a:r>
                  <a:rPr lang="en-CA" sz="1400" dirty="0"/>
                  <a:t>In </a:t>
                </a:r>
                <a:r>
                  <a:rPr lang="en-CA" sz="1400" b="1" dirty="0"/>
                  <a:t>method 2</a:t>
                </a:r>
                <a:r>
                  <a:rPr lang="en-CA" sz="1400" dirty="0"/>
                  <a:t>, if Windows has the wrong information as to what program to use, or there is no information at all, then Windows will either open the file in the wrong program or not be able to open it at all.</a:t>
                </a:r>
              </a:p>
              <a:p>
                <a:endParaRPr lang="en-CA" sz="1400" dirty="0"/>
              </a:p>
              <a:p>
                <a:r>
                  <a:rPr lang="en-CA" sz="1400" dirty="0"/>
                  <a:t>If Windows has the wrong program associated to that file type or none at all, then the file association problem needs to be fixed. It is not difficult to do.  I will show you on the next slide.</a:t>
                </a:r>
              </a:p>
            </p:txBody>
          </p:sp>
        </p:grpSp>
        <p:pic>
          <p:nvPicPr>
            <p:cNvPr id="4" name="Picture 3"/>
            <p:cNvPicPr>
              <a:picLocks noChangeAspect="1"/>
            </p:cNvPicPr>
            <p:nvPr/>
          </p:nvPicPr>
          <p:blipFill>
            <a:blip r:embed="rId2"/>
            <a:stretch>
              <a:fillRect/>
            </a:stretch>
          </p:blipFill>
          <p:spPr>
            <a:xfrm>
              <a:off x="2098908" y="3112654"/>
              <a:ext cx="207282" cy="434336"/>
            </a:xfrm>
            <a:prstGeom prst="rect">
              <a:avLst/>
            </a:prstGeom>
          </p:spPr>
        </p:pic>
      </p:grpSp>
      <p:sp>
        <p:nvSpPr>
          <p:cNvPr id="10" name="Cloud Callout 9"/>
          <p:cNvSpPr/>
          <p:nvPr/>
        </p:nvSpPr>
        <p:spPr>
          <a:xfrm>
            <a:off x="4814464" y="3643457"/>
            <a:ext cx="2366654" cy="2360814"/>
          </a:xfrm>
          <a:prstGeom prst="cloudCallout">
            <a:avLst>
              <a:gd name="adj1" fmla="val 48641"/>
              <a:gd name="adj2" fmla="val 9764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solidFill>
              </a:rPr>
              <a:t>So how do I fix a file association problem?</a:t>
            </a:r>
          </a:p>
        </p:txBody>
      </p:sp>
      <p:sp>
        <p:nvSpPr>
          <p:cNvPr id="14" name="Vertical Scroll 13"/>
          <p:cNvSpPr/>
          <p:nvPr/>
        </p:nvSpPr>
        <p:spPr>
          <a:xfrm>
            <a:off x="4603314" y="1101012"/>
            <a:ext cx="2577804" cy="2220686"/>
          </a:xfrm>
          <a:prstGeom prst="verticalScroll">
            <a:avLst/>
          </a:prstGeom>
          <a:blipFill dpi="0" rotWithShape="1">
            <a:blip r:embed="rId3">
              <a:alphaModFix amt="50000"/>
            </a:blip>
            <a:srcRect/>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rgbClr val="C00000"/>
                </a:solidFill>
              </a:rPr>
              <a:t>Be aware that you do not need to worry about typing in the file extension when you name your document as you save it.  The program will do that for you.</a:t>
            </a:r>
          </a:p>
        </p:txBody>
      </p:sp>
    </p:spTree>
    <p:extLst>
      <p:ext uri="{BB962C8B-B14F-4D97-AF65-F5344CB8AC3E}">
        <p14:creationId xmlns:p14="http://schemas.microsoft.com/office/powerpoint/2010/main" val="1070905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 calcmode="lin" valueType="num">
                                      <p:cBhvr>
                                        <p:cTn id="9" dur="1000" fill="hold"/>
                                        <p:tgtEl>
                                          <p:spTgt spid="20"/>
                                        </p:tgtEl>
                                        <p:attrNameLst>
                                          <p:attrName>style.rotation</p:attrName>
                                        </p:attrNameLst>
                                      </p:cBhvr>
                                      <p:tavLst>
                                        <p:tav tm="0">
                                          <p:val>
                                            <p:fltVal val="90"/>
                                          </p:val>
                                        </p:tav>
                                        <p:tav tm="100000">
                                          <p:val>
                                            <p:fltVal val="0"/>
                                          </p:val>
                                        </p:tav>
                                      </p:tavLst>
                                    </p:anim>
                                    <p:animEffect transition="in" filter="fade">
                                      <p:cBhvr>
                                        <p:cTn id="10" dur="10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p:cTn id="22" dur="500" fill="hold"/>
                                        <p:tgtEl>
                                          <p:spTgt spid="24"/>
                                        </p:tgtEl>
                                        <p:attrNameLst>
                                          <p:attrName>ppt_w</p:attrName>
                                        </p:attrNameLst>
                                      </p:cBhvr>
                                      <p:tavLst>
                                        <p:tav tm="0">
                                          <p:val>
                                            <p:fltVal val="0"/>
                                          </p:val>
                                        </p:tav>
                                        <p:tav tm="100000">
                                          <p:val>
                                            <p:strVal val="#ppt_w"/>
                                          </p:val>
                                        </p:tav>
                                      </p:tavLst>
                                    </p:anim>
                                    <p:anim calcmode="lin" valueType="num">
                                      <p:cBhvr>
                                        <p:cTn id="23" dur="500" fill="hold"/>
                                        <p:tgtEl>
                                          <p:spTgt spid="24"/>
                                        </p:tgtEl>
                                        <p:attrNameLst>
                                          <p:attrName>ppt_h</p:attrName>
                                        </p:attrNameLst>
                                      </p:cBhvr>
                                      <p:tavLst>
                                        <p:tav tm="0">
                                          <p:val>
                                            <p:fltVal val="0"/>
                                          </p:val>
                                        </p:tav>
                                        <p:tav tm="100000">
                                          <p:val>
                                            <p:strVal val="#ppt_h"/>
                                          </p:val>
                                        </p:tav>
                                      </p:tavLst>
                                    </p:anim>
                                    <p:animEffect transition="in" filter="fade">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 calcmode="lin" valueType="num">
                                      <p:cBhvr>
                                        <p:cTn id="29" dur="500" fill="hold"/>
                                        <p:tgtEl>
                                          <p:spTgt spid="28"/>
                                        </p:tgtEl>
                                        <p:attrNameLst>
                                          <p:attrName>ppt_w</p:attrName>
                                        </p:attrNameLst>
                                      </p:cBhvr>
                                      <p:tavLst>
                                        <p:tav tm="0">
                                          <p:val>
                                            <p:fltVal val="0"/>
                                          </p:val>
                                        </p:tav>
                                        <p:tav tm="100000">
                                          <p:val>
                                            <p:strVal val="#ppt_w"/>
                                          </p:val>
                                        </p:tav>
                                      </p:tavLst>
                                    </p:anim>
                                    <p:anim calcmode="lin" valueType="num">
                                      <p:cBhvr>
                                        <p:cTn id="30" dur="500" fill="hold"/>
                                        <p:tgtEl>
                                          <p:spTgt spid="28"/>
                                        </p:tgtEl>
                                        <p:attrNameLst>
                                          <p:attrName>ppt_h</p:attrName>
                                        </p:attrNameLst>
                                      </p:cBhvr>
                                      <p:tavLst>
                                        <p:tav tm="0">
                                          <p:val>
                                            <p:fltVal val="0"/>
                                          </p:val>
                                        </p:tav>
                                        <p:tav tm="100000">
                                          <p:val>
                                            <p:strVal val="#ppt_h"/>
                                          </p:val>
                                        </p:tav>
                                      </p:tavLst>
                                    </p:anim>
                                    <p:animEffect transition="in" filter="fade">
                                      <p:cBhvr>
                                        <p:cTn id="31" dur="500"/>
                                        <p:tgtEl>
                                          <p:spTgt spid="28"/>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1000" fill="hold"/>
                                        <p:tgtEl>
                                          <p:spTgt spid="11"/>
                                        </p:tgtEl>
                                        <p:attrNameLst>
                                          <p:attrName>ppt_w</p:attrName>
                                        </p:attrNameLst>
                                      </p:cBhvr>
                                      <p:tavLst>
                                        <p:tav tm="0">
                                          <p:val>
                                            <p:fltVal val="0"/>
                                          </p:val>
                                        </p:tav>
                                        <p:tav tm="100000">
                                          <p:val>
                                            <p:strVal val="#ppt_w"/>
                                          </p:val>
                                        </p:tav>
                                      </p:tavLst>
                                    </p:anim>
                                    <p:anim calcmode="lin" valueType="num">
                                      <p:cBhvr>
                                        <p:cTn id="37" dur="1000" fill="hold"/>
                                        <p:tgtEl>
                                          <p:spTgt spid="11"/>
                                        </p:tgtEl>
                                        <p:attrNameLst>
                                          <p:attrName>ppt_h</p:attrName>
                                        </p:attrNameLst>
                                      </p:cBhvr>
                                      <p:tavLst>
                                        <p:tav tm="0">
                                          <p:val>
                                            <p:fltVal val="0"/>
                                          </p:val>
                                        </p:tav>
                                        <p:tav tm="100000">
                                          <p:val>
                                            <p:strVal val="#ppt_h"/>
                                          </p:val>
                                        </p:tav>
                                      </p:tavLst>
                                    </p:anim>
                                    <p:anim calcmode="lin" valueType="num">
                                      <p:cBhvr>
                                        <p:cTn id="38" dur="1000" fill="hold"/>
                                        <p:tgtEl>
                                          <p:spTgt spid="11"/>
                                        </p:tgtEl>
                                        <p:attrNameLst>
                                          <p:attrName>style.rotation</p:attrName>
                                        </p:attrNameLst>
                                      </p:cBhvr>
                                      <p:tavLst>
                                        <p:tav tm="0">
                                          <p:val>
                                            <p:fltVal val="90"/>
                                          </p:val>
                                        </p:tav>
                                        <p:tav tm="100000">
                                          <p:val>
                                            <p:fltVal val="0"/>
                                          </p:val>
                                        </p:tav>
                                      </p:tavLst>
                                    </p:anim>
                                    <p:animEffect transition="in" filter="fade">
                                      <p:cBhvr>
                                        <p:cTn id="39" dur="10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29"/>
                                        </p:tgtEl>
                                        <p:attrNameLst>
                                          <p:attrName>style.visibility</p:attrName>
                                        </p:attrNameLst>
                                      </p:cBhvr>
                                      <p:to>
                                        <p:strVal val="visible"/>
                                      </p:to>
                                    </p:set>
                                    <p:anim calcmode="lin" valueType="num">
                                      <p:cBhvr>
                                        <p:cTn id="44" dur="500" fill="hold"/>
                                        <p:tgtEl>
                                          <p:spTgt spid="29"/>
                                        </p:tgtEl>
                                        <p:attrNameLst>
                                          <p:attrName>ppt_w</p:attrName>
                                        </p:attrNameLst>
                                      </p:cBhvr>
                                      <p:tavLst>
                                        <p:tav tm="0">
                                          <p:val>
                                            <p:fltVal val="0"/>
                                          </p:val>
                                        </p:tav>
                                        <p:tav tm="100000">
                                          <p:val>
                                            <p:strVal val="#ppt_w"/>
                                          </p:val>
                                        </p:tav>
                                      </p:tavLst>
                                    </p:anim>
                                    <p:anim calcmode="lin" valueType="num">
                                      <p:cBhvr>
                                        <p:cTn id="45" dur="500" fill="hold"/>
                                        <p:tgtEl>
                                          <p:spTgt spid="29"/>
                                        </p:tgtEl>
                                        <p:attrNameLst>
                                          <p:attrName>ppt_h</p:attrName>
                                        </p:attrNameLst>
                                      </p:cBhvr>
                                      <p:tavLst>
                                        <p:tav tm="0">
                                          <p:val>
                                            <p:fltVal val="0"/>
                                          </p:val>
                                        </p:tav>
                                        <p:tav tm="100000">
                                          <p:val>
                                            <p:strVal val="#ppt_h"/>
                                          </p:val>
                                        </p:tav>
                                      </p:tavLst>
                                    </p:anim>
                                    <p:animEffect transition="in" filter="fade">
                                      <p:cBhvr>
                                        <p:cTn id="46" dur="500"/>
                                        <p:tgtEl>
                                          <p:spTgt spid="29"/>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p:cTn id="51" dur="500" fill="hold"/>
                                        <p:tgtEl>
                                          <p:spTgt spid="30"/>
                                        </p:tgtEl>
                                        <p:attrNameLst>
                                          <p:attrName>ppt_w</p:attrName>
                                        </p:attrNameLst>
                                      </p:cBhvr>
                                      <p:tavLst>
                                        <p:tav tm="0">
                                          <p:val>
                                            <p:fltVal val="0"/>
                                          </p:val>
                                        </p:tav>
                                        <p:tav tm="100000">
                                          <p:val>
                                            <p:strVal val="#ppt_w"/>
                                          </p:val>
                                        </p:tav>
                                      </p:tavLst>
                                    </p:anim>
                                    <p:anim calcmode="lin" valueType="num">
                                      <p:cBhvr>
                                        <p:cTn id="52" dur="500" fill="hold"/>
                                        <p:tgtEl>
                                          <p:spTgt spid="30"/>
                                        </p:tgtEl>
                                        <p:attrNameLst>
                                          <p:attrName>ppt_h</p:attrName>
                                        </p:attrNameLst>
                                      </p:cBhvr>
                                      <p:tavLst>
                                        <p:tav tm="0">
                                          <p:val>
                                            <p:fltVal val="0"/>
                                          </p:val>
                                        </p:tav>
                                        <p:tav tm="100000">
                                          <p:val>
                                            <p:strVal val="#ppt_h"/>
                                          </p:val>
                                        </p:tav>
                                      </p:tavLst>
                                    </p:anim>
                                    <p:animEffect transition="in" filter="fade">
                                      <p:cBhvr>
                                        <p:cTn id="53" dur="500"/>
                                        <p:tgtEl>
                                          <p:spTgt spid="30"/>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31"/>
                                        </p:tgtEl>
                                        <p:attrNameLst>
                                          <p:attrName>style.visibility</p:attrName>
                                        </p:attrNameLst>
                                      </p:cBhvr>
                                      <p:to>
                                        <p:strVal val="visible"/>
                                      </p:to>
                                    </p:set>
                                    <p:anim calcmode="lin" valueType="num">
                                      <p:cBhvr>
                                        <p:cTn id="58" dur="500" fill="hold"/>
                                        <p:tgtEl>
                                          <p:spTgt spid="31"/>
                                        </p:tgtEl>
                                        <p:attrNameLst>
                                          <p:attrName>ppt_w</p:attrName>
                                        </p:attrNameLst>
                                      </p:cBhvr>
                                      <p:tavLst>
                                        <p:tav tm="0">
                                          <p:val>
                                            <p:fltVal val="0"/>
                                          </p:val>
                                        </p:tav>
                                        <p:tav tm="100000">
                                          <p:val>
                                            <p:strVal val="#ppt_w"/>
                                          </p:val>
                                        </p:tav>
                                      </p:tavLst>
                                    </p:anim>
                                    <p:anim calcmode="lin" valueType="num">
                                      <p:cBhvr>
                                        <p:cTn id="59" dur="500" fill="hold"/>
                                        <p:tgtEl>
                                          <p:spTgt spid="31"/>
                                        </p:tgtEl>
                                        <p:attrNameLst>
                                          <p:attrName>ppt_h</p:attrName>
                                        </p:attrNameLst>
                                      </p:cBhvr>
                                      <p:tavLst>
                                        <p:tav tm="0">
                                          <p:val>
                                            <p:fltVal val="0"/>
                                          </p:val>
                                        </p:tav>
                                        <p:tav tm="100000">
                                          <p:val>
                                            <p:strVal val="#ppt_h"/>
                                          </p:val>
                                        </p:tav>
                                      </p:tavLst>
                                    </p:anim>
                                    <p:animEffect transition="in" filter="fade">
                                      <p:cBhvr>
                                        <p:cTn id="60" dur="500"/>
                                        <p:tgtEl>
                                          <p:spTgt spid="31"/>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32"/>
                                        </p:tgtEl>
                                        <p:attrNameLst>
                                          <p:attrName>style.visibility</p:attrName>
                                        </p:attrNameLst>
                                      </p:cBhvr>
                                      <p:to>
                                        <p:strVal val="visible"/>
                                      </p:to>
                                    </p:set>
                                    <p:anim calcmode="lin" valueType="num">
                                      <p:cBhvr>
                                        <p:cTn id="65" dur="500" fill="hold"/>
                                        <p:tgtEl>
                                          <p:spTgt spid="32"/>
                                        </p:tgtEl>
                                        <p:attrNameLst>
                                          <p:attrName>ppt_w</p:attrName>
                                        </p:attrNameLst>
                                      </p:cBhvr>
                                      <p:tavLst>
                                        <p:tav tm="0">
                                          <p:val>
                                            <p:fltVal val="0"/>
                                          </p:val>
                                        </p:tav>
                                        <p:tav tm="100000">
                                          <p:val>
                                            <p:strVal val="#ppt_w"/>
                                          </p:val>
                                        </p:tav>
                                      </p:tavLst>
                                    </p:anim>
                                    <p:anim calcmode="lin" valueType="num">
                                      <p:cBhvr>
                                        <p:cTn id="66" dur="500" fill="hold"/>
                                        <p:tgtEl>
                                          <p:spTgt spid="32"/>
                                        </p:tgtEl>
                                        <p:attrNameLst>
                                          <p:attrName>ppt_h</p:attrName>
                                        </p:attrNameLst>
                                      </p:cBhvr>
                                      <p:tavLst>
                                        <p:tav tm="0">
                                          <p:val>
                                            <p:fltVal val="0"/>
                                          </p:val>
                                        </p:tav>
                                        <p:tav tm="100000">
                                          <p:val>
                                            <p:strVal val="#ppt_h"/>
                                          </p:val>
                                        </p:tav>
                                      </p:tavLst>
                                    </p:anim>
                                    <p:animEffect transition="in" filter="fade">
                                      <p:cBhvr>
                                        <p:cTn id="67" dur="500"/>
                                        <p:tgtEl>
                                          <p:spTgt spid="32"/>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33"/>
                                        </p:tgtEl>
                                        <p:attrNameLst>
                                          <p:attrName>style.visibility</p:attrName>
                                        </p:attrNameLst>
                                      </p:cBhvr>
                                      <p:to>
                                        <p:strVal val="visible"/>
                                      </p:to>
                                    </p:set>
                                    <p:anim calcmode="lin" valueType="num">
                                      <p:cBhvr>
                                        <p:cTn id="72" dur="500" fill="hold"/>
                                        <p:tgtEl>
                                          <p:spTgt spid="33"/>
                                        </p:tgtEl>
                                        <p:attrNameLst>
                                          <p:attrName>ppt_w</p:attrName>
                                        </p:attrNameLst>
                                      </p:cBhvr>
                                      <p:tavLst>
                                        <p:tav tm="0">
                                          <p:val>
                                            <p:fltVal val="0"/>
                                          </p:val>
                                        </p:tav>
                                        <p:tav tm="100000">
                                          <p:val>
                                            <p:strVal val="#ppt_w"/>
                                          </p:val>
                                        </p:tav>
                                      </p:tavLst>
                                    </p:anim>
                                    <p:anim calcmode="lin" valueType="num">
                                      <p:cBhvr>
                                        <p:cTn id="73" dur="500" fill="hold"/>
                                        <p:tgtEl>
                                          <p:spTgt spid="33"/>
                                        </p:tgtEl>
                                        <p:attrNameLst>
                                          <p:attrName>ppt_h</p:attrName>
                                        </p:attrNameLst>
                                      </p:cBhvr>
                                      <p:tavLst>
                                        <p:tav tm="0">
                                          <p:val>
                                            <p:fltVal val="0"/>
                                          </p:val>
                                        </p:tav>
                                        <p:tav tm="100000">
                                          <p:val>
                                            <p:strVal val="#ppt_h"/>
                                          </p:val>
                                        </p:tav>
                                      </p:tavLst>
                                    </p:anim>
                                    <p:animEffect transition="in" filter="fade">
                                      <p:cBhvr>
                                        <p:cTn id="74" dur="500"/>
                                        <p:tgtEl>
                                          <p:spTgt spid="33"/>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34"/>
                                        </p:tgtEl>
                                        <p:attrNameLst>
                                          <p:attrName>style.visibility</p:attrName>
                                        </p:attrNameLst>
                                      </p:cBhvr>
                                      <p:to>
                                        <p:strVal val="visible"/>
                                      </p:to>
                                    </p:set>
                                    <p:anim calcmode="lin" valueType="num">
                                      <p:cBhvr>
                                        <p:cTn id="79" dur="500" fill="hold"/>
                                        <p:tgtEl>
                                          <p:spTgt spid="34"/>
                                        </p:tgtEl>
                                        <p:attrNameLst>
                                          <p:attrName>ppt_w</p:attrName>
                                        </p:attrNameLst>
                                      </p:cBhvr>
                                      <p:tavLst>
                                        <p:tav tm="0">
                                          <p:val>
                                            <p:fltVal val="0"/>
                                          </p:val>
                                        </p:tav>
                                        <p:tav tm="100000">
                                          <p:val>
                                            <p:strVal val="#ppt_w"/>
                                          </p:val>
                                        </p:tav>
                                      </p:tavLst>
                                    </p:anim>
                                    <p:anim calcmode="lin" valueType="num">
                                      <p:cBhvr>
                                        <p:cTn id="80" dur="500" fill="hold"/>
                                        <p:tgtEl>
                                          <p:spTgt spid="34"/>
                                        </p:tgtEl>
                                        <p:attrNameLst>
                                          <p:attrName>ppt_h</p:attrName>
                                        </p:attrNameLst>
                                      </p:cBhvr>
                                      <p:tavLst>
                                        <p:tav tm="0">
                                          <p:val>
                                            <p:fltVal val="0"/>
                                          </p:val>
                                        </p:tav>
                                        <p:tav tm="100000">
                                          <p:val>
                                            <p:strVal val="#ppt_h"/>
                                          </p:val>
                                        </p:tav>
                                      </p:tavLst>
                                    </p:anim>
                                    <p:animEffect transition="in" filter="fade">
                                      <p:cBhvr>
                                        <p:cTn id="81" dur="500"/>
                                        <p:tgtEl>
                                          <p:spTgt spid="34"/>
                                        </p:tgtEl>
                                      </p:cBhvr>
                                    </p:animEffect>
                                  </p:childTnLst>
                                </p:cTn>
                              </p:par>
                            </p:childTnLst>
                          </p:cTn>
                        </p:par>
                      </p:childTnLst>
                    </p:cTn>
                  </p:par>
                  <p:par>
                    <p:cTn id="82" fill="hold">
                      <p:stCondLst>
                        <p:cond delay="indefinite"/>
                      </p:stCondLst>
                      <p:childTnLst>
                        <p:par>
                          <p:cTn id="83" fill="hold">
                            <p:stCondLst>
                              <p:cond delay="0"/>
                            </p:stCondLst>
                            <p:childTnLst>
                              <p:par>
                                <p:cTn id="84" presetID="31" presetClass="entr" presetSubtype="0" fill="hold" nodeType="clickEffect">
                                  <p:stCondLst>
                                    <p:cond delay="0"/>
                                  </p:stCondLst>
                                  <p:childTnLst>
                                    <p:set>
                                      <p:cBhvr>
                                        <p:cTn id="85" dur="1" fill="hold">
                                          <p:stCondLst>
                                            <p:cond delay="0"/>
                                          </p:stCondLst>
                                        </p:cTn>
                                        <p:tgtEl>
                                          <p:spTgt spid="2"/>
                                        </p:tgtEl>
                                        <p:attrNameLst>
                                          <p:attrName>style.visibility</p:attrName>
                                        </p:attrNameLst>
                                      </p:cBhvr>
                                      <p:to>
                                        <p:strVal val="visible"/>
                                      </p:to>
                                    </p:set>
                                    <p:anim calcmode="lin" valueType="num">
                                      <p:cBhvr>
                                        <p:cTn id="86" dur="1000" fill="hold"/>
                                        <p:tgtEl>
                                          <p:spTgt spid="2"/>
                                        </p:tgtEl>
                                        <p:attrNameLst>
                                          <p:attrName>ppt_w</p:attrName>
                                        </p:attrNameLst>
                                      </p:cBhvr>
                                      <p:tavLst>
                                        <p:tav tm="0">
                                          <p:val>
                                            <p:fltVal val="0"/>
                                          </p:val>
                                        </p:tav>
                                        <p:tav tm="100000">
                                          <p:val>
                                            <p:strVal val="#ppt_w"/>
                                          </p:val>
                                        </p:tav>
                                      </p:tavLst>
                                    </p:anim>
                                    <p:anim calcmode="lin" valueType="num">
                                      <p:cBhvr>
                                        <p:cTn id="87" dur="1000" fill="hold"/>
                                        <p:tgtEl>
                                          <p:spTgt spid="2"/>
                                        </p:tgtEl>
                                        <p:attrNameLst>
                                          <p:attrName>ppt_h</p:attrName>
                                        </p:attrNameLst>
                                      </p:cBhvr>
                                      <p:tavLst>
                                        <p:tav tm="0">
                                          <p:val>
                                            <p:fltVal val="0"/>
                                          </p:val>
                                        </p:tav>
                                        <p:tav tm="100000">
                                          <p:val>
                                            <p:strVal val="#ppt_h"/>
                                          </p:val>
                                        </p:tav>
                                      </p:tavLst>
                                    </p:anim>
                                    <p:anim calcmode="lin" valueType="num">
                                      <p:cBhvr>
                                        <p:cTn id="88" dur="1000" fill="hold"/>
                                        <p:tgtEl>
                                          <p:spTgt spid="2"/>
                                        </p:tgtEl>
                                        <p:attrNameLst>
                                          <p:attrName>style.rotation</p:attrName>
                                        </p:attrNameLst>
                                      </p:cBhvr>
                                      <p:tavLst>
                                        <p:tav tm="0">
                                          <p:val>
                                            <p:fltVal val="90"/>
                                          </p:val>
                                        </p:tav>
                                        <p:tav tm="100000">
                                          <p:val>
                                            <p:fltVal val="0"/>
                                          </p:val>
                                        </p:tav>
                                      </p:tavLst>
                                    </p:anim>
                                    <p:animEffect transition="in" filter="fade">
                                      <p:cBhvr>
                                        <p:cTn id="89" dur="1000"/>
                                        <p:tgtEl>
                                          <p:spTgt spid="2"/>
                                        </p:tgtEl>
                                      </p:cBhvr>
                                    </p:animEffect>
                                  </p:childTnLst>
                                </p:cTn>
                              </p:par>
                            </p:childTnLst>
                          </p:cTn>
                        </p:par>
                      </p:childTnLst>
                    </p:cTn>
                  </p:par>
                  <p:par>
                    <p:cTn id="90" fill="hold">
                      <p:stCondLst>
                        <p:cond delay="indefinite"/>
                      </p:stCondLst>
                      <p:childTnLst>
                        <p:par>
                          <p:cTn id="91" fill="hold">
                            <p:stCondLst>
                              <p:cond delay="0"/>
                            </p:stCondLst>
                            <p:childTnLst>
                              <p:par>
                                <p:cTn id="92" presetID="53" presetClass="entr" presetSubtype="16" fill="hold" grpId="0" nodeType="clickEffect">
                                  <p:stCondLst>
                                    <p:cond delay="0"/>
                                  </p:stCondLst>
                                  <p:childTnLst>
                                    <p:set>
                                      <p:cBhvr>
                                        <p:cTn id="93" dur="1" fill="hold">
                                          <p:stCondLst>
                                            <p:cond delay="0"/>
                                          </p:stCondLst>
                                        </p:cTn>
                                        <p:tgtEl>
                                          <p:spTgt spid="35"/>
                                        </p:tgtEl>
                                        <p:attrNameLst>
                                          <p:attrName>style.visibility</p:attrName>
                                        </p:attrNameLst>
                                      </p:cBhvr>
                                      <p:to>
                                        <p:strVal val="visible"/>
                                      </p:to>
                                    </p:set>
                                    <p:anim calcmode="lin" valueType="num">
                                      <p:cBhvr>
                                        <p:cTn id="94" dur="500" fill="hold"/>
                                        <p:tgtEl>
                                          <p:spTgt spid="35"/>
                                        </p:tgtEl>
                                        <p:attrNameLst>
                                          <p:attrName>ppt_w</p:attrName>
                                        </p:attrNameLst>
                                      </p:cBhvr>
                                      <p:tavLst>
                                        <p:tav tm="0">
                                          <p:val>
                                            <p:fltVal val="0"/>
                                          </p:val>
                                        </p:tav>
                                        <p:tav tm="100000">
                                          <p:val>
                                            <p:strVal val="#ppt_w"/>
                                          </p:val>
                                        </p:tav>
                                      </p:tavLst>
                                    </p:anim>
                                    <p:anim calcmode="lin" valueType="num">
                                      <p:cBhvr>
                                        <p:cTn id="95" dur="500" fill="hold"/>
                                        <p:tgtEl>
                                          <p:spTgt spid="35"/>
                                        </p:tgtEl>
                                        <p:attrNameLst>
                                          <p:attrName>ppt_h</p:attrName>
                                        </p:attrNameLst>
                                      </p:cBhvr>
                                      <p:tavLst>
                                        <p:tav tm="0">
                                          <p:val>
                                            <p:fltVal val="0"/>
                                          </p:val>
                                        </p:tav>
                                        <p:tav tm="100000">
                                          <p:val>
                                            <p:strVal val="#ppt_h"/>
                                          </p:val>
                                        </p:tav>
                                      </p:tavLst>
                                    </p:anim>
                                    <p:animEffect transition="in" filter="fade">
                                      <p:cBhvr>
                                        <p:cTn id="96" dur="500"/>
                                        <p:tgtEl>
                                          <p:spTgt spid="35"/>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36"/>
                                        </p:tgtEl>
                                        <p:attrNameLst>
                                          <p:attrName>style.visibility</p:attrName>
                                        </p:attrNameLst>
                                      </p:cBhvr>
                                      <p:to>
                                        <p:strVal val="visible"/>
                                      </p:to>
                                    </p:set>
                                    <p:anim calcmode="lin" valueType="num">
                                      <p:cBhvr>
                                        <p:cTn id="101" dur="500" fill="hold"/>
                                        <p:tgtEl>
                                          <p:spTgt spid="36"/>
                                        </p:tgtEl>
                                        <p:attrNameLst>
                                          <p:attrName>ppt_w</p:attrName>
                                        </p:attrNameLst>
                                      </p:cBhvr>
                                      <p:tavLst>
                                        <p:tav tm="0">
                                          <p:val>
                                            <p:fltVal val="0"/>
                                          </p:val>
                                        </p:tav>
                                        <p:tav tm="100000">
                                          <p:val>
                                            <p:strVal val="#ppt_w"/>
                                          </p:val>
                                        </p:tav>
                                      </p:tavLst>
                                    </p:anim>
                                    <p:anim calcmode="lin" valueType="num">
                                      <p:cBhvr>
                                        <p:cTn id="102" dur="500" fill="hold"/>
                                        <p:tgtEl>
                                          <p:spTgt spid="36"/>
                                        </p:tgtEl>
                                        <p:attrNameLst>
                                          <p:attrName>ppt_h</p:attrName>
                                        </p:attrNameLst>
                                      </p:cBhvr>
                                      <p:tavLst>
                                        <p:tav tm="0">
                                          <p:val>
                                            <p:fltVal val="0"/>
                                          </p:val>
                                        </p:tav>
                                        <p:tav tm="100000">
                                          <p:val>
                                            <p:strVal val="#ppt_h"/>
                                          </p:val>
                                        </p:tav>
                                      </p:tavLst>
                                    </p:anim>
                                    <p:animEffect transition="in" filter="fade">
                                      <p:cBhvr>
                                        <p:cTn id="103" dur="500"/>
                                        <p:tgtEl>
                                          <p:spTgt spid="36"/>
                                        </p:tgtEl>
                                      </p:cBhvr>
                                    </p:animEffect>
                                  </p:childTnLst>
                                </p:cTn>
                              </p:par>
                            </p:childTnLst>
                          </p:cTn>
                        </p:par>
                      </p:childTnLst>
                    </p:cTn>
                  </p:par>
                  <p:par>
                    <p:cTn id="104" fill="hold">
                      <p:stCondLst>
                        <p:cond delay="indefinite"/>
                      </p:stCondLst>
                      <p:childTnLst>
                        <p:par>
                          <p:cTn id="105" fill="hold">
                            <p:stCondLst>
                              <p:cond delay="0"/>
                            </p:stCondLst>
                            <p:childTnLst>
                              <p:par>
                                <p:cTn id="106" presetID="53" presetClass="entr" presetSubtype="16" fill="hold" grpId="0" nodeType="clickEffect">
                                  <p:stCondLst>
                                    <p:cond delay="0"/>
                                  </p:stCondLst>
                                  <p:childTnLst>
                                    <p:set>
                                      <p:cBhvr>
                                        <p:cTn id="107" dur="1" fill="hold">
                                          <p:stCondLst>
                                            <p:cond delay="0"/>
                                          </p:stCondLst>
                                        </p:cTn>
                                        <p:tgtEl>
                                          <p:spTgt spid="37"/>
                                        </p:tgtEl>
                                        <p:attrNameLst>
                                          <p:attrName>style.visibility</p:attrName>
                                        </p:attrNameLst>
                                      </p:cBhvr>
                                      <p:to>
                                        <p:strVal val="visible"/>
                                      </p:to>
                                    </p:set>
                                    <p:anim calcmode="lin" valueType="num">
                                      <p:cBhvr>
                                        <p:cTn id="108" dur="500" fill="hold"/>
                                        <p:tgtEl>
                                          <p:spTgt spid="37"/>
                                        </p:tgtEl>
                                        <p:attrNameLst>
                                          <p:attrName>ppt_w</p:attrName>
                                        </p:attrNameLst>
                                      </p:cBhvr>
                                      <p:tavLst>
                                        <p:tav tm="0">
                                          <p:val>
                                            <p:fltVal val="0"/>
                                          </p:val>
                                        </p:tav>
                                        <p:tav tm="100000">
                                          <p:val>
                                            <p:strVal val="#ppt_w"/>
                                          </p:val>
                                        </p:tav>
                                      </p:tavLst>
                                    </p:anim>
                                    <p:anim calcmode="lin" valueType="num">
                                      <p:cBhvr>
                                        <p:cTn id="109" dur="500" fill="hold"/>
                                        <p:tgtEl>
                                          <p:spTgt spid="37"/>
                                        </p:tgtEl>
                                        <p:attrNameLst>
                                          <p:attrName>ppt_h</p:attrName>
                                        </p:attrNameLst>
                                      </p:cBhvr>
                                      <p:tavLst>
                                        <p:tav tm="0">
                                          <p:val>
                                            <p:fltVal val="0"/>
                                          </p:val>
                                        </p:tav>
                                        <p:tav tm="100000">
                                          <p:val>
                                            <p:strVal val="#ppt_h"/>
                                          </p:val>
                                        </p:tav>
                                      </p:tavLst>
                                    </p:anim>
                                    <p:animEffect transition="in" filter="fade">
                                      <p:cBhvr>
                                        <p:cTn id="110" dur="500"/>
                                        <p:tgtEl>
                                          <p:spTgt spid="37"/>
                                        </p:tgtEl>
                                      </p:cBhvr>
                                    </p:animEffect>
                                  </p:childTnLst>
                                </p:cTn>
                              </p:par>
                            </p:childTnLst>
                          </p:cTn>
                        </p:par>
                      </p:childTnLst>
                    </p:cTn>
                  </p:par>
                  <p:par>
                    <p:cTn id="111" fill="hold">
                      <p:stCondLst>
                        <p:cond delay="indefinite"/>
                      </p:stCondLst>
                      <p:childTnLst>
                        <p:par>
                          <p:cTn id="112" fill="hold">
                            <p:stCondLst>
                              <p:cond delay="0"/>
                            </p:stCondLst>
                            <p:childTnLst>
                              <p:par>
                                <p:cTn id="113" presetID="31" presetClass="entr" presetSubtype="0" fill="hold" nodeType="clickEffect">
                                  <p:stCondLst>
                                    <p:cond delay="0"/>
                                  </p:stCondLst>
                                  <p:childTnLst>
                                    <p:set>
                                      <p:cBhvr>
                                        <p:cTn id="114" dur="1" fill="hold">
                                          <p:stCondLst>
                                            <p:cond delay="0"/>
                                          </p:stCondLst>
                                        </p:cTn>
                                        <p:tgtEl>
                                          <p:spTgt spid="13"/>
                                        </p:tgtEl>
                                        <p:attrNameLst>
                                          <p:attrName>style.visibility</p:attrName>
                                        </p:attrNameLst>
                                      </p:cBhvr>
                                      <p:to>
                                        <p:strVal val="visible"/>
                                      </p:to>
                                    </p:set>
                                    <p:anim calcmode="lin" valueType="num">
                                      <p:cBhvr>
                                        <p:cTn id="115" dur="1000" fill="hold"/>
                                        <p:tgtEl>
                                          <p:spTgt spid="13"/>
                                        </p:tgtEl>
                                        <p:attrNameLst>
                                          <p:attrName>ppt_w</p:attrName>
                                        </p:attrNameLst>
                                      </p:cBhvr>
                                      <p:tavLst>
                                        <p:tav tm="0">
                                          <p:val>
                                            <p:fltVal val="0"/>
                                          </p:val>
                                        </p:tav>
                                        <p:tav tm="100000">
                                          <p:val>
                                            <p:strVal val="#ppt_w"/>
                                          </p:val>
                                        </p:tav>
                                      </p:tavLst>
                                    </p:anim>
                                    <p:anim calcmode="lin" valueType="num">
                                      <p:cBhvr>
                                        <p:cTn id="116" dur="1000" fill="hold"/>
                                        <p:tgtEl>
                                          <p:spTgt spid="13"/>
                                        </p:tgtEl>
                                        <p:attrNameLst>
                                          <p:attrName>ppt_h</p:attrName>
                                        </p:attrNameLst>
                                      </p:cBhvr>
                                      <p:tavLst>
                                        <p:tav tm="0">
                                          <p:val>
                                            <p:fltVal val="0"/>
                                          </p:val>
                                        </p:tav>
                                        <p:tav tm="100000">
                                          <p:val>
                                            <p:strVal val="#ppt_h"/>
                                          </p:val>
                                        </p:tav>
                                      </p:tavLst>
                                    </p:anim>
                                    <p:anim calcmode="lin" valueType="num">
                                      <p:cBhvr>
                                        <p:cTn id="117" dur="1000" fill="hold"/>
                                        <p:tgtEl>
                                          <p:spTgt spid="13"/>
                                        </p:tgtEl>
                                        <p:attrNameLst>
                                          <p:attrName>style.rotation</p:attrName>
                                        </p:attrNameLst>
                                      </p:cBhvr>
                                      <p:tavLst>
                                        <p:tav tm="0">
                                          <p:val>
                                            <p:fltVal val="90"/>
                                          </p:val>
                                        </p:tav>
                                        <p:tav tm="100000">
                                          <p:val>
                                            <p:fltVal val="0"/>
                                          </p:val>
                                        </p:tav>
                                      </p:tavLst>
                                    </p:anim>
                                    <p:animEffect transition="in" filter="fade">
                                      <p:cBhvr>
                                        <p:cTn id="118" dur="1000"/>
                                        <p:tgtEl>
                                          <p:spTgt spid="13"/>
                                        </p:tgtEl>
                                      </p:cBhvr>
                                    </p:animEffect>
                                  </p:childTnLst>
                                </p:cTn>
                              </p:par>
                            </p:childTnLst>
                          </p:cTn>
                        </p:par>
                      </p:childTnLst>
                    </p:cTn>
                  </p:par>
                  <p:par>
                    <p:cTn id="119" fill="hold">
                      <p:stCondLst>
                        <p:cond delay="indefinite"/>
                      </p:stCondLst>
                      <p:childTnLst>
                        <p:par>
                          <p:cTn id="120" fill="hold">
                            <p:stCondLst>
                              <p:cond delay="0"/>
                            </p:stCondLst>
                            <p:childTnLst>
                              <p:par>
                                <p:cTn id="121" presetID="53" presetClass="entr" presetSubtype="16" fill="hold" grpId="0" nodeType="clickEffect">
                                  <p:stCondLst>
                                    <p:cond delay="0"/>
                                  </p:stCondLst>
                                  <p:childTnLst>
                                    <p:set>
                                      <p:cBhvr>
                                        <p:cTn id="122" dur="1" fill="hold">
                                          <p:stCondLst>
                                            <p:cond delay="0"/>
                                          </p:stCondLst>
                                        </p:cTn>
                                        <p:tgtEl>
                                          <p:spTgt spid="38"/>
                                        </p:tgtEl>
                                        <p:attrNameLst>
                                          <p:attrName>style.visibility</p:attrName>
                                        </p:attrNameLst>
                                      </p:cBhvr>
                                      <p:to>
                                        <p:strVal val="visible"/>
                                      </p:to>
                                    </p:set>
                                    <p:anim calcmode="lin" valueType="num">
                                      <p:cBhvr>
                                        <p:cTn id="123" dur="500" fill="hold"/>
                                        <p:tgtEl>
                                          <p:spTgt spid="38"/>
                                        </p:tgtEl>
                                        <p:attrNameLst>
                                          <p:attrName>ppt_w</p:attrName>
                                        </p:attrNameLst>
                                      </p:cBhvr>
                                      <p:tavLst>
                                        <p:tav tm="0">
                                          <p:val>
                                            <p:fltVal val="0"/>
                                          </p:val>
                                        </p:tav>
                                        <p:tav tm="100000">
                                          <p:val>
                                            <p:strVal val="#ppt_w"/>
                                          </p:val>
                                        </p:tav>
                                      </p:tavLst>
                                    </p:anim>
                                    <p:anim calcmode="lin" valueType="num">
                                      <p:cBhvr>
                                        <p:cTn id="124" dur="500" fill="hold"/>
                                        <p:tgtEl>
                                          <p:spTgt spid="38"/>
                                        </p:tgtEl>
                                        <p:attrNameLst>
                                          <p:attrName>ppt_h</p:attrName>
                                        </p:attrNameLst>
                                      </p:cBhvr>
                                      <p:tavLst>
                                        <p:tav tm="0">
                                          <p:val>
                                            <p:fltVal val="0"/>
                                          </p:val>
                                        </p:tav>
                                        <p:tav tm="100000">
                                          <p:val>
                                            <p:strVal val="#ppt_h"/>
                                          </p:val>
                                        </p:tav>
                                      </p:tavLst>
                                    </p:anim>
                                    <p:animEffect transition="in" filter="fade">
                                      <p:cBhvr>
                                        <p:cTn id="125" dur="500"/>
                                        <p:tgtEl>
                                          <p:spTgt spid="38"/>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39"/>
                                        </p:tgtEl>
                                        <p:attrNameLst>
                                          <p:attrName>style.visibility</p:attrName>
                                        </p:attrNameLst>
                                      </p:cBhvr>
                                      <p:to>
                                        <p:strVal val="visible"/>
                                      </p:to>
                                    </p:set>
                                    <p:anim calcmode="lin" valueType="num">
                                      <p:cBhvr>
                                        <p:cTn id="130" dur="500" fill="hold"/>
                                        <p:tgtEl>
                                          <p:spTgt spid="39"/>
                                        </p:tgtEl>
                                        <p:attrNameLst>
                                          <p:attrName>ppt_w</p:attrName>
                                        </p:attrNameLst>
                                      </p:cBhvr>
                                      <p:tavLst>
                                        <p:tav tm="0">
                                          <p:val>
                                            <p:fltVal val="0"/>
                                          </p:val>
                                        </p:tav>
                                        <p:tav tm="100000">
                                          <p:val>
                                            <p:strVal val="#ppt_w"/>
                                          </p:val>
                                        </p:tav>
                                      </p:tavLst>
                                    </p:anim>
                                    <p:anim calcmode="lin" valueType="num">
                                      <p:cBhvr>
                                        <p:cTn id="131" dur="500" fill="hold"/>
                                        <p:tgtEl>
                                          <p:spTgt spid="39"/>
                                        </p:tgtEl>
                                        <p:attrNameLst>
                                          <p:attrName>ppt_h</p:attrName>
                                        </p:attrNameLst>
                                      </p:cBhvr>
                                      <p:tavLst>
                                        <p:tav tm="0">
                                          <p:val>
                                            <p:fltVal val="0"/>
                                          </p:val>
                                        </p:tav>
                                        <p:tav tm="100000">
                                          <p:val>
                                            <p:strVal val="#ppt_h"/>
                                          </p:val>
                                        </p:tav>
                                      </p:tavLst>
                                    </p:anim>
                                    <p:animEffect transition="in" filter="fade">
                                      <p:cBhvr>
                                        <p:cTn id="132" dur="500"/>
                                        <p:tgtEl>
                                          <p:spTgt spid="39"/>
                                        </p:tgtEl>
                                      </p:cBhvr>
                                    </p:animEffect>
                                  </p:childTnLst>
                                </p:cTn>
                              </p:par>
                            </p:childTnLst>
                          </p:cTn>
                        </p:par>
                      </p:childTnLst>
                    </p:cTn>
                  </p:par>
                  <p:par>
                    <p:cTn id="133" fill="hold">
                      <p:stCondLst>
                        <p:cond delay="indefinite"/>
                      </p:stCondLst>
                      <p:childTnLst>
                        <p:par>
                          <p:cTn id="134" fill="hold">
                            <p:stCondLst>
                              <p:cond delay="0"/>
                            </p:stCondLst>
                            <p:childTnLst>
                              <p:par>
                                <p:cTn id="135" presetID="53" presetClass="entr" presetSubtype="16" fill="hold" grpId="0" nodeType="clickEffect">
                                  <p:stCondLst>
                                    <p:cond delay="0"/>
                                  </p:stCondLst>
                                  <p:childTnLst>
                                    <p:set>
                                      <p:cBhvr>
                                        <p:cTn id="136" dur="1" fill="hold">
                                          <p:stCondLst>
                                            <p:cond delay="0"/>
                                          </p:stCondLst>
                                        </p:cTn>
                                        <p:tgtEl>
                                          <p:spTgt spid="40"/>
                                        </p:tgtEl>
                                        <p:attrNameLst>
                                          <p:attrName>style.visibility</p:attrName>
                                        </p:attrNameLst>
                                      </p:cBhvr>
                                      <p:to>
                                        <p:strVal val="visible"/>
                                      </p:to>
                                    </p:set>
                                    <p:anim calcmode="lin" valueType="num">
                                      <p:cBhvr>
                                        <p:cTn id="137" dur="500" fill="hold"/>
                                        <p:tgtEl>
                                          <p:spTgt spid="40"/>
                                        </p:tgtEl>
                                        <p:attrNameLst>
                                          <p:attrName>ppt_w</p:attrName>
                                        </p:attrNameLst>
                                      </p:cBhvr>
                                      <p:tavLst>
                                        <p:tav tm="0">
                                          <p:val>
                                            <p:fltVal val="0"/>
                                          </p:val>
                                        </p:tav>
                                        <p:tav tm="100000">
                                          <p:val>
                                            <p:strVal val="#ppt_w"/>
                                          </p:val>
                                        </p:tav>
                                      </p:tavLst>
                                    </p:anim>
                                    <p:anim calcmode="lin" valueType="num">
                                      <p:cBhvr>
                                        <p:cTn id="138" dur="500" fill="hold"/>
                                        <p:tgtEl>
                                          <p:spTgt spid="40"/>
                                        </p:tgtEl>
                                        <p:attrNameLst>
                                          <p:attrName>ppt_h</p:attrName>
                                        </p:attrNameLst>
                                      </p:cBhvr>
                                      <p:tavLst>
                                        <p:tav tm="0">
                                          <p:val>
                                            <p:fltVal val="0"/>
                                          </p:val>
                                        </p:tav>
                                        <p:tav tm="100000">
                                          <p:val>
                                            <p:strVal val="#ppt_h"/>
                                          </p:val>
                                        </p:tav>
                                      </p:tavLst>
                                    </p:anim>
                                    <p:animEffect transition="in" filter="fade">
                                      <p:cBhvr>
                                        <p:cTn id="139" dur="500"/>
                                        <p:tgtEl>
                                          <p:spTgt spid="40"/>
                                        </p:tgtEl>
                                      </p:cBhvr>
                                    </p:animEffect>
                                  </p:childTnLst>
                                </p:cTn>
                              </p:par>
                            </p:childTnLst>
                          </p:cTn>
                        </p:par>
                      </p:childTnLst>
                    </p:cTn>
                  </p:par>
                  <p:par>
                    <p:cTn id="140" fill="hold">
                      <p:stCondLst>
                        <p:cond delay="indefinite"/>
                      </p:stCondLst>
                      <p:childTnLst>
                        <p:par>
                          <p:cTn id="141" fill="hold">
                            <p:stCondLst>
                              <p:cond delay="0"/>
                            </p:stCondLst>
                            <p:childTnLst>
                              <p:par>
                                <p:cTn id="142" presetID="2" presetClass="entr" presetSubtype="4" fill="hold" grpId="0" nodeType="clickEffect">
                                  <p:stCondLst>
                                    <p:cond delay="0"/>
                                  </p:stCondLst>
                                  <p:childTnLst>
                                    <p:set>
                                      <p:cBhvr>
                                        <p:cTn id="143" dur="1" fill="hold">
                                          <p:stCondLst>
                                            <p:cond delay="0"/>
                                          </p:stCondLst>
                                        </p:cTn>
                                        <p:tgtEl>
                                          <p:spTgt spid="14"/>
                                        </p:tgtEl>
                                        <p:attrNameLst>
                                          <p:attrName>style.visibility</p:attrName>
                                        </p:attrNameLst>
                                      </p:cBhvr>
                                      <p:to>
                                        <p:strVal val="visible"/>
                                      </p:to>
                                    </p:set>
                                    <p:anim calcmode="lin" valueType="num">
                                      <p:cBhvr additive="base">
                                        <p:cTn id="144" dur="500" fill="hold"/>
                                        <p:tgtEl>
                                          <p:spTgt spid="14"/>
                                        </p:tgtEl>
                                        <p:attrNameLst>
                                          <p:attrName>ppt_x</p:attrName>
                                        </p:attrNameLst>
                                      </p:cBhvr>
                                      <p:tavLst>
                                        <p:tav tm="0">
                                          <p:val>
                                            <p:strVal val="#ppt_x"/>
                                          </p:val>
                                        </p:tav>
                                        <p:tav tm="100000">
                                          <p:val>
                                            <p:strVal val="#ppt_x"/>
                                          </p:val>
                                        </p:tav>
                                      </p:tavLst>
                                    </p:anim>
                                    <p:anim calcmode="lin" valueType="num">
                                      <p:cBhvr additive="base">
                                        <p:cTn id="14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26" presetClass="entr" presetSubtype="0" fill="hold" grpId="0" nodeType="clickEffect">
                                  <p:stCondLst>
                                    <p:cond delay="0"/>
                                  </p:stCondLst>
                                  <p:childTnLst>
                                    <p:set>
                                      <p:cBhvr>
                                        <p:cTn id="149" dur="1" fill="hold">
                                          <p:stCondLst>
                                            <p:cond delay="0"/>
                                          </p:stCondLst>
                                        </p:cTn>
                                        <p:tgtEl>
                                          <p:spTgt spid="10"/>
                                        </p:tgtEl>
                                        <p:attrNameLst>
                                          <p:attrName>style.visibility</p:attrName>
                                        </p:attrNameLst>
                                      </p:cBhvr>
                                      <p:to>
                                        <p:strVal val="visible"/>
                                      </p:to>
                                    </p:set>
                                    <p:animEffect transition="in" filter="wipe(down)">
                                      <p:cBhvr>
                                        <p:cTn id="150" dur="580">
                                          <p:stCondLst>
                                            <p:cond delay="0"/>
                                          </p:stCondLst>
                                        </p:cTn>
                                        <p:tgtEl>
                                          <p:spTgt spid="10"/>
                                        </p:tgtEl>
                                      </p:cBhvr>
                                    </p:animEffect>
                                    <p:anim calcmode="lin" valueType="num">
                                      <p:cBhvr>
                                        <p:cTn id="151"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52"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53"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54"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55"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56" dur="26">
                                          <p:stCondLst>
                                            <p:cond delay="650"/>
                                          </p:stCondLst>
                                        </p:cTn>
                                        <p:tgtEl>
                                          <p:spTgt spid="10"/>
                                        </p:tgtEl>
                                      </p:cBhvr>
                                      <p:to x="100000" y="60000"/>
                                    </p:animScale>
                                    <p:animScale>
                                      <p:cBhvr>
                                        <p:cTn id="157" dur="166" decel="50000">
                                          <p:stCondLst>
                                            <p:cond delay="676"/>
                                          </p:stCondLst>
                                        </p:cTn>
                                        <p:tgtEl>
                                          <p:spTgt spid="10"/>
                                        </p:tgtEl>
                                      </p:cBhvr>
                                      <p:to x="100000" y="100000"/>
                                    </p:animScale>
                                    <p:animScale>
                                      <p:cBhvr>
                                        <p:cTn id="158" dur="26">
                                          <p:stCondLst>
                                            <p:cond delay="1312"/>
                                          </p:stCondLst>
                                        </p:cTn>
                                        <p:tgtEl>
                                          <p:spTgt spid="10"/>
                                        </p:tgtEl>
                                      </p:cBhvr>
                                      <p:to x="100000" y="80000"/>
                                    </p:animScale>
                                    <p:animScale>
                                      <p:cBhvr>
                                        <p:cTn id="159" dur="166" decel="50000">
                                          <p:stCondLst>
                                            <p:cond delay="1338"/>
                                          </p:stCondLst>
                                        </p:cTn>
                                        <p:tgtEl>
                                          <p:spTgt spid="10"/>
                                        </p:tgtEl>
                                      </p:cBhvr>
                                      <p:to x="100000" y="100000"/>
                                    </p:animScale>
                                    <p:animScale>
                                      <p:cBhvr>
                                        <p:cTn id="160" dur="26">
                                          <p:stCondLst>
                                            <p:cond delay="1642"/>
                                          </p:stCondLst>
                                        </p:cTn>
                                        <p:tgtEl>
                                          <p:spTgt spid="10"/>
                                        </p:tgtEl>
                                      </p:cBhvr>
                                      <p:to x="100000" y="90000"/>
                                    </p:animScale>
                                    <p:animScale>
                                      <p:cBhvr>
                                        <p:cTn id="161" dur="166" decel="50000">
                                          <p:stCondLst>
                                            <p:cond delay="1668"/>
                                          </p:stCondLst>
                                        </p:cTn>
                                        <p:tgtEl>
                                          <p:spTgt spid="10"/>
                                        </p:tgtEl>
                                      </p:cBhvr>
                                      <p:to x="100000" y="100000"/>
                                    </p:animScale>
                                    <p:animScale>
                                      <p:cBhvr>
                                        <p:cTn id="162" dur="26">
                                          <p:stCondLst>
                                            <p:cond delay="1808"/>
                                          </p:stCondLst>
                                        </p:cTn>
                                        <p:tgtEl>
                                          <p:spTgt spid="10"/>
                                        </p:tgtEl>
                                      </p:cBhvr>
                                      <p:to x="100000" y="95000"/>
                                    </p:animScale>
                                    <p:animScale>
                                      <p:cBhvr>
                                        <p:cTn id="163"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4"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10" grpId="0" animBg="1"/>
      <p:bldP spid="1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371217" y="174565"/>
            <a:ext cx="2842515" cy="523220"/>
          </a:xfrm>
          <a:prstGeom prst="rect">
            <a:avLst/>
          </a:prstGeom>
          <a:solidFill>
            <a:srgbClr val="FFFF00">
              <a:alpha val="20000"/>
            </a:srgbClr>
          </a:solidFill>
          <a:ln w="25400">
            <a:solidFill>
              <a:srgbClr val="FFFF00"/>
            </a:solidFill>
          </a:ln>
        </p:spPr>
        <p:txBody>
          <a:bodyPr wrap="square" rtlCol="0">
            <a:spAutoFit/>
          </a:bodyPr>
          <a:lstStyle/>
          <a:p>
            <a:pPr algn="ctr"/>
            <a:r>
              <a:rPr lang="en-CA" sz="1400" dirty="0"/>
              <a:t>Where do I find the stuff I need?</a:t>
            </a:r>
          </a:p>
          <a:p>
            <a:pPr algn="ctr"/>
            <a:r>
              <a:rPr lang="en-CA" sz="1400" b="1" dirty="0"/>
              <a:t>Fixing A File Association Problem</a:t>
            </a:r>
            <a:endParaRPr lang="en-CA" sz="1400" dirty="0"/>
          </a:p>
        </p:txBody>
      </p:sp>
      <p:grpSp>
        <p:nvGrpSpPr>
          <p:cNvPr id="2" name="Group 1"/>
          <p:cNvGrpSpPr/>
          <p:nvPr/>
        </p:nvGrpSpPr>
        <p:grpSpPr>
          <a:xfrm>
            <a:off x="7613778" y="833302"/>
            <a:ext cx="4357396" cy="4643767"/>
            <a:chOff x="7632439" y="1011231"/>
            <a:chExt cx="4357396" cy="4643767"/>
          </a:xfrm>
        </p:grpSpPr>
        <p:sp>
          <p:nvSpPr>
            <p:cNvPr id="11" name="Rounded Rectangle 10"/>
            <p:cNvSpPr/>
            <p:nvPr/>
          </p:nvSpPr>
          <p:spPr>
            <a:xfrm>
              <a:off x="7632439" y="1011231"/>
              <a:ext cx="4357396" cy="4643767"/>
            </a:xfrm>
            <a:prstGeom prst="roundRect">
              <a:avLst/>
            </a:prstGeom>
            <a:solidFill>
              <a:schemeClr val="accent2">
                <a:alpha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p:cNvSpPr txBox="1"/>
            <p:nvPr/>
          </p:nvSpPr>
          <p:spPr>
            <a:xfrm>
              <a:off x="7735075" y="1282265"/>
              <a:ext cx="4152123" cy="4154984"/>
            </a:xfrm>
            <a:prstGeom prst="rect">
              <a:avLst/>
            </a:prstGeom>
            <a:noFill/>
          </p:spPr>
          <p:txBody>
            <a:bodyPr wrap="square" rtlCol="0">
              <a:spAutoFit/>
            </a:bodyPr>
            <a:lstStyle/>
            <a:p>
              <a:r>
                <a:rPr lang="en-CA" sz="1200" dirty="0"/>
                <a:t>From the previous panel we were using the example file name, “</a:t>
              </a:r>
              <a:r>
                <a:rPr lang="en-CA" sz="1200" b="1" dirty="0"/>
                <a:t>my letter.to.my family.docx</a:t>
              </a:r>
              <a:r>
                <a:rPr lang="en-CA" sz="1200" dirty="0"/>
                <a:t>”.</a:t>
              </a:r>
            </a:p>
            <a:p>
              <a:endParaRPr lang="en-CA" sz="1200" dirty="0"/>
            </a:p>
            <a:p>
              <a:r>
                <a:rPr lang="en-CA" sz="1200" dirty="0"/>
                <a:t>We have a problem with the file association for this document, so:</a:t>
              </a:r>
            </a:p>
            <a:p>
              <a:pPr marL="228600" indent="-228600">
                <a:buAutoNum type="arabicParenR"/>
              </a:pPr>
              <a:r>
                <a:rPr lang="en-CA" sz="1200" dirty="0"/>
                <a:t>Left click once on the file name to select that file</a:t>
              </a:r>
            </a:p>
            <a:p>
              <a:pPr marL="228600" indent="-228600">
                <a:buAutoNum type="arabicParenR"/>
              </a:pPr>
              <a:r>
                <a:rPr lang="en-CA" sz="1200" dirty="0"/>
                <a:t>Right click once on the file name to pull up the context menu.</a:t>
              </a:r>
            </a:p>
            <a:p>
              <a:pPr marL="228600" indent="-228600">
                <a:buAutoNum type="arabicParenR"/>
              </a:pPr>
              <a:r>
                <a:rPr lang="en-CA" sz="1200" dirty="0"/>
                <a:t>Move your mouse pointer over the </a:t>
              </a:r>
              <a:r>
                <a:rPr lang="en-CA" sz="1200" b="1" i="1" dirty="0"/>
                <a:t>Open with</a:t>
              </a:r>
              <a:r>
                <a:rPr lang="en-CA" sz="1200" b="1" dirty="0"/>
                <a:t> </a:t>
              </a:r>
              <a:r>
                <a:rPr lang="en-CA" sz="1200" dirty="0"/>
                <a:t>sub-menu option to expand the sub-menu</a:t>
              </a:r>
            </a:p>
            <a:p>
              <a:pPr marL="228600" indent="-228600">
                <a:buAutoNum type="arabicParenR"/>
              </a:pPr>
              <a:r>
                <a:rPr lang="en-CA" sz="1200" dirty="0"/>
                <a:t>Move the mouse pointer down to the </a:t>
              </a:r>
              <a:r>
                <a:rPr lang="en-CA" sz="1200" b="1" i="1" dirty="0"/>
                <a:t>Choose another app</a:t>
              </a:r>
              <a:r>
                <a:rPr lang="en-CA" sz="1200" b="1" dirty="0"/>
                <a:t> </a:t>
              </a:r>
              <a:r>
                <a:rPr lang="en-CA" sz="1200" dirty="0"/>
                <a:t>option and left click once.  You only need to left click once in any menu in Windows to select an item.</a:t>
              </a:r>
            </a:p>
            <a:p>
              <a:pPr marL="228600" indent="-228600">
                <a:buAutoNum type="arabicParenR"/>
              </a:pPr>
              <a:r>
                <a:rPr lang="en-CA" sz="1200" dirty="0"/>
                <a:t>Now select the check box beside </a:t>
              </a:r>
              <a:r>
                <a:rPr lang="en-CA" sz="1200" b="1" i="1" dirty="0"/>
                <a:t>Always use this app to open .docx files</a:t>
              </a:r>
            </a:p>
            <a:p>
              <a:endParaRPr lang="en-CA" sz="1200" dirty="0"/>
            </a:p>
            <a:p>
              <a:pPr marL="171450" indent="-171450">
                <a:buFont typeface="Wingdings" panose="05000000000000000000" pitchFamily="2" charset="2"/>
                <a:buChar char="v"/>
              </a:pPr>
              <a:r>
                <a:rPr lang="en-CA" sz="1200" dirty="0"/>
                <a:t>You may have to click on </a:t>
              </a:r>
              <a:r>
                <a:rPr lang="en-CA" sz="1200" b="1" i="1" dirty="0"/>
                <a:t>More apps</a:t>
              </a:r>
              <a:r>
                <a:rPr lang="en-CA" sz="1200" b="1" dirty="0"/>
                <a:t> </a:t>
              </a:r>
              <a:r>
                <a:rPr lang="en-CA" sz="1200" dirty="0"/>
                <a:t>and scroll down to find the program you are looking for.</a:t>
              </a:r>
            </a:p>
            <a:p>
              <a:pPr marL="171450" indent="-171450">
                <a:buFont typeface="Wingdings" panose="05000000000000000000" pitchFamily="2" charset="2"/>
                <a:buChar char="v"/>
              </a:pPr>
              <a:endParaRPr lang="en-CA" sz="1200" dirty="0"/>
            </a:p>
            <a:p>
              <a:pPr marL="171450" indent="-171450">
                <a:buFont typeface="Wingdings" panose="05000000000000000000" pitchFamily="2" charset="2"/>
                <a:buChar char="v"/>
              </a:pPr>
              <a:r>
                <a:rPr lang="en-CA" sz="1200" dirty="0"/>
                <a:t>If you still cannot find the program, at the bottom of that list is a link that says, </a:t>
              </a:r>
              <a:r>
                <a:rPr lang="en-CA" sz="1200" b="1" i="1" dirty="0"/>
                <a:t>Look for another app on this PC</a:t>
              </a:r>
              <a:r>
                <a:rPr lang="en-CA" sz="1200" i="1" dirty="0"/>
                <a:t>.  Left c</a:t>
              </a:r>
              <a:r>
                <a:rPr lang="en-CA" sz="1200" dirty="0"/>
                <a:t>lick on that link to browse your computer for the program.</a:t>
              </a:r>
            </a:p>
          </p:txBody>
        </p:sp>
      </p:gr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097" y="192312"/>
            <a:ext cx="6106145" cy="3980647"/>
          </a:xfrm>
          <a:prstGeom prst="rect">
            <a:avLst/>
          </a:prstGeom>
          <a:ln w="12700">
            <a:solidFill>
              <a:schemeClr val="tx1"/>
            </a:solidFill>
          </a:ln>
        </p:spPr>
      </p:pic>
      <p:sp>
        <p:nvSpPr>
          <p:cNvPr id="9" name="Cloud Callout 8"/>
          <p:cNvSpPr/>
          <p:nvPr/>
        </p:nvSpPr>
        <p:spPr>
          <a:xfrm>
            <a:off x="5741328" y="-2433638"/>
            <a:ext cx="2629888" cy="2302489"/>
          </a:xfrm>
          <a:prstGeom prst="cloudCallout">
            <a:avLst>
              <a:gd name="adj1" fmla="val 36419"/>
              <a:gd name="adj2" fmla="val 9685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0010" y="4298667"/>
            <a:ext cx="2075232" cy="2408752"/>
          </a:xfrm>
          <a:prstGeom prst="rect">
            <a:avLst/>
          </a:prstGeom>
          <a:ln>
            <a:solidFill>
              <a:schemeClr val="tx1">
                <a:lumMod val="50000"/>
                <a:lumOff val="50000"/>
              </a:schemeClr>
            </a:solidFill>
          </a:ln>
        </p:spPr>
      </p:pic>
      <p:sp>
        <p:nvSpPr>
          <p:cNvPr id="12" name="Line Callout 1 11"/>
          <p:cNvSpPr/>
          <p:nvPr/>
        </p:nvSpPr>
        <p:spPr>
          <a:xfrm>
            <a:off x="239097" y="192312"/>
            <a:ext cx="5359270" cy="218235"/>
          </a:xfrm>
          <a:prstGeom prst="borderCallout1">
            <a:avLst>
              <a:gd name="adj1" fmla="val 48678"/>
              <a:gd name="adj2" fmla="val 100133"/>
              <a:gd name="adj3" fmla="val 880717"/>
              <a:gd name="adj4" fmla="val 141314"/>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Line Callout 1 12"/>
          <p:cNvSpPr/>
          <p:nvPr/>
        </p:nvSpPr>
        <p:spPr>
          <a:xfrm>
            <a:off x="1996751" y="363895"/>
            <a:ext cx="2276669" cy="3778898"/>
          </a:xfrm>
          <a:prstGeom prst="borderCallout1">
            <a:avLst>
              <a:gd name="adj1" fmla="val 568"/>
              <a:gd name="adj2" fmla="val 99723"/>
              <a:gd name="adj3" fmla="val 51989"/>
              <a:gd name="adj4" fmla="val 254517"/>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Line Callout 1 13"/>
          <p:cNvSpPr/>
          <p:nvPr/>
        </p:nvSpPr>
        <p:spPr>
          <a:xfrm>
            <a:off x="2034073" y="1463452"/>
            <a:ext cx="2186437" cy="253382"/>
          </a:xfrm>
          <a:prstGeom prst="borderCallout1">
            <a:avLst>
              <a:gd name="adj1" fmla="val 45124"/>
              <a:gd name="adj2" fmla="val 99667"/>
              <a:gd name="adj3" fmla="val 488906"/>
              <a:gd name="adj4" fmla="val 263378"/>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Line Callout 1 14"/>
          <p:cNvSpPr/>
          <p:nvPr/>
        </p:nvSpPr>
        <p:spPr>
          <a:xfrm>
            <a:off x="4286249" y="2202024"/>
            <a:ext cx="1993253" cy="195943"/>
          </a:xfrm>
          <a:prstGeom prst="borderCallout1">
            <a:avLst>
              <a:gd name="adj1" fmla="val 52926"/>
              <a:gd name="adj2" fmla="val 100223"/>
              <a:gd name="adj3" fmla="val 441071"/>
              <a:gd name="adj4" fmla="val 176382"/>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Line Callout 1 15"/>
          <p:cNvSpPr/>
          <p:nvPr/>
        </p:nvSpPr>
        <p:spPr>
          <a:xfrm>
            <a:off x="4376056" y="6092890"/>
            <a:ext cx="1576875" cy="195943"/>
          </a:xfrm>
          <a:prstGeom prst="borderCallout1">
            <a:avLst>
              <a:gd name="adj1" fmla="val 48512"/>
              <a:gd name="adj2" fmla="val 99840"/>
              <a:gd name="adj3" fmla="val -1255952"/>
              <a:gd name="adj4" fmla="val 217954"/>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Line Callout 1 17"/>
          <p:cNvSpPr/>
          <p:nvPr/>
        </p:nvSpPr>
        <p:spPr>
          <a:xfrm>
            <a:off x="4379168" y="5834094"/>
            <a:ext cx="538066" cy="156160"/>
          </a:xfrm>
          <a:prstGeom prst="borderCallout1">
            <a:avLst>
              <a:gd name="adj1" fmla="val 48512"/>
              <a:gd name="adj2" fmla="val 99840"/>
              <a:gd name="adj3" fmla="val -1058776"/>
              <a:gd name="adj4" fmla="val 641075"/>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22" name="Group 21"/>
          <p:cNvGrpSpPr/>
          <p:nvPr/>
        </p:nvGrpSpPr>
        <p:grpSpPr>
          <a:xfrm>
            <a:off x="7248004" y="5645550"/>
            <a:ext cx="2246425" cy="1162093"/>
            <a:chOff x="7248004" y="5645550"/>
            <a:chExt cx="2246425" cy="1162093"/>
          </a:xfrm>
        </p:grpSpPr>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8004" y="5713049"/>
              <a:ext cx="2246425" cy="1027094"/>
            </a:xfrm>
            <a:prstGeom prst="rect">
              <a:avLst/>
            </a:prstGeom>
            <a:ln w="12700">
              <a:noFill/>
            </a:ln>
          </p:spPr>
        </p:pic>
        <p:sp>
          <p:nvSpPr>
            <p:cNvPr id="20" name="Line Callout 1 19"/>
            <p:cNvSpPr/>
            <p:nvPr/>
          </p:nvSpPr>
          <p:spPr>
            <a:xfrm>
              <a:off x="7248004" y="5645550"/>
              <a:ext cx="2246425" cy="1162093"/>
            </a:xfrm>
            <a:prstGeom prst="borderCallout1">
              <a:avLst>
                <a:gd name="adj1" fmla="val -653"/>
                <a:gd name="adj2" fmla="val 7811"/>
                <a:gd name="adj3" fmla="val -76391"/>
                <a:gd name="adj4" fmla="val 26231"/>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extLst>
      <p:ext uri="{BB962C8B-B14F-4D97-AF65-F5344CB8AC3E}">
        <p14:creationId xmlns:p14="http://schemas.microsoft.com/office/powerpoint/2010/main" val="1931401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1000" fill="hold"/>
                                        <p:tgtEl>
                                          <p:spTgt spid="15"/>
                                        </p:tgtEl>
                                        <p:attrNameLst>
                                          <p:attrName>ppt_w</p:attrName>
                                        </p:attrNameLst>
                                      </p:cBhvr>
                                      <p:tavLst>
                                        <p:tav tm="0">
                                          <p:val>
                                            <p:fltVal val="0"/>
                                          </p:val>
                                        </p:tav>
                                        <p:tav tm="100000">
                                          <p:val>
                                            <p:strVal val="#ppt_w"/>
                                          </p:val>
                                        </p:tav>
                                      </p:tavLst>
                                    </p:anim>
                                    <p:anim calcmode="lin" valueType="num">
                                      <p:cBhvr>
                                        <p:cTn id="40" dur="1000" fill="hold"/>
                                        <p:tgtEl>
                                          <p:spTgt spid="15"/>
                                        </p:tgtEl>
                                        <p:attrNameLst>
                                          <p:attrName>ppt_h</p:attrName>
                                        </p:attrNameLst>
                                      </p:cBhvr>
                                      <p:tavLst>
                                        <p:tav tm="0">
                                          <p:val>
                                            <p:fltVal val="0"/>
                                          </p:val>
                                        </p:tav>
                                        <p:tav tm="100000">
                                          <p:val>
                                            <p:strVal val="#ppt_h"/>
                                          </p:val>
                                        </p:tav>
                                      </p:tavLst>
                                    </p:anim>
                                    <p:anim calcmode="lin" valueType="num">
                                      <p:cBhvr>
                                        <p:cTn id="41" dur="1000" fill="hold"/>
                                        <p:tgtEl>
                                          <p:spTgt spid="15"/>
                                        </p:tgtEl>
                                        <p:attrNameLst>
                                          <p:attrName>style.rotation</p:attrName>
                                        </p:attrNameLst>
                                      </p:cBhvr>
                                      <p:tavLst>
                                        <p:tav tm="0">
                                          <p:val>
                                            <p:fltVal val="90"/>
                                          </p:val>
                                        </p:tav>
                                        <p:tav tm="100000">
                                          <p:val>
                                            <p:fltVal val="0"/>
                                          </p:val>
                                        </p:tav>
                                      </p:tavLst>
                                    </p:anim>
                                    <p:animEffect transition="in" filter="fade">
                                      <p:cBhvr>
                                        <p:cTn id="42" dur="10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randombar(horizontal)">
                                      <p:cBhvr>
                                        <p:cTn id="47" dur="500"/>
                                        <p:tgtEl>
                                          <p:spTgt spid="4"/>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1000"/>
                                        <p:tgtEl>
                                          <p:spTgt spid="16"/>
                                        </p:tgtEl>
                                      </p:cBhvr>
                                    </p:animEffect>
                                    <p:anim calcmode="lin" valueType="num">
                                      <p:cBhvr>
                                        <p:cTn id="53" dur="1000" fill="hold"/>
                                        <p:tgtEl>
                                          <p:spTgt spid="16"/>
                                        </p:tgtEl>
                                        <p:attrNameLst>
                                          <p:attrName>ppt_x</p:attrName>
                                        </p:attrNameLst>
                                      </p:cBhvr>
                                      <p:tavLst>
                                        <p:tav tm="0">
                                          <p:val>
                                            <p:strVal val="#ppt_x"/>
                                          </p:val>
                                        </p:tav>
                                        <p:tav tm="100000">
                                          <p:val>
                                            <p:strVal val="#ppt_x"/>
                                          </p:val>
                                        </p:tav>
                                      </p:tavLst>
                                    </p:anim>
                                    <p:anim calcmode="lin" valueType="num">
                                      <p:cBhvr>
                                        <p:cTn id="5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1000"/>
                                        <p:tgtEl>
                                          <p:spTgt spid="18"/>
                                        </p:tgtEl>
                                      </p:cBhvr>
                                    </p:animEffect>
                                    <p:anim calcmode="lin" valueType="num">
                                      <p:cBhvr>
                                        <p:cTn id="60" dur="1000" fill="hold"/>
                                        <p:tgtEl>
                                          <p:spTgt spid="18"/>
                                        </p:tgtEl>
                                        <p:attrNameLst>
                                          <p:attrName>ppt_x</p:attrName>
                                        </p:attrNameLst>
                                      </p:cBhvr>
                                      <p:tavLst>
                                        <p:tav tm="0">
                                          <p:val>
                                            <p:strVal val="#ppt_x"/>
                                          </p:val>
                                        </p:tav>
                                        <p:tav tm="100000">
                                          <p:val>
                                            <p:strVal val="#ppt_x"/>
                                          </p:val>
                                        </p:tav>
                                      </p:tavLst>
                                    </p:anim>
                                    <p:anim calcmode="lin" valueType="num">
                                      <p:cBhvr>
                                        <p:cTn id="6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fade">
                                      <p:cBhvr>
                                        <p:cTn id="66" dur="1000"/>
                                        <p:tgtEl>
                                          <p:spTgt spid="22"/>
                                        </p:tgtEl>
                                      </p:cBhvr>
                                    </p:animEffect>
                                    <p:anim calcmode="lin" valueType="num">
                                      <p:cBhvr>
                                        <p:cTn id="67" dur="1000" fill="hold"/>
                                        <p:tgtEl>
                                          <p:spTgt spid="22"/>
                                        </p:tgtEl>
                                        <p:attrNameLst>
                                          <p:attrName>ppt_x</p:attrName>
                                        </p:attrNameLst>
                                      </p:cBhvr>
                                      <p:tavLst>
                                        <p:tav tm="0">
                                          <p:val>
                                            <p:strVal val="#ppt_x"/>
                                          </p:val>
                                        </p:tav>
                                        <p:tav tm="100000">
                                          <p:val>
                                            <p:strVal val="#ppt_x"/>
                                          </p:val>
                                        </p:tav>
                                      </p:tavLst>
                                    </p:anim>
                                    <p:anim calcmode="lin" valueType="num">
                                      <p:cBhvr>
                                        <p:cTn id="6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8" name="Rectangle: Rounded Corners 7">
            <a:extLst>
              <a:ext uri="{FF2B5EF4-FFF2-40B4-BE49-F238E27FC236}">
                <a16:creationId xmlns:a16="http://schemas.microsoft.com/office/drawing/2014/main" id="{181D081C-7484-4BD3-BA85-63686E53FEC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2" name="TextBox 1">
            <a:extLst>
              <a:ext uri="{FF2B5EF4-FFF2-40B4-BE49-F238E27FC236}">
                <a16:creationId xmlns:a16="http://schemas.microsoft.com/office/drawing/2014/main" id="{A52B727C-F416-4824-BB8A-40681E85D9B9}"/>
              </a:ext>
            </a:extLst>
          </p:cNvPr>
          <p:cNvSpPr txBox="1"/>
          <p:nvPr/>
        </p:nvSpPr>
        <p:spPr>
          <a:xfrm>
            <a:off x="307649" y="2160544"/>
            <a:ext cx="5395078" cy="707886"/>
          </a:xfrm>
          <a:prstGeom prst="rect">
            <a:avLst/>
          </a:prstGeom>
          <a:noFill/>
        </p:spPr>
        <p:txBody>
          <a:bodyPr wrap="square" rtlCol="0">
            <a:spAutoFit/>
          </a:bodyPr>
          <a:lstStyle/>
          <a:p>
            <a:r>
              <a:rPr lang="en-CA" sz="2000" dirty="0"/>
              <a:t>There are </a:t>
            </a:r>
            <a:r>
              <a:rPr lang="en-CA" sz="2000" b="1" dirty="0"/>
              <a:t>four</a:t>
            </a:r>
            <a:r>
              <a:rPr lang="en-CA" sz="2000" dirty="0"/>
              <a:t> sections to the</a:t>
            </a:r>
          </a:p>
          <a:p>
            <a:r>
              <a:rPr lang="en-CA" sz="2000" dirty="0"/>
              <a:t>	IT Helpdesk Courses Registration Website </a:t>
            </a:r>
            <a:endParaRPr lang="en-GB" sz="2000" dirty="0"/>
          </a:p>
        </p:txBody>
      </p:sp>
      <p:sp>
        <p:nvSpPr>
          <p:cNvPr id="3" name="TextBox 2">
            <a:extLst>
              <a:ext uri="{FF2B5EF4-FFF2-40B4-BE49-F238E27FC236}">
                <a16:creationId xmlns:a16="http://schemas.microsoft.com/office/drawing/2014/main" id="{61315C1B-5515-411A-A988-8EA19C0E3649}"/>
              </a:ext>
            </a:extLst>
          </p:cNvPr>
          <p:cNvSpPr txBox="1"/>
          <p:nvPr/>
        </p:nvSpPr>
        <p:spPr>
          <a:xfrm>
            <a:off x="1408670" y="3438991"/>
            <a:ext cx="4687330"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defPPr>
              <a:defRPr lang="en-US"/>
            </a:defPPr>
            <a:lvl1pPr marL="457200" indent="-457200">
              <a:buFont typeface="+mj-lt"/>
              <a:buAutoNum type="arabicPeriod" startAt="2"/>
              <a:defRPr sz="2000" b="1"/>
            </a:lvl1pPr>
          </a:lstStyle>
          <a:p>
            <a:pPr>
              <a:buFont typeface="+mj-lt"/>
              <a:buAutoNum type="arabicPeriod"/>
            </a:pPr>
            <a:r>
              <a:rPr lang="en-CA" dirty="0"/>
              <a:t>The calendar – </a:t>
            </a:r>
            <a:r>
              <a:rPr lang="en-CA" b="0" dirty="0"/>
              <a:t>As seen on the right,</a:t>
            </a:r>
          </a:p>
          <a:p>
            <a:pPr marL="0" indent="0">
              <a:buNone/>
            </a:pPr>
            <a:r>
              <a:rPr lang="en-CA" b="0" dirty="0"/>
              <a:t>the calendar displays the selected month and all the course links on the appropriate days.</a:t>
            </a:r>
            <a:endParaRPr lang="en-GB" b="0" dirty="0"/>
          </a:p>
        </p:txBody>
      </p:sp>
      <p:cxnSp>
        <p:nvCxnSpPr>
          <p:cNvPr id="7" name="Straight Arrow Connector 6">
            <a:extLst>
              <a:ext uri="{FF2B5EF4-FFF2-40B4-BE49-F238E27FC236}">
                <a16:creationId xmlns:a16="http://schemas.microsoft.com/office/drawing/2014/main" id="{5BC3385D-84A9-4E78-A51F-A0F246422AB7}"/>
              </a:ext>
            </a:extLst>
          </p:cNvPr>
          <p:cNvCxnSpPr>
            <a:cxnSpLocks/>
          </p:cNvCxnSpPr>
          <p:nvPr/>
        </p:nvCxnSpPr>
        <p:spPr>
          <a:xfrm flipV="1">
            <a:off x="5774724" y="3472760"/>
            <a:ext cx="848267" cy="19307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BD93FCD9-57E9-4370-840E-10258A0A3149}"/>
              </a:ext>
            </a:extLst>
          </p:cNvPr>
          <p:cNvGrpSpPr/>
          <p:nvPr/>
        </p:nvGrpSpPr>
        <p:grpSpPr>
          <a:xfrm>
            <a:off x="153824" y="5366759"/>
            <a:ext cx="6229884" cy="952458"/>
            <a:chOff x="153824" y="5366759"/>
            <a:chExt cx="6229884" cy="952458"/>
          </a:xfrm>
        </p:grpSpPr>
        <p:sp>
          <p:nvSpPr>
            <p:cNvPr id="15" name="Rectangle: Rounded Corners 14">
              <a:extLst>
                <a:ext uri="{FF2B5EF4-FFF2-40B4-BE49-F238E27FC236}">
                  <a16:creationId xmlns:a16="http://schemas.microsoft.com/office/drawing/2014/main" id="{01DBC924-9C5B-430D-8587-8A04479B309C}"/>
                </a:ext>
              </a:extLst>
            </p:cNvPr>
            <p:cNvSpPr/>
            <p:nvPr/>
          </p:nvSpPr>
          <p:spPr>
            <a:xfrm>
              <a:off x="153824" y="5366759"/>
              <a:ext cx="6152972" cy="952458"/>
            </a:xfrm>
            <a:prstGeom prst="round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E9B84A50-35CE-4602-AD12-6643EC23F490}"/>
                </a:ext>
              </a:extLst>
            </p:cNvPr>
            <p:cNvSpPr txBox="1"/>
            <p:nvPr/>
          </p:nvSpPr>
          <p:spPr>
            <a:xfrm>
              <a:off x="307649" y="5400943"/>
              <a:ext cx="6076059" cy="400110"/>
            </a:xfrm>
            <a:prstGeom prst="rect">
              <a:avLst/>
            </a:prstGeom>
            <a:noFill/>
          </p:spPr>
          <p:txBody>
            <a:bodyPr wrap="square" rtlCol="0">
              <a:spAutoFit/>
            </a:bodyPr>
            <a:lstStyle/>
            <a:p>
              <a:r>
                <a:rPr lang="en-CA" sz="2000" b="1" dirty="0"/>
                <a:t>Morning courses </a:t>
              </a:r>
              <a:r>
                <a:rPr lang="en-CA" sz="2000" dirty="0"/>
                <a:t>		</a:t>
              </a:r>
              <a:r>
                <a:rPr lang="en-CA" sz="2000" u="sng" dirty="0"/>
                <a:t>9:30 AM</a:t>
              </a:r>
              <a:r>
                <a:rPr lang="en-CA" sz="2000" dirty="0"/>
                <a:t>   to   </a:t>
              </a:r>
              <a:r>
                <a:rPr lang="en-CA" sz="2000" u="sng" dirty="0"/>
                <a:t>11:30 AM</a:t>
              </a:r>
              <a:endParaRPr lang="en-GB" sz="2000" u="sng" dirty="0"/>
            </a:p>
          </p:txBody>
        </p:sp>
        <p:sp>
          <p:nvSpPr>
            <p:cNvPr id="12" name="TextBox 11">
              <a:extLst>
                <a:ext uri="{FF2B5EF4-FFF2-40B4-BE49-F238E27FC236}">
                  <a16:creationId xmlns:a16="http://schemas.microsoft.com/office/drawing/2014/main" id="{733D7794-9FC9-41CA-A941-E33AA166F0A8}"/>
                </a:ext>
              </a:extLst>
            </p:cNvPr>
            <p:cNvSpPr txBox="1"/>
            <p:nvPr/>
          </p:nvSpPr>
          <p:spPr>
            <a:xfrm>
              <a:off x="299103" y="5877172"/>
              <a:ext cx="6007693" cy="400110"/>
            </a:xfrm>
            <a:prstGeom prst="rect">
              <a:avLst/>
            </a:prstGeom>
            <a:noFill/>
          </p:spPr>
          <p:txBody>
            <a:bodyPr wrap="square" rtlCol="0">
              <a:spAutoFit/>
            </a:bodyPr>
            <a:lstStyle/>
            <a:p>
              <a:r>
                <a:rPr lang="en-CA" sz="2000" b="1" dirty="0"/>
                <a:t>Afternoon courses	</a:t>
              </a:r>
              <a:r>
                <a:rPr lang="en-CA" sz="2000" u="sng" dirty="0"/>
                <a:t>2:00 PM</a:t>
              </a:r>
              <a:r>
                <a:rPr lang="en-CA" sz="2000" dirty="0"/>
                <a:t>   to    </a:t>
              </a:r>
              <a:r>
                <a:rPr lang="en-CA" sz="2000" u="sng" dirty="0"/>
                <a:t>4:00 PM</a:t>
              </a:r>
              <a:endParaRPr lang="en-GB" sz="2000" u="sng" dirty="0"/>
            </a:p>
          </p:txBody>
        </p:sp>
      </p:grpSp>
      <p:sp>
        <p:nvSpPr>
          <p:cNvPr id="14" name="Rectangle: Rounded Corners 13">
            <a:extLst>
              <a:ext uri="{FF2B5EF4-FFF2-40B4-BE49-F238E27FC236}">
                <a16:creationId xmlns:a16="http://schemas.microsoft.com/office/drawing/2014/main" id="{1AA85A71-7E32-44F2-A2E2-2D730170E3D8}"/>
              </a:ext>
            </a:extLst>
          </p:cNvPr>
          <p:cNvSpPr/>
          <p:nvPr/>
        </p:nvSpPr>
        <p:spPr>
          <a:xfrm>
            <a:off x="8785076" y="1683521"/>
            <a:ext cx="3358497" cy="242288"/>
          </a:xfrm>
          <a:prstGeom prst="round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Arrow Connector 16">
            <a:extLst>
              <a:ext uri="{FF2B5EF4-FFF2-40B4-BE49-F238E27FC236}">
                <a16:creationId xmlns:a16="http://schemas.microsoft.com/office/drawing/2014/main" id="{12D7AF75-FE73-43D5-ABA7-59D34FB3C25C}"/>
              </a:ext>
            </a:extLst>
          </p:cNvPr>
          <p:cNvCxnSpPr/>
          <p:nvPr/>
        </p:nvCxnSpPr>
        <p:spPr>
          <a:xfrm flipV="1">
            <a:off x="6229883" y="1925809"/>
            <a:ext cx="2555193" cy="347259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87201D1-348E-41D4-91AF-4A8430C4334C}"/>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651532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par>
                                <p:cTn id="9" presetID="16" presetClass="entr" presetSubtype="26"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inHorizontal)">
                                      <p:cBhvr>
                                        <p:cTn id="11" dur="10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0-#ppt_w/2"/>
                                          </p:val>
                                        </p:tav>
                                        <p:tav tm="100000">
                                          <p:val>
                                            <p:strVal val="#ppt_x"/>
                                          </p:val>
                                        </p:tav>
                                      </p:tavLst>
                                    </p:anim>
                                    <p:anim calcmode="lin" valueType="num">
                                      <p:cBhvr additive="base">
                                        <p:cTn id="17"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0-#ppt_w/2"/>
                                          </p:val>
                                        </p:tav>
                                        <p:tav tm="100000">
                                          <p:val>
                                            <p:strVal val="#ppt_x"/>
                                          </p:val>
                                        </p:tav>
                                      </p:tavLst>
                                    </p:anim>
                                    <p:anim calcmode="lin" valueType="num">
                                      <p:cBhvr additive="base">
                                        <p:cTn id="23" dur="500" fill="hold"/>
                                        <p:tgtEl>
                                          <p:spTgt spid="3"/>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500"/>
                                        <p:tgtEl>
                                          <p:spTgt spid="17"/>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500"/>
                                        <p:tgtEl>
                                          <p:spTgt spid="14"/>
                                        </p:tgtEl>
                                      </p:cBhvr>
                                    </p:animEffect>
                                  </p:childTnLst>
                                </p:cTn>
                              </p:par>
                            </p:childTnLst>
                          </p:cTn>
                        </p:par>
                        <p:par>
                          <p:cTn id="41" fill="hold">
                            <p:stCondLst>
                              <p:cond delay="1500"/>
                            </p:stCondLst>
                            <p:childTnLst>
                              <p:par>
                                <p:cTn id="42" presetID="26" presetClass="emph" presetSubtype="0" fill="hold" grpId="1" nodeType="afterEffect">
                                  <p:stCondLst>
                                    <p:cond delay="0"/>
                                  </p:stCondLst>
                                  <p:childTnLst>
                                    <p:animEffect transition="out" filter="fade">
                                      <p:cBhvr>
                                        <p:cTn id="43" dur="500" tmFilter="0, 0; .2, .5; .8, .5; 1, 0"/>
                                        <p:tgtEl>
                                          <p:spTgt spid="14"/>
                                        </p:tgtEl>
                                      </p:cBhvr>
                                    </p:animEffect>
                                    <p:animScale>
                                      <p:cBhvr>
                                        <p:cTn id="44" dur="250" autoRev="1" fill="hold"/>
                                        <p:tgtEl>
                                          <p:spTgt spid="14"/>
                                        </p:tgtEl>
                                      </p:cBhvr>
                                      <p:by x="105000" y="105000"/>
                                    </p:animScale>
                                  </p:childTnLst>
                                </p:cTn>
                              </p:par>
                            </p:childTnLst>
                          </p:cTn>
                        </p:par>
                        <p:par>
                          <p:cTn id="45" fill="hold">
                            <p:stCondLst>
                              <p:cond delay="2000"/>
                            </p:stCondLst>
                            <p:childTnLst>
                              <p:par>
                                <p:cTn id="46" presetID="26" presetClass="emph" presetSubtype="0" fill="hold" grpId="2" nodeType="afterEffect">
                                  <p:stCondLst>
                                    <p:cond delay="0"/>
                                  </p:stCondLst>
                                  <p:childTnLst>
                                    <p:animEffect transition="out" filter="fade">
                                      <p:cBhvr>
                                        <p:cTn id="47" dur="500" tmFilter="0, 0; .2, .5; .8, .5; 1, 0"/>
                                        <p:tgtEl>
                                          <p:spTgt spid="14"/>
                                        </p:tgtEl>
                                      </p:cBhvr>
                                    </p:animEffect>
                                    <p:animScale>
                                      <p:cBhvr>
                                        <p:cTn id="48"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P spid="3" grpId="0" animBg="1"/>
      <p:bldP spid="14" grpId="0" animBg="1"/>
      <p:bldP spid="14" grpId="1" animBg="1"/>
      <p:bldP spid="14" grpId="2"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flipH="1" flipV="1">
            <a:off x="4750281" y="-617467"/>
            <a:ext cx="6858000" cy="8092933"/>
          </a:xfrm>
          <a:prstGeom prst="rect">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a:noFill/>
          </a:ln>
        </p:spPr>
      </p:pic>
      <p:graphicFrame>
        <p:nvGraphicFramePr>
          <p:cNvPr id="11" name="Table 10"/>
          <p:cNvGraphicFramePr>
            <a:graphicFrameLocks noGrp="1"/>
          </p:cNvGraphicFramePr>
          <p:nvPr>
            <p:extLst>
              <p:ext uri="{D42A27DB-BD31-4B8C-83A1-F6EECF244321}">
                <p14:modId xmlns:p14="http://schemas.microsoft.com/office/powerpoint/2010/main" val="1685093353"/>
              </p:ext>
            </p:extLst>
          </p:nvPr>
        </p:nvGraphicFramePr>
        <p:xfrm>
          <a:off x="620552" y="1166331"/>
          <a:ext cx="9601067" cy="3515813"/>
        </p:xfrm>
        <a:graphic>
          <a:graphicData uri="http://schemas.openxmlformats.org/drawingml/2006/table">
            <a:tbl>
              <a:tblPr firstRow="1" bandRow="1">
                <a:tableStyleId>{5C22544A-7EE6-4342-B048-85BDC9FD1C3A}</a:tableStyleId>
              </a:tblPr>
              <a:tblGrid>
                <a:gridCol w="3072343">
                  <a:extLst>
                    <a:ext uri="{9D8B030D-6E8A-4147-A177-3AD203B41FA5}">
                      <a16:colId xmlns:a16="http://schemas.microsoft.com/office/drawing/2014/main" val="20000"/>
                    </a:ext>
                  </a:extLst>
                </a:gridCol>
                <a:gridCol w="4032447">
                  <a:extLst>
                    <a:ext uri="{9D8B030D-6E8A-4147-A177-3AD203B41FA5}">
                      <a16:colId xmlns:a16="http://schemas.microsoft.com/office/drawing/2014/main" val="20001"/>
                    </a:ext>
                  </a:extLst>
                </a:gridCol>
                <a:gridCol w="2496277">
                  <a:extLst>
                    <a:ext uri="{9D8B030D-6E8A-4147-A177-3AD203B41FA5}">
                      <a16:colId xmlns:a16="http://schemas.microsoft.com/office/drawing/2014/main" val="20002"/>
                    </a:ext>
                  </a:extLst>
                </a:gridCol>
              </a:tblGrid>
              <a:tr h="502259">
                <a:tc>
                  <a:txBody>
                    <a:bodyPr/>
                    <a:lstStyle/>
                    <a:p>
                      <a:r>
                        <a:rPr lang="en-CA" sz="2100" b="0" dirty="0">
                          <a:solidFill>
                            <a:schemeClr val="tx1"/>
                          </a:solidFill>
                        </a:rPr>
                        <a:t>Pictures,</a:t>
                      </a:r>
                      <a:r>
                        <a:rPr lang="en-CA" sz="2100" b="0" baseline="0" dirty="0">
                          <a:solidFill>
                            <a:schemeClr val="tx1"/>
                          </a:solidFill>
                        </a:rPr>
                        <a:t> </a:t>
                      </a:r>
                      <a:r>
                        <a:rPr lang="en-CA" sz="2100" b="0" dirty="0">
                          <a:solidFill>
                            <a:schemeClr val="tx1"/>
                          </a:solidFill>
                        </a:rPr>
                        <a:t>Photos, Clipart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1DEAE"/>
                    </a:solidFill>
                  </a:tcPr>
                </a:tc>
                <a:tc>
                  <a:txBody>
                    <a:bodyPr/>
                    <a:lstStyle/>
                    <a:p>
                      <a:pPr algn="ctr"/>
                      <a:r>
                        <a:rPr lang="en-CA" sz="2400" b="1" dirty="0">
                          <a:solidFill>
                            <a:schemeClr val="tx1"/>
                          </a:solidFill>
                        </a:rPr>
                        <a:t>jpg, jpeg, </a:t>
                      </a:r>
                      <a:r>
                        <a:rPr lang="en-CA" sz="2400" b="1" dirty="0" err="1">
                          <a:solidFill>
                            <a:schemeClr val="tx1"/>
                          </a:solidFill>
                        </a:rPr>
                        <a:t>png</a:t>
                      </a:r>
                      <a:r>
                        <a:rPr lang="en-CA" sz="2400" b="1" dirty="0">
                          <a:solidFill>
                            <a:schemeClr val="tx1"/>
                          </a:solidFill>
                        </a:rPr>
                        <a:t>, gif, </a:t>
                      </a:r>
                      <a:r>
                        <a:rPr lang="en-CA" sz="2400" b="1" dirty="0" err="1">
                          <a:solidFill>
                            <a:schemeClr val="tx1"/>
                          </a:solidFill>
                        </a:rPr>
                        <a:t>wmf</a:t>
                      </a:r>
                      <a:endParaRPr lang="en-CA" sz="2400" b="1" dirty="0">
                        <a:solidFill>
                          <a:schemeClr val="tx1"/>
                        </a:solidFill>
                      </a:endParaRP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1DEAE"/>
                    </a:solidFill>
                  </a:tcPr>
                </a:tc>
                <a:tc>
                  <a:txBody>
                    <a:bodyPr/>
                    <a:lstStyle/>
                    <a:p>
                      <a:endParaRPr lang="en-CA" sz="2400" dirty="0">
                        <a:solidFill>
                          <a:schemeClr val="tx1"/>
                        </a:solidFill>
                      </a:endParaRPr>
                    </a:p>
                  </a:txBody>
                  <a:tcPr marL="121920" marR="121920" marT="60960" marB="6096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1DEAE"/>
                    </a:solidFill>
                  </a:tcPr>
                </a:tc>
                <a:extLst>
                  <a:ext uri="{0D108BD9-81ED-4DB2-BD59-A6C34878D82A}">
                    <a16:rowId xmlns:a16="http://schemas.microsoft.com/office/drawing/2014/main" val="10000"/>
                  </a:ext>
                </a:extLst>
              </a:tr>
              <a:tr h="502259">
                <a:tc>
                  <a:txBody>
                    <a:bodyPr/>
                    <a:lstStyle/>
                    <a:p>
                      <a:r>
                        <a:rPr lang="en-CA" sz="2100" b="0" dirty="0">
                          <a:solidFill>
                            <a:schemeClr val="tx1"/>
                          </a:solidFill>
                        </a:rPr>
                        <a:t>Video</a:t>
                      </a:r>
                    </a:p>
                  </a:txBody>
                  <a:tcPr marL="121920" marR="121920" marT="60960" marB="6096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1DEAE"/>
                    </a:solidFill>
                  </a:tcPr>
                </a:tc>
                <a:tc>
                  <a:txBody>
                    <a:bodyPr/>
                    <a:lstStyle/>
                    <a:p>
                      <a:pPr algn="ctr"/>
                      <a:r>
                        <a:rPr lang="en-CA" sz="2400" b="1" dirty="0" err="1">
                          <a:solidFill>
                            <a:schemeClr val="tx1"/>
                          </a:solidFill>
                        </a:rPr>
                        <a:t>avi</a:t>
                      </a:r>
                      <a:r>
                        <a:rPr lang="en-CA" sz="2400" b="1" dirty="0">
                          <a:solidFill>
                            <a:schemeClr val="tx1"/>
                          </a:solidFill>
                        </a:rPr>
                        <a:t>, mpeg, mp4, m4v, </a:t>
                      </a:r>
                      <a:r>
                        <a:rPr lang="en-CA" sz="2400" b="1" dirty="0" err="1">
                          <a:solidFill>
                            <a:schemeClr val="tx1"/>
                          </a:solidFill>
                        </a:rPr>
                        <a:t>mov</a:t>
                      </a:r>
                      <a:r>
                        <a:rPr lang="en-CA" sz="2400" b="1" dirty="0">
                          <a:solidFill>
                            <a:schemeClr val="tx1"/>
                          </a:solidFill>
                        </a:rPr>
                        <a:t> </a:t>
                      </a: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1DEAE"/>
                    </a:solidFill>
                  </a:tcPr>
                </a:tc>
                <a:tc>
                  <a:txBody>
                    <a:bodyPr/>
                    <a:lstStyle/>
                    <a:p>
                      <a:endParaRPr lang="en-CA" sz="2400" dirty="0">
                        <a:solidFill>
                          <a:schemeClr val="tx1"/>
                        </a:solidFill>
                      </a:endParaRPr>
                    </a:p>
                  </a:txBody>
                  <a:tcPr marL="121920" marR="121920" marT="60960" marB="6096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1DEAE"/>
                    </a:solidFill>
                  </a:tcPr>
                </a:tc>
                <a:extLst>
                  <a:ext uri="{0D108BD9-81ED-4DB2-BD59-A6C34878D82A}">
                    <a16:rowId xmlns:a16="http://schemas.microsoft.com/office/drawing/2014/main" val="10001"/>
                  </a:ext>
                </a:extLst>
              </a:tr>
              <a:tr h="502259">
                <a:tc>
                  <a:txBody>
                    <a:bodyPr/>
                    <a:lstStyle/>
                    <a:p>
                      <a:r>
                        <a:rPr lang="en-CA" sz="2100" b="0" dirty="0">
                          <a:solidFill>
                            <a:schemeClr val="tx1"/>
                          </a:solidFill>
                        </a:rPr>
                        <a:t>Audio and Music</a:t>
                      </a:r>
                    </a:p>
                  </a:txBody>
                  <a:tcPr marL="121920" marR="121920" marT="60960" marB="6096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1DEAE"/>
                    </a:solidFill>
                  </a:tcPr>
                </a:tc>
                <a:tc>
                  <a:txBody>
                    <a:bodyPr/>
                    <a:lstStyle/>
                    <a:p>
                      <a:pPr algn="ctr"/>
                      <a:r>
                        <a:rPr lang="en-CA" sz="2400" b="1" dirty="0">
                          <a:solidFill>
                            <a:schemeClr val="tx1"/>
                          </a:solidFill>
                        </a:rPr>
                        <a:t>mp3, </a:t>
                      </a:r>
                      <a:r>
                        <a:rPr lang="en-CA" sz="2400" b="1" dirty="0" err="1">
                          <a:solidFill>
                            <a:schemeClr val="tx1"/>
                          </a:solidFill>
                        </a:rPr>
                        <a:t>wma</a:t>
                      </a:r>
                      <a:r>
                        <a:rPr lang="en-CA" sz="2400" b="1" dirty="0">
                          <a:solidFill>
                            <a:schemeClr val="tx1"/>
                          </a:solidFill>
                        </a:rPr>
                        <a:t>,</a:t>
                      </a:r>
                      <a:r>
                        <a:rPr lang="en-CA" sz="2400" b="1" baseline="0" dirty="0">
                          <a:solidFill>
                            <a:schemeClr val="tx1"/>
                          </a:solidFill>
                        </a:rPr>
                        <a:t> wav, </a:t>
                      </a:r>
                      <a:r>
                        <a:rPr lang="en-CA" sz="2400" b="1" baseline="0" dirty="0" err="1">
                          <a:solidFill>
                            <a:schemeClr val="tx1"/>
                          </a:solidFill>
                        </a:rPr>
                        <a:t>aaif</a:t>
                      </a:r>
                      <a:endParaRPr lang="en-CA" sz="2400" b="1" dirty="0">
                        <a:solidFill>
                          <a:schemeClr val="tx1"/>
                        </a:solidFill>
                      </a:endParaRP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1DEAE"/>
                    </a:solidFill>
                  </a:tcPr>
                </a:tc>
                <a:tc>
                  <a:txBody>
                    <a:bodyPr/>
                    <a:lstStyle/>
                    <a:p>
                      <a:endParaRPr lang="en-CA" sz="2400" dirty="0">
                        <a:solidFill>
                          <a:schemeClr val="tx1"/>
                        </a:solidFill>
                      </a:endParaRPr>
                    </a:p>
                  </a:txBody>
                  <a:tcPr marL="121920" marR="121920" marT="60960" marB="6096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1DEAE"/>
                    </a:solidFill>
                  </a:tcPr>
                </a:tc>
                <a:extLst>
                  <a:ext uri="{0D108BD9-81ED-4DB2-BD59-A6C34878D82A}">
                    <a16:rowId xmlns:a16="http://schemas.microsoft.com/office/drawing/2014/main" val="10002"/>
                  </a:ext>
                </a:extLst>
              </a:tr>
              <a:tr h="502259">
                <a:tc>
                  <a:txBody>
                    <a:bodyPr/>
                    <a:lstStyle/>
                    <a:p>
                      <a:r>
                        <a:rPr lang="en-CA" sz="2100" b="0" dirty="0">
                          <a:solidFill>
                            <a:schemeClr val="tx1"/>
                          </a:solidFill>
                        </a:rPr>
                        <a:t>Text</a:t>
                      </a:r>
                      <a:r>
                        <a:rPr lang="en-CA" sz="2100" b="0" baseline="0" dirty="0">
                          <a:solidFill>
                            <a:schemeClr val="tx1"/>
                          </a:solidFill>
                        </a:rPr>
                        <a:t> and </a:t>
                      </a:r>
                      <a:r>
                        <a:rPr lang="en-CA" sz="2100" b="0" dirty="0">
                          <a:solidFill>
                            <a:schemeClr val="tx1"/>
                          </a:solidFill>
                        </a:rPr>
                        <a:t>Word Processing</a:t>
                      </a:r>
                    </a:p>
                  </a:txBody>
                  <a:tcPr marL="121920" marR="121920" marT="60960" marB="6096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1DEAE"/>
                    </a:solidFill>
                  </a:tcPr>
                </a:tc>
                <a:tc>
                  <a:txBody>
                    <a:bodyPr/>
                    <a:lstStyle/>
                    <a:p>
                      <a:pPr algn="ctr"/>
                      <a:r>
                        <a:rPr lang="en-CA" sz="2400" b="1" dirty="0">
                          <a:solidFill>
                            <a:schemeClr val="tx1"/>
                          </a:solidFill>
                        </a:rPr>
                        <a:t>txt, </a:t>
                      </a:r>
                      <a:r>
                        <a:rPr lang="en-CA" sz="2400" b="1" dirty="0" err="1">
                          <a:solidFill>
                            <a:schemeClr val="tx1"/>
                          </a:solidFill>
                        </a:rPr>
                        <a:t>odt</a:t>
                      </a:r>
                      <a:r>
                        <a:rPr lang="en-CA" sz="2400" b="1" dirty="0">
                          <a:solidFill>
                            <a:schemeClr val="tx1"/>
                          </a:solidFill>
                        </a:rPr>
                        <a:t>, </a:t>
                      </a:r>
                      <a:r>
                        <a:rPr lang="en-CA" sz="2400" b="1" dirty="0" err="1">
                          <a:solidFill>
                            <a:schemeClr val="tx1"/>
                          </a:solidFill>
                        </a:rPr>
                        <a:t>wpd</a:t>
                      </a:r>
                      <a:r>
                        <a:rPr lang="en-CA" sz="2400" b="1" dirty="0">
                          <a:solidFill>
                            <a:schemeClr val="tx1"/>
                          </a:solidFill>
                        </a:rPr>
                        <a:t>, doc, </a:t>
                      </a:r>
                      <a:r>
                        <a:rPr lang="en-CA" sz="2400" b="1" dirty="0" err="1">
                          <a:solidFill>
                            <a:schemeClr val="tx1"/>
                          </a:solidFill>
                        </a:rPr>
                        <a:t>docx</a:t>
                      </a:r>
                      <a:endParaRPr lang="en-CA" sz="2400" b="1" dirty="0">
                        <a:solidFill>
                          <a:schemeClr val="tx1"/>
                        </a:solidFill>
                      </a:endParaRP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1DEAE"/>
                    </a:solidFill>
                  </a:tcPr>
                </a:tc>
                <a:tc>
                  <a:txBody>
                    <a:bodyPr/>
                    <a:lstStyle/>
                    <a:p>
                      <a:endParaRPr lang="en-CA" sz="2400" dirty="0">
                        <a:solidFill>
                          <a:schemeClr val="tx1"/>
                        </a:solidFill>
                      </a:endParaRPr>
                    </a:p>
                  </a:txBody>
                  <a:tcPr marL="121920" marR="121920" marT="60960" marB="6096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1DEAE"/>
                    </a:solidFill>
                  </a:tcPr>
                </a:tc>
                <a:extLst>
                  <a:ext uri="{0D108BD9-81ED-4DB2-BD59-A6C34878D82A}">
                    <a16:rowId xmlns:a16="http://schemas.microsoft.com/office/drawing/2014/main" val="10003"/>
                  </a:ext>
                </a:extLst>
              </a:tr>
              <a:tr h="502259">
                <a:tc>
                  <a:txBody>
                    <a:bodyPr/>
                    <a:lstStyle/>
                    <a:p>
                      <a:r>
                        <a:rPr lang="en-CA" sz="2100" b="0" dirty="0">
                          <a:solidFill>
                            <a:schemeClr val="tx1"/>
                          </a:solidFill>
                        </a:rPr>
                        <a:t>Excel</a:t>
                      </a:r>
                      <a:r>
                        <a:rPr lang="en-CA" sz="2100" b="0" baseline="0" dirty="0">
                          <a:solidFill>
                            <a:schemeClr val="tx1"/>
                          </a:solidFill>
                        </a:rPr>
                        <a:t> and </a:t>
                      </a:r>
                      <a:r>
                        <a:rPr lang="en-CA" sz="2100" b="0" dirty="0">
                          <a:solidFill>
                            <a:schemeClr val="tx1"/>
                          </a:solidFill>
                        </a:rPr>
                        <a:t>Quattro Pro</a:t>
                      </a:r>
                    </a:p>
                  </a:txBody>
                  <a:tcPr marL="121920" marR="121920" marT="60960" marB="6096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1DEAE"/>
                    </a:solidFill>
                  </a:tcPr>
                </a:tc>
                <a:tc>
                  <a:txBody>
                    <a:bodyPr/>
                    <a:lstStyle/>
                    <a:p>
                      <a:pPr algn="ctr"/>
                      <a:r>
                        <a:rPr lang="en-CA" sz="2400" b="1" dirty="0" err="1">
                          <a:solidFill>
                            <a:schemeClr val="tx1"/>
                          </a:solidFill>
                        </a:rPr>
                        <a:t>xls</a:t>
                      </a:r>
                      <a:r>
                        <a:rPr lang="en-CA" sz="2400" b="1" dirty="0">
                          <a:solidFill>
                            <a:schemeClr val="tx1"/>
                          </a:solidFill>
                        </a:rPr>
                        <a:t>, </a:t>
                      </a:r>
                      <a:r>
                        <a:rPr lang="en-CA" sz="2400" b="1" dirty="0" err="1">
                          <a:solidFill>
                            <a:schemeClr val="tx1"/>
                          </a:solidFill>
                        </a:rPr>
                        <a:t>xlsx</a:t>
                      </a:r>
                      <a:r>
                        <a:rPr lang="en-CA" sz="2400" b="1" dirty="0">
                          <a:solidFill>
                            <a:schemeClr val="tx1"/>
                          </a:solidFill>
                        </a:rPr>
                        <a:t>, </a:t>
                      </a:r>
                      <a:r>
                        <a:rPr lang="en-CA" sz="2400" b="1" dirty="0" err="1">
                          <a:solidFill>
                            <a:schemeClr val="tx1"/>
                          </a:solidFill>
                        </a:rPr>
                        <a:t>qpw</a:t>
                      </a:r>
                      <a:endParaRPr lang="en-CA" sz="2400" b="1" dirty="0">
                        <a:solidFill>
                          <a:schemeClr val="tx1"/>
                        </a:solidFill>
                      </a:endParaRP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1DEAE"/>
                    </a:solidFill>
                  </a:tcPr>
                </a:tc>
                <a:tc>
                  <a:txBody>
                    <a:bodyPr/>
                    <a:lstStyle/>
                    <a:p>
                      <a:endParaRPr lang="en-CA" sz="2400" dirty="0">
                        <a:solidFill>
                          <a:schemeClr val="tx1"/>
                        </a:solidFill>
                      </a:endParaRPr>
                    </a:p>
                  </a:txBody>
                  <a:tcPr marL="121920" marR="121920" marT="60960" marB="6096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1DEAE"/>
                    </a:solidFill>
                  </a:tcPr>
                </a:tc>
                <a:extLst>
                  <a:ext uri="{0D108BD9-81ED-4DB2-BD59-A6C34878D82A}">
                    <a16:rowId xmlns:a16="http://schemas.microsoft.com/office/drawing/2014/main" val="10004"/>
                  </a:ext>
                </a:extLst>
              </a:tr>
              <a:tr h="502259">
                <a:tc>
                  <a:txBody>
                    <a:bodyPr/>
                    <a:lstStyle/>
                    <a:p>
                      <a:r>
                        <a:rPr lang="en-CA" sz="2100" b="0" dirty="0">
                          <a:solidFill>
                            <a:schemeClr val="tx1"/>
                          </a:solidFill>
                        </a:rPr>
                        <a:t>PowerPoint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1DEAE"/>
                    </a:solidFill>
                  </a:tcPr>
                </a:tc>
                <a:tc>
                  <a:txBody>
                    <a:bodyPr/>
                    <a:lstStyle/>
                    <a:p>
                      <a:pPr algn="ctr"/>
                      <a:r>
                        <a:rPr lang="en-CA" sz="2400" b="1" dirty="0" err="1">
                          <a:solidFill>
                            <a:schemeClr val="tx1"/>
                          </a:solidFill>
                        </a:rPr>
                        <a:t>ppt</a:t>
                      </a:r>
                      <a:r>
                        <a:rPr lang="en-CA" sz="2400" b="1" dirty="0">
                          <a:solidFill>
                            <a:schemeClr val="tx1"/>
                          </a:solidFill>
                        </a:rPr>
                        <a:t>, </a:t>
                      </a:r>
                      <a:r>
                        <a:rPr lang="en-CA" sz="2400" b="1" dirty="0" err="1">
                          <a:solidFill>
                            <a:schemeClr val="tx1"/>
                          </a:solidFill>
                        </a:rPr>
                        <a:t>pptx</a:t>
                      </a:r>
                      <a:endParaRPr lang="en-CA" sz="2400" b="1" dirty="0">
                        <a:solidFill>
                          <a:schemeClr val="tx1"/>
                        </a:solidFill>
                      </a:endParaRP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1DEAE"/>
                    </a:solidFill>
                  </a:tcPr>
                </a:tc>
                <a:tc>
                  <a:txBody>
                    <a:bodyPr/>
                    <a:lstStyle/>
                    <a:p>
                      <a:endParaRPr lang="en-CA" sz="2400" dirty="0">
                        <a:solidFill>
                          <a:schemeClr val="tx1"/>
                        </a:solidFill>
                      </a:endParaRPr>
                    </a:p>
                  </a:txBody>
                  <a:tcPr marL="121920" marR="121920" marT="60960" marB="6096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1DEAE"/>
                    </a:solidFill>
                  </a:tcPr>
                </a:tc>
                <a:extLst>
                  <a:ext uri="{0D108BD9-81ED-4DB2-BD59-A6C34878D82A}">
                    <a16:rowId xmlns:a16="http://schemas.microsoft.com/office/drawing/2014/main" val="10005"/>
                  </a:ext>
                </a:extLst>
              </a:tr>
              <a:tr h="502259">
                <a:tc>
                  <a:txBody>
                    <a:bodyPr/>
                    <a:lstStyle/>
                    <a:p>
                      <a:r>
                        <a:rPr lang="en-CA" sz="2100" b="0" dirty="0">
                          <a:solidFill>
                            <a:schemeClr val="tx1"/>
                          </a:solidFill>
                        </a:rPr>
                        <a:t>Adobe Acrobat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1DEAE"/>
                    </a:solidFill>
                  </a:tcPr>
                </a:tc>
                <a:tc>
                  <a:txBody>
                    <a:bodyPr/>
                    <a:lstStyle/>
                    <a:p>
                      <a:pPr algn="ctr"/>
                      <a:r>
                        <a:rPr lang="en-CA" sz="2400" b="1" dirty="0">
                          <a:solidFill>
                            <a:schemeClr val="tx1"/>
                          </a:solidFill>
                        </a:rPr>
                        <a:t>pdf</a:t>
                      </a: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1DEAE"/>
                    </a:solidFill>
                  </a:tcPr>
                </a:tc>
                <a:tc>
                  <a:txBody>
                    <a:bodyPr/>
                    <a:lstStyle/>
                    <a:p>
                      <a:endParaRPr lang="en-CA" sz="2400" dirty="0">
                        <a:solidFill>
                          <a:schemeClr val="tx1"/>
                        </a:solidFill>
                      </a:endParaRPr>
                    </a:p>
                  </a:txBody>
                  <a:tcPr marL="121920" marR="121920" marT="60960" marB="6096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1DEAE"/>
                    </a:solidFill>
                  </a:tcPr>
                </a:tc>
                <a:extLst>
                  <a:ext uri="{0D108BD9-81ED-4DB2-BD59-A6C34878D82A}">
                    <a16:rowId xmlns:a16="http://schemas.microsoft.com/office/drawing/2014/main" val="10006"/>
                  </a:ext>
                </a:extLst>
              </a:tr>
            </a:tbl>
          </a:graphicData>
        </a:graphic>
      </p:graphicFrame>
      <p:sp>
        <p:nvSpPr>
          <p:cNvPr id="2" name="Title 1"/>
          <p:cNvSpPr>
            <a:spLocks noGrp="1"/>
          </p:cNvSpPr>
          <p:nvPr>
            <p:ph type="title"/>
          </p:nvPr>
        </p:nvSpPr>
        <p:spPr>
          <a:xfrm>
            <a:off x="555311" y="249409"/>
            <a:ext cx="2727003" cy="667512"/>
          </a:xfrm>
          <a:solidFill>
            <a:schemeClr val="accent2">
              <a:alpha val="65000"/>
            </a:schemeClr>
          </a:solidFill>
          <a:effectLst>
            <a:outerShdw blurRad="50800" dist="38100" dir="2700000" algn="tl" rotWithShape="0">
              <a:prstClr val="black">
                <a:alpha val="40000"/>
              </a:prstClr>
            </a:outerShdw>
            <a:reflection stA="45000" endPos="0" dir="5400000" sy="-100000" algn="bl" rotWithShape="0"/>
            <a:softEdge rad="63500"/>
          </a:effectLst>
        </p:spPr>
        <p:txBody>
          <a:bodyPr vert="horz" lIns="91440" tIns="45720" rIns="91440" bIns="45720" rtlCol="0" anchor="ctr">
            <a:normAutofit/>
          </a:bodyPr>
          <a:lstStyle/>
          <a:p>
            <a:pPr algn="ctr"/>
            <a:r>
              <a:rPr lang="en-CA" sz="1800" b="1" dirty="0">
                <a:latin typeface="Times New Roman" panose="02020603050405020304" pitchFamily="18" charset="0"/>
                <a:cs typeface="Times New Roman" panose="02020603050405020304" pitchFamily="18" charset="0"/>
              </a:rPr>
              <a:t>Files and Folders</a:t>
            </a:r>
            <a:br>
              <a:rPr lang="en-CA" sz="1600" b="1" dirty="0">
                <a:latin typeface="Times New Roman" panose="02020603050405020304" pitchFamily="18" charset="0"/>
                <a:cs typeface="Times New Roman" panose="02020603050405020304" pitchFamily="18" charset="0"/>
              </a:rPr>
            </a:br>
            <a:r>
              <a:rPr lang="en-CA" sz="1600" b="1" dirty="0">
                <a:latin typeface="Times New Roman" panose="02020603050405020304" pitchFamily="18" charset="0"/>
                <a:cs typeface="Times New Roman" panose="02020603050405020304" pitchFamily="18" charset="0"/>
              </a:rPr>
              <a:t>File Extension Types</a:t>
            </a:r>
          </a:p>
        </p:txBody>
      </p:sp>
      <p:sp>
        <p:nvSpPr>
          <p:cNvPr id="3" name="Down Arrow Callout 2"/>
          <p:cNvSpPr/>
          <p:nvPr/>
        </p:nvSpPr>
        <p:spPr>
          <a:xfrm>
            <a:off x="6036906" y="149290"/>
            <a:ext cx="3974841" cy="1035698"/>
          </a:xfrm>
          <a:prstGeom prst="downArrowCallout">
            <a:avLst/>
          </a:prstGeom>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Below is a list of a few common file extension types from a list of many hundreds.</a:t>
            </a:r>
          </a:p>
        </p:txBody>
      </p:sp>
      <p:grpSp>
        <p:nvGrpSpPr>
          <p:cNvPr id="16393" name="Group 16392"/>
          <p:cNvGrpSpPr/>
          <p:nvPr/>
        </p:nvGrpSpPr>
        <p:grpSpPr>
          <a:xfrm>
            <a:off x="620551" y="4800561"/>
            <a:ext cx="9601067" cy="1903445"/>
            <a:chOff x="620551" y="4800561"/>
            <a:chExt cx="9601067" cy="1903445"/>
          </a:xfrm>
        </p:grpSpPr>
        <p:sp>
          <p:nvSpPr>
            <p:cNvPr id="17" name="Horizontal Scroll 16"/>
            <p:cNvSpPr/>
            <p:nvPr/>
          </p:nvSpPr>
          <p:spPr>
            <a:xfrm flipV="1">
              <a:off x="620551" y="4800561"/>
              <a:ext cx="9601067" cy="1903445"/>
            </a:xfrm>
            <a:prstGeom prst="horizontalScroll">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
          <p:nvSpPr>
            <p:cNvPr id="19" name="TextBox 18"/>
            <p:cNvSpPr txBox="1"/>
            <p:nvPr/>
          </p:nvSpPr>
          <p:spPr>
            <a:xfrm>
              <a:off x="1026367" y="5200784"/>
              <a:ext cx="8985380" cy="1200329"/>
            </a:xfrm>
            <a:prstGeom prst="rect">
              <a:avLst/>
            </a:prstGeom>
            <a:noFill/>
          </p:spPr>
          <p:txBody>
            <a:bodyPr wrap="square" rtlCol="0">
              <a:spAutoFit/>
            </a:bodyPr>
            <a:lstStyle/>
            <a:p>
              <a:r>
                <a:rPr lang="en-CA" dirty="0"/>
                <a:t>There is no central authority that assigns file extensions.  A software company chooses a file extension to represent the data that is created by using their software and that extension then becomes the de facto standard for that software.</a:t>
              </a:r>
            </a:p>
            <a:p>
              <a:endParaRPr lang="en-CA" dirty="0"/>
            </a:p>
          </p:txBody>
        </p:sp>
      </p:gr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7360" y="4189597"/>
            <a:ext cx="346257" cy="381570"/>
          </a:xfrm>
          <a:prstGeom prst="rect">
            <a:avLst/>
          </a:prstGeom>
        </p:spPr>
      </p:pic>
      <p:grpSp>
        <p:nvGrpSpPr>
          <p:cNvPr id="16390" name="Group 16389"/>
          <p:cNvGrpSpPr/>
          <p:nvPr/>
        </p:nvGrpSpPr>
        <p:grpSpPr>
          <a:xfrm>
            <a:off x="7901858" y="3724449"/>
            <a:ext cx="877398" cy="404620"/>
            <a:chOff x="7840939" y="3737204"/>
            <a:chExt cx="877398" cy="404620"/>
          </a:xfrm>
        </p:grpSpPr>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81380" y="3773957"/>
              <a:ext cx="336957" cy="34060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40939" y="3737204"/>
              <a:ext cx="400290" cy="404620"/>
            </a:xfrm>
            <a:prstGeom prst="rect">
              <a:avLst/>
            </a:prstGeom>
          </p:spPr>
        </p:pic>
      </p:grpSp>
      <p:grpSp>
        <p:nvGrpSpPr>
          <p:cNvPr id="16388" name="Group 16387"/>
          <p:cNvGrpSpPr/>
          <p:nvPr/>
        </p:nvGrpSpPr>
        <p:grpSpPr>
          <a:xfrm>
            <a:off x="7901188" y="2758540"/>
            <a:ext cx="2110559" cy="384340"/>
            <a:chOff x="7840269" y="2771295"/>
            <a:chExt cx="2110559" cy="384340"/>
          </a:xfrm>
        </p:grpSpPr>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22978" y="2793102"/>
              <a:ext cx="327850" cy="324116"/>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60691" y="2773234"/>
              <a:ext cx="376388" cy="380460"/>
            </a:xfrm>
            <a:prstGeom prst="rect">
              <a:avLst/>
            </a:prstGeom>
          </p:spPr>
        </p:pic>
        <p:pic>
          <p:nvPicPr>
            <p:cNvPr id="21" name="Pictur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40269" y="2805228"/>
              <a:ext cx="339012" cy="342678"/>
            </a:xfrm>
            <a:prstGeom prst="rect">
              <a:avLst/>
            </a:prstGeom>
          </p:spPr>
        </p:pic>
        <p:pic>
          <p:nvPicPr>
            <p:cNvPr id="22" name="Picture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349952" y="2825962"/>
              <a:ext cx="291616" cy="294770"/>
            </a:xfrm>
            <a:prstGeom prst="rect">
              <a:avLst/>
            </a:prstGeom>
          </p:spPr>
        </p:pic>
        <p:pic>
          <p:nvPicPr>
            <p:cNvPr id="23" name="Picture 2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711015" y="2771295"/>
              <a:ext cx="380229" cy="384340"/>
            </a:xfrm>
            <a:prstGeom prst="rect">
              <a:avLst/>
            </a:prstGeom>
          </p:spPr>
        </p:pic>
      </p:grpSp>
      <p:grpSp>
        <p:nvGrpSpPr>
          <p:cNvPr id="16389" name="Group 16388"/>
          <p:cNvGrpSpPr/>
          <p:nvPr/>
        </p:nvGrpSpPr>
        <p:grpSpPr>
          <a:xfrm>
            <a:off x="7927360" y="3248436"/>
            <a:ext cx="1330209" cy="361126"/>
            <a:chOff x="7919226" y="3270923"/>
            <a:chExt cx="1330209" cy="361126"/>
          </a:xfrm>
        </p:grpSpPr>
        <p:pic>
          <p:nvPicPr>
            <p:cNvPr id="5" name="Picture 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355372" y="3293103"/>
              <a:ext cx="334240" cy="337856"/>
            </a:xfrm>
            <a:prstGeom prst="rect">
              <a:avLst/>
            </a:prstGeom>
          </p:spPr>
        </p:pic>
        <p:pic>
          <p:nvPicPr>
            <p:cNvPr id="6" name="Picture 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919226" y="3312863"/>
              <a:ext cx="315770" cy="319186"/>
            </a:xfrm>
            <a:prstGeom prst="rect">
              <a:avLst/>
            </a:prstGeom>
          </p:spPr>
        </p:pic>
        <p:pic>
          <p:nvPicPr>
            <p:cNvPr id="25" name="Picture 2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773686" y="3270923"/>
              <a:ext cx="475749" cy="353566"/>
            </a:xfrm>
            <a:prstGeom prst="rect">
              <a:avLst/>
            </a:prstGeom>
          </p:spPr>
        </p:pic>
      </p:grpSp>
      <p:grpSp>
        <p:nvGrpSpPr>
          <p:cNvPr id="16384" name="Group 16383"/>
          <p:cNvGrpSpPr/>
          <p:nvPr/>
        </p:nvGrpSpPr>
        <p:grpSpPr>
          <a:xfrm>
            <a:off x="7968408" y="1271688"/>
            <a:ext cx="2043339" cy="450432"/>
            <a:chOff x="7907489" y="1284443"/>
            <a:chExt cx="2043339" cy="450432"/>
          </a:xfrm>
        </p:grpSpPr>
        <p:pic>
          <p:nvPicPr>
            <p:cNvPr id="16" name="Picture 1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747043" y="1320014"/>
              <a:ext cx="308172" cy="383644"/>
            </a:xfrm>
            <a:prstGeom prst="rect">
              <a:avLst/>
            </a:prstGeom>
          </p:spPr>
        </p:pic>
        <p:pic>
          <p:nvPicPr>
            <p:cNvPr id="18" name="Picture 1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907489" y="1360052"/>
              <a:ext cx="264160" cy="267018"/>
            </a:xfrm>
            <a:prstGeom prst="rect">
              <a:avLst/>
            </a:prstGeom>
          </p:spPr>
        </p:pic>
        <p:pic>
          <p:nvPicPr>
            <p:cNvPr id="20" name="Picture 1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293225" y="1320184"/>
              <a:ext cx="348343" cy="352110"/>
            </a:xfrm>
            <a:prstGeom prst="rect">
              <a:avLst/>
            </a:prstGeom>
          </p:spPr>
        </p:pic>
        <p:pic>
          <p:nvPicPr>
            <p:cNvPr id="24" name="Picture 23"/>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086097" y="1284443"/>
              <a:ext cx="445612" cy="450432"/>
            </a:xfrm>
            <a:prstGeom prst="rect">
              <a:avLst/>
            </a:prstGeom>
          </p:spPr>
        </p:pic>
        <p:pic>
          <p:nvPicPr>
            <p:cNvPr id="26" name="Picture 25"/>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551347" y="1321023"/>
              <a:ext cx="399481" cy="403800"/>
            </a:xfrm>
            <a:prstGeom prst="rect">
              <a:avLst/>
            </a:prstGeom>
          </p:spPr>
        </p:pic>
      </p:grpSp>
      <p:grpSp>
        <p:nvGrpSpPr>
          <p:cNvPr id="16385" name="Group 16384"/>
          <p:cNvGrpSpPr/>
          <p:nvPr/>
        </p:nvGrpSpPr>
        <p:grpSpPr>
          <a:xfrm>
            <a:off x="7991027" y="1734378"/>
            <a:ext cx="1995971" cy="463576"/>
            <a:chOff x="7930108" y="1747133"/>
            <a:chExt cx="1995971" cy="463576"/>
          </a:xfrm>
        </p:grpSpPr>
        <p:pic>
          <p:nvPicPr>
            <p:cNvPr id="14" name="Picture 13"/>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355372" y="1747244"/>
              <a:ext cx="338106" cy="442540"/>
            </a:xfrm>
            <a:prstGeom prst="rect">
              <a:avLst/>
            </a:prstGeom>
          </p:spPr>
        </p:pic>
        <p:pic>
          <p:nvPicPr>
            <p:cNvPr id="15" name="Picture 14"/>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7930108" y="1747133"/>
              <a:ext cx="354180" cy="463576"/>
            </a:xfrm>
            <a:prstGeom prst="rect">
              <a:avLst/>
            </a:prstGeom>
          </p:spPr>
        </p:pic>
        <p:pic>
          <p:nvPicPr>
            <p:cNvPr id="27" name="Picture 26"/>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8698965" y="1778621"/>
              <a:ext cx="404327" cy="408700"/>
            </a:xfrm>
            <a:prstGeom prst="rect">
              <a:avLst/>
            </a:prstGeom>
          </p:spPr>
        </p:pic>
        <p:pic>
          <p:nvPicPr>
            <p:cNvPr id="28" name="Picture 27"/>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9213164" y="1815322"/>
              <a:ext cx="266611" cy="347690"/>
            </a:xfrm>
            <a:prstGeom prst="rect">
              <a:avLst/>
            </a:prstGeom>
          </p:spPr>
        </p:pic>
        <p:pic>
          <p:nvPicPr>
            <p:cNvPr id="29" name="Picture 28"/>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9622978" y="1815068"/>
              <a:ext cx="303101" cy="395276"/>
            </a:xfrm>
            <a:prstGeom prst="rect">
              <a:avLst/>
            </a:prstGeom>
          </p:spPr>
        </p:pic>
      </p:grpSp>
      <p:grpSp>
        <p:nvGrpSpPr>
          <p:cNvPr id="16387" name="Group 16386"/>
          <p:cNvGrpSpPr/>
          <p:nvPr/>
        </p:nvGrpSpPr>
        <p:grpSpPr>
          <a:xfrm>
            <a:off x="8024678" y="2277592"/>
            <a:ext cx="1628110" cy="429716"/>
            <a:chOff x="7963759" y="2290347"/>
            <a:chExt cx="1628110" cy="429716"/>
          </a:xfrm>
        </p:grpSpPr>
        <p:pic>
          <p:nvPicPr>
            <p:cNvPr id="12" name="Picture 11"/>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7963759" y="2299911"/>
              <a:ext cx="286877" cy="374768"/>
            </a:xfrm>
            <a:prstGeom prst="rect">
              <a:avLst/>
            </a:prstGeom>
          </p:spPr>
        </p:pic>
        <p:pic>
          <p:nvPicPr>
            <p:cNvPr id="13" name="Picture 12"/>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8728194" y="2295373"/>
              <a:ext cx="357903" cy="424690"/>
            </a:xfrm>
            <a:prstGeom prst="rect">
              <a:avLst/>
            </a:prstGeom>
          </p:spPr>
        </p:pic>
        <p:pic>
          <p:nvPicPr>
            <p:cNvPr id="30" name="Picture 29"/>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8291917" y="2290347"/>
              <a:ext cx="394996" cy="399268"/>
            </a:xfrm>
            <a:prstGeom prst="rect">
              <a:avLst/>
            </a:prstGeom>
          </p:spPr>
        </p:pic>
        <p:pic>
          <p:nvPicPr>
            <p:cNvPr id="31" name="Picture 30"/>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9180125" y="2295417"/>
              <a:ext cx="411744" cy="416198"/>
            </a:xfrm>
            <a:prstGeom prst="rect">
              <a:avLst/>
            </a:prstGeom>
          </p:spPr>
        </p:pic>
      </p:grpSp>
    </p:spTree>
    <p:extLst>
      <p:ext uri="{BB962C8B-B14F-4D97-AF65-F5344CB8AC3E}">
        <p14:creationId xmlns:p14="http://schemas.microsoft.com/office/powerpoint/2010/main" val="261048761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6393"/>
                                        </p:tgtEl>
                                        <p:attrNameLst>
                                          <p:attrName>style.visibility</p:attrName>
                                        </p:attrNameLst>
                                      </p:cBhvr>
                                      <p:to>
                                        <p:strVal val="visible"/>
                                      </p:to>
                                    </p:set>
                                    <p:animEffect transition="in" filter="randombar(horizontal)">
                                      <p:cBhvr>
                                        <p:cTn id="7" dur="500"/>
                                        <p:tgtEl>
                                          <p:spTgt spid="163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253" y="1075150"/>
            <a:ext cx="6827736" cy="4797869"/>
          </a:xfrm>
          <a:prstGeom prst="rect">
            <a:avLst/>
          </a:prstGeom>
        </p:spPr>
      </p:pic>
      <p:sp>
        <p:nvSpPr>
          <p:cNvPr id="5" name="Title 1"/>
          <p:cNvSpPr>
            <a:spLocks noGrp="1"/>
          </p:cNvSpPr>
          <p:nvPr>
            <p:ph type="title"/>
          </p:nvPr>
        </p:nvSpPr>
        <p:spPr>
          <a:xfrm>
            <a:off x="190500" y="120527"/>
            <a:ext cx="2771775" cy="804249"/>
          </a:xfr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a:bodyPr>
          <a:lstStyle/>
          <a:p>
            <a:pPr algn="ctr"/>
            <a:r>
              <a:rPr lang="en-CA" sz="1800" b="1" dirty="0">
                <a:latin typeface="Times New Roman" panose="02020603050405020304" pitchFamily="18" charset="0"/>
                <a:cs typeface="Times New Roman" panose="02020603050405020304" pitchFamily="18" charset="0"/>
              </a:rPr>
              <a:t>Files and Folders</a:t>
            </a:r>
            <a:br>
              <a:rPr lang="en-CA" sz="2800" b="1" dirty="0">
                <a:latin typeface="Times New Roman" panose="02020603050405020304" pitchFamily="18" charset="0"/>
                <a:cs typeface="Times New Roman" panose="02020603050405020304" pitchFamily="18" charset="0"/>
              </a:rPr>
            </a:br>
            <a:r>
              <a:rPr lang="en-CA" sz="1600" b="1" dirty="0">
                <a:latin typeface="Times New Roman" panose="02020603050405020304" pitchFamily="18" charset="0"/>
                <a:cs typeface="Times New Roman" panose="02020603050405020304" pitchFamily="18" charset="0"/>
              </a:rPr>
              <a:t>File Explorer Parts</a:t>
            </a:r>
          </a:p>
        </p:txBody>
      </p:sp>
      <p:grpSp>
        <p:nvGrpSpPr>
          <p:cNvPr id="31" name="Group 30"/>
          <p:cNvGrpSpPr/>
          <p:nvPr/>
        </p:nvGrpSpPr>
        <p:grpSpPr>
          <a:xfrm>
            <a:off x="190500" y="406116"/>
            <a:ext cx="11852600" cy="1152096"/>
            <a:chOff x="190500" y="406116"/>
            <a:chExt cx="11852600" cy="1152096"/>
          </a:xfrm>
        </p:grpSpPr>
        <p:sp>
          <p:nvSpPr>
            <p:cNvPr id="8" name="TextBox 7"/>
            <p:cNvSpPr txBox="1"/>
            <p:nvPr/>
          </p:nvSpPr>
          <p:spPr>
            <a:xfrm>
              <a:off x="7105341" y="406116"/>
              <a:ext cx="4937759" cy="523220"/>
            </a:xfrm>
            <a:prstGeom prst="rect">
              <a:avLst/>
            </a:prstGeom>
            <a:solidFill>
              <a:srgbClr val="00B050">
                <a:alpha val="10000"/>
              </a:srgbClr>
            </a:solidFill>
            <a:ln w="19050">
              <a:solidFill>
                <a:srgbClr val="00B050"/>
              </a:solidFill>
            </a:ln>
          </p:spPr>
          <p:txBody>
            <a:bodyPr wrap="square" rtlCol="0">
              <a:spAutoFit/>
            </a:bodyPr>
            <a:lstStyle/>
            <a:p>
              <a:r>
                <a:rPr lang="en-CA" sz="1400" dirty="0">
                  <a:solidFill>
                    <a:prstClr val="black"/>
                  </a:solidFill>
                </a:rPr>
                <a:t>The </a:t>
              </a:r>
              <a:r>
                <a:rPr lang="en-CA" sz="1400" b="1" i="1" dirty="0">
                  <a:solidFill>
                    <a:prstClr val="black"/>
                  </a:solidFill>
                </a:rPr>
                <a:t>Navigation</a:t>
              </a:r>
              <a:r>
                <a:rPr lang="en-CA" sz="1400" dirty="0">
                  <a:solidFill>
                    <a:prstClr val="black"/>
                  </a:solidFill>
                </a:rPr>
                <a:t> buttons go forward and back moving the file explorer along the path of selected folders.</a:t>
              </a:r>
            </a:p>
          </p:txBody>
        </p:sp>
        <p:sp>
          <p:nvSpPr>
            <p:cNvPr id="10" name="Line Callout 1 9"/>
            <p:cNvSpPr/>
            <p:nvPr/>
          </p:nvSpPr>
          <p:spPr>
            <a:xfrm>
              <a:off x="190500" y="1312975"/>
              <a:ext cx="546618" cy="245237"/>
            </a:xfrm>
            <a:prstGeom prst="borderCallout1">
              <a:avLst>
                <a:gd name="adj1" fmla="val -1061"/>
                <a:gd name="adj2" fmla="val 51550"/>
                <a:gd name="adj3" fmla="val -219292"/>
                <a:gd name="adj4" fmla="val 1266835"/>
              </a:avLst>
            </a:prstGeom>
            <a:solidFill>
              <a:srgbClr val="00B050">
                <a:alpha val="10000"/>
              </a:srgbClr>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pSp>
      <p:grpSp>
        <p:nvGrpSpPr>
          <p:cNvPr id="22" name="Group 21"/>
          <p:cNvGrpSpPr/>
          <p:nvPr/>
        </p:nvGrpSpPr>
        <p:grpSpPr>
          <a:xfrm>
            <a:off x="142875" y="1877619"/>
            <a:ext cx="6824114" cy="4614688"/>
            <a:chOff x="141117" y="1382134"/>
            <a:chExt cx="6824114" cy="4614688"/>
          </a:xfrm>
        </p:grpSpPr>
        <p:sp>
          <p:nvSpPr>
            <p:cNvPr id="19" name="TextBox 18"/>
            <p:cNvSpPr txBox="1"/>
            <p:nvPr/>
          </p:nvSpPr>
          <p:spPr>
            <a:xfrm>
              <a:off x="141117" y="5473602"/>
              <a:ext cx="6824114" cy="523220"/>
            </a:xfrm>
            <a:prstGeom prst="rect">
              <a:avLst/>
            </a:prstGeom>
            <a:noFill/>
            <a:ln w="19050">
              <a:solidFill>
                <a:srgbClr val="A66BD3"/>
              </a:solidFill>
            </a:ln>
          </p:spPr>
          <p:txBody>
            <a:bodyPr wrap="square" rtlCol="0">
              <a:spAutoFit/>
            </a:bodyPr>
            <a:lstStyle/>
            <a:p>
              <a:r>
                <a:rPr lang="en-CA" sz="1400" dirty="0">
                  <a:solidFill>
                    <a:prstClr val="black"/>
                  </a:solidFill>
                </a:rPr>
                <a:t>This is the </a:t>
              </a:r>
              <a:r>
                <a:rPr lang="en-CA" sz="1400" b="1" i="1" dirty="0">
                  <a:solidFill>
                    <a:prstClr val="black"/>
                  </a:solidFill>
                </a:rPr>
                <a:t>Navigation</a:t>
              </a:r>
              <a:r>
                <a:rPr lang="en-CA" sz="1400" dirty="0">
                  <a:solidFill>
                    <a:prstClr val="black"/>
                  </a:solidFill>
                </a:rPr>
                <a:t> pane.  Use it to move up and down in the hierarchy of the Windows folder structure.</a:t>
              </a:r>
            </a:p>
          </p:txBody>
        </p:sp>
        <p:sp>
          <p:nvSpPr>
            <p:cNvPr id="20" name="Line Callout 1 19"/>
            <p:cNvSpPr/>
            <p:nvPr/>
          </p:nvSpPr>
          <p:spPr>
            <a:xfrm>
              <a:off x="169692" y="1382134"/>
              <a:ext cx="1304546" cy="3951682"/>
            </a:xfrm>
            <a:prstGeom prst="borderCallout1">
              <a:avLst>
                <a:gd name="adj1" fmla="val 100271"/>
                <a:gd name="adj2" fmla="val 46957"/>
                <a:gd name="adj3" fmla="val 103409"/>
                <a:gd name="adj4" fmla="val 60857"/>
              </a:avLst>
            </a:prstGeom>
            <a:solidFill>
              <a:srgbClr val="7030A0">
                <a:alpha val="10000"/>
              </a:srgbClr>
            </a:solidFill>
            <a:ln w="19050">
              <a:solidFill>
                <a:srgbClr val="A66B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pSp>
      <p:grpSp>
        <p:nvGrpSpPr>
          <p:cNvPr id="27" name="Group 26"/>
          <p:cNvGrpSpPr/>
          <p:nvPr/>
        </p:nvGrpSpPr>
        <p:grpSpPr>
          <a:xfrm>
            <a:off x="774616" y="1096667"/>
            <a:ext cx="11268485" cy="1169551"/>
            <a:chOff x="774616" y="1096667"/>
            <a:chExt cx="11268485" cy="1169551"/>
          </a:xfrm>
        </p:grpSpPr>
        <p:sp>
          <p:nvSpPr>
            <p:cNvPr id="3" name="TextBox 2"/>
            <p:cNvSpPr txBox="1"/>
            <p:nvPr/>
          </p:nvSpPr>
          <p:spPr>
            <a:xfrm>
              <a:off x="7105342" y="1096667"/>
              <a:ext cx="4937759" cy="1169551"/>
            </a:xfrm>
            <a:prstGeom prst="rect">
              <a:avLst/>
            </a:prstGeom>
            <a:solidFill>
              <a:schemeClr val="accent2">
                <a:alpha val="10000"/>
              </a:schemeClr>
            </a:solidFill>
            <a:ln w="19050">
              <a:solidFill>
                <a:schemeClr val="accent2"/>
              </a:solidFill>
            </a:ln>
          </p:spPr>
          <p:txBody>
            <a:bodyPr wrap="square" rtlCol="0">
              <a:spAutoFit/>
            </a:bodyPr>
            <a:lstStyle/>
            <a:p>
              <a:r>
                <a:rPr lang="en-CA" sz="1400" b="1" i="1" dirty="0">
                  <a:solidFill>
                    <a:prstClr val="black"/>
                  </a:solidFill>
                </a:rPr>
                <a:t>Address</a:t>
              </a:r>
              <a:r>
                <a:rPr lang="en-CA" sz="1400" dirty="0">
                  <a:solidFill>
                    <a:prstClr val="black"/>
                  </a:solidFill>
                </a:rPr>
                <a:t> bar</a:t>
              </a:r>
              <a:r>
                <a:rPr lang="en-CA" sz="1400" b="1" i="1" dirty="0">
                  <a:solidFill>
                    <a:prstClr val="black"/>
                  </a:solidFill>
                </a:rPr>
                <a:t> </a:t>
              </a:r>
              <a:r>
                <a:rPr lang="en-CA" sz="1400" dirty="0">
                  <a:solidFill>
                    <a:prstClr val="black"/>
                  </a:solidFill>
                </a:rPr>
                <a:t>holds the path to the current folder represented as buttons to navigate to that folder.  The arrow to the right side of the button drops a list of the contents of that folder.  More on this next slide.</a:t>
              </a:r>
            </a:p>
            <a:p>
              <a:r>
                <a:rPr lang="en-CA" sz="1400" dirty="0">
                  <a:solidFill>
                    <a:prstClr val="black"/>
                  </a:solidFill>
                </a:rPr>
                <a:t>The </a:t>
              </a:r>
              <a:r>
                <a:rPr lang="en-CA" sz="1400" i="1" dirty="0">
                  <a:solidFill>
                    <a:prstClr val="black"/>
                  </a:solidFill>
                </a:rPr>
                <a:t>refresh</a:t>
              </a:r>
              <a:r>
                <a:rPr lang="en-CA" sz="1400" dirty="0">
                  <a:solidFill>
                    <a:prstClr val="black"/>
                  </a:solidFill>
                </a:rPr>
                <a:t> button is on the far right side of the </a:t>
              </a:r>
              <a:r>
                <a:rPr lang="en-CA" sz="1400" b="1" i="1" dirty="0">
                  <a:solidFill>
                    <a:prstClr val="black"/>
                  </a:solidFill>
                </a:rPr>
                <a:t>Address</a:t>
              </a:r>
              <a:r>
                <a:rPr lang="en-CA" sz="1400" dirty="0">
                  <a:solidFill>
                    <a:prstClr val="black"/>
                  </a:solidFill>
                </a:rPr>
                <a:t> bar.</a:t>
              </a:r>
            </a:p>
          </p:txBody>
        </p:sp>
        <p:sp>
          <p:nvSpPr>
            <p:cNvPr id="16" name="Line Callout 1 15"/>
            <p:cNvSpPr/>
            <p:nvPr/>
          </p:nvSpPr>
          <p:spPr>
            <a:xfrm flipV="1">
              <a:off x="774616" y="1302178"/>
              <a:ext cx="4161277" cy="254568"/>
            </a:xfrm>
            <a:prstGeom prst="borderCallout1">
              <a:avLst>
                <a:gd name="adj1" fmla="val 100922"/>
                <a:gd name="adj2" fmla="val 99276"/>
                <a:gd name="adj3" fmla="val 182677"/>
                <a:gd name="adj4" fmla="val 152136"/>
              </a:avLst>
            </a:prstGeom>
            <a:solidFill>
              <a:schemeClr val="accent2">
                <a:alpha val="1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pSp>
      <p:grpSp>
        <p:nvGrpSpPr>
          <p:cNvPr id="33" name="Group 32"/>
          <p:cNvGrpSpPr/>
          <p:nvPr/>
        </p:nvGrpSpPr>
        <p:grpSpPr>
          <a:xfrm>
            <a:off x="171450" y="1578650"/>
            <a:ext cx="11871651" cy="3792219"/>
            <a:chOff x="171450" y="1578650"/>
            <a:chExt cx="11871651" cy="3792219"/>
          </a:xfrm>
        </p:grpSpPr>
        <p:sp>
          <p:nvSpPr>
            <p:cNvPr id="4" name="Line Callout 1 3"/>
            <p:cNvSpPr/>
            <p:nvPr/>
          </p:nvSpPr>
          <p:spPr>
            <a:xfrm>
              <a:off x="171450" y="1578650"/>
              <a:ext cx="6779856" cy="268811"/>
            </a:xfrm>
            <a:prstGeom prst="borderCallout1">
              <a:avLst>
                <a:gd name="adj1" fmla="val 110678"/>
                <a:gd name="adj2" fmla="val 211084"/>
                <a:gd name="adj3" fmla="val 552034"/>
                <a:gd name="adj4" fmla="val 246133"/>
              </a:avLst>
            </a:prstGeom>
            <a:solidFill>
              <a:srgbClr val="C00000">
                <a:alpha val="10000"/>
              </a:srgb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pSp>
          <p:nvGrpSpPr>
            <p:cNvPr id="32" name="Group 31"/>
            <p:cNvGrpSpPr/>
            <p:nvPr/>
          </p:nvGrpSpPr>
          <p:grpSpPr>
            <a:xfrm>
              <a:off x="6951306" y="1713056"/>
              <a:ext cx="5091795" cy="3657813"/>
              <a:chOff x="6951306" y="1713056"/>
              <a:chExt cx="5091795" cy="3657813"/>
            </a:xfrm>
          </p:grpSpPr>
          <p:sp>
            <p:nvSpPr>
              <p:cNvPr id="12" name="TextBox 11"/>
              <p:cNvSpPr txBox="1"/>
              <p:nvPr/>
            </p:nvSpPr>
            <p:spPr>
              <a:xfrm>
                <a:off x="7105342" y="4416762"/>
                <a:ext cx="4937759" cy="954107"/>
              </a:xfrm>
              <a:prstGeom prst="rect">
                <a:avLst/>
              </a:prstGeom>
              <a:solidFill>
                <a:srgbClr val="C00000">
                  <a:alpha val="10000"/>
                </a:srgbClr>
              </a:solidFill>
              <a:ln w="19050">
                <a:solidFill>
                  <a:srgbClr val="FF0000"/>
                </a:solidFill>
              </a:ln>
            </p:spPr>
            <p:txBody>
              <a:bodyPr wrap="square" rtlCol="0">
                <a:spAutoFit/>
              </a:bodyPr>
              <a:lstStyle/>
              <a:p>
                <a:r>
                  <a:rPr lang="en-CA" sz="1400" dirty="0">
                    <a:solidFill>
                      <a:prstClr val="black"/>
                    </a:solidFill>
                  </a:rPr>
                  <a:t>The </a:t>
                </a:r>
                <a:r>
                  <a:rPr lang="en-CA" sz="1400" b="1" i="1" dirty="0">
                    <a:solidFill>
                      <a:prstClr val="black"/>
                    </a:solidFill>
                  </a:rPr>
                  <a:t>Command</a:t>
                </a:r>
                <a:r>
                  <a:rPr lang="en-CA" sz="1400" dirty="0">
                    <a:solidFill>
                      <a:prstClr val="black"/>
                    </a:solidFill>
                  </a:rPr>
                  <a:t> bar is similar to a context toolbar, it will display the commands available for the object that is selected in the </a:t>
                </a:r>
                <a:r>
                  <a:rPr lang="en-CA" sz="1400" b="1" i="1" dirty="0">
                    <a:solidFill>
                      <a:prstClr val="black"/>
                    </a:solidFill>
                  </a:rPr>
                  <a:t>Content</a:t>
                </a:r>
                <a:r>
                  <a:rPr lang="en-CA" sz="1400" dirty="0">
                    <a:solidFill>
                      <a:prstClr val="black"/>
                    </a:solidFill>
                  </a:rPr>
                  <a:t> pane.  If nothing is selected, a default command bar is displayed.</a:t>
                </a:r>
              </a:p>
            </p:txBody>
          </p:sp>
          <p:cxnSp>
            <p:nvCxnSpPr>
              <p:cNvPr id="23" name="Straight Connector 22"/>
              <p:cNvCxnSpPr>
                <a:stCxn id="4" idx="0"/>
                <a:endCxn id="12" idx="1"/>
              </p:cNvCxnSpPr>
              <p:nvPr/>
            </p:nvCxnSpPr>
            <p:spPr>
              <a:xfrm>
                <a:off x="6951306" y="1713056"/>
                <a:ext cx="154036" cy="318076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30" name="Group 29"/>
          <p:cNvGrpSpPr/>
          <p:nvPr/>
        </p:nvGrpSpPr>
        <p:grpSpPr>
          <a:xfrm>
            <a:off x="1508192" y="1871792"/>
            <a:ext cx="10534909" cy="4620515"/>
            <a:chOff x="1508192" y="1871792"/>
            <a:chExt cx="10534909" cy="4620515"/>
          </a:xfrm>
        </p:grpSpPr>
        <p:sp>
          <p:nvSpPr>
            <p:cNvPr id="24" name="Line Callout 1 23"/>
            <p:cNvSpPr/>
            <p:nvPr/>
          </p:nvSpPr>
          <p:spPr>
            <a:xfrm>
              <a:off x="1508192" y="1871792"/>
              <a:ext cx="5443113" cy="3957509"/>
            </a:xfrm>
            <a:prstGeom prst="borderCallout1">
              <a:avLst>
                <a:gd name="adj1" fmla="val 72179"/>
                <a:gd name="adj2" fmla="val 99762"/>
                <a:gd name="adj3" fmla="val 93245"/>
                <a:gd name="adj4" fmla="val 102792"/>
              </a:avLst>
            </a:prstGeom>
            <a:solidFill>
              <a:srgbClr val="00B050">
                <a:alpha val="10000"/>
              </a:srgbClr>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25" name="TextBox 24"/>
            <p:cNvSpPr txBox="1"/>
            <p:nvPr/>
          </p:nvSpPr>
          <p:spPr>
            <a:xfrm>
              <a:off x="7105342" y="5538200"/>
              <a:ext cx="4937759" cy="954107"/>
            </a:xfrm>
            <a:prstGeom prst="rect">
              <a:avLst/>
            </a:prstGeom>
            <a:solidFill>
              <a:srgbClr val="00B050">
                <a:alpha val="10000"/>
              </a:srgbClr>
            </a:solidFill>
            <a:ln w="19050">
              <a:solidFill>
                <a:srgbClr val="00B050"/>
              </a:solidFill>
            </a:ln>
          </p:spPr>
          <p:txBody>
            <a:bodyPr wrap="square" rtlCol="0">
              <a:spAutoFit/>
            </a:bodyPr>
            <a:lstStyle/>
            <a:p>
              <a:r>
                <a:rPr lang="en-CA" sz="1400" dirty="0">
                  <a:solidFill>
                    <a:prstClr val="black"/>
                  </a:solidFill>
                </a:rPr>
                <a:t>The </a:t>
              </a:r>
              <a:r>
                <a:rPr lang="en-CA" sz="1400" b="1" i="1" dirty="0">
                  <a:solidFill>
                    <a:prstClr val="black"/>
                  </a:solidFill>
                </a:rPr>
                <a:t>Content</a:t>
              </a:r>
              <a:r>
                <a:rPr lang="en-CA" sz="1400" dirty="0">
                  <a:solidFill>
                    <a:prstClr val="black"/>
                  </a:solidFill>
                </a:rPr>
                <a:t> pane.  The contents of whatever is selected in the </a:t>
              </a:r>
              <a:r>
                <a:rPr lang="en-CA" sz="1400" b="1" i="1" dirty="0">
                  <a:solidFill>
                    <a:prstClr val="black"/>
                  </a:solidFill>
                </a:rPr>
                <a:t>Navigation</a:t>
              </a:r>
              <a:r>
                <a:rPr lang="en-CA" sz="1400" dirty="0">
                  <a:solidFill>
                    <a:prstClr val="black"/>
                  </a:solidFill>
                </a:rPr>
                <a:t> pane is displayed here.  Select an object here and the </a:t>
              </a:r>
              <a:r>
                <a:rPr lang="en-CA" sz="1400" b="1" i="1" dirty="0">
                  <a:solidFill>
                    <a:prstClr val="black"/>
                  </a:solidFill>
                </a:rPr>
                <a:t>Command </a:t>
              </a:r>
              <a:r>
                <a:rPr lang="en-CA" sz="1400" dirty="0">
                  <a:solidFill>
                    <a:prstClr val="black"/>
                  </a:solidFill>
                </a:rPr>
                <a:t>bar will display the commands associated with working with that object.</a:t>
              </a:r>
            </a:p>
          </p:txBody>
        </p:sp>
      </p:grpSp>
      <p:grpSp>
        <p:nvGrpSpPr>
          <p:cNvPr id="38" name="Group 37"/>
          <p:cNvGrpSpPr/>
          <p:nvPr/>
        </p:nvGrpSpPr>
        <p:grpSpPr>
          <a:xfrm>
            <a:off x="4951219" y="1296567"/>
            <a:ext cx="7091882" cy="2952864"/>
            <a:chOff x="4951219" y="1296567"/>
            <a:chExt cx="7091882" cy="2952864"/>
          </a:xfrm>
        </p:grpSpPr>
        <p:grpSp>
          <p:nvGrpSpPr>
            <p:cNvPr id="28" name="Group 27"/>
            <p:cNvGrpSpPr/>
            <p:nvPr/>
          </p:nvGrpSpPr>
          <p:grpSpPr>
            <a:xfrm>
              <a:off x="4951219" y="1296567"/>
              <a:ext cx="7091882" cy="2952864"/>
              <a:chOff x="4951219" y="1296567"/>
              <a:chExt cx="7091882" cy="2952864"/>
            </a:xfrm>
          </p:grpSpPr>
          <p:sp>
            <p:nvSpPr>
              <p:cNvPr id="13" name="Line Callout 1 12"/>
              <p:cNvSpPr/>
              <p:nvPr/>
            </p:nvSpPr>
            <p:spPr>
              <a:xfrm>
                <a:off x="4951219" y="1296567"/>
                <a:ext cx="2000087" cy="251926"/>
              </a:xfrm>
              <a:prstGeom prst="borderCallout1">
                <a:avLst>
                  <a:gd name="adj1" fmla="val 44233"/>
                  <a:gd name="adj2" fmla="val 100773"/>
                  <a:gd name="adj3" fmla="val 457706"/>
                  <a:gd name="adj4" fmla="val 107625"/>
                </a:avLst>
              </a:prstGeom>
              <a:solidFill>
                <a:srgbClr val="00B0F0">
                  <a:alpha val="10000"/>
                </a:srgbClr>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5" name="TextBox 14"/>
              <p:cNvSpPr txBox="1"/>
              <p:nvPr/>
            </p:nvSpPr>
            <p:spPr>
              <a:xfrm>
                <a:off x="7105342" y="2433549"/>
                <a:ext cx="4937759" cy="1815882"/>
              </a:xfrm>
              <a:prstGeom prst="rect">
                <a:avLst/>
              </a:prstGeom>
              <a:solidFill>
                <a:srgbClr val="00B0F0">
                  <a:alpha val="10000"/>
                </a:srgbClr>
              </a:solidFill>
              <a:ln w="19050">
                <a:solidFill>
                  <a:srgbClr val="00B0F0"/>
                </a:solidFill>
              </a:ln>
            </p:spPr>
            <p:txBody>
              <a:bodyPr wrap="square" rtlCol="0">
                <a:spAutoFit/>
              </a:bodyPr>
              <a:lstStyle/>
              <a:p>
                <a:r>
                  <a:rPr lang="en-CA" sz="1400" dirty="0">
                    <a:solidFill>
                      <a:prstClr val="black"/>
                    </a:solidFill>
                  </a:rPr>
                  <a:t>If you want to find a file on your computer, the </a:t>
                </a:r>
                <a:r>
                  <a:rPr lang="en-CA" sz="1400" b="1" i="1" dirty="0">
                    <a:solidFill>
                      <a:prstClr val="black"/>
                    </a:solidFill>
                  </a:rPr>
                  <a:t>Search</a:t>
                </a:r>
                <a:r>
                  <a:rPr lang="en-CA" sz="1400" dirty="0">
                    <a:solidFill>
                      <a:prstClr val="black"/>
                    </a:solidFill>
                  </a:rPr>
                  <a:t> bar is where you enter either the full or part of the file name. You can use wildcards to replace some or all of the file name.</a:t>
                </a:r>
              </a:p>
              <a:p>
                <a:endParaRPr lang="en-CA" sz="1400" dirty="0">
                  <a:solidFill>
                    <a:prstClr val="black"/>
                  </a:solidFill>
                </a:endParaRPr>
              </a:p>
              <a:p>
                <a:pPr marL="285750" indent="-285750">
                  <a:buFont typeface="Wingdings" panose="05000000000000000000" pitchFamily="2" charset="2"/>
                  <a:buChar char="Ø"/>
                </a:pPr>
                <a:r>
                  <a:rPr lang="en-CA" sz="1400" i="1" dirty="0">
                    <a:solidFill>
                      <a:prstClr val="black"/>
                    </a:solidFill>
                  </a:rPr>
                  <a:t>Asterisk</a:t>
                </a:r>
                <a:r>
                  <a:rPr lang="en-CA" sz="1400" dirty="0">
                    <a:solidFill>
                      <a:prstClr val="black"/>
                    </a:solidFill>
                  </a:rPr>
                  <a:t> * - substitutes for one or more characters</a:t>
                </a:r>
              </a:p>
              <a:p>
                <a:pPr marL="285750" indent="-285750">
                  <a:buFont typeface="Wingdings" panose="05000000000000000000" pitchFamily="2" charset="2"/>
                  <a:buChar char="Ø"/>
                </a:pPr>
                <a:r>
                  <a:rPr lang="en-CA" sz="1400" i="1" dirty="0">
                    <a:solidFill>
                      <a:prstClr val="black"/>
                    </a:solidFill>
                  </a:rPr>
                  <a:t>Question Mark </a:t>
                </a:r>
                <a:r>
                  <a:rPr lang="en-CA" sz="1400" dirty="0">
                    <a:solidFill>
                      <a:prstClr val="black"/>
                    </a:solidFill>
                  </a:rPr>
                  <a:t>? - substitute for just one character</a:t>
                </a:r>
              </a:p>
              <a:p>
                <a:pPr marL="285750" indent="-285750">
                  <a:buFont typeface="Wingdings" panose="05000000000000000000" pitchFamily="2" charset="2"/>
                  <a:buChar char="Ø"/>
                </a:pPr>
                <a:endParaRPr lang="en-CA" sz="1400" dirty="0">
                  <a:solidFill>
                    <a:prstClr val="black"/>
                  </a:solidFill>
                </a:endParaRPr>
              </a:p>
              <a:p>
                <a:r>
                  <a:rPr lang="en-CA" sz="1400" dirty="0">
                    <a:solidFill>
                      <a:prstClr val="black"/>
                    </a:solidFill>
                  </a:rPr>
                  <a:t>Click on the little magnifying glass icon      to start the search.</a:t>
                </a:r>
              </a:p>
            </p:txBody>
          </p:sp>
        </p:grpSp>
        <p:pic>
          <p:nvPicPr>
            <p:cNvPr id="34" name="Picture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0289" y="4006970"/>
              <a:ext cx="152421" cy="171474"/>
            </a:xfrm>
            <a:prstGeom prst="rect">
              <a:avLst/>
            </a:prstGeom>
          </p:spPr>
        </p:pic>
      </p:grpSp>
    </p:spTree>
    <p:extLst>
      <p:ext uri="{BB962C8B-B14F-4D97-AF65-F5344CB8AC3E}">
        <p14:creationId xmlns:p14="http://schemas.microsoft.com/office/powerpoint/2010/main" val="3367572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1000" fill="hold"/>
                                        <p:tgtEl>
                                          <p:spTgt spid="31"/>
                                        </p:tgtEl>
                                        <p:attrNameLst>
                                          <p:attrName>ppt_w</p:attrName>
                                        </p:attrNameLst>
                                      </p:cBhvr>
                                      <p:tavLst>
                                        <p:tav tm="0">
                                          <p:val>
                                            <p:fltVal val="0"/>
                                          </p:val>
                                        </p:tav>
                                        <p:tav tm="100000">
                                          <p:val>
                                            <p:strVal val="#ppt_w"/>
                                          </p:val>
                                        </p:tav>
                                      </p:tavLst>
                                    </p:anim>
                                    <p:anim calcmode="lin" valueType="num">
                                      <p:cBhvr>
                                        <p:cTn id="8" dur="1000" fill="hold"/>
                                        <p:tgtEl>
                                          <p:spTgt spid="31"/>
                                        </p:tgtEl>
                                        <p:attrNameLst>
                                          <p:attrName>ppt_h</p:attrName>
                                        </p:attrNameLst>
                                      </p:cBhvr>
                                      <p:tavLst>
                                        <p:tav tm="0">
                                          <p:val>
                                            <p:fltVal val="0"/>
                                          </p:val>
                                        </p:tav>
                                        <p:tav tm="100000">
                                          <p:val>
                                            <p:strVal val="#ppt_h"/>
                                          </p:val>
                                        </p:tav>
                                      </p:tavLst>
                                    </p:anim>
                                    <p:anim calcmode="lin" valueType="num">
                                      <p:cBhvr>
                                        <p:cTn id="9" dur="1000" fill="hold"/>
                                        <p:tgtEl>
                                          <p:spTgt spid="31"/>
                                        </p:tgtEl>
                                        <p:attrNameLst>
                                          <p:attrName>style.rotation</p:attrName>
                                        </p:attrNameLst>
                                      </p:cBhvr>
                                      <p:tavLst>
                                        <p:tav tm="0">
                                          <p:val>
                                            <p:fltVal val="90"/>
                                          </p:val>
                                        </p:tav>
                                        <p:tav tm="100000">
                                          <p:val>
                                            <p:fltVal val="0"/>
                                          </p:val>
                                        </p:tav>
                                      </p:tavLst>
                                    </p:anim>
                                    <p:animEffect transition="in" filter="fade">
                                      <p:cBhvr>
                                        <p:cTn id="10" dur="10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500" fill="hold"/>
                                        <p:tgtEl>
                                          <p:spTgt spid="27"/>
                                        </p:tgtEl>
                                        <p:attrNameLst>
                                          <p:attrName>ppt_x</p:attrName>
                                        </p:attrNameLst>
                                      </p:cBhvr>
                                      <p:tavLst>
                                        <p:tav tm="0">
                                          <p:val>
                                            <p:strVal val="#ppt_x"/>
                                          </p:val>
                                        </p:tav>
                                        <p:tav tm="100000">
                                          <p:val>
                                            <p:strVal val="#ppt_x"/>
                                          </p:val>
                                        </p:tav>
                                      </p:tavLst>
                                    </p:anim>
                                    <p:anim calcmode="lin" valueType="num">
                                      <p:cBhvr additive="base">
                                        <p:cTn id="1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8"/>
                                        </p:tgtEl>
                                        <p:attrNameLst>
                                          <p:attrName>style.visibility</p:attrName>
                                        </p:attrNameLst>
                                      </p:cBhvr>
                                      <p:to>
                                        <p:strVal val="visible"/>
                                      </p:to>
                                    </p:set>
                                    <p:anim calcmode="lin" valueType="num">
                                      <p:cBhvr additive="base">
                                        <p:cTn id="21" dur="500" fill="hold"/>
                                        <p:tgtEl>
                                          <p:spTgt spid="38"/>
                                        </p:tgtEl>
                                        <p:attrNameLst>
                                          <p:attrName>ppt_x</p:attrName>
                                        </p:attrNameLst>
                                      </p:cBhvr>
                                      <p:tavLst>
                                        <p:tav tm="0">
                                          <p:val>
                                            <p:strVal val="#ppt_x"/>
                                          </p:val>
                                        </p:tav>
                                        <p:tav tm="100000">
                                          <p:val>
                                            <p:strVal val="#ppt_x"/>
                                          </p:val>
                                        </p:tav>
                                      </p:tavLst>
                                    </p:anim>
                                    <p:anim calcmode="lin" valueType="num">
                                      <p:cBhvr additive="base">
                                        <p:cTn id="2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additive="base">
                                        <p:cTn id="27" dur="500" fill="hold"/>
                                        <p:tgtEl>
                                          <p:spTgt spid="33"/>
                                        </p:tgtEl>
                                        <p:attrNameLst>
                                          <p:attrName>ppt_x</p:attrName>
                                        </p:attrNameLst>
                                      </p:cBhvr>
                                      <p:tavLst>
                                        <p:tav tm="0">
                                          <p:val>
                                            <p:strVal val="#ppt_x"/>
                                          </p:val>
                                        </p:tav>
                                        <p:tav tm="100000">
                                          <p:val>
                                            <p:strVal val="#ppt_x"/>
                                          </p:val>
                                        </p:tav>
                                      </p:tavLst>
                                    </p:anim>
                                    <p:anim calcmode="lin" valueType="num">
                                      <p:cBhvr additive="base">
                                        <p:cTn id="2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additive="base">
                                        <p:cTn id="33" dur="500" fill="hold"/>
                                        <p:tgtEl>
                                          <p:spTgt spid="30"/>
                                        </p:tgtEl>
                                        <p:attrNameLst>
                                          <p:attrName>ppt_x</p:attrName>
                                        </p:attrNameLst>
                                      </p:cBhvr>
                                      <p:tavLst>
                                        <p:tav tm="0">
                                          <p:val>
                                            <p:strVal val="#ppt_x"/>
                                          </p:val>
                                        </p:tav>
                                        <p:tav tm="100000">
                                          <p:val>
                                            <p:strVal val="#ppt_x"/>
                                          </p:val>
                                        </p:tav>
                                      </p:tavLst>
                                    </p:anim>
                                    <p:anim calcmode="lin" valueType="num">
                                      <p:cBhvr additive="base">
                                        <p:cTn id="3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1000"/>
                                        <p:tgtEl>
                                          <p:spTgt spid="22"/>
                                        </p:tgtEl>
                                      </p:cBhvr>
                                    </p:animEffect>
                                    <p:anim calcmode="lin" valueType="num">
                                      <p:cBhvr>
                                        <p:cTn id="40" dur="1000" fill="hold"/>
                                        <p:tgtEl>
                                          <p:spTgt spid="22"/>
                                        </p:tgtEl>
                                        <p:attrNameLst>
                                          <p:attrName>ppt_x</p:attrName>
                                        </p:attrNameLst>
                                      </p:cBhvr>
                                      <p:tavLst>
                                        <p:tav tm="0">
                                          <p:val>
                                            <p:strVal val="#ppt_x"/>
                                          </p:val>
                                        </p:tav>
                                        <p:tav tm="100000">
                                          <p:val>
                                            <p:strVal val="#ppt_x"/>
                                          </p:val>
                                        </p:tav>
                                      </p:tavLst>
                                    </p:anim>
                                    <p:anim calcmode="lin" valueType="num">
                                      <p:cBhvr>
                                        <p:cTn id="4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173" y="1075150"/>
            <a:ext cx="6841459" cy="4807512"/>
          </a:xfrm>
          <a:prstGeom prst="rect">
            <a:avLst/>
          </a:prstGeom>
        </p:spPr>
      </p:pic>
      <p:sp>
        <p:nvSpPr>
          <p:cNvPr id="20" name="Rounded Rectangle 19"/>
          <p:cNvSpPr/>
          <p:nvPr/>
        </p:nvSpPr>
        <p:spPr>
          <a:xfrm>
            <a:off x="7106335" y="2682803"/>
            <a:ext cx="4733925" cy="41499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4" name="Group 3"/>
          <p:cNvGrpSpPr/>
          <p:nvPr/>
        </p:nvGrpSpPr>
        <p:grpSpPr>
          <a:xfrm>
            <a:off x="4345757" y="1502975"/>
            <a:ext cx="7494504" cy="2249881"/>
            <a:chOff x="4345757" y="1502975"/>
            <a:chExt cx="7494504" cy="2249881"/>
          </a:xfrm>
        </p:grpSpPr>
        <p:cxnSp>
          <p:nvCxnSpPr>
            <p:cNvPr id="13" name="Straight Arrow Connector 12"/>
            <p:cNvCxnSpPr/>
            <p:nvPr/>
          </p:nvCxnSpPr>
          <p:spPr>
            <a:xfrm flipH="1" flipV="1">
              <a:off x="4345757" y="1502975"/>
              <a:ext cx="2826568" cy="2068900"/>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7106336" y="3337859"/>
              <a:ext cx="4733925" cy="41499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22" name="Rounded Rectangle 21"/>
          <p:cNvSpPr/>
          <p:nvPr/>
        </p:nvSpPr>
        <p:spPr>
          <a:xfrm>
            <a:off x="7114567" y="3988646"/>
            <a:ext cx="4733925" cy="40557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ounded Rectangle 22"/>
          <p:cNvSpPr/>
          <p:nvPr/>
        </p:nvSpPr>
        <p:spPr>
          <a:xfrm>
            <a:off x="7116135" y="4433282"/>
            <a:ext cx="4733925" cy="37984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7115762" y="4842157"/>
            <a:ext cx="4733925" cy="41499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7114567" y="5446267"/>
            <a:ext cx="4733925" cy="88279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7115761" y="6526746"/>
            <a:ext cx="4733925" cy="22429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ounded Rectangle 18"/>
          <p:cNvSpPr/>
          <p:nvPr/>
        </p:nvSpPr>
        <p:spPr>
          <a:xfrm>
            <a:off x="7111050" y="2037481"/>
            <a:ext cx="4733925" cy="41499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28" name="Group 27"/>
          <p:cNvGrpSpPr/>
          <p:nvPr/>
        </p:nvGrpSpPr>
        <p:grpSpPr>
          <a:xfrm>
            <a:off x="1621410" y="1413803"/>
            <a:ext cx="10218851" cy="414997"/>
            <a:chOff x="1621410" y="1413803"/>
            <a:chExt cx="10218851" cy="414997"/>
          </a:xfrm>
        </p:grpSpPr>
        <p:sp>
          <p:nvSpPr>
            <p:cNvPr id="15" name="Rounded Rectangle 14"/>
            <p:cNvSpPr/>
            <p:nvPr/>
          </p:nvSpPr>
          <p:spPr>
            <a:xfrm>
              <a:off x="7106336" y="1413803"/>
              <a:ext cx="4733925" cy="41499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2" name="Straight Arrow Connector 11"/>
            <p:cNvCxnSpPr/>
            <p:nvPr/>
          </p:nvCxnSpPr>
          <p:spPr>
            <a:xfrm flipH="1" flipV="1">
              <a:off x="1621410" y="1490814"/>
              <a:ext cx="5550916" cy="2690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3" name="Rounded Rectangle 2"/>
          <p:cNvSpPr/>
          <p:nvPr/>
        </p:nvSpPr>
        <p:spPr>
          <a:xfrm>
            <a:off x="7106336" y="587981"/>
            <a:ext cx="4733925" cy="57201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itle 1"/>
          <p:cNvSpPr>
            <a:spLocks noGrp="1"/>
          </p:cNvSpPr>
          <p:nvPr>
            <p:ph type="title"/>
          </p:nvPr>
        </p:nvSpPr>
        <p:spPr>
          <a:xfrm>
            <a:off x="125173" y="91489"/>
            <a:ext cx="3513377" cy="804249"/>
          </a:xfr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a:bodyPr>
          <a:lstStyle/>
          <a:p>
            <a:pPr algn="ctr"/>
            <a:r>
              <a:rPr lang="en-CA" sz="1800" b="1" dirty="0">
                <a:latin typeface="Times New Roman" panose="02020603050405020304" pitchFamily="18" charset="0"/>
                <a:cs typeface="Times New Roman" panose="02020603050405020304" pitchFamily="18" charset="0"/>
              </a:rPr>
              <a:t>Files and Folders</a:t>
            </a:r>
            <a:br>
              <a:rPr lang="en-CA" sz="2800" b="1" dirty="0">
                <a:latin typeface="Times New Roman" panose="02020603050405020304" pitchFamily="18" charset="0"/>
                <a:cs typeface="Times New Roman" panose="02020603050405020304" pitchFamily="18" charset="0"/>
              </a:rPr>
            </a:br>
            <a:r>
              <a:rPr lang="en-CA" sz="1600" b="1" dirty="0">
                <a:latin typeface="Times New Roman" panose="02020603050405020304" pitchFamily="18" charset="0"/>
                <a:cs typeface="Times New Roman" panose="02020603050405020304" pitchFamily="18" charset="0"/>
              </a:rPr>
              <a:t>File Explorer Parts (continued)</a:t>
            </a:r>
          </a:p>
        </p:txBody>
      </p:sp>
      <p:grpSp>
        <p:nvGrpSpPr>
          <p:cNvPr id="18" name="Group 17"/>
          <p:cNvGrpSpPr/>
          <p:nvPr/>
        </p:nvGrpSpPr>
        <p:grpSpPr>
          <a:xfrm>
            <a:off x="730591" y="503138"/>
            <a:ext cx="11175659" cy="6340197"/>
            <a:chOff x="730591" y="503138"/>
            <a:chExt cx="11175659" cy="6340197"/>
          </a:xfrm>
        </p:grpSpPr>
        <p:grpSp>
          <p:nvGrpSpPr>
            <p:cNvPr id="11" name="Group 10"/>
            <p:cNvGrpSpPr/>
            <p:nvPr/>
          </p:nvGrpSpPr>
          <p:grpSpPr>
            <a:xfrm>
              <a:off x="730591" y="503138"/>
              <a:ext cx="11175659" cy="6340197"/>
              <a:chOff x="730591" y="503138"/>
              <a:chExt cx="11175659" cy="6340197"/>
            </a:xfrm>
          </p:grpSpPr>
          <p:sp>
            <p:nvSpPr>
              <p:cNvPr id="8" name="TextBox 7"/>
              <p:cNvSpPr txBox="1"/>
              <p:nvPr/>
            </p:nvSpPr>
            <p:spPr>
              <a:xfrm>
                <a:off x="7058025" y="503138"/>
                <a:ext cx="4848225" cy="6340197"/>
              </a:xfrm>
              <a:prstGeom prst="rect">
                <a:avLst/>
              </a:prstGeom>
              <a:noFill/>
              <a:ln w="15875">
                <a:solidFill>
                  <a:schemeClr val="accent2"/>
                </a:solidFill>
              </a:ln>
            </p:spPr>
            <p:txBody>
              <a:bodyPr wrap="square" rtlCol="0">
                <a:spAutoFit/>
              </a:bodyPr>
              <a:lstStyle/>
              <a:p>
                <a:r>
                  <a:rPr lang="en-CA" sz="1400" dirty="0">
                    <a:solidFill>
                      <a:prstClr val="black"/>
                    </a:solidFill>
                  </a:rPr>
                  <a:t>As mentioned in the last slide the file path is displayed in the </a:t>
                </a:r>
                <a:r>
                  <a:rPr lang="en-CA" sz="1400" b="1" i="1" dirty="0">
                    <a:solidFill>
                      <a:prstClr val="black"/>
                    </a:solidFill>
                  </a:rPr>
                  <a:t>Address</a:t>
                </a:r>
                <a:r>
                  <a:rPr lang="en-CA" sz="1400" dirty="0">
                    <a:solidFill>
                      <a:prstClr val="black"/>
                    </a:solidFill>
                  </a:rPr>
                  <a:t> bar as buttons.  Each folder is a button that you can click on the take you directly to that folder.</a:t>
                </a:r>
              </a:p>
              <a:p>
                <a:endParaRPr lang="en-CA" sz="1400" dirty="0">
                  <a:solidFill>
                    <a:prstClr val="black"/>
                  </a:solidFill>
                </a:endParaRPr>
              </a:p>
              <a:p>
                <a:r>
                  <a:rPr lang="en-CA" sz="1400" dirty="0">
                    <a:solidFill>
                      <a:prstClr val="black"/>
                    </a:solidFill>
                  </a:rPr>
                  <a:t>The arrow right of the button when clicked upon drops a menu listing all the folders in that folder as shown in the image here.</a:t>
                </a:r>
              </a:p>
              <a:p>
                <a:endParaRPr lang="en-CA" sz="1400" dirty="0">
                  <a:solidFill>
                    <a:prstClr val="black"/>
                  </a:solidFill>
                </a:endParaRPr>
              </a:p>
              <a:p>
                <a:r>
                  <a:rPr lang="en-CA" sz="1400" dirty="0">
                    <a:solidFill>
                      <a:prstClr val="black"/>
                    </a:solidFill>
                  </a:rPr>
                  <a:t>You can click on one of those folders in the menu list and navigate to that folder.</a:t>
                </a:r>
              </a:p>
              <a:p>
                <a:endParaRPr lang="en-CA" sz="1400" dirty="0">
                  <a:solidFill>
                    <a:prstClr val="black"/>
                  </a:solidFill>
                </a:endParaRPr>
              </a:p>
              <a:p>
                <a:r>
                  <a:rPr lang="en-CA" sz="1400" dirty="0">
                    <a:solidFill>
                      <a:prstClr val="black"/>
                    </a:solidFill>
                  </a:rPr>
                  <a:t>To get back to the previous folder, just click on the back      button.</a:t>
                </a:r>
              </a:p>
              <a:p>
                <a:endParaRPr lang="en-CA" sz="1400" dirty="0">
                  <a:solidFill>
                    <a:prstClr val="black"/>
                  </a:solidFill>
                </a:endParaRPr>
              </a:p>
              <a:p>
                <a:r>
                  <a:rPr lang="en-CA" sz="1400" dirty="0">
                    <a:solidFill>
                      <a:prstClr val="black"/>
                    </a:solidFill>
                  </a:rPr>
                  <a:t>When you click on the right side of the </a:t>
                </a:r>
                <a:r>
                  <a:rPr lang="en-CA" sz="1400" b="1" i="1" dirty="0">
                    <a:solidFill>
                      <a:prstClr val="black"/>
                    </a:solidFill>
                  </a:rPr>
                  <a:t>Address</a:t>
                </a:r>
                <a:r>
                  <a:rPr lang="en-CA" sz="1400" dirty="0">
                    <a:solidFill>
                      <a:prstClr val="black"/>
                    </a:solidFill>
                  </a:rPr>
                  <a:t> bar in a </a:t>
                </a:r>
                <a:r>
                  <a:rPr lang="en-CA" sz="1400" dirty="0">
                    <a:solidFill>
                      <a:srgbClr val="C00000"/>
                    </a:solidFill>
                  </a:rPr>
                  <a:t>blank space</a:t>
                </a:r>
                <a:r>
                  <a:rPr lang="en-CA" sz="1400" dirty="0">
                    <a:solidFill>
                      <a:prstClr val="black"/>
                    </a:solidFill>
                  </a:rPr>
                  <a:t>, the buttons will change to show you the full path.</a:t>
                </a:r>
              </a:p>
              <a:p>
                <a:endParaRPr lang="en-CA" sz="1400" dirty="0">
                  <a:solidFill>
                    <a:prstClr val="black"/>
                  </a:solidFill>
                </a:endParaRPr>
              </a:p>
              <a:p>
                <a:r>
                  <a:rPr lang="en-CA" sz="1400" dirty="0">
                    <a:solidFill>
                      <a:prstClr val="black"/>
                    </a:solidFill>
                  </a:rPr>
                  <a:t>When you click upon the blank space, the Address bar with</a:t>
                </a:r>
              </a:p>
              <a:p>
                <a:endParaRPr lang="en-CA" sz="1400" dirty="0">
                  <a:solidFill>
                    <a:prstClr val="black"/>
                  </a:solidFill>
                </a:endParaRPr>
              </a:p>
              <a:p>
                <a:r>
                  <a:rPr lang="en-CA" sz="1400" dirty="0">
                    <a:solidFill>
                      <a:prstClr val="black"/>
                    </a:solidFill>
                  </a:rPr>
                  <a:t>Buttons became the Address bar with the folder path.</a:t>
                </a:r>
              </a:p>
              <a:p>
                <a:endParaRPr lang="en-CA" sz="1400" dirty="0">
                  <a:solidFill>
                    <a:prstClr val="black"/>
                  </a:solidFill>
                </a:endParaRPr>
              </a:p>
              <a:p>
                <a:r>
                  <a:rPr lang="en-CA" sz="1400" dirty="0">
                    <a:solidFill>
                      <a:prstClr val="black"/>
                    </a:solidFill>
                  </a:rPr>
                  <a:t>So, why does it show only C:\ when there was also the</a:t>
                </a:r>
              </a:p>
              <a:p>
                <a:r>
                  <a:rPr lang="en-CA" sz="1400" dirty="0">
                    <a:solidFill>
                      <a:prstClr val="black"/>
                    </a:solidFill>
                  </a:rPr>
                  <a:t>                     button?</a:t>
                </a:r>
              </a:p>
              <a:p>
                <a:endParaRPr lang="en-CA" sz="1400" dirty="0">
                  <a:solidFill>
                    <a:prstClr val="black"/>
                  </a:solidFill>
                </a:endParaRPr>
              </a:p>
              <a:p>
                <a:r>
                  <a:rPr lang="en-CA" sz="1400" dirty="0">
                    <a:solidFill>
                      <a:prstClr val="black"/>
                    </a:solidFill>
                  </a:rPr>
                  <a:t>The Computer button is not a “physical” folder.  It is a virtual folder that represents the root, a collection of all physical drives mounted in or connect to the computer that are available for use.</a:t>
                </a:r>
              </a:p>
              <a:p>
                <a:endParaRPr lang="en-CA" sz="1400" dirty="0">
                  <a:solidFill>
                    <a:prstClr val="black"/>
                  </a:solidFill>
                </a:endParaRPr>
              </a:p>
              <a:p>
                <a:r>
                  <a:rPr lang="en-CA" sz="1400" dirty="0">
                    <a:solidFill>
                      <a:prstClr val="black"/>
                    </a:solidFill>
                  </a:rPr>
                  <a:t>The C:\ folder is the root of that one drive only.</a:t>
                </a:r>
              </a:p>
            </p:txBody>
          </p:sp>
          <p:sp>
            <p:nvSpPr>
              <p:cNvPr id="9" name="Line Callout 1 8"/>
              <p:cNvSpPr/>
              <p:nvPr/>
            </p:nvSpPr>
            <p:spPr>
              <a:xfrm>
                <a:off x="730591" y="1321237"/>
                <a:ext cx="4181475" cy="923925"/>
              </a:xfrm>
              <a:prstGeom prst="borderCallout1">
                <a:avLst>
                  <a:gd name="adj1" fmla="val 194"/>
                  <a:gd name="adj2" fmla="val 52943"/>
                  <a:gd name="adj3" fmla="val -50386"/>
                  <a:gd name="adj4" fmla="val 150960"/>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30253" y="2728053"/>
                <a:ext cx="238095" cy="238095"/>
              </a:xfrm>
              <a:prstGeom prst="rect">
                <a:avLst/>
              </a:prstGeom>
            </p:spPr>
          </p:pic>
        </p:gr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2325" y="4181468"/>
              <a:ext cx="4618410" cy="212748"/>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2326" y="4599057"/>
              <a:ext cx="4629150" cy="214066"/>
            </a:xfrm>
            <a:prstGeom prst="rect">
              <a:avLst/>
            </a:prstGeom>
          </p:spPr>
        </p:pic>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77134" y="5029225"/>
              <a:ext cx="752381" cy="200000"/>
            </a:xfrm>
            <a:prstGeom prst="rect">
              <a:avLst/>
            </a:prstGeom>
          </p:spPr>
        </p:pic>
      </p:grpSp>
      <p:sp>
        <p:nvSpPr>
          <p:cNvPr id="2" name="TextBox 1"/>
          <p:cNvSpPr txBox="1"/>
          <p:nvPr/>
        </p:nvSpPr>
        <p:spPr>
          <a:xfrm>
            <a:off x="125173" y="5962650"/>
            <a:ext cx="6841459" cy="830997"/>
          </a:xfrm>
          <a:prstGeom prst="rect">
            <a:avLst/>
          </a:prstGeom>
          <a:solidFill>
            <a:srgbClr val="00B050">
              <a:alpha val="40000"/>
            </a:srgbClr>
          </a:solidFill>
          <a:effectLst>
            <a:softEdge rad="63500"/>
          </a:effectLst>
        </p:spPr>
        <p:txBody>
          <a:bodyPr wrap="square" rtlCol="0">
            <a:spAutoFit/>
          </a:bodyPr>
          <a:lstStyle/>
          <a:p>
            <a:pPr algn="ctr"/>
            <a:r>
              <a:rPr lang="en-CA" sz="1600" b="1" dirty="0"/>
              <a:t>Important Note</a:t>
            </a:r>
            <a:r>
              <a:rPr lang="en-CA" sz="1600" dirty="0"/>
              <a:t>: Whenever you right-click on most any object in Window, you will get a </a:t>
            </a:r>
            <a:r>
              <a:rPr lang="en-CA" sz="1600" b="1" i="1" dirty="0"/>
              <a:t>context menu</a:t>
            </a:r>
            <a:r>
              <a:rPr lang="en-CA" sz="1600" dirty="0"/>
              <a:t>. The </a:t>
            </a:r>
            <a:r>
              <a:rPr lang="en-CA" sz="1600" b="1" i="1" dirty="0"/>
              <a:t>context menu</a:t>
            </a:r>
            <a:r>
              <a:rPr lang="en-CA" sz="1600" dirty="0"/>
              <a:t> provides a list of things you can do with that object.</a:t>
            </a:r>
          </a:p>
        </p:txBody>
      </p:sp>
    </p:spTree>
    <p:extLst>
      <p:ext uri="{BB962C8B-B14F-4D97-AF65-F5344CB8AC3E}">
        <p14:creationId xmlns:p14="http://schemas.microsoft.com/office/powerpoint/2010/main" val="2611848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 calcmode="lin" valueType="num">
                                      <p:cBhvr>
                                        <p:cTn id="9" dur="1000" fill="hold"/>
                                        <p:tgtEl>
                                          <p:spTgt spid="18"/>
                                        </p:tgtEl>
                                        <p:attrNameLst>
                                          <p:attrName>style.rotation</p:attrName>
                                        </p:attrNameLst>
                                      </p:cBhvr>
                                      <p:tavLst>
                                        <p:tav tm="0">
                                          <p:val>
                                            <p:fltVal val="90"/>
                                          </p:val>
                                        </p:tav>
                                        <p:tav tm="100000">
                                          <p:val>
                                            <p:fltVal val="0"/>
                                          </p:val>
                                        </p:tav>
                                      </p:tavLst>
                                    </p:anim>
                                    <p:animEffect transition="in" filter="fade">
                                      <p:cBhvr>
                                        <p:cTn id="10" dur="10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p:cTn id="22" dur="500" fill="hold"/>
                                        <p:tgtEl>
                                          <p:spTgt spid="28"/>
                                        </p:tgtEl>
                                        <p:attrNameLst>
                                          <p:attrName>ppt_w</p:attrName>
                                        </p:attrNameLst>
                                      </p:cBhvr>
                                      <p:tavLst>
                                        <p:tav tm="0">
                                          <p:val>
                                            <p:fltVal val="0"/>
                                          </p:val>
                                        </p:tav>
                                        <p:tav tm="100000">
                                          <p:val>
                                            <p:strVal val="#ppt_w"/>
                                          </p:val>
                                        </p:tav>
                                      </p:tavLst>
                                    </p:anim>
                                    <p:anim calcmode="lin" valueType="num">
                                      <p:cBhvr>
                                        <p:cTn id="23" dur="500" fill="hold"/>
                                        <p:tgtEl>
                                          <p:spTgt spid="28"/>
                                        </p:tgtEl>
                                        <p:attrNameLst>
                                          <p:attrName>ppt_h</p:attrName>
                                        </p:attrNameLst>
                                      </p:cBhvr>
                                      <p:tavLst>
                                        <p:tav tm="0">
                                          <p:val>
                                            <p:fltVal val="0"/>
                                          </p:val>
                                        </p:tav>
                                        <p:tav tm="100000">
                                          <p:val>
                                            <p:strVal val="#ppt_h"/>
                                          </p:val>
                                        </p:tav>
                                      </p:tavLst>
                                    </p:anim>
                                    <p:animEffect transition="in" filter="fade">
                                      <p:cBhvr>
                                        <p:cTn id="24" dur="500"/>
                                        <p:tgtEl>
                                          <p:spTgt spid="28"/>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p:cTn id="29" dur="500" fill="hold"/>
                                        <p:tgtEl>
                                          <p:spTgt spid="19"/>
                                        </p:tgtEl>
                                        <p:attrNameLst>
                                          <p:attrName>ppt_w</p:attrName>
                                        </p:attrNameLst>
                                      </p:cBhvr>
                                      <p:tavLst>
                                        <p:tav tm="0">
                                          <p:val>
                                            <p:fltVal val="0"/>
                                          </p:val>
                                        </p:tav>
                                        <p:tav tm="100000">
                                          <p:val>
                                            <p:strVal val="#ppt_w"/>
                                          </p:val>
                                        </p:tav>
                                      </p:tavLst>
                                    </p:anim>
                                    <p:anim calcmode="lin" valueType="num">
                                      <p:cBhvr>
                                        <p:cTn id="30" dur="500" fill="hold"/>
                                        <p:tgtEl>
                                          <p:spTgt spid="19"/>
                                        </p:tgtEl>
                                        <p:attrNameLst>
                                          <p:attrName>ppt_h</p:attrName>
                                        </p:attrNameLst>
                                      </p:cBhvr>
                                      <p:tavLst>
                                        <p:tav tm="0">
                                          <p:val>
                                            <p:fltVal val="0"/>
                                          </p:val>
                                        </p:tav>
                                        <p:tav tm="100000">
                                          <p:val>
                                            <p:strVal val="#ppt_h"/>
                                          </p:val>
                                        </p:tav>
                                      </p:tavLst>
                                    </p:anim>
                                    <p:animEffect transition="in" filter="fade">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p:cTn id="36" dur="500" fill="hold"/>
                                        <p:tgtEl>
                                          <p:spTgt spid="20"/>
                                        </p:tgtEl>
                                        <p:attrNameLst>
                                          <p:attrName>ppt_w</p:attrName>
                                        </p:attrNameLst>
                                      </p:cBhvr>
                                      <p:tavLst>
                                        <p:tav tm="0">
                                          <p:val>
                                            <p:fltVal val="0"/>
                                          </p:val>
                                        </p:tav>
                                        <p:tav tm="100000">
                                          <p:val>
                                            <p:strVal val="#ppt_w"/>
                                          </p:val>
                                        </p:tav>
                                      </p:tavLst>
                                    </p:anim>
                                    <p:anim calcmode="lin" valueType="num">
                                      <p:cBhvr>
                                        <p:cTn id="37" dur="500" fill="hold"/>
                                        <p:tgtEl>
                                          <p:spTgt spid="20"/>
                                        </p:tgtEl>
                                        <p:attrNameLst>
                                          <p:attrName>ppt_h</p:attrName>
                                        </p:attrNameLst>
                                      </p:cBhvr>
                                      <p:tavLst>
                                        <p:tav tm="0">
                                          <p:val>
                                            <p:fltVal val="0"/>
                                          </p:val>
                                        </p:tav>
                                        <p:tav tm="100000">
                                          <p:val>
                                            <p:strVal val="#ppt_h"/>
                                          </p:val>
                                        </p:tav>
                                      </p:tavLst>
                                    </p:anim>
                                    <p:animEffect transition="in" filter="fade">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p:cTn id="43" dur="500" fill="hold"/>
                                        <p:tgtEl>
                                          <p:spTgt spid="4"/>
                                        </p:tgtEl>
                                        <p:attrNameLst>
                                          <p:attrName>ppt_w</p:attrName>
                                        </p:attrNameLst>
                                      </p:cBhvr>
                                      <p:tavLst>
                                        <p:tav tm="0">
                                          <p:val>
                                            <p:fltVal val="0"/>
                                          </p:val>
                                        </p:tav>
                                        <p:tav tm="100000">
                                          <p:val>
                                            <p:strVal val="#ppt_w"/>
                                          </p:val>
                                        </p:tav>
                                      </p:tavLst>
                                    </p:anim>
                                    <p:anim calcmode="lin" valueType="num">
                                      <p:cBhvr>
                                        <p:cTn id="44" dur="500" fill="hold"/>
                                        <p:tgtEl>
                                          <p:spTgt spid="4"/>
                                        </p:tgtEl>
                                        <p:attrNameLst>
                                          <p:attrName>ppt_h</p:attrName>
                                        </p:attrNameLst>
                                      </p:cBhvr>
                                      <p:tavLst>
                                        <p:tav tm="0">
                                          <p:val>
                                            <p:fltVal val="0"/>
                                          </p:val>
                                        </p:tav>
                                        <p:tav tm="100000">
                                          <p:val>
                                            <p:strVal val="#ppt_h"/>
                                          </p:val>
                                        </p:tav>
                                      </p:tavLst>
                                    </p:anim>
                                    <p:animEffect transition="in" filter="fade">
                                      <p:cBhvr>
                                        <p:cTn id="45" dur="5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22"/>
                                        </p:tgtEl>
                                        <p:attrNameLst>
                                          <p:attrName>style.visibility</p:attrName>
                                        </p:attrNameLst>
                                      </p:cBhvr>
                                      <p:to>
                                        <p:strVal val="visible"/>
                                      </p:to>
                                    </p:set>
                                    <p:anim calcmode="lin" valueType="num">
                                      <p:cBhvr>
                                        <p:cTn id="50" dur="500" fill="hold"/>
                                        <p:tgtEl>
                                          <p:spTgt spid="22"/>
                                        </p:tgtEl>
                                        <p:attrNameLst>
                                          <p:attrName>ppt_w</p:attrName>
                                        </p:attrNameLst>
                                      </p:cBhvr>
                                      <p:tavLst>
                                        <p:tav tm="0">
                                          <p:val>
                                            <p:fltVal val="0"/>
                                          </p:val>
                                        </p:tav>
                                        <p:tav tm="100000">
                                          <p:val>
                                            <p:strVal val="#ppt_w"/>
                                          </p:val>
                                        </p:tav>
                                      </p:tavLst>
                                    </p:anim>
                                    <p:anim calcmode="lin" valueType="num">
                                      <p:cBhvr>
                                        <p:cTn id="51" dur="500" fill="hold"/>
                                        <p:tgtEl>
                                          <p:spTgt spid="22"/>
                                        </p:tgtEl>
                                        <p:attrNameLst>
                                          <p:attrName>ppt_h</p:attrName>
                                        </p:attrNameLst>
                                      </p:cBhvr>
                                      <p:tavLst>
                                        <p:tav tm="0">
                                          <p:val>
                                            <p:fltVal val="0"/>
                                          </p:val>
                                        </p:tav>
                                        <p:tav tm="100000">
                                          <p:val>
                                            <p:strVal val="#ppt_h"/>
                                          </p:val>
                                        </p:tav>
                                      </p:tavLst>
                                    </p:anim>
                                    <p:animEffect transition="in" filter="fade">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Effect transition="in" filter="fade">
                                      <p:cBhvr>
                                        <p:cTn id="59" dur="500"/>
                                        <p:tgtEl>
                                          <p:spTgt spid="23"/>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24"/>
                                        </p:tgtEl>
                                        <p:attrNameLst>
                                          <p:attrName>style.visibility</p:attrName>
                                        </p:attrNameLst>
                                      </p:cBhvr>
                                      <p:to>
                                        <p:strVal val="visible"/>
                                      </p:to>
                                    </p:set>
                                    <p:anim calcmode="lin" valueType="num">
                                      <p:cBhvr>
                                        <p:cTn id="64" dur="500" fill="hold"/>
                                        <p:tgtEl>
                                          <p:spTgt spid="24"/>
                                        </p:tgtEl>
                                        <p:attrNameLst>
                                          <p:attrName>ppt_w</p:attrName>
                                        </p:attrNameLst>
                                      </p:cBhvr>
                                      <p:tavLst>
                                        <p:tav tm="0">
                                          <p:val>
                                            <p:fltVal val="0"/>
                                          </p:val>
                                        </p:tav>
                                        <p:tav tm="100000">
                                          <p:val>
                                            <p:strVal val="#ppt_w"/>
                                          </p:val>
                                        </p:tav>
                                      </p:tavLst>
                                    </p:anim>
                                    <p:anim calcmode="lin" valueType="num">
                                      <p:cBhvr>
                                        <p:cTn id="65" dur="500" fill="hold"/>
                                        <p:tgtEl>
                                          <p:spTgt spid="24"/>
                                        </p:tgtEl>
                                        <p:attrNameLst>
                                          <p:attrName>ppt_h</p:attrName>
                                        </p:attrNameLst>
                                      </p:cBhvr>
                                      <p:tavLst>
                                        <p:tav tm="0">
                                          <p:val>
                                            <p:fltVal val="0"/>
                                          </p:val>
                                        </p:tav>
                                        <p:tav tm="100000">
                                          <p:val>
                                            <p:strVal val="#ppt_h"/>
                                          </p:val>
                                        </p:tav>
                                      </p:tavLst>
                                    </p:anim>
                                    <p:animEffect transition="in" filter="fade">
                                      <p:cBhvr>
                                        <p:cTn id="66" dur="500"/>
                                        <p:tgtEl>
                                          <p:spTgt spid="24"/>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25"/>
                                        </p:tgtEl>
                                        <p:attrNameLst>
                                          <p:attrName>style.visibility</p:attrName>
                                        </p:attrNameLst>
                                      </p:cBhvr>
                                      <p:to>
                                        <p:strVal val="visible"/>
                                      </p:to>
                                    </p:set>
                                    <p:anim calcmode="lin" valueType="num">
                                      <p:cBhvr>
                                        <p:cTn id="71" dur="500" fill="hold"/>
                                        <p:tgtEl>
                                          <p:spTgt spid="25"/>
                                        </p:tgtEl>
                                        <p:attrNameLst>
                                          <p:attrName>ppt_w</p:attrName>
                                        </p:attrNameLst>
                                      </p:cBhvr>
                                      <p:tavLst>
                                        <p:tav tm="0">
                                          <p:val>
                                            <p:fltVal val="0"/>
                                          </p:val>
                                        </p:tav>
                                        <p:tav tm="100000">
                                          <p:val>
                                            <p:strVal val="#ppt_w"/>
                                          </p:val>
                                        </p:tav>
                                      </p:tavLst>
                                    </p:anim>
                                    <p:anim calcmode="lin" valueType="num">
                                      <p:cBhvr>
                                        <p:cTn id="72" dur="500" fill="hold"/>
                                        <p:tgtEl>
                                          <p:spTgt spid="25"/>
                                        </p:tgtEl>
                                        <p:attrNameLst>
                                          <p:attrName>ppt_h</p:attrName>
                                        </p:attrNameLst>
                                      </p:cBhvr>
                                      <p:tavLst>
                                        <p:tav tm="0">
                                          <p:val>
                                            <p:fltVal val="0"/>
                                          </p:val>
                                        </p:tav>
                                        <p:tav tm="100000">
                                          <p:val>
                                            <p:strVal val="#ppt_h"/>
                                          </p:val>
                                        </p:tav>
                                      </p:tavLst>
                                    </p:anim>
                                    <p:animEffect transition="in" filter="fade">
                                      <p:cBhvr>
                                        <p:cTn id="73" dur="500"/>
                                        <p:tgtEl>
                                          <p:spTgt spid="25"/>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26"/>
                                        </p:tgtEl>
                                        <p:attrNameLst>
                                          <p:attrName>style.visibility</p:attrName>
                                        </p:attrNameLst>
                                      </p:cBhvr>
                                      <p:to>
                                        <p:strVal val="visible"/>
                                      </p:to>
                                    </p:set>
                                    <p:anim calcmode="lin" valueType="num">
                                      <p:cBhvr>
                                        <p:cTn id="78" dur="500" fill="hold"/>
                                        <p:tgtEl>
                                          <p:spTgt spid="26"/>
                                        </p:tgtEl>
                                        <p:attrNameLst>
                                          <p:attrName>ppt_w</p:attrName>
                                        </p:attrNameLst>
                                      </p:cBhvr>
                                      <p:tavLst>
                                        <p:tav tm="0">
                                          <p:val>
                                            <p:fltVal val="0"/>
                                          </p:val>
                                        </p:tav>
                                        <p:tav tm="100000">
                                          <p:val>
                                            <p:strVal val="#ppt_w"/>
                                          </p:val>
                                        </p:tav>
                                      </p:tavLst>
                                    </p:anim>
                                    <p:anim calcmode="lin" valueType="num">
                                      <p:cBhvr>
                                        <p:cTn id="79" dur="500" fill="hold"/>
                                        <p:tgtEl>
                                          <p:spTgt spid="26"/>
                                        </p:tgtEl>
                                        <p:attrNameLst>
                                          <p:attrName>ppt_h</p:attrName>
                                        </p:attrNameLst>
                                      </p:cBhvr>
                                      <p:tavLst>
                                        <p:tav tm="0">
                                          <p:val>
                                            <p:fltVal val="0"/>
                                          </p:val>
                                        </p:tav>
                                        <p:tav tm="100000">
                                          <p:val>
                                            <p:strVal val="#ppt_h"/>
                                          </p:val>
                                        </p:tav>
                                      </p:tavLst>
                                    </p:anim>
                                    <p:animEffect transition="in" filter="fade">
                                      <p:cBhvr>
                                        <p:cTn id="80" dur="500"/>
                                        <p:tgtEl>
                                          <p:spTgt spid="26"/>
                                        </p:tgtEl>
                                      </p:cBhvr>
                                    </p:animEffect>
                                  </p:childTnLst>
                                </p:cTn>
                              </p:par>
                            </p:childTnLst>
                          </p:cTn>
                        </p:par>
                      </p:childTnLst>
                    </p:cTn>
                  </p:par>
                  <p:par>
                    <p:cTn id="81" fill="hold">
                      <p:stCondLst>
                        <p:cond delay="indefinite"/>
                      </p:stCondLst>
                      <p:childTnLst>
                        <p:par>
                          <p:cTn id="82" fill="hold">
                            <p:stCondLst>
                              <p:cond delay="0"/>
                            </p:stCondLst>
                            <p:childTnLst>
                              <p:par>
                                <p:cTn id="83" presetID="26" presetClass="entr" presetSubtype="0" fill="hold" grpId="0" nodeType="clickEffect">
                                  <p:stCondLst>
                                    <p:cond delay="0"/>
                                  </p:stCondLst>
                                  <p:childTnLst>
                                    <p:set>
                                      <p:cBhvr>
                                        <p:cTn id="84" dur="1" fill="hold">
                                          <p:stCondLst>
                                            <p:cond delay="0"/>
                                          </p:stCondLst>
                                        </p:cTn>
                                        <p:tgtEl>
                                          <p:spTgt spid="2"/>
                                        </p:tgtEl>
                                        <p:attrNameLst>
                                          <p:attrName>style.visibility</p:attrName>
                                        </p:attrNameLst>
                                      </p:cBhvr>
                                      <p:to>
                                        <p:strVal val="visible"/>
                                      </p:to>
                                    </p:set>
                                    <p:animEffect transition="in" filter="wipe(down)">
                                      <p:cBhvr>
                                        <p:cTn id="85" dur="580">
                                          <p:stCondLst>
                                            <p:cond delay="0"/>
                                          </p:stCondLst>
                                        </p:cTn>
                                        <p:tgtEl>
                                          <p:spTgt spid="2"/>
                                        </p:tgtEl>
                                      </p:cBhvr>
                                    </p:animEffect>
                                    <p:anim calcmode="lin" valueType="num">
                                      <p:cBhvr>
                                        <p:cTn id="8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91" dur="26">
                                          <p:stCondLst>
                                            <p:cond delay="650"/>
                                          </p:stCondLst>
                                        </p:cTn>
                                        <p:tgtEl>
                                          <p:spTgt spid="2"/>
                                        </p:tgtEl>
                                      </p:cBhvr>
                                      <p:to x="100000" y="60000"/>
                                    </p:animScale>
                                    <p:animScale>
                                      <p:cBhvr>
                                        <p:cTn id="92" dur="166" decel="50000">
                                          <p:stCondLst>
                                            <p:cond delay="676"/>
                                          </p:stCondLst>
                                        </p:cTn>
                                        <p:tgtEl>
                                          <p:spTgt spid="2"/>
                                        </p:tgtEl>
                                      </p:cBhvr>
                                      <p:to x="100000" y="100000"/>
                                    </p:animScale>
                                    <p:animScale>
                                      <p:cBhvr>
                                        <p:cTn id="93" dur="26">
                                          <p:stCondLst>
                                            <p:cond delay="1312"/>
                                          </p:stCondLst>
                                        </p:cTn>
                                        <p:tgtEl>
                                          <p:spTgt spid="2"/>
                                        </p:tgtEl>
                                      </p:cBhvr>
                                      <p:to x="100000" y="80000"/>
                                    </p:animScale>
                                    <p:animScale>
                                      <p:cBhvr>
                                        <p:cTn id="94" dur="166" decel="50000">
                                          <p:stCondLst>
                                            <p:cond delay="1338"/>
                                          </p:stCondLst>
                                        </p:cTn>
                                        <p:tgtEl>
                                          <p:spTgt spid="2"/>
                                        </p:tgtEl>
                                      </p:cBhvr>
                                      <p:to x="100000" y="100000"/>
                                    </p:animScale>
                                    <p:animScale>
                                      <p:cBhvr>
                                        <p:cTn id="95" dur="26">
                                          <p:stCondLst>
                                            <p:cond delay="1642"/>
                                          </p:stCondLst>
                                        </p:cTn>
                                        <p:tgtEl>
                                          <p:spTgt spid="2"/>
                                        </p:tgtEl>
                                      </p:cBhvr>
                                      <p:to x="100000" y="90000"/>
                                    </p:animScale>
                                    <p:animScale>
                                      <p:cBhvr>
                                        <p:cTn id="96" dur="166" decel="50000">
                                          <p:stCondLst>
                                            <p:cond delay="1668"/>
                                          </p:stCondLst>
                                        </p:cTn>
                                        <p:tgtEl>
                                          <p:spTgt spid="2"/>
                                        </p:tgtEl>
                                      </p:cBhvr>
                                      <p:to x="100000" y="100000"/>
                                    </p:animScale>
                                    <p:animScale>
                                      <p:cBhvr>
                                        <p:cTn id="97" dur="26">
                                          <p:stCondLst>
                                            <p:cond delay="1808"/>
                                          </p:stCondLst>
                                        </p:cTn>
                                        <p:tgtEl>
                                          <p:spTgt spid="2"/>
                                        </p:tgtEl>
                                      </p:cBhvr>
                                      <p:to x="100000" y="95000"/>
                                    </p:animScale>
                                    <p:animScale>
                                      <p:cBhvr>
                                        <p:cTn id="98"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23" grpId="0" animBg="1"/>
      <p:bldP spid="24" grpId="0" animBg="1"/>
      <p:bldP spid="25" grpId="0" animBg="1"/>
      <p:bldP spid="26" grpId="0" animBg="1"/>
      <p:bldP spid="19" grpId="0" animBg="1"/>
      <p:bldP spid="3" grpId="0" animBg="1"/>
      <p:bldP spid="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40258" y="3388651"/>
            <a:ext cx="7140930" cy="16525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ounded Rectangle 15"/>
          <p:cNvSpPr/>
          <p:nvPr/>
        </p:nvSpPr>
        <p:spPr>
          <a:xfrm>
            <a:off x="240258" y="3598090"/>
            <a:ext cx="7140930" cy="16525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ounded Rectangle 16"/>
          <p:cNvSpPr/>
          <p:nvPr/>
        </p:nvSpPr>
        <p:spPr>
          <a:xfrm>
            <a:off x="240258" y="3806988"/>
            <a:ext cx="7140930" cy="16525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ounded Rectangle 17"/>
          <p:cNvSpPr/>
          <p:nvPr/>
        </p:nvSpPr>
        <p:spPr>
          <a:xfrm>
            <a:off x="240258" y="4022946"/>
            <a:ext cx="7140930" cy="16525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ounded Rectangle 18"/>
          <p:cNvSpPr/>
          <p:nvPr/>
        </p:nvSpPr>
        <p:spPr>
          <a:xfrm>
            <a:off x="240258" y="4233464"/>
            <a:ext cx="7140930" cy="16525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ounded Rectangle 19"/>
          <p:cNvSpPr/>
          <p:nvPr/>
        </p:nvSpPr>
        <p:spPr>
          <a:xfrm>
            <a:off x="240258" y="4442063"/>
            <a:ext cx="7140930" cy="16525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ounded Rectangle 20"/>
          <p:cNvSpPr/>
          <p:nvPr/>
        </p:nvSpPr>
        <p:spPr>
          <a:xfrm>
            <a:off x="241829" y="4660451"/>
            <a:ext cx="7140930" cy="16525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243479" y="4873837"/>
            <a:ext cx="7140930" cy="16525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ounded Rectangle 22"/>
          <p:cNvSpPr/>
          <p:nvPr/>
        </p:nvSpPr>
        <p:spPr>
          <a:xfrm>
            <a:off x="249685" y="5092703"/>
            <a:ext cx="7140930" cy="16525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249685" y="5301460"/>
            <a:ext cx="7140930" cy="16525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250852" y="5510899"/>
            <a:ext cx="7140930" cy="16525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0375" y="1415372"/>
            <a:ext cx="8421275" cy="342948"/>
          </a:xfrm>
          <a:prstGeom prst="rect">
            <a:avLst/>
          </a:prstGeom>
        </p:spPr>
      </p:pic>
      <p:sp>
        <p:nvSpPr>
          <p:cNvPr id="26" name="TextBox 25"/>
          <p:cNvSpPr txBox="1"/>
          <p:nvPr/>
        </p:nvSpPr>
        <p:spPr>
          <a:xfrm>
            <a:off x="7981950" y="4821341"/>
            <a:ext cx="3819525" cy="954107"/>
          </a:xfrm>
          <a:prstGeom prst="rect">
            <a:avLst/>
          </a:prstGeom>
          <a:solidFill>
            <a:schemeClr val="accent2">
              <a:alpha val="40000"/>
            </a:schemeClr>
          </a:solidFill>
          <a:ln>
            <a:noFill/>
          </a:ln>
          <a:effectLst>
            <a:softEdge rad="63500"/>
          </a:effectLst>
        </p:spPr>
        <p:txBody>
          <a:bodyPr wrap="square" rtlCol="0">
            <a:spAutoFit/>
          </a:bodyPr>
          <a:lstStyle/>
          <a:p>
            <a:pPr algn="ctr"/>
            <a:r>
              <a:rPr lang="en-CA" sz="1400" dirty="0"/>
              <a:t>The Command Bar is </a:t>
            </a:r>
            <a:r>
              <a:rPr lang="en-CA" sz="1400" i="1" dirty="0"/>
              <a:t>context sensitive</a:t>
            </a:r>
            <a:r>
              <a:rPr lang="en-CA" sz="1400" dirty="0"/>
              <a:t>.</a:t>
            </a:r>
          </a:p>
          <a:p>
            <a:pPr algn="ctr"/>
            <a:endParaRPr lang="en-CA" sz="1400" dirty="0"/>
          </a:p>
          <a:p>
            <a:pPr algn="ctr"/>
            <a:r>
              <a:rPr lang="en-CA" sz="1400" dirty="0"/>
              <a:t>This means that it changes depending upon what is selected in the </a:t>
            </a:r>
            <a:r>
              <a:rPr lang="en-CA" sz="1400" b="1" dirty="0"/>
              <a:t>Content Pane</a:t>
            </a:r>
            <a:r>
              <a:rPr lang="en-CA" sz="1400" dirty="0"/>
              <a:t>.</a:t>
            </a:r>
          </a:p>
        </p:txBody>
      </p:sp>
      <p:grpSp>
        <p:nvGrpSpPr>
          <p:cNvPr id="71" name="Group 70"/>
          <p:cNvGrpSpPr/>
          <p:nvPr/>
        </p:nvGrpSpPr>
        <p:grpSpPr>
          <a:xfrm>
            <a:off x="193024" y="210291"/>
            <a:ext cx="7236476" cy="5565157"/>
            <a:chOff x="193024" y="210291"/>
            <a:chExt cx="7236476" cy="5565157"/>
          </a:xfrm>
        </p:grpSpPr>
        <p:cxnSp>
          <p:nvCxnSpPr>
            <p:cNvPr id="50" name="Straight Arrow Connector 49"/>
            <p:cNvCxnSpPr/>
            <p:nvPr/>
          </p:nvCxnSpPr>
          <p:spPr>
            <a:xfrm flipH="1" flipV="1">
              <a:off x="2355500" y="979890"/>
              <a:ext cx="787752" cy="61383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69" name="Group 68"/>
            <p:cNvGrpSpPr/>
            <p:nvPr/>
          </p:nvGrpSpPr>
          <p:grpSpPr>
            <a:xfrm>
              <a:off x="193024" y="210291"/>
              <a:ext cx="7236476" cy="5565157"/>
              <a:chOff x="193024" y="210291"/>
              <a:chExt cx="7236476" cy="5565157"/>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550" y="210291"/>
                <a:ext cx="2152950" cy="3096057"/>
              </a:xfrm>
              <a:prstGeom prst="rect">
                <a:avLst/>
              </a:prstGeom>
              <a:ln w="19050">
                <a:solidFill>
                  <a:schemeClr val="tx1"/>
                </a:solidFill>
              </a:ln>
            </p:spPr>
          </p:pic>
          <p:sp>
            <p:nvSpPr>
              <p:cNvPr id="52" name="TextBox 51"/>
              <p:cNvSpPr txBox="1"/>
              <p:nvPr/>
            </p:nvSpPr>
            <p:spPr>
              <a:xfrm>
                <a:off x="193024" y="3313235"/>
                <a:ext cx="7236476" cy="2462213"/>
              </a:xfrm>
              <a:prstGeom prst="rect">
                <a:avLst/>
              </a:prstGeom>
              <a:noFill/>
              <a:ln w="19050">
                <a:solidFill>
                  <a:schemeClr val="tx1"/>
                </a:solidFill>
              </a:ln>
            </p:spPr>
            <p:txBody>
              <a:bodyPr wrap="square" rtlCol="0">
                <a:spAutoFit/>
              </a:bodyPr>
              <a:lstStyle/>
              <a:p>
                <a:r>
                  <a:rPr lang="en-CA" sz="1400" b="1" dirty="0"/>
                  <a:t>Cut </a:t>
                </a:r>
                <a:r>
                  <a:rPr lang="en-CA" sz="1400" dirty="0"/>
                  <a:t>– Cut does not immediately remove the file, but only when pasted to a new location.</a:t>
                </a:r>
              </a:p>
              <a:p>
                <a:r>
                  <a:rPr lang="en-CA" sz="1400" b="1" dirty="0"/>
                  <a:t>Copy</a:t>
                </a:r>
                <a:r>
                  <a:rPr lang="en-CA" sz="1400" dirty="0"/>
                  <a:t> – Copy leaves the original file intact.  A duplicate is made when pasted in the new location.</a:t>
                </a:r>
              </a:p>
              <a:p>
                <a:r>
                  <a:rPr lang="en-CA" sz="1400" b="1" dirty="0"/>
                  <a:t>Paste</a:t>
                </a:r>
                <a:r>
                  <a:rPr lang="en-CA" sz="1400" dirty="0"/>
                  <a:t> – Paste copies or moves a file of folder to the new location.</a:t>
                </a:r>
              </a:p>
              <a:p>
                <a:r>
                  <a:rPr lang="en-CA" sz="1400" b="1" dirty="0"/>
                  <a:t>Undo</a:t>
                </a:r>
                <a:r>
                  <a:rPr lang="en-CA" sz="1400" dirty="0"/>
                  <a:t>, </a:t>
                </a:r>
                <a:r>
                  <a:rPr lang="en-CA" sz="1400" b="1" dirty="0"/>
                  <a:t>Redo</a:t>
                </a:r>
                <a:r>
                  <a:rPr lang="en-CA" sz="1400" dirty="0"/>
                  <a:t> – Will undo or redo the last action, such as delete, paste, rename, etc.</a:t>
                </a:r>
              </a:p>
              <a:p>
                <a:r>
                  <a:rPr lang="en-CA" sz="1400" b="1" dirty="0"/>
                  <a:t>Select All</a:t>
                </a:r>
                <a:r>
                  <a:rPr lang="en-CA" sz="1400" dirty="0"/>
                  <a:t> – Selects all objects in the Content Pane</a:t>
                </a:r>
              </a:p>
              <a:p>
                <a:r>
                  <a:rPr lang="en-CA" sz="1400" b="1" dirty="0"/>
                  <a:t>Folder and search </a:t>
                </a:r>
                <a:r>
                  <a:rPr lang="en-CA" sz="1400" dirty="0"/>
                  <a:t>options – Will not be covered in this course</a:t>
                </a:r>
              </a:p>
              <a:p>
                <a:r>
                  <a:rPr lang="en-CA" sz="1400" b="1" dirty="0"/>
                  <a:t>Delete</a:t>
                </a:r>
                <a:r>
                  <a:rPr lang="en-CA" sz="1400" dirty="0"/>
                  <a:t> – Deletes selected object, but displays a dialog box asking for confirmation.</a:t>
                </a:r>
              </a:p>
              <a:p>
                <a:r>
                  <a:rPr lang="en-CA" sz="1400" b="1" dirty="0"/>
                  <a:t>Rename</a:t>
                </a:r>
                <a:r>
                  <a:rPr lang="en-CA" sz="1400" dirty="0"/>
                  <a:t> – Allows for the renaming of the selected object.</a:t>
                </a:r>
              </a:p>
              <a:p>
                <a:r>
                  <a:rPr lang="en-CA" sz="1400" b="1" dirty="0"/>
                  <a:t>Remove Properties</a:t>
                </a:r>
                <a:r>
                  <a:rPr lang="en-CA" sz="1400" dirty="0"/>
                  <a:t> – Allows you to remove properties attached to the selected object.</a:t>
                </a:r>
              </a:p>
              <a:p>
                <a:r>
                  <a:rPr lang="en-CA" sz="1400" b="1" dirty="0"/>
                  <a:t>Properties</a:t>
                </a:r>
                <a:r>
                  <a:rPr lang="en-CA" sz="1400" dirty="0"/>
                  <a:t> – Display the properties of the selected object in a dialog box.</a:t>
                </a:r>
              </a:p>
              <a:p>
                <a:r>
                  <a:rPr lang="en-CA" sz="1400" b="1" dirty="0"/>
                  <a:t>Close</a:t>
                </a:r>
                <a:r>
                  <a:rPr lang="en-CA" sz="1400" dirty="0"/>
                  <a:t> – Closes the File Explorer window.</a:t>
                </a:r>
              </a:p>
            </p:txBody>
          </p:sp>
        </p:grpSp>
      </p:grpSp>
      <p:grpSp>
        <p:nvGrpSpPr>
          <p:cNvPr id="70" name="Group 69"/>
          <p:cNvGrpSpPr/>
          <p:nvPr/>
        </p:nvGrpSpPr>
        <p:grpSpPr>
          <a:xfrm>
            <a:off x="2263601" y="1787207"/>
            <a:ext cx="2289566" cy="1418071"/>
            <a:chOff x="2263601" y="1787207"/>
            <a:chExt cx="2289566" cy="1418071"/>
          </a:xfrm>
        </p:grpSpPr>
        <p:pic>
          <p:nvPicPr>
            <p:cNvPr id="57" name="Picture 5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00375" y="2024013"/>
              <a:ext cx="1552792" cy="1181265"/>
            </a:xfrm>
            <a:prstGeom prst="rect">
              <a:avLst/>
            </a:prstGeom>
            <a:ln w="19050">
              <a:solidFill>
                <a:srgbClr val="00B050"/>
              </a:solidFill>
            </a:ln>
          </p:spPr>
        </p:pic>
        <p:cxnSp>
          <p:nvCxnSpPr>
            <p:cNvPr id="59" name="Straight Arrow Connector 58"/>
            <p:cNvCxnSpPr/>
            <p:nvPr/>
          </p:nvCxnSpPr>
          <p:spPr>
            <a:xfrm>
              <a:off x="2263601" y="1787207"/>
              <a:ext cx="736774" cy="289243"/>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aphicFrame>
        <p:nvGraphicFramePr>
          <p:cNvPr id="62" name="Table 61"/>
          <p:cNvGraphicFramePr>
            <a:graphicFrameLocks noGrp="1"/>
          </p:cNvGraphicFramePr>
          <p:nvPr>
            <p:extLst>
              <p:ext uri="{D42A27DB-BD31-4B8C-83A1-F6EECF244321}">
                <p14:modId xmlns:p14="http://schemas.microsoft.com/office/powerpoint/2010/main" val="2031803753"/>
              </p:ext>
            </p:extLst>
          </p:nvPr>
        </p:nvGraphicFramePr>
        <p:xfrm>
          <a:off x="7692272" y="2317443"/>
          <a:ext cx="4175878" cy="1219200"/>
        </p:xfrm>
        <a:graphic>
          <a:graphicData uri="http://schemas.openxmlformats.org/drawingml/2006/table">
            <a:tbl>
              <a:tblPr>
                <a:tableStyleId>{5C22544A-7EE6-4342-B048-85BDC9FD1C3A}</a:tableStyleId>
              </a:tblPr>
              <a:tblGrid>
                <a:gridCol w="437165">
                  <a:extLst>
                    <a:ext uri="{9D8B030D-6E8A-4147-A177-3AD203B41FA5}">
                      <a16:colId xmlns:a16="http://schemas.microsoft.com/office/drawing/2014/main" val="20000"/>
                    </a:ext>
                  </a:extLst>
                </a:gridCol>
                <a:gridCol w="1572584">
                  <a:extLst>
                    <a:ext uri="{9D8B030D-6E8A-4147-A177-3AD203B41FA5}">
                      <a16:colId xmlns:a16="http://schemas.microsoft.com/office/drawing/2014/main" val="20001"/>
                    </a:ext>
                  </a:extLst>
                </a:gridCol>
                <a:gridCol w="429804">
                  <a:extLst>
                    <a:ext uri="{9D8B030D-6E8A-4147-A177-3AD203B41FA5}">
                      <a16:colId xmlns:a16="http://schemas.microsoft.com/office/drawing/2014/main" val="20002"/>
                    </a:ext>
                  </a:extLst>
                </a:gridCol>
                <a:gridCol w="1736325">
                  <a:extLst>
                    <a:ext uri="{9D8B030D-6E8A-4147-A177-3AD203B41FA5}">
                      <a16:colId xmlns:a16="http://schemas.microsoft.com/office/drawing/2014/main" val="20003"/>
                    </a:ext>
                  </a:extLst>
                </a:gridCol>
              </a:tblGrid>
              <a:tr h="303145">
                <a:tc>
                  <a:txBody>
                    <a:bodyPr/>
                    <a:lstStyle/>
                    <a:p>
                      <a:pPr algn="ctr"/>
                      <a:r>
                        <a:rPr lang="en-CA" sz="1400" dirty="0"/>
                        <a:t>*</a:t>
                      </a: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r>
                        <a:rPr lang="en-CA" sz="1400" dirty="0"/>
                        <a:t>Asterisk</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CA" sz="1400" dirty="0"/>
                        <a:t>&lt;</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r>
                        <a:rPr lang="en-CA" sz="1400" dirty="0"/>
                        <a:t>Left angle bracket</a:t>
                      </a: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303145">
                <a:tc>
                  <a:txBody>
                    <a:bodyPr/>
                    <a:lstStyle/>
                    <a:p>
                      <a:pPr algn="ctr"/>
                      <a:r>
                        <a:rPr lang="en-CA" sz="1400" dirty="0"/>
                        <a:t>?</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CA" sz="1400" dirty="0"/>
                        <a:t>Question</a:t>
                      </a:r>
                      <a:r>
                        <a:rPr lang="en-CA" sz="1400" baseline="0" dirty="0"/>
                        <a:t> mark</a:t>
                      </a:r>
                      <a:endParaRPr lang="en-CA"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CA" sz="1400" dirty="0"/>
                        <a:t>&gt;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CA" sz="1400" dirty="0"/>
                        <a:t>Right angle bracket</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303145">
                <a:tc>
                  <a:txBody>
                    <a:bodyPr/>
                    <a:lstStyle/>
                    <a:p>
                      <a:pPr algn="ctr"/>
                      <a:r>
                        <a:rPr lang="en-CA" sz="1400" dirty="0"/>
                        <a:t>“</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CA" sz="1400" dirty="0"/>
                        <a:t>Double quote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CA" sz="1400" dirty="0"/>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CA" sz="1400" dirty="0"/>
                        <a:t>Forward slash</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303145">
                <a:tc>
                  <a:txBody>
                    <a:bodyPr/>
                    <a:lstStyle/>
                    <a:p>
                      <a:pPr algn="ctr"/>
                      <a:r>
                        <a:rPr lang="en-CA" sz="1400" dirty="0"/>
                        <a:t>:</a:t>
                      </a: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CA" sz="1400" dirty="0"/>
                        <a:t>Colon</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CA" sz="1400" dirty="0"/>
                        <a:t>\</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CA" sz="1400" dirty="0"/>
                        <a:t>Back slash</a:t>
                      </a:r>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bl>
          </a:graphicData>
        </a:graphic>
      </p:graphicFrame>
      <p:sp>
        <p:nvSpPr>
          <p:cNvPr id="68" name="TextBox 67"/>
          <p:cNvSpPr txBox="1"/>
          <p:nvPr/>
        </p:nvSpPr>
        <p:spPr>
          <a:xfrm>
            <a:off x="6457950" y="1995531"/>
            <a:ext cx="5410200" cy="307777"/>
          </a:xfrm>
          <a:prstGeom prst="rect">
            <a:avLst/>
          </a:prstGeom>
          <a:noFill/>
          <a:ln w="19050">
            <a:solidFill>
              <a:srgbClr val="7030A0"/>
            </a:solidFill>
          </a:ln>
        </p:spPr>
        <p:txBody>
          <a:bodyPr wrap="square" rtlCol="0">
            <a:spAutoFit/>
          </a:bodyPr>
          <a:lstStyle/>
          <a:p>
            <a:r>
              <a:rPr lang="en-CA" sz="1400" dirty="0"/>
              <a:t>Below is a list of characters that cannot be used in a file or folder name.</a:t>
            </a:r>
          </a:p>
        </p:txBody>
      </p:sp>
      <p:sp>
        <p:nvSpPr>
          <p:cNvPr id="72" name="Title 1"/>
          <p:cNvSpPr>
            <a:spLocks noGrp="1"/>
          </p:cNvSpPr>
          <p:nvPr>
            <p:ph type="title"/>
          </p:nvPr>
        </p:nvSpPr>
        <p:spPr>
          <a:xfrm>
            <a:off x="8172450" y="175179"/>
            <a:ext cx="3629025" cy="710119"/>
          </a:xfr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a:bodyPr>
          <a:lstStyle/>
          <a:p>
            <a:pPr algn="ctr"/>
            <a:r>
              <a:rPr lang="en-CA" sz="1800" b="1" dirty="0">
                <a:latin typeface="Times New Roman" panose="02020603050405020304" pitchFamily="18" charset="0"/>
                <a:cs typeface="Times New Roman" panose="02020603050405020304" pitchFamily="18" charset="0"/>
              </a:rPr>
              <a:t>Files and Folders</a:t>
            </a:r>
            <a:br>
              <a:rPr lang="en-CA" sz="2800" b="1" dirty="0">
                <a:latin typeface="Times New Roman" panose="02020603050405020304" pitchFamily="18" charset="0"/>
                <a:cs typeface="Times New Roman" panose="02020603050405020304" pitchFamily="18" charset="0"/>
              </a:rPr>
            </a:br>
            <a:r>
              <a:rPr lang="en-CA" sz="1600" b="1" dirty="0">
                <a:latin typeface="Times New Roman" panose="02020603050405020304" pitchFamily="18" charset="0"/>
                <a:cs typeface="Times New Roman" panose="02020603050405020304" pitchFamily="18" charset="0"/>
              </a:rPr>
              <a:t>File Explorer Parts – Command Bar</a:t>
            </a:r>
          </a:p>
        </p:txBody>
      </p:sp>
    </p:spTree>
    <p:extLst>
      <p:ext uri="{BB962C8B-B14F-4D97-AF65-F5344CB8AC3E}">
        <p14:creationId xmlns:p14="http://schemas.microsoft.com/office/powerpoint/2010/main" val="1200489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500" fill="hold"/>
                                        <p:tgtEl>
                                          <p:spTgt spid="71"/>
                                        </p:tgtEl>
                                        <p:attrNameLst>
                                          <p:attrName>ppt_x</p:attrName>
                                        </p:attrNameLst>
                                      </p:cBhvr>
                                      <p:tavLst>
                                        <p:tav tm="0">
                                          <p:val>
                                            <p:strVal val="#ppt_x"/>
                                          </p:val>
                                        </p:tav>
                                        <p:tav tm="100000">
                                          <p:val>
                                            <p:strVal val="#ppt_x"/>
                                          </p:val>
                                        </p:tav>
                                      </p:tavLst>
                                    </p:anim>
                                    <p:anim calcmode="lin" valueType="num">
                                      <p:cBhvr additive="base">
                                        <p:cTn id="8" dur="500" fill="hold"/>
                                        <p:tgtEl>
                                          <p:spTgt spid="7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70"/>
                                        </p:tgtEl>
                                        <p:attrNameLst>
                                          <p:attrName>style.visibility</p:attrName>
                                        </p:attrNameLst>
                                      </p:cBhvr>
                                      <p:to>
                                        <p:strVal val="visible"/>
                                      </p:to>
                                    </p:set>
                                    <p:anim calcmode="lin" valueType="num">
                                      <p:cBhvr>
                                        <p:cTn id="13" dur="1000" fill="hold"/>
                                        <p:tgtEl>
                                          <p:spTgt spid="70"/>
                                        </p:tgtEl>
                                        <p:attrNameLst>
                                          <p:attrName>ppt_w</p:attrName>
                                        </p:attrNameLst>
                                      </p:cBhvr>
                                      <p:tavLst>
                                        <p:tav tm="0">
                                          <p:val>
                                            <p:fltVal val="0"/>
                                          </p:val>
                                        </p:tav>
                                        <p:tav tm="100000">
                                          <p:val>
                                            <p:strVal val="#ppt_w"/>
                                          </p:val>
                                        </p:tav>
                                      </p:tavLst>
                                    </p:anim>
                                    <p:anim calcmode="lin" valueType="num">
                                      <p:cBhvr>
                                        <p:cTn id="14" dur="1000" fill="hold"/>
                                        <p:tgtEl>
                                          <p:spTgt spid="70"/>
                                        </p:tgtEl>
                                        <p:attrNameLst>
                                          <p:attrName>ppt_h</p:attrName>
                                        </p:attrNameLst>
                                      </p:cBhvr>
                                      <p:tavLst>
                                        <p:tav tm="0">
                                          <p:val>
                                            <p:fltVal val="0"/>
                                          </p:val>
                                        </p:tav>
                                        <p:tav tm="100000">
                                          <p:val>
                                            <p:strVal val="#ppt_h"/>
                                          </p:val>
                                        </p:tav>
                                      </p:tavLst>
                                    </p:anim>
                                    <p:anim calcmode="lin" valueType="num">
                                      <p:cBhvr>
                                        <p:cTn id="15" dur="1000" fill="hold"/>
                                        <p:tgtEl>
                                          <p:spTgt spid="70"/>
                                        </p:tgtEl>
                                        <p:attrNameLst>
                                          <p:attrName>style.rotation</p:attrName>
                                        </p:attrNameLst>
                                      </p:cBhvr>
                                      <p:tavLst>
                                        <p:tav tm="0">
                                          <p:val>
                                            <p:fltVal val="90"/>
                                          </p:val>
                                        </p:tav>
                                        <p:tav tm="100000">
                                          <p:val>
                                            <p:fltVal val="0"/>
                                          </p:val>
                                        </p:tav>
                                      </p:tavLst>
                                    </p:anim>
                                    <p:animEffect transition="in" filter="fade">
                                      <p:cBhvr>
                                        <p:cTn id="16" dur="1000"/>
                                        <p:tgtEl>
                                          <p:spTgt spid="7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500" fill="hold"/>
                                        <p:tgtEl>
                                          <p:spTgt spid="16"/>
                                        </p:tgtEl>
                                        <p:attrNameLst>
                                          <p:attrName>ppt_w</p:attrName>
                                        </p:attrNameLst>
                                      </p:cBhvr>
                                      <p:tavLst>
                                        <p:tav tm="0">
                                          <p:val>
                                            <p:fltVal val="0"/>
                                          </p:val>
                                        </p:tav>
                                        <p:tav tm="100000">
                                          <p:val>
                                            <p:strVal val="#ppt_w"/>
                                          </p:val>
                                        </p:tav>
                                      </p:tavLst>
                                    </p:anim>
                                    <p:anim calcmode="lin" valueType="num">
                                      <p:cBhvr>
                                        <p:cTn id="29" dur="500" fill="hold"/>
                                        <p:tgtEl>
                                          <p:spTgt spid="16"/>
                                        </p:tgtEl>
                                        <p:attrNameLst>
                                          <p:attrName>ppt_h</p:attrName>
                                        </p:attrNameLst>
                                      </p:cBhvr>
                                      <p:tavLst>
                                        <p:tav tm="0">
                                          <p:val>
                                            <p:fltVal val="0"/>
                                          </p:val>
                                        </p:tav>
                                        <p:tav tm="100000">
                                          <p:val>
                                            <p:strVal val="#ppt_h"/>
                                          </p:val>
                                        </p:tav>
                                      </p:tavLst>
                                    </p:anim>
                                    <p:animEffect transition="in" filter="fade">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500" fill="hold"/>
                                        <p:tgtEl>
                                          <p:spTgt spid="17"/>
                                        </p:tgtEl>
                                        <p:attrNameLst>
                                          <p:attrName>ppt_w</p:attrName>
                                        </p:attrNameLst>
                                      </p:cBhvr>
                                      <p:tavLst>
                                        <p:tav tm="0">
                                          <p:val>
                                            <p:fltVal val="0"/>
                                          </p:val>
                                        </p:tav>
                                        <p:tav tm="100000">
                                          <p:val>
                                            <p:strVal val="#ppt_w"/>
                                          </p:val>
                                        </p:tav>
                                      </p:tavLst>
                                    </p:anim>
                                    <p:anim calcmode="lin" valueType="num">
                                      <p:cBhvr>
                                        <p:cTn id="36" dur="500" fill="hold"/>
                                        <p:tgtEl>
                                          <p:spTgt spid="17"/>
                                        </p:tgtEl>
                                        <p:attrNameLst>
                                          <p:attrName>ppt_h</p:attrName>
                                        </p:attrNameLst>
                                      </p:cBhvr>
                                      <p:tavLst>
                                        <p:tav tm="0">
                                          <p:val>
                                            <p:fltVal val="0"/>
                                          </p:val>
                                        </p:tav>
                                        <p:tav tm="100000">
                                          <p:val>
                                            <p:strVal val="#ppt_h"/>
                                          </p:val>
                                        </p:tav>
                                      </p:tavLst>
                                    </p:anim>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p:cTn id="42" dur="500" fill="hold"/>
                                        <p:tgtEl>
                                          <p:spTgt spid="18"/>
                                        </p:tgtEl>
                                        <p:attrNameLst>
                                          <p:attrName>ppt_w</p:attrName>
                                        </p:attrNameLst>
                                      </p:cBhvr>
                                      <p:tavLst>
                                        <p:tav tm="0">
                                          <p:val>
                                            <p:fltVal val="0"/>
                                          </p:val>
                                        </p:tav>
                                        <p:tav tm="100000">
                                          <p:val>
                                            <p:strVal val="#ppt_w"/>
                                          </p:val>
                                        </p:tav>
                                      </p:tavLst>
                                    </p:anim>
                                    <p:anim calcmode="lin" valueType="num">
                                      <p:cBhvr>
                                        <p:cTn id="43" dur="500" fill="hold"/>
                                        <p:tgtEl>
                                          <p:spTgt spid="18"/>
                                        </p:tgtEl>
                                        <p:attrNameLst>
                                          <p:attrName>ppt_h</p:attrName>
                                        </p:attrNameLst>
                                      </p:cBhvr>
                                      <p:tavLst>
                                        <p:tav tm="0">
                                          <p:val>
                                            <p:fltVal val="0"/>
                                          </p:val>
                                        </p:tav>
                                        <p:tav tm="100000">
                                          <p:val>
                                            <p:strVal val="#ppt_h"/>
                                          </p:val>
                                        </p:tav>
                                      </p:tavLst>
                                    </p:anim>
                                    <p:animEffect transition="in" filter="fade">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p:cTn id="49" dur="500" fill="hold"/>
                                        <p:tgtEl>
                                          <p:spTgt spid="19"/>
                                        </p:tgtEl>
                                        <p:attrNameLst>
                                          <p:attrName>ppt_w</p:attrName>
                                        </p:attrNameLst>
                                      </p:cBhvr>
                                      <p:tavLst>
                                        <p:tav tm="0">
                                          <p:val>
                                            <p:fltVal val="0"/>
                                          </p:val>
                                        </p:tav>
                                        <p:tav tm="100000">
                                          <p:val>
                                            <p:strVal val="#ppt_w"/>
                                          </p:val>
                                        </p:tav>
                                      </p:tavLst>
                                    </p:anim>
                                    <p:anim calcmode="lin" valueType="num">
                                      <p:cBhvr>
                                        <p:cTn id="50" dur="500" fill="hold"/>
                                        <p:tgtEl>
                                          <p:spTgt spid="19"/>
                                        </p:tgtEl>
                                        <p:attrNameLst>
                                          <p:attrName>ppt_h</p:attrName>
                                        </p:attrNameLst>
                                      </p:cBhvr>
                                      <p:tavLst>
                                        <p:tav tm="0">
                                          <p:val>
                                            <p:fltVal val="0"/>
                                          </p:val>
                                        </p:tav>
                                        <p:tav tm="100000">
                                          <p:val>
                                            <p:strVal val="#ppt_h"/>
                                          </p:val>
                                        </p:tav>
                                      </p:tavLst>
                                    </p:anim>
                                    <p:animEffect transition="in" filter="fade">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 calcmode="lin" valueType="num">
                                      <p:cBhvr>
                                        <p:cTn id="56" dur="500" fill="hold"/>
                                        <p:tgtEl>
                                          <p:spTgt spid="20"/>
                                        </p:tgtEl>
                                        <p:attrNameLst>
                                          <p:attrName>ppt_w</p:attrName>
                                        </p:attrNameLst>
                                      </p:cBhvr>
                                      <p:tavLst>
                                        <p:tav tm="0">
                                          <p:val>
                                            <p:fltVal val="0"/>
                                          </p:val>
                                        </p:tav>
                                        <p:tav tm="100000">
                                          <p:val>
                                            <p:strVal val="#ppt_w"/>
                                          </p:val>
                                        </p:tav>
                                      </p:tavLst>
                                    </p:anim>
                                    <p:anim calcmode="lin" valueType="num">
                                      <p:cBhvr>
                                        <p:cTn id="57" dur="500" fill="hold"/>
                                        <p:tgtEl>
                                          <p:spTgt spid="20"/>
                                        </p:tgtEl>
                                        <p:attrNameLst>
                                          <p:attrName>ppt_h</p:attrName>
                                        </p:attrNameLst>
                                      </p:cBhvr>
                                      <p:tavLst>
                                        <p:tav tm="0">
                                          <p:val>
                                            <p:fltVal val="0"/>
                                          </p:val>
                                        </p:tav>
                                        <p:tav tm="100000">
                                          <p:val>
                                            <p:strVal val="#ppt_h"/>
                                          </p:val>
                                        </p:tav>
                                      </p:tavLst>
                                    </p:anim>
                                    <p:animEffect transition="in" filter="fade">
                                      <p:cBhvr>
                                        <p:cTn id="58" dur="500"/>
                                        <p:tgtEl>
                                          <p:spTgt spid="20"/>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1"/>
                                        </p:tgtEl>
                                        <p:attrNameLst>
                                          <p:attrName>style.visibility</p:attrName>
                                        </p:attrNameLst>
                                      </p:cBhvr>
                                      <p:to>
                                        <p:strVal val="visible"/>
                                      </p:to>
                                    </p:set>
                                    <p:anim calcmode="lin" valueType="num">
                                      <p:cBhvr>
                                        <p:cTn id="63" dur="500" fill="hold"/>
                                        <p:tgtEl>
                                          <p:spTgt spid="21"/>
                                        </p:tgtEl>
                                        <p:attrNameLst>
                                          <p:attrName>ppt_w</p:attrName>
                                        </p:attrNameLst>
                                      </p:cBhvr>
                                      <p:tavLst>
                                        <p:tav tm="0">
                                          <p:val>
                                            <p:fltVal val="0"/>
                                          </p:val>
                                        </p:tav>
                                        <p:tav tm="100000">
                                          <p:val>
                                            <p:strVal val="#ppt_w"/>
                                          </p:val>
                                        </p:tav>
                                      </p:tavLst>
                                    </p:anim>
                                    <p:anim calcmode="lin" valueType="num">
                                      <p:cBhvr>
                                        <p:cTn id="64" dur="500" fill="hold"/>
                                        <p:tgtEl>
                                          <p:spTgt spid="21"/>
                                        </p:tgtEl>
                                        <p:attrNameLst>
                                          <p:attrName>ppt_h</p:attrName>
                                        </p:attrNameLst>
                                      </p:cBhvr>
                                      <p:tavLst>
                                        <p:tav tm="0">
                                          <p:val>
                                            <p:fltVal val="0"/>
                                          </p:val>
                                        </p:tav>
                                        <p:tav tm="100000">
                                          <p:val>
                                            <p:strVal val="#ppt_h"/>
                                          </p:val>
                                        </p:tav>
                                      </p:tavLst>
                                    </p:anim>
                                    <p:animEffect transition="in" filter="fade">
                                      <p:cBhvr>
                                        <p:cTn id="65" dur="500"/>
                                        <p:tgtEl>
                                          <p:spTgt spid="21"/>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22"/>
                                        </p:tgtEl>
                                        <p:attrNameLst>
                                          <p:attrName>style.visibility</p:attrName>
                                        </p:attrNameLst>
                                      </p:cBhvr>
                                      <p:to>
                                        <p:strVal val="visible"/>
                                      </p:to>
                                    </p:set>
                                    <p:anim calcmode="lin" valueType="num">
                                      <p:cBhvr>
                                        <p:cTn id="70" dur="500" fill="hold"/>
                                        <p:tgtEl>
                                          <p:spTgt spid="22"/>
                                        </p:tgtEl>
                                        <p:attrNameLst>
                                          <p:attrName>ppt_w</p:attrName>
                                        </p:attrNameLst>
                                      </p:cBhvr>
                                      <p:tavLst>
                                        <p:tav tm="0">
                                          <p:val>
                                            <p:fltVal val="0"/>
                                          </p:val>
                                        </p:tav>
                                        <p:tav tm="100000">
                                          <p:val>
                                            <p:strVal val="#ppt_w"/>
                                          </p:val>
                                        </p:tav>
                                      </p:tavLst>
                                    </p:anim>
                                    <p:anim calcmode="lin" valueType="num">
                                      <p:cBhvr>
                                        <p:cTn id="71" dur="500" fill="hold"/>
                                        <p:tgtEl>
                                          <p:spTgt spid="22"/>
                                        </p:tgtEl>
                                        <p:attrNameLst>
                                          <p:attrName>ppt_h</p:attrName>
                                        </p:attrNameLst>
                                      </p:cBhvr>
                                      <p:tavLst>
                                        <p:tav tm="0">
                                          <p:val>
                                            <p:fltVal val="0"/>
                                          </p:val>
                                        </p:tav>
                                        <p:tav tm="100000">
                                          <p:val>
                                            <p:strVal val="#ppt_h"/>
                                          </p:val>
                                        </p:tav>
                                      </p:tavLst>
                                    </p:anim>
                                    <p:animEffect transition="in" filter="fade">
                                      <p:cBhvr>
                                        <p:cTn id="72" dur="500"/>
                                        <p:tgtEl>
                                          <p:spTgt spid="22"/>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 calcmode="lin" valueType="num">
                                      <p:cBhvr>
                                        <p:cTn id="77" dur="500" fill="hold"/>
                                        <p:tgtEl>
                                          <p:spTgt spid="23"/>
                                        </p:tgtEl>
                                        <p:attrNameLst>
                                          <p:attrName>ppt_w</p:attrName>
                                        </p:attrNameLst>
                                      </p:cBhvr>
                                      <p:tavLst>
                                        <p:tav tm="0">
                                          <p:val>
                                            <p:fltVal val="0"/>
                                          </p:val>
                                        </p:tav>
                                        <p:tav tm="100000">
                                          <p:val>
                                            <p:strVal val="#ppt_w"/>
                                          </p:val>
                                        </p:tav>
                                      </p:tavLst>
                                    </p:anim>
                                    <p:anim calcmode="lin" valueType="num">
                                      <p:cBhvr>
                                        <p:cTn id="78" dur="500" fill="hold"/>
                                        <p:tgtEl>
                                          <p:spTgt spid="23"/>
                                        </p:tgtEl>
                                        <p:attrNameLst>
                                          <p:attrName>ppt_h</p:attrName>
                                        </p:attrNameLst>
                                      </p:cBhvr>
                                      <p:tavLst>
                                        <p:tav tm="0">
                                          <p:val>
                                            <p:fltVal val="0"/>
                                          </p:val>
                                        </p:tav>
                                        <p:tav tm="100000">
                                          <p:val>
                                            <p:strVal val="#ppt_h"/>
                                          </p:val>
                                        </p:tav>
                                      </p:tavLst>
                                    </p:anim>
                                    <p:animEffect transition="in" filter="fade">
                                      <p:cBhvr>
                                        <p:cTn id="79" dur="500"/>
                                        <p:tgtEl>
                                          <p:spTgt spid="23"/>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24"/>
                                        </p:tgtEl>
                                        <p:attrNameLst>
                                          <p:attrName>style.visibility</p:attrName>
                                        </p:attrNameLst>
                                      </p:cBhvr>
                                      <p:to>
                                        <p:strVal val="visible"/>
                                      </p:to>
                                    </p:set>
                                    <p:anim calcmode="lin" valueType="num">
                                      <p:cBhvr>
                                        <p:cTn id="84" dur="500" fill="hold"/>
                                        <p:tgtEl>
                                          <p:spTgt spid="24"/>
                                        </p:tgtEl>
                                        <p:attrNameLst>
                                          <p:attrName>ppt_w</p:attrName>
                                        </p:attrNameLst>
                                      </p:cBhvr>
                                      <p:tavLst>
                                        <p:tav tm="0">
                                          <p:val>
                                            <p:fltVal val="0"/>
                                          </p:val>
                                        </p:tav>
                                        <p:tav tm="100000">
                                          <p:val>
                                            <p:strVal val="#ppt_w"/>
                                          </p:val>
                                        </p:tav>
                                      </p:tavLst>
                                    </p:anim>
                                    <p:anim calcmode="lin" valueType="num">
                                      <p:cBhvr>
                                        <p:cTn id="85" dur="500" fill="hold"/>
                                        <p:tgtEl>
                                          <p:spTgt spid="24"/>
                                        </p:tgtEl>
                                        <p:attrNameLst>
                                          <p:attrName>ppt_h</p:attrName>
                                        </p:attrNameLst>
                                      </p:cBhvr>
                                      <p:tavLst>
                                        <p:tav tm="0">
                                          <p:val>
                                            <p:fltVal val="0"/>
                                          </p:val>
                                        </p:tav>
                                        <p:tav tm="100000">
                                          <p:val>
                                            <p:strVal val="#ppt_h"/>
                                          </p:val>
                                        </p:tav>
                                      </p:tavLst>
                                    </p:anim>
                                    <p:animEffect transition="in" filter="fade">
                                      <p:cBhvr>
                                        <p:cTn id="86" dur="500"/>
                                        <p:tgtEl>
                                          <p:spTgt spid="24"/>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p:cTn id="91" dur="500" fill="hold"/>
                                        <p:tgtEl>
                                          <p:spTgt spid="25"/>
                                        </p:tgtEl>
                                        <p:attrNameLst>
                                          <p:attrName>ppt_w</p:attrName>
                                        </p:attrNameLst>
                                      </p:cBhvr>
                                      <p:tavLst>
                                        <p:tav tm="0">
                                          <p:val>
                                            <p:fltVal val="0"/>
                                          </p:val>
                                        </p:tav>
                                        <p:tav tm="100000">
                                          <p:val>
                                            <p:strVal val="#ppt_w"/>
                                          </p:val>
                                        </p:tav>
                                      </p:tavLst>
                                    </p:anim>
                                    <p:anim calcmode="lin" valueType="num">
                                      <p:cBhvr>
                                        <p:cTn id="92" dur="500" fill="hold"/>
                                        <p:tgtEl>
                                          <p:spTgt spid="25"/>
                                        </p:tgtEl>
                                        <p:attrNameLst>
                                          <p:attrName>ppt_h</p:attrName>
                                        </p:attrNameLst>
                                      </p:cBhvr>
                                      <p:tavLst>
                                        <p:tav tm="0">
                                          <p:val>
                                            <p:fltVal val="0"/>
                                          </p:val>
                                        </p:tav>
                                        <p:tav tm="100000">
                                          <p:val>
                                            <p:strVal val="#ppt_h"/>
                                          </p:val>
                                        </p:tav>
                                      </p:tavLst>
                                    </p:anim>
                                    <p:animEffect transition="in" filter="fade">
                                      <p:cBhvr>
                                        <p:cTn id="93" dur="500"/>
                                        <p:tgtEl>
                                          <p:spTgt spid="25"/>
                                        </p:tgtEl>
                                      </p:cBhvr>
                                    </p:animEffect>
                                  </p:childTnLst>
                                </p:cTn>
                              </p:par>
                            </p:childTnLst>
                          </p:cTn>
                        </p:par>
                      </p:childTnLst>
                    </p:cTn>
                  </p:par>
                  <p:par>
                    <p:cTn id="94" fill="hold">
                      <p:stCondLst>
                        <p:cond delay="indefinite"/>
                      </p:stCondLst>
                      <p:childTnLst>
                        <p:par>
                          <p:cTn id="95" fill="hold">
                            <p:stCondLst>
                              <p:cond delay="0"/>
                            </p:stCondLst>
                            <p:childTnLst>
                              <p:par>
                                <p:cTn id="96" presetID="31" presetClass="entr" presetSubtype="0" fill="hold" grpId="0" nodeType="clickEffect">
                                  <p:stCondLst>
                                    <p:cond delay="0"/>
                                  </p:stCondLst>
                                  <p:childTnLst>
                                    <p:set>
                                      <p:cBhvr>
                                        <p:cTn id="97" dur="1" fill="hold">
                                          <p:stCondLst>
                                            <p:cond delay="0"/>
                                          </p:stCondLst>
                                        </p:cTn>
                                        <p:tgtEl>
                                          <p:spTgt spid="68"/>
                                        </p:tgtEl>
                                        <p:attrNameLst>
                                          <p:attrName>style.visibility</p:attrName>
                                        </p:attrNameLst>
                                      </p:cBhvr>
                                      <p:to>
                                        <p:strVal val="visible"/>
                                      </p:to>
                                    </p:set>
                                    <p:anim calcmode="lin" valueType="num">
                                      <p:cBhvr>
                                        <p:cTn id="98" dur="1000" fill="hold"/>
                                        <p:tgtEl>
                                          <p:spTgt spid="68"/>
                                        </p:tgtEl>
                                        <p:attrNameLst>
                                          <p:attrName>ppt_w</p:attrName>
                                        </p:attrNameLst>
                                      </p:cBhvr>
                                      <p:tavLst>
                                        <p:tav tm="0">
                                          <p:val>
                                            <p:fltVal val="0"/>
                                          </p:val>
                                        </p:tav>
                                        <p:tav tm="100000">
                                          <p:val>
                                            <p:strVal val="#ppt_w"/>
                                          </p:val>
                                        </p:tav>
                                      </p:tavLst>
                                    </p:anim>
                                    <p:anim calcmode="lin" valueType="num">
                                      <p:cBhvr>
                                        <p:cTn id="99" dur="1000" fill="hold"/>
                                        <p:tgtEl>
                                          <p:spTgt spid="68"/>
                                        </p:tgtEl>
                                        <p:attrNameLst>
                                          <p:attrName>ppt_h</p:attrName>
                                        </p:attrNameLst>
                                      </p:cBhvr>
                                      <p:tavLst>
                                        <p:tav tm="0">
                                          <p:val>
                                            <p:fltVal val="0"/>
                                          </p:val>
                                        </p:tav>
                                        <p:tav tm="100000">
                                          <p:val>
                                            <p:strVal val="#ppt_h"/>
                                          </p:val>
                                        </p:tav>
                                      </p:tavLst>
                                    </p:anim>
                                    <p:anim calcmode="lin" valueType="num">
                                      <p:cBhvr>
                                        <p:cTn id="100" dur="1000" fill="hold"/>
                                        <p:tgtEl>
                                          <p:spTgt spid="68"/>
                                        </p:tgtEl>
                                        <p:attrNameLst>
                                          <p:attrName>style.rotation</p:attrName>
                                        </p:attrNameLst>
                                      </p:cBhvr>
                                      <p:tavLst>
                                        <p:tav tm="0">
                                          <p:val>
                                            <p:fltVal val="90"/>
                                          </p:val>
                                        </p:tav>
                                        <p:tav tm="100000">
                                          <p:val>
                                            <p:fltVal val="0"/>
                                          </p:val>
                                        </p:tav>
                                      </p:tavLst>
                                    </p:anim>
                                    <p:animEffect transition="in" filter="fade">
                                      <p:cBhvr>
                                        <p:cTn id="101" dur="1000"/>
                                        <p:tgtEl>
                                          <p:spTgt spid="68"/>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nodeType="clickEffect">
                                  <p:stCondLst>
                                    <p:cond delay="0"/>
                                  </p:stCondLst>
                                  <p:childTnLst>
                                    <p:set>
                                      <p:cBhvr>
                                        <p:cTn id="105" dur="1" fill="hold">
                                          <p:stCondLst>
                                            <p:cond delay="0"/>
                                          </p:stCondLst>
                                        </p:cTn>
                                        <p:tgtEl>
                                          <p:spTgt spid="62"/>
                                        </p:tgtEl>
                                        <p:attrNameLst>
                                          <p:attrName>style.visibility</p:attrName>
                                        </p:attrNameLst>
                                      </p:cBhvr>
                                      <p:to>
                                        <p:strVal val="visible"/>
                                      </p:to>
                                    </p:set>
                                    <p:anim calcmode="lin" valueType="num">
                                      <p:cBhvr>
                                        <p:cTn id="106" dur="500" fill="hold"/>
                                        <p:tgtEl>
                                          <p:spTgt spid="62"/>
                                        </p:tgtEl>
                                        <p:attrNameLst>
                                          <p:attrName>ppt_w</p:attrName>
                                        </p:attrNameLst>
                                      </p:cBhvr>
                                      <p:tavLst>
                                        <p:tav tm="0">
                                          <p:val>
                                            <p:fltVal val="0"/>
                                          </p:val>
                                        </p:tav>
                                        <p:tav tm="100000">
                                          <p:val>
                                            <p:strVal val="#ppt_w"/>
                                          </p:val>
                                        </p:tav>
                                      </p:tavLst>
                                    </p:anim>
                                    <p:anim calcmode="lin" valueType="num">
                                      <p:cBhvr>
                                        <p:cTn id="107" dur="500" fill="hold"/>
                                        <p:tgtEl>
                                          <p:spTgt spid="62"/>
                                        </p:tgtEl>
                                        <p:attrNameLst>
                                          <p:attrName>ppt_h</p:attrName>
                                        </p:attrNameLst>
                                      </p:cBhvr>
                                      <p:tavLst>
                                        <p:tav tm="0">
                                          <p:val>
                                            <p:fltVal val="0"/>
                                          </p:val>
                                        </p:tav>
                                        <p:tav tm="100000">
                                          <p:val>
                                            <p:strVal val="#ppt_h"/>
                                          </p:val>
                                        </p:tav>
                                      </p:tavLst>
                                    </p:anim>
                                    <p:animEffect transition="in" filter="fade">
                                      <p:cBhvr>
                                        <p:cTn id="108" dur="500"/>
                                        <p:tgtEl>
                                          <p:spTgt spid="62"/>
                                        </p:tgtEl>
                                      </p:cBhvr>
                                    </p:animEffect>
                                  </p:childTnLst>
                                </p:cTn>
                              </p:par>
                            </p:childTnLst>
                          </p:cTn>
                        </p:par>
                      </p:childTnLst>
                    </p:cTn>
                  </p:par>
                  <p:par>
                    <p:cTn id="109" fill="hold">
                      <p:stCondLst>
                        <p:cond delay="indefinite"/>
                      </p:stCondLst>
                      <p:childTnLst>
                        <p:par>
                          <p:cTn id="110" fill="hold">
                            <p:stCondLst>
                              <p:cond delay="0"/>
                            </p:stCondLst>
                            <p:childTnLst>
                              <p:par>
                                <p:cTn id="111" presetID="53" presetClass="entr" presetSubtype="16" fill="hold" grpId="0" nodeType="clickEffect">
                                  <p:stCondLst>
                                    <p:cond delay="0"/>
                                  </p:stCondLst>
                                  <p:childTnLst>
                                    <p:set>
                                      <p:cBhvr>
                                        <p:cTn id="112" dur="1" fill="hold">
                                          <p:stCondLst>
                                            <p:cond delay="0"/>
                                          </p:stCondLst>
                                        </p:cTn>
                                        <p:tgtEl>
                                          <p:spTgt spid="26"/>
                                        </p:tgtEl>
                                        <p:attrNameLst>
                                          <p:attrName>style.visibility</p:attrName>
                                        </p:attrNameLst>
                                      </p:cBhvr>
                                      <p:to>
                                        <p:strVal val="visible"/>
                                      </p:to>
                                    </p:set>
                                    <p:anim calcmode="lin" valueType="num">
                                      <p:cBhvr>
                                        <p:cTn id="113" dur="500" fill="hold"/>
                                        <p:tgtEl>
                                          <p:spTgt spid="26"/>
                                        </p:tgtEl>
                                        <p:attrNameLst>
                                          <p:attrName>ppt_w</p:attrName>
                                        </p:attrNameLst>
                                      </p:cBhvr>
                                      <p:tavLst>
                                        <p:tav tm="0">
                                          <p:val>
                                            <p:fltVal val="0"/>
                                          </p:val>
                                        </p:tav>
                                        <p:tav tm="100000">
                                          <p:val>
                                            <p:strVal val="#ppt_w"/>
                                          </p:val>
                                        </p:tav>
                                      </p:tavLst>
                                    </p:anim>
                                    <p:anim calcmode="lin" valueType="num">
                                      <p:cBhvr>
                                        <p:cTn id="114" dur="500" fill="hold"/>
                                        <p:tgtEl>
                                          <p:spTgt spid="26"/>
                                        </p:tgtEl>
                                        <p:attrNameLst>
                                          <p:attrName>ppt_h</p:attrName>
                                        </p:attrNameLst>
                                      </p:cBhvr>
                                      <p:tavLst>
                                        <p:tav tm="0">
                                          <p:val>
                                            <p:fltVal val="0"/>
                                          </p:val>
                                        </p:tav>
                                        <p:tav tm="100000">
                                          <p:val>
                                            <p:strVal val="#ppt_h"/>
                                          </p:val>
                                        </p:tav>
                                      </p:tavLst>
                                    </p:anim>
                                    <p:animEffect transition="in" filter="fade">
                                      <p:cBhvr>
                                        <p:cTn id="11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6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ounded Rectangle 47"/>
          <p:cNvSpPr/>
          <p:nvPr/>
        </p:nvSpPr>
        <p:spPr>
          <a:xfrm>
            <a:off x="8007530" y="5223894"/>
            <a:ext cx="3825514" cy="65199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7" name="Group 6"/>
          <p:cNvGrpSpPr/>
          <p:nvPr/>
        </p:nvGrpSpPr>
        <p:grpSpPr>
          <a:xfrm>
            <a:off x="8009936" y="4345757"/>
            <a:ext cx="3825514" cy="682762"/>
            <a:chOff x="8009936" y="4345757"/>
            <a:chExt cx="3825514" cy="682762"/>
          </a:xfrm>
        </p:grpSpPr>
        <p:sp>
          <p:nvSpPr>
            <p:cNvPr id="47" name="Rounded Rectangle 46"/>
            <p:cNvSpPr/>
            <p:nvPr/>
          </p:nvSpPr>
          <p:spPr>
            <a:xfrm>
              <a:off x="8009936" y="4592296"/>
              <a:ext cx="3825514" cy="43622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9" name="Rounded Rectangle 48"/>
            <p:cNvSpPr/>
            <p:nvPr/>
          </p:nvSpPr>
          <p:spPr>
            <a:xfrm>
              <a:off x="9012024" y="4345757"/>
              <a:ext cx="2813017" cy="24541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24" name="Rounded Rectangle 23"/>
          <p:cNvSpPr/>
          <p:nvPr/>
        </p:nvSpPr>
        <p:spPr>
          <a:xfrm>
            <a:off x="3905247" y="2479924"/>
            <a:ext cx="4842828" cy="39592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3" name="Group 2"/>
          <p:cNvGrpSpPr/>
          <p:nvPr/>
        </p:nvGrpSpPr>
        <p:grpSpPr>
          <a:xfrm>
            <a:off x="3905247" y="1614791"/>
            <a:ext cx="4842828" cy="619362"/>
            <a:chOff x="3905247" y="1614791"/>
            <a:chExt cx="4842828" cy="619362"/>
          </a:xfrm>
        </p:grpSpPr>
        <p:sp>
          <p:nvSpPr>
            <p:cNvPr id="2" name="Rounded Rectangle 1"/>
            <p:cNvSpPr/>
            <p:nvPr/>
          </p:nvSpPr>
          <p:spPr>
            <a:xfrm>
              <a:off x="3905247" y="1838227"/>
              <a:ext cx="4842828" cy="39592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4461400" y="1614791"/>
              <a:ext cx="4277248" cy="22343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34" name="Rounded Rectangle 33"/>
          <p:cNvSpPr/>
          <p:nvPr/>
        </p:nvSpPr>
        <p:spPr>
          <a:xfrm>
            <a:off x="8967346" y="2439446"/>
            <a:ext cx="2886958" cy="84108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5" name="Group 4"/>
          <p:cNvGrpSpPr/>
          <p:nvPr/>
        </p:nvGrpSpPr>
        <p:grpSpPr>
          <a:xfrm>
            <a:off x="8971962" y="1595975"/>
            <a:ext cx="2886958" cy="603450"/>
            <a:chOff x="8971962" y="1595975"/>
            <a:chExt cx="2886958" cy="603450"/>
          </a:xfrm>
        </p:grpSpPr>
        <p:sp>
          <p:nvSpPr>
            <p:cNvPr id="32" name="Rounded Rectangle 31"/>
            <p:cNvSpPr/>
            <p:nvPr/>
          </p:nvSpPr>
          <p:spPr>
            <a:xfrm>
              <a:off x="8971962" y="1803499"/>
              <a:ext cx="2886958" cy="39592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5" name="Rounded Rectangle 34"/>
            <p:cNvSpPr/>
            <p:nvPr/>
          </p:nvSpPr>
          <p:spPr>
            <a:xfrm>
              <a:off x="9623982" y="1595975"/>
              <a:ext cx="2230322" cy="207524"/>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6" name="Group 35"/>
          <p:cNvGrpSpPr/>
          <p:nvPr/>
        </p:nvGrpSpPr>
        <p:grpSpPr>
          <a:xfrm>
            <a:off x="4637988" y="3899599"/>
            <a:ext cx="3016097" cy="1059544"/>
            <a:chOff x="3905247" y="1645581"/>
            <a:chExt cx="4842828" cy="588572"/>
          </a:xfrm>
        </p:grpSpPr>
        <p:sp>
          <p:nvSpPr>
            <p:cNvPr id="37" name="Rounded Rectangle 36"/>
            <p:cNvSpPr/>
            <p:nvPr/>
          </p:nvSpPr>
          <p:spPr>
            <a:xfrm>
              <a:off x="3905247" y="1746796"/>
              <a:ext cx="4842828" cy="48735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Rounded Rectangle 38"/>
            <p:cNvSpPr/>
            <p:nvPr/>
          </p:nvSpPr>
          <p:spPr>
            <a:xfrm>
              <a:off x="5101008" y="1645581"/>
              <a:ext cx="3637638" cy="10121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40" name="Rounded Rectangle 39"/>
          <p:cNvSpPr/>
          <p:nvPr/>
        </p:nvSpPr>
        <p:spPr>
          <a:xfrm>
            <a:off x="4637988" y="6001754"/>
            <a:ext cx="3010225" cy="68184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41" name="Group 40"/>
          <p:cNvGrpSpPr/>
          <p:nvPr/>
        </p:nvGrpSpPr>
        <p:grpSpPr>
          <a:xfrm>
            <a:off x="4641543" y="5175961"/>
            <a:ext cx="3016097" cy="617993"/>
            <a:chOff x="3920384" y="1854203"/>
            <a:chExt cx="4842828" cy="343294"/>
          </a:xfrm>
        </p:grpSpPr>
        <p:sp>
          <p:nvSpPr>
            <p:cNvPr id="43" name="Rounded Rectangle 42"/>
            <p:cNvSpPr/>
            <p:nvPr/>
          </p:nvSpPr>
          <p:spPr>
            <a:xfrm>
              <a:off x="3920384" y="1969043"/>
              <a:ext cx="4842828" cy="228454"/>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Rounded Rectangle 43"/>
            <p:cNvSpPr/>
            <p:nvPr/>
          </p:nvSpPr>
          <p:spPr>
            <a:xfrm>
              <a:off x="5958068" y="1854203"/>
              <a:ext cx="2770929" cy="11692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45" name="Rounded Rectangle 44"/>
          <p:cNvSpPr/>
          <p:nvPr/>
        </p:nvSpPr>
        <p:spPr>
          <a:xfrm>
            <a:off x="520046" y="4655292"/>
            <a:ext cx="3929406" cy="65199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Rounded Rectangle 45"/>
          <p:cNvSpPr/>
          <p:nvPr/>
        </p:nvSpPr>
        <p:spPr>
          <a:xfrm>
            <a:off x="515903" y="5514679"/>
            <a:ext cx="3929406" cy="45403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475" y="3157966"/>
            <a:ext cx="8421275" cy="342948"/>
          </a:xfrm>
          <a:prstGeom prst="rect">
            <a:avLst/>
          </a:prstGeom>
        </p:spPr>
      </p:pic>
      <p:grpSp>
        <p:nvGrpSpPr>
          <p:cNvPr id="6" name="Group 5"/>
          <p:cNvGrpSpPr/>
          <p:nvPr/>
        </p:nvGrpSpPr>
        <p:grpSpPr>
          <a:xfrm>
            <a:off x="462104" y="3438234"/>
            <a:ext cx="4037004" cy="2566494"/>
            <a:chOff x="281129" y="1676109"/>
            <a:chExt cx="4037004" cy="2566494"/>
          </a:xfrm>
        </p:grpSpPr>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654" y="2076450"/>
              <a:ext cx="2172003" cy="771633"/>
            </a:xfrm>
            <a:prstGeom prst="rect">
              <a:avLst/>
            </a:prstGeom>
            <a:ln w="19050">
              <a:solidFill>
                <a:srgbClr val="00B0F0"/>
              </a:solidFill>
            </a:ln>
          </p:spPr>
        </p:pic>
        <p:cxnSp>
          <p:nvCxnSpPr>
            <p:cNvPr id="38" name="Straight Arrow Connector 37"/>
            <p:cNvCxnSpPr/>
            <p:nvPr/>
          </p:nvCxnSpPr>
          <p:spPr>
            <a:xfrm flipH="1">
              <a:off x="1238250" y="1676109"/>
              <a:ext cx="276813" cy="400341"/>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81129" y="2857608"/>
              <a:ext cx="4037004" cy="1384995"/>
            </a:xfrm>
            <a:prstGeom prst="rect">
              <a:avLst/>
            </a:prstGeom>
            <a:noFill/>
            <a:ln w="19050">
              <a:solidFill>
                <a:srgbClr val="00B0F0"/>
              </a:solidFill>
            </a:ln>
          </p:spPr>
          <p:txBody>
            <a:bodyPr wrap="square" rtlCol="0">
              <a:spAutoFit/>
            </a:bodyPr>
            <a:lstStyle/>
            <a:p>
              <a:r>
                <a:rPr lang="en-CA" sz="1400" dirty="0"/>
                <a:t>The </a:t>
              </a:r>
              <a:r>
                <a:rPr lang="en-CA" sz="1400" b="1" dirty="0"/>
                <a:t>Open</a:t>
              </a:r>
              <a:r>
                <a:rPr lang="en-CA" sz="1400" dirty="0"/>
                <a:t> button displays a menu of the files that are registered capable of opening the selected file object.</a:t>
              </a:r>
            </a:p>
            <a:p>
              <a:endParaRPr lang="en-CA" sz="1400" dirty="0"/>
            </a:p>
            <a:p>
              <a:r>
                <a:rPr lang="en-CA" sz="1400" dirty="0"/>
                <a:t>If a folder is the selected object, the </a:t>
              </a:r>
              <a:r>
                <a:rPr lang="en-CA" sz="1400" b="1" dirty="0"/>
                <a:t>Open</a:t>
              </a:r>
              <a:r>
                <a:rPr lang="en-CA" sz="1400" dirty="0"/>
                <a:t> button simply opens the folder in the same window.</a:t>
              </a:r>
            </a:p>
          </p:txBody>
        </p:sp>
      </p:grpSp>
      <p:grpSp>
        <p:nvGrpSpPr>
          <p:cNvPr id="11" name="Group 10"/>
          <p:cNvGrpSpPr/>
          <p:nvPr/>
        </p:nvGrpSpPr>
        <p:grpSpPr>
          <a:xfrm>
            <a:off x="2480606" y="3436350"/>
            <a:ext cx="5244169" cy="3281557"/>
            <a:chOff x="2299631" y="1674225"/>
            <a:chExt cx="5244169" cy="3281557"/>
          </a:xfrm>
        </p:grpSpPr>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6730" y="2076450"/>
              <a:ext cx="1714739" cy="466790"/>
            </a:xfrm>
            <a:prstGeom prst="rect">
              <a:avLst/>
            </a:prstGeom>
            <a:ln w="19050">
              <a:solidFill>
                <a:srgbClr val="00B050"/>
              </a:solidFill>
            </a:ln>
          </p:spPr>
        </p:pic>
        <p:cxnSp>
          <p:nvCxnSpPr>
            <p:cNvPr id="8" name="Straight Arrow Connector 7"/>
            <p:cNvCxnSpPr/>
            <p:nvPr/>
          </p:nvCxnSpPr>
          <p:spPr>
            <a:xfrm>
              <a:off x="2299631" y="1674225"/>
              <a:ext cx="615019" cy="40222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401137" y="2062682"/>
              <a:ext cx="3142663" cy="2893100"/>
            </a:xfrm>
            <a:prstGeom prst="rect">
              <a:avLst/>
            </a:prstGeom>
            <a:noFill/>
            <a:ln w="19050">
              <a:solidFill>
                <a:srgbClr val="00B050"/>
              </a:solidFill>
            </a:ln>
          </p:spPr>
          <p:txBody>
            <a:bodyPr wrap="square" rtlCol="0">
              <a:spAutoFit/>
            </a:bodyPr>
            <a:lstStyle/>
            <a:p>
              <a:r>
                <a:rPr lang="en-CA" sz="1400" b="1" dirty="0"/>
                <a:t>Nobody</a:t>
              </a:r>
              <a:r>
                <a:rPr lang="en-CA" sz="1400" dirty="0"/>
                <a:t> – Pulls up a file sharing dialog box so you can stop an existing share on that object or change sharing permissions (i.e. who can access the file to read/write/change)</a:t>
              </a:r>
            </a:p>
            <a:p>
              <a:endParaRPr lang="en-CA" sz="1400" dirty="0"/>
            </a:p>
            <a:p>
              <a:r>
                <a:rPr lang="en-CA" sz="1400" b="1" dirty="0"/>
                <a:t>Specific people </a:t>
              </a:r>
              <a:r>
                <a:rPr lang="en-CA" sz="1400" dirty="0"/>
                <a:t>– Displays a dialog box so you can choose with which people to share the selected object.</a:t>
              </a:r>
            </a:p>
            <a:p>
              <a:endParaRPr lang="en-CA" sz="1400" dirty="0"/>
            </a:p>
            <a:p>
              <a:r>
                <a:rPr lang="en-CA" sz="1400" dirty="0"/>
                <a:t>This option is used for those computers connected to a User authenticated client/server network.</a:t>
              </a:r>
            </a:p>
          </p:txBody>
        </p:sp>
      </p:grpSp>
      <p:grpSp>
        <p:nvGrpSpPr>
          <p:cNvPr id="31" name="Group 30"/>
          <p:cNvGrpSpPr/>
          <p:nvPr/>
        </p:nvGrpSpPr>
        <p:grpSpPr>
          <a:xfrm>
            <a:off x="4847637" y="3381304"/>
            <a:ext cx="7057676" cy="2553478"/>
            <a:chOff x="4847637" y="3381304"/>
            <a:chExt cx="7057676" cy="2553478"/>
          </a:xfrm>
        </p:grpSpPr>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58090" y="3599326"/>
              <a:ext cx="2038635" cy="724001"/>
            </a:xfrm>
            <a:prstGeom prst="rect">
              <a:avLst/>
            </a:prstGeom>
            <a:ln w="19050">
              <a:solidFill>
                <a:srgbClr val="7030A0"/>
              </a:solidFill>
            </a:ln>
          </p:spPr>
        </p:pic>
        <p:cxnSp>
          <p:nvCxnSpPr>
            <p:cNvPr id="13" name="Straight Arrow Connector 12"/>
            <p:cNvCxnSpPr>
              <a:endCxn id="21" idx="1"/>
            </p:cNvCxnSpPr>
            <p:nvPr/>
          </p:nvCxnSpPr>
          <p:spPr>
            <a:xfrm>
              <a:off x="4847637" y="3381304"/>
              <a:ext cx="5010453" cy="580023"/>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933388" y="4334344"/>
              <a:ext cx="3971925" cy="1600438"/>
            </a:xfrm>
            <a:prstGeom prst="rect">
              <a:avLst/>
            </a:prstGeom>
            <a:noFill/>
            <a:ln w="19050">
              <a:solidFill>
                <a:srgbClr val="7030A0"/>
              </a:solidFill>
            </a:ln>
          </p:spPr>
          <p:txBody>
            <a:bodyPr wrap="square" rtlCol="0">
              <a:spAutoFit/>
            </a:bodyPr>
            <a:lstStyle/>
            <a:p>
              <a:r>
                <a:rPr lang="en-CA" sz="1400" b="1" dirty="0"/>
                <a:t>New Folder</a:t>
              </a:r>
              <a:r>
                <a:rPr lang="en-CA" sz="1400" dirty="0"/>
                <a:t> – Creates a new folder entry in the Content Pane.  Keep in mind that the contents of the Content Pane is already the contents of a folder.</a:t>
              </a:r>
            </a:p>
            <a:p>
              <a:endParaRPr lang="en-CA" sz="1400" dirty="0"/>
            </a:p>
            <a:p>
              <a:r>
                <a:rPr lang="en-CA" sz="1400" dirty="0"/>
                <a:t>It places the typing cursor in the name box so you can type in label of your own.  If you leave it as it is, the name will remain “New folder”.</a:t>
              </a:r>
              <a:endParaRPr lang="en-CA" sz="1400" b="1" dirty="0"/>
            </a:p>
          </p:txBody>
        </p:sp>
      </p:grpSp>
      <p:grpSp>
        <p:nvGrpSpPr>
          <p:cNvPr id="30" name="Group 29"/>
          <p:cNvGrpSpPr/>
          <p:nvPr/>
        </p:nvGrpSpPr>
        <p:grpSpPr>
          <a:xfrm>
            <a:off x="371475" y="571691"/>
            <a:ext cx="8421275" cy="2680247"/>
            <a:chOff x="371475" y="571691"/>
            <a:chExt cx="8421275" cy="2680247"/>
          </a:xfrm>
        </p:grpSpPr>
        <p:pic>
          <p:nvPicPr>
            <p:cNvPr id="33" name="Picture 3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1475" y="571691"/>
              <a:ext cx="3486637" cy="1752845"/>
            </a:xfrm>
            <a:prstGeom prst="rect">
              <a:avLst/>
            </a:prstGeom>
            <a:ln w="19050">
              <a:solidFill>
                <a:srgbClr val="002060"/>
              </a:solidFill>
            </a:ln>
          </p:spPr>
        </p:pic>
        <p:cxnSp>
          <p:nvCxnSpPr>
            <p:cNvPr id="17" name="Straight Arrow Connector 16"/>
            <p:cNvCxnSpPr/>
            <p:nvPr/>
          </p:nvCxnSpPr>
          <p:spPr>
            <a:xfrm>
              <a:off x="1314450" y="2324536"/>
              <a:ext cx="2421013" cy="927402"/>
            </a:xfrm>
            <a:prstGeom prst="straightConnector1">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3858113" y="1552575"/>
              <a:ext cx="4934637" cy="1384995"/>
            </a:xfrm>
            <a:prstGeom prst="rect">
              <a:avLst/>
            </a:prstGeom>
            <a:noFill/>
            <a:ln w="19050">
              <a:solidFill>
                <a:srgbClr val="002060"/>
              </a:solidFill>
            </a:ln>
          </p:spPr>
          <p:txBody>
            <a:bodyPr wrap="square" rtlCol="0">
              <a:spAutoFit/>
            </a:bodyPr>
            <a:lstStyle/>
            <a:p>
              <a:r>
                <a:rPr lang="en-CA" sz="1400" b="1" dirty="0"/>
                <a:t>Burn</a:t>
              </a:r>
              <a:r>
                <a:rPr lang="en-CA" sz="1400" dirty="0"/>
                <a:t> – Will burn the selected object to a CD, DVD or Blu-ray optical disc without further dialog, but if there is no burnable optical disc in the drive, the dialog box show on the left appears.</a:t>
              </a:r>
            </a:p>
            <a:p>
              <a:endParaRPr lang="en-CA" sz="1400" dirty="0"/>
            </a:p>
            <a:p>
              <a:r>
                <a:rPr lang="en-CA" sz="1400" dirty="0"/>
                <a:t>If the drive is incapable of writing, a dialog appears indicating the error.</a:t>
              </a:r>
            </a:p>
          </p:txBody>
        </p:sp>
      </p:grpSp>
      <p:grpSp>
        <p:nvGrpSpPr>
          <p:cNvPr id="29" name="Group 28"/>
          <p:cNvGrpSpPr/>
          <p:nvPr/>
        </p:nvGrpSpPr>
        <p:grpSpPr>
          <a:xfrm>
            <a:off x="3000375" y="1514475"/>
            <a:ext cx="8905875" cy="1986439"/>
            <a:chOff x="3000375" y="1514475"/>
            <a:chExt cx="8905875" cy="1986439"/>
          </a:xfrm>
        </p:grpSpPr>
        <p:sp>
          <p:nvSpPr>
            <p:cNvPr id="27" name="TextBox 26"/>
            <p:cNvSpPr txBox="1"/>
            <p:nvPr/>
          </p:nvSpPr>
          <p:spPr>
            <a:xfrm>
              <a:off x="8915400" y="1514475"/>
              <a:ext cx="2990850" cy="1815882"/>
            </a:xfrm>
            <a:prstGeom prst="rect">
              <a:avLst/>
            </a:prstGeom>
            <a:noFill/>
            <a:ln w="19050">
              <a:solidFill>
                <a:srgbClr val="C00000"/>
              </a:solidFill>
            </a:ln>
          </p:spPr>
          <p:txBody>
            <a:bodyPr wrap="square" rtlCol="0">
              <a:spAutoFit/>
            </a:bodyPr>
            <a:lstStyle/>
            <a:p>
              <a:r>
                <a:rPr lang="en-CA" sz="1400" b="1" dirty="0"/>
                <a:t>E-mail</a:t>
              </a:r>
              <a:r>
                <a:rPr lang="en-CA" sz="1400" dirty="0"/>
                <a:t> – attaches the object to an email using your default client email program.</a:t>
              </a:r>
            </a:p>
            <a:p>
              <a:endParaRPr lang="en-CA" sz="1400" b="1" dirty="0"/>
            </a:p>
            <a:p>
              <a:r>
                <a:rPr lang="en-CA" sz="1400" dirty="0"/>
                <a:t>The email program must be an installed program such as Outlook, not a web browser based email, such as Gmail.</a:t>
              </a:r>
            </a:p>
          </p:txBody>
        </p:sp>
        <p:sp>
          <p:nvSpPr>
            <p:cNvPr id="28" name="Oval 27"/>
            <p:cNvSpPr/>
            <p:nvPr/>
          </p:nvSpPr>
          <p:spPr>
            <a:xfrm>
              <a:off x="3000375" y="3157966"/>
              <a:ext cx="542925" cy="342948"/>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42" name="Title 1"/>
          <p:cNvSpPr>
            <a:spLocks noGrp="1"/>
          </p:cNvSpPr>
          <p:nvPr>
            <p:ph type="title"/>
          </p:nvPr>
        </p:nvSpPr>
        <p:spPr>
          <a:xfrm>
            <a:off x="6791325" y="373990"/>
            <a:ext cx="4857750" cy="768923"/>
          </a:xfr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a:bodyPr>
          <a:lstStyle/>
          <a:p>
            <a:pPr algn="ctr"/>
            <a:r>
              <a:rPr lang="en-CA" sz="1800" b="1" dirty="0">
                <a:latin typeface="Times New Roman" panose="02020603050405020304" pitchFamily="18" charset="0"/>
                <a:cs typeface="Times New Roman" panose="02020603050405020304" pitchFamily="18" charset="0"/>
              </a:rPr>
              <a:t>Files and Folders </a:t>
            </a:r>
            <a:br>
              <a:rPr lang="en-CA" sz="2800" b="1" dirty="0">
                <a:latin typeface="Times New Roman" panose="02020603050405020304" pitchFamily="18" charset="0"/>
                <a:cs typeface="Times New Roman" panose="02020603050405020304" pitchFamily="18" charset="0"/>
              </a:rPr>
            </a:br>
            <a:r>
              <a:rPr lang="en-CA" sz="1600" b="1" dirty="0">
                <a:latin typeface="Times New Roman" panose="02020603050405020304" pitchFamily="18" charset="0"/>
                <a:cs typeface="Times New Roman" panose="02020603050405020304" pitchFamily="18" charset="0"/>
              </a:rPr>
              <a:t>File Explorer Parts – Command Bar (continued)</a:t>
            </a:r>
          </a:p>
        </p:txBody>
      </p:sp>
    </p:spTree>
    <p:extLst>
      <p:ext uri="{BB962C8B-B14F-4D97-AF65-F5344CB8AC3E}">
        <p14:creationId xmlns:p14="http://schemas.microsoft.com/office/powerpoint/2010/main" val="1517396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5"/>
                                        </p:tgtEl>
                                        <p:attrNameLst>
                                          <p:attrName>style.visibility</p:attrName>
                                        </p:attrNameLst>
                                      </p:cBhvr>
                                      <p:to>
                                        <p:strVal val="visible"/>
                                      </p:to>
                                    </p:set>
                                    <p:anim calcmode="lin" valueType="num">
                                      <p:cBhvr>
                                        <p:cTn id="15" dur="500" fill="hold"/>
                                        <p:tgtEl>
                                          <p:spTgt spid="45"/>
                                        </p:tgtEl>
                                        <p:attrNameLst>
                                          <p:attrName>ppt_w</p:attrName>
                                        </p:attrNameLst>
                                      </p:cBhvr>
                                      <p:tavLst>
                                        <p:tav tm="0">
                                          <p:val>
                                            <p:fltVal val="0"/>
                                          </p:val>
                                        </p:tav>
                                        <p:tav tm="100000">
                                          <p:val>
                                            <p:strVal val="#ppt_w"/>
                                          </p:val>
                                        </p:tav>
                                      </p:tavLst>
                                    </p:anim>
                                    <p:anim calcmode="lin" valueType="num">
                                      <p:cBhvr>
                                        <p:cTn id="16" dur="500" fill="hold"/>
                                        <p:tgtEl>
                                          <p:spTgt spid="45"/>
                                        </p:tgtEl>
                                        <p:attrNameLst>
                                          <p:attrName>ppt_h</p:attrName>
                                        </p:attrNameLst>
                                      </p:cBhvr>
                                      <p:tavLst>
                                        <p:tav tm="0">
                                          <p:val>
                                            <p:fltVal val="0"/>
                                          </p:val>
                                        </p:tav>
                                        <p:tav tm="100000">
                                          <p:val>
                                            <p:strVal val="#ppt_h"/>
                                          </p:val>
                                        </p:tav>
                                      </p:tavLst>
                                    </p:anim>
                                    <p:animEffect transition="in" filter="fade">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46"/>
                                        </p:tgtEl>
                                        <p:attrNameLst>
                                          <p:attrName>style.visibility</p:attrName>
                                        </p:attrNameLst>
                                      </p:cBhvr>
                                      <p:to>
                                        <p:strVal val="visible"/>
                                      </p:to>
                                    </p:set>
                                    <p:anim calcmode="lin" valueType="num">
                                      <p:cBhvr>
                                        <p:cTn id="22" dur="500" fill="hold"/>
                                        <p:tgtEl>
                                          <p:spTgt spid="46"/>
                                        </p:tgtEl>
                                        <p:attrNameLst>
                                          <p:attrName>ppt_w</p:attrName>
                                        </p:attrNameLst>
                                      </p:cBhvr>
                                      <p:tavLst>
                                        <p:tav tm="0">
                                          <p:val>
                                            <p:fltVal val="0"/>
                                          </p:val>
                                        </p:tav>
                                        <p:tav tm="100000">
                                          <p:val>
                                            <p:strVal val="#ppt_w"/>
                                          </p:val>
                                        </p:tav>
                                      </p:tavLst>
                                    </p:anim>
                                    <p:anim calcmode="lin" valueType="num">
                                      <p:cBhvr>
                                        <p:cTn id="23" dur="500" fill="hold"/>
                                        <p:tgtEl>
                                          <p:spTgt spid="46"/>
                                        </p:tgtEl>
                                        <p:attrNameLst>
                                          <p:attrName>ppt_h</p:attrName>
                                        </p:attrNameLst>
                                      </p:cBhvr>
                                      <p:tavLst>
                                        <p:tav tm="0">
                                          <p:val>
                                            <p:fltVal val="0"/>
                                          </p:val>
                                        </p:tav>
                                        <p:tav tm="100000">
                                          <p:val>
                                            <p:strVal val="#ppt_h"/>
                                          </p:val>
                                        </p:tav>
                                      </p:tavLst>
                                    </p:anim>
                                    <p:animEffect transition="in" filter="fade">
                                      <p:cBhvr>
                                        <p:cTn id="24" dur="500"/>
                                        <p:tgtEl>
                                          <p:spTgt spid="46"/>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1000" fill="hold"/>
                                        <p:tgtEl>
                                          <p:spTgt spid="11"/>
                                        </p:tgtEl>
                                        <p:attrNameLst>
                                          <p:attrName>ppt_w</p:attrName>
                                        </p:attrNameLst>
                                      </p:cBhvr>
                                      <p:tavLst>
                                        <p:tav tm="0">
                                          <p:val>
                                            <p:fltVal val="0"/>
                                          </p:val>
                                        </p:tav>
                                        <p:tav tm="100000">
                                          <p:val>
                                            <p:strVal val="#ppt_w"/>
                                          </p:val>
                                        </p:tav>
                                      </p:tavLst>
                                    </p:anim>
                                    <p:anim calcmode="lin" valueType="num">
                                      <p:cBhvr>
                                        <p:cTn id="30" dur="1000" fill="hold"/>
                                        <p:tgtEl>
                                          <p:spTgt spid="11"/>
                                        </p:tgtEl>
                                        <p:attrNameLst>
                                          <p:attrName>ppt_h</p:attrName>
                                        </p:attrNameLst>
                                      </p:cBhvr>
                                      <p:tavLst>
                                        <p:tav tm="0">
                                          <p:val>
                                            <p:fltVal val="0"/>
                                          </p:val>
                                        </p:tav>
                                        <p:tav tm="100000">
                                          <p:val>
                                            <p:strVal val="#ppt_h"/>
                                          </p:val>
                                        </p:tav>
                                      </p:tavLst>
                                    </p:anim>
                                    <p:anim calcmode="lin" valueType="num">
                                      <p:cBhvr>
                                        <p:cTn id="31" dur="1000" fill="hold"/>
                                        <p:tgtEl>
                                          <p:spTgt spid="11"/>
                                        </p:tgtEl>
                                        <p:attrNameLst>
                                          <p:attrName>style.rotation</p:attrName>
                                        </p:attrNameLst>
                                      </p:cBhvr>
                                      <p:tavLst>
                                        <p:tav tm="0">
                                          <p:val>
                                            <p:fltVal val="90"/>
                                          </p:val>
                                        </p:tav>
                                        <p:tav tm="100000">
                                          <p:val>
                                            <p:fltVal val="0"/>
                                          </p:val>
                                        </p:tav>
                                      </p:tavLst>
                                    </p:anim>
                                    <p:animEffect transition="in" filter="fade">
                                      <p:cBhvr>
                                        <p:cTn id="32" dur="10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500" fill="hold"/>
                                        <p:tgtEl>
                                          <p:spTgt spid="36"/>
                                        </p:tgtEl>
                                        <p:attrNameLst>
                                          <p:attrName>ppt_w</p:attrName>
                                        </p:attrNameLst>
                                      </p:cBhvr>
                                      <p:tavLst>
                                        <p:tav tm="0">
                                          <p:val>
                                            <p:fltVal val="0"/>
                                          </p:val>
                                        </p:tav>
                                        <p:tav tm="100000">
                                          <p:val>
                                            <p:strVal val="#ppt_w"/>
                                          </p:val>
                                        </p:tav>
                                      </p:tavLst>
                                    </p:anim>
                                    <p:anim calcmode="lin" valueType="num">
                                      <p:cBhvr>
                                        <p:cTn id="38" dur="500" fill="hold"/>
                                        <p:tgtEl>
                                          <p:spTgt spid="36"/>
                                        </p:tgtEl>
                                        <p:attrNameLst>
                                          <p:attrName>ppt_h</p:attrName>
                                        </p:attrNameLst>
                                      </p:cBhvr>
                                      <p:tavLst>
                                        <p:tav tm="0">
                                          <p:val>
                                            <p:fltVal val="0"/>
                                          </p:val>
                                        </p:tav>
                                        <p:tav tm="100000">
                                          <p:val>
                                            <p:strVal val="#ppt_h"/>
                                          </p:val>
                                        </p:tav>
                                      </p:tavLst>
                                    </p:anim>
                                    <p:animEffect transition="in" filter="fade">
                                      <p:cBhvr>
                                        <p:cTn id="39" dur="500"/>
                                        <p:tgtEl>
                                          <p:spTgt spid="36"/>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41"/>
                                        </p:tgtEl>
                                        <p:attrNameLst>
                                          <p:attrName>style.visibility</p:attrName>
                                        </p:attrNameLst>
                                      </p:cBhvr>
                                      <p:to>
                                        <p:strVal val="visible"/>
                                      </p:to>
                                    </p:set>
                                    <p:anim calcmode="lin" valueType="num">
                                      <p:cBhvr>
                                        <p:cTn id="44" dur="500" fill="hold"/>
                                        <p:tgtEl>
                                          <p:spTgt spid="41"/>
                                        </p:tgtEl>
                                        <p:attrNameLst>
                                          <p:attrName>ppt_w</p:attrName>
                                        </p:attrNameLst>
                                      </p:cBhvr>
                                      <p:tavLst>
                                        <p:tav tm="0">
                                          <p:val>
                                            <p:fltVal val="0"/>
                                          </p:val>
                                        </p:tav>
                                        <p:tav tm="100000">
                                          <p:val>
                                            <p:strVal val="#ppt_w"/>
                                          </p:val>
                                        </p:tav>
                                      </p:tavLst>
                                    </p:anim>
                                    <p:anim calcmode="lin" valueType="num">
                                      <p:cBhvr>
                                        <p:cTn id="45" dur="500" fill="hold"/>
                                        <p:tgtEl>
                                          <p:spTgt spid="41"/>
                                        </p:tgtEl>
                                        <p:attrNameLst>
                                          <p:attrName>ppt_h</p:attrName>
                                        </p:attrNameLst>
                                      </p:cBhvr>
                                      <p:tavLst>
                                        <p:tav tm="0">
                                          <p:val>
                                            <p:fltVal val="0"/>
                                          </p:val>
                                        </p:tav>
                                        <p:tav tm="100000">
                                          <p:val>
                                            <p:strVal val="#ppt_h"/>
                                          </p:val>
                                        </p:tav>
                                      </p:tavLst>
                                    </p:anim>
                                    <p:animEffect transition="in" filter="fade">
                                      <p:cBhvr>
                                        <p:cTn id="46" dur="500"/>
                                        <p:tgtEl>
                                          <p:spTgt spid="41"/>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40"/>
                                        </p:tgtEl>
                                        <p:attrNameLst>
                                          <p:attrName>style.visibility</p:attrName>
                                        </p:attrNameLst>
                                      </p:cBhvr>
                                      <p:to>
                                        <p:strVal val="visible"/>
                                      </p:to>
                                    </p:set>
                                    <p:anim calcmode="lin" valueType="num">
                                      <p:cBhvr>
                                        <p:cTn id="51" dur="500" fill="hold"/>
                                        <p:tgtEl>
                                          <p:spTgt spid="40"/>
                                        </p:tgtEl>
                                        <p:attrNameLst>
                                          <p:attrName>ppt_w</p:attrName>
                                        </p:attrNameLst>
                                      </p:cBhvr>
                                      <p:tavLst>
                                        <p:tav tm="0">
                                          <p:val>
                                            <p:fltVal val="0"/>
                                          </p:val>
                                        </p:tav>
                                        <p:tav tm="100000">
                                          <p:val>
                                            <p:strVal val="#ppt_w"/>
                                          </p:val>
                                        </p:tav>
                                      </p:tavLst>
                                    </p:anim>
                                    <p:anim calcmode="lin" valueType="num">
                                      <p:cBhvr>
                                        <p:cTn id="52" dur="500" fill="hold"/>
                                        <p:tgtEl>
                                          <p:spTgt spid="40"/>
                                        </p:tgtEl>
                                        <p:attrNameLst>
                                          <p:attrName>ppt_h</p:attrName>
                                        </p:attrNameLst>
                                      </p:cBhvr>
                                      <p:tavLst>
                                        <p:tav tm="0">
                                          <p:val>
                                            <p:fltVal val="0"/>
                                          </p:val>
                                        </p:tav>
                                        <p:tav tm="100000">
                                          <p:val>
                                            <p:strVal val="#ppt_h"/>
                                          </p:val>
                                        </p:tav>
                                      </p:tavLst>
                                    </p:anim>
                                    <p:animEffect transition="in" filter="fade">
                                      <p:cBhvr>
                                        <p:cTn id="53" dur="500"/>
                                        <p:tgtEl>
                                          <p:spTgt spid="40"/>
                                        </p:tgtEl>
                                      </p:cBhvr>
                                    </p:animEffect>
                                  </p:childTnLst>
                                </p:cTn>
                              </p:par>
                            </p:childTnLst>
                          </p:cTn>
                        </p:par>
                      </p:childTnLst>
                    </p:cTn>
                  </p:par>
                  <p:par>
                    <p:cTn id="54" fill="hold">
                      <p:stCondLst>
                        <p:cond delay="indefinite"/>
                      </p:stCondLst>
                      <p:childTnLst>
                        <p:par>
                          <p:cTn id="55" fill="hold">
                            <p:stCondLst>
                              <p:cond delay="0"/>
                            </p:stCondLst>
                            <p:childTnLst>
                              <p:par>
                                <p:cTn id="56" presetID="31" presetClass="entr" presetSubtype="0" fill="hold" nodeType="clickEffect">
                                  <p:stCondLst>
                                    <p:cond delay="0"/>
                                  </p:stCondLst>
                                  <p:childTnLst>
                                    <p:set>
                                      <p:cBhvr>
                                        <p:cTn id="57" dur="1" fill="hold">
                                          <p:stCondLst>
                                            <p:cond delay="0"/>
                                          </p:stCondLst>
                                        </p:cTn>
                                        <p:tgtEl>
                                          <p:spTgt spid="29"/>
                                        </p:tgtEl>
                                        <p:attrNameLst>
                                          <p:attrName>style.visibility</p:attrName>
                                        </p:attrNameLst>
                                      </p:cBhvr>
                                      <p:to>
                                        <p:strVal val="visible"/>
                                      </p:to>
                                    </p:set>
                                    <p:anim calcmode="lin" valueType="num">
                                      <p:cBhvr>
                                        <p:cTn id="58" dur="1000" fill="hold"/>
                                        <p:tgtEl>
                                          <p:spTgt spid="29"/>
                                        </p:tgtEl>
                                        <p:attrNameLst>
                                          <p:attrName>ppt_w</p:attrName>
                                        </p:attrNameLst>
                                      </p:cBhvr>
                                      <p:tavLst>
                                        <p:tav tm="0">
                                          <p:val>
                                            <p:fltVal val="0"/>
                                          </p:val>
                                        </p:tav>
                                        <p:tav tm="100000">
                                          <p:val>
                                            <p:strVal val="#ppt_w"/>
                                          </p:val>
                                        </p:tav>
                                      </p:tavLst>
                                    </p:anim>
                                    <p:anim calcmode="lin" valueType="num">
                                      <p:cBhvr>
                                        <p:cTn id="59" dur="1000" fill="hold"/>
                                        <p:tgtEl>
                                          <p:spTgt spid="29"/>
                                        </p:tgtEl>
                                        <p:attrNameLst>
                                          <p:attrName>ppt_h</p:attrName>
                                        </p:attrNameLst>
                                      </p:cBhvr>
                                      <p:tavLst>
                                        <p:tav tm="0">
                                          <p:val>
                                            <p:fltVal val="0"/>
                                          </p:val>
                                        </p:tav>
                                        <p:tav tm="100000">
                                          <p:val>
                                            <p:strVal val="#ppt_h"/>
                                          </p:val>
                                        </p:tav>
                                      </p:tavLst>
                                    </p:anim>
                                    <p:anim calcmode="lin" valueType="num">
                                      <p:cBhvr>
                                        <p:cTn id="60" dur="1000" fill="hold"/>
                                        <p:tgtEl>
                                          <p:spTgt spid="29"/>
                                        </p:tgtEl>
                                        <p:attrNameLst>
                                          <p:attrName>style.rotation</p:attrName>
                                        </p:attrNameLst>
                                      </p:cBhvr>
                                      <p:tavLst>
                                        <p:tav tm="0">
                                          <p:val>
                                            <p:fltVal val="90"/>
                                          </p:val>
                                        </p:tav>
                                        <p:tav tm="100000">
                                          <p:val>
                                            <p:fltVal val="0"/>
                                          </p:val>
                                        </p:tav>
                                      </p:tavLst>
                                    </p:anim>
                                    <p:animEffect transition="in" filter="fade">
                                      <p:cBhvr>
                                        <p:cTn id="61" dur="1000"/>
                                        <p:tgtEl>
                                          <p:spTgt spid="29"/>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nodeType="clickEffect">
                                  <p:stCondLst>
                                    <p:cond delay="0"/>
                                  </p:stCondLst>
                                  <p:childTnLst>
                                    <p:set>
                                      <p:cBhvr>
                                        <p:cTn id="65" dur="1" fill="hold">
                                          <p:stCondLst>
                                            <p:cond delay="0"/>
                                          </p:stCondLst>
                                        </p:cTn>
                                        <p:tgtEl>
                                          <p:spTgt spid="5"/>
                                        </p:tgtEl>
                                        <p:attrNameLst>
                                          <p:attrName>style.visibility</p:attrName>
                                        </p:attrNameLst>
                                      </p:cBhvr>
                                      <p:to>
                                        <p:strVal val="visible"/>
                                      </p:to>
                                    </p:set>
                                    <p:anim calcmode="lin" valueType="num">
                                      <p:cBhvr>
                                        <p:cTn id="66" dur="500" fill="hold"/>
                                        <p:tgtEl>
                                          <p:spTgt spid="5"/>
                                        </p:tgtEl>
                                        <p:attrNameLst>
                                          <p:attrName>ppt_w</p:attrName>
                                        </p:attrNameLst>
                                      </p:cBhvr>
                                      <p:tavLst>
                                        <p:tav tm="0">
                                          <p:val>
                                            <p:fltVal val="0"/>
                                          </p:val>
                                        </p:tav>
                                        <p:tav tm="100000">
                                          <p:val>
                                            <p:strVal val="#ppt_w"/>
                                          </p:val>
                                        </p:tav>
                                      </p:tavLst>
                                    </p:anim>
                                    <p:anim calcmode="lin" valueType="num">
                                      <p:cBhvr>
                                        <p:cTn id="67" dur="500" fill="hold"/>
                                        <p:tgtEl>
                                          <p:spTgt spid="5"/>
                                        </p:tgtEl>
                                        <p:attrNameLst>
                                          <p:attrName>ppt_h</p:attrName>
                                        </p:attrNameLst>
                                      </p:cBhvr>
                                      <p:tavLst>
                                        <p:tav tm="0">
                                          <p:val>
                                            <p:fltVal val="0"/>
                                          </p:val>
                                        </p:tav>
                                        <p:tav tm="100000">
                                          <p:val>
                                            <p:strVal val="#ppt_h"/>
                                          </p:val>
                                        </p:tav>
                                      </p:tavLst>
                                    </p:anim>
                                    <p:animEffect transition="in" filter="fade">
                                      <p:cBhvr>
                                        <p:cTn id="68" dur="500"/>
                                        <p:tgtEl>
                                          <p:spTgt spid="5"/>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34"/>
                                        </p:tgtEl>
                                        <p:attrNameLst>
                                          <p:attrName>style.visibility</p:attrName>
                                        </p:attrNameLst>
                                      </p:cBhvr>
                                      <p:to>
                                        <p:strVal val="visible"/>
                                      </p:to>
                                    </p:set>
                                    <p:anim calcmode="lin" valueType="num">
                                      <p:cBhvr>
                                        <p:cTn id="73" dur="500" fill="hold"/>
                                        <p:tgtEl>
                                          <p:spTgt spid="34"/>
                                        </p:tgtEl>
                                        <p:attrNameLst>
                                          <p:attrName>ppt_w</p:attrName>
                                        </p:attrNameLst>
                                      </p:cBhvr>
                                      <p:tavLst>
                                        <p:tav tm="0">
                                          <p:val>
                                            <p:fltVal val="0"/>
                                          </p:val>
                                        </p:tav>
                                        <p:tav tm="100000">
                                          <p:val>
                                            <p:strVal val="#ppt_w"/>
                                          </p:val>
                                        </p:tav>
                                      </p:tavLst>
                                    </p:anim>
                                    <p:anim calcmode="lin" valueType="num">
                                      <p:cBhvr>
                                        <p:cTn id="74" dur="500" fill="hold"/>
                                        <p:tgtEl>
                                          <p:spTgt spid="34"/>
                                        </p:tgtEl>
                                        <p:attrNameLst>
                                          <p:attrName>ppt_h</p:attrName>
                                        </p:attrNameLst>
                                      </p:cBhvr>
                                      <p:tavLst>
                                        <p:tav tm="0">
                                          <p:val>
                                            <p:fltVal val="0"/>
                                          </p:val>
                                        </p:tav>
                                        <p:tav tm="100000">
                                          <p:val>
                                            <p:strVal val="#ppt_h"/>
                                          </p:val>
                                        </p:tav>
                                      </p:tavLst>
                                    </p:anim>
                                    <p:animEffect transition="in" filter="fade">
                                      <p:cBhvr>
                                        <p:cTn id="75" dur="500"/>
                                        <p:tgtEl>
                                          <p:spTgt spid="34"/>
                                        </p:tgtEl>
                                      </p:cBhvr>
                                    </p:animEffect>
                                  </p:childTnLst>
                                </p:cTn>
                              </p:par>
                            </p:childTnLst>
                          </p:cTn>
                        </p:par>
                      </p:childTnLst>
                    </p:cTn>
                  </p:par>
                  <p:par>
                    <p:cTn id="76" fill="hold">
                      <p:stCondLst>
                        <p:cond delay="indefinite"/>
                      </p:stCondLst>
                      <p:childTnLst>
                        <p:par>
                          <p:cTn id="77" fill="hold">
                            <p:stCondLst>
                              <p:cond delay="0"/>
                            </p:stCondLst>
                            <p:childTnLst>
                              <p:par>
                                <p:cTn id="78" presetID="31" presetClass="entr" presetSubtype="0" fill="hold" nodeType="clickEffect">
                                  <p:stCondLst>
                                    <p:cond delay="0"/>
                                  </p:stCondLst>
                                  <p:childTnLst>
                                    <p:set>
                                      <p:cBhvr>
                                        <p:cTn id="79" dur="1" fill="hold">
                                          <p:stCondLst>
                                            <p:cond delay="0"/>
                                          </p:stCondLst>
                                        </p:cTn>
                                        <p:tgtEl>
                                          <p:spTgt spid="30"/>
                                        </p:tgtEl>
                                        <p:attrNameLst>
                                          <p:attrName>style.visibility</p:attrName>
                                        </p:attrNameLst>
                                      </p:cBhvr>
                                      <p:to>
                                        <p:strVal val="visible"/>
                                      </p:to>
                                    </p:set>
                                    <p:anim calcmode="lin" valueType="num">
                                      <p:cBhvr>
                                        <p:cTn id="80" dur="1000" fill="hold"/>
                                        <p:tgtEl>
                                          <p:spTgt spid="30"/>
                                        </p:tgtEl>
                                        <p:attrNameLst>
                                          <p:attrName>ppt_w</p:attrName>
                                        </p:attrNameLst>
                                      </p:cBhvr>
                                      <p:tavLst>
                                        <p:tav tm="0">
                                          <p:val>
                                            <p:fltVal val="0"/>
                                          </p:val>
                                        </p:tav>
                                        <p:tav tm="100000">
                                          <p:val>
                                            <p:strVal val="#ppt_w"/>
                                          </p:val>
                                        </p:tav>
                                      </p:tavLst>
                                    </p:anim>
                                    <p:anim calcmode="lin" valueType="num">
                                      <p:cBhvr>
                                        <p:cTn id="81" dur="1000" fill="hold"/>
                                        <p:tgtEl>
                                          <p:spTgt spid="30"/>
                                        </p:tgtEl>
                                        <p:attrNameLst>
                                          <p:attrName>ppt_h</p:attrName>
                                        </p:attrNameLst>
                                      </p:cBhvr>
                                      <p:tavLst>
                                        <p:tav tm="0">
                                          <p:val>
                                            <p:fltVal val="0"/>
                                          </p:val>
                                        </p:tav>
                                        <p:tav tm="100000">
                                          <p:val>
                                            <p:strVal val="#ppt_h"/>
                                          </p:val>
                                        </p:tav>
                                      </p:tavLst>
                                    </p:anim>
                                    <p:anim calcmode="lin" valueType="num">
                                      <p:cBhvr>
                                        <p:cTn id="82" dur="1000" fill="hold"/>
                                        <p:tgtEl>
                                          <p:spTgt spid="30"/>
                                        </p:tgtEl>
                                        <p:attrNameLst>
                                          <p:attrName>style.rotation</p:attrName>
                                        </p:attrNameLst>
                                      </p:cBhvr>
                                      <p:tavLst>
                                        <p:tav tm="0">
                                          <p:val>
                                            <p:fltVal val="90"/>
                                          </p:val>
                                        </p:tav>
                                        <p:tav tm="100000">
                                          <p:val>
                                            <p:fltVal val="0"/>
                                          </p:val>
                                        </p:tav>
                                      </p:tavLst>
                                    </p:anim>
                                    <p:animEffect transition="in" filter="fade">
                                      <p:cBhvr>
                                        <p:cTn id="83" dur="1000"/>
                                        <p:tgtEl>
                                          <p:spTgt spid="30"/>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nodeType="clickEffect">
                                  <p:stCondLst>
                                    <p:cond delay="0"/>
                                  </p:stCondLst>
                                  <p:childTnLst>
                                    <p:set>
                                      <p:cBhvr>
                                        <p:cTn id="87" dur="1" fill="hold">
                                          <p:stCondLst>
                                            <p:cond delay="0"/>
                                          </p:stCondLst>
                                        </p:cTn>
                                        <p:tgtEl>
                                          <p:spTgt spid="3"/>
                                        </p:tgtEl>
                                        <p:attrNameLst>
                                          <p:attrName>style.visibility</p:attrName>
                                        </p:attrNameLst>
                                      </p:cBhvr>
                                      <p:to>
                                        <p:strVal val="visible"/>
                                      </p:to>
                                    </p:set>
                                    <p:anim calcmode="lin" valueType="num">
                                      <p:cBhvr>
                                        <p:cTn id="88" dur="500" fill="hold"/>
                                        <p:tgtEl>
                                          <p:spTgt spid="3"/>
                                        </p:tgtEl>
                                        <p:attrNameLst>
                                          <p:attrName>ppt_w</p:attrName>
                                        </p:attrNameLst>
                                      </p:cBhvr>
                                      <p:tavLst>
                                        <p:tav tm="0">
                                          <p:val>
                                            <p:fltVal val="0"/>
                                          </p:val>
                                        </p:tav>
                                        <p:tav tm="100000">
                                          <p:val>
                                            <p:strVal val="#ppt_w"/>
                                          </p:val>
                                        </p:tav>
                                      </p:tavLst>
                                    </p:anim>
                                    <p:anim calcmode="lin" valueType="num">
                                      <p:cBhvr>
                                        <p:cTn id="89" dur="500" fill="hold"/>
                                        <p:tgtEl>
                                          <p:spTgt spid="3"/>
                                        </p:tgtEl>
                                        <p:attrNameLst>
                                          <p:attrName>ppt_h</p:attrName>
                                        </p:attrNameLst>
                                      </p:cBhvr>
                                      <p:tavLst>
                                        <p:tav tm="0">
                                          <p:val>
                                            <p:fltVal val="0"/>
                                          </p:val>
                                        </p:tav>
                                        <p:tav tm="100000">
                                          <p:val>
                                            <p:strVal val="#ppt_h"/>
                                          </p:val>
                                        </p:tav>
                                      </p:tavLst>
                                    </p:anim>
                                    <p:animEffect transition="in" filter="fade">
                                      <p:cBhvr>
                                        <p:cTn id="90" dur="500"/>
                                        <p:tgtEl>
                                          <p:spTgt spid="3"/>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4"/>
                                        </p:tgtEl>
                                        <p:attrNameLst>
                                          <p:attrName>style.visibility</p:attrName>
                                        </p:attrNameLst>
                                      </p:cBhvr>
                                      <p:to>
                                        <p:strVal val="visible"/>
                                      </p:to>
                                    </p:set>
                                    <p:anim calcmode="lin" valueType="num">
                                      <p:cBhvr>
                                        <p:cTn id="95" dur="500" fill="hold"/>
                                        <p:tgtEl>
                                          <p:spTgt spid="24"/>
                                        </p:tgtEl>
                                        <p:attrNameLst>
                                          <p:attrName>ppt_w</p:attrName>
                                        </p:attrNameLst>
                                      </p:cBhvr>
                                      <p:tavLst>
                                        <p:tav tm="0">
                                          <p:val>
                                            <p:fltVal val="0"/>
                                          </p:val>
                                        </p:tav>
                                        <p:tav tm="100000">
                                          <p:val>
                                            <p:strVal val="#ppt_w"/>
                                          </p:val>
                                        </p:tav>
                                      </p:tavLst>
                                    </p:anim>
                                    <p:anim calcmode="lin" valueType="num">
                                      <p:cBhvr>
                                        <p:cTn id="96" dur="500" fill="hold"/>
                                        <p:tgtEl>
                                          <p:spTgt spid="24"/>
                                        </p:tgtEl>
                                        <p:attrNameLst>
                                          <p:attrName>ppt_h</p:attrName>
                                        </p:attrNameLst>
                                      </p:cBhvr>
                                      <p:tavLst>
                                        <p:tav tm="0">
                                          <p:val>
                                            <p:fltVal val="0"/>
                                          </p:val>
                                        </p:tav>
                                        <p:tav tm="100000">
                                          <p:val>
                                            <p:strVal val="#ppt_h"/>
                                          </p:val>
                                        </p:tav>
                                      </p:tavLst>
                                    </p:anim>
                                    <p:animEffect transition="in" filter="fade">
                                      <p:cBhvr>
                                        <p:cTn id="97" dur="500"/>
                                        <p:tgtEl>
                                          <p:spTgt spid="24"/>
                                        </p:tgtEl>
                                      </p:cBhvr>
                                    </p:animEffect>
                                  </p:childTnLst>
                                </p:cTn>
                              </p:par>
                            </p:childTnLst>
                          </p:cTn>
                        </p:par>
                      </p:childTnLst>
                    </p:cTn>
                  </p:par>
                  <p:par>
                    <p:cTn id="98" fill="hold">
                      <p:stCondLst>
                        <p:cond delay="indefinite"/>
                      </p:stCondLst>
                      <p:childTnLst>
                        <p:par>
                          <p:cTn id="99" fill="hold">
                            <p:stCondLst>
                              <p:cond delay="0"/>
                            </p:stCondLst>
                            <p:childTnLst>
                              <p:par>
                                <p:cTn id="100" presetID="31" presetClass="entr" presetSubtype="0" fill="hold" nodeType="clickEffect">
                                  <p:stCondLst>
                                    <p:cond delay="0"/>
                                  </p:stCondLst>
                                  <p:childTnLst>
                                    <p:set>
                                      <p:cBhvr>
                                        <p:cTn id="101" dur="1" fill="hold">
                                          <p:stCondLst>
                                            <p:cond delay="0"/>
                                          </p:stCondLst>
                                        </p:cTn>
                                        <p:tgtEl>
                                          <p:spTgt spid="31"/>
                                        </p:tgtEl>
                                        <p:attrNameLst>
                                          <p:attrName>style.visibility</p:attrName>
                                        </p:attrNameLst>
                                      </p:cBhvr>
                                      <p:to>
                                        <p:strVal val="visible"/>
                                      </p:to>
                                    </p:set>
                                    <p:anim calcmode="lin" valueType="num">
                                      <p:cBhvr>
                                        <p:cTn id="102" dur="1000" fill="hold"/>
                                        <p:tgtEl>
                                          <p:spTgt spid="31"/>
                                        </p:tgtEl>
                                        <p:attrNameLst>
                                          <p:attrName>ppt_w</p:attrName>
                                        </p:attrNameLst>
                                      </p:cBhvr>
                                      <p:tavLst>
                                        <p:tav tm="0">
                                          <p:val>
                                            <p:fltVal val="0"/>
                                          </p:val>
                                        </p:tav>
                                        <p:tav tm="100000">
                                          <p:val>
                                            <p:strVal val="#ppt_w"/>
                                          </p:val>
                                        </p:tav>
                                      </p:tavLst>
                                    </p:anim>
                                    <p:anim calcmode="lin" valueType="num">
                                      <p:cBhvr>
                                        <p:cTn id="103" dur="1000" fill="hold"/>
                                        <p:tgtEl>
                                          <p:spTgt spid="31"/>
                                        </p:tgtEl>
                                        <p:attrNameLst>
                                          <p:attrName>ppt_h</p:attrName>
                                        </p:attrNameLst>
                                      </p:cBhvr>
                                      <p:tavLst>
                                        <p:tav tm="0">
                                          <p:val>
                                            <p:fltVal val="0"/>
                                          </p:val>
                                        </p:tav>
                                        <p:tav tm="100000">
                                          <p:val>
                                            <p:strVal val="#ppt_h"/>
                                          </p:val>
                                        </p:tav>
                                      </p:tavLst>
                                    </p:anim>
                                    <p:anim calcmode="lin" valueType="num">
                                      <p:cBhvr>
                                        <p:cTn id="104" dur="1000" fill="hold"/>
                                        <p:tgtEl>
                                          <p:spTgt spid="31"/>
                                        </p:tgtEl>
                                        <p:attrNameLst>
                                          <p:attrName>style.rotation</p:attrName>
                                        </p:attrNameLst>
                                      </p:cBhvr>
                                      <p:tavLst>
                                        <p:tav tm="0">
                                          <p:val>
                                            <p:fltVal val="90"/>
                                          </p:val>
                                        </p:tav>
                                        <p:tav tm="100000">
                                          <p:val>
                                            <p:fltVal val="0"/>
                                          </p:val>
                                        </p:tav>
                                      </p:tavLst>
                                    </p:anim>
                                    <p:animEffect transition="in" filter="fade">
                                      <p:cBhvr>
                                        <p:cTn id="105" dur="1000"/>
                                        <p:tgtEl>
                                          <p:spTgt spid="31"/>
                                        </p:tgtEl>
                                      </p:cBhvr>
                                    </p:animEffect>
                                  </p:childTnLst>
                                </p:cTn>
                              </p:par>
                            </p:childTnLst>
                          </p:cTn>
                        </p:par>
                      </p:childTnLst>
                    </p:cTn>
                  </p:par>
                  <p:par>
                    <p:cTn id="106" fill="hold">
                      <p:stCondLst>
                        <p:cond delay="indefinite"/>
                      </p:stCondLst>
                      <p:childTnLst>
                        <p:par>
                          <p:cTn id="107" fill="hold">
                            <p:stCondLst>
                              <p:cond delay="0"/>
                            </p:stCondLst>
                            <p:childTnLst>
                              <p:par>
                                <p:cTn id="108" presetID="53" presetClass="entr" presetSubtype="16" fill="hold" nodeType="clickEffect">
                                  <p:stCondLst>
                                    <p:cond delay="0"/>
                                  </p:stCondLst>
                                  <p:childTnLst>
                                    <p:set>
                                      <p:cBhvr>
                                        <p:cTn id="109" dur="1" fill="hold">
                                          <p:stCondLst>
                                            <p:cond delay="0"/>
                                          </p:stCondLst>
                                        </p:cTn>
                                        <p:tgtEl>
                                          <p:spTgt spid="7"/>
                                        </p:tgtEl>
                                        <p:attrNameLst>
                                          <p:attrName>style.visibility</p:attrName>
                                        </p:attrNameLst>
                                      </p:cBhvr>
                                      <p:to>
                                        <p:strVal val="visible"/>
                                      </p:to>
                                    </p:set>
                                    <p:anim calcmode="lin" valueType="num">
                                      <p:cBhvr>
                                        <p:cTn id="110" dur="500" fill="hold"/>
                                        <p:tgtEl>
                                          <p:spTgt spid="7"/>
                                        </p:tgtEl>
                                        <p:attrNameLst>
                                          <p:attrName>ppt_w</p:attrName>
                                        </p:attrNameLst>
                                      </p:cBhvr>
                                      <p:tavLst>
                                        <p:tav tm="0">
                                          <p:val>
                                            <p:fltVal val="0"/>
                                          </p:val>
                                        </p:tav>
                                        <p:tav tm="100000">
                                          <p:val>
                                            <p:strVal val="#ppt_w"/>
                                          </p:val>
                                        </p:tav>
                                      </p:tavLst>
                                    </p:anim>
                                    <p:anim calcmode="lin" valueType="num">
                                      <p:cBhvr>
                                        <p:cTn id="111" dur="500" fill="hold"/>
                                        <p:tgtEl>
                                          <p:spTgt spid="7"/>
                                        </p:tgtEl>
                                        <p:attrNameLst>
                                          <p:attrName>ppt_h</p:attrName>
                                        </p:attrNameLst>
                                      </p:cBhvr>
                                      <p:tavLst>
                                        <p:tav tm="0">
                                          <p:val>
                                            <p:fltVal val="0"/>
                                          </p:val>
                                        </p:tav>
                                        <p:tav tm="100000">
                                          <p:val>
                                            <p:strVal val="#ppt_h"/>
                                          </p:val>
                                        </p:tav>
                                      </p:tavLst>
                                    </p:anim>
                                    <p:animEffect transition="in" filter="fade">
                                      <p:cBhvr>
                                        <p:cTn id="112" dur="500"/>
                                        <p:tgtEl>
                                          <p:spTgt spid="7"/>
                                        </p:tgtEl>
                                      </p:cBhvr>
                                    </p:animEffect>
                                  </p:childTnLst>
                                </p:cTn>
                              </p:par>
                            </p:childTnLst>
                          </p:cTn>
                        </p:par>
                      </p:childTnLst>
                    </p:cTn>
                  </p:par>
                  <p:par>
                    <p:cTn id="113" fill="hold">
                      <p:stCondLst>
                        <p:cond delay="indefinite"/>
                      </p:stCondLst>
                      <p:childTnLst>
                        <p:par>
                          <p:cTn id="114" fill="hold">
                            <p:stCondLst>
                              <p:cond delay="0"/>
                            </p:stCondLst>
                            <p:childTnLst>
                              <p:par>
                                <p:cTn id="115" presetID="53" presetClass="entr" presetSubtype="16" fill="hold" grpId="0" nodeType="clickEffect">
                                  <p:stCondLst>
                                    <p:cond delay="0"/>
                                  </p:stCondLst>
                                  <p:childTnLst>
                                    <p:set>
                                      <p:cBhvr>
                                        <p:cTn id="116" dur="1" fill="hold">
                                          <p:stCondLst>
                                            <p:cond delay="0"/>
                                          </p:stCondLst>
                                        </p:cTn>
                                        <p:tgtEl>
                                          <p:spTgt spid="48"/>
                                        </p:tgtEl>
                                        <p:attrNameLst>
                                          <p:attrName>style.visibility</p:attrName>
                                        </p:attrNameLst>
                                      </p:cBhvr>
                                      <p:to>
                                        <p:strVal val="visible"/>
                                      </p:to>
                                    </p:set>
                                    <p:anim calcmode="lin" valueType="num">
                                      <p:cBhvr>
                                        <p:cTn id="117" dur="500" fill="hold"/>
                                        <p:tgtEl>
                                          <p:spTgt spid="48"/>
                                        </p:tgtEl>
                                        <p:attrNameLst>
                                          <p:attrName>ppt_w</p:attrName>
                                        </p:attrNameLst>
                                      </p:cBhvr>
                                      <p:tavLst>
                                        <p:tav tm="0">
                                          <p:val>
                                            <p:fltVal val="0"/>
                                          </p:val>
                                        </p:tav>
                                        <p:tav tm="100000">
                                          <p:val>
                                            <p:strVal val="#ppt_w"/>
                                          </p:val>
                                        </p:tav>
                                      </p:tavLst>
                                    </p:anim>
                                    <p:anim calcmode="lin" valueType="num">
                                      <p:cBhvr>
                                        <p:cTn id="118" dur="500" fill="hold"/>
                                        <p:tgtEl>
                                          <p:spTgt spid="48"/>
                                        </p:tgtEl>
                                        <p:attrNameLst>
                                          <p:attrName>ppt_h</p:attrName>
                                        </p:attrNameLst>
                                      </p:cBhvr>
                                      <p:tavLst>
                                        <p:tav tm="0">
                                          <p:val>
                                            <p:fltVal val="0"/>
                                          </p:val>
                                        </p:tav>
                                        <p:tav tm="100000">
                                          <p:val>
                                            <p:strVal val="#ppt_h"/>
                                          </p:val>
                                        </p:tav>
                                      </p:tavLst>
                                    </p:anim>
                                    <p:animEffect transition="in" filter="fade">
                                      <p:cBhvr>
                                        <p:cTn id="119"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24" grpId="0" animBg="1"/>
      <p:bldP spid="34" grpId="0" animBg="1"/>
      <p:bldP spid="40" grpId="0" animBg="1"/>
      <p:bldP spid="45" grpId="0" animBg="1"/>
      <p:bldP spid="4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4945"/>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93728" y="1110343"/>
            <a:ext cx="6615437" cy="1154662"/>
          </a:xfr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a:bodyPr>
          <a:lstStyle/>
          <a:p>
            <a:r>
              <a:rPr lang="en-CA" sz="5333" b="1" dirty="0">
                <a:latin typeface="Times New Roman" panose="02020603050405020304" pitchFamily="18" charset="0"/>
                <a:cs typeface="Times New Roman" panose="02020603050405020304" pitchFamily="18" charset="0"/>
              </a:rPr>
              <a:t>Information Security</a:t>
            </a:r>
          </a:p>
        </p:txBody>
      </p:sp>
      <p:grpSp>
        <p:nvGrpSpPr>
          <p:cNvPr id="15" name="Group 14"/>
          <p:cNvGrpSpPr/>
          <p:nvPr/>
        </p:nvGrpSpPr>
        <p:grpSpPr>
          <a:xfrm>
            <a:off x="6862384" y="729165"/>
            <a:ext cx="5088565" cy="1995867"/>
            <a:chOff x="5148064" y="627534"/>
            <a:chExt cx="3816424" cy="1368152"/>
          </a:xfrm>
        </p:grpSpPr>
        <p:sp>
          <p:nvSpPr>
            <p:cNvPr id="2" name="Flowchart: Alternate Process 1"/>
            <p:cNvSpPr/>
            <p:nvPr/>
          </p:nvSpPr>
          <p:spPr>
            <a:xfrm>
              <a:off x="5148064" y="627534"/>
              <a:ext cx="3816424" cy="1368152"/>
            </a:xfrm>
            <a:prstGeom prst="flowChartAlternateProcess">
              <a:avLst/>
            </a:prstGeom>
            <a:solidFill>
              <a:schemeClr val="tx1">
                <a:alpha val="2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3" name="TextBox 2"/>
            <p:cNvSpPr txBox="1"/>
            <p:nvPr/>
          </p:nvSpPr>
          <p:spPr>
            <a:xfrm>
              <a:off x="5220072" y="672973"/>
              <a:ext cx="3672408" cy="1301386"/>
            </a:xfrm>
            <a:prstGeom prst="rect">
              <a:avLst/>
            </a:prstGeom>
            <a:noFill/>
          </p:spPr>
          <p:txBody>
            <a:bodyPr wrap="square" rtlCol="0">
              <a:spAutoFit/>
            </a:bodyPr>
            <a:lstStyle/>
            <a:p>
              <a:r>
                <a:rPr lang="en-CA" sz="1467" dirty="0"/>
                <a:t>In today’s world of computer technology, keeping your information safe is </a:t>
              </a:r>
              <a:r>
                <a:rPr lang="en-CA" sz="1467" b="1" u="sng" dirty="0">
                  <a:solidFill>
                    <a:srgbClr val="990000"/>
                  </a:solidFill>
                </a:rPr>
                <a:t>absolutely required</a:t>
              </a:r>
              <a:r>
                <a:rPr lang="en-CA" sz="1467" dirty="0"/>
                <a:t>!</a:t>
              </a:r>
            </a:p>
            <a:p>
              <a:endParaRPr lang="en-CA" sz="1467" dirty="0"/>
            </a:p>
            <a:p>
              <a:r>
                <a:rPr lang="en-CA" sz="1467" dirty="0"/>
                <a:t>With our information being recorded in government computers, on social networking, on banking, and while your information is conveniently available for you to use, it can also be available to anyone else if the proper steps are not taken to secure it.</a:t>
              </a:r>
            </a:p>
          </p:txBody>
        </p:sp>
      </p:grpSp>
      <p:grpSp>
        <p:nvGrpSpPr>
          <p:cNvPr id="16" name="Group 15"/>
          <p:cNvGrpSpPr/>
          <p:nvPr/>
        </p:nvGrpSpPr>
        <p:grpSpPr>
          <a:xfrm>
            <a:off x="239349" y="2343502"/>
            <a:ext cx="8928992" cy="2291321"/>
            <a:chOff x="467544" y="1995686"/>
            <a:chExt cx="6696744" cy="1718491"/>
          </a:xfrm>
        </p:grpSpPr>
        <p:sp>
          <p:nvSpPr>
            <p:cNvPr id="4" name="TextBox 3"/>
            <p:cNvSpPr txBox="1"/>
            <p:nvPr/>
          </p:nvSpPr>
          <p:spPr>
            <a:xfrm>
              <a:off x="467544" y="1995686"/>
              <a:ext cx="1224136" cy="253916"/>
            </a:xfrm>
            <a:prstGeom prst="rect">
              <a:avLst/>
            </a:prstGeom>
            <a:solidFill>
              <a:schemeClr val="tx1">
                <a:alpha val="20000"/>
              </a:schemeClr>
            </a:solidFill>
          </p:spPr>
          <p:txBody>
            <a:bodyPr wrap="square" rtlCol="0">
              <a:spAutoFit/>
            </a:bodyPr>
            <a:lstStyle/>
            <a:p>
              <a:r>
                <a:rPr lang="en-CA" sz="1600" dirty="0"/>
                <a:t>Steps to Privacy</a:t>
              </a:r>
            </a:p>
          </p:txBody>
        </p:sp>
        <p:sp>
          <p:nvSpPr>
            <p:cNvPr id="7" name="TextBox 6"/>
            <p:cNvSpPr txBox="1"/>
            <p:nvPr/>
          </p:nvSpPr>
          <p:spPr>
            <a:xfrm>
              <a:off x="821027" y="2536932"/>
              <a:ext cx="6343261" cy="1177245"/>
            </a:xfrm>
            <a:prstGeom prst="rect">
              <a:avLst/>
            </a:prstGeom>
            <a:noFill/>
          </p:spPr>
          <p:txBody>
            <a:bodyPr wrap="square" rtlCol="0">
              <a:spAutoFit/>
            </a:bodyPr>
            <a:lstStyle/>
            <a:p>
              <a:pPr marL="304792" indent="-304792">
                <a:buFont typeface="+mj-lt"/>
                <a:buAutoNum type="arabicPeriod"/>
              </a:pPr>
              <a:r>
                <a:rPr lang="en-CA" sz="1600" dirty="0"/>
                <a:t>Create a complex password</a:t>
              </a:r>
            </a:p>
            <a:p>
              <a:pPr marL="914377" lvl="1" indent="-304792">
                <a:buFont typeface="+mj-lt"/>
                <a:buAutoNum type="arabicPeriod"/>
              </a:pPr>
              <a:r>
                <a:rPr lang="en-CA" sz="1600" dirty="0"/>
                <a:t> </a:t>
              </a:r>
              <a:r>
                <a:rPr lang="en-CA" sz="1600" b="1" dirty="0">
                  <a:solidFill>
                    <a:schemeClr val="accent6">
                      <a:lumMod val="75000"/>
                    </a:schemeClr>
                  </a:solidFill>
                </a:rPr>
                <a:t>Use</a:t>
              </a:r>
              <a:r>
                <a:rPr lang="en-CA" sz="1600" dirty="0"/>
                <a:t> upper and lower case letters</a:t>
              </a:r>
            </a:p>
            <a:p>
              <a:pPr marL="914377" lvl="1" indent="-304792">
                <a:buFont typeface="+mj-lt"/>
                <a:buAutoNum type="arabicPeriod"/>
              </a:pPr>
              <a:r>
                <a:rPr lang="en-CA" sz="1600" dirty="0"/>
                <a:t> </a:t>
              </a:r>
              <a:r>
                <a:rPr lang="en-CA" sz="1600" b="1" dirty="0">
                  <a:solidFill>
                    <a:schemeClr val="accent6">
                      <a:lumMod val="75000"/>
                    </a:schemeClr>
                  </a:solidFill>
                </a:rPr>
                <a:t>Use</a:t>
              </a:r>
              <a:r>
                <a:rPr lang="en-CA" sz="1600" dirty="0"/>
                <a:t> a symbol or two</a:t>
              </a:r>
            </a:p>
            <a:p>
              <a:pPr marL="914377" lvl="1" indent="-304792">
                <a:buFont typeface="+mj-lt"/>
                <a:buAutoNum type="arabicPeriod"/>
              </a:pPr>
              <a:r>
                <a:rPr lang="en-CA" sz="1600" dirty="0"/>
                <a:t> </a:t>
              </a:r>
              <a:r>
                <a:rPr lang="en-CA" sz="1600" b="1" dirty="0">
                  <a:solidFill>
                    <a:schemeClr val="accent6">
                      <a:lumMod val="75000"/>
                    </a:schemeClr>
                  </a:solidFill>
                </a:rPr>
                <a:t>Use</a:t>
              </a:r>
              <a:r>
                <a:rPr lang="en-CA" sz="1600" dirty="0"/>
                <a:t> one or more number</a:t>
              </a:r>
            </a:p>
            <a:p>
              <a:pPr marL="914377" lvl="1" indent="-304792">
                <a:buFont typeface="+mj-lt"/>
                <a:buAutoNum type="arabicPeriod"/>
              </a:pPr>
              <a:r>
                <a:rPr lang="en-CA" sz="1600" dirty="0"/>
                <a:t> </a:t>
              </a:r>
              <a:r>
                <a:rPr lang="en-CA" sz="1600" b="1" dirty="0">
                  <a:solidFill>
                    <a:srgbClr val="C00000"/>
                  </a:solidFill>
                </a:rPr>
                <a:t>Do not use</a:t>
              </a:r>
              <a:r>
                <a:rPr lang="en-CA" sz="1600" dirty="0"/>
                <a:t> names or words</a:t>
              </a:r>
            </a:p>
            <a:p>
              <a:pPr marL="914377" lvl="1" indent="-304792">
                <a:buFont typeface="+mj-lt"/>
                <a:buAutoNum type="arabicPeriod"/>
              </a:pPr>
              <a:r>
                <a:rPr lang="en-CA" sz="1600" dirty="0"/>
                <a:t> </a:t>
              </a:r>
              <a:r>
                <a:rPr lang="en-CA" sz="1600" b="1" dirty="0">
                  <a:solidFill>
                    <a:srgbClr val="C00000"/>
                  </a:solidFill>
                </a:rPr>
                <a:t>Do not use</a:t>
              </a:r>
              <a:r>
                <a:rPr lang="en-CA" sz="1600" dirty="0"/>
                <a:t> your phone number or any number that would easily be associated with you</a:t>
              </a:r>
            </a:p>
          </p:txBody>
        </p:sp>
      </p:grpSp>
      <p:grpSp>
        <p:nvGrpSpPr>
          <p:cNvPr id="17" name="Group 16"/>
          <p:cNvGrpSpPr/>
          <p:nvPr/>
        </p:nvGrpSpPr>
        <p:grpSpPr>
          <a:xfrm>
            <a:off x="9050160" y="2845580"/>
            <a:ext cx="2902491" cy="1768091"/>
            <a:chOff x="6787620" y="2134185"/>
            <a:chExt cx="2176868" cy="1326068"/>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7620" y="2544687"/>
              <a:ext cx="753336" cy="915566"/>
            </a:xfrm>
            <a:prstGeom prst="rect">
              <a:avLst/>
            </a:prstGeom>
            <a:effectLst>
              <a:softEdge rad="50800"/>
            </a:effectLst>
          </p:spPr>
        </p:pic>
        <p:sp>
          <p:nvSpPr>
            <p:cNvPr id="12" name="Oval Callout 11"/>
            <p:cNvSpPr/>
            <p:nvPr/>
          </p:nvSpPr>
          <p:spPr>
            <a:xfrm>
              <a:off x="7668344" y="2134185"/>
              <a:ext cx="1296144" cy="837713"/>
            </a:xfrm>
            <a:prstGeom prst="wedgeEllipseCallout">
              <a:avLst>
                <a:gd name="adj1" fmla="val -70794"/>
                <a:gd name="adj2" fmla="val 54164"/>
              </a:avLst>
            </a:prstGeom>
            <a:gradFill flip="none" rotWithShape="1">
              <a:gsLst>
                <a:gs pos="0">
                  <a:schemeClr val="accent1">
                    <a:lumMod val="40000"/>
                    <a:lumOff val="60000"/>
                    <a:alpha val="50000"/>
                  </a:schemeClr>
                </a:gs>
                <a:gs pos="46000">
                  <a:srgbClr val="545454">
                    <a:alpha val="49804"/>
                  </a:srgbClr>
                </a:gs>
                <a:gs pos="100000">
                  <a:schemeClr val="tx1">
                    <a:alpha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chemeClr val="tx1"/>
                  </a:solidFill>
                </a:rPr>
                <a:t>2. </a:t>
              </a:r>
              <a:r>
                <a:rPr lang="en-CA" sz="1600" dirty="0">
                  <a:solidFill>
                    <a:srgbClr val="C40000"/>
                  </a:solidFill>
                </a:rPr>
                <a:t>Never share your password</a:t>
              </a:r>
            </a:p>
          </p:txBody>
        </p:sp>
      </p:grpSp>
      <p:grpSp>
        <p:nvGrpSpPr>
          <p:cNvPr id="13" name="Group 12"/>
          <p:cNvGrpSpPr/>
          <p:nvPr/>
        </p:nvGrpSpPr>
        <p:grpSpPr>
          <a:xfrm>
            <a:off x="737728" y="4773149"/>
            <a:ext cx="10716545" cy="1299280"/>
            <a:chOff x="1012128" y="3909615"/>
            <a:chExt cx="7978758" cy="822450"/>
          </a:xfrm>
        </p:grpSpPr>
        <p:sp>
          <p:nvSpPr>
            <p:cNvPr id="8" name="Right Arrow 7"/>
            <p:cNvSpPr/>
            <p:nvPr/>
          </p:nvSpPr>
          <p:spPr>
            <a:xfrm>
              <a:off x="1012128" y="4009254"/>
              <a:ext cx="1728192" cy="296933"/>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CA" sz="1333" dirty="0">
                  <a:solidFill>
                    <a:schemeClr val="tx1"/>
                  </a:solidFill>
                </a:rPr>
                <a:t>An example might look like </a:t>
              </a:r>
            </a:p>
          </p:txBody>
        </p:sp>
        <p:sp>
          <p:nvSpPr>
            <p:cNvPr id="9" name="Flowchart: Alternate Process 8"/>
            <p:cNvSpPr/>
            <p:nvPr/>
          </p:nvSpPr>
          <p:spPr>
            <a:xfrm>
              <a:off x="2812328" y="4040602"/>
              <a:ext cx="1008112" cy="245651"/>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333" b="1" dirty="0">
                  <a:solidFill>
                    <a:schemeClr val="tx1"/>
                  </a:solidFill>
                </a:rPr>
                <a:t>qwer5POIU*</a:t>
              </a:r>
            </a:p>
          </p:txBody>
        </p:sp>
        <p:sp>
          <p:nvSpPr>
            <p:cNvPr id="10" name="Rectangle 9"/>
            <p:cNvSpPr/>
            <p:nvPr/>
          </p:nvSpPr>
          <p:spPr>
            <a:xfrm>
              <a:off x="3892448" y="3909615"/>
              <a:ext cx="5098438" cy="82245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333" b="1" dirty="0">
                  <a:solidFill>
                    <a:schemeClr val="tx1"/>
                  </a:solidFill>
                </a:rPr>
                <a:t>Notice how the keyboard can be used as a mnemonic</a:t>
              </a:r>
              <a:r>
                <a:rPr lang="en-CA" sz="1333" dirty="0">
                  <a:solidFill>
                    <a:schemeClr val="tx1"/>
                  </a:solidFill>
                </a:rPr>
                <a:t>?</a:t>
              </a:r>
            </a:p>
            <a:p>
              <a:r>
                <a:rPr lang="en-CA" sz="1333" dirty="0">
                  <a:solidFill>
                    <a:schemeClr val="tx1"/>
                  </a:solidFill>
                </a:rPr>
                <a:t>The pattern on the keyboard, top left four keys, the 5 is near the “r”, the top right four keys all uppercase (so hold the Shift key while typing), the * is near the “u”.</a:t>
              </a:r>
            </a:p>
            <a:p>
              <a:pPr algn="ctr"/>
              <a:r>
                <a:rPr lang="en-CA" sz="1333" b="1" dirty="0">
                  <a:solidFill>
                    <a:schemeClr val="tx1"/>
                  </a:solidFill>
                </a:rPr>
                <a:t>Difficult to crack passwords can also be easy to remember when you</a:t>
              </a:r>
            </a:p>
            <a:p>
              <a:pPr algn="ctr"/>
              <a:r>
                <a:rPr lang="en-CA" sz="1333" b="1" dirty="0">
                  <a:solidFill>
                    <a:schemeClr val="tx1"/>
                  </a:solidFill>
                </a:rPr>
                <a:t>use something like the keyboard to help you remember.</a:t>
              </a:r>
            </a:p>
          </p:txBody>
        </p:sp>
      </p:grpSp>
      <p:grpSp>
        <p:nvGrpSpPr>
          <p:cNvPr id="20" name="Group 19"/>
          <p:cNvGrpSpPr/>
          <p:nvPr/>
        </p:nvGrpSpPr>
        <p:grpSpPr>
          <a:xfrm>
            <a:off x="761153" y="6136255"/>
            <a:ext cx="5280587" cy="678985"/>
            <a:chOff x="570865" y="4602193"/>
            <a:chExt cx="3960440" cy="509239"/>
          </a:xfrm>
        </p:grpSpPr>
        <p:sp>
          <p:nvSpPr>
            <p:cNvPr id="18" name="TextBox 17"/>
            <p:cNvSpPr txBox="1"/>
            <p:nvPr/>
          </p:nvSpPr>
          <p:spPr>
            <a:xfrm>
              <a:off x="570865" y="4602193"/>
              <a:ext cx="3960440" cy="438581"/>
            </a:xfrm>
            <a:prstGeom prst="rect">
              <a:avLst/>
            </a:prstGeom>
            <a:noFill/>
          </p:spPr>
          <p:txBody>
            <a:bodyPr wrap="square" rtlCol="0">
              <a:spAutoFit/>
            </a:bodyPr>
            <a:lstStyle/>
            <a:p>
              <a:pPr marL="304792" indent="-304792">
                <a:buAutoNum type="arabicPeriod" startAt="3"/>
              </a:pPr>
              <a:r>
                <a:rPr lang="en-CA" sz="1600" dirty="0"/>
                <a:t>Whenever you walk away from your computer, lock it.</a:t>
              </a:r>
            </a:p>
            <a:p>
              <a:pPr algn="ctr"/>
              <a:r>
                <a:rPr lang="en-CA" sz="1600" b="1" dirty="0"/>
                <a:t>(Windows Key)  + L</a:t>
              </a:r>
            </a:p>
          </p:txBody>
        </p:sp>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785420"/>
              <a:ext cx="326012" cy="326012"/>
            </a:xfrm>
            <a:prstGeom prst="rect">
              <a:avLst/>
            </a:prstGeom>
          </p:spPr>
        </p:pic>
      </p:grpSp>
      <p:sp>
        <p:nvSpPr>
          <p:cNvPr id="21" name="Explosion 1 20"/>
          <p:cNvSpPr/>
          <p:nvPr/>
        </p:nvSpPr>
        <p:spPr>
          <a:xfrm>
            <a:off x="4485616" y="2831731"/>
            <a:ext cx="4564545" cy="1557375"/>
          </a:xfrm>
          <a:prstGeom prst="irregularSeal1">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67" dirty="0">
                <a:solidFill>
                  <a:schemeClr val="tx1"/>
                </a:solidFill>
              </a:rPr>
              <a:t>Please do </a:t>
            </a:r>
            <a:r>
              <a:rPr lang="en-CA" sz="1467" b="1" dirty="0">
                <a:solidFill>
                  <a:schemeClr val="tx1"/>
                </a:solidFill>
              </a:rPr>
              <a:t>not</a:t>
            </a:r>
            <a:r>
              <a:rPr lang="en-CA" sz="1467" dirty="0">
                <a:solidFill>
                  <a:schemeClr val="tx1"/>
                </a:solidFill>
              </a:rPr>
              <a:t> write your password on a slip of paper and leave it near your desk.</a:t>
            </a:r>
          </a:p>
        </p:txBody>
      </p:sp>
      <p:grpSp>
        <p:nvGrpSpPr>
          <p:cNvPr id="23" name="Group 22"/>
          <p:cNvGrpSpPr/>
          <p:nvPr/>
        </p:nvGrpSpPr>
        <p:grpSpPr>
          <a:xfrm>
            <a:off x="7020748" y="1564849"/>
            <a:ext cx="3999186" cy="395926"/>
            <a:chOff x="7020748" y="1564849"/>
            <a:chExt cx="3999186" cy="395926"/>
          </a:xfrm>
        </p:grpSpPr>
        <p:sp>
          <p:nvSpPr>
            <p:cNvPr id="6" name="Rounded Rectangle 5"/>
            <p:cNvSpPr/>
            <p:nvPr/>
          </p:nvSpPr>
          <p:spPr>
            <a:xfrm>
              <a:off x="10054608" y="1564849"/>
              <a:ext cx="965326" cy="179110"/>
            </a:xfrm>
            <a:prstGeom prst="round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7020748" y="1764383"/>
              <a:ext cx="841207" cy="196392"/>
            </a:xfrm>
            <a:prstGeom prst="round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24" name="Rounded Rectangle 23"/>
          <p:cNvSpPr/>
          <p:nvPr/>
        </p:nvSpPr>
        <p:spPr>
          <a:xfrm>
            <a:off x="8174734" y="1762812"/>
            <a:ext cx="1365192" cy="197963"/>
          </a:xfrm>
          <a:prstGeom prst="round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9826515" y="1773465"/>
            <a:ext cx="627812" cy="187310"/>
          </a:xfrm>
          <a:prstGeom prst="round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ounded Rectangle 26"/>
          <p:cNvSpPr/>
          <p:nvPr/>
        </p:nvSpPr>
        <p:spPr>
          <a:xfrm>
            <a:off x="1762812" y="3392916"/>
            <a:ext cx="2722804" cy="189270"/>
          </a:xfrm>
          <a:prstGeom prst="roundRect">
            <a:avLst/>
          </a:prstGeom>
          <a:solidFill>
            <a:srgbClr val="00B05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1762812" y="3638690"/>
            <a:ext cx="2722804" cy="189270"/>
          </a:xfrm>
          <a:prstGeom prst="roundRect">
            <a:avLst/>
          </a:prstGeom>
          <a:solidFill>
            <a:srgbClr val="00B05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ounded Rectangle 28"/>
          <p:cNvSpPr/>
          <p:nvPr/>
        </p:nvSpPr>
        <p:spPr>
          <a:xfrm>
            <a:off x="1762812" y="3882993"/>
            <a:ext cx="2722804" cy="189270"/>
          </a:xfrm>
          <a:prstGeom prst="roundRect">
            <a:avLst/>
          </a:prstGeom>
          <a:solidFill>
            <a:srgbClr val="00B05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1762812" y="4116991"/>
            <a:ext cx="2722804" cy="189270"/>
          </a:xfrm>
          <a:prstGeom prst="roundRect">
            <a:avLst/>
          </a:prstGeom>
          <a:solidFill>
            <a:srgbClr val="00B05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ounded Rectangle 30"/>
          <p:cNvSpPr/>
          <p:nvPr/>
        </p:nvSpPr>
        <p:spPr>
          <a:xfrm>
            <a:off x="1758755" y="4372662"/>
            <a:ext cx="7291403" cy="208766"/>
          </a:xfrm>
          <a:prstGeom prst="roundRect">
            <a:avLst/>
          </a:prstGeom>
          <a:solidFill>
            <a:srgbClr val="00B05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Rectangle 31"/>
          <p:cNvSpPr/>
          <p:nvPr/>
        </p:nvSpPr>
        <p:spPr>
          <a:xfrm>
            <a:off x="6051166" y="4939982"/>
            <a:ext cx="3912965" cy="169346"/>
          </a:xfrm>
          <a:prstGeom prst="rect">
            <a:avLst/>
          </a:prstGeom>
          <a:solidFill>
            <a:srgbClr val="7030A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Rounded Rectangle 32"/>
          <p:cNvSpPr/>
          <p:nvPr/>
        </p:nvSpPr>
        <p:spPr>
          <a:xfrm>
            <a:off x="4666266" y="5137609"/>
            <a:ext cx="6730739" cy="377072"/>
          </a:xfrm>
          <a:prstGeom prst="roundRect">
            <a:avLst/>
          </a:prstGeom>
          <a:solidFill>
            <a:srgbClr val="00B05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Rectangle 33"/>
          <p:cNvSpPr/>
          <p:nvPr/>
        </p:nvSpPr>
        <p:spPr>
          <a:xfrm>
            <a:off x="5609678" y="5554295"/>
            <a:ext cx="4844649" cy="375078"/>
          </a:xfrm>
          <a:prstGeom prst="rect">
            <a:avLst/>
          </a:prstGeom>
          <a:solidFill>
            <a:srgbClr val="7030A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92755510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p:cTn id="14" dur="500" fill="hold"/>
                                        <p:tgtEl>
                                          <p:spTgt spid="23"/>
                                        </p:tgtEl>
                                        <p:attrNameLst>
                                          <p:attrName>ppt_w</p:attrName>
                                        </p:attrNameLst>
                                      </p:cBhvr>
                                      <p:tavLst>
                                        <p:tav tm="0">
                                          <p:val>
                                            <p:fltVal val="0"/>
                                          </p:val>
                                        </p:tav>
                                        <p:tav tm="100000">
                                          <p:val>
                                            <p:strVal val="#ppt_w"/>
                                          </p:val>
                                        </p:tav>
                                      </p:tavLst>
                                    </p:anim>
                                    <p:anim calcmode="lin" valueType="num">
                                      <p:cBhvr>
                                        <p:cTn id="15" dur="500" fill="hold"/>
                                        <p:tgtEl>
                                          <p:spTgt spid="23"/>
                                        </p:tgtEl>
                                        <p:attrNameLst>
                                          <p:attrName>ppt_h</p:attrName>
                                        </p:attrNameLst>
                                      </p:cBhvr>
                                      <p:tavLst>
                                        <p:tav tm="0">
                                          <p:val>
                                            <p:fltVal val="0"/>
                                          </p:val>
                                        </p:tav>
                                        <p:tav tm="100000">
                                          <p:val>
                                            <p:strVal val="#ppt_h"/>
                                          </p:val>
                                        </p:tav>
                                      </p:tavLst>
                                    </p:anim>
                                    <p:animEffect transition="in" filter="fade">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p:cTn id="21" dur="500" fill="hold"/>
                                        <p:tgtEl>
                                          <p:spTgt spid="24"/>
                                        </p:tgtEl>
                                        <p:attrNameLst>
                                          <p:attrName>ppt_w</p:attrName>
                                        </p:attrNameLst>
                                      </p:cBhvr>
                                      <p:tavLst>
                                        <p:tav tm="0">
                                          <p:val>
                                            <p:fltVal val="0"/>
                                          </p:val>
                                        </p:tav>
                                        <p:tav tm="100000">
                                          <p:val>
                                            <p:strVal val="#ppt_w"/>
                                          </p:val>
                                        </p:tav>
                                      </p:tavLst>
                                    </p:anim>
                                    <p:anim calcmode="lin" valueType="num">
                                      <p:cBhvr>
                                        <p:cTn id="22" dur="500" fill="hold"/>
                                        <p:tgtEl>
                                          <p:spTgt spid="24"/>
                                        </p:tgtEl>
                                        <p:attrNameLst>
                                          <p:attrName>ppt_h</p:attrName>
                                        </p:attrNameLst>
                                      </p:cBhvr>
                                      <p:tavLst>
                                        <p:tav tm="0">
                                          <p:val>
                                            <p:fltVal val="0"/>
                                          </p:val>
                                        </p:tav>
                                        <p:tav tm="100000">
                                          <p:val>
                                            <p:strVal val="#ppt_h"/>
                                          </p:val>
                                        </p:tav>
                                      </p:tavLst>
                                    </p:anim>
                                    <p:animEffect transition="in" filter="fade">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 calcmode="lin" valueType="num">
                                      <p:cBhvr>
                                        <p:cTn id="28" dur="500" fill="hold"/>
                                        <p:tgtEl>
                                          <p:spTgt spid="25"/>
                                        </p:tgtEl>
                                        <p:attrNameLst>
                                          <p:attrName>ppt_w</p:attrName>
                                        </p:attrNameLst>
                                      </p:cBhvr>
                                      <p:tavLst>
                                        <p:tav tm="0">
                                          <p:val>
                                            <p:fltVal val="0"/>
                                          </p:val>
                                        </p:tav>
                                        <p:tav tm="100000">
                                          <p:val>
                                            <p:strVal val="#ppt_w"/>
                                          </p:val>
                                        </p:tav>
                                      </p:tavLst>
                                    </p:anim>
                                    <p:anim calcmode="lin" valueType="num">
                                      <p:cBhvr>
                                        <p:cTn id="29" dur="500" fill="hold"/>
                                        <p:tgtEl>
                                          <p:spTgt spid="25"/>
                                        </p:tgtEl>
                                        <p:attrNameLst>
                                          <p:attrName>ppt_h</p:attrName>
                                        </p:attrNameLst>
                                      </p:cBhvr>
                                      <p:tavLst>
                                        <p:tav tm="0">
                                          <p:val>
                                            <p:fltVal val="0"/>
                                          </p:val>
                                        </p:tav>
                                        <p:tav tm="100000">
                                          <p:val>
                                            <p:strVal val="#ppt_h"/>
                                          </p:val>
                                        </p:tav>
                                      </p:tavLst>
                                    </p:anim>
                                    <p:animEffect transition="in" filter="fade">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1000" fill="hold"/>
                                        <p:tgtEl>
                                          <p:spTgt spid="16"/>
                                        </p:tgtEl>
                                        <p:attrNameLst>
                                          <p:attrName>ppt_w</p:attrName>
                                        </p:attrNameLst>
                                      </p:cBhvr>
                                      <p:tavLst>
                                        <p:tav tm="0">
                                          <p:val>
                                            <p:fltVal val="0"/>
                                          </p:val>
                                        </p:tav>
                                        <p:tav tm="100000">
                                          <p:val>
                                            <p:strVal val="#ppt_w"/>
                                          </p:val>
                                        </p:tav>
                                      </p:tavLst>
                                    </p:anim>
                                    <p:anim calcmode="lin" valueType="num">
                                      <p:cBhvr>
                                        <p:cTn id="36" dur="1000" fill="hold"/>
                                        <p:tgtEl>
                                          <p:spTgt spid="16"/>
                                        </p:tgtEl>
                                        <p:attrNameLst>
                                          <p:attrName>ppt_h</p:attrName>
                                        </p:attrNameLst>
                                      </p:cBhvr>
                                      <p:tavLst>
                                        <p:tav tm="0">
                                          <p:val>
                                            <p:fltVal val="0"/>
                                          </p:val>
                                        </p:tav>
                                        <p:tav tm="100000">
                                          <p:val>
                                            <p:strVal val="#ppt_h"/>
                                          </p:val>
                                        </p:tav>
                                      </p:tavLst>
                                    </p:anim>
                                    <p:anim calcmode="lin" valueType="num">
                                      <p:cBhvr>
                                        <p:cTn id="37" dur="1000" fill="hold"/>
                                        <p:tgtEl>
                                          <p:spTgt spid="16"/>
                                        </p:tgtEl>
                                        <p:attrNameLst>
                                          <p:attrName>style.rotation</p:attrName>
                                        </p:attrNameLst>
                                      </p:cBhvr>
                                      <p:tavLst>
                                        <p:tav tm="0">
                                          <p:val>
                                            <p:fltVal val="90"/>
                                          </p:val>
                                        </p:tav>
                                        <p:tav tm="100000">
                                          <p:val>
                                            <p:fltVal val="0"/>
                                          </p:val>
                                        </p:tav>
                                      </p:tavLst>
                                    </p:anim>
                                    <p:animEffect transition="in" filter="fade">
                                      <p:cBhvr>
                                        <p:cTn id="38" dur="10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p:cTn id="43" dur="500" fill="hold"/>
                                        <p:tgtEl>
                                          <p:spTgt spid="27"/>
                                        </p:tgtEl>
                                        <p:attrNameLst>
                                          <p:attrName>ppt_w</p:attrName>
                                        </p:attrNameLst>
                                      </p:cBhvr>
                                      <p:tavLst>
                                        <p:tav tm="0">
                                          <p:val>
                                            <p:fltVal val="0"/>
                                          </p:val>
                                        </p:tav>
                                        <p:tav tm="100000">
                                          <p:val>
                                            <p:strVal val="#ppt_w"/>
                                          </p:val>
                                        </p:tav>
                                      </p:tavLst>
                                    </p:anim>
                                    <p:anim calcmode="lin" valueType="num">
                                      <p:cBhvr>
                                        <p:cTn id="44" dur="500" fill="hold"/>
                                        <p:tgtEl>
                                          <p:spTgt spid="27"/>
                                        </p:tgtEl>
                                        <p:attrNameLst>
                                          <p:attrName>ppt_h</p:attrName>
                                        </p:attrNameLst>
                                      </p:cBhvr>
                                      <p:tavLst>
                                        <p:tav tm="0">
                                          <p:val>
                                            <p:fltVal val="0"/>
                                          </p:val>
                                        </p:tav>
                                        <p:tav tm="100000">
                                          <p:val>
                                            <p:strVal val="#ppt_h"/>
                                          </p:val>
                                        </p:tav>
                                      </p:tavLst>
                                    </p:anim>
                                    <p:animEffect transition="in" filter="fade">
                                      <p:cBhvr>
                                        <p:cTn id="45" dur="500"/>
                                        <p:tgtEl>
                                          <p:spTgt spid="27"/>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28"/>
                                        </p:tgtEl>
                                        <p:attrNameLst>
                                          <p:attrName>style.visibility</p:attrName>
                                        </p:attrNameLst>
                                      </p:cBhvr>
                                      <p:to>
                                        <p:strVal val="visible"/>
                                      </p:to>
                                    </p:set>
                                    <p:anim calcmode="lin" valueType="num">
                                      <p:cBhvr>
                                        <p:cTn id="50" dur="500" fill="hold"/>
                                        <p:tgtEl>
                                          <p:spTgt spid="28"/>
                                        </p:tgtEl>
                                        <p:attrNameLst>
                                          <p:attrName>ppt_w</p:attrName>
                                        </p:attrNameLst>
                                      </p:cBhvr>
                                      <p:tavLst>
                                        <p:tav tm="0">
                                          <p:val>
                                            <p:fltVal val="0"/>
                                          </p:val>
                                        </p:tav>
                                        <p:tav tm="100000">
                                          <p:val>
                                            <p:strVal val="#ppt_w"/>
                                          </p:val>
                                        </p:tav>
                                      </p:tavLst>
                                    </p:anim>
                                    <p:anim calcmode="lin" valueType="num">
                                      <p:cBhvr>
                                        <p:cTn id="51" dur="500" fill="hold"/>
                                        <p:tgtEl>
                                          <p:spTgt spid="28"/>
                                        </p:tgtEl>
                                        <p:attrNameLst>
                                          <p:attrName>ppt_h</p:attrName>
                                        </p:attrNameLst>
                                      </p:cBhvr>
                                      <p:tavLst>
                                        <p:tav tm="0">
                                          <p:val>
                                            <p:fltVal val="0"/>
                                          </p:val>
                                        </p:tav>
                                        <p:tav tm="100000">
                                          <p:val>
                                            <p:strVal val="#ppt_h"/>
                                          </p:val>
                                        </p:tav>
                                      </p:tavLst>
                                    </p:anim>
                                    <p:animEffect transition="in" filter="fade">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anim calcmode="lin" valueType="num">
                                      <p:cBhvr>
                                        <p:cTn id="57" dur="500" fill="hold"/>
                                        <p:tgtEl>
                                          <p:spTgt spid="29"/>
                                        </p:tgtEl>
                                        <p:attrNameLst>
                                          <p:attrName>ppt_w</p:attrName>
                                        </p:attrNameLst>
                                      </p:cBhvr>
                                      <p:tavLst>
                                        <p:tav tm="0">
                                          <p:val>
                                            <p:fltVal val="0"/>
                                          </p:val>
                                        </p:tav>
                                        <p:tav tm="100000">
                                          <p:val>
                                            <p:strVal val="#ppt_w"/>
                                          </p:val>
                                        </p:tav>
                                      </p:tavLst>
                                    </p:anim>
                                    <p:anim calcmode="lin" valueType="num">
                                      <p:cBhvr>
                                        <p:cTn id="58" dur="500" fill="hold"/>
                                        <p:tgtEl>
                                          <p:spTgt spid="29"/>
                                        </p:tgtEl>
                                        <p:attrNameLst>
                                          <p:attrName>ppt_h</p:attrName>
                                        </p:attrNameLst>
                                      </p:cBhvr>
                                      <p:tavLst>
                                        <p:tav tm="0">
                                          <p:val>
                                            <p:fltVal val="0"/>
                                          </p:val>
                                        </p:tav>
                                        <p:tav tm="100000">
                                          <p:val>
                                            <p:strVal val="#ppt_h"/>
                                          </p:val>
                                        </p:tav>
                                      </p:tavLst>
                                    </p:anim>
                                    <p:animEffect transition="in" filter="fade">
                                      <p:cBhvr>
                                        <p:cTn id="59" dur="500"/>
                                        <p:tgtEl>
                                          <p:spTgt spid="29"/>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30"/>
                                        </p:tgtEl>
                                        <p:attrNameLst>
                                          <p:attrName>style.visibility</p:attrName>
                                        </p:attrNameLst>
                                      </p:cBhvr>
                                      <p:to>
                                        <p:strVal val="visible"/>
                                      </p:to>
                                    </p:set>
                                    <p:anim calcmode="lin" valueType="num">
                                      <p:cBhvr>
                                        <p:cTn id="64" dur="500" fill="hold"/>
                                        <p:tgtEl>
                                          <p:spTgt spid="30"/>
                                        </p:tgtEl>
                                        <p:attrNameLst>
                                          <p:attrName>ppt_w</p:attrName>
                                        </p:attrNameLst>
                                      </p:cBhvr>
                                      <p:tavLst>
                                        <p:tav tm="0">
                                          <p:val>
                                            <p:fltVal val="0"/>
                                          </p:val>
                                        </p:tav>
                                        <p:tav tm="100000">
                                          <p:val>
                                            <p:strVal val="#ppt_w"/>
                                          </p:val>
                                        </p:tav>
                                      </p:tavLst>
                                    </p:anim>
                                    <p:anim calcmode="lin" valueType="num">
                                      <p:cBhvr>
                                        <p:cTn id="65" dur="500" fill="hold"/>
                                        <p:tgtEl>
                                          <p:spTgt spid="30"/>
                                        </p:tgtEl>
                                        <p:attrNameLst>
                                          <p:attrName>ppt_h</p:attrName>
                                        </p:attrNameLst>
                                      </p:cBhvr>
                                      <p:tavLst>
                                        <p:tav tm="0">
                                          <p:val>
                                            <p:fltVal val="0"/>
                                          </p:val>
                                        </p:tav>
                                        <p:tav tm="100000">
                                          <p:val>
                                            <p:strVal val="#ppt_h"/>
                                          </p:val>
                                        </p:tav>
                                      </p:tavLst>
                                    </p:anim>
                                    <p:animEffect transition="in" filter="fade">
                                      <p:cBhvr>
                                        <p:cTn id="66" dur="500"/>
                                        <p:tgtEl>
                                          <p:spTgt spid="30"/>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31"/>
                                        </p:tgtEl>
                                        <p:attrNameLst>
                                          <p:attrName>style.visibility</p:attrName>
                                        </p:attrNameLst>
                                      </p:cBhvr>
                                      <p:to>
                                        <p:strVal val="visible"/>
                                      </p:to>
                                    </p:set>
                                    <p:anim calcmode="lin" valueType="num">
                                      <p:cBhvr>
                                        <p:cTn id="71" dur="500" fill="hold"/>
                                        <p:tgtEl>
                                          <p:spTgt spid="31"/>
                                        </p:tgtEl>
                                        <p:attrNameLst>
                                          <p:attrName>ppt_w</p:attrName>
                                        </p:attrNameLst>
                                      </p:cBhvr>
                                      <p:tavLst>
                                        <p:tav tm="0">
                                          <p:val>
                                            <p:fltVal val="0"/>
                                          </p:val>
                                        </p:tav>
                                        <p:tav tm="100000">
                                          <p:val>
                                            <p:strVal val="#ppt_w"/>
                                          </p:val>
                                        </p:tav>
                                      </p:tavLst>
                                    </p:anim>
                                    <p:anim calcmode="lin" valueType="num">
                                      <p:cBhvr>
                                        <p:cTn id="72" dur="500" fill="hold"/>
                                        <p:tgtEl>
                                          <p:spTgt spid="31"/>
                                        </p:tgtEl>
                                        <p:attrNameLst>
                                          <p:attrName>ppt_h</p:attrName>
                                        </p:attrNameLst>
                                      </p:cBhvr>
                                      <p:tavLst>
                                        <p:tav tm="0">
                                          <p:val>
                                            <p:fltVal val="0"/>
                                          </p:val>
                                        </p:tav>
                                        <p:tav tm="100000">
                                          <p:val>
                                            <p:strVal val="#ppt_h"/>
                                          </p:val>
                                        </p:tav>
                                      </p:tavLst>
                                    </p:anim>
                                    <p:animEffect transition="in" filter="fade">
                                      <p:cBhvr>
                                        <p:cTn id="73" dur="500"/>
                                        <p:tgtEl>
                                          <p:spTgt spid="31"/>
                                        </p:tgtEl>
                                      </p:cBhvr>
                                    </p:animEffect>
                                  </p:childTnLst>
                                </p:cTn>
                              </p:par>
                            </p:childTnLst>
                          </p:cTn>
                        </p:par>
                      </p:childTnLst>
                    </p:cTn>
                  </p:par>
                  <p:par>
                    <p:cTn id="74" fill="hold">
                      <p:stCondLst>
                        <p:cond delay="indefinite"/>
                      </p:stCondLst>
                      <p:childTnLst>
                        <p:par>
                          <p:cTn id="75" fill="hold">
                            <p:stCondLst>
                              <p:cond delay="0"/>
                            </p:stCondLst>
                            <p:childTnLst>
                              <p:par>
                                <p:cTn id="76" presetID="31" presetClass="entr" presetSubtype="0" fill="hold" nodeType="clickEffect">
                                  <p:stCondLst>
                                    <p:cond delay="0"/>
                                  </p:stCondLst>
                                  <p:childTnLst>
                                    <p:set>
                                      <p:cBhvr>
                                        <p:cTn id="77" dur="1" fill="hold">
                                          <p:stCondLst>
                                            <p:cond delay="0"/>
                                          </p:stCondLst>
                                        </p:cTn>
                                        <p:tgtEl>
                                          <p:spTgt spid="13"/>
                                        </p:tgtEl>
                                        <p:attrNameLst>
                                          <p:attrName>style.visibility</p:attrName>
                                        </p:attrNameLst>
                                      </p:cBhvr>
                                      <p:to>
                                        <p:strVal val="visible"/>
                                      </p:to>
                                    </p:set>
                                    <p:anim calcmode="lin" valueType="num">
                                      <p:cBhvr>
                                        <p:cTn id="78" dur="1000" fill="hold"/>
                                        <p:tgtEl>
                                          <p:spTgt spid="13"/>
                                        </p:tgtEl>
                                        <p:attrNameLst>
                                          <p:attrName>ppt_w</p:attrName>
                                        </p:attrNameLst>
                                      </p:cBhvr>
                                      <p:tavLst>
                                        <p:tav tm="0">
                                          <p:val>
                                            <p:fltVal val="0"/>
                                          </p:val>
                                        </p:tav>
                                        <p:tav tm="100000">
                                          <p:val>
                                            <p:strVal val="#ppt_w"/>
                                          </p:val>
                                        </p:tav>
                                      </p:tavLst>
                                    </p:anim>
                                    <p:anim calcmode="lin" valueType="num">
                                      <p:cBhvr>
                                        <p:cTn id="79" dur="1000" fill="hold"/>
                                        <p:tgtEl>
                                          <p:spTgt spid="13"/>
                                        </p:tgtEl>
                                        <p:attrNameLst>
                                          <p:attrName>ppt_h</p:attrName>
                                        </p:attrNameLst>
                                      </p:cBhvr>
                                      <p:tavLst>
                                        <p:tav tm="0">
                                          <p:val>
                                            <p:fltVal val="0"/>
                                          </p:val>
                                        </p:tav>
                                        <p:tav tm="100000">
                                          <p:val>
                                            <p:strVal val="#ppt_h"/>
                                          </p:val>
                                        </p:tav>
                                      </p:tavLst>
                                    </p:anim>
                                    <p:anim calcmode="lin" valueType="num">
                                      <p:cBhvr>
                                        <p:cTn id="80" dur="1000" fill="hold"/>
                                        <p:tgtEl>
                                          <p:spTgt spid="13"/>
                                        </p:tgtEl>
                                        <p:attrNameLst>
                                          <p:attrName>style.rotation</p:attrName>
                                        </p:attrNameLst>
                                      </p:cBhvr>
                                      <p:tavLst>
                                        <p:tav tm="0">
                                          <p:val>
                                            <p:fltVal val="90"/>
                                          </p:val>
                                        </p:tav>
                                        <p:tav tm="100000">
                                          <p:val>
                                            <p:fltVal val="0"/>
                                          </p:val>
                                        </p:tav>
                                      </p:tavLst>
                                    </p:anim>
                                    <p:animEffect transition="in" filter="fade">
                                      <p:cBhvr>
                                        <p:cTn id="81" dur="1000"/>
                                        <p:tgtEl>
                                          <p:spTgt spid="13"/>
                                        </p:tgtEl>
                                      </p:cBhvr>
                                    </p:animEffect>
                                  </p:childTnLst>
                                </p:cTn>
                              </p:par>
                            </p:childTnLst>
                          </p:cTn>
                        </p:par>
                      </p:childTnLst>
                    </p:cTn>
                  </p:par>
                  <p:par>
                    <p:cTn id="82" fill="hold">
                      <p:stCondLst>
                        <p:cond delay="indefinite"/>
                      </p:stCondLst>
                      <p:childTnLst>
                        <p:par>
                          <p:cTn id="83" fill="hold">
                            <p:stCondLst>
                              <p:cond delay="0"/>
                            </p:stCondLst>
                            <p:childTnLst>
                              <p:par>
                                <p:cTn id="84" presetID="26" presetClass="entr" presetSubtype="0" fill="hold" grpId="0" nodeType="clickEffect">
                                  <p:stCondLst>
                                    <p:cond delay="0"/>
                                  </p:stCondLst>
                                  <p:childTnLst>
                                    <p:set>
                                      <p:cBhvr>
                                        <p:cTn id="85" dur="1" fill="hold">
                                          <p:stCondLst>
                                            <p:cond delay="0"/>
                                          </p:stCondLst>
                                        </p:cTn>
                                        <p:tgtEl>
                                          <p:spTgt spid="32"/>
                                        </p:tgtEl>
                                        <p:attrNameLst>
                                          <p:attrName>style.visibility</p:attrName>
                                        </p:attrNameLst>
                                      </p:cBhvr>
                                      <p:to>
                                        <p:strVal val="visible"/>
                                      </p:to>
                                    </p:set>
                                    <p:animEffect transition="in" filter="wipe(down)">
                                      <p:cBhvr>
                                        <p:cTn id="86" dur="580">
                                          <p:stCondLst>
                                            <p:cond delay="0"/>
                                          </p:stCondLst>
                                        </p:cTn>
                                        <p:tgtEl>
                                          <p:spTgt spid="32"/>
                                        </p:tgtEl>
                                      </p:cBhvr>
                                    </p:animEffect>
                                    <p:anim calcmode="lin" valueType="num">
                                      <p:cBhvr>
                                        <p:cTn id="87"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88"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89"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90"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91"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92" dur="26">
                                          <p:stCondLst>
                                            <p:cond delay="650"/>
                                          </p:stCondLst>
                                        </p:cTn>
                                        <p:tgtEl>
                                          <p:spTgt spid="32"/>
                                        </p:tgtEl>
                                      </p:cBhvr>
                                      <p:to x="100000" y="60000"/>
                                    </p:animScale>
                                    <p:animScale>
                                      <p:cBhvr>
                                        <p:cTn id="93" dur="166" decel="50000">
                                          <p:stCondLst>
                                            <p:cond delay="676"/>
                                          </p:stCondLst>
                                        </p:cTn>
                                        <p:tgtEl>
                                          <p:spTgt spid="32"/>
                                        </p:tgtEl>
                                      </p:cBhvr>
                                      <p:to x="100000" y="100000"/>
                                    </p:animScale>
                                    <p:animScale>
                                      <p:cBhvr>
                                        <p:cTn id="94" dur="26">
                                          <p:stCondLst>
                                            <p:cond delay="1312"/>
                                          </p:stCondLst>
                                        </p:cTn>
                                        <p:tgtEl>
                                          <p:spTgt spid="32"/>
                                        </p:tgtEl>
                                      </p:cBhvr>
                                      <p:to x="100000" y="80000"/>
                                    </p:animScale>
                                    <p:animScale>
                                      <p:cBhvr>
                                        <p:cTn id="95" dur="166" decel="50000">
                                          <p:stCondLst>
                                            <p:cond delay="1338"/>
                                          </p:stCondLst>
                                        </p:cTn>
                                        <p:tgtEl>
                                          <p:spTgt spid="32"/>
                                        </p:tgtEl>
                                      </p:cBhvr>
                                      <p:to x="100000" y="100000"/>
                                    </p:animScale>
                                    <p:animScale>
                                      <p:cBhvr>
                                        <p:cTn id="96" dur="26">
                                          <p:stCondLst>
                                            <p:cond delay="1642"/>
                                          </p:stCondLst>
                                        </p:cTn>
                                        <p:tgtEl>
                                          <p:spTgt spid="32"/>
                                        </p:tgtEl>
                                      </p:cBhvr>
                                      <p:to x="100000" y="90000"/>
                                    </p:animScale>
                                    <p:animScale>
                                      <p:cBhvr>
                                        <p:cTn id="97" dur="166" decel="50000">
                                          <p:stCondLst>
                                            <p:cond delay="1668"/>
                                          </p:stCondLst>
                                        </p:cTn>
                                        <p:tgtEl>
                                          <p:spTgt spid="32"/>
                                        </p:tgtEl>
                                      </p:cBhvr>
                                      <p:to x="100000" y="100000"/>
                                    </p:animScale>
                                    <p:animScale>
                                      <p:cBhvr>
                                        <p:cTn id="98" dur="26">
                                          <p:stCondLst>
                                            <p:cond delay="1808"/>
                                          </p:stCondLst>
                                        </p:cTn>
                                        <p:tgtEl>
                                          <p:spTgt spid="32"/>
                                        </p:tgtEl>
                                      </p:cBhvr>
                                      <p:to x="100000" y="95000"/>
                                    </p:animScale>
                                    <p:animScale>
                                      <p:cBhvr>
                                        <p:cTn id="99" dur="166" decel="50000">
                                          <p:stCondLst>
                                            <p:cond delay="1834"/>
                                          </p:stCondLst>
                                        </p:cTn>
                                        <p:tgtEl>
                                          <p:spTgt spid="32"/>
                                        </p:tgtEl>
                                      </p:cBhvr>
                                      <p:to x="100000" y="100000"/>
                                    </p:animScale>
                                  </p:childTnLst>
                                </p:cTn>
                              </p:par>
                            </p:childTnLst>
                          </p:cTn>
                        </p:par>
                      </p:childTnLst>
                    </p:cTn>
                  </p:par>
                  <p:par>
                    <p:cTn id="100" fill="hold">
                      <p:stCondLst>
                        <p:cond delay="indefinite"/>
                      </p:stCondLst>
                      <p:childTnLst>
                        <p:par>
                          <p:cTn id="101" fill="hold">
                            <p:stCondLst>
                              <p:cond delay="0"/>
                            </p:stCondLst>
                            <p:childTnLst>
                              <p:par>
                                <p:cTn id="102" presetID="53" presetClass="entr" presetSubtype="16" fill="hold" grpId="0" nodeType="clickEffect">
                                  <p:stCondLst>
                                    <p:cond delay="0"/>
                                  </p:stCondLst>
                                  <p:childTnLst>
                                    <p:set>
                                      <p:cBhvr>
                                        <p:cTn id="103" dur="1" fill="hold">
                                          <p:stCondLst>
                                            <p:cond delay="0"/>
                                          </p:stCondLst>
                                        </p:cTn>
                                        <p:tgtEl>
                                          <p:spTgt spid="33"/>
                                        </p:tgtEl>
                                        <p:attrNameLst>
                                          <p:attrName>style.visibility</p:attrName>
                                        </p:attrNameLst>
                                      </p:cBhvr>
                                      <p:to>
                                        <p:strVal val="visible"/>
                                      </p:to>
                                    </p:set>
                                    <p:anim calcmode="lin" valueType="num">
                                      <p:cBhvr>
                                        <p:cTn id="104" dur="500" fill="hold"/>
                                        <p:tgtEl>
                                          <p:spTgt spid="33"/>
                                        </p:tgtEl>
                                        <p:attrNameLst>
                                          <p:attrName>ppt_w</p:attrName>
                                        </p:attrNameLst>
                                      </p:cBhvr>
                                      <p:tavLst>
                                        <p:tav tm="0">
                                          <p:val>
                                            <p:fltVal val="0"/>
                                          </p:val>
                                        </p:tav>
                                        <p:tav tm="100000">
                                          <p:val>
                                            <p:strVal val="#ppt_w"/>
                                          </p:val>
                                        </p:tav>
                                      </p:tavLst>
                                    </p:anim>
                                    <p:anim calcmode="lin" valueType="num">
                                      <p:cBhvr>
                                        <p:cTn id="105" dur="500" fill="hold"/>
                                        <p:tgtEl>
                                          <p:spTgt spid="33"/>
                                        </p:tgtEl>
                                        <p:attrNameLst>
                                          <p:attrName>ppt_h</p:attrName>
                                        </p:attrNameLst>
                                      </p:cBhvr>
                                      <p:tavLst>
                                        <p:tav tm="0">
                                          <p:val>
                                            <p:fltVal val="0"/>
                                          </p:val>
                                        </p:tav>
                                        <p:tav tm="100000">
                                          <p:val>
                                            <p:strVal val="#ppt_h"/>
                                          </p:val>
                                        </p:tav>
                                      </p:tavLst>
                                    </p:anim>
                                    <p:animEffect transition="in" filter="fade">
                                      <p:cBhvr>
                                        <p:cTn id="106" dur="500"/>
                                        <p:tgtEl>
                                          <p:spTgt spid="33"/>
                                        </p:tgtEl>
                                      </p:cBhvr>
                                    </p:animEffect>
                                  </p:childTnLst>
                                </p:cTn>
                              </p:par>
                            </p:childTnLst>
                          </p:cTn>
                        </p:par>
                      </p:childTnLst>
                    </p:cTn>
                  </p:par>
                  <p:par>
                    <p:cTn id="107" fill="hold">
                      <p:stCondLst>
                        <p:cond delay="indefinite"/>
                      </p:stCondLst>
                      <p:childTnLst>
                        <p:par>
                          <p:cTn id="108" fill="hold">
                            <p:stCondLst>
                              <p:cond delay="0"/>
                            </p:stCondLst>
                            <p:childTnLst>
                              <p:par>
                                <p:cTn id="109" presetID="26" presetClass="entr" presetSubtype="0" fill="hold" grpId="0" nodeType="clickEffect">
                                  <p:stCondLst>
                                    <p:cond delay="0"/>
                                  </p:stCondLst>
                                  <p:childTnLst>
                                    <p:set>
                                      <p:cBhvr>
                                        <p:cTn id="110" dur="1" fill="hold">
                                          <p:stCondLst>
                                            <p:cond delay="0"/>
                                          </p:stCondLst>
                                        </p:cTn>
                                        <p:tgtEl>
                                          <p:spTgt spid="34"/>
                                        </p:tgtEl>
                                        <p:attrNameLst>
                                          <p:attrName>style.visibility</p:attrName>
                                        </p:attrNameLst>
                                      </p:cBhvr>
                                      <p:to>
                                        <p:strVal val="visible"/>
                                      </p:to>
                                    </p:set>
                                    <p:animEffect transition="in" filter="wipe(down)">
                                      <p:cBhvr>
                                        <p:cTn id="111" dur="580">
                                          <p:stCondLst>
                                            <p:cond delay="0"/>
                                          </p:stCondLst>
                                        </p:cTn>
                                        <p:tgtEl>
                                          <p:spTgt spid="34"/>
                                        </p:tgtEl>
                                      </p:cBhvr>
                                    </p:animEffect>
                                    <p:anim calcmode="lin" valueType="num">
                                      <p:cBhvr>
                                        <p:cTn id="112"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113"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114"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115"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116"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117" dur="26">
                                          <p:stCondLst>
                                            <p:cond delay="650"/>
                                          </p:stCondLst>
                                        </p:cTn>
                                        <p:tgtEl>
                                          <p:spTgt spid="34"/>
                                        </p:tgtEl>
                                      </p:cBhvr>
                                      <p:to x="100000" y="60000"/>
                                    </p:animScale>
                                    <p:animScale>
                                      <p:cBhvr>
                                        <p:cTn id="118" dur="166" decel="50000">
                                          <p:stCondLst>
                                            <p:cond delay="676"/>
                                          </p:stCondLst>
                                        </p:cTn>
                                        <p:tgtEl>
                                          <p:spTgt spid="34"/>
                                        </p:tgtEl>
                                      </p:cBhvr>
                                      <p:to x="100000" y="100000"/>
                                    </p:animScale>
                                    <p:animScale>
                                      <p:cBhvr>
                                        <p:cTn id="119" dur="26">
                                          <p:stCondLst>
                                            <p:cond delay="1312"/>
                                          </p:stCondLst>
                                        </p:cTn>
                                        <p:tgtEl>
                                          <p:spTgt spid="34"/>
                                        </p:tgtEl>
                                      </p:cBhvr>
                                      <p:to x="100000" y="80000"/>
                                    </p:animScale>
                                    <p:animScale>
                                      <p:cBhvr>
                                        <p:cTn id="120" dur="166" decel="50000">
                                          <p:stCondLst>
                                            <p:cond delay="1338"/>
                                          </p:stCondLst>
                                        </p:cTn>
                                        <p:tgtEl>
                                          <p:spTgt spid="34"/>
                                        </p:tgtEl>
                                      </p:cBhvr>
                                      <p:to x="100000" y="100000"/>
                                    </p:animScale>
                                    <p:animScale>
                                      <p:cBhvr>
                                        <p:cTn id="121" dur="26">
                                          <p:stCondLst>
                                            <p:cond delay="1642"/>
                                          </p:stCondLst>
                                        </p:cTn>
                                        <p:tgtEl>
                                          <p:spTgt spid="34"/>
                                        </p:tgtEl>
                                      </p:cBhvr>
                                      <p:to x="100000" y="90000"/>
                                    </p:animScale>
                                    <p:animScale>
                                      <p:cBhvr>
                                        <p:cTn id="122" dur="166" decel="50000">
                                          <p:stCondLst>
                                            <p:cond delay="1668"/>
                                          </p:stCondLst>
                                        </p:cTn>
                                        <p:tgtEl>
                                          <p:spTgt spid="34"/>
                                        </p:tgtEl>
                                      </p:cBhvr>
                                      <p:to x="100000" y="100000"/>
                                    </p:animScale>
                                    <p:animScale>
                                      <p:cBhvr>
                                        <p:cTn id="123" dur="26">
                                          <p:stCondLst>
                                            <p:cond delay="1808"/>
                                          </p:stCondLst>
                                        </p:cTn>
                                        <p:tgtEl>
                                          <p:spTgt spid="34"/>
                                        </p:tgtEl>
                                      </p:cBhvr>
                                      <p:to x="100000" y="95000"/>
                                    </p:animScale>
                                    <p:animScale>
                                      <p:cBhvr>
                                        <p:cTn id="124" dur="166" decel="50000">
                                          <p:stCondLst>
                                            <p:cond delay="1834"/>
                                          </p:stCondLst>
                                        </p:cTn>
                                        <p:tgtEl>
                                          <p:spTgt spid="34"/>
                                        </p:tgtEl>
                                      </p:cBhvr>
                                      <p:to x="100000" y="100000"/>
                                    </p:animScale>
                                  </p:childTnLst>
                                </p:cTn>
                              </p:par>
                            </p:childTnLst>
                          </p:cTn>
                        </p:par>
                      </p:childTnLst>
                    </p:cTn>
                  </p:par>
                  <p:par>
                    <p:cTn id="125" fill="hold">
                      <p:stCondLst>
                        <p:cond delay="indefinite"/>
                      </p:stCondLst>
                      <p:childTnLst>
                        <p:par>
                          <p:cTn id="126" fill="hold">
                            <p:stCondLst>
                              <p:cond delay="0"/>
                            </p:stCondLst>
                            <p:childTnLst>
                              <p:par>
                                <p:cTn id="127" presetID="31" presetClass="entr" presetSubtype="0" fill="hold" nodeType="clickEffect">
                                  <p:stCondLst>
                                    <p:cond delay="0"/>
                                  </p:stCondLst>
                                  <p:childTnLst>
                                    <p:set>
                                      <p:cBhvr>
                                        <p:cTn id="128" dur="1" fill="hold">
                                          <p:stCondLst>
                                            <p:cond delay="0"/>
                                          </p:stCondLst>
                                        </p:cTn>
                                        <p:tgtEl>
                                          <p:spTgt spid="20"/>
                                        </p:tgtEl>
                                        <p:attrNameLst>
                                          <p:attrName>style.visibility</p:attrName>
                                        </p:attrNameLst>
                                      </p:cBhvr>
                                      <p:to>
                                        <p:strVal val="visible"/>
                                      </p:to>
                                    </p:set>
                                    <p:anim calcmode="lin" valueType="num">
                                      <p:cBhvr>
                                        <p:cTn id="129" dur="1000" fill="hold"/>
                                        <p:tgtEl>
                                          <p:spTgt spid="20"/>
                                        </p:tgtEl>
                                        <p:attrNameLst>
                                          <p:attrName>ppt_w</p:attrName>
                                        </p:attrNameLst>
                                      </p:cBhvr>
                                      <p:tavLst>
                                        <p:tav tm="0">
                                          <p:val>
                                            <p:fltVal val="0"/>
                                          </p:val>
                                        </p:tav>
                                        <p:tav tm="100000">
                                          <p:val>
                                            <p:strVal val="#ppt_w"/>
                                          </p:val>
                                        </p:tav>
                                      </p:tavLst>
                                    </p:anim>
                                    <p:anim calcmode="lin" valueType="num">
                                      <p:cBhvr>
                                        <p:cTn id="130" dur="1000" fill="hold"/>
                                        <p:tgtEl>
                                          <p:spTgt spid="20"/>
                                        </p:tgtEl>
                                        <p:attrNameLst>
                                          <p:attrName>ppt_h</p:attrName>
                                        </p:attrNameLst>
                                      </p:cBhvr>
                                      <p:tavLst>
                                        <p:tav tm="0">
                                          <p:val>
                                            <p:fltVal val="0"/>
                                          </p:val>
                                        </p:tav>
                                        <p:tav tm="100000">
                                          <p:val>
                                            <p:strVal val="#ppt_h"/>
                                          </p:val>
                                        </p:tav>
                                      </p:tavLst>
                                    </p:anim>
                                    <p:anim calcmode="lin" valueType="num">
                                      <p:cBhvr>
                                        <p:cTn id="131" dur="1000" fill="hold"/>
                                        <p:tgtEl>
                                          <p:spTgt spid="20"/>
                                        </p:tgtEl>
                                        <p:attrNameLst>
                                          <p:attrName>style.rotation</p:attrName>
                                        </p:attrNameLst>
                                      </p:cBhvr>
                                      <p:tavLst>
                                        <p:tav tm="0">
                                          <p:val>
                                            <p:fltVal val="90"/>
                                          </p:val>
                                        </p:tav>
                                        <p:tav tm="100000">
                                          <p:val>
                                            <p:fltVal val="0"/>
                                          </p:val>
                                        </p:tav>
                                      </p:tavLst>
                                    </p:anim>
                                    <p:animEffect transition="in" filter="fade">
                                      <p:cBhvr>
                                        <p:cTn id="132" dur="1000"/>
                                        <p:tgtEl>
                                          <p:spTgt spid="20"/>
                                        </p:tgtEl>
                                      </p:cBhvr>
                                    </p:animEffect>
                                  </p:childTnLst>
                                </p:cTn>
                              </p:par>
                              <p:par>
                                <p:cTn id="133" presetID="6" presetClass="emph" presetSubtype="0" autoRev="1" fill="hold" nodeType="withEffect">
                                  <p:stCondLst>
                                    <p:cond delay="0"/>
                                  </p:stCondLst>
                                  <p:childTnLst>
                                    <p:animScale>
                                      <p:cBhvr>
                                        <p:cTn id="134" dur="1000" fill="hold"/>
                                        <p:tgtEl>
                                          <p:spTgt spid="20"/>
                                        </p:tgtEl>
                                      </p:cBhvr>
                                      <p:by x="110000" y="110000"/>
                                    </p:animScale>
                                  </p:childTnLst>
                                </p:cTn>
                              </p:par>
                            </p:childTnLst>
                          </p:cTn>
                        </p:par>
                      </p:childTnLst>
                    </p:cTn>
                  </p:par>
                  <p:par>
                    <p:cTn id="135" fill="hold">
                      <p:stCondLst>
                        <p:cond delay="indefinite"/>
                      </p:stCondLst>
                      <p:childTnLst>
                        <p:par>
                          <p:cTn id="136" fill="hold">
                            <p:stCondLst>
                              <p:cond delay="0"/>
                            </p:stCondLst>
                            <p:childTnLst>
                              <p:par>
                                <p:cTn id="137" presetID="31" presetClass="entr" presetSubtype="0" fill="hold" nodeType="clickEffect">
                                  <p:stCondLst>
                                    <p:cond delay="0"/>
                                  </p:stCondLst>
                                  <p:childTnLst>
                                    <p:set>
                                      <p:cBhvr>
                                        <p:cTn id="138" dur="1" fill="hold">
                                          <p:stCondLst>
                                            <p:cond delay="0"/>
                                          </p:stCondLst>
                                        </p:cTn>
                                        <p:tgtEl>
                                          <p:spTgt spid="17"/>
                                        </p:tgtEl>
                                        <p:attrNameLst>
                                          <p:attrName>style.visibility</p:attrName>
                                        </p:attrNameLst>
                                      </p:cBhvr>
                                      <p:to>
                                        <p:strVal val="visible"/>
                                      </p:to>
                                    </p:set>
                                    <p:anim calcmode="lin" valueType="num">
                                      <p:cBhvr>
                                        <p:cTn id="139" dur="1000" fill="hold"/>
                                        <p:tgtEl>
                                          <p:spTgt spid="17"/>
                                        </p:tgtEl>
                                        <p:attrNameLst>
                                          <p:attrName>ppt_w</p:attrName>
                                        </p:attrNameLst>
                                      </p:cBhvr>
                                      <p:tavLst>
                                        <p:tav tm="0">
                                          <p:val>
                                            <p:fltVal val="0"/>
                                          </p:val>
                                        </p:tav>
                                        <p:tav tm="100000">
                                          <p:val>
                                            <p:strVal val="#ppt_w"/>
                                          </p:val>
                                        </p:tav>
                                      </p:tavLst>
                                    </p:anim>
                                    <p:anim calcmode="lin" valueType="num">
                                      <p:cBhvr>
                                        <p:cTn id="140" dur="1000" fill="hold"/>
                                        <p:tgtEl>
                                          <p:spTgt spid="17"/>
                                        </p:tgtEl>
                                        <p:attrNameLst>
                                          <p:attrName>ppt_h</p:attrName>
                                        </p:attrNameLst>
                                      </p:cBhvr>
                                      <p:tavLst>
                                        <p:tav tm="0">
                                          <p:val>
                                            <p:fltVal val="0"/>
                                          </p:val>
                                        </p:tav>
                                        <p:tav tm="100000">
                                          <p:val>
                                            <p:strVal val="#ppt_h"/>
                                          </p:val>
                                        </p:tav>
                                      </p:tavLst>
                                    </p:anim>
                                    <p:anim calcmode="lin" valueType="num">
                                      <p:cBhvr>
                                        <p:cTn id="141" dur="1000" fill="hold"/>
                                        <p:tgtEl>
                                          <p:spTgt spid="17"/>
                                        </p:tgtEl>
                                        <p:attrNameLst>
                                          <p:attrName>style.rotation</p:attrName>
                                        </p:attrNameLst>
                                      </p:cBhvr>
                                      <p:tavLst>
                                        <p:tav tm="0">
                                          <p:val>
                                            <p:fltVal val="90"/>
                                          </p:val>
                                        </p:tav>
                                        <p:tav tm="100000">
                                          <p:val>
                                            <p:fltVal val="0"/>
                                          </p:val>
                                        </p:tav>
                                      </p:tavLst>
                                    </p:anim>
                                    <p:animEffect transition="in" filter="fade">
                                      <p:cBhvr>
                                        <p:cTn id="142" dur="1000"/>
                                        <p:tgtEl>
                                          <p:spTgt spid="17"/>
                                        </p:tgtEl>
                                      </p:cBhvr>
                                    </p:animEffect>
                                  </p:childTnLst>
                                </p:cTn>
                              </p:par>
                            </p:childTnLst>
                          </p:cTn>
                        </p:par>
                      </p:childTnLst>
                    </p:cTn>
                  </p:par>
                  <p:par>
                    <p:cTn id="143" fill="hold">
                      <p:stCondLst>
                        <p:cond delay="indefinite"/>
                      </p:stCondLst>
                      <p:childTnLst>
                        <p:par>
                          <p:cTn id="144" fill="hold">
                            <p:stCondLst>
                              <p:cond delay="0"/>
                            </p:stCondLst>
                            <p:childTnLst>
                              <p:par>
                                <p:cTn id="145" presetID="31" presetClass="entr" presetSubtype="0" fill="hold" grpId="2" nodeType="clickEffect">
                                  <p:stCondLst>
                                    <p:cond delay="0"/>
                                  </p:stCondLst>
                                  <p:iterate type="lt">
                                    <p:tmPct val="0"/>
                                  </p:iterate>
                                  <p:childTnLst>
                                    <p:set>
                                      <p:cBhvr>
                                        <p:cTn id="146" dur="1" fill="hold">
                                          <p:stCondLst>
                                            <p:cond delay="0"/>
                                          </p:stCondLst>
                                        </p:cTn>
                                        <p:tgtEl>
                                          <p:spTgt spid="21"/>
                                        </p:tgtEl>
                                        <p:attrNameLst>
                                          <p:attrName>style.visibility</p:attrName>
                                        </p:attrNameLst>
                                      </p:cBhvr>
                                      <p:to>
                                        <p:strVal val="visible"/>
                                      </p:to>
                                    </p:set>
                                    <p:anim calcmode="lin" valueType="num">
                                      <p:cBhvr>
                                        <p:cTn id="147" dur="1000" fill="hold"/>
                                        <p:tgtEl>
                                          <p:spTgt spid="21"/>
                                        </p:tgtEl>
                                        <p:attrNameLst>
                                          <p:attrName>ppt_w</p:attrName>
                                        </p:attrNameLst>
                                      </p:cBhvr>
                                      <p:tavLst>
                                        <p:tav tm="0">
                                          <p:val>
                                            <p:fltVal val="0"/>
                                          </p:val>
                                        </p:tav>
                                        <p:tav tm="100000">
                                          <p:val>
                                            <p:strVal val="#ppt_w"/>
                                          </p:val>
                                        </p:tav>
                                      </p:tavLst>
                                    </p:anim>
                                    <p:anim calcmode="lin" valueType="num">
                                      <p:cBhvr>
                                        <p:cTn id="148" dur="1000" fill="hold"/>
                                        <p:tgtEl>
                                          <p:spTgt spid="21"/>
                                        </p:tgtEl>
                                        <p:attrNameLst>
                                          <p:attrName>ppt_h</p:attrName>
                                        </p:attrNameLst>
                                      </p:cBhvr>
                                      <p:tavLst>
                                        <p:tav tm="0">
                                          <p:val>
                                            <p:fltVal val="0"/>
                                          </p:val>
                                        </p:tav>
                                        <p:tav tm="100000">
                                          <p:val>
                                            <p:strVal val="#ppt_h"/>
                                          </p:val>
                                        </p:tav>
                                      </p:tavLst>
                                    </p:anim>
                                    <p:anim calcmode="lin" valueType="num">
                                      <p:cBhvr>
                                        <p:cTn id="149" dur="1000" fill="hold"/>
                                        <p:tgtEl>
                                          <p:spTgt spid="21"/>
                                        </p:tgtEl>
                                        <p:attrNameLst>
                                          <p:attrName>style.rotation</p:attrName>
                                        </p:attrNameLst>
                                      </p:cBhvr>
                                      <p:tavLst>
                                        <p:tav tm="0">
                                          <p:val>
                                            <p:fltVal val="90"/>
                                          </p:val>
                                        </p:tav>
                                        <p:tav tm="100000">
                                          <p:val>
                                            <p:fltVal val="0"/>
                                          </p:val>
                                        </p:tav>
                                      </p:tavLst>
                                    </p:anim>
                                    <p:animEffect transition="in" filter="fade">
                                      <p:cBhvr>
                                        <p:cTn id="150" dur="1000"/>
                                        <p:tgtEl>
                                          <p:spTgt spid="21"/>
                                        </p:tgtEl>
                                      </p:cBhvr>
                                    </p:animEffect>
                                  </p:childTnLst>
                                </p:cTn>
                              </p:par>
                              <p:par>
                                <p:cTn id="151" presetID="26" presetClass="emph" presetSubtype="0" fill="hold" grpId="0" nodeType="withEffect">
                                  <p:stCondLst>
                                    <p:cond delay="0"/>
                                  </p:stCondLst>
                                  <p:iterate type="lt">
                                    <p:tmPct val="0"/>
                                  </p:iterate>
                                  <p:childTnLst>
                                    <p:animEffect transition="out" filter="fade">
                                      <p:cBhvr>
                                        <p:cTn id="152" dur="500" tmFilter="0, 0; .2, .5; .8, .5; 1, 0"/>
                                        <p:tgtEl>
                                          <p:spTgt spid="21"/>
                                        </p:tgtEl>
                                      </p:cBhvr>
                                    </p:animEffect>
                                    <p:animScale>
                                      <p:cBhvr>
                                        <p:cTn id="153" dur="250" autoRev="1" fill="hold"/>
                                        <p:tgtEl>
                                          <p:spTgt spid="21"/>
                                        </p:tgtEl>
                                      </p:cBhvr>
                                      <p:by x="105000" y="105000"/>
                                    </p:animScale>
                                  </p:childTnLst>
                                </p:cTn>
                              </p:par>
                              <p:par>
                                <p:cTn id="154" presetID="15" presetClass="emph" presetSubtype="0" grpId="1" nodeType="withEffect">
                                  <p:stCondLst>
                                    <p:cond delay="0"/>
                                  </p:stCondLst>
                                  <p:iterate type="lt">
                                    <p:tmAbs val="25"/>
                                  </p:iterate>
                                  <p:childTnLst>
                                    <p:set>
                                      <p:cBhvr override="childStyle">
                                        <p:cTn id="155" dur="indefinite"/>
                                        <p:tgtEl>
                                          <p:spTgt spid="21"/>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21" grpId="2" animBg="1"/>
      <p:bldP spid="24" grpId="0" animBg="1"/>
      <p:bldP spid="25" grpId="0" animBg="1"/>
      <p:bldP spid="27" grpId="0" animBg="1"/>
      <p:bldP spid="28" grpId="0" animBg="1"/>
      <p:bldP spid="29" grpId="0" animBg="1"/>
      <p:bldP spid="30" grpId="0" animBg="1"/>
      <p:bldP spid="31" grpId="0" animBg="1"/>
      <p:bldP spid="32" grpId="0" animBg="1"/>
      <p:bldP spid="33" grpId="0" animBg="1"/>
      <p:bldP spid="3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728" y="31067"/>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93728" y="1111449"/>
            <a:ext cx="6615437" cy="1153556"/>
          </a:xfr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a:bodyPr>
          <a:lstStyle/>
          <a:p>
            <a:r>
              <a:rPr lang="en-CA" sz="5333" b="1" dirty="0">
                <a:latin typeface="Times New Roman" panose="02020603050405020304" pitchFamily="18" charset="0"/>
                <a:cs typeface="Times New Roman" panose="02020603050405020304" pitchFamily="18" charset="0"/>
              </a:rPr>
              <a:t>Information Security</a:t>
            </a:r>
          </a:p>
        </p:txBody>
      </p:sp>
      <p:grpSp>
        <p:nvGrpSpPr>
          <p:cNvPr id="16" name="Group 15"/>
          <p:cNvGrpSpPr/>
          <p:nvPr/>
        </p:nvGrpSpPr>
        <p:grpSpPr>
          <a:xfrm>
            <a:off x="7152117" y="740702"/>
            <a:ext cx="4838899" cy="1929553"/>
            <a:chOff x="5364088" y="555526"/>
            <a:chExt cx="3629174" cy="1447165"/>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699542"/>
              <a:ext cx="1468934" cy="1303149"/>
            </a:xfrm>
            <a:prstGeom prst="rect">
              <a:avLst/>
            </a:prstGeom>
          </p:spPr>
        </p:pic>
        <p:sp>
          <p:nvSpPr>
            <p:cNvPr id="4" name="Oval Callout 3"/>
            <p:cNvSpPr/>
            <p:nvPr/>
          </p:nvSpPr>
          <p:spPr>
            <a:xfrm>
              <a:off x="5364088" y="555526"/>
              <a:ext cx="1584176" cy="1143227"/>
            </a:xfrm>
            <a:prstGeom prst="wedgeEllipseCallout">
              <a:avLst>
                <a:gd name="adj1" fmla="val 97568"/>
                <a:gd name="adj2" fmla="val 20670"/>
              </a:avLst>
            </a:prstGeom>
            <a:solidFill>
              <a:schemeClr val="accent6">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400" dirty="0">
                  <a:solidFill>
                    <a:schemeClr val="tx1"/>
                  </a:solidFill>
                </a:rPr>
                <a:t>4. Keep Windows updated</a:t>
              </a:r>
            </a:p>
          </p:txBody>
        </p:sp>
      </p:grpSp>
      <p:sp>
        <p:nvSpPr>
          <p:cNvPr id="8" name="TextBox 7"/>
          <p:cNvSpPr txBox="1"/>
          <p:nvPr/>
        </p:nvSpPr>
        <p:spPr>
          <a:xfrm>
            <a:off x="740747" y="2650178"/>
            <a:ext cx="4800533" cy="4031873"/>
          </a:xfrm>
          <a:prstGeom prst="rect">
            <a:avLst/>
          </a:prstGeom>
          <a:noFill/>
          <a:ln w="12700">
            <a:solidFill>
              <a:schemeClr val="tx1"/>
            </a:solidFill>
          </a:ln>
        </p:spPr>
        <p:txBody>
          <a:bodyPr wrap="square" rtlCol="0">
            <a:spAutoFit/>
          </a:bodyPr>
          <a:lstStyle/>
          <a:p>
            <a:r>
              <a:rPr lang="en-CA" sz="1600" b="1" dirty="0"/>
              <a:t>5. </a:t>
            </a:r>
            <a:r>
              <a:rPr lang="en-CA" sz="1600" dirty="0"/>
              <a:t>Always have installed an active Anti-Virus software package. Some common package names are:</a:t>
            </a:r>
          </a:p>
          <a:p>
            <a:endParaRPr lang="en-CA" sz="1600" dirty="0"/>
          </a:p>
          <a:p>
            <a:pPr marL="228594" indent="-228594">
              <a:buFont typeface="Wingdings" panose="05000000000000000000" pitchFamily="2" charset="2"/>
              <a:buChar char="Ø"/>
            </a:pPr>
            <a:r>
              <a:rPr lang="en-CA" sz="1600" dirty="0"/>
              <a:t>Symantec’s Norton Anti-Virus</a:t>
            </a:r>
          </a:p>
          <a:p>
            <a:pPr marL="228594" indent="-228594">
              <a:buFont typeface="Wingdings" panose="05000000000000000000" pitchFamily="2" charset="2"/>
              <a:buChar char="Ø"/>
            </a:pPr>
            <a:r>
              <a:rPr lang="en-CA" sz="1600" dirty="0"/>
              <a:t>AVG Anti-Virus</a:t>
            </a:r>
          </a:p>
          <a:p>
            <a:pPr marL="228594" indent="-228594">
              <a:buFont typeface="Wingdings" panose="05000000000000000000" pitchFamily="2" charset="2"/>
              <a:buChar char="Ø"/>
            </a:pPr>
            <a:r>
              <a:rPr lang="en-CA" sz="1600" dirty="0"/>
              <a:t>McAfee Anti-Virus</a:t>
            </a:r>
          </a:p>
          <a:p>
            <a:pPr marL="228594" indent="-228594">
              <a:buFont typeface="Wingdings" panose="05000000000000000000" pitchFamily="2" charset="2"/>
              <a:buChar char="Ø"/>
            </a:pPr>
            <a:r>
              <a:rPr lang="en-CA" sz="1600" dirty="0"/>
              <a:t>Malwarebytes</a:t>
            </a:r>
          </a:p>
          <a:p>
            <a:pPr marL="228594" indent="-228594">
              <a:buFont typeface="Wingdings" panose="05000000000000000000" pitchFamily="2" charset="2"/>
              <a:buChar char="Ø"/>
            </a:pPr>
            <a:r>
              <a:rPr lang="en-CA" sz="1600" dirty="0" err="1"/>
              <a:t>BitDefender</a:t>
            </a:r>
            <a:endParaRPr lang="en-CA" sz="1600" dirty="0"/>
          </a:p>
          <a:p>
            <a:pPr marL="228594" indent="-228594">
              <a:buFont typeface="Wingdings" panose="05000000000000000000" pitchFamily="2" charset="2"/>
              <a:buChar char="Ø"/>
            </a:pPr>
            <a:r>
              <a:rPr lang="en-CA" sz="1600" dirty="0"/>
              <a:t>Trend Micro</a:t>
            </a:r>
          </a:p>
          <a:p>
            <a:pPr marL="228594" indent="-228594">
              <a:buFont typeface="Wingdings" panose="05000000000000000000" pitchFamily="2" charset="2"/>
              <a:buChar char="Ø"/>
            </a:pPr>
            <a:r>
              <a:rPr lang="en-CA" sz="1600" dirty="0"/>
              <a:t>Windows Defender</a:t>
            </a:r>
          </a:p>
          <a:p>
            <a:endParaRPr lang="en-CA" sz="1600" dirty="0"/>
          </a:p>
          <a:p>
            <a:pPr algn="ctr"/>
            <a:r>
              <a:rPr lang="en-CA" sz="1600" b="1" dirty="0">
                <a:solidFill>
                  <a:srgbClr val="04B06A"/>
                </a:solidFill>
              </a:rPr>
              <a:t>Some of these companies have a free basic version you can download and install.</a:t>
            </a:r>
          </a:p>
          <a:p>
            <a:pPr algn="ctr"/>
            <a:endParaRPr lang="en-CA" sz="1600" b="1" dirty="0">
              <a:solidFill>
                <a:srgbClr val="04B06A"/>
              </a:solidFill>
            </a:endParaRPr>
          </a:p>
          <a:p>
            <a:pPr algn="ctr"/>
            <a:r>
              <a:rPr lang="en-CA" sz="1600" dirty="0"/>
              <a:t>But it is still always better to buy the full anti-virus package.</a:t>
            </a:r>
          </a:p>
        </p:txBody>
      </p:sp>
      <p:grpSp>
        <p:nvGrpSpPr>
          <p:cNvPr id="18" name="Group 17"/>
          <p:cNvGrpSpPr/>
          <p:nvPr/>
        </p:nvGrpSpPr>
        <p:grpSpPr>
          <a:xfrm>
            <a:off x="6480043" y="2696103"/>
            <a:ext cx="5449879" cy="4125596"/>
            <a:chOff x="4875678" y="1971263"/>
            <a:chExt cx="4087409" cy="3094197"/>
          </a:xfrm>
        </p:grpSpPr>
        <p:grpSp>
          <p:nvGrpSpPr>
            <p:cNvPr id="15" name="Group 14"/>
            <p:cNvGrpSpPr/>
            <p:nvPr/>
          </p:nvGrpSpPr>
          <p:grpSpPr>
            <a:xfrm>
              <a:off x="4875678" y="1971263"/>
              <a:ext cx="4087409" cy="3094197"/>
              <a:chOff x="4875678" y="1971263"/>
              <a:chExt cx="4087409" cy="3094197"/>
            </a:xfrm>
          </p:grpSpPr>
          <p:grpSp>
            <p:nvGrpSpPr>
              <p:cNvPr id="13" name="Group 12"/>
              <p:cNvGrpSpPr/>
              <p:nvPr/>
            </p:nvGrpSpPr>
            <p:grpSpPr>
              <a:xfrm>
                <a:off x="5981985" y="2008364"/>
                <a:ext cx="2981102" cy="3057096"/>
                <a:chOff x="5981985" y="2008364"/>
                <a:chExt cx="2981102" cy="3057096"/>
              </a:xfrm>
            </p:grpSpPr>
            <p:sp>
              <p:nvSpPr>
                <p:cNvPr id="11" name="Vertical Scroll 10"/>
                <p:cNvSpPr/>
                <p:nvPr/>
              </p:nvSpPr>
              <p:spPr>
                <a:xfrm>
                  <a:off x="5981985" y="2008364"/>
                  <a:ext cx="2981102" cy="3057096"/>
                </a:xfrm>
                <a:prstGeom prst="verticalScroll">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2" name="TextBox 11"/>
                <p:cNvSpPr txBox="1"/>
                <p:nvPr/>
              </p:nvSpPr>
              <p:spPr>
                <a:xfrm>
                  <a:off x="6356412" y="2417004"/>
                  <a:ext cx="2232248" cy="2439803"/>
                </a:xfrm>
                <a:prstGeom prst="rect">
                  <a:avLst/>
                </a:prstGeom>
                <a:noFill/>
              </p:spPr>
              <p:txBody>
                <a:bodyPr wrap="square" rtlCol="0">
                  <a:spAutoFit/>
                </a:bodyPr>
                <a:lstStyle/>
                <a:p>
                  <a:pPr marL="228594" indent="-228594">
                    <a:buFont typeface="Wingdings" panose="05000000000000000000" pitchFamily="2" charset="2"/>
                    <a:buChar char="§"/>
                  </a:pPr>
                  <a:r>
                    <a:rPr lang="en-CA" sz="1467" dirty="0"/>
                    <a:t>Do not reply to emails unless you know who the sender is or you are expecting the email. Spam emails ask for you to enter your information.  </a:t>
                  </a:r>
                  <a:r>
                    <a:rPr lang="en-CA" sz="1467" b="1" i="1" dirty="0">
                      <a:solidFill>
                        <a:srgbClr val="C00000"/>
                      </a:solidFill>
                    </a:rPr>
                    <a:t>Don’t</a:t>
                  </a:r>
                  <a:r>
                    <a:rPr lang="en-CA" sz="1467" dirty="0"/>
                    <a:t>.  A legitimate organization will not solicit your information in that way.</a:t>
                  </a:r>
                </a:p>
                <a:p>
                  <a:endParaRPr lang="en-CA" sz="1467" dirty="0"/>
                </a:p>
                <a:p>
                  <a:pPr marL="228594" indent="-228594">
                    <a:buFont typeface="Wingdings" panose="05000000000000000000" pitchFamily="2" charset="2"/>
                    <a:buChar char="§"/>
                  </a:pPr>
                  <a:r>
                    <a:rPr lang="en-CA" sz="1467" dirty="0"/>
                    <a:t>Do not visit questionable websites.</a:t>
                  </a:r>
                </a:p>
                <a:p>
                  <a:endParaRPr lang="en-CA" sz="1467" dirty="0"/>
                </a:p>
                <a:p>
                  <a:pPr marL="228594" indent="-228594">
                    <a:buFont typeface="Wingdings" panose="05000000000000000000" pitchFamily="2" charset="2"/>
                    <a:buChar char="§"/>
                  </a:pPr>
                  <a:r>
                    <a:rPr lang="en-CA" sz="1467" dirty="0"/>
                    <a:t>Keep informed of security risks.  Often your anti-virus software will inform you of threats.</a:t>
                  </a:r>
                </a:p>
              </p:txBody>
            </p:sp>
          </p:gr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5678" y="1971263"/>
                <a:ext cx="1460376" cy="1004009"/>
              </a:xfrm>
              <a:prstGeom prst="rect">
                <a:avLst/>
              </a:prstGeom>
            </p:spPr>
          </p:pic>
        </p:grpSp>
        <p:sp>
          <p:nvSpPr>
            <p:cNvPr id="17" name="TextBox 16"/>
            <p:cNvSpPr txBox="1"/>
            <p:nvPr/>
          </p:nvSpPr>
          <p:spPr>
            <a:xfrm>
              <a:off x="4968700" y="2146284"/>
              <a:ext cx="360040" cy="253916"/>
            </a:xfrm>
            <a:prstGeom prst="rect">
              <a:avLst/>
            </a:prstGeom>
            <a:noFill/>
          </p:spPr>
          <p:txBody>
            <a:bodyPr wrap="square" rtlCol="0">
              <a:spAutoFit/>
            </a:bodyPr>
            <a:lstStyle/>
            <a:p>
              <a:r>
                <a:rPr lang="en-CA" sz="1600" b="1" dirty="0"/>
                <a:t>6.</a:t>
              </a:r>
            </a:p>
          </p:txBody>
        </p:sp>
      </p:grpSp>
      <p:sp>
        <p:nvSpPr>
          <p:cNvPr id="2" name="Rounded Rectangle 1"/>
          <p:cNvSpPr/>
          <p:nvPr/>
        </p:nvSpPr>
        <p:spPr>
          <a:xfrm>
            <a:off x="8697685" y="3279538"/>
            <a:ext cx="2634343" cy="1673462"/>
          </a:xfrm>
          <a:prstGeom prst="round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ounded Rectangle 18"/>
          <p:cNvSpPr/>
          <p:nvPr/>
        </p:nvSpPr>
        <p:spPr>
          <a:xfrm>
            <a:off x="8708570" y="5137176"/>
            <a:ext cx="2634343" cy="447195"/>
          </a:xfrm>
          <a:prstGeom prst="round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ounded Rectangle 19"/>
          <p:cNvSpPr/>
          <p:nvPr/>
        </p:nvSpPr>
        <p:spPr>
          <a:xfrm>
            <a:off x="8715265" y="5768547"/>
            <a:ext cx="2634343" cy="708453"/>
          </a:xfrm>
          <a:prstGeom prst="round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ounded Rectangle 20"/>
          <p:cNvSpPr/>
          <p:nvPr/>
        </p:nvSpPr>
        <p:spPr>
          <a:xfrm>
            <a:off x="799761" y="2703624"/>
            <a:ext cx="4675753" cy="529434"/>
          </a:xfrm>
          <a:prstGeom prst="round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1017094" y="3460067"/>
            <a:ext cx="2596964" cy="208419"/>
          </a:xfrm>
          <a:prstGeom prst="round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ounded Rectangle 22"/>
          <p:cNvSpPr/>
          <p:nvPr/>
        </p:nvSpPr>
        <p:spPr>
          <a:xfrm>
            <a:off x="1017090" y="3699555"/>
            <a:ext cx="2596964" cy="208419"/>
          </a:xfrm>
          <a:prstGeom prst="round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1027972" y="3939043"/>
            <a:ext cx="2596964" cy="208419"/>
          </a:xfrm>
          <a:prstGeom prst="round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1027968" y="4189417"/>
            <a:ext cx="2596964" cy="208419"/>
          </a:xfrm>
          <a:prstGeom prst="round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1027964" y="4439791"/>
            <a:ext cx="2596964" cy="208419"/>
          </a:xfrm>
          <a:prstGeom prst="round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ounded Rectangle 26"/>
          <p:cNvSpPr/>
          <p:nvPr/>
        </p:nvSpPr>
        <p:spPr>
          <a:xfrm>
            <a:off x="1038846" y="4679279"/>
            <a:ext cx="2596964" cy="208419"/>
          </a:xfrm>
          <a:prstGeom prst="round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1038842" y="4918767"/>
            <a:ext cx="2596964" cy="208419"/>
          </a:xfrm>
          <a:prstGeom prst="round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ounded Rectangle 28"/>
          <p:cNvSpPr/>
          <p:nvPr/>
        </p:nvSpPr>
        <p:spPr>
          <a:xfrm>
            <a:off x="799760" y="5374084"/>
            <a:ext cx="4675753" cy="529434"/>
          </a:xfrm>
          <a:prstGeom prst="round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810645" y="6082497"/>
            <a:ext cx="4675753" cy="529434"/>
          </a:xfrm>
          <a:prstGeom prst="round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677552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1000" fill="hold"/>
                                        <p:tgtEl>
                                          <p:spTgt spid="18"/>
                                        </p:tgtEl>
                                        <p:attrNameLst>
                                          <p:attrName>ppt_w</p:attrName>
                                        </p:attrNameLst>
                                      </p:cBhvr>
                                      <p:tavLst>
                                        <p:tav tm="0">
                                          <p:val>
                                            <p:fltVal val="0"/>
                                          </p:val>
                                        </p:tav>
                                        <p:tav tm="100000">
                                          <p:val>
                                            <p:strVal val="#ppt_w"/>
                                          </p:val>
                                        </p:tav>
                                      </p:tavLst>
                                    </p:anim>
                                    <p:anim calcmode="lin" valueType="num">
                                      <p:cBhvr>
                                        <p:cTn id="16" dur="1000" fill="hold"/>
                                        <p:tgtEl>
                                          <p:spTgt spid="18"/>
                                        </p:tgtEl>
                                        <p:attrNameLst>
                                          <p:attrName>ppt_h</p:attrName>
                                        </p:attrNameLst>
                                      </p:cBhvr>
                                      <p:tavLst>
                                        <p:tav tm="0">
                                          <p:val>
                                            <p:fltVal val="0"/>
                                          </p:val>
                                        </p:tav>
                                        <p:tav tm="100000">
                                          <p:val>
                                            <p:strVal val="#ppt_h"/>
                                          </p:val>
                                        </p:tav>
                                      </p:tavLst>
                                    </p:anim>
                                    <p:anim calcmode="lin" valueType="num">
                                      <p:cBhvr>
                                        <p:cTn id="17" dur="1000" fill="hold"/>
                                        <p:tgtEl>
                                          <p:spTgt spid="18"/>
                                        </p:tgtEl>
                                        <p:attrNameLst>
                                          <p:attrName>style.rotation</p:attrName>
                                        </p:attrNameLst>
                                      </p:cBhvr>
                                      <p:tavLst>
                                        <p:tav tm="0">
                                          <p:val>
                                            <p:fltVal val="90"/>
                                          </p:val>
                                        </p:tav>
                                        <p:tav tm="100000">
                                          <p:val>
                                            <p:fltVal val="0"/>
                                          </p:val>
                                        </p:tav>
                                      </p:tavLst>
                                    </p:anim>
                                    <p:animEffect transition="in" filter="fade">
                                      <p:cBhvr>
                                        <p:cTn id="18" dur="10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p:cTn id="30" dur="500" fill="hold"/>
                                        <p:tgtEl>
                                          <p:spTgt spid="19"/>
                                        </p:tgtEl>
                                        <p:attrNameLst>
                                          <p:attrName>ppt_w</p:attrName>
                                        </p:attrNameLst>
                                      </p:cBhvr>
                                      <p:tavLst>
                                        <p:tav tm="0">
                                          <p:val>
                                            <p:fltVal val="0"/>
                                          </p:val>
                                        </p:tav>
                                        <p:tav tm="100000">
                                          <p:val>
                                            <p:strVal val="#ppt_w"/>
                                          </p:val>
                                        </p:tav>
                                      </p:tavLst>
                                    </p:anim>
                                    <p:anim calcmode="lin" valueType="num">
                                      <p:cBhvr>
                                        <p:cTn id="31" dur="500" fill="hold"/>
                                        <p:tgtEl>
                                          <p:spTgt spid="19"/>
                                        </p:tgtEl>
                                        <p:attrNameLst>
                                          <p:attrName>ppt_h</p:attrName>
                                        </p:attrNameLst>
                                      </p:cBhvr>
                                      <p:tavLst>
                                        <p:tav tm="0">
                                          <p:val>
                                            <p:fltVal val="0"/>
                                          </p:val>
                                        </p:tav>
                                        <p:tav tm="100000">
                                          <p:val>
                                            <p:strVal val="#ppt_h"/>
                                          </p:val>
                                        </p:tav>
                                      </p:tavLst>
                                    </p:anim>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500" fill="hold"/>
                                        <p:tgtEl>
                                          <p:spTgt spid="20"/>
                                        </p:tgtEl>
                                        <p:attrNameLst>
                                          <p:attrName>ppt_w</p:attrName>
                                        </p:attrNameLst>
                                      </p:cBhvr>
                                      <p:tavLst>
                                        <p:tav tm="0">
                                          <p:val>
                                            <p:fltVal val="0"/>
                                          </p:val>
                                        </p:tav>
                                        <p:tav tm="100000">
                                          <p:val>
                                            <p:strVal val="#ppt_w"/>
                                          </p:val>
                                        </p:tav>
                                      </p:tavLst>
                                    </p:anim>
                                    <p:anim calcmode="lin" valueType="num">
                                      <p:cBhvr>
                                        <p:cTn id="38" dur="500" fill="hold"/>
                                        <p:tgtEl>
                                          <p:spTgt spid="20"/>
                                        </p:tgtEl>
                                        <p:attrNameLst>
                                          <p:attrName>ppt_h</p:attrName>
                                        </p:attrNameLst>
                                      </p:cBhvr>
                                      <p:tavLst>
                                        <p:tav tm="0">
                                          <p:val>
                                            <p:fltVal val="0"/>
                                          </p:val>
                                        </p:tav>
                                        <p:tav tm="100000">
                                          <p:val>
                                            <p:strVal val="#ppt_h"/>
                                          </p:val>
                                        </p:tav>
                                      </p:tavLst>
                                    </p:anim>
                                    <p:animEffect transition="in" filter="fade">
                                      <p:cBhvr>
                                        <p:cTn id="39" dur="500"/>
                                        <p:tgtEl>
                                          <p:spTgt spid="20"/>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additive="base">
                                        <p:cTn id="44" dur="500" fill="hold"/>
                                        <p:tgtEl>
                                          <p:spTgt spid="8"/>
                                        </p:tgtEl>
                                        <p:attrNameLst>
                                          <p:attrName>ppt_x</p:attrName>
                                        </p:attrNameLst>
                                      </p:cBhvr>
                                      <p:tavLst>
                                        <p:tav tm="0">
                                          <p:val>
                                            <p:strVal val="#ppt_x"/>
                                          </p:val>
                                        </p:tav>
                                        <p:tav tm="100000">
                                          <p:val>
                                            <p:strVal val="#ppt_x"/>
                                          </p:val>
                                        </p:tav>
                                      </p:tavLst>
                                    </p:anim>
                                    <p:anim calcmode="lin" valueType="num">
                                      <p:cBhvr additive="base">
                                        <p:cTn id="4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21"/>
                                        </p:tgtEl>
                                        <p:attrNameLst>
                                          <p:attrName>style.visibility</p:attrName>
                                        </p:attrNameLst>
                                      </p:cBhvr>
                                      <p:to>
                                        <p:strVal val="visible"/>
                                      </p:to>
                                    </p:set>
                                    <p:anim calcmode="lin" valueType="num">
                                      <p:cBhvr>
                                        <p:cTn id="50" dur="500" fill="hold"/>
                                        <p:tgtEl>
                                          <p:spTgt spid="21"/>
                                        </p:tgtEl>
                                        <p:attrNameLst>
                                          <p:attrName>ppt_w</p:attrName>
                                        </p:attrNameLst>
                                      </p:cBhvr>
                                      <p:tavLst>
                                        <p:tav tm="0">
                                          <p:val>
                                            <p:fltVal val="0"/>
                                          </p:val>
                                        </p:tav>
                                        <p:tav tm="100000">
                                          <p:val>
                                            <p:strVal val="#ppt_w"/>
                                          </p:val>
                                        </p:tav>
                                      </p:tavLst>
                                    </p:anim>
                                    <p:anim calcmode="lin" valueType="num">
                                      <p:cBhvr>
                                        <p:cTn id="51" dur="500" fill="hold"/>
                                        <p:tgtEl>
                                          <p:spTgt spid="21"/>
                                        </p:tgtEl>
                                        <p:attrNameLst>
                                          <p:attrName>ppt_h</p:attrName>
                                        </p:attrNameLst>
                                      </p:cBhvr>
                                      <p:tavLst>
                                        <p:tav tm="0">
                                          <p:val>
                                            <p:fltVal val="0"/>
                                          </p:val>
                                        </p:tav>
                                        <p:tav tm="100000">
                                          <p:val>
                                            <p:strVal val="#ppt_h"/>
                                          </p:val>
                                        </p:tav>
                                      </p:tavLst>
                                    </p:anim>
                                    <p:animEffect transition="in" filter="fade">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500" fill="hold"/>
                                        <p:tgtEl>
                                          <p:spTgt spid="22"/>
                                        </p:tgtEl>
                                        <p:attrNameLst>
                                          <p:attrName>ppt_w</p:attrName>
                                        </p:attrNameLst>
                                      </p:cBhvr>
                                      <p:tavLst>
                                        <p:tav tm="0">
                                          <p:val>
                                            <p:fltVal val="0"/>
                                          </p:val>
                                        </p:tav>
                                        <p:tav tm="100000">
                                          <p:val>
                                            <p:strVal val="#ppt_w"/>
                                          </p:val>
                                        </p:tav>
                                      </p:tavLst>
                                    </p:anim>
                                    <p:anim calcmode="lin" valueType="num">
                                      <p:cBhvr>
                                        <p:cTn id="58" dur="500" fill="hold"/>
                                        <p:tgtEl>
                                          <p:spTgt spid="22"/>
                                        </p:tgtEl>
                                        <p:attrNameLst>
                                          <p:attrName>ppt_h</p:attrName>
                                        </p:attrNameLst>
                                      </p:cBhvr>
                                      <p:tavLst>
                                        <p:tav tm="0">
                                          <p:val>
                                            <p:fltVal val="0"/>
                                          </p:val>
                                        </p:tav>
                                        <p:tav tm="100000">
                                          <p:val>
                                            <p:strVal val="#ppt_h"/>
                                          </p:val>
                                        </p:tav>
                                      </p:tavLst>
                                    </p:anim>
                                    <p:animEffect transition="in" filter="fade">
                                      <p:cBhvr>
                                        <p:cTn id="59" dur="500"/>
                                        <p:tgtEl>
                                          <p:spTgt spid="22"/>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23"/>
                                        </p:tgtEl>
                                        <p:attrNameLst>
                                          <p:attrName>style.visibility</p:attrName>
                                        </p:attrNameLst>
                                      </p:cBhvr>
                                      <p:to>
                                        <p:strVal val="visible"/>
                                      </p:to>
                                    </p:set>
                                    <p:anim calcmode="lin" valueType="num">
                                      <p:cBhvr>
                                        <p:cTn id="64" dur="500" fill="hold"/>
                                        <p:tgtEl>
                                          <p:spTgt spid="23"/>
                                        </p:tgtEl>
                                        <p:attrNameLst>
                                          <p:attrName>ppt_w</p:attrName>
                                        </p:attrNameLst>
                                      </p:cBhvr>
                                      <p:tavLst>
                                        <p:tav tm="0">
                                          <p:val>
                                            <p:fltVal val="0"/>
                                          </p:val>
                                        </p:tav>
                                        <p:tav tm="100000">
                                          <p:val>
                                            <p:strVal val="#ppt_w"/>
                                          </p:val>
                                        </p:tav>
                                      </p:tavLst>
                                    </p:anim>
                                    <p:anim calcmode="lin" valueType="num">
                                      <p:cBhvr>
                                        <p:cTn id="65" dur="500" fill="hold"/>
                                        <p:tgtEl>
                                          <p:spTgt spid="23"/>
                                        </p:tgtEl>
                                        <p:attrNameLst>
                                          <p:attrName>ppt_h</p:attrName>
                                        </p:attrNameLst>
                                      </p:cBhvr>
                                      <p:tavLst>
                                        <p:tav tm="0">
                                          <p:val>
                                            <p:fltVal val="0"/>
                                          </p:val>
                                        </p:tav>
                                        <p:tav tm="100000">
                                          <p:val>
                                            <p:strVal val="#ppt_h"/>
                                          </p:val>
                                        </p:tav>
                                      </p:tavLst>
                                    </p:anim>
                                    <p:animEffect transition="in" filter="fade">
                                      <p:cBhvr>
                                        <p:cTn id="66" dur="500"/>
                                        <p:tgtEl>
                                          <p:spTgt spid="23"/>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anim calcmode="lin" valueType="num">
                                      <p:cBhvr>
                                        <p:cTn id="71" dur="500" fill="hold"/>
                                        <p:tgtEl>
                                          <p:spTgt spid="24"/>
                                        </p:tgtEl>
                                        <p:attrNameLst>
                                          <p:attrName>ppt_w</p:attrName>
                                        </p:attrNameLst>
                                      </p:cBhvr>
                                      <p:tavLst>
                                        <p:tav tm="0">
                                          <p:val>
                                            <p:fltVal val="0"/>
                                          </p:val>
                                        </p:tav>
                                        <p:tav tm="100000">
                                          <p:val>
                                            <p:strVal val="#ppt_w"/>
                                          </p:val>
                                        </p:tav>
                                      </p:tavLst>
                                    </p:anim>
                                    <p:anim calcmode="lin" valueType="num">
                                      <p:cBhvr>
                                        <p:cTn id="72" dur="500" fill="hold"/>
                                        <p:tgtEl>
                                          <p:spTgt spid="24"/>
                                        </p:tgtEl>
                                        <p:attrNameLst>
                                          <p:attrName>ppt_h</p:attrName>
                                        </p:attrNameLst>
                                      </p:cBhvr>
                                      <p:tavLst>
                                        <p:tav tm="0">
                                          <p:val>
                                            <p:fltVal val="0"/>
                                          </p:val>
                                        </p:tav>
                                        <p:tav tm="100000">
                                          <p:val>
                                            <p:strVal val="#ppt_h"/>
                                          </p:val>
                                        </p:tav>
                                      </p:tavLst>
                                    </p:anim>
                                    <p:animEffect transition="in" filter="fade">
                                      <p:cBhvr>
                                        <p:cTn id="73" dur="500"/>
                                        <p:tgtEl>
                                          <p:spTgt spid="24"/>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25"/>
                                        </p:tgtEl>
                                        <p:attrNameLst>
                                          <p:attrName>style.visibility</p:attrName>
                                        </p:attrNameLst>
                                      </p:cBhvr>
                                      <p:to>
                                        <p:strVal val="visible"/>
                                      </p:to>
                                    </p:set>
                                    <p:anim calcmode="lin" valueType="num">
                                      <p:cBhvr>
                                        <p:cTn id="78" dur="500" fill="hold"/>
                                        <p:tgtEl>
                                          <p:spTgt spid="25"/>
                                        </p:tgtEl>
                                        <p:attrNameLst>
                                          <p:attrName>ppt_w</p:attrName>
                                        </p:attrNameLst>
                                      </p:cBhvr>
                                      <p:tavLst>
                                        <p:tav tm="0">
                                          <p:val>
                                            <p:fltVal val="0"/>
                                          </p:val>
                                        </p:tav>
                                        <p:tav tm="100000">
                                          <p:val>
                                            <p:strVal val="#ppt_w"/>
                                          </p:val>
                                        </p:tav>
                                      </p:tavLst>
                                    </p:anim>
                                    <p:anim calcmode="lin" valueType="num">
                                      <p:cBhvr>
                                        <p:cTn id="79" dur="500" fill="hold"/>
                                        <p:tgtEl>
                                          <p:spTgt spid="25"/>
                                        </p:tgtEl>
                                        <p:attrNameLst>
                                          <p:attrName>ppt_h</p:attrName>
                                        </p:attrNameLst>
                                      </p:cBhvr>
                                      <p:tavLst>
                                        <p:tav tm="0">
                                          <p:val>
                                            <p:fltVal val="0"/>
                                          </p:val>
                                        </p:tav>
                                        <p:tav tm="100000">
                                          <p:val>
                                            <p:strVal val="#ppt_h"/>
                                          </p:val>
                                        </p:tav>
                                      </p:tavLst>
                                    </p:anim>
                                    <p:animEffect transition="in" filter="fade">
                                      <p:cBhvr>
                                        <p:cTn id="80" dur="500"/>
                                        <p:tgtEl>
                                          <p:spTgt spid="25"/>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26"/>
                                        </p:tgtEl>
                                        <p:attrNameLst>
                                          <p:attrName>style.visibility</p:attrName>
                                        </p:attrNameLst>
                                      </p:cBhvr>
                                      <p:to>
                                        <p:strVal val="visible"/>
                                      </p:to>
                                    </p:set>
                                    <p:anim calcmode="lin" valueType="num">
                                      <p:cBhvr>
                                        <p:cTn id="85" dur="500" fill="hold"/>
                                        <p:tgtEl>
                                          <p:spTgt spid="26"/>
                                        </p:tgtEl>
                                        <p:attrNameLst>
                                          <p:attrName>ppt_w</p:attrName>
                                        </p:attrNameLst>
                                      </p:cBhvr>
                                      <p:tavLst>
                                        <p:tav tm="0">
                                          <p:val>
                                            <p:fltVal val="0"/>
                                          </p:val>
                                        </p:tav>
                                        <p:tav tm="100000">
                                          <p:val>
                                            <p:strVal val="#ppt_w"/>
                                          </p:val>
                                        </p:tav>
                                      </p:tavLst>
                                    </p:anim>
                                    <p:anim calcmode="lin" valueType="num">
                                      <p:cBhvr>
                                        <p:cTn id="86" dur="500" fill="hold"/>
                                        <p:tgtEl>
                                          <p:spTgt spid="26"/>
                                        </p:tgtEl>
                                        <p:attrNameLst>
                                          <p:attrName>ppt_h</p:attrName>
                                        </p:attrNameLst>
                                      </p:cBhvr>
                                      <p:tavLst>
                                        <p:tav tm="0">
                                          <p:val>
                                            <p:fltVal val="0"/>
                                          </p:val>
                                        </p:tav>
                                        <p:tav tm="100000">
                                          <p:val>
                                            <p:strVal val="#ppt_h"/>
                                          </p:val>
                                        </p:tav>
                                      </p:tavLst>
                                    </p:anim>
                                    <p:animEffect transition="in" filter="fade">
                                      <p:cBhvr>
                                        <p:cTn id="87" dur="500"/>
                                        <p:tgtEl>
                                          <p:spTgt spid="26"/>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27"/>
                                        </p:tgtEl>
                                        <p:attrNameLst>
                                          <p:attrName>style.visibility</p:attrName>
                                        </p:attrNameLst>
                                      </p:cBhvr>
                                      <p:to>
                                        <p:strVal val="visible"/>
                                      </p:to>
                                    </p:set>
                                    <p:anim calcmode="lin" valueType="num">
                                      <p:cBhvr>
                                        <p:cTn id="92" dur="500" fill="hold"/>
                                        <p:tgtEl>
                                          <p:spTgt spid="27"/>
                                        </p:tgtEl>
                                        <p:attrNameLst>
                                          <p:attrName>ppt_w</p:attrName>
                                        </p:attrNameLst>
                                      </p:cBhvr>
                                      <p:tavLst>
                                        <p:tav tm="0">
                                          <p:val>
                                            <p:fltVal val="0"/>
                                          </p:val>
                                        </p:tav>
                                        <p:tav tm="100000">
                                          <p:val>
                                            <p:strVal val="#ppt_w"/>
                                          </p:val>
                                        </p:tav>
                                      </p:tavLst>
                                    </p:anim>
                                    <p:anim calcmode="lin" valueType="num">
                                      <p:cBhvr>
                                        <p:cTn id="93" dur="500" fill="hold"/>
                                        <p:tgtEl>
                                          <p:spTgt spid="27"/>
                                        </p:tgtEl>
                                        <p:attrNameLst>
                                          <p:attrName>ppt_h</p:attrName>
                                        </p:attrNameLst>
                                      </p:cBhvr>
                                      <p:tavLst>
                                        <p:tav tm="0">
                                          <p:val>
                                            <p:fltVal val="0"/>
                                          </p:val>
                                        </p:tav>
                                        <p:tav tm="100000">
                                          <p:val>
                                            <p:strVal val="#ppt_h"/>
                                          </p:val>
                                        </p:tav>
                                      </p:tavLst>
                                    </p:anim>
                                    <p:animEffect transition="in" filter="fade">
                                      <p:cBhvr>
                                        <p:cTn id="94" dur="500"/>
                                        <p:tgtEl>
                                          <p:spTgt spid="27"/>
                                        </p:tgtEl>
                                      </p:cBhvr>
                                    </p:animEffect>
                                  </p:childTnLst>
                                </p:cTn>
                              </p:par>
                            </p:childTnLst>
                          </p:cTn>
                        </p:par>
                      </p:childTnLst>
                    </p:cTn>
                  </p:par>
                  <p:par>
                    <p:cTn id="95" fill="hold">
                      <p:stCondLst>
                        <p:cond delay="indefinite"/>
                      </p:stCondLst>
                      <p:childTnLst>
                        <p:par>
                          <p:cTn id="96" fill="hold">
                            <p:stCondLst>
                              <p:cond delay="0"/>
                            </p:stCondLst>
                            <p:childTnLst>
                              <p:par>
                                <p:cTn id="97" presetID="53" presetClass="entr" presetSubtype="16" fill="hold" grpId="0" nodeType="clickEffect">
                                  <p:stCondLst>
                                    <p:cond delay="0"/>
                                  </p:stCondLst>
                                  <p:childTnLst>
                                    <p:set>
                                      <p:cBhvr>
                                        <p:cTn id="98" dur="1" fill="hold">
                                          <p:stCondLst>
                                            <p:cond delay="0"/>
                                          </p:stCondLst>
                                        </p:cTn>
                                        <p:tgtEl>
                                          <p:spTgt spid="28"/>
                                        </p:tgtEl>
                                        <p:attrNameLst>
                                          <p:attrName>style.visibility</p:attrName>
                                        </p:attrNameLst>
                                      </p:cBhvr>
                                      <p:to>
                                        <p:strVal val="visible"/>
                                      </p:to>
                                    </p:set>
                                    <p:anim calcmode="lin" valueType="num">
                                      <p:cBhvr>
                                        <p:cTn id="99" dur="500" fill="hold"/>
                                        <p:tgtEl>
                                          <p:spTgt spid="28"/>
                                        </p:tgtEl>
                                        <p:attrNameLst>
                                          <p:attrName>ppt_w</p:attrName>
                                        </p:attrNameLst>
                                      </p:cBhvr>
                                      <p:tavLst>
                                        <p:tav tm="0">
                                          <p:val>
                                            <p:fltVal val="0"/>
                                          </p:val>
                                        </p:tav>
                                        <p:tav tm="100000">
                                          <p:val>
                                            <p:strVal val="#ppt_w"/>
                                          </p:val>
                                        </p:tav>
                                      </p:tavLst>
                                    </p:anim>
                                    <p:anim calcmode="lin" valueType="num">
                                      <p:cBhvr>
                                        <p:cTn id="100" dur="500" fill="hold"/>
                                        <p:tgtEl>
                                          <p:spTgt spid="28"/>
                                        </p:tgtEl>
                                        <p:attrNameLst>
                                          <p:attrName>ppt_h</p:attrName>
                                        </p:attrNameLst>
                                      </p:cBhvr>
                                      <p:tavLst>
                                        <p:tav tm="0">
                                          <p:val>
                                            <p:fltVal val="0"/>
                                          </p:val>
                                        </p:tav>
                                        <p:tav tm="100000">
                                          <p:val>
                                            <p:strVal val="#ppt_h"/>
                                          </p:val>
                                        </p:tav>
                                      </p:tavLst>
                                    </p:anim>
                                    <p:animEffect transition="in" filter="fade">
                                      <p:cBhvr>
                                        <p:cTn id="101" dur="500"/>
                                        <p:tgtEl>
                                          <p:spTgt spid="28"/>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29"/>
                                        </p:tgtEl>
                                        <p:attrNameLst>
                                          <p:attrName>style.visibility</p:attrName>
                                        </p:attrNameLst>
                                      </p:cBhvr>
                                      <p:to>
                                        <p:strVal val="visible"/>
                                      </p:to>
                                    </p:set>
                                    <p:anim calcmode="lin" valueType="num">
                                      <p:cBhvr>
                                        <p:cTn id="106" dur="500" fill="hold"/>
                                        <p:tgtEl>
                                          <p:spTgt spid="29"/>
                                        </p:tgtEl>
                                        <p:attrNameLst>
                                          <p:attrName>ppt_w</p:attrName>
                                        </p:attrNameLst>
                                      </p:cBhvr>
                                      <p:tavLst>
                                        <p:tav tm="0">
                                          <p:val>
                                            <p:fltVal val="0"/>
                                          </p:val>
                                        </p:tav>
                                        <p:tav tm="100000">
                                          <p:val>
                                            <p:strVal val="#ppt_w"/>
                                          </p:val>
                                        </p:tav>
                                      </p:tavLst>
                                    </p:anim>
                                    <p:anim calcmode="lin" valueType="num">
                                      <p:cBhvr>
                                        <p:cTn id="107" dur="500" fill="hold"/>
                                        <p:tgtEl>
                                          <p:spTgt spid="29"/>
                                        </p:tgtEl>
                                        <p:attrNameLst>
                                          <p:attrName>ppt_h</p:attrName>
                                        </p:attrNameLst>
                                      </p:cBhvr>
                                      <p:tavLst>
                                        <p:tav tm="0">
                                          <p:val>
                                            <p:fltVal val="0"/>
                                          </p:val>
                                        </p:tav>
                                        <p:tav tm="100000">
                                          <p:val>
                                            <p:strVal val="#ppt_h"/>
                                          </p:val>
                                        </p:tav>
                                      </p:tavLst>
                                    </p:anim>
                                    <p:animEffect transition="in" filter="fade">
                                      <p:cBhvr>
                                        <p:cTn id="108" dur="500"/>
                                        <p:tgtEl>
                                          <p:spTgt spid="29"/>
                                        </p:tgtEl>
                                      </p:cBhvr>
                                    </p:animEffect>
                                  </p:childTnLst>
                                </p:cTn>
                              </p:par>
                            </p:childTnLst>
                          </p:cTn>
                        </p:par>
                      </p:childTnLst>
                    </p:cTn>
                  </p:par>
                  <p:par>
                    <p:cTn id="109" fill="hold">
                      <p:stCondLst>
                        <p:cond delay="indefinite"/>
                      </p:stCondLst>
                      <p:childTnLst>
                        <p:par>
                          <p:cTn id="110" fill="hold">
                            <p:stCondLst>
                              <p:cond delay="0"/>
                            </p:stCondLst>
                            <p:childTnLst>
                              <p:par>
                                <p:cTn id="111" presetID="53" presetClass="entr" presetSubtype="16" fill="hold" grpId="0" nodeType="clickEffect">
                                  <p:stCondLst>
                                    <p:cond delay="0"/>
                                  </p:stCondLst>
                                  <p:childTnLst>
                                    <p:set>
                                      <p:cBhvr>
                                        <p:cTn id="112" dur="1" fill="hold">
                                          <p:stCondLst>
                                            <p:cond delay="0"/>
                                          </p:stCondLst>
                                        </p:cTn>
                                        <p:tgtEl>
                                          <p:spTgt spid="30"/>
                                        </p:tgtEl>
                                        <p:attrNameLst>
                                          <p:attrName>style.visibility</p:attrName>
                                        </p:attrNameLst>
                                      </p:cBhvr>
                                      <p:to>
                                        <p:strVal val="visible"/>
                                      </p:to>
                                    </p:set>
                                    <p:anim calcmode="lin" valueType="num">
                                      <p:cBhvr>
                                        <p:cTn id="113" dur="500" fill="hold"/>
                                        <p:tgtEl>
                                          <p:spTgt spid="30"/>
                                        </p:tgtEl>
                                        <p:attrNameLst>
                                          <p:attrName>ppt_w</p:attrName>
                                        </p:attrNameLst>
                                      </p:cBhvr>
                                      <p:tavLst>
                                        <p:tav tm="0">
                                          <p:val>
                                            <p:fltVal val="0"/>
                                          </p:val>
                                        </p:tav>
                                        <p:tav tm="100000">
                                          <p:val>
                                            <p:strVal val="#ppt_w"/>
                                          </p:val>
                                        </p:tav>
                                      </p:tavLst>
                                    </p:anim>
                                    <p:anim calcmode="lin" valueType="num">
                                      <p:cBhvr>
                                        <p:cTn id="114" dur="500" fill="hold"/>
                                        <p:tgtEl>
                                          <p:spTgt spid="30"/>
                                        </p:tgtEl>
                                        <p:attrNameLst>
                                          <p:attrName>ppt_h</p:attrName>
                                        </p:attrNameLst>
                                      </p:cBhvr>
                                      <p:tavLst>
                                        <p:tav tm="0">
                                          <p:val>
                                            <p:fltVal val="0"/>
                                          </p:val>
                                        </p:tav>
                                        <p:tav tm="100000">
                                          <p:val>
                                            <p:strVal val="#ppt_h"/>
                                          </p:val>
                                        </p:tav>
                                      </p:tavLst>
                                    </p:anim>
                                    <p:animEffect transition="in" filter="fade">
                                      <p:cBhvr>
                                        <p:cTn id="11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728" y="-599"/>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93728" y="1111449"/>
            <a:ext cx="5234187" cy="1153556"/>
          </a:xfr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a:bodyPr>
          <a:lstStyle/>
          <a:p>
            <a:r>
              <a:rPr lang="en-CA" sz="5333" b="1" dirty="0">
                <a:latin typeface="Times New Roman" panose="02020603050405020304" pitchFamily="18" charset="0"/>
                <a:cs typeface="Times New Roman" panose="02020603050405020304" pitchFamily="18" charset="0"/>
              </a:rPr>
              <a:t>Backup Security</a:t>
            </a:r>
          </a:p>
        </p:txBody>
      </p:sp>
      <p:grpSp>
        <p:nvGrpSpPr>
          <p:cNvPr id="15" name="Group 14"/>
          <p:cNvGrpSpPr/>
          <p:nvPr/>
        </p:nvGrpSpPr>
        <p:grpSpPr>
          <a:xfrm>
            <a:off x="5057987" y="4197083"/>
            <a:ext cx="3278424" cy="2626250"/>
            <a:chOff x="3869357" y="3147813"/>
            <a:chExt cx="2327996" cy="1969688"/>
          </a:xfrm>
        </p:grpSpPr>
        <p:sp>
          <p:nvSpPr>
            <p:cNvPr id="16" name="Rounded Rectangle 15"/>
            <p:cNvSpPr/>
            <p:nvPr/>
          </p:nvSpPr>
          <p:spPr>
            <a:xfrm>
              <a:off x="3869357" y="3147813"/>
              <a:ext cx="2327996" cy="1717199"/>
            </a:xfrm>
            <a:prstGeom prst="roundRect">
              <a:avLst/>
            </a:prstGeom>
            <a:solidFill>
              <a:schemeClr val="accent6">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7" name="TextBox 16"/>
            <p:cNvSpPr txBox="1"/>
            <p:nvPr/>
          </p:nvSpPr>
          <p:spPr>
            <a:xfrm>
              <a:off x="3909610" y="3178571"/>
              <a:ext cx="2251902" cy="1470018"/>
            </a:xfrm>
            <a:prstGeom prst="rect">
              <a:avLst/>
            </a:prstGeom>
            <a:noFill/>
          </p:spPr>
          <p:txBody>
            <a:bodyPr wrap="square" rtlCol="0">
              <a:spAutoFit/>
            </a:bodyPr>
            <a:lstStyle/>
            <a:p>
              <a:pPr algn="ctr"/>
              <a:r>
                <a:rPr lang="en-CA" sz="1867" b="1" dirty="0"/>
                <a:t>Backup your data!</a:t>
              </a:r>
            </a:p>
            <a:p>
              <a:endParaRPr lang="en-CA" sz="1467" dirty="0"/>
            </a:p>
            <a:p>
              <a:r>
                <a:rPr lang="en-CA" sz="1467" dirty="0"/>
                <a:t>Though this is technically not a security issue, it is an</a:t>
              </a:r>
            </a:p>
            <a:p>
              <a:pPr algn="ctr"/>
              <a:r>
                <a:rPr lang="en-CA" sz="1467" dirty="0"/>
                <a:t>“</a:t>
              </a:r>
              <a:r>
                <a:rPr lang="en-CA" sz="1467" i="1" dirty="0">
                  <a:solidFill>
                    <a:srgbClr val="C00000"/>
                  </a:solidFill>
                </a:rPr>
                <a:t>Oh No!  Now what do I do</a:t>
              </a:r>
              <a:r>
                <a:rPr lang="en-CA" sz="1467" dirty="0">
                  <a:solidFill>
                    <a:srgbClr val="C00000"/>
                  </a:solidFill>
                </a:rPr>
                <a:t>?</a:t>
              </a:r>
              <a:r>
                <a:rPr lang="en-CA" sz="1467" dirty="0"/>
                <a:t>”</a:t>
              </a:r>
            </a:p>
            <a:p>
              <a:r>
                <a:rPr lang="en-CA" sz="1467" dirty="0"/>
                <a:t>issue.</a:t>
              </a:r>
            </a:p>
            <a:p>
              <a:r>
                <a:rPr lang="en-CA" sz="1467" dirty="0"/>
                <a:t>Few things are worse than losing of all your important documents.</a:t>
              </a:r>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1925" y="4612523"/>
              <a:ext cx="516036" cy="504978"/>
            </a:xfrm>
            <a:prstGeom prst="rect">
              <a:avLst/>
            </a:prstGeom>
          </p:spPr>
        </p:pic>
      </p:grpSp>
      <p:grpSp>
        <p:nvGrpSpPr>
          <p:cNvPr id="29" name="Group 28"/>
          <p:cNvGrpSpPr/>
          <p:nvPr/>
        </p:nvGrpSpPr>
        <p:grpSpPr>
          <a:xfrm>
            <a:off x="239348" y="2131974"/>
            <a:ext cx="6527456" cy="2353144"/>
            <a:chOff x="179511" y="1598980"/>
            <a:chExt cx="4895592" cy="1764858"/>
          </a:xfrm>
        </p:grpSpPr>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67955" y="1598980"/>
              <a:ext cx="1907148" cy="1430361"/>
            </a:xfrm>
            <a:prstGeom prst="rect">
              <a:avLst/>
            </a:prstGeom>
          </p:spPr>
        </p:pic>
        <p:grpSp>
          <p:nvGrpSpPr>
            <p:cNvPr id="26" name="Group 25"/>
            <p:cNvGrpSpPr/>
            <p:nvPr/>
          </p:nvGrpSpPr>
          <p:grpSpPr>
            <a:xfrm>
              <a:off x="179511" y="1923678"/>
              <a:ext cx="2637921" cy="1440160"/>
              <a:chOff x="179511" y="1923678"/>
              <a:chExt cx="2637921" cy="1440160"/>
            </a:xfrm>
          </p:grpSpPr>
          <p:sp>
            <p:nvSpPr>
              <p:cNvPr id="8" name="Rectangular Callout 7"/>
              <p:cNvSpPr/>
              <p:nvPr/>
            </p:nvSpPr>
            <p:spPr>
              <a:xfrm>
                <a:off x="179511" y="1923678"/>
                <a:ext cx="2637921" cy="1440160"/>
              </a:xfrm>
              <a:prstGeom prst="wedgeRectCallout">
                <a:avLst>
                  <a:gd name="adj1" fmla="val 67030"/>
                  <a:gd name="adj2" fmla="val 576"/>
                </a:avLst>
              </a:prstGeom>
              <a:solidFill>
                <a:schemeClr val="tx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23" name="TextBox 22"/>
              <p:cNvSpPr txBox="1"/>
              <p:nvPr/>
            </p:nvSpPr>
            <p:spPr>
              <a:xfrm>
                <a:off x="179512" y="1923678"/>
                <a:ext cx="2637920" cy="1361912"/>
              </a:xfrm>
              <a:prstGeom prst="rect">
                <a:avLst/>
              </a:prstGeom>
              <a:noFill/>
            </p:spPr>
            <p:txBody>
              <a:bodyPr wrap="square" rtlCol="0">
                <a:spAutoFit/>
              </a:bodyPr>
              <a:lstStyle/>
              <a:p>
                <a:r>
                  <a:rPr lang="en-CA" sz="1600" dirty="0"/>
                  <a:t>A USB drive is the most common method of backup today.</a:t>
                </a:r>
              </a:p>
              <a:p>
                <a:endParaRPr lang="en-CA" sz="1600" dirty="0"/>
              </a:p>
              <a:p>
                <a:r>
                  <a:rPr lang="en-CA" sz="1600" dirty="0"/>
                  <a:t>Though the physical size stays about the same (picture is full size), the data that it can hold ranges from 1 Gigabyte to 2,000 Gigabyte (2 Terabyte).</a:t>
                </a:r>
              </a:p>
            </p:txBody>
          </p:sp>
        </p:grpSp>
      </p:grpSp>
      <p:grpSp>
        <p:nvGrpSpPr>
          <p:cNvPr id="28" name="Group 27"/>
          <p:cNvGrpSpPr/>
          <p:nvPr/>
        </p:nvGrpSpPr>
        <p:grpSpPr>
          <a:xfrm>
            <a:off x="7492752" y="1574488"/>
            <a:ext cx="4555909" cy="4446800"/>
            <a:chOff x="5619564" y="1180866"/>
            <a:chExt cx="3416932" cy="3335100"/>
          </a:xfrm>
        </p:grpSpPr>
        <p:pic>
          <p:nvPicPr>
            <p:cNvPr id="6" name="Picture 5"/>
            <p:cNvPicPr>
              <a:picLocks noChangeAspect="1"/>
            </p:cNvPicPr>
            <p:nvPr/>
          </p:nvPicPr>
          <p:blipFill rotWithShape="1">
            <a:blip r:embed="rId6" cstate="print">
              <a:extLst>
                <a:ext uri="{28A0092B-C50C-407E-A947-70E740481C1C}">
                  <a14:useLocalDpi xmlns:a14="http://schemas.microsoft.com/office/drawing/2010/main" val="0"/>
                </a:ext>
              </a:extLst>
            </a:blip>
            <a:srcRect t="15300" b="15849"/>
            <a:stretch/>
          </p:blipFill>
          <p:spPr>
            <a:xfrm>
              <a:off x="5619564" y="1180866"/>
              <a:ext cx="2765501" cy="1688908"/>
            </a:xfrm>
            <a:prstGeom prst="rect">
              <a:avLst/>
            </a:prstGeom>
          </p:spPr>
        </p:pic>
        <p:sp>
          <p:nvSpPr>
            <p:cNvPr id="27" name="Rectangular Callout 26"/>
            <p:cNvSpPr/>
            <p:nvPr/>
          </p:nvSpPr>
          <p:spPr>
            <a:xfrm>
              <a:off x="6444208" y="3029341"/>
              <a:ext cx="2592288" cy="1486625"/>
            </a:xfrm>
            <a:prstGeom prst="wedgeRectCallout">
              <a:avLst>
                <a:gd name="adj1" fmla="val -43444"/>
                <a:gd name="adj2" fmla="val -79443"/>
              </a:avLst>
            </a:prstGeom>
            <a:solidFill>
              <a:schemeClr val="tx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22" name="TextBox 21"/>
            <p:cNvSpPr txBox="1"/>
            <p:nvPr/>
          </p:nvSpPr>
          <p:spPr>
            <a:xfrm>
              <a:off x="6444208" y="3075806"/>
              <a:ext cx="2592288" cy="1423851"/>
            </a:xfrm>
            <a:prstGeom prst="rect">
              <a:avLst/>
            </a:prstGeom>
            <a:noFill/>
          </p:spPr>
          <p:txBody>
            <a:bodyPr wrap="square" rtlCol="0">
              <a:spAutoFit/>
            </a:bodyPr>
            <a:lstStyle/>
            <a:p>
              <a:r>
                <a:rPr lang="en-CA" sz="1467" dirty="0">
                  <a:latin typeface="+mj-lt"/>
                </a:rPr>
                <a:t>The image above is a portable hard drive.  This image is not full size.</a:t>
              </a:r>
            </a:p>
            <a:p>
              <a:endParaRPr lang="en-CA" sz="1467" dirty="0">
                <a:latin typeface="+mj-lt"/>
              </a:endParaRPr>
            </a:p>
            <a:p>
              <a:r>
                <a:rPr lang="en-CA" sz="1467" dirty="0">
                  <a:latin typeface="+mj-lt"/>
                </a:rPr>
                <a:t>They are about 4” X 5.5” X 0.75”</a:t>
              </a:r>
            </a:p>
            <a:p>
              <a:endParaRPr lang="en-CA" sz="1467" dirty="0">
                <a:latin typeface="+mj-lt"/>
              </a:endParaRPr>
            </a:p>
            <a:p>
              <a:r>
                <a:rPr lang="en-CA" sz="1467" dirty="0">
                  <a:latin typeface="+mj-lt"/>
                </a:rPr>
                <a:t>The largest capacity </a:t>
              </a:r>
              <a:r>
                <a:rPr lang="en-CA" sz="1467" i="1" dirty="0">
                  <a:latin typeface="+mj-lt"/>
                </a:rPr>
                <a:t>affordable</a:t>
              </a:r>
              <a:r>
                <a:rPr lang="en-CA" sz="1467" dirty="0">
                  <a:latin typeface="+mj-lt"/>
                </a:rPr>
                <a:t> portable hard drive (at the time of this writing) is about 2 Terabyte (2,000 Gigabyte).</a:t>
              </a:r>
            </a:p>
          </p:txBody>
        </p:sp>
      </p:grpSp>
      <p:grpSp>
        <p:nvGrpSpPr>
          <p:cNvPr id="25" name="Group 24"/>
          <p:cNvGrpSpPr/>
          <p:nvPr/>
        </p:nvGrpSpPr>
        <p:grpSpPr>
          <a:xfrm>
            <a:off x="335360" y="4952587"/>
            <a:ext cx="4224469" cy="1594149"/>
            <a:chOff x="251520" y="3714442"/>
            <a:chExt cx="3168352" cy="1195612"/>
          </a:xfrm>
        </p:grpSpPr>
        <p:grpSp>
          <p:nvGrpSpPr>
            <p:cNvPr id="19" name="Group 18"/>
            <p:cNvGrpSpPr/>
            <p:nvPr/>
          </p:nvGrpSpPr>
          <p:grpSpPr>
            <a:xfrm>
              <a:off x="251520" y="3714442"/>
              <a:ext cx="3168352" cy="1195612"/>
              <a:chOff x="3825116" y="1779662"/>
              <a:chExt cx="1173760" cy="1195612"/>
            </a:xfrm>
            <a:solidFill>
              <a:schemeClr val="accent6">
                <a:alpha val="40000"/>
              </a:schemeClr>
            </a:solidFill>
          </p:grpSpPr>
          <p:sp>
            <p:nvSpPr>
              <p:cNvPr id="20" name="Rectangular Callout 19"/>
              <p:cNvSpPr/>
              <p:nvPr/>
            </p:nvSpPr>
            <p:spPr>
              <a:xfrm>
                <a:off x="3825116" y="1779664"/>
                <a:ext cx="1173760" cy="1195610"/>
              </a:xfrm>
              <a:prstGeom prst="wedgeRectCallout">
                <a:avLst>
                  <a:gd name="adj1" fmla="val 61825"/>
                  <a:gd name="adj2" fmla="val -46664"/>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21" name="TextBox 20"/>
              <p:cNvSpPr txBox="1"/>
              <p:nvPr/>
            </p:nvSpPr>
            <p:spPr>
              <a:xfrm>
                <a:off x="3849011" y="1779662"/>
                <a:ext cx="562985" cy="1192875"/>
              </a:xfrm>
              <a:prstGeom prst="rect">
                <a:avLst/>
              </a:prstGeom>
              <a:noFill/>
            </p:spPr>
            <p:txBody>
              <a:bodyPr wrap="square" rtlCol="0">
                <a:spAutoFit/>
              </a:bodyPr>
              <a:lstStyle/>
              <a:p>
                <a:pPr algn="ctr"/>
                <a:r>
                  <a:rPr lang="en-CA" sz="1467" b="1" dirty="0">
                    <a:solidFill>
                      <a:schemeClr val="accent5">
                        <a:lumMod val="50000"/>
                      </a:schemeClr>
                    </a:solidFill>
                  </a:rPr>
                  <a:t>Backup software</a:t>
                </a:r>
              </a:p>
              <a:p>
                <a:pPr marL="228594" indent="-228594">
                  <a:buFont typeface="Wingdings" panose="05000000000000000000" pitchFamily="2" charset="2"/>
                  <a:buChar char="v"/>
                </a:pPr>
                <a:r>
                  <a:rPr lang="en-CA" sz="1467" dirty="0"/>
                  <a:t>Acronis True image</a:t>
                </a:r>
              </a:p>
              <a:p>
                <a:pPr marL="228594" indent="-228594">
                  <a:buFont typeface="Wingdings" panose="05000000000000000000" pitchFamily="2" charset="2"/>
                  <a:buChar char="v"/>
                </a:pPr>
                <a:r>
                  <a:rPr lang="en-CA" sz="1467" dirty="0"/>
                  <a:t>Norton 360</a:t>
                </a:r>
              </a:p>
              <a:p>
                <a:pPr marL="228594" indent="-228594">
                  <a:buFont typeface="Wingdings" panose="05000000000000000000" pitchFamily="2" charset="2"/>
                  <a:buChar char="v"/>
                </a:pPr>
                <a:r>
                  <a:rPr lang="en-CA" sz="1467" dirty="0"/>
                  <a:t>Dropbox</a:t>
                </a:r>
              </a:p>
              <a:p>
                <a:pPr marL="228594" indent="-228594">
                  <a:buFont typeface="Wingdings" panose="05000000000000000000" pitchFamily="2" charset="2"/>
                  <a:buChar char="v"/>
                </a:pPr>
                <a:endParaRPr lang="en-CA" sz="1467" dirty="0"/>
              </a:p>
              <a:p>
                <a:r>
                  <a:rPr lang="en-CA" sz="1200" dirty="0"/>
                  <a:t>This is not an exhaustive list by any means.</a:t>
                </a:r>
              </a:p>
            </p:txBody>
          </p:sp>
        </p:grpSp>
        <p:sp>
          <p:nvSpPr>
            <p:cNvPr id="24" name="TextBox 23"/>
            <p:cNvSpPr txBox="1"/>
            <p:nvPr/>
          </p:nvSpPr>
          <p:spPr>
            <a:xfrm>
              <a:off x="1763688" y="3714442"/>
              <a:ext cx="1656184" cy="915876"/>
            </a:xfrm>
            <a:prstGeom prst="rect">
              <a:avLst/>
            </a:prstGeom>
            <a:noFill/>
          </p:spPr>
          <p:txBody>
            <a:bodyPr wrap="square" rtlCol="0">
              <a:spAutoFit/>
            </a:bodyPr>
            <a:lstStyle/>
            <a:p>
              <a:pPr algn="ctr"/>
              <a:r>
                <a:rPr lang="en-CA" sz="1467" b="1" dirty="0">
                  <a:solidFill>
                    <a:schemeClr val="accent5">
                      <a:lumMod val="50000"/>
                    </a:schemeClr>
                  </a:solidFill>
                </a:rPr>
                <a:t>Methods for backup</a:t>
              </a:r>
            </a:p>
            <a:p>
              <a:endParaRPr lang="en-CA" sz="1467" dirty="0"/>
            </a:p>
            <a:p>
              <a:pPr marL="228594" indent="-228594">
                <a:buFontTx/>
                <a:buChar char="-"/>
              </a:pPr>
              <a:r>
                <a:rPr lang="en-CA" sz="1467" dirty="0"/>
                <a:t>Copy to USB drive or to a portable hard drive.</a:t>
              </a:r>
            </a:p>
            <a:p>
              <a:pPr marL="228594" indent="-228594">
                <a:buFontTx/>
                <a:buChar char="-"/>
              </a:pPr>
              <a:r>
                <a:rPr lang="en-CA" sz="1467" dirty="0"/>
                <a:t>Use backup software</a:t>
              </a:r>
            </a:p>
          </p:txBody>
        </p:sp>
      </p:grpSp>
    </p:spTree>
    <p:extLst>
      <p:ext uri="{BB962C8B-B14F-4D97-AF65-F5344CB8AC3E}">
        <p14:creationId xmlns:p14="http://schemas.microsoft.com/office/powerpoint/2010/main" val="9074755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500" fill="hold"/>
                                        <p:tgtEl>
                                          <p:spTgt spid="25"/>
                                        </p:tgtEl>
                                        <p:attrNameLst>
                                          <p:attrName>ppt_w</p:attrName>
                                        </p:attrNameLst>
                                      </p:cBhvr>
                                      <p:tavLst>
                                        <p:tav tm="0">
                                          <p:val>
                                            <p:fltVal val="0"/>
                                          </p:val>
                                        </p:tav>
                                        <p:tav tm="100000">
                                          <p:val>
                                            <p:strVal val="#ppt_w"/>
                                          </p:val>
                                        </p:tav>
                                      </p:tavLst>
                                    </p:anim>
                                    <p:anim calcmode="lin" valueType="num">
                                      <p:cBhvr>
                                        <p:cTn id="14" dur="500" fill="hold"/>
                                        <p:tgtEl>
                                          <p:spTgt spid="25"/>
                                        </p:tgtEl>
                                        <p:attrNameLst>
                                          <p:attrName>ppt_h</p:attrName>
                                        </p:attrNameLst>
                                      </p:cBhvr>
                                      <p:tavLst>
                                        <p:tav tm="0">
                                          <p:val>
                                            <p:fltVal val="0"/>
                                          </p:val>
                                        </p:tav>
                                        <p:tav tm="100000">
                                          <p:val>
                                            <p:strVal val="#ppt_h"/>
                                          </p:val>
                                        </p:tav>
                                      </p:tavLst>
                                    </p:anim>
                                    <p:animEffect transition="in" filter="fade">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p:cTn id="20" dur="1000" fill="hold"/>
                                        <p:tgtEl>
                                          <p:spTgt spid="29"/>
                                        </p:tgtEl>
                                        <p:attrNameLst>
                                          <p:attrName>ppt_w</p:attrName>
                                        </p:attrNameLst>
                                      </p:cBhvr>
                                      <p:tavLst>
                                        <p:tav tm="0">
                                          <p:val>
                                            <p:fltVal val="0"/>
                                          </p:val>
                                        </p:tav>
                                        <p:tav tm="100000">
                                          <p:val>
                                            <p:strVal val="#ppt_w"/>
                                          </p:val>
                                        </p:tav>
                                      </p:tavLst>
                                    </p:anim>
                                    <p:anim calcmode="lin" valueType="num">
                                      <p:cBhvr>
                                        <p:cTn id="21" dur="1000" fill="hold"/>
                                        <p:tgtEl>
                                          <p:spTgt spid="29"/>
                                        </p:tgtEl>
                                        <p:attrNameLst>
                                          <p:attrName>ppt_h</p:attrName>
                                        </p:attrNameLst>
                                      </p:cBhvr>
                                      <p:tavLst>
                                        <p:tav tm="0">
                                          <p:val>
                                            <p:fltVal val="0"/>
                                          </p:val>
                                        </p:tav>
                                        <p:tav tm="100000">
                                          <p:val>
                                            <p:strVal val="#ppt_h"/>
                                          </p:val>
                                        </p:tav>
                                      </p:tavLst>
                                    </p:anim>
                                    <p:anim calcmode="lin" valueType="num">
                                      <p:cBhvr>
                                        <p:cTn id="22" dur="1000" fill="hold"/>
                                        <p:tgtEl>
                                          <p:spTgt spid="29"/>
                                        </p:tgtEl>
                                        <p:attrNameLst>
                                          <p:attrName>style.rotation</p:attrName>
                                        </p:attrNameLst>
                                      </p:cBhvr>
                                      <p:tavLst>
                                        <p:tav tm="0">
                                          <p:val>
                                            <p:fltVal val="90"/>
                                          </p:val>
                                        </p:tav>
                                        <p:tav tm="100000">
                                          <p:val>
                                            <p:fltVal val="0"/>
                                          </p:val>
                                        </p:tav>
                                      </p:tavLst>
                                    </p:anim>
                                    <p:animEffect transition="in" filter="fade">
                                      <p:cBhvr>
                                        <p:cTn id="23" dur="10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flipH="1" flipV="1">
            <a:off x="4750281" y="-617467"/>
            <a:ext cx="6858000" cy="8092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6"/>
          <p:cNvSpPr>
            <a:spLocks noGrp="1"/>
          </p:cNvSpPr>
          <p:nvPr>
            <p:ph type="title"/>
          </p:nvPr>
        </p:nvSpPr>
        <p:spPr>
          <a:xfrm>
            <a:off x="47329" y="0"/>
            <a:ext cx="5625684" cy="727788"/>
          </a:xfr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0000"/>
          </a:bodyPr>
          <a:lstStyle/>
          <a:p>
            <a:r>
              <a:rPr lang="en-CA" sz="3200" b="1" dirty="0">
                <a:latin typeface="Times New Roman" panose="02020603050405020304" pitchFamily="18" charset="0"/>
                <a:cs typeface="Times New Roman" panose="02020603050405020304" pitchFamily="18" charset="0"/>
              </a:rPr>
              <a:t>Turning off a Windows computer</a:t>
            </a:r>
          </a:p>
        </p:txBody>
      </p:sp>
      <p:grpSp>
        <p:nvGrpSpPr>
          <p:cNvPr id="12" name="Group 11"/>
          <p:cNvGrpSpPr/>
          <p:nvPr/>
        </p:nvGrpSpPr>
        <p:grpSpPr>
          <a:xfrm>
            <a:off x="1220877" y="1021702"/>
            <a:ext cx="2762533" cy="1389273"/>
            <a:chOff x="1220877" y="1021702"/>
            <a:chExt cx="2762533" cy="1389273"/>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7734" y="1654170"/>
              <a:ext cx="2648817" cy="756805"/>
            </a:xfrm>
            <a:prstGeom prst="rect">
              <a:avLst/>
            </a:prstGeom>
          </p:spPr>
        </p:pic>
        <p:sp>
          <p:nvSpPr>
            <p:cNvPr id="10" name="TextBox 9"/>
            <p:cNvSpPr txBox="1"/>
            <p:nvPr/>
          </p:nvSpPr>
          <p:spPr>
            <a:xfrm>
              <a:off x="1220877" y="1021702"/>
              <a:ext cx="2762533" cy="338554"/>
            </a:xfrm>
            <a:prstGeom prst="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noFill/>
            </a:ln>
          </p:spPr>
          <p:txBody>
            <a:bodyPr wrap="square" rtlCol="0">
              <a:spAutoFit/>
            </a:bodyPr>
            <a:lstStyle/>
            <a:p>
              <a:pPr algn="ctr"/>
              <a:r>
                <a:rPr lang="en-CA" sz="1600" dirty="0"/>
                <a:t>Windows 8.1 Shut down menu</a:t>
              </a:r>
            </a:p>
          </p:txBody>
        </p:sp>
      </p:grpSp>
      <p:sp>
        <p:nvSpPr>
          <p:cNvPr id="11" name="TextBox 10"/>
          <p:cNvSpPr txBox="1"/>
          <p:nvPr/>
        </p:nvSpPr>
        <p:spPr>
          <a:xfrm>
            <a:off x="6753225" y="263204"/>
            <a:ext cx="3558424" cy="2585323"/>
          </a:xfrm>
          <a:prstGeom prst="rect">
            <a:avLst/>
          </a:prstGeom>
          <a:solidFill>
            <a:schemeClr val="accent2">
              <a:alpha val="40000"/>
            </a:schemeClr>
          </a:solidFill>
          <a:effectLst>
            <a:softEdge rad="63500"/>
          </a:effectLst>
        </p:spPr>
        <p:txBody>
          <a:bodyPr wrap="square" rtlCol="0">
            <a:spAutoFit/>
          </a:bodyPr>
          <a:lstStyle/>
          <a:p>
            <a:r>
              <a:rPr lang="en-CA" dirty="0"/>
              <a:t>Basic Power Down options:</a:t>
            </a:r>
          </a:p>
          <a:p>
            <a:r>
              <a:rPr lang="en-CA" sz="1600" dirty="0">
                <a:solidFill>
                  <a:schemeClr val="accent6">
                    <a:lumMod val="50000"/>
                  </a:schemeClr>
                </a:solidFill>
              </a:rPr>
              <a:t>Common to 7, 8, 8.1, 10</a:t>
            </a:r>
          </a:p>
          <a:p>
            <a:pPr marL="285750" indent="-285750">
              <a:buFont typeface="Wingdings" panose="05000000000000000000" pitchFamily="2" charset="2"/>
              <a:buChar char="Ø"/>
            </a:pPr>
            <a:r>
              <a:rPr lang="en-CA" sz="1400" dirty="0"/>
              <a:t>Shut Down</a:t>
            </a:r>
          </a:p>
          <a:p>
            <a:pPr marL="285750" indent="-285750">
              <a:buFont typeface="Wingdings" panose="05000000000000000000" pitchFamily="2" charset="2"/>
              <a:buChar char="Ø"/>
            </a:pPr>
            <a:r>
              <a:rPr lang="en-CA" sz="1400" dirty="0"/>
              <a:t>Restart</a:t>
            </a:r>
          </a:p>
          <a:p>
            <a:pPr marL="285750" indent="-285750">
              <a:buFont typeface="Wingdings" panose="05000000000000000000" pitchFamily="2" charset="2"/>
              <a:buChar char="Ø"/>
            </a:pPr>
            <a:r>
              <a:rPr lang="en-CA" sz="1400" dirty="0"/>
              <a:t>Log Off</a:t>
            </a:r>
          </a:p>
          <a:p>
            <a:pPr marL="285750" indent="-285750">
              <a:buFont typeface="Wingdings" panose="05000000000000000000" pitchFamily="2" charset="2"/>
              <a:buChar char="Ø"/>
            </a:pPr>
            <a:r>
              <a:rPr lang="en-CA" sz="1400" dirty="0"/>
              <a:t>Install updates and shut down</a:t>
            </a:r>
          </a:p>
          <a:p>
            <a:pPr marL="285750" indent="-285750">
              <a:buFont typeface="Wingdings" panose="05000000000000000000" pitchFamily="2" charset="2"/>
              <a:buChar char="Ø"/>
            </a:pPr>
            <a:r>
              <a:rPr lang="en-CA" sz="1400" dirty="0"/>
              <a:t>Switch User</a:t>
            </a:r>
          </a:p>
          <a:p>
            <a:endParaRPr lang="en-CA" sz="1400" dirty="0"/>
          </a:p>
          <a:p>
            <a:r>
              <a:rPr lang="en-CA" sz="1600" dirty="0">
                <a:solidFill>
                  <a:schemeClr val="accent6">
                    <a:lumMod val="50000"/>
                  </a:schemeClr>
                </a:solidFill>
              </a:rPr>
              <a:t>Added Options on a laptop 7, 8, 8.1, 10</a:t>
            </a:r>
          </a:p>
          <a:p>
            <a:pPr marL="285750" indent="-285750">
              <a:buFont typeface="Wingdings" panose="05000000000000000000" pitchFamily="2" charset="2"/>
              <a:buChar char="Ø"/>
            </a:pPr>
            <a:r>
              <a:rPr lang="en-CA" sz="1400" dirty="0"/>
              <a:t>Sleep</a:t>
            </a:r>
          </a:p>
          <a:p>
            <a:pPr marL="285750" indent="-285750">
              <a:buFont typeface="Wingdings" panose="05000000000000000000" pitchFamily="2" charset="2"/>
              <a:buChar char="Ø"/>
            </a:pPr>
            <a:r>
              <a:rPr lang="en-CA" sz="1400" dirty="0"/>
              <a:t>Hibernate</a:t>
            </a:r>
          </a:p>
        </p:txBody>
      </p:sp>
      <p:grpSp>
        <p:nvGrpSpPr>
          <p:cNvPr id="19" name="Group 18"/>
          <p:cNvGrpSpPr/>
          <p:nvPr/>
        </p:nvGrpSpPr>
        <p:grpSpPr>
          <a:xfrm>
            <a:off x="241925" y="3812859"/>
            <a:ext cx="5019869" cy="2880111"/>
            <a:chOff x="241925" y="3812859"/>
            <a:chExt cx="5019869" cy="2880111"/>
          </a:xfrm>
        </p:grpSpPr>
        <p:grpSp>
          <p:nvGrpSpPr>
            <p:cNvPr id="15" name="Group 14"/>
            <p:cNvGrpSpPr/>
            <p:nvPr/>
          </p:nvGrpSpPr>
          <p:grpSpPr>
            <a:xfrm>
              <a:off x="241925" y="3812859"/>
              <a:ext cx="4851068" cy="2541290"/>
              <a:chOff x="241925" y="3812859"/>
              <a:chExt cx="4851068" cy="2541290"/>
            </a:xfrm>
          </p:grpSpPr>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1925" y="4353347"/>
                <a:ext cx="4851068" cy="2000802"/>
              </a:xfrm>
              <a:prstGeom prst="rect">
                <a:avLst/>
              </a:prstGeom>
            </p:spPr>
          </p:pic>
          <p:sp>
            <p:nvSpPr>
              <p:cNvPr id="14" name="TextBox 13"/>
              <p:cNvSpPr txBox="1"/>
              <p:nvPr/>
            </p:nvSpPr>
            <p:spPr>
              <a:xfrm>
                <a:off x="1277734" y="3812859"/>
                <a:ext cx="2612571" cy="338554"/>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p:spPr>
            <p:txBody>
              <a:bodyPr wrap="square" rtlCol="0">
                <a:spAutoFit/>
              </a:bodyPr>
              <a:lstStyle/>
              <a:p>
                <a:r>
                  <a:rPr lang="en-CA" sz="1600" dirty="0"/>
                  <a:t>Windows 7 Shut down menu</a:t>
                </a:r>
              </a:p>
            </p:txBody>
          </p:sp>
        </p:grpSp>
        <p:sp>
          <p:nvSpPr>
            <p:cNvPr id="16" name="TextBox 15"/>
            <p:cNvSpPr txBox="1"/>
            <p:nvPr/>
          </p:nvSpPr>
          <p:spPr>
            <a:xfrm>
              <a:off x="241925" y="6415971"/>
              <a:ext cx="5019869" cy="276999"/>
            </a:xfrm>
            <a:prstGeom prst="rect">
              <a:avLst/>
            </a:prstGeom>
            <a:solidFill>
              <a:schemeClr val="accent6">
                <a:alpha val="60000"/>
              </a:schemeClr>
            </a:solidFill>
            <a:effectLst>
              <a:softEdge rad="63500"/>
            </a:effectLst>
          </p:spPr>
          <p:txBody>
            <a:bodyPr wrap="square" rtlCol="0">
              <a:spAutoFit/>
            </a:bodyPr>
            <a:lstStyle/>
            <a:p>
              <a:r>
                <a:rPr lang="en-CA" sz="1200" dirty="0"/>
                <a:t>Windows 7 and earlier had a second dialog with a drop down box of options.</a:t>
              </a:r>
            </a:p>
          </p:txBody>
        </p:sp>
      </p:grpSp>
      <p:grpSp>
        <p:nvGrpSpPr>
          <p:cNvPr id="18" name="Group 17"/>
          <p:cNvGrpSpPr/>
          <p:nvPr/>
        </p:nvGrpSpPr>
        <p:grpSpPr>
          <a:xfrm>
            <a:off x="7268448" y="3818828"/>
            <a:ext cx="2781844" cy="2121985"/>
            <a:chOff x="7268448" y="3818828"/>
            <a:chExt cx="2781844" cy="2121985"/>
          </a:xfrm>
        </p:grpSpPr>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02221" y="4353347"/>
              <a:ext cx="1914298" cy="1587466"/>
            </a:xfrm>
            <a:prstGeom prst="rect">
              <a:avLst/>
            </a:prstGeom>
          </p:spPr>
        </p:pic>
        <p:sp>
          <p:nvSpPr>
            <p:cNvPr id="17" name="TextBox 16"/>
            <p:cNvSpPr txBox="1"/>
            <p:nvPr/>
          </p:nvSpPr>
          <p:spPr>
            <a:xfrm>
              <a:off x="7268448" y="3818828"/>
              <a:ext cx="2781844" cy="338554"/>
            </a:xfrm>
            <a:prstGeom prst="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p:spPr>
          <p:txBody>
            <a:bodyPr wrap="square" rtlCol="0">
              <a:spAutoFit/>
            </a:bodyPr>
            <a:lstStyle/>
            <a:p>
              <a:r>
                <a:rPr lang="en-CA" sz="1600" dirty="0"/>
                <a:t>Windows 10 Shut down menu</a:t>
              </a:r>
            </a:p>
          </p:txBody>
        </p:sp>
      </p:grpSp>
    </p:spTree>
    <p:extLst>
      <p:ext uri="{BB962C8B-B14F-4D97-AF65-F5344CB8AC3E}">
        <p14:creationId xmlns:p14="http://schemas.microsoft.com/office/powerpoint/2010/main" val="103529157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1000" fill="hold"/>
                                        <p:tgtEl>
                                          <p:spTgt spid="12"/>
                                        </p:tgtEl>
                                        <p:attrNameLst>
                                          <p:attrName>ppt_w</p:attrName>
                                        </p:attrNameLst>
                                      </p:cBhvr>
                                      <p:tavLst>
                                        <p:tav tm="0">
                                          <p:val>
                                            <p:fltVal val="0"/>
                                          </p:val>
                                        </p:tav>
                                        <p:tav tm="100000">
                                          <p:val>
                                            <p:strVal val="#ppt_w"/>
                                          </p:val>
                                        </p:tav>
                                      </p:tavLst>
                                    </p:anim>
                                    <p:anim calcmode="lin" valueType="num">
                                      <p:cBhvr>
                                        <p:cTn id="15" dur="1000" fill="hold"/>
                                        <p:tgtEl>
                                          <p:spTgt spid="12"/>
                                        </p:tgtEl>
                                        <p:attrNameLst>
                                          <p:attrName>ppt_h</p:attrName>
                                        </p:attrNameLst>
                                      </p:cBhvr>
                                      <p:tavLst>
                                        <p:tav tm="0">
                                          <p:val>
                                            <p:fltVal val="0"/>
                                          </p:val>
                                        </p:tav>
                                        <p:tav tm="100000">
                                          <p:val>
                                            <p:strVal val="#ppt_h"/>
                                          </p:val>
                                        </p:tav>
                                      </p:tavLst>
                                    </p:anim>
                                    <p:anim calcmode="lin" valueType="num">
                                      <p:cBhvr>
                                        <p:cTn id="16" dur="1000" fill="hold"/>
                                        <p:tgtEl>
                                          <p:spTgt spid="12"/>
                                        </p:tgtEl>
                                        <p:attrNameLst>
                                          <p:attrName>style.rotation</p:attrName>
                                        </p:attrNameLst>
                                      </p:cBhvr>
                                      <p:tavLst>
                                        <p:tav tm="0">
                                          <p:val>
                                            <p:fltVal val="90"/>
                                          </p:val>
                                        </p:tav>
                                        <p:tav tm="100000">
                                          <p:val>
                                            <p:fltVal val="0"/>
                                          </p:val>
                                        </p:tav>
                                      </p:tavLst>
                                    </p:anim>
                                    <p:animEffect transition="in" filter="fade">
                                      <p:cBhvr>
                                        <p:cTn id="17" dur="1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fill="hold"/>
                                        <p:tgtEl>
                                          <p:spTgt spid="19"/>
                                        </p:tgtEl>
                                        <p:attrNameLst>
                                          <p:attrName>ppt_x</p:attrName>
                                        </p:attrNameLst>
                                      </p:cBhvr>
                                      <p:tavLst>
                                        <p:tav tm="0">
                                          <p:val>
                                            <p:strVal val="#ppt_x"/>
                                          </p:val>
                                        </p:tav>
                                        <p:tav tm="100000">
                                          <p:val>
                                            <p:strVal val="#ppt_x"/>
                                          </p:val>
                                        </p:tav>
                                      </p:tavLst>
                                    </p:anim>
                                    <p:anim calcmode="lin" valueType="num">
                                      <p:cBhvr additive="base">
                                        <p:cTn id="2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2000"/>
                                        <p:tgtEl>
                                          <p:spTgt spid="18"/>
                                        </p:tgtEl>
                                      </p:cBhvr>
                                    </p:animEffect>
                                    <p:anim calcmode="lin" valueType="num">
                                      <p:cBhvr>
                                        <p:cTn id="29" dur="2000" fill="hold"/>
                                        <p:tgtEl>
                                          <p:spTgt spid="18"/>
                                        </p:tgtEl>
                                        <p:attrNameLst>
                                          <p:attrName>ppt_w</p:attrName>
                                        </p:attrNameLst>
                                      </p:cBhvr>
                                      <p:tavLst>
                                        <p:tav tm="0" fmla="#ppt_w*sin(2.5*pi*$)">
                                          <p:val>
                                            <p:fltVal val="0"/>
                                          </p:val>
                                        </p:tav>
                                        <p:tav tm="100000">
                                          <p:val>
                                            <p:fltVal val="1"/>
                                          </p:val>
                                        </p:tav>
                                      </p:tavLst>
                                    </p:anim>
                                    <p:anim calcmode="lin" valueType="num">
                                      <p:cBhvr>
                                        <p:cTn id="30" dur="20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2622375" y="1666223"/>
            <a:ext cx="6947250" cy="3525553"/>
          </a:xfrm>
          <a:solidFill>
            <a:schemeClr val="accent2"/>
          </a:solidFill>
          <a:effectLst>
            <a:softEdge rad="127000"/>
          </a:effectLst>
        </p:spPr>
        <p:txBody>
          <a:bodyPr>
            <a:normAutofit fontScale="90000"/>
          </a:bodyPr>
          <a:lstStyle/>
          <a:p>
            <a:pPr algn="ctr"/>
            <a:r>
              <a:rPr lang="en-CA" sz="5333" b="1" dirty="0"/>
              <a:t>NITHA IT HelpDesk</a:t>
            </a:r>
            <a:br>
              <a:rPr lang="en-CA" sz="5333" dirty="0"/>
            </a:br>
            <a:br>
              <a:rPr lang="en-CA" sz="5333" dirty="0"/>
            </a:br>
            <a:r>
              <a:rPr lang="en-CA" sz="5333" dirty="0">
                <a:effectLst>
                  <a:outerShdw blurRad="38100" dist="38100" dir="2700000" algn="tl">
                    <a:srgbClr val="000000">
                      <a:alpha val="43137"/>
                    </a:srgbClr>
                  </a:outerShdw>
                </a:effectLst>
              </a:rPr>
              <a:t>helpdesk@nitha.com</a:t>
            </a:r>
            <a:br>
              <a:rPr lang="en-CA" sz="5333" dirty="0">
                <a:effectLst>
                  <a:outerShdw blurRad="38100" dist="38100" dir="2700000" algn="tl">
                    <a:srgbClr val="000000">
                      <a:alpha val="43137"/>
                    </a:srgbClr>
                  </a:outerShdw>
                </a:effectLst>
              </a:rPr>
            </a:br>
            <a:br>
              <a:rPr lang="en-CA" sz="5333" dirty="0">
                <a:effectLst>
                  <a:outerShdw blurRad="38100" dist="38100" dir="2700000" algn="tl">
                    <a:srgbClr val="000000">
                      <a:alpha val="43137"/>
                    </a:srgbClr>
                  </a:outerShdw>
                </a:effectLst>
              </a:rPr>
            </a:br>
            <a:r>
              <a:rPr lang="en-CA" sz="5333" dirty="0">
                <a:effectLst>
                  <a:outerShdw blurRad="38100" dist="38100" dir="2700000" algn="tl">
                    <a:srgbClr val="000000">
                      <a:alpha val="43137"/>
                    </a:srgbClr>
                  </a:outerShdw>
                </a:effectLst>
              </a:rPr>
              <a:t>1(844)486-4842</a:t>
            </a:r>
            <a:endParaRPr lang="en-CA" sz="2400" dirty="0">
              <a:effectLst>
                <a:outerShdw blurRad="38100" dist="38100" dir="2700000" algn="tl">
                  <a:srgbClr val="000000">
                    <a:alpha val="43137"/>
                  </a:srgbClr>
                </a:outerShdw>
              </a:effectLst>
            </a:endParaRPr>
          </a:p>
        </p:txBody>
      </p:sp>
      <p:pic>
        <p:nvPicPr>
          <p:cNvPr id="11" name="Picture 5"/>
          <p:cNvPicPr>
            <a:picLocks noChangeAspect="1"/>
          </p:cNvPicPr>
          <p:nvPr/>
        </p:nvPicPr>
        <p:blipFill rotWithShape="1">
          <a:blip r:embed="rId3"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570037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5122870" y="722268"/>
            <a:ext cx="6999006"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Cycle </a:t>
            </a:r>
            <a:r>
              <a:rPr lang="en-CA" sz="2000" b="1" dirty="0"/>
              <a:t>forward</a:t>
            </a:r>
            <a:r>
              <a:rPr lang="en-CA" sz="2000" dirty="0"/>
              <a:t> through the months by clicking on the next month </a:t>
            </a:r>
            <a:endParaRPr lang="en-GB" sz="2000" dirty="0"/>
          </a:p>
        </p:txBody>
      </p:sp>
      <p:cxnSp>
        <p:nvCxnSpPr>
          <p:cNvPr id="13" name="Straight Arrow Connector 12">
            <a:extLst>
              <a:ext uri="{FF2B5EF4-FFF2-40B4-BE49-F238E27FC236}">
                <a16:creationId xmlns:a16="http://schemas.microsoft.com/office/drawing/2014/main" id="{5415B142-46B7-45B1-81AB-49A64E576F1E}"/>
              </a:ext>
            </a:extLst>
          </p:cNvPr>
          <p:cNvCxnSpPr>
            <a:cxnSpLocks/>
          </p:cNvCxnSpPr>
          <p:nvPr/>
        </p:nvCxnSpPr>
        <p:spPr>
          <a:xfrm>
            <a:off x="8695012" y="1130525"/>
            <a:ext cx="900326" cy="809370"/>
          </a:xfrm>
          <a:prstGeom prst="straightConnector1">
            <a:avLst/>
          </a:prstGeom>
          <a:ln w="25400">
            <a:gradFill>
              <a:gsLst>
                <a:gs pos="0">
                  <a:schemeClr val="accent2">
                    <a:lumMod val="20000"/>
                    <a:lumOff val="80000"/>
                  </a:schemeClr>
                </a:gs>
                <a:gs pos="53000">
                  <a:schemeClr val="accent2">
                    <a:lumMod val="20000"/>
                    <a:lumOff val="80000"/>
                  </a:schemeClr>
                </a:gs>
                <a:gs pos="73000">
                  <a:schemeClr val="tx1">
                    <a:lumMod val="65000"/>
                    <a:lumOff val="35000"/>
                  </a:schemeClr>
                </a:gs>
                <a:gs pos="100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EFA14BD-C7C2-41E2-BBB8-16FD0DCAE26D}"/>
              </a:ext>
            </a:extLst>
          </p:cNvPr>
          <p:cNvSpPr txBox="1"/>
          <p:nvPr/>
        </p:nvSpPr>
        <p:spPr>
          <a:xfrm>
            <a:off x="115033" y="2472642"/>
            <a:ext cx="7639941"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Cycle </a:t>
            </a:r>
            <a:r>
              <a:rPr lang="en-CA" sz="2000" b="1" dirty="0"/>
              <a:t>backward</a:t>
            </a:r>
            <a:r>
              <a:rPr lang="en-CA" sz="2000" dirty="0"/>
              <a:t> through the months by clicking on the previous month </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7754974" y="2008262"/>
            <a:ext cx="936099" cy="66443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7D109899-4FFD-4ED9-8E29-4184C22632AE}"/>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26" name="TextBox 25">
            <a:extLst>
              <a:ext uri="{FF2B5EF4-FFF2-40B4-BE49-F238E27FC236}">
                <a16:creationId xmlns:a16="http://schemas.microsoft.com/office/drawing/2014/main" id="{A93F28F4-960F-499E-BB8C-A9C8AE6D837E}"/>
              </a:ext>
            </a:extLst>
          </p:cNvPr>
          <p:cNvSpPr txBox="1"/>
          <p:nvPr/>
        </p:nvSpPr>
        <p:spPr>
          <a:xfrm>
            <a:off x="3418702" y="3668521"/>
            <a:ext cx="4336271"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And of course, the month in the middle is the currently displayed month.</a:t>
            </a:r>
            <a:endParaRPr lang="en-GB" sz="2000" dirty="0"/>
          </a:p>
        </p:txBody>
      </p:sp>
      <p:cxnSp>
        <p:nvCxnSpPr>
          <p:cNvPr id="27" name="Straight Arrow Connector 26">
            <a:extLst>
              <a:ext uri="{FF2B5EF4-FFF2-40B4-BE49-F238E27FC236}">
                <a16:creationId xmlns:a16="http://schemas.microsoft.com/office/drawing/2014/main" id="{5DD19CDC-A4E8-4D2B-BC0D-108CFFFB0FB9}"/>
              </a:ext>
            </a:extLst>
          </p:cNvPr>
          <p:cNvCxnSpPr>
            <a:cxnSpLocks/>
            <a:stCxn id="26" idx="3"/>
          </p:cNvCxnSpPr>
          <p:nvPr/>
        </p:nvCxnSpPr>
        <p:spPr>
          <a:xfrm flipV="1">
            <a:off x="7754973" y="2042446"/>
            <a:ext cx="1414664" cy="19800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7F29A42-E234-4864-ADB8-31B47FA9D0C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62563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0-#ppt_w/2"/>
                                          </p:val>
                                        </p:tav>
                                        <p:tav tm="100000">
                                          <p:val>
                                            <p:strVal val="#ppt_x"/>
                                          </p:val>
                                        </p:tav>
                                      </p:tavLst>
                                    </p:anim>
                                    <p:anim calcmode="lin" valueType="num">
                                      <p:cBhvr additive="base">
                                        <p:cTn id="18" dur="500" fill="hold"/>
                                        <p:tgtEl>
                                          <p:spTgt spid="15"/>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0-#ppt_w/2"/>
                                          </p:val>
                                        </p:tav>
                                        <p:tav tm="100000">
                                          <p:val>
                                            <p:strVal val="#ppt_x"/>
                                          </p:val>
                                        </p:tav>
                                      </p:tavLst>
                                    </p:anim>
                                    <p:anim calcmode="lin" valueType="num">
                                      <p:cBhvr additive="base">
                                        <p:cTn id="28" dur="500" fill="hold"/>
                                        <p:tgtEl>
                                          <p:spTgt spid="26"/>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2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Tree>
    <p:extLst>
      <p:ext uri="{BB962C8B-B14F-4D97-AF65-F5344CB8AC3E}">
        <p14:creationId xmlns:p14="http://schemas.microsoft.com/office/powerpoint/2010/main" val="272521800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8374879" y="945351"/>
            <a:ext cx="2037838"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or the next year</a:t>
            </a:r>
            <a:endParaRPr lang="en-GB" sz="2000" dirty="0"/>
          </a:p>
        </p:txBody>
      </p:sp>
      <p:cxnSp>
        <p:nvCxnSpPr>
          <p:cNvPr id="13" name="Straight Arrow Connector 12">
            <a:extLst>
              <a:ext uri="{FF2B5EF4-FFF2-40B4-BE49-F238E27FC236}">
                <a16:creationId xmlns:a16="http://schemas.microsoft.com/office/drawing/2014/main" id="{5415B142-46B7-45B1-81AB-49A64E576F1E}"/>
              </a:ext>
            </a:extLst>
          </p:cNvPr>
          <p:cNvCxnSpPr>
            <a:cxnSpLocks/>
          </p:cNvCxnSpPr>
          <p:nvPr/>
        </p:nvCxnSpPr>
        <p:spPr>
          <a:xfrm>
            <a:off x="10412717" y="1141904"/>
            <a:ext cx="900326" cy="794759"/>
          </a:xfrm>
          <a:prstGeom prst="straightConnector1">
            <a:avLst/>
          </a:prstGeom>
          <a:ln w="25400">
            <a:gradFill>
              <a:gsLst>
                <a:gs pos="0">
                  <a:schemeClr val="accent2">
                    <a:lumMod val="20000"/>
                    <a:lumOff val="80000"/>
                  </a:schemeClr>
                </a:gs>
                <a:gs pos="53000">
                  <a:schemeClr val="accent2">
                    <a:lumMod val="20000"/>
                    <a:lumOff val="80000"/>
                  </a:schemeClr>
                </a:gs>
                <a:gs pos="73000">
                  <a:schemeClr val="tx1">
                    <a:lumMod val="65000"/>
                    <a:lumOff val="35000"/>
                  </a:schemeClr>
                </a:gs>
                <a:gs pos="100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EFA14BD-C7C2-41E2-BBB8-16FD0DCAE26D}"/>
              </a:ext>
            </a:extLst>
          </p:cNvPr>
          <p:cNvSpPr txBox="1"/>
          <p:nvPr/>
        </p:nvSpPr>
        <p:spPr>
          <a:xfrm>
            <a:off x="1797464" y="2675239"/>
            <a:ext cx="4298536"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You can even click on the previous year</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6096000" y="2008262"/>
            <a:ext cx="1073921" cy="86703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14" name="TextBox 13">
            <a:extLst>
              <a:ext uri="{FF2B5EF4-FFF2-40B4-BE49-F238E27FC236}">
                <a16:creationId xmlns:a16="http://schemas.microsoft.com/office/drawing/2014/main" id="{5DF12CDB-4555-4D8B-9319-D9295BE1AE8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528791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9"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0-#ppt_w/2"/>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1540476" y="3203135"/>
            <a:ext cx="4701475"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Click on the </a:t>
            </a:r>
            <a:r>
              <a:rPr lang="en-CA" sz="2000" b="1" dirty="0"/>
              <a:t>course link </a:t>
            </a:r>
            <a:r>
              <a:rPr lang="en-CA" sz="2000" dirty="0"/>
              <a:t>of your choice and you will be taken to a registration page.</a:t>
            </a:r>
          </a:p>
        </p:txBody>
      </p: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11" idx="3"/>
            <a:endCxn id="14" idx="1"/>
          </p:cNvCxnSpPr>
          <p:nvPr/>
        </p:nvCxnSpPr>
        <p:spPr>
          <a:xfrm>
            <a:off x="6241951" y="3557078"/>
            <a:ext cx="1842370" cy="60306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DA0A2A8C-2733-4889-A3C4-011A330D0821}"/>
              </a:ext>
            </a:extLst>
          </p:cNvPr>
          <p:cNvSpPr/>
          <p:nvPr/>
        </p:nvSpPr>
        <p:spPr>
          <a:xfrm>
            <a:off x="8084321" y="2816795"/>
            <a:ext cx="914400" cy="2686697"/>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DC1C9925-4F21-4433-A7CB-C01F7B5C1095}"/>
              </a:ext>
            </a:extLst>
          </p:cNvPr>
          <p:cNvSpPr/>
          <p:nvPr/>
        </p:nvSpPr>
        <p:spPr>
          <a:xfrm>
            <a:off x="9653730" y="2814843"/>
            <a:ext cx="914400" cy="2686697"/>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Arrow Connector 23">
            <a:extLst>
              <a:ext uri="{FF2B5EF4-FFF2-40B4-BE49-F238E27FC236}">
                <a16:creationId xmlns:a16="http://schemas.microsoft.com/office/drawing/2014/main" id="{3C3825E5-177D-4FC3-A25A-A06B25559F7A}"/>
              </a:ext>
            </a:extLst>
          </p:cNvPr>
          <p:cNvCxnSpPr>
            <a:cxnSpLocks/>
          </p:cNvCxnSpPr>
          <p:nvPr/>
        </p:nvCxnSpPr>
        <p:spPr>
          <a:xfrm flipV="1">
            <a:off x="9016151" y="4198641"/>
            <a:ext cx="663217" cy="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64FFD91-DB86-40F7-B3EB-D1862C242320}"/>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31888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down)">
                                      <p:cBhvr>
                                        <p:cTn id="20" dur="500"/>
                                        <p:tgtEl>
                                          <p:spTgt spid="24"/>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sp>
        <p:nvSpPr>
          <p:cNvPr id="12" name="Rectangle: Rounded Corners 11">
            <a:extLst>
              <a:ext uri="{FF2B5EF4-FFF2-40B4-BE49-F238E27FC236}">
                <a16:creationId xmlns:a16="http://schemas.microsoft.com/office/drawing/2014/main" id="{1128E6A6-C1A1-4427-9373-E88EFC718906}"/>
              </a:ext>
            </a:extLst>
          </p:cNvPr>
          <p:cNvSpPr/>
          <p:nvPr/>
        </p:nvSpPr>
        <p:spPr>
          <a:xfrm>
            <a:off x="49428" y="1539284"/>
            <a:ext cx="6093633"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 Registration page</a:t>
            </a:r>
          </a:p>
        </p:txBody>
      </p:sp>
      <p:pic>
        <p:nvPicPr>
          <p:cNvPr id="15" name="Picture 14">
            <a:extLst>
              <a:ext uri="{FF2B5EF4-FFF2-40B4-BE49-F238E27FC236}">
                <a16:creationId xmlns:a16="http://schemas.microsoft.com/office/drawing/2014/main" id="{5237843D-8EC4-4C13-9AC5-5D374B7D1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8398" y="0"/>
            <a:ext cx="5986541"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2570205" y="2333005"/>
            <a:ext cx="2619632"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Enter your information</a:t>
            </a:r>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11" idx="3"/>
          </p:cNvCxnSpPr>
          <p:nvPr/>
        </p:nvCxnSpPr>
        <p:spPr>
          <a:xfrm>
            <a:off x="5189837" y="2533060"/>
            <a:ext cx="1219201" cy="6385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5300E432-2300-4E85-927C-5F57CE721A92}"/>
              </a:ext>
            </a:extLst>
          </p:cNvPr>
          <p:cNvSpPr/>
          <p:nvPr/>
        </p:nvSpPr>
        <p:spPr>
          <a:xfrm>
            <a:off x="6409038" y="2840208"/>
            <a:ext cx="2537253" cy="669109"/>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a:extLst>
              <a:ext uri="{FF2B5EF4-FFF2-40B4-BE49-F238E27FC236}">
                <a16:creationId xmlns:a16="http://schemas.microsoft.com/office/drawing/2014/main" id="{FE1F8D34-FCA4-4A3D-888A-DC695CE219BA}"/>
              </a:ext>
            </a:extLst>
          </p:cNvPr>
          <p:cNvSpPr txBox="1"/>
          <p:nvPr/>
        </p:nvSpPr>
        <p:spPr>
          <a:xfrm>
            <a:off x="2281880" y="2885876"/>
            <a:ext cx="290795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Select how you are going to attend the course</a:t>
            </a:r>
          </a:p>
          <a:p>
            <a:pPr marL="715963" indent="-342900">
              <a:buFont typeface="Wingdings" panose="05000000000000000000" pitchFamily="2" charset="2"/>
              <a:buChar char="Ø"/>
            </a:pPr>
            <a:r>
              <a:rPr lang="en-CA" sz="2000" dirty="0"/>
              <a:t>by WebEx</a:t>
            </a:r>
          </a:p>
          <a:p>
            <a:pPr marL="715963" indent="-342900">
              <a:buFont typeface="Wingdings" panose="05000000000000000000" pitchFamily="2" charset="2"/>
              <a:buChar char="Ø"/>
            </a:pPr>
            <a:r>
              <a:rPr lang="en-CA" sz="2000" dirty="0"/>
              <a:t>by Telehealth</a:t>
            </a:r>
          </a:p>
        </p:txBody>
      </p:sp>
      <p:cxnSp>
        <p:nvCxnSpPr>
          <p:cNvPr id="25" name="Straight Arrow Connector 24">
            <a:extLst>
              <a:ext uri="{FF2B5EF4-FFF2-40B4-BE49-F238E27FC236}">
                <a16:creationId xmlns:a16="http://schemas.microsoft.com/office/drawing/2014/main" id="{78BCCAEB-2571-49AF-BBA8-A3C38DE1613D}"/>
              </a:ext>
            </a:extLst>
          </p:cNvPr>
          <p:cNvCxnSpPr>
            <a:cxnSpLocks/>
          </p:cNvCxnSpPr>
          <p:nvPr/>
        </p:nvCxnSpPr>
        <p:spPr>
          <a:xfrm>
            <a:off x="4184822" y="3707028"/>
            <a:ext cx="2454875"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2609586E-FB4B-4011-9D6F-DC88A3770433}"/>
              </a:ext>
            </a:extLst>
          </p:cNvPr>
          <p:cNvCxnSpPr>
            <a:cxnSpLocks/>
          </p:cNvCxnSpPr>
          <p:nvPr/>
        </p:nvCxnSpPr>
        <p:spPr>
          <a:xfrm flipV="1">
            <a:off x="4497859" y="3888261"/>
            <a:ext cx="2010033" cy="11532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865A6AC-9C0D-4A68-82AB-84431780FA92}"/>
              </a:ext>
            </a:extLst>
          </p:cNvPr>
          <p:cNvSpPr txBox="1"/>
          <p:nvPr/>
        </p:nvSpPr>
        <p:spPr>
          <a:xfrm>
            <a:off x="1112108" y="4337361"/>
            <a:ext cx="4077730"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Select how you want your Certificate of Completion delivered.</a:t>
            </a:r>
          </a:p>
          <a:p>
            <a:pPr marL="715963" indent="-342900">
              <a:buFont typeface="Wingdings" panose="05000000000000000000" pitchFamily="2" charset="2"/>
              <a:buChar char="Ø"/>
            </a:pPr>
            <a:r>
              <a:rPr lang="en-CA" sz="2000" dirty="0"/>
              <a:t>by Email as a PDF</a:t>
            </a:r>
          </a:p>
          <a:p>
            <a:pPr marL="715963" indent="-342900">
              <a:buFont typeface="Wingdings" panose="05000000000000000000" pitchFamily="2" charset="2"/>
              <a:buChar char="Ø"/>
            </a:pPr>
            <a:r>
              <a:rPr lang="en-CA" sz="2000" dirty="0"/>
              <a:t>by Canada Post</a:t>
            </a:r>
          </a:p>
        </p:txBody>
      </p:sp>
      <p:cxnSp>
        <p:nvCxnSpPr>
          <p:cNvPr id="34" name="Straight Arrow Connector 33">
            <a:extLst>
              <a:ext uri="{FF2B5EF4-FFF2-40B4-BE49-F238E27FC236}">
                <a16:creationId xmlns:a16="http://schemas.microsoft.com/office/drawing/2014/main" id="{1C634158-66A7-4F2E-8B9B-61737E4C5E23}"/>
              </a:ext>
            </a:extLst>
          </p:cNvPr>
          <p:cNvCxnSpPr>
            <a:cxnSpLocks/>
          </p:cNvCxnSpPr>
          <p:nvPr/>
        </p:nvCxnSpPr>
        <p:spPr>
          <a:xfrm flipV="1">
            <a:off x="3715265" y="4143633"/>
            <a:ext cx="2751438" cy="100501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96F75DBC-482C-46A3-A013-5ECBBB8E2BEB}"/>
              </a:ext>
            </a:extLst>
          </p:cNvPr>
          <p:cNvCxnSpPr>
            <a:cxnSpLocks/>
          </p:cNvCxnSpPr>
          <p:nvPr/>
        </p:nvCxnSpPr>
        <p:spPr>
          <a:xfrm flipV="1">
            <a:off x="3542270" y="4291916"/>
            <a:ext cx="2825579" cy="11780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E1DAB863-A4BB-4514-8561-F2B51607EC18}"/>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1221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0-#ppt_w/2"/>
                                          </p:val>
                                        </p:tav>
                                        <p:tav tm="100000">
                                          <p:val>
                                            <p:strVal val="#ppt_x"/>
                                          </p:val>
                                        </p:tav>
                                      </p:tavLst>
                                    </p:anim>
                                    <p:anim calcmode="lin" valueType="num">
                                      <p:cBhvr additive="base">
                                        <p:cTn id="22" dur="500" fill="hold"/>
                                        <p:tgtEl>
                                          <p:spTgt spid="22"/>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childTnLst>
                          </p:cTn>
                        </p:par>
                        <p:par>
                          <p:cTn id="27" fill="hold">
                            <p:stCondLst>
                              <p:cond delay="1000"/>
                            </p:stCondLst>
                            <p:childTnLst>
                              <p:par>
                                <p:cTn id="28" presetID="22" presetClass="entr" presetSubtype="8" fill="hold" nodeType="after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left)">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500" fill="hold"/>
                                        <p:tgtEl>
                                          <p:spTgt spid="33"/>
                                        </p:tgtEl>
                                        <p:attrNameLst>
                                          <p:attrName>ppt_x</p:attrName>
                                        </p:attrNameLst>
                                      </p:cBhvr>
                                      <p:tavLst>
                                        <p:tav tm="0">
                                          <p:val>
                                            <p:strVal val="0-#ppt_w/2"/>
                                          </p:val>
                                        </p:tav>
                                        <p:tav tm="100000">
                                          <p:val>
                                            <p:strVal val="#ppt_x"/>
                                          </p:val>
                                        </p:tav>
                                      </p:tavLst>
                                    </p:anim>
                                    <p:anim calcmode="lin" valueType="num">
                                      <p:cBhvr additive="base">
                                        <p:cTn id="36" dur="500" fill="hold"/>
                                        <p:tgtEl>
                                          <p:spTgt spid="33"/>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left)">
                                      <p:cBhvr>
                                        <p:cTn id="40" dur="500"/>
                                        <p:tgtEl>
                                          <p:spTgt spid="34"/>
                                        </p:tgtEl>
                                      </p:cBhvr>
                                    </p:animEffect>
                                  </p:childTnLst>
                                </p:cTn>
                              </p:par>
                            </p:childTnLst>
                          </p:cTn>
                        </p:par>
                        <p:par>
                          <p:cTn id="41" fill="hold">
                            <p:stCondLst>
                              <p:cond delay="1000"/>
                            </p:stCondLst>
                            <p:childTnLst>
                              <p:par>
                                <p:cTn id="42" presetID="22" presetClass="entr" presetSubtype="8" fill="hold" nodeType="after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wipe(left)">
                                      <p:cBhvr>
                                        <p:cTn id="4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animBg="1"/>
      <p:bldP spid="22" grpId="0" animBg="1"/>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5" name="TextBox 14">
            <a:extLst>
              <a:ext uri="{FF2B5EF4-FFF2-40B4-BE49-F238E27FC236}">
                <a16:creationId xmlns:a16="http://schemas.microsoft.com/office/drawing/2014/main" id="{8EFA14BD-C7C2-41E2-BBB8-16FD0DCAE26D}"/>
              </a:ext>
            </a:extLst>
          </p:cNvPr>
          <p:cNvSpPr txBox="1"/>
          <p:nvPr/>
        </p:nvSpPr>
        <p:spPr>
          <a:xfrm>
            <a:off x="509563" y="2816795"/>
            <a:ext cx="558643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2"/>
            </a:pPr>
            <a:r>
              <a:rPr lang="en-CA" sz="2000" b="1" dirty="0"/>
              <a:t>WebEx</a:t>
            </a:r>
            <a:r>
              <a:rPr lang="en-CA" sz="2000" dirty="0"/>
              <a:t> </a:t>
            </a:r>
            <a:r>
              <a:rPr lang="en-CA" sz="2000" b="1" dirty="0"/>
              <a:t>Information</a:t>
            </a:r>
            <a:r>
              <a:rPr lang="en-CA" sz="2000" dirty="0"/>
              <a:t> – For the </a:t>
            </a:r>
            <a:r>
              <a:rPr lang="en-CA" sz="2000" b="1" dirty="0"/>
              <a:t>WebEx</a:t>
            </a:r>
            <a:r>
              <a:rPr lang="en-CA" sz="2000" dirty="0"/>
              <a:t> connection information on how to attend the courses in the current week, click on the </a:t>
            </a:r>
            <a:r>
              <a:rPr lang="en-CA" sz="2000" b="1" dirty="0"/>
              <a:t>WebEx</a:t>
            </a:r>
            <a:r>
              <a:rPr lang="en-CA" sz="2000" dirty="0"/>
              <a:t> link.</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6096000" y="1919577"/>
            <a:ext cx="672269" cy="155893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394247" y="1554568"/>
            <a:ext cx="5586437"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WebEx Info</a:t>
            </a:r>
          </a:p>
        </p:txBody>
      </p:sp>
      <p:sp>
        <p:nvSpPr>
          <p:cNvPr id="7" name="Oval 6">
            <a:extLst>
              <a:ext uri="{FF2B5EF4-FFF2-40B4-BE49-F238E27FC236}">
                <a16:creationId xmlns:a16="http://schemas.microsoft.com/office/drawing/2014/main" id="{3BFCBCD4-8DED-43A2-9B05-C7C152F62086}"/>
              </a:ext>
            </a:extLst>
          </p:cNvPr>
          <p:cNvSpPr/>
          <p:nvPr/>
        </p:nvSpPr>
        <p:spPr>
          <a:xfrm>
            <a:off x="6549096" y="1674975"/>
            <a:ext cx="412543"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3B499961-6484-4945-8B6B-A57A0CA709D2}"/>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81692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par>
                          <p:cTn id="13" fill="hold">
                            <p:stCondLst>
                              <p:cond delay="1500"/>
                            </p:stCondLst>
                            <p:childTnLst>
                              <p:par>
                                <p:cTn id="14" presetID="53"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childTnLst>
                          </p:cTn>
                        </p:par>
                        <p:par>
                          <p:cTn id="19" fill="hold">
                            <p:stCondLst>
                              <p:cond delay="2000"/>
                            </p:stCondLst>
                            <p:childTnLst>
                              <p:par>
                                <p:cTn id="20" presetID="26" presetClass="emph" presetSubtype="0" fill="hold" grpId="1" nodeType="after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par>
                          <p:cTn id="23" fill="hold">
                            <p:stCondLst>
                              <p:cond delay="2500"/>
                            </p:stCondLst>
                            <p:childTnLst>
                              <p:par>
                                <p:cTn id="24" presetID="26" presetClass="emph" presetSubtype="0" fill="hold" grpId="2" nodeType="afterEffect">
                                  <p:stCondLst>
                                    <p:cond delay="0"/>
                                  </p:stCondLst>
                                  <p:childTnLst>
                                    <p:animEffect transition="out" filter="fade">
                                      <p:cBhvr>
                                        <p:cTn id="25" dur="500" tmFilter="0, 0; .2, .5; .8, .5; 1, 0"/>
                                        <p:tgtEl>
                                          <p:spTgt spid="7"/>
                                        </p:tgtEl>
                                      </p:cBhvr>
                                    </p:animEffect>
                                    <p:animScale>
                                      <p:cBhvr>
                                        <p:cTn id="26" dur="250" autoRev="1" fill="hold"/>
                                        <p:tgtEl>
                                          <p:spTgt spid="7"/>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grpId="3" nodeType="clickEffect">
                                  <p:stCondLst>
                                    <p:cond delay="0"/>
                                  </p:stCondLst>
                                  <p:childTnLst>
                                    <p:anim calcmode="lin" valueType="num">
                                      <p:cBhvr>
                                        <p:cTn id="30" dur="500"/>
                                        <p:tgtEl>
                                          <p:spTgt spid="7"/>
                                        </p:tgtEl>
                                        <p:attrNameLst>
                                          <p:attrName>ppt_w</p:attrName>
                                        </p:attrNameLst>
                                      </p:cBhvr>
                                      <p:tavLst>
                                        <p:tav tm="0">
                                          <p:val>
                                            <p:strVal val="ppt_w"/>
                                          </p:val>
                                        </p:tav>
                                        <p:tav tm="100000">
                                          <p:val>
                                            <p:fltVal val="0"/>
                                          </p:val>
                                        </p:tav>
                                      </p:tavLst>
                                    </p:anim>
                                    <p:anim calcmode="lin" valueType="num">
                                      <p:cBhvr>
                                        <p:cTn id="31" dur="500"/>
                                        <p:tgtEl>
                                          <p:spTgt spid="7"/>
                                        </p:tgtEl>
                                        <p:attrNameLst>
                                          <p:attrName>ppt_h</p:attrName>
                                        </p:attrNameLst>
                                      </p:cBhvr>
                                      <p:tavLst>
                                        <p:tav tm="0">
                                          <p:val>
                                            <p:strVal val="ppt_h"/>
                                          </p:val>
                                        </p:tav>
                                        <p:tav tm="100000">
                                          <p:val>
                                            <p:fltVal val="0"/>
                                          </p:val>
                                        </p:tav>
                                      </p:tavLst>
                                    </p:anim>
                                    <p:animEffect transition="out" filter="fade">
                                      <p:cBhvr>
                                        <p:cTn id="32" dur="500"/>
                                        <p:tgtEl>
                                          <p:spTgt spid="7"/>
                                        </p:tgtEl>
                                      </p:cBhvr>
                                    </p:animEffect>
                                    <p:set>
                                      <p:cBhvr>
                                        <p:cTn id="33" dur="1" fill="hold">
                                          <p:stCondLst>
                                            <p:cond delay="499"/>
                                          </p:stCondLst>
                                        </p:cTn>
                                        <p:tgtEl>
                                          <p:spTgt spid="7"/>
                                        </p:tgtEl>
                                        <p:attrNameLst>
                                          <p:attrName>style.visibility</p:attrName>
                                        </p:attrNameLst>
                                      </p:cBhvr>
                                      <p:to>
                                        <p:strVal val="hidden"/>
                                      </p:to>
                                    </p:set>
                                  </p:childTnLst>
                                </p:cTn>
                              </p:par>
                            </p:childTnLst>
                          </p:cTn>
                        </p:par>
                        <p:par>
                          <p:cTn id="34" fill="hold">
                            <p:stCondLst>
                              <p:cond delay="500"/>
                            </p:stCondLst>
                            <p:childTnLst>
                              <p:par>
                                <p:cTn id="35" presetID="22" presetClass="exit" presetSubtype="1" fill="hold" nodeType="afterEffect">
                                  <p:stCondLst>
                                    <p:cond delay="0"/>
                                  </p:stCondLst>
                                  <p:childTnLst>
                                    <p:animEffect transition="out" filter="wipe(up)">
                                      <p:cBhvr>
                                        <p:cTn id="36" dur="500"/>
                                        <p:tgtEl>
                                          <p:spTgt spid="16"/>
                                        </p:tgtEl>
                                      </p:cBhvr>
                                    </p:animEffect>
                                    <p:set>
                                      <p:cBhvr>
                                        <p:cTn id="37" dur="1" fill="hold">
                                          <p:stCondLst>
                                            <p:cond delay="499"/>
                                          </p:stCondLst>
                                        </p:cTn>
                                        <p:tgtEl>
                                          <p:spTgt spid="16"/>
                                        </p:tgtEl>
                                        <p:attrNameLst>
                                          <p:attrName>style.visibility</p:attrName>
                                        </p:attrNameLst>
                                      </p:cBhvr>
                                      <p:to>
                                        <p:strVal val="hidden"/>
                                      </p:to>
                                    </p:set>
                                  </p:childTnLst>
                                </p:cTn>
                              </p:par>
                            </p:childTnLst>
                          </p:cTn>
                        </p:par>
                        <p:par>
                          <p:cTn id="38" fill="hold">
                            <p:stCondLst>
                              <p:cond delay="1000"/>
                            </p:stCondLst>
                            <p:childTnLst>
                              <p:par>
                                <p:cTn id="39" presetID="2" presetClass="exit" presetSubtype="8" fill="hold" grpId="1" nodeType="afterEffect">
                                  <p:stCondLst>
                                    <p:cond delay="0"/>
                                  </p:stCondLst>
                                  <p:childTnLst>
                                    <p:anim calcmode="lin" valueType="num">
                                      <p:cBhvr additive="base">
                                        <p:cTn id="40" dur="500"/>
                                        <p:tgtEl>
                                          <p:spTgt spid="15"/>
                                        </p:tgtEl>
                                        <p:attrNameLst>
                                          <p:attrName>ppt_x</p:attrName>
                                        </p:attrNameLst>
                                      </p:cBhvr>
                                      <p:tavLst>
                                        <p:tav tm="0">
                                          <p:val>
                                            <p:strVal val="ppt_x"/>
                                          </p:val>
                                        </p:tav>
                                        <p:tav tm="100000">
                                          <p:val>
                                            <p:strVal val="0-ppt_w/2"/>
                                          </p:val>
                                        </p:tav>
                                      </p:tavLst>
                                    </p:anim>
                                    <p:anim calcmode="lin" valueType="num">
                                      <p:cBhvr additive="base">
                                        <p:cTn id="41" dur="500"/>
                                        <p:tgtEl>
                                          <p:spTgt spid="15"/>
                                        </p:tgtEl>
                                        <p:attrNameLst>
                                          <p:attrName>ppt_y</p:attrName>
                                        </p:attrNameLst>
                                      </p:cBhvr>
                                      <p:tavLst>
                                        <p:tav tm="0">
                                          <p:val>
                                            <p:strVal val="ppt_y"/>
                                          </p:val>
                                        </p:tav>
                                        <p:tav tm="100000">
                                          <p:val>
                                            <p:strVal val="ppt_y"/>
                                          </p:val>
                                        </p:tav>
                                      </p:tavLst>
                                    </p:anim>
                                    <p:set>
                                      <p:cBhvr>
                                        <p:cTn id="4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7" grpId="0" animBg="1"/>
      <p:bldP spid="7" grpId="1" animBg="1"/>
      <p:bldP spid="7" grpId="2" animBg="1"/>
      <p:bldP spid="7" grpId="3"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30294</TotalTime>
  <Words>8317</Words>
  <Application>Microsoft Office PowerPoint</Application>
  <PresentationFormat>Widescreen</PresentationFormat>
  <Paragraphs>822</Paragraphs>
  <Slides>50</Slides>
  <Notes>17</Notes>
  <HiddenSlides>3</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Intro to Windows Windows Versions</vt:lpstr>
      <vt:lpstr>Why is Windows called Windows?</vt:lpstr>
      <vt:lpstr>The Anatomy of a Windows Window</vt:lpstr>
      <vt:lpstr>How do I move, resize or select a window using the keyboard and why would I want to when I have a mouse? </vt:lpstr>
      <vt:lpstr>PowerPoint Presentation</vt:lpstr>
      <vt:lpstr>PowerPoint Presentation</vt:lpstr>
      <vt:lpstr>PowerPoint Presentation</vt:lpstr>
      <vt:lpstr>PowerPoint Presentation</vt:lpstr>
      <vt:lpstr>Computer Software Program Flow</vt:lpstr>
      <vt:lpstr>Computer Software What can programs do?</vt:lpstr>
      <vt:lpstr>The Graphical User Interface (GUI) Windows Desktop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Files and Folders File Extension Types</vt:lpstr>
      <vt:lpstr>Files and Folders File Explorer Parts</vt:lpstr>
      <vt:lpstr>Files and Folders File Explorer Parts (continued)</vt:lpstr>
      <vt:lpstr>Files and Folders File Explorer Parts – Command Bar</vt:lpstr>
      <vt:lpstr>Files and Folders  File Explorer Parts – Command Bar (continued)</vt:lpstr>
      <vt:lpstr>Information Security</vt:lpstr>
      <vt:lpstr>Information Security</vt:lpstr>
      <vt:lpstr>Backup Security</vt:lpstr>
      <vt:lpstr>Turning off a Windows computer</vt:lpstr>
      <vt:lpstr>NITHA IT HelpDesk  helpdesk@nitha.com  1(844)486-4842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Netterville</dc:creator>
  <cp:lastModifiedBy>Peter Netterville</cp:lastModifiedBy>
  <cp:revision>603</cp:revision>
  <dcterms:created xsi:type="dcterms:W3CDTF">2017-08-21T21:05:32Z</dcterms:created>
  <dcterms:modified xsi:type="dcterms:W3CDTF">2020-08-05T14:46:32Z</dcterms:modified>
</cp:coreProperties>
</file>