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42"/>
  </p:notesMasterIdLst>
  <p:sldIdLst>
    <p:sldId id="256" r:id="rId4"/>
    <p:sldId id="502" r:id="rId5"/>
    <p:sldId id="302" r:id="rId6"/>
    <p:sldId id="518" r:id="rId7"/>
    <p:sldId id="528" r:id="rId8"/>
    <p:sldId id="523" r:id="rId9"/>
    <p:sldId id="527" r:id="rId10"/>
    <p:sldId id="529" r:id="rId11"/>
    <p:sldId id="530" r:id="rId12"/>
    <p:sldId id="522" r:id="rId13"/>
    <p:sldId id="517" r:id="rId14"/>
    <p:sldId id="524" r:id="rId15"/>
    <p:sldId id="525" r:id="rId16"/>
    <p:sldId id="526" r:id="rId17"/>
    <p:sldId id="519" r:id="rId18"/>
    <p:sldId id="533" r:id="rId19"/>
    <p:sldId id="534" r:id="rId20"/>
    <p:sldId id="535" r:id="rId21"/>
    <p:sldId id="539" r:id="rId22"/>
    <p:sldId id="536" r:id="rId23"/>
    <p:sldId id="537" r:id="rId24"/>
    <p:sldId id="538" r:id="rId25"/>
    <p:sldId id="520" r:id="rId26"/>
    <p:sldId id="319" r:id="rId27"/>
    <p:sldId id="320" r:id="rId28"/>
    <p:sldId id="521" r:id="rId29"/>
    <p:sldId id="532" r:id="rId30"/>
    <p:sldId id="323" r:id="rId31"/>
    <p:sldId id="334" r:id="rId32"/>
    <p:sldId id="306" r:id="rId33"/>
    <p:sldId id="307" r:id="rId34"/>
    <p:sldId id="327" r:id="rId35"/>
    <p:sldId id="328" r:id="rId36"/>
    <p:sldId id="314" r:id="rId37"/>
    <p:sldId id="531" r:id="rId38"/>
    <p:sldId id="350" r:id="rId39"/>
    <p:sldId id="540" r:id="rId40"/>
    <p:sldId id="50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4B000"/>
    <a:srgbClr val="FFFFFF"/>
    <a:srgbClr val="FEF8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95" autoAdjust="0"/>
    <p:restoredTop sz="87303" autoAdjust="0"/>
  </p:normalViewPr>
  <p:slideViewPr>
    <p:cSldViewPr snapToGrid="0">
      <p:cViewPr varScale="1">
        <p:scale>
          <a:sx n="95" d="100"/>
          <a:sy n="95" d="100"/>
        </p:scale>
        <p:origin x="144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EC4474CD-8414-4ADE-9A2F-DA5DEB0B102E}"/>
    <pc:docChg chg="custSel addSld delSld modSld">
      <pc:chgData name="help desk" userId="076106f8-e622-4bba-bf8d-41b4b1aaf204" providerId="ADAL" clId="{EC4474CD-8414-4ADE-9A2F-DA5DEB0B102E}" dt="2026-04-30T14:34:47.432" v="45"/>
      <pc:docMkLst>
        <pc:docMk/>
      </pc:docMkLst>
      <pc:sldChg chg="addSp delSp modSp add mod modAnim">
        <pc:chgData name="help desk" userId="076106f8-e622-4bba-bf8d-41b4b1aaf204" providerId="ADAL" clId="{EC4474CD-8414-4ADE-9A2F-DA5DEB0B102E}" dt="2026-04-30T14:34:47.432" v="45"/>
        <pc:sldMkLst>
          <pc:docMk/>
          <pc:sldMk cId="1576177480" sldId="256"/>
        </pc:sldMkLst>
        <pc:spChg chg="mod">
          <ac:chgData name="help desk" userId="076106f8-e622-4bba-bf8d-41b4b1aaf204" providerId="ADAL" clId="{EC4474CD-8414-4ADE-9A2F-DA5DEB0B102E}" dt="2026-04-28T20:27:22.754" v="10" actId="20577"/>
          <ac:spMkLst>
            <pc:docMk/>
            <pc:sldMk cId="1576177480" sldId="256"/>
            <ac:spMk id="2" creationId="{2FC3E90C-15F8-4D2E-8C40-759E6203ED1D}"/>
          </ac:spMkLst>
        </pc:spChg>
        <pc:spChg chg="mod">
          <ac:chgData name="help desk" userId="076106f8-e622-4bba-bf8d-41b4b1aaf204" providerId="ADAL" clId="{EC4474CD-8414-4ADE-9A2F-DA5DEB0B102E}" dt="2026-04-28T20:44:33.673" v="36" actId="1035"/>
          <ac:spMkLst>
            <pc:docMk/>
            <pc:sldMk cId="1576177480" sldId="256"/>
            <ac:spMk id="4" creationId="{24C85F65-DB85-4182-8096-C15FF31740A5}"/>
          </ac:spMkLst>
        </pc:spChg>
        <pc:spChg chg="del">
          <ac:chgData name="help desk" userId="076106f8-e622-4bba-bf8d-41b4b1aaf204" providerId="ADAL" clId="{EC4474CD-8414-4ADE-9A2F-DA5DEB0B102E}" dt="2026-04-28T20:27:37.521" v="11" actId="478"/>
          <ac:spMkLst>
            <pc:docMk/>
            <pc:sldMk cId="1576177480" sldId="256"/>
            <ac:spMk id="21" creationId="{575AC667-BCAF-4C55-8ECA-B1EFF57BEB89}"/>
          </ac:spMkLst>
        </pc:spChg>
        <pc:spChg chg="del">
          <ac:chgData name="help desk" userId="076106f8-e622-4bba-bf8d-41b4b1aaf204" providerId="ADAL" clId="{EC4474CD-8414-4ADE-9A2F-DA5DEB0B102E}" dt="2026-04-28T20:27:37.521" v="11" actId="478"/>
          <ac:spMkLst>
            <pc:docMk/>
            <pc:sldMk cId="1576177480" sldId="256"/>
            <ac:spMk id="22" creationId="{37723073-F2D0-4DF2-BB83-8C7CB7A1A733}"/>
          </ac:spMkLst>
        </pc:spChg>
        <pc:spChg chg="del">
          <ac:chgData name="help desk" userId="076106f8-e622-4bba-bf8d-41b4b1aaf204" providerId="ADAL" clId="{EC4474CD-8414-4ADE-9A2F-DA5DEB0B102E}" dt="2026-04-28T20:27:37.521" v="11" actId="478"/>
          <ac:spMkLst>
            <pc:docMk/>
            <pc:sldMk cId="1576177480" sldId="256"/>
            <ac:spMk id="23" creationId="{EAEB2295-57C8-40CC-9440-5275C32A481B}"/>
          </ac:spMkLst>
        </pc:spChg>
        <pc:spChg chg="del">
          <ac:chgData name="help desk" userId="076106f8-e622-4bba-bf8d-41b4b1aaf204" providerId="ADAL" clId="{EC4474CD-8414-4ADE-9A2F-DA5DEB0B102E}" dt="2026-04-28T20:27:37.521" v="11" actId="478"/>
          <ac:spMkLst>
            <pc:docMk/>
            <pc:sldMk cId="1576177480" sldId="256"/>
            <ac:spMk id="24" creationId="{B05EFC6D-F22B-4E4E-AFD3-5822B7B26C0F}"/>
          </ac:spMkLst>
        </pc:spChg>
        <pc:spChg chg="del">
          <ac:chgData name="help desk" userId="076106f8-e622-4bba-bf8d-41b4b1aaf204" providerId="ADAL" clId="{EC4474CD-8414-4ADE-9A2F-DA5DEB0B102E}" dt="2026-04-28T20:27:37.521" v="11" actId="478"/>
          <ac:spMkLst>
            <pc:docMk/>
            <pc:sldMk cId="1576177480" sldId="256"/>
            <ac:spMk id="25" creationId="{08959EEB-E970-4D4C-B364-BC0ABE9F7E56}"/>
          </ac:spMkLst>
        </pc:spChg>
        <pc:spChg chg="del">
          <ac:chgData name="help desk" userId="076106f8-e622-4bba-bf8d-41b4b1aaf204" providerId="ADAL" clId="{EC4474CD-8414-4ADE-9A2F-DA5DEB0B102E}" dt="2026-04-28T20:27:37.521" v="11" actId="478"/>
          <ac:spMkLst>
            <pc:docMk/>
            <pc:sldMk cId="1576177480" sldId="256"/>
            <ac:spMk id="26" creationId="{635A4827-8DE8-48D6-AF6E-AD38ADC36492}"/>
          </ac:spMkLst>
        </pc:spChg>
        <pc:spChg chg="del">
          <ac:chgData name="help desk" userId="076106f8-e622-4bba-bf8d-41b4b1aaf204" providerId="ADAL" clId="{EC4474CD-8414-4ADE-9A2F-DA5DEB0B102E}" dt="2026-04-28T20:27:37.521" v="11" actId="478"/>
          <ac:spMkLst>
            <pc:docMk/>
            <pc:sldMk cId="1576177480" sldId="256"/>
            <ac:spMk id="27" creationId="{3F8ACA0F-0885-498C-BAEA-9366289DEC67}"/>
          </ac:spMkLst>
        </pc:spChg>
        <pc:picChg chg="add del mod">
          <ac:chgData name="help desk" userId="076106f8-e622-4bba-bf8d-41b4b1aaf204" providerId="ADAL" clId="{EC4474CD-8414-4ADE-9A2F-DA5DEB0B102E}" dt="2026-04-28T20:40:44.642" v="17" actId="478"/>
          <ac:picMkLst>
            <pc:docMk/>
            <pc:sldMk cId="1576177480" sldId="256"/>
            <ac:picMk id="5" creationId="{A622D44E-6A46-40F6-92F7-258660FA2B79}"/>
          </ac:picMkLst>
        </pc:picChg>
        <pc:picChg chg="mod">
          <ac:chgData name="help desk" userId="076106f8-e622-4bba-bf8d-41b4b1aaf204" providerId="ADAL" clId="{EC4474CD-8414-4ADE-9A2F-DA5DEB0B102E}" dt="2026-04-28T20:44:17.443" v="22" actId="1076"/>
          <ac:picMkLst>
            <pc:docMk/>
            <pc:sldMk cId="1576177480" sldId="256"/>
            <ac:picMk id="7" creationId="{B7F3BCFD-538F-49D4-9ECF-A70C065C0A68}"/>
          </ac:picMkLst>
        </pc:picChg>
        <pc:picChg chg="add mod">
          <ac:chgData name="help desk" userId="076106f8-e622-4bba-bf8d-41b4b1aaf204" providerId="ADAL" clId="{EC4474CD-8414-4ADE-9A2F-DA5DEB0B102E}" dt="2026-04-28T20:44:14.043" v="21" actId="1076"/>
          <ac:picMkLst>
            <pc:docMk/>
            <pc:sldMk cId="1576177480" sldId="256"/>
            <ac:picMk id="8" creationId="{2932D596-15A5-45E5-85DF-84FD29CE7EFF}"/>
          </ac:picMkLst>
        </pc:picChg>
        <pc:picChg chg="del">
          <ac:chgData name="help desk" userId="076106f8-e622-4bba-bf8d-41b4b1aaf204" providerId="ADAL" clId="{EC4474CD-8414-4ADE-9A2F-DA5DEB0B102E}" dt="2026-04-28T20:27:37.521" v="11" actId="478"/>
          <ac:picMkLst>
            <pc:docMk/>
            <pc:sldMk cId="1576177480" sldId="256"/>
            <ac:picMk id="12" creationId="{97186D65-30F5-4385-A3FA-20FA73A4E0AC}"/>
          </ac:picMkLst>
        </pc:picChg>
        <pc:picChg chg="del">
          <ac:chgData name="help desk" userId="076106f8-e622-4bba-bf8d-41b4b1aaf204" providerId="ADAL" clId="{EC4474CD-8414-4ADE-9A2F-DA5DEB0B102E}" dt="2026-04-28T20:27:37.521" v="11" actId="478"/>
          <ac:picMkLst>
            <pc:docMk/>
            <pc:sldMk cId="1576177480" sldId="256"/>
            <ac:picMk id="14" creationId="{6706E457-E0D2-4D68-BD77-AA38C8507A64}"/>
          </ac:picMkLst>
        </pc:picChg>
        <pc:picChg chg="del">
          <ac:chgData name="help desk" userId="076106f8-e622-4bba-bf8d-41b4b1aaf204" providerId="ADAL" clId="{EC4474CD-8414-4ADE-9A2F-DA5DEB0B102E}" dt="2026-04-28T20:27:37.521" v="11" actId="478"/>
          <ac:picMkLst>
            <pc:docMk/>
            <pc:sldMk cId="1576177480" sldId="256"/>
            <ac:picMk id="16" creationId="{960C0C1C-216D-45DF-B7B9-1E5C7E32394F}"/>
          </ac:picMkLst>
        </pc:picChg>
        <pc:picChg chg="del">
          <ac:chgData name="help desk" userId="076106f8-e622-4bba-bf8d-41b4b1aaf204" providerId="ADAL" clId="{EC4474CD-8414-4ADE-9A2F-DA5DEB0B102E}" dt="2026-04-28T20:27:37.521" v="11" actId="478"/>
          <ac:picMkLst>
            <pc:docMk/>
            <pc:sldMk cId="1576177480" sldId="256"/>
            <ac:picMk id="17" creationId="{E324E01F-6A8C-45D4-A4E1-1871D4CB0AB7}"/>
          </ac:picMkLst>
        </pc:picChg>
        <pc:picChg chg="del">
          <ac:chgData name="help desk" userId="076106f8-e622-4bba-bf8d-41b4b1aaf204" providerId="ADAL" clId="{EC4474CD-8414-4ADE-9A2F-DA5DEB0B102E}" dt="2026-04-28T20:27:37.521" v="11" actId="478"/>
          <ac:picMkLst>
            <pc:docMk/>
            <pc:sldMk cId="1576177480" sldId="256"/>
            <ac:picMk id="18" creationId="{7083703C-30C5-451F-A87D-C654A40F1713}"/>
          </ac:picMkLst>
        </pc:picChg>
        <pc:picChg chg="del">
          <ac:chgData name="help desk" userId="076106f8-e622-4bba-bf8d-41b4b1aaf204" providerId="ADAL" clId="{EC4474CD-8414-4ADE-9A2F-DA5DEB0B102E}" dt="2026-04-28T20:27:37.521" v="11" actId="478"/>
          <ac:picMkLst>
            <pc:docMk/>
            <pc:sldMk cId="1576177480" sldId="256"/>
            <ac:picMk id="19" creationId="{474FF9CB-B562-4F9F-9A3B-F904C75C40FE}"/>
          </ac:picMkLst>
        </pc:picChg>
        <pc:picChg chg="del">
          <ac:chgData name="help desk" userId="076106f8-e622-4bba-bf8d-41b4b1aaf204" providerId="ADAL" clId="{EC4474CD-8414-4ADE-9A2F-DA5DEB0B102E}" dt="2026-04-28T20:27:37.521" v="11" actId="478"/>
          <ac:picMkLst>
            <pc:docMk/>
            <pc:sldMk cId="1576177480" sldId="256"/>
            <ac:picMk id="20" creationId="{1D4F4B45-F998-4240-80FE-26274B4E7C98}"/>
          </ac:picMkLst>
        </pc:picChg>
        <pc:picChg chg="add del mod">
          <ac:chgData name="help desk" userId="076106f8-e622-4bba-bf8d-41b4b1aaf204" providerId="ADAL" clId="{EC4474CD-8414-4ADE-9A2F-DA5DEB0B102E}" dt="2026-04-28T20:27:41.087" v="13"/>
          <ac:picMkLst>
            <pc:docMk/>
            <pc:sldMk cId="1576177480" sldId="256"/>
            <ac:picMk id="28" creationId="{82BA616E-C42F-461E-8E8F-43A0680E8402}"/>
          </ac:picMkLst>
        </pc:picChg>
      </pc:sldChg>
      <pc:sldChg chg="modSp mod modAnim">
        <pc:chgData name="help desk" userId="076106f8-e622-4bba-bf8d-41b4b1aaf204" providerId="ADAL" clId="{EC4474CD-8414-4ADE-9A2F-DA5DEB0B102E}" dt="2026-04-30T14:32:44.541" v="42" actId="207"/>
        <pc:sldMkLst>
          <pc:docMk/>
          <pc:sldMk cId="3286442526" sldId="302"/>
        </pc:sldMkLst>
        <pc:spChg chg="mod">
          <ac:chgData name="help desk" userId="076106f8-e622-4bba-bf8d-41b4b1aaf204" providerId="ADAL" clId="{EC4474CD-8414-4ADE-9A2F-DA5DEB0B102E}" dt="2026-04-30T14:32:44.541" v="42" actId="207"/>
          <ac:spMkLst>
            <pc:docMk/>
            <pc:sldMk cId="3286442526" sldId="302"/>
            <ac:spMk id="6" creationId="{00000000-0000-0000-0000-000000000000}"/>
          </ac:spMkLst>
        </pc:spChg>
      </pc:sldChg>
      <pc:sldChg chg="del">
        <pc:chgData name="help desk" userId="076106f8-e622-4bba-bf8d-41b4b1aaf204" providerId="ADAL" clId="{EC4474CD-8414-4ADE-9A2F-DA5DEB0B102E}" dt="2026-04-28T20:44:47.519" v="37" actId="47"/>
        <pc:sldMkLst>
          <pc:docMk/>
          <pc:sldMk cId="1202166601" sldId="303"/>
        </pc:sldMkLst>
      </pc:sldChg>
      <pc:sldChg chg="modAnim">
        <pc:chgData name="help desk" userId="076106f8-e622-4bba-bf8d-41b4b1aaf204" providerId="ADAL" clId="{EC4474CD-8414-4ADE-9A2F-DA5DEB0B102E}" dt="2026-04-30T14:34:31.497" v="44"/>
        <pc:sldMkLst>
          <pc:docMk/>
          <pc:sldMk cId="1905254606" sldId="502"/>
        </pc:sldMkLst>
      </pc:sldChg>
    </pc:docChg>
  </pc:docChgLst>
  <pc:docChgLst>
    <pc:chgData name="help desk" userId="076106f8-e622-4bba-bf8d-41b4b1aaf204" providerId="ADAL" clId="{9506F142-11BC-4823-AFDC-D12182EBFD47}"/>
    <pc:docChg chg="modSld">
      <pc:chgData name="help desk" userId="076106f8-e622-4bba-bf8d-41b4b1aaf204" providerId="ADAL" clId="{9506F142-11BC-4823-AFDC-D12182EBFD47}" dt="2026-08-19T14:34:09.472" v="417" actId="6549"/>
      <pc:docMkLst>
        <pc:docMk/>
      </pc:docMkLst>
      <pc:sldChg chg="modSp">
        <pc:chgData name="help desk" userId="076106f8-e622-4bba-bf8d-41b4b1aaf204" providerId="ADAL" clId="{9506F142-11BC-4823-AFDC-D12182EBFD47}" dt="2026-08-10T20:57:42.949" v="245" actId="20577"/>
        <pc:sldMkLst>
          <pc:docMk/>
          <pc:sldMk cId="2546980733" sldId="307"/>
        </pc:sldMkLst>
        <pc:spChg chg="mod">
          <ac:chgData name="help desk" userId="076106f8-e622-4bba-bf8d-41b4b1aaf204" providerId="ADAL" clId="{9506F142-11BC-4823-AFDC-D12182EBFD47}" dt="2026-08-10T20:57:42.949" v="245" actId="20577"/>
          <ac:spMkLst>
            <pc:docMk/>
            <pc:sldMk cId="2546980733" sldId="307"/>
            <ac:spMk id="3" creationId="{66B6D3D5-0FDB-EC40-4036-33D4B7BD95FF}"/>
          </ac:spMkLst>
        </pc:spChg>
      </pc:sldChg>
      <pc:sldChg chg="modSp">
        <pc:chgData name="help desk" userId="076106f8-e622-4bba-bf8d-41b4b1aaf204" providerId="ADAL" clId="{9506F142-11BC-4823-AFDC-D12182EBFD47}" dt="2026-08-10T20:55:39.580" v="217" actId="20577"/>
        <pc:sldMkLst>
          <pc:docMk/>
          <pc:sldMk cId="3605082729" sldId="320"/>
        </pc:sldMkLst>
        <pc:spChg chg="mod">
          <ac:chgData name="help desk" userId="076106f8-e622-4bba-bf8d-41b4b1aaf204" providerId="ADAL" clId="{9506F142-11BC-4823-AFDC-D12182EBFD47}" dt="2026-08-10T20:55:39.580" v="217" actId="20577"/>
          <ac:spMkLst>
            <pc:docMk/>
            <pc:sldMk cId="3605082729" sldId="320"/>
            <ac:spMk id="62" creationId="{C8B823DA-52C1-8C53-E45B-361334F9F819}"/>
          </ac:spMkLst>
        </pc:spChg>
      </pc:sldChg>
      <pc:sldChg chg="modSp">
        <pc:chgData name="help desk" userId="076106f8-e622-4bba-bf8d-41b4b1aaf204" providerId="ADAL" clId="{9506F142-11BC-4823-AFDC-D12182EBFD47}" dt="2026-08-19T14:34:09.472" v="417" actId="6549"/>
        <pc:sldMkLst>
          <pc:docMk/>
          <pc:sldMk cId="3269927056" sldId="323"/>
        </pc:sldMkLst>
        <pc:spChg chg="mod">
          <ac:chgData name="help desk" userId="076106f8-e622-4bba-bf8d-41b4b1aaf204" providerId="ADAL" clId="{9506F142-11BC-4823-AFDC-D12182EBFD47}" dt="2026-08-19T14:34:09.472" v="417" actId="6549"/>
          <ac:spMkLst>
            <pc:docMk/>
            <pc:sldMk cId="3269927056" sldId="323"/>
            <ac:spMk id="4" creationId="{8F2DBD42-3443-4C44-9D31-59BF8EA91221}"/>
          </ac:spMkLst>
        </pc:spChg>
      </pc:sldChg>
      <pc:sldChg chg="modSp mod">
        <pc:chgData name="help desk" userId="076106f8-e622-4bba-bf8d-41b4b1aaf204" providerId="ADAL" clId="{9506F142-11BC-4823-AFDC-D12182EBFD47}" dt="2026-08-10T21:04:59.687" v="246" actId="20577"/>
        <pc:sldMkLst>
          <pc:docMk/>
          <pc:sldMk cId="2538671986" sldId="328"/>
        </pc:sldMkLst>
        <pc:spChg chg="mod">
          <ac:chgData name="help desk" userId="076106f8-e622-4bba-bf8d-41b4b1aaf204" providerId="ADAL" clId="{9506F142-11BC-4823-AFDC-D12182EBFD47}" dt="2026-08-10T21:04:59.687" v="246" actId="20577"/>
          <ac:spMkLst>
            <pc:docMk/>
            <pc:sldMk cId="2538671986" sldId="328"/>
            <ac:spMk id="12" creationId="{00000000-0000-0000-0000-000000000000}"/>
          </ac:spMkLst>
        </pc:spChg>
      </pc:sldChg>
      <pc:sldChg chg="modSp">
        <pc:chgData name="help desk" userId="076106f8-e622-4bba-bf8d-41b4b1aaf204" providerId="ADAL" clId="{9506F142-11BC-4823-AFDC-D12182EBFD47}" dt="2026-08-10T20:57:24.790" v="243" actId="20577"/>
        <pc:sldMkLst>
          <pc:docMk/>
          <pc:sldMk cId="6409265" sldId="334"/>
        </pc:sldMkLst>
        <pc:spChg chg="mod">
          <ac:chgData name="help desk" userId="076106f8-e622-4bba-bf8d-41b4b1aaf204" providerId="ADAL" clId="{9506F142-11BC-4823-AFDC-D12182EBFD47}" dt="2026-08-10T20:57:24.790" v="243" actId="20577"/>
          <ac:spMkLst>
            <pc:docMk/>
            <pc:sldMk cId="6409265" sldId="334"/>
            <ac:spMk id="27" creationId="{74ECFE29-DB0F-4DC1-BED7-FDB398011C33}"/>
          </ac:spMkLst>
        </pc:spChg>
      </pc:sldChg>
      <pc:sldChg chg="modSp">
        <pc:chgData name="help desk" userId="076106f8-e622-4bba-bf8d-41b4b1aaf204" providerId="ADAL" clId="{9506F142-11BC-4823-AFDC-D12182EBFD47}" dt="2026-08-19T14:27:48.875" v="307" actId="20577"/>
        <pc:sldMkLst>
          <pc:docMk/>
          <pc:sldMk cId="2398881664" sldId="517"/>
        </pc:sldMkLst>
        <pc:spChg chg="mod">
          <ac:chgData name="help desk" userId="076106f8-e622-4bba-bf8d-41b4b1aaf204" providerId="ADAL" clId="{9506F142-11BC-4823-AFDC-D12182EBFD47}" dt="2026-08-19T14:27:48.875" v="307" actId="20577"/>
          <ac:spMkLst>
            <pc:docMk/>
            <pc:sldMk cId="2398881664" sldId="517"/>
            <ac:spMk id="2" creationId="{6EB8F7C3-A3BB-4C7B-965D-3E990A0BC244}"/>
          </ac:spMkLst>
        </pc:spChg>
      </pc:sldChg>
      <pc:sldChg chg="modSp">
        <pc:chgData name="help desk" userId="076106f8-e622-4bba-bf8d-41b4b1aaf204" providerId="ADAL" clId="{9506F142-11BC-4823-AFDC-D12182EBFD47}" dt="2026-08-19T14:25:22.170" v="265" actId="20577"/>
        <pc:sldMkLst>
          <pc:docMk/>
          <pc:sldMk cId="102967873" sldId="518"/>
        </pc:sldMkLst>
        <pc:spChg chg="mod">
          <ac:chgData name="help desk" userId="076106f8-e622-4bba-bf8d-41b4b1aaf204" providerId="ADAL" clId="{9506F142-11BC-4823-AFDC-D12182EBFD47}" dt="2026-08-19T14:25:22.170" v="265" actId="20577"/>
          <ac:spMkLst>
            <pc:docMk/>
            <pc:sldMk cId="102967873" sldId="518"/>
            <ac:spMk id="6" creationId="{DD0C24AF-C98F-687A-D085-56DC8A051FA9}"/>
          </ac:spMkLst>
        </pc:spChg>
      </pc:sldChg>
      <pc:sldChg chg="modSp">
        <pc:chgData name="help desk" userId="076106f8-e622-4bba-bf8d-41b4b1aaf204" providerId="ADAL" clId="{9506F142-11BC-4823-AFDC-D12182EBFD47}" dt="2026-08-19T14:29:36.947" v="358" actId="20577"/>
        <pc:sldMkLst>
          <pc:docMk/>
          <pc:sldMk cId="3448221600" sldId="519"/>
        </pc:sldMkLst>
        <pc:spChg chg="mod">
          <ac:chgData name="help desk" userId="076106f8-e622-4bba-bf8d-41b4b1aaf204" providerId="ADAL" clId="{9506F142-11BC-4823-AFDC-D12182EBFD47}" dt="2026-08-19T14:29:36.947" v="358" actId="20577"/>
          <ac:spMkLst>
            <pc:docMk/>
            <pc:sldMk cId="3448221600" sldId="519"/>
            <ac:spMk id="2" creationId="{5B9F7F9F-BB45-F9FE-FCD3-121A9392B7C0}"/>
          </ac:spMkLst>
        </pc:spChg>
        <pc:spChg chg="mod">
          <ac:chgData name="help desk" userId="076106f8-e622-4bba-bf8d-41b4b1aaf204" providerId="ADAL" clId="{9506F142-11BC-4823-AFDC-D12182EBFD47}" dt="2026-08-19T14:29:25.455" v="343" actId="20577"/>
          <ac:spMkLst>
            <pc:docMk/>
            <pc:sldMk cId="3448221600" sldId="519"/>
            <ac:spMk id="8" creationId="{6B26E803-F1B7-5FF9-9FF6-0850C4DB7B2D}"/>
          </ac:spMkLst>
        </pc:spChg>
        <pc:spChg chg="mod">
          <ac:chgData name="help desk" userId="076106f8-e622-4bba-bf8d-41b4b1aaf204" providerId="ADAL" clId="{9506F142-11BC-4823-AFDC-D12182EBFD47}" dt="2026-08-19T14:28:59.671" v="311" actId="20577"/>
          <ac:spMkLst>
            <pc:docMk/>
            <pc:sldMk cId="3448221600" sldId="519"/>
            <ac:spMk id="18" creationId="{F6B59682-4E43-46DA-CEA1-6F6A31BFF41E}"/>
          </ac:spMkLst>
        </pc:spChg>
      </pc:sldChg>
      <pc:sldChg chg="modSp">
        <pc:chgData name="help desk" userId="076106f8-e622-4bba-bf8d-41b4b1aaf204" providerId="ADAL" clId="{9506F142-11BC-4823-AFDC-D12182EBFD47}" dt="2026-08-19T14:32:06.997" v="378" actId="20577"/>
        <pc:sldMkLst>
          <pc:docMk/>
          <pc:sldMk cId="2377568015" sldId="520"/>
        </pc:sldMkLst>
        <pc:spChg chg="mod">
          <ac:chgData name="help desk" userId="076106f8-e622-4bba-bf8d-41b4b1aaf204" providerId="ADAL" clId="{9506F142-11BC-4823-AFDC-D12182EBFD47}" dt="2026-08-19T14:32:06.997" v="378" actId="20577"/>
          <ac:spMkLst>
            <pc:docMk/>
            <pc:sldMk cId="2377568015" sldId="520"/>
            <ac:spMk id="25" creationId="{E67953C7-8229-5B03-352B-2440DACC8293}"/>
          </ac:spMkLst>
        </pc:spChg>
      </pc:sldChg>
      <pc:sldChg chg="modSp">
        <pc:chgData name="help desk" userId="076106f8-e622-4bba-bf8d-41b4b1aaf204" providerId="ADAL" clId="{9506F142-11BC-4823-AFDC-D12182EBFD47}" dt="2026-08-19T14:33:32.876" v="415" actId="20577"/>
        <pc:sldMkLst>
          <pc:docMk/>
          <pc:sldMk cId="331561663" sldId="521"/>
        </pc:sldMkLst>
        <pc:spChg chg="mod">
          <ac:chgData name="help desk" userId="076106f8-e622-4bba-bf8d-41b4b1aaf204" providerId="ADAL" clId="{9506F142-11BC-4823-AFDC-D12182EBFD47}" dt="2026-08-10T20:55:59.234" v="242" actId="20577"/>
          <ac:spMkLst>
            <pc:docMk/>
            <pc:sldMk cId="331561663" sldId="521"/>
            <ac:spMk id="24" creationId="{ADD42774-3394-A4E1-D2A8-6C60F9C67E2F}"/>
          </ac:spMkLst>
        </pc:spChg>
        <pc:spChg chg="mod">
          <ac:chgData name="help desk" userId="076106f8-e622-4bba-bf8d-41b4b1aaf204" providerId="ADAL" clId="{9506F142-11BC-4823-AFDC-D12182EBFD47}" dt="2026-08-19T14:33:32.876" v="415" actId="20577"/>
          <ac:spMkLst>
            <pc:docMk/>
            <pc:sldMk cId="331561663" sldId="521"/>
            <ac:spMk id="27" creationId="{54199451-43A4-BD29-B4B6-B32D29294169}"/>
          </ac:spMkLst>
        </pc:spChg>
        <pc:spChg chg="mod">
          <ac:chgData name="help desk" userId="076106f8-e622-4bba-bf8d-41b4b1aaf204" providerId="ADAL" clId="{9506F142-11BC-4823-AFDC-D12182EBFD47}" dt="2026-08-19T14:33:01.578" v="404" actId="20577"/>
          <ac:spMkLst>
            <pc:docMk/>
            <pc:sldMk cId="331561663" sldId="521"/>
            <ac:spMk id="29" creationId="{31936961-C6E0-3F97-EFE2-669242110180}"/>
          </ac:spMkLst>
        </pc:spChg>
      </pc:sldChg>
      <pc:sldChg chg="modSp">
        <pc:chgData name="help desk" userId="076106f8-e622-4bba-bf8d-41b4b1aaf204" providerId="ADAL" clId="{9506F142-11BC-4823-AFDC-D12182EBFD47}" dt="2026-08-19T14:27:28.335" v="306" actId="6549"/>
        <pc:sldMkLst>
          <pc:docMk/>
          <pc:sldMk cId="3018763287" sldId="522"/>
        </pc:sldMkLst>
        <pc:spChg chg="mod">
          <ac:chgData name="help desk" userId="076106f8-e622-4bba-bf8d-41b4b1aaf204" providerId="ADAL" clId="{9506F142-11BC-4823-AFDC-D12182EBFD47}" dt="2026-08-19T14:27:28.335" v="306" actId="6549"/>
          <ac:spMkLst>
            <pc:docMk/>
            <pc:sldMk cId="3018763287" sldId="522"/>
            <ac:spMk id="37" creationId="{736EEC8C-3FF0-6CD3-FB6E-6D96B9D301E0}"/>
          </ac:spMkLst>
        </pc:spChg>
      </pc:sldChg>
      <pc:sldChg chg="modSp mod">
        <pc:chgData name="help desk" userId="076106f8-e622-4bba-bf8d-41b4b1aaf204" providerId="ADAL" clId="{9506F142-11BC-4823-AFDC-D12182EBFD47}" dt="2026-08-19T14:26:38.794" v="271" actId="1076"/>
        <pc:sldMkLst>
          <pc:docMk/>
          <pc:sldMk cId="528873620" sldId="523"/>
        </pc:sldMkLst>
        <pc:spChg chg="mod">
          <ac:chgData name="help desk" userId="076106f8-e622-4bba-bf8d-41b4b1aaf204" providerId="ADAL" clId="{9506F142-11BC-4823-AFDC-D12182EBFD47}" dt="2026-08-19T14:26:38.794" v="271" actId="1076"/>
          <ac:spMkLst>
            <pc:docMk/>
            <pc:sldMk cId="528873620" sldId="523"/>
            <ac:spMk id="2" creationId="{7826A142-6F56-4B58-B1BD-07A9539B94DE}"/>
          </ac:spMkLst>
        </pc:spChg>
        <pc:spChg chg="mod">
          <ac:chgData name="help desk" userId="076106f8-e622-4bba-bf8d-41b4b1aaf204" providerId="ADAL" clId="{9506F142-11BC-4823-AFDC-D12182EBFD47}" dt="2026-08-19T14:26:13.188" v="266" actId="20577"/>
          <ac:spMkLst>
            <pc:docMk/>
            <pc:sldMk cId="528873620" sldId="523"/>
            <ac:spMk id="16" creationId="{E7B213B3-56C9-BD33-59BD-DE4434E972C4}"/>
          </ac:spMkLst>
        </pc:spChg>
        <pc:spChg chg="mod">
          <ac:chgData name="help desk" userId="076106f8-e622-4bba-bf8d-41b4b1aaf204" providerId="ADAL" clId="{9506F142-11BC-4823-AFDC-D12182EBFD47}" dt="2026-08-19T14:26:26.994" v="268" actId="14100"/>
          <ac:spMkLst>
            <pc:docMk/>
            <pc:sldMk cId="528873620" sldId="523"/>
            <ac:spMk id="20" creationId="{FB2118DA-78E7-0A0E-33BA-AB9A2E39FD20}"/>
          </ac:spMkLst>
        </pc:spChg>
      </pc:sldChg>
      <pc:sldChg chg="modSp">
        <pc:chgData name="help desk" userId="076106f8-e622-4bba-bf8d-41b4b1aaf204" providerId="ADAL" clId="{9506F142-11BC-4823-AFDC-D12182EBFD47}" dt="2026-08-10T20:48:05.950" v="100" actId="20577"/>
        <pc:sldMkLst>
          <pc:docMk/>
          <pc:sldMk cId="404995460" sldId="525"/>
        </pc:sldMkLst>
        <pc:spChg chg="mod">
          <ac:chgData name="help desk" userId="076106f8-e622-4bba-bf8d-41b4b1aaf204" providerId="ADAL" clId="{9506F142-11BC-4823-AFDC-D12182EBFD47}" dt="2026-08-10T20:47:40.589" v="95" actId="20577"/>
          <ac:spMkLst>
            <pc:docMk/>
            <pc:sldMk cId="404995460" sldId="525"/>
            <ac:spMk id="13" creationId="{29185F00-B1A9-52F5-1B18-34AD272839A8}"/>
          </ac:spMkLst>
        </pc:spChg>
        <pc:spChg chg="mod">
          <ac:chgData name="help desk" userId="076106f8-e622-4bba-bf8d-41b4b1aaf204" providerId="ADAL" clId="{9506F142-11BC-4823-AFDC-D12182EBFD47}" dt="2026-08-10T20:48:05.950" v="100" actId="20577"/>
          <ac:spMkLst>
            <pc:docMk/>
            <pc:sldMk cId="404995460" sldId="525"/>
            <ac:spMk id="32" creationId="{E1787716-1358-2D4F-A762-4C4824F904BF}"/>
          </ac:spMkLst>
        </pc:spChg>
        <pc:cxnChg chg="mod">
          <ac:chgData name="help desk" userId="076106f8-e622-4bba-bf8d-41b4b1aaf204" providerId="ADAL" clId="{9506F142-11BC-4823-AFDC-D12182EBFD47}" dt="2026-08-10T20:47:40.529" v="93" actId="20577"/>
          <ac:cxnSpMkLst>
            <pc:docMk/>
            <pc:sldMk cId="404995460" sldId="525"/>
            <ac:cxnSpMk id="15" creationId="{4D099FBD-CF32-142B-7739-03F06C8452C0}"/>
          </ac:cxnSpMkLst>
        </pc:cxnChg>
      </pc:sldChg>
      <pc:sldChg chg="modSp">
        <pc:chgData name="help desk" userId="076106f8-e622-4bba-bf8d-41b4b1aaf204" providerId="ADAL" clId="{9506F142-11BC-4823-AFDC-D12182EBFD47}" dt="2026-08-10T20:51:44.815" v="114" actId="20577"/>
        <pc:sldMkLst>
          <pc:docMk/>
          <pc:sldMk cId="3139041447" sldId="526"/>
        </pc:sldMkLst>
        <pc:spChg chg="mod">
          <ac:chgData name="help desk" userId="076106f8-e622-4bba-bf8d-41b4b1aaf204" providerId="ADAL" clId="{9506F142-11BC-4823-AFDC-D12182EBFD47}" dt="2026-08-10T20:51:44.815" v="114" actId="20577"/>
          <ac:spMkLst>
            <pc:docMk/>
            <pc:sldMk cId="3139041447" sldId="526"/>
            <ac:spMk id="8" creationId="{511575CA-73AD-C225-3E15-1C077197199D}"/>
          </ac:spMkLst>
        </pc:spChg>
        <pc:cxnChg chg="mod">
          <ac:chgData name="help desk" userId="076106f8-e622-4bba-bf8d-41b4b1aaf204" providerId="ADAL" clId="{9506F142-11BC-4823-AFDC-D12182EBFD47}" dt="2026-08-10T20:51:42.486" v="108" actId="20577"/>
          <ac:cxnSpMkLst>
            <pc:docMk/>
            <pc:sldMk cId="3139041447" sldId="526"/>
            <ac:cxnSpMk id="10" creationId="{BDB2570A-36CD-A54C-4905-9B8192039DF9}"/>
          </ac:cxnSpMkLst>
        </pc:cxnChg>
      </pc:sldChg>
      <pc:sldChg chg="modSp mod">
        <pc:chgData name="help desk" userId="076106f8-e622-4bba-bf8d-41b4b1aaf204" providerId="ADAL" clId="{9506F142-11BC-4823-AFDC-D12182EBFD47}" dt="2026-08-19T14:26:54.058" v="295" actId="20577"/>
        <pc:sldMkLst>
          <pc:docMk/>
          <pc:sldMk cId="707877330" sldId="527"/>
        </pc:sldMkLst>
        <pc:spChg chg="mod">
          <ac:chgData name="help desk" userId="076106f8-e622-4bba-bf8d-41b4b1aaf204" providerId="ADAL" clId="{9506F142-11BC-4823-AFDC-D12182EBFD47}" dt="2026-08-10T20:45:29.188" v="34" actId="14100"/>
          <ac:spMkLst>
            <pc:docMk/>
            <pc:sldMk cId="707877330" sldId="527"/>
            <ac:spMk id="16" creationId="{E7B213B3-56C9-BD33-59BD-DE4434E972C4}"/>
          </ac:spMkLst>
        </pc:spChg>
        <pc:spChg chg="mod">
          <ac:chgData name="help desk" userId="076106f8-e622-4bba-bf8d-41b4b1aaf204" providerId="ADAL" clId="{9506F142-11BC-4823-AFDC-D12182EBFD47}" dt="2026-08-19T14:26:54.058" v="295" actId="20577"/>
          <ac:spMkLst>
            <pc:docMk/>
            <pc:sldMk cId="707877330" sldId="527"/>
            <ac:spMk id="24" creationId="{99B1541E-6532-236A-435F-1E0380E9AE56}"/>
          </ac:spMkLst>
        </pc:spChg>
        <pc:cxnChg chg="mod">
          <ac:chgData name="help desk" userId="076106f8-e622-4bba-bf8d-41b4b1aaf204" providerId="ADAL" clId="{9506F142-11BC-4823-AFDC-D12182EBFD47}" dt="2026-08-10T20:45:29.188" v="34" actId="14100"/>
          <ac:cxnSpMkLst>
            <pc:docMk/>
            <pc:sldMk cId="707877330" sldId="527"/>
            <ac:cxnSpMk id="17" creationId="{A77537AB-3B2C-ADF9-A590-2A86A8B2255F}"/>
          </ac:cxnSpMkLst>
        </pc:cxnChg>
      </pc:sldChg>
      <pc:sldChg chg="modSp mod">
        <pc:chgData name="help desk" userId="076106f8-e622-4bba-bf8d-41b4b1aaf204" providerId="ADAL" clId="{9506F142-11BC-4823-AFDC-D12182EBFD47}" dt="2026-08-10T20:44:29.302" v="1" actId="14100"/>
        <pc:sldMkLst>
          <pc:docMk/>
          <pc:sldMk cId="3387214350" sldId="528"/>
        </pc:sldMkLst>
        <pc:spChg chg="mod">
          <ac:chgData name="help desk" userId="076106f8-e622-4bba-bf8d-41b4b1aaf204" providerId="ADAL" clId="{9506F142-11BC-4823-AFDC-D12182EBFD47}" dt="2026-08-10T20:44:29.302" v="1" actId="14100"/>
          <ac:spMkLst>
            <pc:docMk/>
            <pc:sldMk cId="3387214350" sldId="528"/>
            <ac:spMk id="25" creationId="{73D595F9-2FE3-1944-DF66-AD99ED4CE04A}"/>
          </ac:spMkLst>
        </pc:spChg>
      </pc:sldChg>
      <pc:sldChg chg="modSp">
        <pc:chgData name="help desk" userId="076106f8-e622-4bba-bf8d-41b4b1aaf204" providerId="ADAL" clId="{9506F142-11BC-4823-AFDC-D12182EBFD47}" dt="2026-08-10T21:05:28.482" v="261" actId="255"/>
        <pc:sldMkLst>
          <pc:docMk/>
          <pc:sldMk cId="1224417084" sldId="531"/>
        </pc:sldMkLst>
        <pc:spChg chg="mod">
          <ac:chgData name="help desk" userId="076106f8-e622-4bba-bf8d-41b4b1aaf204" providerId="ADAL" clId="{9506F142-11BC-4823-AFDC-D12182EBFD47}" dt="2026-08-10T21:05:28.482" v="261" actId="255"/>
          <ac:spMkLst>
            <pc:docMk/>
            <pc:sldMk cId="1224417084" sldId="531"/>
            <ac:spMk id="11" creationId="{16163925-AEEB-F27A-D9C1-CEC9E656B49F}"/>
          </ac:spMkLst>
        </pc:spChg>
        <pc:spChg chg="mod">
          <ac:chgData name="help desk" userId="076106f8-e622-4bba-bf8d-41b4b1aaf204" providerId="ADAL" clId="{9506F142-11BC-4823-AFDC-D12182EBFD47}" dt="2026-08-10T21:05:12.073" v="249" actId="20577"/>
          <ac:spMkLst>
            <pc:docMk/>
            <pc:sldMk cId="1224417084" sldId="531"/>
            <ac:spMk id="15" creationId="{343441CD-6A6B-1D0F-2F8F-8B14DD4666B1}"/>
          </ac:spMkLst>
        </pc:spChg>
      </pc:sldChg>
      <pc:sldChg chg="modSp">
        <pc:chgData name="help desk" userId="076106f8-e622-4bba-bf8d-41b4b1aaf204" providerId="ADAL" clId="{9506F142-11BC-4823-AFDC-D12182EBFD47}" dt="2026-08-10T20:53:26.769" v="164" actId="255"/>
        <pc:sldMkLst>
          <pc:docMk/>
          <pc:sldMk cId="3068647320" sldId="533"/>
        </pc:sldMkLst>
        <pc:spChg chg="mod">
          <ac:chgData name="help desk" userId="076106f8-e622-4bba-bf8d-41b4b1aaf204" providerId="ADAL" clId="{9506F142-11BC-4823-AFDC-D12182EBFD47}" dt="2026-08-10T20:53:26.769" v="164" actId="255"/>
          <ac:spMkLst>
            <pc:docMk/>
            <pc:sldMk cId="3068647320" sldId="533"/>
            <ac:spMk id="27" creationId="{ED5CF8EC-1D39-BBD8-4799-CE56125E48DA}"/>
          </ac:spMkLst>
        </pc:spChg>
        <pc:spChg chg="mod">
          <ac:chgData name="help desk" userId="076106f8-e622-4bba-bf8d-41b4b1aaf204" providerId="ADAL" clId="{9506F142-11BC-4823-AFDC-D12182EBFD47}" dt="2026-08-10T20:53:08.511" v="160" actId="20577"/>
          <ac:spMkLst>
            <pc:docMk/>
            <pc:sldMk cId="3068647320" sldId="533"/>
            <ac:spMk id="30" creationId="{D634BA13-10A5-085C-1202-E66E88FF62C7}"/>
          </ac:spMkLst>
        </pc:spChg>
        <pc:cxnChg chg="mod">
          <ac:chgData name="help desk" userId="076106f8-e622-4bba-bf8d-41b4b1aaf204" providerId="ADAL" clId="{9506F142-11BC-4823-AFDC-D12182EBFD47}" dt="2026-08-10T20:53:26.769" v="164" actId="255"/>
          <ac:cxnSpMkLst>
            <pc:docMk/>
            <pc:sldMk cId="3068647320" sldId="533"/>
            <ac:cxnSpMk id="28" creationId="{9C8C3952-B778-F12E-759E-BCAD1FAE9E63}"/>
          </ac:cxnSpMkLst>
        </pc:cxnChg>
      </pc:sldChg>
      <pc:sldChg chg="modSp">
        <pc:chgData name="help desk" userId="076106f8-e622-4bba-bf8d-41b4b1aaf204" providerId="ADAL" clId="{9506F142-11BC-4823-AFDC-D12182EBFD47}" dt="2026-08-10T20:54:12.246" v="167" actId="20577"/>
        <pc:sldMkLst>
          <pc:docMk/>
          <pc:sldMk cId="4275446239" sldId="534"/>
        </pc:sldMkLst>
        <pc:spChg chg="mod">
          <ac:chgData name="help desk" userId="076106f8-e622-4bba-bf8d-41b4b1aaf204" providerId="ADAL" clId="{9506F142-11BC-4823-AFDC-D12182EBFD47}" dt="2026-08-10T20:54:12.246" v="167" actId="20577"/>
          <ac:spMkLst>
            <pc:docMk/>
            <pc:sldMk cId="4275446239" sldId="534"/>
            <ac:spMk id="2" creationId="{4360FD8F-13DE-7378-2889-BDAA4E1F6533}"/>
          </ac:spMkLst>
        </pc:spChg>
      </pc:sldChg>
      <pc:sldChg chg="modSp">
        <pc:chgData name="help desk" userId="076106f8-e622-4bba-bf8d-41b4b1aaf204" providerId="ADAL" clId="{9506F142-11BC-4823-AFDC-D12182EBFD47}" dt="2026-08-19T14:30:55.712" v="363" actId="20577"/>
        <pc:sldMkLst>
          <pc:docMk/>
          <pc:sldMk cId="1652229530" sldId="536"/>
        </pc:sldMkLst>
        <pc:spChg chg="mod">
          <ac:chgData name="help desk" userId="076106f8-e622-4bba-bf8d-41b4b1aaf204" providerId="ADAL" clId="{9506F142-11BC-4823-AFDC-D12182EBFD47}" dt="2026-08-19T14:30:55.712" v="363" actId="20577"/>
          <ac:spMkLst>
            <pc:docMk/>
            <pc:sldMk cId="1652229530" sldId="536"/>
            <ac:spMk id="12" creationId="{32638EC4-CE3A-3F8A-9E6D-1DC43D2D19CD}"/>
          </ac:spMkLst>
        </pc:spChg>
      </pc:sldChg>
      <pc:sldChg chg="modSp">
        <pc:chgData name="help desk" userId="076106f8-e622-4bba-bf8d-41b4b1aaf204" providerId="ADAL" clId="{9506F142-11BC-4823-AFDC-D12182EBFD47}" dt="2026-08-10T20:55:11.682" v="206" actId="20577"/>
        <pc:sldMkLst>
          <pc:docMk/>
          <pc:sldMk cId="372007386" sldId="537"/>
        </pc:sldMkLst>
        <pc:spChg chg="mod">
          <ac:chgData name="help desk" userId="076106f8-e622-4bba-bf8d-41b4b1aaf204" providerId="ADAL" clId="{9506F142-11BC-4823-AFDC-D12182EBFD47}" dt="2026-08-10T20:55:11.682" v="206" actId="20577"/>
          <ac:spMkLst>
            <pc:docMk/>
            <pc:sldMk cId="372007386" sldId="537"/>
            <ac:spMk id="42" creationId="{12AB6000-CF63-1174-93AB-07C25615AB69}"/>
          </ac:spMkLst>
        </pc:spChg>
        <pc:cxnChg chg="mod">
          <ac:chgData name="help desk" userId="076106f8-e622-4bba-bf8d-41b4b1aaf204" providerId="ADAL" clId="{9506F142-11BC-4823-AFDC-D12182EBFD47}" dt="2026-08-10T20:55:11.204" v="191" actId="20577"/>
          <ac:cxnSpMkLst>
            <pc:docMk/>
            <pc:sldMk cId="372007386" sldId="537"/>
            <ac:cxnSpMk id="43" creationId="{EEAD598A-1ED9-B235-82A8-047D55F6FF37}"/>
          </ac:cxnSpMkLst>
        </pc:cxnChg>
      </pc:sldChg>
      <pc:sldChg chg="modSp">
        <pc:chgData name="help desk" userId="076106f8-e622-4bba-bf8d-41b4b1aaf204" providerId="ADAL" clId="{9506F142-11BC-4823-AFDC-D12182EBFD47}" dt="2026-08-19T14:31:54.275" v="364" actId="20577"/>
        <pc:sldMkLst>
          <pc:docMk/>
          <pc:sldMk cId="2014054826" sldId="538"/>
        </pc:sldMkLst>
        <pc:spChg chg="mod">
          <ac:chgData name="help desk" userId="076106f8-e622-4bba-bf8d-41b4b1aaf204" providerId="ADAL" clId="{9506F142-11BC-4823-AFDC-D12182EBFD47}" dt="2026-08-19T14:31:54.275" v="364" actId="20577"/>
          <ac:spMkLst>
            <pc:docMk/>
            <pc:sldMk cId="2014054826" sldId="538"/>
            <ac:spMk id="12" creationId="{38043661-90C2-3121-3B3C-A4413A96EBDC}"/>
          </ac:spMkLst>
        </pc:spChg>
      </pc:sldChg>
    </pc:docChg>
  </pc:docChgLst>
  <pc:docChgLst>
    <pc:chgData name="help" userId="076106f8-e622-4bba-bf8d-41b4b1aaf204" providerId="ADAL" clId="{EC4474CD-8414-4ADE-9A2F-DA5DEB0B102E}"/>
    <pc:docChg chg="undo custSel addSld delSld modSld">
      <pc:chgData name="help" userId="076106f8-e622-4bba-bf8d-41b4b1aaf204" providerId="ADAL" clId="{EC4474CD-8414-4ADE-9A2F-DA5DEB0B102E}" dt="2026-04-29T15:36:40.533" v="22" actId="47"/>
      <pc:docMkLst>
        <pc:docMk/>
      </pc:docMkLst>
      <pc:sldChg chg="addSp modSp mod modAnim">
        <pc:chgData name="help" userId="076106f8-e622-4bba-bf8d-41b4b1aaf204" providerId="ADAL" clId="{EC4474CD-8414-4ADE-9A2F-DA5DEB0B102E}" dt="2026-04-29T15:33:40.234" v="13"/>
        <pc:sldMkLst>
          <pc:docMk/>
          <pc:sldMk cId="1576177480" sldId="256"/>
        </pc:sldMkLst>
        <pc:spChg chg="mod">
          <ac:chgData name="help" userId="076106f8-e622-4bba-bf8d-41b4b1aaf204" providerId="ADAL" clId="{EC4474CD-8414-4ADE-9A2F-DA5DEB0B102E}" dt="2026-04-29T15:32:55.571" v="7" actId="21"/>
          <ac:spMkLst>
            <pc:docMk/>
            <pc:sldMk cId="1576177480" sldId="256"/>
            <ac:spMk id="2" creationId="{2FC3E90C-15F8-4D2E-8C40-759E6203ED1D}"/>
          </ac:spMkLst>
        </pc:spChg>
        <pc:spChg chg="add mod">
          <ac:chgData name="help" userId="076106f8-e622-4bba-bf8d-41b4b1aaf204" providerId="ADAL" clId="{EC4474CD-8414-4ADE-9A2F-DA5DEB0B102E}" dt="2026-04-29T15:33:25.553" v="12" actId="1076"/>
          <ac:spMkLst>
            <pc:docMk/>
            <pc:sldMk cId="1576177480" sldId="256"/>
            <ac:spMk id="3" creationId="{C1A95DC9-D7B2-45B1-8A33-F45F602BFC27}"/>
          </ac:spMkLst>
        </pc:spChg>
        <pc:spChg chg="mod">
          <ac:chgData name="help" userId="076106f8-e622-4bba-bf8d-41b4b1aaf204" providerId="ADAL" clId="{EC4474CD-8414-4ADE-9A2F-DA5DEB0B102E}" dt="2026-04-29T15:32:32.990" v="6" actId="1076"/>
          <ac:spMkLst>
            <pc:docMk/>
            <pc:sldMk cId="1576177480" sldId="256"/>
            <ac:spMk id="4" creationId="{24C85F65-DB85-4182-8096-C15FF31740A5}"/>
          </ac:spMkLst>
        </pc:spChg>
      </pc:sldChg>
      <pc:sldChg chg="del">
        <pc:chgData name="help" userId="076106f8-e622-4bba-bf8d-41b4b1aaf204" providerId="ADAL" clId="{EC4474CD-8414-4ADE-9A2F-DA5DEB0B102E}" dt="2026-04-29T15:36:37.952" v="21" actId="47"/>
        <pc:sldMkLst>
          <pc:docMk/>
          <pc:sldMk cId="3148168845" sldId="261"/>
        </pc:sldMkLst>
      </pc:sldChg>
      <pc:sldChg chg="del">
        <pc:chgData name="help" userId="076106f8-e622-4bba-bf8d-41b4b1aaf204" providerId="ADAL" clId="{EC4474CD-8414-4ADE-9A2F-DA5DEB0B102E}" dt="2026-04-29T15:36:40.533" v="22" actId="47"/>
        <pc:sldMkLst>
          <pc:docMk/>
          <pc:sldMk cId="4179381010" sldId="379"/>
        </pc:sldMkLst>
      </pc:sldChg>
      <pc:sldChg chg="add modAnim">
        <pc:chgData name="help" userId="076106f8-e622-4bba-bf8d-41b4b1aaf204" providerId="ADAL" clId="{EC4474CD-8414-4ADE-9A2F-DA5DEB0B102E}" dt="2026-04-29T15:34:23.104" v="14"/>
        <pc:sldMkLst>
          <pc:docMk/>
          <pc:sldMk cId="1905254606" sldId="502"/>
        </pc:sldMkLst>
      </pc:sldChg>
      <pc:sldChg chg="add">
        <pc:chgData name="help" userId="076106f8-e622-4bba-bf8d-41b4b1aaf204" providerId="ADAL" clId="{EC4474CD-8414-4ADE-9A2F-DA5DEB0B102E}" dt="2026-04-29T15:36:33.201" v="20"/>
        <pc:sldMkLst>
          <pc:docMk/>
          <pc:sldMk cId="33441867" sldId="504"/>
        </pc:sldMkLst>
      </pc:sldChg>
      <pc:sldChg chg="del modAnim">
        <pc:chgData name="help" userId="076106f8-e622-4bba-bf8d-41b4b1aaf204" providerId="ADAL" clId="{EC4474CD-8414-4ADE-9A2F-DA5DEB0B102E}" dt="2026-04-29T15:35:45.244" v="19" actId="47"/>
        <pc:sldMkLst>
          <pc:docMk/>
          <pc:sldMk cId="3125298073" sldId="506"/>
        </pc:sldMkLst>
      </pc:sldChg>
      <pc:sldChg chg="add">
        <pc:chgData name="help" userId="076106f8-e622-4bba-bf8d-41b4b1aaf204" providerId="ADAL" clId="{EC4474CD-8414-4ADE-9A2F-DA5DEB0B102E}" dt="2026-04-29T15:36:33.201" v="20"/>
        <pc:sldMkLst>
          <pc:docMk/>
          <pc:sldMk cId="425942844" sldId="540"/>
        </pc:sldMkLst>
      </pc:sldChg>
    </pc:docChg>
  </pc:docChgLst>
  <pc:docChgLst>
    <pc:chgData name="help desk" userId="076106f8-e622-4bba-bf8d-41b4b1aaf204" providerId="ADAL" clId="{8F259CAE-8E20-4539-8ABF-2E61A682F151}"/>
    <pc:docChg chg="custSel modSld">
      <pc:chgData name="help desk" userId="076106f8-e622-4bba-bf8d-41b4b1aaf204" providerId="ADAL" clId="{8F259CAE-8E20-4539-8ABF-2E61A682F151}" dt="2025-08-13T19:15:07.313" v="0" actId="478"/>
      <pc:docMkLst>
        <pc:docMk/>
      </pc:docMkLst>
      <pc:sldChg chg="delSp mod">
        <pc:chgData name="help desk" userId="076106f8-e622-4bba-bf8d-41b4b1aaf204" providerId="ADAL" clId="{8F259CAE-8E20-4539-8ABF-2E61A682F151}" dt="2025-08-13T19:15:07.313" v="0" actId="478"/>
        <pc:sldMkLst>
          <pc:docMk/>
          <pc:sldMk cId="2546980733" sldId="307"/>
        </pc:sldMkLst>
        <pc:picChg chg="del">
          <ac:chgData name="help desk" userId="076106f8-e622-4bba-bf8d-41b4b1aaf204" providerId="ADAL" clId="{8F259CAE-8E20-4539-8ABF-2E61A682F151}" dt="2025-08-13T19:15:07.313" v="0" actId="478"/>
          <ac:picMkLst>
            <pc:docMk/>
            <pc:sldMk cId="2546980733" sldId="307"/>
            <ac:picMk id="3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852B56-A9AD-4A82-A285-12F28A2F5492}" type="datetimeFigureOut">
              <a:rPr lang="en-CA" smtClean="0"/>
              <a:t>2026-08-19</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1ADD4-7FC0-4D14-8D10-635BD9F3954B}" type="slidenum">
              <a:rPr lang="en-CA" smtClean="0"/>
              <a:t>‹#›</a:t>
            </a:fld>
            <a:endParaRPr lang="en-CA"/>
          </a:p>
        </p:txBody>
      </p:sp>
    </p:spTree>
    <p:extLst>
      <p:ext uri="{BB962C8B-B14F-4D97-AF65-F5344CB8AC3E}">
        <p14:creationId xmlns:p14="http://schemas.microsoft.com/office/powerpoint/2010/main" val="1919539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1:  Where on the Windows login screen is the network connection icon? (Slide 4)</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b.  Bottom right corner</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3C1ADD4-7FC0-4D14-8D10-635BD9F3954B}" type="slidenum">
              <a:rPr lang="en-CA" smtClean="0"/>
              <a:t>4</a:t>
            </a:fld>
            <a:endParaRPr lang="en-CA"/>
          </a:p>
        </p:txBody>
      </p:sp>
    </p:spTree>
    <p:extLst>
      <p:ext uri="{BB962C8B-B14F-4D97-AF65-F5344CB8AC3E}">
        <p14:creationId xmlns:p14="http://schemas.microsoft.com/office/powerpoint/2010/main" val="3650272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2:  Where is the System Notification area located? (Slide 11)</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c.  On the Taskbar</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3C1ADD4-7FC0-4D14-8D10-635BD9F3954B}" type="slidenum">
              <a:rPr lang="en-CA" smtClean="0"/>
              <a:t>11</a:t>
            </a:fld>
            <a:endParaRPr lang="en-CA"/>
          </a:p>
        </p:txBody>
      </p:sp>
    </p:spTree>
    <p:extLst>
      <p:ext uri="{BB962C8B-B14F-4D97-AF65-F5344CB8AC3E}">
        <p14:creationId xmlns:p14="http://schemas.microsoft.com/office/powerpoint/2010/main" val="18291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3:  Where do you go to log out? (Slide 13)</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Answer 3:  a.  </a:t>
            </a:r>
            <a:r>
              <a:rPr lang="en-US" sz="1100" dirty="0">
                <a:effectLst/>
                <a:latin typeface="Calibri" panose="020F0502020204030204" pitchFamily="34" charset="0"/>
                <a:ea typeface="Calibri" panose="020F0502020204030204" pitchFamily="34" charset="0"/>
                <a:cs typeface="Times New Roman" panose="02020603050405020304" pitchFamily="18" charset="0"/>
              </a:rPr>
              <a:t>Start menu, your account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3C1ADD4-7FC0-4D14-8D10-635BD9F3954B}" type="slidenum">
              <a:rPr lang="en-CA" smtClean="0"/>
              <a:t>13</a:t>
            </a:fld>
            <a:endParaRPr lang="en-CA"/>
          </a:p>
        </p:txBody>
      </p:sp>
    </p:spTree>
    <p:extLst>
      <p:ext uri="{BB962C8B-B14F-4D97-AF65-F5344CB8AC3E}">
        <p14:creationId xmlns:p14="http://schemas.microsoft.com/office/powerpoint/2010/main" val="2193835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4:  What is the keyboard shortcut to open a File Explorer dialog? (Slide 18)</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Answer 4:  d. </a:t>
            </a:r>
            <a:r>
              <a:rPr lang="en-US" sz="1100" dirty="0">
                <a:effectLst/>
                <a:latin typeface="Calibri" panose="020F0502020204030204" pitchFamily="34" charset="0"/>
                <a:ea typeface="Calibri" panose="020F0502020204030204" pitchFamily="34" charset="0"/>
                <a:cs typeface="Times New Roman" panose="02020603050405020304" pitchFamily="18" charset="0"/>
              </a:rPr>
              <a:t>Windows Key + E</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3C1ADD4-7FC0-4D14-8D10-635BD9F3954B}" type="slidenum">
              <a:rPr lang="en-CA" smtClean="0"/>
              <a:t>18</a:t>
            </a:fld>
            <a:endParaRPr lang="en-CA"/>
          </a:p>
        </p:txBody>
      </p:sp>
    </p:spTree>
    <p:extLst>
      <p:ext uri="{BB962C8B-B14F-4D97-AF65-F5344CB8AC3E}">
        <p14:creationId xmlns:p14="http://schemas.microsoft.com/office/powerpoint/2010/main" val="2603027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Question 5:  Using the keyboard only, what key accesses the ribbon (select two)? (Slide 28)</a:t>
            </a:r>
          </a:p>
          <a:p>
            <a:pPr marL="0" lvl="0" indent="0">
              <a:lnSpc>
                <a:spcPct val="107000"/>
              </a:lnSpc>
              <a:buFont typeface="+mj-lt"/>
              <a:buNone/>
            </a:pPr>
            <a:r>
              <a:rPr lang="en-US" sz="1100" dirty="0">
                <a:effectLst/>
                <a:latin typeface="Calibri" panose="020F0502020204030204" pitchFamily="34" charset="0"/>
                <a:ea typeface="Calibri" panose="020F0502020204030204" pitchFamily="34" charset="0"/>
                <a:cs typeface="Times New Roman" panose="02020603050405020304" pitchFamily="18" charset="0"/>
              </a:rPr>
              <a:t>Answer 5:  b. ALT + R</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mj-lt"/>
              <a:buNone/>
            </a:pPr>
            <a:r>
              <a:rPr lang="en-CA" sz="1100" dirty="0">
                <a:effectLst/>
                <a:latin typeface="Calibri" panose="020F0502020204030204" pitchFamily="34" charset="0"/>
                <a:ea typeface="Calibri" panose="020F0502020204030204" pitchFamily="34" charset="0"/>
                <a:cs typeface="Times New Roman" panose="02020603050405020304" pitchFamily="18" charset="0"/>
              </a:rPr>
              <a:t>                  c.  </a:t>
            </a:r>
            <a:r>
              <a:rPr lang="en-US" sz="1100" dirty="0">
                <a:effectLst/>
                <a:latin typeface="Calibri" panose="020F0502020204030204" pitchFamily="34" charset="0"/>
                <a:ea typeface="Calibri" panose="020F0502020204030204" pitchFamily="34" charset="0"/>
                <a:cs typeface="Times New Roman" panose="02020603050405020304" pitchFamily="18" charset="0"/>
              </a:rPr>
              <a:t>ALT</a:t>
            </a:r>
            <a:endParaRPr lang="en-CA"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CA" dirty="0"/>
          </a:p>
        </p:txBody>
      </p:sp>
      <p:sp>
        <p:nvSpPr>
          <p:cNvPr id="4" name="Slide Number Placeholder 3"/>
          <p:cNvSpPr>
            <a:spLocks noGrp="1"/>
          </p:cNvSpPr>
          <p:nvPr>
            <p:ph type="sldNum" sz="quarter" idx="5"/>
          </p:nvPr>
        </p:nvSpPr>
        <p:spPr/>
        <p:txBody>
          <a:bodyPr/>
          <a:lstStyle/>
          <a:p>
            <a:fld id="{83C1ADD4-7FC0-4D14-8D10-635BD9F3954B}" type="slidenum">
              <a:rPr lang="en-CA" smtClean="0"/>
              <a:t>28</a:t>
            </a:fld>
            <a:endParaRPr lang="en-CA"/>
          </a:p>
        </p:txBody>
      </p:sp>
    </p:spTree>
    <p:extLst>
      <p:ext uri="{BB962C8B-B14F-4D97-AF65-F5344CB8AC3E}">
        <p14:creationId xmlns:p14="http://schemas.microsoft.com/office/powerpoint/2010/main" val="951286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34</a:t>
            </a:fld>
            <a:endParaRPr lang="en-CA" altLang="en-US"/>
          </a:p>
        </p:txBody>
      </p:sp>
    </p:spTree>
    <p:extLst>
      <p:ext uri="{BB962C8B-B14F-4D97-AF65-F5344CB8AC3E}">
        <p14:creationId xmlns:p14="http://schemas.microsoft.com/office/powerpoint/2010/main" val="1502155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02A06-5C62-4CDB-A38D-74A5C273314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D4A31AEB-6F95-4274-BD9D-68C469F8D1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AE48B88B-F8F3-4D4A-9BA0-292BBA208320}"/>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303DD514-86C9-4F6B-84DD-44399870182C}"/>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F0BDE0B-C8CC-49FC-90D5-03D8AA146D44}"/>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1973549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62A61-C907-49E8-8389-7BAE1FD360BF}"/>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28797249-71A2-4BB7-9229-E6AFB02280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756791F-E559-45EA-9581-A8352EBC59DE}"/>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8E96F21D-F129-4A26-BAE8-02B4F32ADA8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EE47A4D-3747-4A0D-B8FC-7CA7B7521131}"/>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4115048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7C6514-8D0D-41AA-B624-2DFD172A71F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36086A3D-6349-43EA-A1BF-AEB7BA4FDE2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CDF8F87-AC26-48C3-A22D-3AB75EA3F3CD}"/>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B74F56E7-82AD-411C-BD1D-B94CFACDF9A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07CBEC00-3C22-4411-AE4B-4D568306C662}"/>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456916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3767634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1344D-FB44-4386-9A82-0FA96A99558D}"/>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9A3C8978-4E73-4C02-A4E9-6E0CDC5532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9D158DB-46EF-4286-AC09-BFB1503AF323}"/>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E21820DE-D774-43BB-8CC6-097673E4AE42}"/>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3419342-B237-4071-AFF0-8761ECA02E8D}"/>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61499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5302E-1968-4342-8D6C-BD9D49C169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CD014CDD-E721-4A7A-BB2A-5B22DE978F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21F5CB-4BFE-4C8B-A7F3-A6D840D7294F}"/>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70663417-F189-424B-ACD4-E626C86DA4D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AD8D6934-8278-49FC-A785-EF92043A35A6}"/>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916215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B200F3-B01C-42B0-A805-0315C0266E6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88407214-9863-431C-836F-857351054D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A692B1C-9842-4358-A861-AA174DA8F1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12A15C61-79B2-4D19-A660-6FA6485A6215}"/>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6" name="Footer Placeholder 5">
            <a:extLst>
              <a:ext uri="{FF2B5EF4-FFF2-40B4-BE49-F238E27FC236}">
                <a16:creationId xmlns:a16="http://schemas.microsoft.com/office/drawing/2014/main" id="{9207AA9C-E760-4BF7-8CAB-A8E1F724F3AE}"/>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33F99AB-193D-4964-AEBA-68AB30F143BF}"/>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41518448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C8AFA-B862-4CED-B86F-4DBBA9CD9C52}"/>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F03EF416-5422-4FA2-AC4D-A5E74FD85D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78438B0-B597-4ABD-97C9-614E8B9F4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04DB2A6E-F9E9-485D-807C-9EEF32718BF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920E08-6171-455E-9303-95587EB590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D7EF763-C5E9-4E9A-BC4B-4DD72F852D76}"/>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8" name="Footer Placeholder 7">
            <a:extLst>
              <a:ext uri="{FF2B5EF4-FFF2-40B4-BE49-F238E27FC236}">
                <a16:creationId xmlns:a16="http://schemas.microsoft.com/office/drawing/2014/main" id="{4CBA664D-D437-403C-9D33-D2433D718568}"/>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A6E76CD3-DF02-4B13-8C87-E2C88FDEE467}"/>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209881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D367-6C58-4885-B426-18F6423DCA5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9F04A46-3C2D-41A0-BAD6-E4A67E81DAAB}"/>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4" name="Footer Placeholder 3">
            <a:extLst>
              <a:ext uri="{FF2B5EF4-FFF2-40B4-BE49-F238E27FC236}">
                <a16:creationId xmlns:a16="http://schemas.microsoft.com/office/drawing/2014/main" id="{A7126E82-520D-4B52-AB4E-765E7814478C}"/>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5084A686-8A46-450D-BED5-15376DBBFB2F}"/>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817564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EB65F0-2D41-43B2-82BF-C3E9418C4DCD}"/>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3" name="Footer Placeholder 2">
            <a:extLst>
              <a:ext uri="{FF2B5EF4-FFF2-40B4-BE49-F238E27FC236}">
                <a16:creationId xmlns:a16="http://schemas.microsoft.com/office/drawing/2014/main" id="{B05D94EF-3F90-42AD-A2F4-8CB4FC708630}"/>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C5E723A6-E6E4-437D-A7C6-777E6FE30249}"/>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957059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CC52B-705E-458A-A1A9-B20382F539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CFD734A6-BDA5-41C7-8855-0CF3446070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EF677901-1872-4D57-A423-93EE81A35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7DE13D-69A3-470F-B6C4-6474D3211EF0}"/>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6" name="Footer Placeholder 5">
            <a:extLst>
              <a:ext uri="{FF2B5EF4-FFF2-40B4-BE49-F238E27FC236}">
                <a16:creationId xmlns:a16="http://schemas.microsoft.com/office/drawing/2014/main" id="{359CE3A6-E8DF-48A9-9BB3-CBC17C22C835}"/>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7A610AF-F113-425F-993E-22980DC58A09}"/>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3068975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FD908-2785-4B43-8F69-46221C555E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30C139F-DB12-4F10-A89C-FD31095525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83B56452-D282-4DED-8F33-1D4AAA006D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FE53C5-52CA-4FC8-A7CB-408F191C8DF9}"/>
              </a:ext>
            </a:extLst>
          </p:cNvPr>
          <p:cNvSpPr>
            <a:spLocks noGrp="1"/>
          </p:cNvSpPr>
          <p:nvPr>
            <p:ph type="dt" sz="half" idx="10"/>
          </p:nvPr>
        </p:nvSpPr>
        <p:spPr/>
        <p:txBody>
          <a:bodyPr/>
          <a:lstStyle/>
          <a:p>
            <a:fld id="{5C453449-ADEE-4E22-8EC8-C14559E8E540}" type="datetimeFigureOut">
              <a:rPr lang="en-CA" smtClean="0"/>
              <a:t>2026-08-19</a:t>
            </a:fld>
            <a:endParaRPr lang="en-CA"/>
          </a:p>
        </p:txBody>
      </p:sp>
      <p:sp>
        <p:nvSpPr>
          <p:cNvPr id="6" name="Footer Placeholder 5">
            <a:extLst>
              <a:ext uri="{FF2B5EF4-FFF2-40B4-BE49-F238E27FC236}">
                <a16:creationId xmlns:a16="http://schemas.microsoft.com/office/drawing/2014/main" id="{5998C12D-CD5A-4151-8473-0B83C04A826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F1826769-CE13-4200-8CEA-AB3956ADB45E}"/>
              </a:ext>
            </a:extLst>
          </p:cNvPr>
          <p:cNvSpPr>
            <a:spLocks noGrp="1"/>
          </p:cNvSpPr>
          <p:nvPr>
            <p:ph type="sldNum" sz="quarter" idx="12"/>
          </p:nvPr>
        </p:nvSpPr>
        <p:spPr/>
        <p:txBody>
          <a:bodyPr/>
          <a:lstStyle/>
          <a:p>
            <a:fld id="{CCC34D3C-69C8-45B2-A903-1F9FF8B72CEA}" type="slidenum">
              <a:rPr lang="en-CA" smtClean="0"/>
              <a:t>‹#›</a:t>
            </a:fld>
            <a:endParaRPr lang="en-CA"/>
          </a:p>
        </p:txBody>
      </p:sp>
    </p:spTree>
    <p:extLst>
      <p:ext uri="{BB962C8B-B14F-4D97-AF65-F5344CB8AC3E}">
        <p14:creationId xmlns:p14="http://schemas.microsoft.com/office/powerpoint/2010/main" val="1291387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106E7B-6A57-4ADE-9B40-669F9AE4B9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906E4E4-8015-4393-A33B-F0E668000C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6745AAA-8AE4-4751-A43B-2684AF8E9F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453449-ADEE-4E22-8EC8-C14559E8E540}" type="datetimeFigureOut">
              <a:rPr lang="en-CA" smtClean="0"/>
              <a:t>2026-08-19</a:t>
            </a:fld>
            <a:endParaRPr lang="en-CA"/>
          </a:p>
        </p:txBody>
      </p:sp>
      <p:sp>
        <p:nvSpPr>
          <p:cNvPr id="5" name="Footer Placeholder 4">
            <a:extLst>
              <a:ext uri="{FF2B5EF4-FFF2-40B4-BE49-F238E27FC236}">
                <a16:creationId xmlns:a16="http://schemas.microsoft.com/office/drawing/2014/main" id="{2454C86A-D0DF-4057-921A-DE5E07ADA0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74D4F27E-746B-48FA-B3E8-69F89A2BF9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C34D3C-69C8-45B2-A903-1F9FF8B72CEA}" type="slidenum">
              <a:rPr lang="en-CA" smtClean="0"/>
              <a:t>‹#›</a:t>
            </a:fld>
            <a:endParaRPr lang="en-CA"/>
          </a:p>
        </p:txBody>
      </p:sp>
    </p:spTree>
    <p:extLst>
      <p:ext uri="{BB962C8B-B14F-4D97-AF65-F5344CB8AC3E}">
        <p14:creationId xmlns:p14="http://schemas.microsoft.com/office/powerpoint/2010/main" val="4208395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2.xml"/><Relationship Id="rId5" Type="http://schemas.openxmlformats.org/officeDocument/2006/relationships/image" Target="../media/image23.png"/><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gif"/><Relationship Id="rId1" Type="http://schemas.openxmlformats.org/officeDocument/2006/relationships/slideLayout" Target="../slideLayouts/slideLayout1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4.jpe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0"/>
            <a:ext cx="12192000" cy="6847562"/>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29" y="980902"/>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4" name="TextBox 3">
            <a:extLst>
              <a:ext uri="{FF2B5EF4-FFF2-40B4-BE49-F238E27FC236}">
                <a16:creationId xmlns:a16="http://schemas.microsoft.com/office/drawing/2014/main" id="{24C85F65-DB85-4182-8096-C15FF31740A5}"/>
              </a:ext>
            </a:extLst>
          </p:cNvPr>
          <p:cNvSpPr txBox="1"/>
          <p:nvPr/>
        </p:nvSpPr>
        <p:spPr>
          <a:xfrm>
            <a:off x="4919799" y="3238356"/>
            <a:ext cx="2533271" cy="646331"/>
          </a:xfrm>
          <a:prstGeom prst="rect">
            <a:avLst/>
          </a:prstGeom>
          <a:noFill/>
        </p:spPr>
        <p:txBody>
          <a:bodyPr wrap="square" rtlCol="0">
            <a:spAutoFit/>
          </a:bodyPr>
          <a:lstStyle/>
          <a:p>
            <a:r>
              <a:rPr lang="en-CA" sz="3600" dirty="0">
                <a:latin typeface="Script MT Bold" panose="03040602040607080904" pitchFamily="66" charset="0"/>
              </a:rPr>
              <a:t>Entry Level</a:t>
            </a:r>
          </a:p>
        </p:txBody>
      </p:sp>
      <p:pic>
        <p:nvPicPr>
          <p:cNvPr id="8" name="Picture 7">
            <a:extLst>
              <a:ext uri="{FF2B5EF4-FFF2-40B4-BE49-F238E27FC236}">
                <a16:creationId xmlns:a16="http://schemas.microsoft.com/office/drawing/2014/main" id="{2932D596-15A5-45E5-85DF-84FD29CE7E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0877" y="2136927"/>
            <a:ext cx="1432752" cy="1002184"/>
          </a:xfrm>
          <a:prstGeom prst="rect">
            <a:avLst/>
          </a:prstGeom>
        </p:spPr>
      </p:pic>
      <p:sp>
        <p:nvSpPr>
          <p:cNvPr id="3" name="TextBox 2">
            <a:extLst>
              <a:ext uri="{FF2B5EF4-FFF2-40B4-BE49-F238E27FC236}">
                <a16:creationId xmlns:a16="http://schemas.microsoft.com/office/drawing/2014/main" id="{C1A95DC9-D7B2-45B1-8A33-F45F602BFC27}"/>
              </a:ext>
            </a:extLst>
          </p:cNvPr>
          <p:cNvSpPr txBox="1"/>
          <p:nvPr/>
        </p:nvSpPr>
        <p:spPr>
          <a:xfrm>
            <a:off x="4360985" y="1024016"/>
            <a:ext cx="3805518" cy="1200329"/>
          </a:xfrm>
          <a:prstGeom prst="rect">
            <a:avLst/>
          </a:prstGeom>
          <a:noFill/>
        </p:spPr>
        <p:txBody>
          <a:bodyPr wrap="square" rtlCol="0">
            <a:spAutoFit/>
          </a:bodyPr>
          <a:lstStyle/>
          <a:p>
            <a:r>
              <a:rPr lang="en-CA" sz="5400" dirty="0">
                <a:solidFill>
                  <a:schemeClr val="tx1"/>
                </a:solidFill>
              </a:rPr>
              <a:t>Windows 11</a:t>
            </a:r>
          </a:p>
          <a:p>
            <a:endParaRPr lang="en-CA" dirty="0"/>
          </a:p>
        </p:txBody>
      </p:sp>
    </p:spTree>
    <p:extLst>
      <p:ext uri="{BB962C8B-B14F-4D97-AF65-F5344CB8AC3E}">
        <p14:creationId xmlns:p14="http://schemas.microsoft.com/office/powerpoint/2010/main" val="1576177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8"/>
                                        </p:tgtEl>
                                      </p:cBhvr>
                                    </p:animEffect>
                                    <p:set>
                                      <p:cBhvr>
                                        <p:cTn id="10" dur="1" fill="hold">
                                          <p:stCondLst>
                                            <p:cond delay="499"/>
                                          </p:stCondLst>
                                        </p:cTn>
                                        <p:tgtEl>
                                          <p:spTgt spid="8"/>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 water, nature, shore">
            <a:extLst>
              <a:ext uri="{FF2B5EF4-FFF2-40B4-BE49-F238E27FC236}">
                <a16:creationId xmlns:a16="http://schemas.microsoft.com/office/drawing/2014/main" id="{E486F7B9-F007-8B4C-BDC5-59EE8BAB6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Desktop</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4410075" y="88837"/>
            <a:ext cx="6130019"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desktop</a:t>
            </a:r>
            <a:r>
              <a:rPr lang="en-US" sz="2000" dirty="0"/>
              <a:t> is what you see once you have logged in.</a:t>
            </a:r>
          </a:p>
        </p:txBody>
      </p:sp>
      <p:sp>
        <p:nvSpPr>
          <p:cNvPr id="9" name="TextBox 8">
            <a:extLst>
              <a:ext uri="{FF2B5EF4-FFF2-40B4-BE49-F238E27FC236}">
                <a16:creationId xmlns:a16="http://schemas.microsoft.com/office/drawing/2014/main" id="{2133A6DF-3A52-6A16-D25E-8E27E7B75873}"/>
              </a:ext>
            </a:extLst>
          </p:cNvPr>
          <p:cNvSpPr txBox="1"/>
          <p:nvPr/>
        </p:nvSpPr>
        <p:spPr>
          <a:xfrm>
            <a:off x="3400431" y="2813280"/>
            <a:ext cx="5391137" cy="400110"/>
          </a:xfrm>
          <a:prstGeom prst="rect">
            <a:avLst/>
          </a:prstGeom>
          <a:solidFill>
            <a:schemeClr val="bg1"/>
          </a:solidFill>
          <a:ln w="19050">
            <a:solidFill>
              <a:schemeClr val="accent2"/>
            </a:solidFill>
          </a:ln>
        </p:spPr>
        <p:txBody>
          <a:bodyPr wrap="square" rtlCol="0">
            <a:spAutoFit/>
          </a:bodyPr>
          <a:lstStyle/>
          <a:p>
            <a:r>
              <a:rPr lang="en-US" sz="2000" dirty="0"/>
              <a:t>1. The </a:t>
            </a:r>
            <a:r>
              <a:rPr lang="en-US" sz="2000" b="1" dirty="0"/>
              <a:t>desktop</a:t>
            </a:r>
            <a:r>
              <a:rPr lang="en-US" sz="2000" dirty="0"/>
              <a:t> is the entire screen with a </a:t>
            </a:r>
            <a:r>
              <a:rPr lang="en-US" sz="2000" b="1" dirty="0"/>
              <a:t>taskbar</a:t>
            </a:r>
            <a:r>
              <a:rPr lang="en-US" sz="2000" dirty="0"/>
              <a:t>.</a:t>
            </a:r>
          </a:p>
        </p:txBody>
      </p:sp>
      <p:cxnSp>
        <p:nvCxnSpPr>
          <p:cNvPr id="11" name="Straight Arrow Connector 10">
            <a:extLst>
              <a:ext uri="{FF2B5EF4-FFF2-40B4-BE49-F238E27FC236}">
                <a16:creationId xmlns:a16="http://schemas.microsoft.com/office/drawing/2014/main" id="{252930ED-06A9-8207-390A-B3A7B87332C3}"/>
              </a:ext>
            </a:extLst>
          </p:cNvPr>
          <p:cNvCxnSpPr>
            <a:cxnSpLocks/>
            <a:stCxn id="9" idx="2"/>
            <a:endCxn id="14" idx="1"/>
          </p:cNvCxnSpPr>
          <p:nvPr/>
        </p:nvCxnSpPr>
        <p:spPr>
          <a:xfrm>
            <a:off x="6096000" y="3213390"/>
            <a:ext cx="23545" cy="181604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Left Brace 13">
            <a:extLst>
              <a:ext uri="{FF2B5EF4-FFF2-40B4-BE49-F238E27FC236}">
                <a16:creationId xmlns:a16="http://schemas.microsoft.com/office/drawing/2014/main" id="{578FEAC1-04F7-1DE4-EAEB-5A354703B02B}"/>
              </a:ext>
            </a:extLst>
          </p:cNvPr>
          <p:cNvSpPr/>
          <p:nvPr/>
        </p:nvSpPr>
        <p:spPr>
          <a:xfrm rot="5400000">
            <a:off x="5348178" y="318981"/>
            <a:ext cx="1504712" cy="10925628"/>
          </a:xfrm>
          <a:prstGeom prst="leftBrace">
            <a:avLst>
              <a:gd name="adj1" fmla="val 123208"/>
              <a:gd name="adj2" fmla="val 498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TextBox 21">
            <a:extLst>
              <a:ext uri="{FF2B5EF4-FFF2-40B4-BE49-F238E27FC236}">
                <a16:creationId xmlns:a16="http://schemas.microsoft.com/office/drawing/2014/main" id="{1459BA87-62D3-C359-4A23-8339249FE706}"/>
              </a:ext>
            </a:extLst>
          </p:cNvPr>
          <p:cNvSpPr txBox="1"/>
          <p:nvPr/>
        </p:nvSpPr>
        <p:spPr>
          <a:xfrm>
            <a:off x="2988129" y="2303791"/>
            <a:ext cx="6794047" cy="400110"/>
          </a:xfrm>
          <a:prstGeom prst="rect">
            <a:avLst/>
          </a:prstGeom>
          <a:solidFill>
            <a:schemeClr val="bg1"/>
          </a:solidFill>
          <a:ln w="19050">
            <a:solidFill>
              <a:schemeClr val="accent2"/>
            </a:solidFill>
          </a:ln>
        </p:spPr>
        <p:txBody>
          <a:bodyPr wrap="square" rtlCol="0">
            <a:spAutoFit/>
          </a:bodyPr>
          <a:lstStyle/>
          <a:p>
            <a:r>
              <a:rPr lang="en-US" sz="2000" dirty="0"/>
              <a:t>2. On the </a:t>
            </a:r>
            <a:r>
              <a:rPr lang="en-US" sz="2000" b="1" dirty="0"/>
              <a:t>desktop</a:t>
            </a:r>
            <a:r>
              <a:rPr lang="en-US" sz="2000" dirty="0"/>
              <a:t> you can place files, shortcuts, and hyperlinks.</a:t>
            </a:r>
          </a:p>
        </p:txBody>
      </p:sp>
      <p:cxnSp>
        <p:nvCxnSpPr>
          <p:cNvPr id="23" name="Straight Arrow Connector 22">
            <a:extLst>
              <a:ext uri="{FF2B5EF4-FFF2-40B4-BE49-F238E27FC236}">
                <a16:creationId xmlns:a16="http://schemas.microsoft.com/office/drawing/2014/main" id="{87B7F68F-CC1A-8EDB-810A-4AFBCDD19E3A}"/>
              </a:ext>
            </a:extLst>
          </p:cNvPr>
          <p:cNvCxnSpPr>
            <a:cxnSpLocks/>
            <a:stCxn id="22" idx="1"/>
            <a:endCxn id="24" idx="1"/>
          </p:cNvCxnSpPr>
          <p:nvPr/>
        </p:nvCxnSpPr>
        <p:spPr>
          <a:xfrm flipH="1" flipV="1">
            <a:off x="1967006" y="1718063"/>
            <a:ext cx="1021123" cy="785783"/>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 name="Left Brace 23">
            <a:extLst>
              <a:ext uri="{FF2B5EF4-FFF2-40B4-BE49-F238E27FC236}">
                <a16:creationId xmlns:a16="http://schemas.microsoft.com/office/drawing/2014/main" id="{E17193C5-6A78-7F67-1B6C-26AC10E295BD}"/>
              </a:ext>
            </a:extLst>
          </p:cNvPr>
          <p:cNvSpPr/>
          <p:nvPr/>
        </p:nvSpPr>
        <p:spPr>
          <a:xfrm rot="16200000">
            <a:off x="1634315" y="161503"/>
            <a:ext cx="627097" cy="2486023"/>
          </a:xfrm>
          <a:prstGeom prst="leftBrace">
            <a:avLst>
              <a:gd name="adj1" fmla="val 123208"/>
              <a:gd name="adj2" fmla="val 5077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736EEC8C-3FF0-6CD3-FB6E-6D96B9D301E0}"/>
              </a:ext>
            </a:extLst>
          </p:cNvPr>
          <p:cNvSpPr txBox="1"/>
          <p:nvPr/>
        </p:nvSpPr>
        <p:spPr>
          <a:xfrm>
            <a:off x="6514302" y="3628435"/>
            <a:ext cx="4799342" cy="1015663"/>
          </a:xfrm>
          <a:prstGeom prst="rect">
            <a:avLst/>
          </a:prstGeom>
          <a:solidFill>
            <a:schemeClr val="bg1"/>
          </a:solidFill>
          <a:ln w="19050">
            <a:solidFill>
              <a:schemeClr val="accent2"/>
            </a:solidFill>
          </a:ln>
        </p:spPr>
        <p:txBody>
          <a:bodyPr wrap="square" rtlCol="0">
            <a:spAutoFit/>
          </a:bodyPr>
          <a:lstStyle/>
          <a:p>
            <a:r>
              <a:rPr lang="en-US" sz="2000" dirty="0"/>
              <a:t>3.  Every </a:t>
            </a:r>
            <a:r>
              <a:rPr lang="en-US" sz="2000" b="1" dirty="0"/>
              <a:t>desktop</a:t>
            </a:r>
            <a:r>
              <a:rPr lang="en-US" sz="2000" dirty="0"/>
              <a:t> also has a trash can.</a:t>
            </a:r>
          </a:p>
          <a:p>
            <a:r>
              <a:rPr lang="en-US" sz="2000" dirty="0"/>
              <a:t>Files in the trash can still be recovered, but empty the trash and the file(s) are gone.</a:t>
            </a:r>
          </a:p>
        </p:txBody>
      </p:sp>
      <p:cxnSp>
        <p:nvCxnSpPr>
          <p:cNvPr id="39" name="Straight Arrow Connector 38">
            <a:extLst>
              <a:ext uri="{FF2B5EF4-FFF2-40B4-BE49-F238E27FC236}">
                <a16:creationId xmlns:a16="http://schemas.microsoft.com/office/drawing/2014/main" id="{30D4A2EE-2A0B-2A01-3973-5B54E6F1672F}"/>
              </a:ext>
            </a:extLst>
          </p:cNvPr>
          <p:cNvCxnSpPr>
            <a:cxnSpLocks/>
          </p:cNvCxnSpPr>
          <p:nvPr/>
        </p:nvCxnSpPr>
        <p:spPr>
          <a:xfrm flipH="1">
            <a:off x="11190620" y="4644098"/>
            <a:ext cx="123024" cy="161466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A4B4955E-A082-D839-0DDF-BDAE262C2680}"/>
              </a:ext>
            </a:extLst>
          </p:cNvPr>
          <p:cNvSpPr txBox="1"/>
          <p:nvPr/>
        </p:nvSpPr>
        <p:spPr>
          <a:xfrm>
            <a:off x="5389801" y="488947"/>
            <a:ext cx="6517821" cy="1631216"/>
          </a:xfrm>
          <a:prstGeom prst="rect">
            <a:avLst/>
          </a:prstGeom>
          <a:solidFill>
            <a:schemeClr val="bg1"/>
          </a:solidFill>
          <a:ln w="19050">
            <a:solidFill>
              <a:schemeClr val="accent2"/>
            </a:solidFill>
          </a:ln>
        </p:spPr>
        <p:txBody>
          <a:bodyPr wrap="square" rtlCol="0">
            <a:spAutoFit/>
          </a:bodyPr>
          <a:lstStyle/>
          <a:p>
            <a:r>
              <a:rPr lang="en-US" sz="2000" dirty="0"/>
              <a:t>The desktop contains four item types:</a:t>
            </a:r>
          </a:p>
          <a:p>
            <a:pPr marL="457200" indent="-457200">
              <a:buAutoNum type="arabicPeriod"/>
            </a:pPr>
            <a:r>
              <a:rPr lang="en-US" sz="2000" dirty="0"/>
              <a:t>The taskbar.</a:t>
            </a:r>
          </a:p>
          <a:p>
            <a:pPr marL="457200" indent="-457200">
              <a:buAutoNum type="arabicPeriod"/>
            </a:pPr>
            <a:r>
              <a:rPr lang="en-US" sz="2000" dirty="0"/>
              <a:t>Shortcuts to various files and hyperlinks.</a:t>
            </a:r>
          </a:p>
          <a:p>
            <a:pPr marL="457200" indent="-457200">
              <a:buAutoNum type="arabicPeriod"/>
            </a:pPr>
            <a:r>
              <a:rPr lang="en-US" sz="2000" dirty="0"/>
              <a:t>Trash can.</a:t>
            </a:r>
          </a:p>
          <a:p>
            <a:pPr marL="457200" indent="-457200">
              <a:buFontTx/>
              <a:buAutoNum type="arabicPeriod"/>
            </a:pPr>
            <a:r>
              <a:rPr lang="en-US" sz="2000" dirty="0"/>
              <a:t>The background.</a:t>
            </a:r>
          </a:p>
        </p:txBody>
      </p:sp>
      <p:sp>
        <p:nvSpPr>
          <p:cNvPr id="2" name="Slide Number Placeholder 2">
            <a:extLst>
              <a:ext uri="{FF2B5EF4-FFF2-40B4-BE49-F238E27FC236}">
                <a16:creationId xmlns:a16="http://schemas.microsoft.com/office/drawing/2014/main" id="{D4C4646B-A093-C4B3-66C5-442D1E189878}"/>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10</a:t>
            </a:fld>
            <a:endParaRPr lang="en-GB" dirty="0">
              <a:solidFill>
                <a:schemeClr val="tx1"/>
              </a:solidFill>
            </a:endParaRPr>
          </a:p>
        </p:txBody>
      </p:sp>
    </p:spTree>
    <p:extLst>
      <p:ext uri="{BB962C8B-B14F-4D97-AF65-F5344CB8AC3E}">
        <p14:creationId xmlns:p14="http://schemas.microsoft.com/office/powerpoint/2010/main" val="301876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additive="base">
                                        <p:cTn id="12" dur="500" fill="hold"/>
                                        <p:tgtEl>
                                          <p:spTgt spid="45"/>
                                        </p:tgtEl>
                                        <p:attrNameLst>
                                          <p:attrName>ppt_x</p:attrName>
                                        </p:attrNameLst>
                                      </p:cBhvr>
                                      <p:tavLst>
                                        <p:tav tm="0">
                                          <p:val>
                                            <p:strVal val="1+#ppt_w/2"/>
                                          </p:val>
                                        </p:tav>
                                        <p:tav tm="100000">
                                          <p:val>
                                            <p:strVal val="#ppt_x"/>
                                          </p:val>
                                        </p:tav>
                                      </p:tavLst>
                                    </p:anim>
                                    <p:anim calcmode="lin" valueType="num">
                                      <p:cBhvr additive="base">
                                        <p:cTn id="13" dur="500" fill="hold"/>
                                        <p:tgtEl>
                                          <p:spTgt spid="4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0-#ppt_w/2"/>
                                          </p:val>
                                        </p:tav>
                                        <p:tav tm="100000">
                                          <p:val>
                                            <p:strVal val="#ppt_x"/>
                                          </p:val>
                                        </p:tav>
                                      </p:tavLst>
                                    </p:anim>
                                    <p:anim calcmode="lin" valueType="num">
                                      <p:cBhvr additive="base">
                                        <p:cTn id="19" dur="500" fill="hold"/>
                                        <p:tgtEl>
                                          <p:spTgt spid="9"/>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500"/>
                                        <p:tgtEl>
                                          <p:spTgt spid="11"/>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500" fill="hold"/>
                                        <p:tgtEl>
                                          <p:spTgt spid="22"/>
                                        </p:tgtEl>
                                        <p:attrNameLst>
                                          <p:attrName>ppt_x</p:attrName>
                                        </p:attrNameLst>
                                      </p:cBhvr>
                                      <p:tavLst>
                                        <p:tav tm="0">
                                          <p:val>
                                            <p:strVal val="1+#ppt_w/2"/>
                                          </p:val>
                                        </p:tav>
                                        <p:tav tm="100000">
                                          <p:val>
                                            <p:strVal val="#ppt_x"/>
                                          </p:val>
                                        </p:tav>
                                      </p:tavLst>
                                    </p:anim>
                                    <p:anim calcmode="lin" valueType="num">
                                      <p:cBhvr additive="base">
                                        <p:cTn id="33" dur="500" fill="hold"/>
                                        <p:tgtEl>
                                          <p:spTgt spid="22"/>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2"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wipe(right)">
                                      <p:cBhvr>
                                        <p:cTn id="37" dur="500"/>
                                        <p:tgtEl>
                                          <p:spTgt spid="23"/>
                                        </p:tgtEl>
                                      </p:cBhvr>
                                    </p:animEffect>
                                  </p:childTnLst>
                                </p:cTn>
                              </p:par>
                            </p:childTnLst>
                          </p:cTn>
                        </p:par>
                        <p:par>
                          <p:cTn id="38" fill="hold">
                            <p:stCondLst>
                              <p:cond delay="1000"/>
                            </p:stCondLst>
                            <p:childTnLst>
                              <p:par>
                                <p:cTn id="39" presetID="22" presetClass="entr" presetSubtype="4"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down)">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3" fill="hold" grpId="0" nodeType="clickEffect">
                                  <p:stCondLst>
                                    <p:cond delay="0"/>
                                  </p:stCondLst>
                                  <p:childTnLst>
                                    <p:set>
                                      <p:cBhvr>
                                        <p:cTn id="45" dur="1" fill="hold">
                                          <p:stCondLst>
                                            <p:cond delay="0"/>
                                          </p:stCondLst>
                                        </p:cTn>
                                        <p:tgtEl>
                                          <p:spTgt spid="37"/>
                                        </p:tgtEl>
                                        <p:attrNameLst>
                                          <p:attrName>style.visibility</p:attrName>
                                        </p:attrNameLst>
                                      </p:cBhvr>
                                      <p:to>
                                        <p:strVal val="visible"/>
                                      </p:to>
                                    </p:set>
                                    <p:anim calcmode="lin" valueType="num">
                                      <p:cBhvr additive="base">
                                        <p:cTn id="46" dur="500" fill="hold"/>
                                        <p:tgtEl>
                                          <p:spTgt spid="37"/>
                                        </p:tgtEl>
                                        <p:attrNameLst>
                                          <p:attrName>ppt_x</p:attrName>
                                        </p:attrNameLst>
                                      </p:cBhvr>
                                      <p:tavLst>
                                        <p:tav tm="0">
                                          <p:val>
                                            <p:strVal val="1+#ppt_w/2"/>
                                          </p:val>
                                        </p:tav>
                                        <p:tav tm="100000">
                                          <p:val>
                                            <p:strVal val="#ppt_x"/>
                                          </p:val>
                                        </p:tav>
                                      </p:tavLst>
                                    </p:anim>
                                    <p:anim calcmode="lin" valueType="num">
                                      <p:cBhvr additive="base">
                                        <p:cTn id="47" dur="500" fill="hold"/>
                                        <p:tgtEl>
                                          <p:spTgt spid="37"/>
                                        </p:tgtEl>
                                        <p:attrNameLst>
                                          <p:attrName>ppt_y</p:attrName>
                                        </p:attrNameLst>
                                      </p:cBhvr>
                                      <p:tavLst>
                                        <p:tav tm="0">
                                          <p:val>
                                            <p:strVal val="0-#ppt_h/2"/>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wipe(up)">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xit" presetSubtype="10" fill="hold" grpId="1" nodeType="clickEffect">
                                  <p:stCondLst>
                                    <p:cond delay="0"/>
                                  </p:stCondLst>
                                  <p:childTnLst>
                                    <p:animEffect transition="out" filter="randombar(horizontal)">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4" presetClass="exit" presetSubtype="10" fill="hold" grpId="1" nodeType="withEffect">
                                  <p:stCondLst>
                                    <p:cond delay="0"/>
                                  </p:stCondLst>
                                  <p:childTnLst>
                                    <p:animEffect transition="out" filter="randombar(horizontal)">
                                      <p:cBhvr>
                                        <p:cTn id="58" dur="500"/>
                                        <p:tgtEl>
                                          <p:spTgt spid="45"/>
                                        </p:tgtEl>
                                      </p:cBhvr>
                                    </p:animEffect>
                                    <p:set>
                                      <p:cBhvr>
                                        <p:cTn id="59" dur="1" fill="hold">
                                          <p:stCondLst>
                                            <p:cond delay="499"/>
                                          </p:stCondLst>
                                        </p:cTn>
                                        <p:tgtEl>
                                          <p:spTgt spid="45"/>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9"/>
                                        </p:tgtEl>
                                      </p:cBhvr>
                                    </p:animEffect>
                                    <p:set>
                                      <p:cBhvr>
                                        <p:cTn id="62" dur="1" fill="hold">
                                          <p:stCondLst>
                                            <p:cond delay="499"/>
                                          </p:stCondLst>
                                        </p:cTn>
                                        <p:tgtEl>
                                          <p:spTgt spid="9"/>
                                        </p:tgtEl>
                                        <p:attrNameLst>
                                          <p:attrName>style.visibility</p:attrName>
                                        </p:attrNameLst>
                                      </p:cBhvr>
                                      <p:to>
                                        <p:strVal val="hidden"/>
                                      </p:to>
                                    </p:set>
                                  </p:childTnLst>
                                </p:cTn>
                              </p:par>
                              <p:par>
                                <p:cTn id="63" presetID="14" presetClass="exit" presetSubtype="10" fill="hold" nodeType="withEffect">
                                  <p:stCondLst>
                                    <p:cond delay="0"/>
                                  </p:stCondLst>
                                  <p:childTnLst>
                                    <p:animEffect transition="out" filter="randombar(horizontal)">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4" presetClass="exit" presetSubtype="10" fill="hold" grpId="1" nodeType="withEffect">
                                  <p:stCondLst>
                                    <p:cond delay="0"/>
                                  </p:stCondLst>
                                  <p:childTnLst>
                                    <p:animEffect transition="out" filter="randombar(horizontal)">
                                      <p:cBhvr>
                                        <p:cTn id="67" dur="500"/>
                                        <p:tgtEl>
                                          <p:spTgt spid="14"/>
                                        </p:tgtEl>
                                      </p:cBhvr>
                                    </p:animEffect>
                                    <p:set>
                                      <p:cBhvr>
                                        <p:cTn id="68" dur="1" fill="hold">
                                          <p:stCondLst>
                                            <p:cond delay="499"/>
                                          </p:stCondLst>
                                        </p:cTn>
                                        <p:tgtEl>
                                          <p:spTgt spid="14"/>
                                        </p:tgtEl>
                                        <p:attrNameLst>
                                          <p:attrName>style.visibility</p:attrName>
                                        </p:attrNameLst>
                                      </p:cBhvr>
                                      <p:to>
                                        <p:strVal val="hidden"/>
                                      </p:to>
                                    </p:set>
                                  </p:childTnLst>
                                </p:cTn>
                              </p:par>
                              <p:par>
                                <p:cTn id="69" presetID="14" presetClass="exit" presetSubtype="10" fill="hold" grpId="1" nodeType="withEffect">
                                  <p:stCondLst>
                                    <p:cond delay="0"/>
                                  </p:stCondLst>
                                  <p:childTnLst>
                                    <p:animEffect transition="out" filter="randombar(horizontal)">
                                      <p:cBhvr>
                                        <p:cTn id="70" dur="500"/>
                                        <p:tgtEl>
                                          <p:spTgt spid="22"/>
                                        </p:tgtEl>
                                      </p:cBhvr>
                                    </p:animEffect>
                                    <p:set>
                                      <p:cBhvr>
                                        <p:cTn id="71" dur="1" fill="hold">
                                          <p:stCondLst>
                                            <p:cond delay="499"/>
                                          </p:stCondLst>
                                        </p:cTn>
                                        <p:tgtEl>
                                          <p:spTgt spid="22"/>
                                        </p:tgtEl>
                                        <p:attrNameLst>
                                          <p:attrName>style.visibility</p:attrName>
                                        </p:attrNameLst>
                                      </p:cBhvr>
                                      <p:to>
                                        <p:strVal val="hidden"/>
                                      </p:to>
                                    </p:set>
                                  </p:childTnLst>
                                </p:cTn>
                              </p:par>
                              <p:par>
                                <p:cTn id="72" presetID="14" presetClass="exit" presetSubtype="10" fill="hold" nodeType="withEffect">
                                  <p:stCondLst>
                                    <p:cond delay="0"/>
                                  </p:stCondLst>
                                  <p:childTnLst>
                                    <p:animEffect transition="out" filter="randombar(horizontal)">
                                      <p:cBhvr>
                                        <p:cTn id="73" dur="500"/>
                                        <p:tgtEl>
                                          <p:spTgt spid="23"/>
                                        </p:tgtEl>
                                      </p:cBhvr>
                                    </p:animEffect>
                                    <p:set>
                                      <p:cBhvr>
                                        <p:cTn id="74" dur="1" fill="hold">
                                          <p:stCondLst>
                                            <p:cond delay="499"/>
                                          </p:stCondLst>
                                        </p:cTn>
                                        <p:tgtEl>
                                          <p:spTgt spid="23"/>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24"/>
                                        </p:tgtEl>
                                      </p:cBhvr>
                                    </p:animEffect>
                                    <p:set>
                                      <p:cBhvr>
                                        <p:cTn id="77" dur="1" fill="hold">
                                          <p:stCondLst>
                                            <p:cond delay="499"/>
                                          </p:stCondLst>
                                        </p:cTn>
                                        <p:tgtEl>
                                          <p:spTgt spid="24"/>
                                        </p:tgtEl>
                                        <p:attrNameLst>
                                          <p:attrName>style.visibility</p:attrName>
                                        </p:attrNameLst>
                                      </p:cBhvr>
                                      <p:to>
                                        <p:strVal val="hidden"/>
                                      </p:to>
                                    </p:set>
                                  </p:childTnLst>
                                </p:cTn>
                              </p:par>
                              <p:par>
                                <p:cTn id="78" presetID="14" presetClass="exit" presetSubtype="10" fill="hold" grpId="1" nodeType="withEffect">
                                  <p:stCondLst>
                                    <p:cond delay="0"/>
                                  </p:stCondLst>
                                  <p:childTnLst>
                                    <p:animEffect transition="out" filter="randombar(horizontal)">
                                      <p:cBhvr>
                                        <p:cTn id="79" dur="500"/>
                                        <p:tgtEl>
                                          <p:spTgt spid="37"/>
                                        </p:tgtEl>
                                      </p:cBhvr>
                                    </p:animEffect>
                                    <p:set>
                                      <p:cBhvr>
                                        <p:cTn id="80" dur="1" fill="hold">
                                          <p:stCondLst>
                                            <p:cond delay="499"/>
                                          </p:stCondLst>
                                        </p:cTn>
                                        <p:tgtEl>
                                          <p:spTgt spid="37"/>
                                        </p:tgtEl>
                                        <p:attrNameLst>
                                          <p:attrName>style.visibility</p:attrName>
                                        </p:attrNameLst>
                                      </p:cBhvr>
                                      <p:to>
                                        <p:strVal val="hidden"/>
                                      </p:to>
                                    </p:set>
                                  </p:childTnLst>
                                </p:cTn>
                              </p:par>
                              <p:par>
                                <p:cTn id="81" presetID="14" presetClass="exit" presetSubtype="10" fill="hold" nodeType="withEffect">
                                  <p:stCondLst>
                                    <p:cond delay="0"/>
                                  </p:stCondLst>
                                  <p:childTnLst>
                                    <p:animEffect transition="out" filter="randombar(horizontal)">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4" grpId="0" animBg="1"/>
      <p:bldP spid="14" grpId="1" animBg="1"/>
      <p:bldP spid="22" grpId="0" animBg="1"/>
      <p:bldP spid="22" grpId="1" animBg="1"/>
      <p:bldP spid="24" grpId="0" animBg="1"/>
      <p:bldP spid="24" grpId="1" animBg="1"/>
      <p:bldP spid="37" grpId="0" animBg="1"/>
      <p:bldP spid="37" grpId="1" animBg="1"/>
      <p:bldP spid="45" grpId="0" animBg="1"/>
      <p:bldP spid="4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descr="A picture containing text, water, nature, shore">
            <a:extLst>
              <a:ext uri="{FF2B5EF4-FFF2-40B4-BE49-F238E27FC236}">
                <a16:creationId xmlns:a16="http://schemas.microsoft.com/office/drawing/2014/main" id="{197B8226-C68A-48F2-9AAA-2633596E4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4410075" y="88837"/>
            <a:ext cx="6130019"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taskbar</a:t>
            </a:r>
            <a:r>
              <a:rPr lang="en-US" sz="2000" dirty="0"/>
              <a:t> is by default along the bottom of the screen.</a:t>
            </a:r>
          </a:p>
        </p:txBody>
      </p:sp>
      <p:sp>
        <p:nvSpPr>
          <p:cNvPr id="50" name="TextBox 49">
            <a:extLst>
              <a:ext uri="{FF2B5EF4-FFF2-40B4-BE49-F238E27FC236}">
                <a16:creationId xmlns:a16="http://schemas.microsoft.com/office/drawing/2014/main" id="{F1887772-D787-AFF4-292C-CBDB8A106AED}"/>
              </a:ext>
            </a:extLst>
          </p:cNvPr>
          <p:cNvSpPr txBox="1"/>
          <p:nvPr/>
        </p:nvSpPr>
        <p:spPr>
          <a:xfrm>
            <a:off x="6705607" y="488947"/>
            <a:ext cx="4362444" cy="1938992"/>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taskbar</a:t>
            </a:r>
            <a:r>
              <a:rPr lang="en-US" sz="2000" dirty="0"/>
              <a:t> contains</a:t>
            </a:r>
          </a:p>
          <a:p>
            <a:pPr marL="457200" indent="-457200">
              <a:buAutoNum type="arabicPeriod"/>
            </a:pPr>
            <a:r>
              <a:rPr lang="en-US" sz="2000" dirty="0"/>
              <a:t>Start button</a:t>
            </a:r>
          </a:p>
          <a:p>
            <a:pPr marL="457200" indent="-457200">
              <a:buAutoNum type="arabicPeriod"/>
            </a:pPr>
            <a:r>
              <a:rPr lang="en-US" sz="2000" dirty="0"/>
              <a:t>Search</a:t>
            </a:r>
          </a:p>
          <a:p>
            <a:pPr marL="457200" indent="-457200">
              <a:buAutoNum type="arabicPeriod"/>
            </a:pPr>
            <a:r>
              <a:rPr lang="en-US" sz="2000" dirty="0"/>
              <a:t>Virtual Desktop</a:t>
            </a:r>
          </a:p>
          <a:p>
            <a:pPr marL="457200" indent="-457200">
              <a:buAutoNum type="arabicPeriod"/>
            </a:pPr>
            <a:r>
              <a:rPr lang="en-US" sz="2000" dirty="0"/>
              <a:t>Shortcut icons / running programs</a:t>
            </a:r>
          </a:p>
          <a:p>
            <a:pPr marL="457200" indent="-457200">
              <a:buAutoNum type="arabicPeriod"/>
            </a:pPr>
            <a:r>
              <a:rPr lang="en-US" sz="2000" dirty="0"/>
              <a:t>System Notification Area</a:t>
            </a:r>
          </a:p>
        </p:txBody>
      </p:sp>
      <p:sp>
        <p:nvSpPr>
          <p:cNvPr id="51" name="TextBox 50">
            <a:extLst>
              <a:ext uri="{FF2B5EF4-FFF2-40B4-BE49-F238E27FC236}">
                <a16:creationId xmlns:a16="http://schemas.microsoft.com/office/drawing/2014/main" id="{2858692D-743D-D109-5C2F-27D2D552B158}"/>
              </a:ext>
            </a:extLst>
          </p:cNvPr>
          <p:cNvSpPr txBox="1"/>
          <p:nvPr/>
        </p:nvSpPr>
        <p:spPr>
          <a:xfrm>
            <a:off x="1349828" y="3467500"/>
            <a:ext cx="2212522" cy="400110"/>
          </a:xfrm>
          <a:prstGeom prst="rect">
            <a:avLst/>
          </a:prstGeom>
          <a:solidFill>
            <a:schemeClr val="bg1"/>
          </a:solidFill>
          <a:ln w="19050">
            <a:solidFill>
              <a:schemeClr val="accent2"/>
            </a:solidFill>
          </a:ln>
        </p:spPr>
        <p:txBody>
          <a:bodyPr wrap="square" rtlCol="0">
            <a:spAutoFit/>
          </a:bodyPr>
          <a:lstStyle/>
          <a:p>
            <a:r>
              <a:rPr lang="en-US" sz="2000" dirty="0"/>
              <a:t>1. The Start button</a:t>
            </a:r>
          </a:p>
        </p:txBody>
      </p:sp>
      <p:cxnSp>
        <p:nvCxnSpPr>
          <p:cNvPr id="52" name="Straight Arrow Connector 51">
            <a:extLst>
              <a:ext uri="{FF2B5EF4-FFF2-40B4-BE49-F238E27FC236}">
                <a16:creationId xmlns:a16="http://schemas.microsoft.com/office/drawing/2014/main" id="{FD8EDF54-AB50-8A07-A875-1F438487B2D8}"/>
              </a:ext>
            </a:extLst>
          </p:cNvPr>
          <p:cNvCxnSpPr>
            <a:cxnSpLocks/>
          </p:cNvCxnSpPr>
          <p:nvPr/>
        </p:nvCxnSpPr>
        <p:spPr>
          <a:xfrm>
            <a:off x="3562350" y="3876935"/>
            <a:ext cx="714375" cy="271436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FF4F75E4-FF31-7420-808B-9B72313ECAA8}"/>
              </a:ext>
            </a:extLst>
          </p:cNvPr>
          <p:cNvSpPr txBox="1"/>
          <p:nvPr/>
        </p:nvSpPr>
        <p:spPr>
          <a:xfrm>
            <a:off x="6411153" y="3192960"/>
            <a:ext cx="4022272" cy="400110"/>
          </a:xfrm>
          <a:prstGeom prst="rect">
            <a:avLst/>
          </a:prstGeom>
          <a:solidFill>
            <a:schemeClr val="bg1"/>
          </a:solidFill>
          <a:ln w="19050">
            <a:solidFill>
              <a:schemeClr val="accent2"/>
            </a:solidFill>
          </a:ln>
        </p:spPr>
        <p:txBody>
          <a:bodyPr wrap="square" rtlCol="0">
            <a:spAutoFit/>
          </a:bodyPr>
          <a:lstStyle/>
          <a:p>
            <a:r>
              <a:rPr lang="en-US" sz="2000" dirty="0"/>
              <a:t>4. Shortcut icons / running programs</a:t>
            </a:r>
          </a:p>
        </p:txBody>
      </p:sp>
      <p:cxnSp>
        <p:nvCxnSpPr>
          <p:cNvPr id="56" name="Straight Arrow Connector 55">
            <a:extLst>
              <a:ext uri="{FF2B5EF4-FFF2-40B4-BE49-F238E27FC236}">
                <a16:creationId xmlns:a16="http://schemas.microsoft.com/office/drawing/2014/main" id="{1920425D-3480-C145-338B-E381FC89748F}"/>
              </a:ext>
            </a:extLst>
          </p:cNvPr>
          <p:cNvCxnSpPr>
            <a:cxnSpLocks/>
            <a:endCxn id="59" idx="1"/>
          </p:cNvCxnSpPr>
          <p:nvPr/>
        </p:nvCxnSpPr>
        <p:spPr>
          <a:xfrm>
            <a:off x="6411153" y="3593070"/>
            <a:ext cx="0" cy="194830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9" name="Left Brace 58">
            <a:extLst>
              <a:ext uri="{FF2B5EF4-FFF2-40B4-BE49-F238E27FC236}">
                <a16:creationId xmlns:a16="http://schemas.microsoft.com/office/drawing/2014/main" id="{7FA70E4D-742C-B1BD-DE78-A59153740403}"/>
              </a:ext>
            </a:extLst>
          </p:cNvPr>
          <p:cNvSpPr/>
          <p:nvPr/>
        </p:nvSpPr>
        <p:spPr>
          <a:xfrm rot="5400000">
            <a:off x="5963603" y="4582478"/>
            <a:ext cx="992777" cy="2910570"/>
          </a:xfrm>
          <a:prstGeom prst="leftBrace">
            <a:avLst>
              <a:gd name="adj1" fmla="val 123208"/>
              <a:gd name="adj2" fmla="val 5167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8" name="TextBox 67">
            <a:extLst>
              <a:ext uri="{FF2B5EF4-FFF2-40B4-BE49-F238E27FC236}">
                <a16:creationId xmlns:a16="http://schemas.microsoft.com/office/drawing/2014/main" id="{3A9C616C-15C6-C0AF-4306-301BDAD7356C}"/>
              </a:ext>
            </a:extLst>
          </p:cNvPr>
          <p:cNvSpPr txBox="1"/>
          <p:nvPr/>
        </p:nvSpPr>
        <p:spPr>
          <a:xfrm>
            <a:off x="7405080" y="5171256"/>
            <a:ext cx="3160414" cy="400110"/>
          </a:xfrm>
          <a:prstGeom prst="rect">
            <a:avLst/>
          </a:prstGeom>
          <a:solidFill>
            <a:schemeClr val="bg1"/>
          </a:solidFill>
          <a:ln w="19050">
            <a:solidFill>
              <a:schemeClr val="accent2"/>
            </a:solidFill>
          </a:ln>
        </p:spPr>
        <p:txBody>
          <a:bodyPr wrap="square" rtlCol="0">
            <a:spAutoFit/>
          </a:bodyPr>
          <a:lstStyle/>
          <a:p>
            <a:r>
              <a:rPr lang="en-US" sz="2000" dirty="0"/>
              <a:t>5. System Notification Area</a:t>
            </a:r>
          </a:p>
        </p:txBody>
      </p:sp>
      <p:cxnSp>
        <p:nvCxnSpPr>
          <p:cNvPr id="69" name="Straight Arrow Connector 68">
            <a:extLst>
              <a:ext uri="{FF2B5EF4-FFF2-40B4-BE49-F238E27FC236}">
                <a16:creationId xmlns:a16="http://schemas.microsoft.com/office/drawing/2014/main" id="{FA5D2F8D-AC29-9A4A-C35B-AD2B7F04A03A}"/>
              </a:ext>
            </a:extLst>
          </p:cNvPr>
          <p:cNvCxnSpPr>
            <a:cxnSpLocks/>
          </p:cNvCxnSpPr>
          <p:nvPr/>
        </p:nvCxnSpPr>
        <p:spPr>
          <a:xfrm>
            <a:off x="10565494" y="5342401"/>
            <a:ext cx="369210" cy="12368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0" name="Left Brace 69">
            <a:extLst>
              <a:ext uri="{FF2B5EF4-FFF2-40B4-BE49-F238E27FC236}">
                <a16:creationId xmlns:a16="http://schemas.microsoft.com/office/drawing/2014/main" id="{7740C558-C60F-8B7F-9ED6-E53696432A98}"/>
              </a:ext>
            </a:extLst>
          </p:cNvPr>
          <p:cNvSpPr/>
          <p:nvPr/>
        </p:nvSpPr>
        <p:spPr>
          <a:xfrm rot="5400000">
            <a:off x="10438316" y="5437685"/>
            <a:ext cx="992777" cy="1200160"/>
          </a:xfrm>
          <a:prstGeom prst="leftBrace">
            <a:avLst>
              <a:gd name="adj1" fmla="val 123208"/>
              <a:gd name="adj2" fmla="val 5167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2" name="TextBox 71">
            <a:extLst>
              <a:ext uri="{FF2B5EF4-FFF2-40B4-BE49-F238E27FC236}">
                <a16:creationId xmlns:a16="http://schemas.microsoft.com/office/drawing/2014/main" id="{6CEB8149-F8F7-19EE-3458-08876479A355}"/>
              </a:ext>
            </a:extLst>
          </p:cNvPr>
          <p:cNvSpPr txBox="1"/>
          <p:nvPr/>
        </p:nvSpPr>
        <p:spPr>
          <a:xfrm>
            <a:off x="1949903" y="2229250"/>
            <a:ext cx="2460172" cy="400110"/>
          </a:xfrm>
          <a:prstGeom prst="rect">
            <a:avLst/>
          </a:prstGeom>
          <a:solidFill>
            <a:schemeClr val="bg1"/>
          </a:solidFill>
          <a:ln w="19050">
            <a:solidFill>
              <a:schemeClr val="accent2"/>
            </a:solidFill>
          </a:ln>
        </p:spPr>
        <p:txBody>
          <a:bodyPr wrap="square" rtlCol="0">
            <a:spAutoFit/>
          </a:bodyPr>
          <a:lstStyle/>
          <a:p>
            <a:r>
              <a:rPr lang="en-US" sz="2000" dirty="0"/>
              <a:t>2. The Search icon</a:t>
            </a:r>
          </a:p>
        </p:txBody>
      </p:sp>
      <p:cxnSp>
        <p:nvCxnSpPr>
          <p:cNvPr id="73" name="Straight Arrow Connector 72">
            <a:extLst>
              <a:ext uri="{FF2B5EF4-FFF2-40B4-BE49-F238E27FC236}">
                <a16:creationId xmlns:a16="http://schemas.microsoft.com/office/drawing/2014/main" id="{CB86B4F7-061C-32EB-773B-E54F265561FE}"/>
              </a:ext>
            </a:extLst>
          </p:cNvPr>
          <p:cNvCxnSpPr>
            <a:cxnSpLocks/>
          </p:cNvCxnSpPr>
          <p:nvPr/>
        </p:nvCxnSpPr>
        <p:spPr>
          <a:xfrm>
            <a:off x="3562350" y="2629360"/>
            <a:ext cx="1020900" cy="3961940"/>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9" name="Slide Number Placeholder 2">
            <a:extLst>
              <a:ext uri="{FF2B5EF4-FFF2-40B4-BE49-F238E27FC236}">
                <a16:creationId xmlns:a16="http://schemas.microsoft.com/office/drawing/2014/main" id="{8477FFA4-61A3-B98F-1A7F-7E4F2D27D078}"/>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11</a:t>
            </a:fld>
            <a:endParaRPr lang="en-GB" dirty="0">
              <a:solidFill>
                <a:schemeClr val="tx1"/>
              </a:solidFill>
            </a:endParaRPr>
          </a:p>
        </p:txBody>
      </p:sp>
      <p:sp>
        <p:nvSpPr>
          <p:cNvPr id="17" name="TextBox 16">
            <a:extLst>
              <a:ext uri="{FF2B5EF4-FFF2-40B4-BE49-F238E27FC236}">
                <a16:creationId xmlns:a16="http://schemas.microsoft.com/office/drawing/2014/main" id="{63ED7D3F-EE10-436E-9D1B-309569A0475D}"/>
              </a:ext>
            </a:extLst>
          </p:cNvPr>
          <p:cNvSpPr txBox="1"/>
          <p:nvPr/>
        </p:nvSpPr>
        <p:spPr>
          <a:xfrm>
            <a:off x="3824833" y="1632644"/>
            <a:ext cx="2033049" cy="400110"/>
          </a:xfrm>
          <a:prstGeom prst="rect">
            <a:avLst/>
          </a:prstGeom>
          <a:solidFill>
            <a:schemeClr val="bg1"/>
          </a:solidFill>
          <a:ln w="19050">
            <a:solidFill>
              <a:schemeClr val="accent2"/>
            </a:solidFill>
          </a:ln>
        </p:spPr>
        <p:txBody>
          <a:bodyPr wrap="square" rtlCol="0">
            <a:spAutoFit/>
          </a:bodyPr>
          <a:lstStyle/>
          <a:p>
            <a:r>
              <a:rPr lang="en-US" sz="2000" dirty="0"/>
              <a:t>3. Virtual Desktop</a:t>
            </a:r>
          </a:p>
        </p:txBody>
      </p:sp>
      <p:cxnSp>
        <p:nvCxnSpPr>
          <p:cNvPr id="18" name="Straight Arrow Connector 17">
            <a:extLst>
              <a:ext uri="{FF2B5EF4-FFF2-40B4-BE49-F238E27FC236}">
                <a16:creationId xmlns:a16="http://schemas.microsoft.com/office/drawing/2014/main" id="{2AAB7E4A-9466-4446-866A-CA26C5A0FBBA}"/>
              </a:ext>
            </a:extLst>
          </p:cNvPr>
          <p:cNvCxnSpPr>
            <a:cxnSpLocks/>
            <a:stCxn id="17" idx="2"/>
          </p:cNvCxnSpPr>
          <p:nvPr/>
        </p:nvCxnSpPr>
        <p:spPr>
          <a:xfrm>
            <a:off x="4841358" y="2032754"/>
            <a:ext cx="7747" cy="463546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EB8F7C3-A3BB-4C7B-965D-3E990A0BC244}"/>
              </a:ext>
            </a:extLst>
          </p:cNvPr>
          <p:cNvSpPr txBox="1"/>
          <p:nvPr/>
        </p:nvSpPr>
        <p:spPr>
          <a:xfrm>
            <a:off x="6705607" y="3593070"/>
            <a:ext cx="4804170"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US" dirty="0"/>
              <a:t>When the application is running, you will see a short line under the app icon.</a:t>
            </a:r>
          </a:p>
        </p:txBody>
      </p:sp>
      <p:cxnSp>
        <p:nvCxnSpPr>
          <p:cNvPr id="7" name="Straight Arrow Connector 6">
            <a:extLst>
              <a:ext uri="{FF2B5EF4-FFF2-40B4-BE49-F238E27FC236}">
                <a16:creationId xmlns:a16="http://schemas.microsoft.com/office/drawing/2014/main" id="{9675545A-D0D7-455D-B130-4AE85CAA7ED5}"/>
              </a:ext>
            </a:extLst>
          </p:cNvPr>
          <p:cNvCxnSpPr>
            <a:cxnSpLocks/>
          </p:cNvCxnSpPr>
          <p:nvPr/>
        </p:nvCxnSpPr>
        <p:spPr>
          <a:xfrm flipH="1">
            <a:off x="5865091" y="4300956"/>
            <a:ext cx="1192324" cy="24323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8881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1+#ppt_w/2"/>
                                          </p:val>
                                        </p:tav>
                                        <p:tav tm="100000">
                                          <p:val>
                                            <p:strVal val="#ppt_x"/>
                                          </p:val>
                                        </p:tav>
                                      </p:tavLst>
                                    </p:anim>
                                    <p:anim calcmode="lin" valueType="num">
                                      <p:cBhvr additive="base">
                                        <p:cTn id="14" dur="500" fill="hold"/>
                                        <p:tgtEl>
                                          <p:spTgt spid="5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0-#ppt_w/2"/>
                                          </p:val>
                                        </p:tav>
                                        <p:tav tm="100000">
                                          <p:val>
                                            <p:strVal val="#ppt_x"/>
                                          </p:val>
                                        </p:tav>
                                      </p:tavLst>
                                    </p:anim>
                                    <p:anim calcmode="lin" valueType="num">
                                      <p:cBhvr additive="base">
                                        <p:cTn id="20" dur="500" fill="hold"/>
                                        <p:tgtEl>
                                          <p:spTgt spid="51"/>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2" presetClass="entr" presetSubtype="1" fill="hold"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wipe(up)">
                                      <p:cBhvr>
                                        <p:cTn id="24" dur="500"/>
                                        <p:tgtEl>
                                          <p:spTgt spid="52"/>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9" fill="hold" grpId="0" nodeType="clickEffect">
                                  <p:stCondLst>
                                    <p:cond delay="0"/>
                                  </p:stCondLst>
                                  <p:childTnLst>
                                    <p:set>
                                      <p:cBhvr>
                                        <p:cTn id="28" dur="1" fill="hold">
                                          <p:stCondLst>
                                            <p:cond delay="0"/>
                                          </p:stCondLst>
                                        </p:cTn>
                                        <p:tgtEl>
                                          <p:spTgt spid="72"/>
                                        </p:tgtEl>
                                        <p:attrNameLst>
                                          <p:attrName>style.visibility</p:attrName>
                                        </p:attrNameLst>
                                      </p:cBhvr>
                                      <p:to>
                                        <p:strVal val="visible"/>
                                      </p:to>
                                    </p:set>
                                    <p:anim calcmode="lin" valueType="num">
                                      <p:cBhvr additive="base">
                                        <p:cTn id="29" dur="500" fill="hold"/>
                                        <p:tgtEl>
                                          <p:spTgt spid="72"/>
                                        </p:tgtEl>
                                        <p:attrNameLst>
                                          <p:attrName>ppt_x</p:attrName>
                                        </p:attrNameLst>
                                      </p:cBhvr>
                                      <p:tavLst>
                                        <p:tav tm="0">
                                          <p:val>
                                            <p:strVal val="0-#ppt_w/2"/>
                                          </p:val>
                                        </p:tav>
                                        <p:tav tm="100000">
                                          <p:val>
                                            <p:strVal val="#ppt_x"/>
                                          </p:val>
                                        </p:tav>
                                      </p:tavLst>
                                    </p:anim>
                                    <p:anim calcmode="lin" valueType="num">
                                      <p:cBhvr additive="base">
                                        <p:cTn id="30" dur="500" fill="hold"/>
                                        <p:tgtEl>
                                          <p:spTgt spid="72"/>
                                        </p:tgtEl>
                                        <p:attrNameLst>
                                          <p:attrName>ppt_y</p:attrName>
                                        </p:attrNameLst>
                                      </p:cBhvr>
                                      <p:tavLst>
                                        <p:tav tm="0">
                                          <p:val>
                                            <p:strVal val="0-#ppt_h/2"/>
                                          </p:val>
                                        </p:tav>
                                        <p:tav tm="100000">
                                          <p:val>
                                            <p:strVal val="#ppt_y"/>
                                          </p:val>
                                        </p:tav>
                                      </p:tavLst>
                                    </p:anim>
                                  </p:childTnLst>
                                </p:cTn>
                              </p:par>
                            </p:childTnLst>
                          </p:cTn>
                        </p:par>
                        <p:par>
                          <p:cTn id="31" fill="hold">
                            <p:stCondLst>
                              <p:cond delay="500"/>
                            </p:stCondLst>
                            <p:childTnLst>
                              <p:par>
                                <p:cTn id="32" presetID="22" presetClass="entr" presetSubtype="1" fill="hold" nodeType="after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wipe(up)">
                                      <p:cBhvr>
                                        <p:cTn id="34" dur="500"/>
                                        <p:tgtEl>
                                          <p:spTgt spid="7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9"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500" fill="hold"/>
                                        <p:tgtEl>
                                          <p:spTgt spid="17"/>
                                        </p:tgtEl>
                                        <p:attrNameLst>
                                          <p:attrName>ppt_x</p:attrName>
                                        </p:attrNameLst>
                                      </p:cBhvr>
                                      <p:tavLst>
                                        <p:tav tm="0">
                                          <p:val>
                                            <p:strVal val="0-#ppt_w/2"/>
                                          </p:val>
                                        </p:tav>
                                        <p:tav tm="100000">
                                          <p:val>
                                            <p:strVal val="#ppt_x"/>
                                          </p:val>
                                        </p:tav>
                                      </p:tavLst>
                                    </p:anim>
                                    <p:anim calcmode="lin" valueType="num">
                                      <p:cBhvr additive="base">
                                        <p:cTn id="40" dur="500" fill="hold"/>
                                        <p:tgtEl>
                                          <p:spTgt spid="17"/>
                                        </p:tgtEl>
                                        <p:attrNameLst>
                                          <p:attrName>ppt_y</p:attrName>
                                        </p:attrNameLst>
                                      </p:cBhvr>
                                      <p:tavLst>
                                        <p:tav tm="0">
                                          <p:val>
                                            <p:strVal val="0-#ppt_h/2"/>
                                          </p:val>
                                        </p:tav>
                                        <p:tav tm="100000">
                                          <p:val>
                                            <p:strVal val="#ppt_y"/>
                                          </p:val>
                                        </p:tav>
                                      </p:tavLst>
                                    </p:anim>
                                  </p:childTnLst>
                                </p:cTn>
                              </p:par>
                            </p:childTnLst>
                          </p:cTn>
                        </p:par>
                        <p:par>
                          <p:cTn id="41" fill="hold">
                            <p:stCondLst>
                              <p:cond delay="500"/>
                            </p:stCondLst>
                            <p:childTnLst>
                              <p:par>
                                <p:cTn id="42" presetID="22" presetClass="entr" presetSubtype="1"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up)">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55"/>
                                        </p:tgtEl>
                                        <p:attrNameLst>
                                          <p:attrName>style.visibility</p:attrName>
                                        </p:attrNameLst>
                                      </p:cBhvr>
                                      <p:to>
                                        <p:strVal val="visible"/>
                                      </p:to>
                                    </p:set>
                                    <p:anim calcmode="lin" valueType="num">
                                      <p:cBhvr additive="base">
                                        <p:cTn id="49" dur="500" fill="hold"/>
                                        <p:tgtEl>
                                          <p:spTgt spid="55"/>
                                        </p:tgtEl>
                                        <p:attrNameLst>
                                          <p:attrName>ppt_x</p:attrName>
                                        </p:attrNameLst>
                                      </p:cBhvr>
                                      <p:tavLst>
                                        <p:tav tm="0">
                                          <p:val>
                                            <p:strVal val="1+#ppt_w/2"/>
                                          </p:val>
                                        </p:tav>
                                        <p:tav tm="100000">
                                          <p:val>
                                            <p:strVal val="#ppt_x"/>
                                          </p:val>
                                        </p:tav>
                                      </p:tavLst>
                                    </p:anim>
                                    <p:anim calcmode="lin" valueType="num">
                                      <p:cBhvr additive="base">
                                        <p:cTn id="50" dur="500" fill="hold"/>
                                        <p:tgtEl>
                                          <p:spTgt spid="55"/>
                                        </p:tgtEl>
                                        <p:attrNameLst>
                                          <p:attrName>ppt_y</p:attrName>
                                        </p:attrNameLst>
                                      </p:cBhvr>
                                      <p:tavLst>
                                        <p:tav tm="0">
                                          <p:val>
                                            <p:strVal val="#ppt_y"/>
                                          </p:val>
                                        </p:tav>
                                        <p:tav tm="100000">
                                          <p:val>
                                            <p:strVal val="#ppt_y"/>
                                          </p:val>
                                        </p:tav>
                                      </p:tavLst>
                                    </p:anim>
                                  </p:childTnLst>
                                </p:cTn>
                              </p:par>
                            </p:childTnLst>
                          </p:cTn>
                        </p:par>
                        <p:par>
                          <p:cTn id="51" fill="hold">
                            <p:stCondLst>
                              <p:cond delay="1000"/>
                            </p:stCondLst>
                            <p:childTnLst>
                              <p:par>
                                <p:cTn id="52" presetID="22" presetClass="entr" presetSubtype="2" fill="hold" nodeType="afterEffect">
                                  <p:stCondLst>
                                    <p:cond delay="0"/>
                                  </p:stCondLst>
                                  <p:childTnLst>
                                    <p:set>
                                      <p:cBhvr>
                                        <p:cTn id="53" dur="1" fill="hold">
                                          <p:stCondLst>
                                            <p:cond delay="0"/>
                                          </p:stCondLst>
                                        </p:cTn>
                                        <p:tgtEl>
                                          <p:spTgt spid="56"/>
                                        </p:tgtEl>
                                        <p:attrNameLst>
                                          <p:attrName>style.visibility</p:attrName>
                                        </p:attrNameLst>
                                      </p:cBhvr>
                                      <p:to>
                                        <p:strVal val="visible"/>
                                      </p:to>
                                    </p:set>
                                    <p:animEffect transition="in" filter="wipe(right)">
                                      <p:cBhvr>
                                        <p:cTn id="54" dur="500"/>
                                        <p:tgtEl>
                                          <p:spTgt spid="56"/>
                                        </p:tgtEl>
                                      </p:cBhvr>
                                    </p:animEffect>
                                  </p:childTnLst>
                                </p:cTn>
                              </p:par>
                            </p:childTnLst>
                          </p:cTn>
                        </p:par>
                        <p:par>
                          <p:cTn id="55" fill="hold">
                            <p:stCondLst>
                              <p:cond delay="1500"/>
                            </p:stCondLst>
                            <p:childTnLst>
                              <p:par>
                                <p:cTn id="56" presetID="22" presetClass="entr" presetSubtype="1" fill="hold" grpId="0" nodeType="afterEffect">
                                  <p:stCondLst>
                                    <p:cond delay="0"/>
                                  </p:stCondLst>
                                  <p:childTnLst>
                                    <p:set>
                                      <p:cBhvr>
                                        <p:cTn id="57" dur="1" fill="hold">
                                          <p:stCondLst>
                                            <p:cond delay="0"/>
                                          </p:stCondLst>
                                        </p:cTn>
                                        <p:tgtEl>
                                          <p:spTgt spid="59"/>
                                        </p:tgtEl>
                                        <p:attrNameLst>
                                          <p:attrName>style.visibility</p:attrName>
                                        </p:attrNameLst>
                                      </p:cBhvr>
                                      <p:to>
                                        <p:strVal val="visible"/>
                                      </p:to>
                                    </p:set>
                                    <p:animEffect transition="in" filter="wipe(up)">
                                      <p:cBhvr>
                                        <p:cTn id="58" dur="500"/>
                                        <p:tgtEl>
                                          <p:spTgt spid="59"/>
                                        </p:tgtEl>
                                      </p:cBhvr>
                                    </p:animEffect>
                                  </p:childTnLst>
                                </p:cTn>
                              </p:par>
                            </p:childTnLst>
                          </p:cTn>
                        </p:par>
                        <p:par>
                          <p:cTn id="59" fill="hold">
                            <p:stCondLst>
                              <p:cond delay="2000"/>
                            </p:stCondLst>
                            <p:childTnLst>
                              <p:par>
                                <p:cTn id="60" presetID="2" presetClass="entr" presetSubtype="2" fill="hold" grpId="0" nodeType="afterEffect">
                                  <p:stCondLst>
                                    <p:cond delay="0"/>
                                  </p:stCondLst>
                                  <p:childTnLst>
                                    <p:set>
                                      <p:cBhvr>
                                        <p:cTn id="61" dur="1" fill="hold">
                                          <p:stCondLst>
                                            <p:cond delay="0"/>
                                          </p:stCondLst>
                                        </p:cTn>
                                        <p:tgtEl>
                                          <p:spTgt spid="2"/>
                                        </p:tgtEl>
                                        <p:attrNameLst>
                                          <p:attrName>style.visibility</p:attrName>
                                        </p:attrNameLst>
                                      </p:cBhvr>
                                      <p:to>
                                        <p:strVal val="visible"/>
                                      </p:to>
                                    </p:set>
                                    <p:anim calcmode="lin" valueType="num">
                                      <p:cBhvr additive="base">
                                        <p:cTn id="62" dur="500" fill="hold"/>
                                        <p:tgtEl>
                                          <p:spTgt spid="2"/>
                                        </p:tgtEl>
                                        <p:attrNameLst>
                                          <p:attrName>ppt_x</p:attrName>
                                        </p:attrNameLst>
                                      </p:cBhvr>
                                      <p:tavLst>
                                        <p:tav tm="0">
                                          <p:val>
                                            <p:strVal val="1+#ppt_w/2"/>
                                          </p:val>
                                        </p:tav>
                                        <p:tav tm="100000">
                                          <p:val>
                                            <p:strVal val="#ppt_x"/>
                                          </p:val>
                                        </p:tav>
                                      </p:tavLst>
                                    </p:anim>
                                    <p:anim calcmode="lin" valueType="num">
                                      <p:cBhvr additive="base">
                                        <p:cTn id="63" dur="500" fill="hold"/>
                                        <p:tgtEl>
                                          <p:spTgt spid="2"/>
                                        </p:tgtEl>
                                        <p:attrNameLst>
                                          <p:attrName>ppt_y</p:attrName>
                                        </p:attrNameLst>
                                      </p:cBhvr>
                                      <p:tavLst>
                                        <p:tav tm="0">
                                          <p:val>
                                            <p:strVal val="#ppt_y"/>
                                          </p:val>
                                        </p:tav>
                                        <p:tav tm="100000">
                                          <p:val>
                                            <p:strVal val="#ppt_y"/>
                                          </p:val>
                                        </p:tav>
                                      </p:tavLst>
                                    </p:anim>
                                  </p:childTnLst>
                                </p:cTn>
                              </p:par>
                            </p:childTnLst>
                          </p:cTn>
                        </p:par>
                        <p:par>
                          <p:cTn id="64" fill="hold">
                            <p:stCondLst>
                              <p:cond delay="2500"/>
                            </p:stCondLst>
                            <p:childTnLst>
                              <p:par>
                                <p:cTn id="65" presetID="22" presetClass="entr" presetSubtype="1"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wipe(up)">
                                      <p:cBhvr>
                                        <p:cTn id="67" dur="500"/>
                                        <p:tgtEl>
                                          <p:spTgt spid="7"/>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2" fill="hold" grpId="0" nodeType="clickEffect">
                                  <p:stCondLst>
                                    <p:cond delay="0"/>
                                  </p:stCondLst>
                                  <p:childTnLst>
                                    <p:set>
                                      <p:cBhvr>
                                        <p:cTn id="71" dur="1" fill="hold">
                                          <p:stCondLst>
                                            <p:cond delay="0"/>
                                          </p:stCondLst>
                                        </p:cTn>
                                        <p:tgtEl>
                                          <p:spTgt spid="68"/>
                                        </p:tgtEl>
                                        <p:attrNameLst>
                                          <p:attrName>style.visibility</p:attrName>
                                        </p:attrNameLst>
                                      </p:cBhvr>
                                      <p:to>
                                        <p:strVal val="visible"/>
                                      </p:to>
                                    </p:set>
                                    <p:anim calcmode="lin" valueType="num">
                                      <p:cBhvr additive="base">
                                        <p:cTn id="72" dur="500" fill="hold"/>
                                        <p:tgtEl>
                                          <p:spTgt spid="68"/>
                                        </p:tgtEl>
                                        <p:attrNameLst>
                                          <p:attrName>ppt_x</p:attrName>
                                        </p:attrNameLst>
                                      </p:cBhvr>
                                      <p:tavLst>
                                        <p:tav tm="0">
                                          <p:val>
                                            <p:strVal val="1+#ppt_w/2"/>
                                          </p:val>
                                        </p:tav>
                                        <p:tav tm="100000">
                                          <p:val>
                                            <p:strVal val="#ppt_x"/>
                                          </p:val>
                                        </p:tav>
                                      </p:tavLst>
                                    </p:anim>
                                    <p:anim calcmode="lin" valueType="num">
                                      <p:cBhvr additive="base">
                                        <p:cTn id="73" dur="500" fill="hold"/>
                                        <p:tgtEl>
                                          <p:spTgt spid="68"/>
                                        </p:tgtEl>
                                        <p:attrNameLst>
                                          <p:attrName>ppt_y</p:attrName>
                                        </p:attrNameLst>
                                      </p:cBhvr>
                                      <p:tavLst>
                                        <p:tav tm="0">
                                          <p:val>
                                            <p:strVal val="#ppt_y"/>
                                          </p:val>
                                        </p:tav>
                                        <p:tav tm="100000">
                                          <p:val>
                                            <p:strVal val="#ppt_y"/>
                                          </p:val>
                                        </p:tav>
                                      </p:tavLst>
                                    </p:anim>
                                  </p:childTnLst>
                                </p:cTn>
                              </p:par>
                            </p:childTnLst>
                          </p:cTn>
                        </p:par>
                        <p:par>
                          <p:cTn id="74" fill="hold">
                            <p:stCondLst>
                              <p:cond delay="500"/>
                            </p:stCondLst>
                            <p:childTnLst>
                              <p:par>
                                <p:cTn id="75" presetID="22" presetClass="entr" presetSubtype="2" fill="hold" nodeType="afterEffect">
                                  <p:stCondLst>
                                    <p:cond delay="0"/>
                                  </p:stCondLst>
                                  <p:childTnLst>
                                    <p:set>
                                      <p:cBhvr>
                                        <p:cTn id="76" dur="1" fill="hold">
                                          <p:stCondLst>
                                            <p:cond delay="0"/>
                                          </p:stCondLst>
                                        </p:cTn>
                                        <p:tgtEl>
                                          <p:spTgt spid="69"/>
                                        </p:tgtEl>
                                        <p:attrNameLst>
                                          <p:attrName>style.visibility</p:attrName>
                                        </p:attrNameLst>
                                      </p:cBhvr>
                                      <p:to>
                                        <p:strVal val="visible"/>
                                      </p:to>
                                    </p:set>
                                    <p:animEffect transition="in" filter="wipe(right)">
                                      <p:cBhvr>
                                        <p:cTn id="77" dur="500"/>
                                        <p:tgtEl>
                                          <p:spTgt spid="69"/>
                                        </p:tgtEl>
                                      </p:cBhvr>
                                    </p:animEffect>
                                  </p:childTnLst>
                                </p:cTn>
                              </p:par>
                            </p:childTnLst>
                          </p:cTn>
                        </p:par>
                        <p:par>
                          <p:cTn id="78" fill="hold">
                            <p:stCondLst>
                              <p:cond delay="1000"/>
                            </p:stCondLst>
                            <p:childTnLst>
                              <p:par>
                                <p:cTn id="79" presetID="22" presetClass="entr" presetSubtype="1" fill="hold" grpId="0" nodeType="afterEffect">
                                  <p:stCondLst>
                                    <p:cond delay="0"/>
                                  </p:stCondLst>
                                  <p:childTnLst>
                                    <p:set>
                                      <p:cBhvr>
                                        <p:cTn id="80" dur="1" fill="hold">
                                          <p:stCondLst>
                                            <p:cond delay="0"/>
                                          </p:stCondLst>
                                        </p:cTn>
                                        <p:tgtEl>
                                          <p:spTgt spid="70"/>
                                        </p:tgtEl>
                                        <p:attrNameLst>
                                          <p:attrName>style.visibility</p:attrName>
                                        </p:attrNameLst>
                                      </p:cBhvr>
                                      <p:to>
                                        <p:strVal val="visible"/>
                                      </p:to>
                                    </p:set>
                                    <p:animEffect transition="in" filter="wipe(up)">
                                      <p:cBhvr>
                                        <p:cTn id="8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0" grpId="0" animBg="1"/>
      <p:bldP spid="51" grpId="0" animBg="1"/>
      <p:bldP spid="55" grpId="0" animBg="1"/>
      <p:bldP spid="59" grpId="0" animBg="1"/>
      <p:bldP spid="68" grpId="0" animBg="1"/>
      <p:bldP spid="70" grpId="0" animBg="1"/>
      <p:bldP spid="72" grpId="0" animBg="1"/>
      <p:bldP spid="17" grpId="0" animBg="1"/>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descr="A picture containing text, water, nature, shore">
            <a:extLst>
              <a:ext uri="{FF2B5EF4-FFF2-40B4-BE49-F238E27FC236}">
                <a16:creationId xmlns:a16="http://schemas.microsoft.com/office/drawing/2014/main" id="{197B8226-C68A-48F2-9AAA-2633596E4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pic>
        <p:nvPicPr>
          <p:cNvPr id="3" name="Picture 2" descr="Graphical user interface, application&#10;&#10;Description automatically generated">
            <a:extLst>
              <a:ext uri="{FF2B5EF4-FFF2-40B4-BE49-F238E27FC236}">
                <a16:creationId xmlns:a16="http://schemas.microsoft.com/office/drawing/2014/main" id="{2C49666B-24F6-FDF7-E730-72C3018D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0968" y="1762125"/>
            <a:ext cx="4200407" cy="4743450"/>
          </a:xfrm>
          <a:prstGeom prst="rect">
            <a:avLst/>
          </a:prstGeom>
        </p:spPr>
      </p:pic>
      <p:sp>
        <p:nvSpPr>
          <p:cNvPr id="4" name="TextBox 3">
            <a:extLst>
              <a:ext uri="{FF2B5EF4-FFF2-40B4-BE49-F238E27FC236}">
                <a16:creationId xmlns:a16="http://schemas.microsoft.com/office/drawing/2014/main" id="{7D9E8645-1497-7D23-FB29-2ACD6D1FBEB4}"/>
              </a:ext>
            </a:extLst>
          </p:cNvPr>
          <p:cNvSpPr txBox="1"/>
          <p:nvPr/>
        </p:nvSpPr>
        <p:spPr>
          <a:xfrm>
            <a:off x="682921" y="4933950"/>
            <a:ext cx="3270243" cy="707886"/>
          </a:xfrm>
          <a:prstGeom prst="rect">
            <a:avLst/>
          </a:prstGeom>
          <a:solidFill>
            <a:schemeClr val="bg1"/>
          </a:solidFill>
          <a:ln w="19050">
            <a:solidFill>
              <a:schemeClr val="accent2"/>
            </a:solidFill>
          </a:ln>
        </p:spPr>
        <p:txBody>
          <a:bodyPr wrap="square" rtlCol="0">
            <a:spAutoFit/>
          </a:bodyPr>
          <a:lstStyle/>
          <a:p>
            <a:r>
              <a:rPr lang="en-US" sz="2000" dirty="0"/>
              <a:t>Left click on the </a:t>
            </a:r>
            <a:r>
              <a:rPr lang="en-US" sz="2000" b="1" dirty="0"/>
              <a:t>Start Button </a:t>
            </a:r>
            <a:r>
              <a:rPr lang="en-US" sz="2000" dirty="0"/>
              <a:t>or the Windows</a:t>
            </a:r>
            <a:r>
              <a:rPr lang="en-US" sz="2000" b="1" dirty="0"/>
              <a:t> </a:t>
            </a:r>
            <a:r>
              <a:rPr lang="en-US" sz="2000" dirty="0"/>
              <a:t>key.</a:t>
            </a:r>
            <a:endParaRPr lang="en-US" sz="2000" b="1" dirty="0"/>
          </a:p>
        </p:txBody>
      </p:sp>
      <p:cxnSp>
        <p:nvCxnSpPr>
          <p:cNvPr id="8" name="Straight Arrow Connector 7">
            <a:extLst>
              <a:ext uri="{FF2B5EF4-FFF2-40B4-BE49-F238E27FC236}">
                <a16:creationId xmlns:a16="http://schemas.microsoft.com/office/drawing/2014/main" id="{FF111288-471B-E8B3-863D-6BC4AD8A58AE}"/>
              </a:ext>
            </a:extLst>
          </p:cNvPr>
          <p:cNvCxnSpPr>
            <a:cxnSpLocks/>
          </p:cNvCxnSpPr>
          <p:nvPr/>
        </p:nvCxnSpPr>
        <p:spPr>
          <a:xfrm>
            <a:off x="3953164" y="5641836"/>
            <a:ext cx="323561" cy="95415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CA92442-CBB9-EBFD-46F4-5006C649B0B0}"/>
              </a:ext>
            </a:extLst>
          </p:cNvPr>
          <p:cNvSpPr txBox="1"/>
          <p:nvPr/>
        </p:nvSpPr>
        <p:spPr>
          <a:xfrm>
            <a:off x="2619375" y="810458"/>
            <a:ext cx="4095751" cy="707886"/>
          </a:xfrm>
          <a:prstGeom prst="rect">
            <a:avLst/>
          </a:prstGeom>
          <a:solidFill>
            <a:schemeClr val="bg1"/>
          </a:solidFill>
          <a:ln w="19050">
            <a:solidFill>
              <a:schemeClr val="accent2"/>
            </a:solidFill>
          </a:ln>
        </p:spPr>
        <p:txBody>
          <a:bodyPr wrap="square" rtlCol="0">
            <a:spAutoFit/>
          </a:bodyPr>
          <a:lstStyle/>
          <a:p>
            <a:r>
              <a:rPr lang="en-US" sz="2000" dirty="0"/>
              <a:t>1. The </a:t>
            </a:r>
            <a:r>
              <a:rPr lang="en-US" sz="2000" b="1" dirty="0"/>
              <a:t>Search bar </a:t>
            </a:r>
            <a:r>
              <a:rPr lang="en-US" sz="2000" dirty="0"/>
              <a:t>looks for files and if unsuccessful searches the Internet.</a:t>
            </a:r>
          </a:p>
        </p:txBody>
      </p:sp>
      <p:sp>
        <p:nvSpPr>
          <p:cNvPr id="13" name="TextBox 12">
            <a:extLst>
              <a:ext uri="{FF2B5EF4-FFF2-40B4-BE49-F238E27FC236}">
                <a16:creationId xmlns:a16="http://schemas.microsoft.com/office/drawing/2014/main" id="{686578AD-024B-7AC8-15F7-28FE269248F6}"/>
              </a:ext>
            </a:extLst>
          </p:cNvPr>
          <p:cNvSpPr txBox="1"/>
          <p:nvPr/>
        </p:nvSpPr>
        <p:spPr>
          <a:xfrm>
            <a:off x="6934200" y="810458"/>
            <a:ext cx="4991253" cy="400110"/>
          </a:xfrm>
          <a:prstGeom prst="rect">
            <a:avLst/>
          </a:prstGeom>
          <a:solidFill>
            <a:schemeClr val="bg1"/>
          </a:solidFill>
          <a:ln w="19050">
            <a:solidFill>
              <a:schemeClr val="accent2"/>
            </a:solidFill>
          </a:ln>
        </p:spPr>
        <p:txBody>
          <a:bodyPr wrap="square" rtlCol="0">
            <a:spAutoFit/>
          </a:bodyPr>
          <a:lstStyle/>
          <a:p>
            <a:r>
              <a:rPr lang="en-US" sz="2000" dirty="0"/>
              <a:t>Items of interest on the </a:t>
            </a:r>
            <a:r>
              <a:rPr lang="en-US" sz="2000" b="1" dirty="0"/>
              <a:t>Start Menu </a:t>
            </a:r>
            <a:r>
              <a:rPr lang="en-US" sz="2000" dirty="0"/>
              <a:t>include …</a:t>
            </a:r>
          </a:p>
        </p:txBody>
      </p:sp>
      <p:cxnSp>
        <p:nvCxnSpPr>
          <p:cNvPr id="15" name="Straight Arrow Connector 14">
            <a:extLst>
              <a:ext uri="{FF2B5EF4-FFF2-40B4-BE49-F238E27FC236}">
                <a16:creationId xmlns:a16="http://schemas.microsoft.com/office/drawing/2014/main" id="{C8555A2A-6E2A-21B8-4F98-EAE007FEEF71}"/>
              </a:ext>
            </a:extLst>
          </p:cNvPr>
          <p:cNvCxnSpPr>
            <a:cxnSpLocks/>
            <a:stCxn id="12" idx="2"/>
          </p:cNvCxnSpPr>
          <p:nvPr/>
        </p:nvCxnSpPr>
        <p:spPr>
          <a:xfrm>
            <a:off x="4667251" y="1518344"/>
            <a:ext cx="171449" cy="58668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1EDA5B8-551A-3660-5743-D4087B5BBF13}"/>
              </a:ext>
            </a:extLst>
          </p:cNvPr>
          <p:cNvSpPr txBox="1"/>
          <p:nvPr/>
        </p:nvSpPr>
        <p:spPr>
          <a:xfrm>
            <a:off x="8696631" y="1904970"/>
            <a:ext cx="3228822" cy="400110"/>
          </a:xfrm>
          <a:prstGeom prst="rect">
            <a:avLst/>
          </a:prstGeom>
          <a:solidFill>
            <a:schemeClr val="bg1"/>
          </a:solidFill>
          <a:ln w="19050">
            <a:solidFill>
              <a:schemeClr val="accent2"/>
            </a:solidFill>
          </a:ln>
        </p:spPr>
        <p:txBody>
          <a:bodyPr wrap="square" rtlCol="0">
            <a:spAutoFit/>
          </a:bodyPr>
          <a:lstStyle/>
          <a:p>
            <a:r>
              <a:rPr lang="en-US" sz="2000" dirty="0"/>
              <a:t>2. A list of all installed apps.</a:t>
            </a:r>
          </a:p>
        </p:txBody>
      </p:sp>
      <p:cxnSp>
        <p:nvCxnSpPr>
          <p:cNvPr id="18" name="Straight Arrow Connector 17">
            <a:extLst>
              <a:ext uri="{FF2B5EF4-FFF2-40B4-BE49-F238E27FC236}">
                <a16:creationId xmlns:a16="http://schemas.microsoft.com/office/drawing/2014/main" id="{079E3870-C8E0-A97B-8075-0255E2060187}"/>
              </a:ext>
            </a:extLst>
          </p:cNvPr>
          <p:cNvCxnSpPr>
            <a:cxnSpLocks/>
            <a:stCxn id="17" idx="1"/>
          </p:cNvCxnSpPr>
          <p:nvPr/>
        </p:nvCxnSpPr>
        <p:spPr>
          <a:xfrm flipH="1">
            <a:off x="7772400" y="2105025"/>
            <a:ext cx="924231" cy="428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B1DC8F77-9A35-8E56-6C07-0D85FE4EBCBA}"/>
              </a:ext>
            </a:extLst>
          </p:cNvPr>
          <p:cNvSpPr txBox="1"/>
          <p:nvPr/>
        </p:nvSpPr>
        <p:spPr>
          <a:xfrm>
            <a:off x="8696631" y="2685097"/>
            <a:ext cx="3228822" cy="1631216"/>
          </a:xfrm>
          <a:prstGeom prst="rect">
            <a:avLst/>
          </a:prstGeom>
          <a:solidFill>
            <a:schemeClr val="bg1"/>
          </a:solidFill>
          <a:ln w="19050">
            <a:solidFill>
              <a:schemeClr val="accent2"/>
            </a:solidFill>
          </a:ln>
        </p:spPr>
        <p:txBody>
          <a:bodyPr wrap="square" rtlCol="0">
            <a:spAutoFit/>
          </a:bodyPr>
          <a:lstStyle/>
          <a:p>
            <a:r>
              <a:rPr lang="en-US" sz="2000" dirty="0"/>
              <a:t>3. Pinned shortcuts to apps from the list of all installed apps.  Some default apps are listed here, but mostly you add to this list yourself.</a:t>
            </a:r>
          </a:p>
        </p:txBody>
      </p:sp>
      <p:cxnSp>
        <p:nvCxnSpPr>
          <p:cNvPr id="22" name="Straight Arrow Connector 21">
            <a:extLst>
              <a:ext uri="{FF2B5EF4-FFF2-40B4-BE49-F238E27FC236}">
                <a16:creationId xmlns:a16="http://schemas.microsoft.com/office/drawing/2014/main" id="{92E58E17-01D3-3F9B-089C-D85A5FD180B7}"/>
              </a:ext>
            </a:extLst>
          </p:cNvPr>
          <p:cNvCxnSpPr>
            <a:cxnSpLocks/>
            <a:stCxn id="21" idx="1"/>
            <a:endCxn id="24" idx="3"/>
          </p:cNvCxnSpPr>
          <p:nvPr/>
        </p:nvCxnSpPr>
        <p:spPr>
          <a:xfrm flipH="1">
            <a:off x="7962900" y="3500705"/>
            <a:ext cx="733731" cy="40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E9A48C0-641A-2394-C245-845BD6729260}"/>
              </a:ext>
            </a:extLst>
          </p:cNvPr>
          <p:cNvSpPr/>
          <p:nvPr/>
        </p:nvSpPr>
        <p:spPr>
          <a:xfrm>
            <a:off x="4181475" y="2685097"/>
            <a:ext cx="3781425" cy="163925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0049BC-4F93-CF1A-F4E8-78B288479AA2}"/>
              </a:ext>
            </a:extLst>
          </p:cNvPr>
          <p:cNvSpPr/>
          <p:nvPr/>
        </p:nvSpPr>
        <p:spPr>
          <a:xfrm>
            <a:off x="4181475" y="4495800"/>
            <a:ext cx="3781425" cy="14478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633AD9C7-4076-BB6F-F0BF-85CFA9935273}"/>
              </a:ext>
            </a:extLst>
          </p:cNvPr>
          <p:cNvSpPr txBox="1"/>
          <p:nvPr/>
        </p:nvSpPr>
        <p:spPr>
          <a:xfrm>
            <a:off x="8696631" y="4560093"/>
            <a:ext cx="3228822" cy="1015663"/>
          </a:xfrm>
          <a:prstGeom prst="rect">
            <a:avLst/>
          </a:prstGeom>
          <a:solidFill>
            <a:schemeClr val="bg1"/>
          </a:solidFill>
          <a:ln w="19050">
            <a:solidFill>
              <a:schemeClr val="accent2"/>
            </a:solidFill>
          </a:ln>
        </p:spPr>
        <p:txBody>
          <a:bodyPr wrap="square" rtlCol="0">
            <a:spAutoFit/>
          </a:bodyPr>
          <a:lstStyle/>
          <a:p>
            <a:r>
              <a:rPr lang="en-US" sz="2000" dirty="0"/>
              <a:t>4. Shortcuts to documents you have opened and apps you have recently used.</a:t>
            </a:r>
          </a:p>
        </p:txBody>
      </p:sp>
      <p:cxnSp>
        <p:nvCxnSpPr>
          <p:cNvPr id="28" name="Straight Arrow Connector 27">
            <a:extLst>
              <a:ext uri="{FF2B5EF4-FFF2-40B4-BE49-F238E27FC236}">
                <a16:creationId xmlns:a16="http://schemas.microsoft.com/office/drawing/2014/main" id="{D9003488-D6CF-6E6B-1429-FCA4D717D849}"/>
              </a:ext>
            </a:extLst>
          </p:cNvPr>
          <p:cNvCxnSpPr>
            <a:cxnSpLocks/>
            <a:stCxn id="27" idx="1"/>
          </p:cNvCxnSpPr>
          <p:nvPr/>
        </p:nvCxnSpPr>
        <p:spPr>
          <a:xfrm flipH="1">
            <a:off x="7962900" y="5067925"/>
            <a:ext cx="733731" cy="3117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Slide Number Placeholder 2">
            <a:extLst>
              <a:ext uri="{FF2B5EF4-FFF2-40B4-BE49-F238E27FC236}">
                <a16:creationId xmlns:a16="http://schemas.microsoft.com/office/drawing/2014/main" id="{1DC71FF5-2228-97D4-8440-0ED87AC277A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12</a:t>
            </a:fld>
            <a:endParaRPr lang="en-GB" dirty="0">
              <a:solidFill>
                <a:schemeClr val="tx1"/>
              </a:solidFill>
            </a:endParaRPr>
          </a:p>
        </p:txBody>
      </p:sp>
    </p:spTree>
    <p:extLst>
      <p:ext uri="{BB962C8B-B14F-4D97-AF65-F5344CB8AC3E}">
        <p14:creationId xmlns:p14="http://schemas.microsoft.com/office/powerpoint/2010/main" val="1121543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0-#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1"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up)">
                                      <p:cBhvr>
                                        <p:cTn id="18" dur="500"/>
                                        <p:tgtEl>
                                          <p:spTgt spid="8"/>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down)">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3"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1+#ppt_w/2"/>
                                          </p:val>
                                        </p:tav>
                                        <p:tav tm="100000">
                                          <p:val>
                                            <p:strVal val="#ppt_x"/>
                                          </p:val>
                                        </p:tav>
                                      </p:tavLst>
                                    </p:anim>
                                    <p:anim calcmode="lin" valueType="num">
                                      <p:cBhvr additive="base">
                                        <p:cTn id="2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0-#ppt_w/2"/>
                                          </p:val>
                                        </p:tav>
                                        <p:tav tm="100000">
                                          <p:val>
                                            <p:strVal val="#ppt_x"/>
                                          </p:val>
                                        </p:tav>
                                      </p:tavLst>
                                    </p:anim>
                                    <p:anim calcmode="lin" valueType="num">
                                      <p:cBhvr additive="base">
                                        <p:cTn id="34" dur="500" fill="hold"/>
                                        <p:tgtEl>
                                          <p:spTgt spid="12"/>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1"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up)">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1+#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right)">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21"/>
                                        </p:tgtEl>
                                        <p:attrNameLst>
                                          <p:attrName>style.visibility</p:attrName>
                                        </p:attrNameLst>
                                      </p:cBhvr>
                                      <p:to>
                                        <p:strVal val="visible"/>
                                      </p:to>
                                    </p:set>
                                    <p:anim calcmode="lin" valueType="num">
                                      <p:cBhvr additive="base">
                                        <p:cTn id="53" dur="500" fill="hold"/>
                                        <p:tgtEl>
                                          <p:spTgt spid="21"/>
                                        </p:tgtEl>
                                        <p:attrNameLst>
                                          <p:attrName>ppt_x</p:attrName>
                                        </p:attrNameLst>
                                      </p:cBhvr>
                                      <p:tavLst>
                                        <p:tav tm="0">
                                          <p:val>
                                            <p:strVal val="1+#ppt_w/2"/>
                                          </p:val>
                                        </p:tav>
                                        <p:tav tm="100000">
                                          <p:val>
                                            <p:strVal val="#ppt_x"/>
                                          </p:val>
                                        </p:tav>
                                      </p:tavLst>
                                    </p:anim>
                                    <p:anim calcmode="lin" valueType="num">
                                      <p:cBhvr additive="base">
                                        <p:cTn id="54" dur="500" fill="hold"/>
                                        <p:tgtEl>
                                          <p:spTgt spid="21"/>
                                        </p:tgtEl>
                                        <p:attrNameLst>
                                          <p:attrName>ppt_y</p:attrName>
                                        </p:attrNameLst>
                                      </p:cBhvr>
                                      <p:tavLst>
                                        <p:tav tm="0">
                                          <p:val>
                                            <p:strVal val="#ppt_y"/>
                                          </p:val>
                                        </p:tav>
                                        <p:tav tm="100000">
                                          <p:val>
                                            <p:strVal val="#ppt_y"/>
                                          </p:val>
                                        </p:tav>
                                      </p:tavLst>
                                    </p:anim>
                                  </p:childTnLst>
                                </p:cTn>
                              </p:par>
                            </p:childTnLst>
                          </p:cTn>
                        </p:par>
                        <p:par>
                          <p:cTn id="55" fill="hold">
                            <p:stCondLst>
                              <p:cond delay="500"/>
                            </p:stCondLst>
                            <p:childTnLst>
                              <p:par>
                                <p:cTn id="56" presetID="22" presetClass="entr" presetSubtype="2" fill="hold" nodeType="after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right)">
                                      <p:cBhvr>
                                        <p:cTn id="58" dur="500"/>
                                        <p:tgtEl>
                                          <p:spTgt spid="22"/>
                                        </p:tgtEl>
                                      </p:cBhvr>
                                    </p:animEffect>
                                  </p:childTnLst>
                                </p:cTn>
                              </p:par>
                            </p:childTnLst>
                          </p:cTn>
                        </p:par>
                        <p:par>
                          <p:cTn id="59" fill="hold">
                            <p:stCondLst>
                              <p:cond delay="1000"/>
                            </p:stCondLst>
                            <p:childTnLst>
                              <p:par>
                                <p:cTn id="60" presetID="22" presetClass="entr" presetSubtype="2" fill="hold" grpId="0"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right)">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1+#ppt_w/2"/>
                                          </p:val>
                                        </p:tav>
                                        <p:tav tm="100000">
                                          <p:val>
                                            <p:strVal val="#ppt_x"/>
                                          </p:val>
                                        </p:tav>
                                      </p:tavLst>
                                    </p:anim>
                                    <p:anim calcmode="lin" valueType="num">
                                      <p:cBhvr additive="base">
                                        <p:cTn id="68" dur="500" fill="hold"/>
                                        <p:tgtEl>
                                          <p:spTgt spid="27"/>
                                        </p:tgtEl>
                                        <p:attrNameLst>
                                          <p:attrName>ppt_y</p:attrName>
                                        </p:attrNameLst>
                                      </p:cBhvr>
                                      <p:tavLst>
                                        <p:tav tm="0">
                                          <p:val>
                                            <p:strVal val="#ppt_y"/>
                                          </p:val>
                                        </p:tav>
                                        <p:tav tm="100000">
                                          <p:val>
                                            <p:strVal val="#ppt_y"/>
                                          </p:val>
                                        </p:tav>
                                      </p:tavLst>
                                    </p:anim>
                                  </p:childTnLst>
                                </p:cTn>
                              </p:par>
                            </p:childTnLst>
                          </p:cTn>
                        </p:par>
                        <p:par>
                          <p:cTn id="69" fill="hold">
                            <p:stCondLst>
                              <p:cond delay="500"/>
                            </p:stCondLst>
                            <p:childTnLst>
                              <p:par>
                                <p:cTn id="70" presetID="22" presetClass="entr" presetSubtype="2" fill="hold" nodeType="afterEffect">
                                  <p:stCondLst>
                                    <p:cond delay="0"/>
                                  </p:stCondLst>
                                  <p:childTnLst>
                                    <p:set>
                                      <p:cBhvr>
                                        <p:cTn id="71" dur="1" fill="hold">
                                          <p:stCondLst>
                                            <p:cond delay="0"/>
                                          </p:stCondLst>
                                        </p:cTn>
                                        <p:tgtEl>
                                          <p:spTgt spid="28"/>
                                        </p:tgtEl>
                                        <p:attrNameLst>
                                          <p:attrName>style.visibility</p:attrName>
                                        </p:attrNameLst>
                                      </p:cBhvr>
                                      <p:to>
                                        <p:strVal val="visible"/>
                                      </p:to>
                                    </p:set>
                                    <p:animEffect transition="in" filter="wipe(right)">
                                      <p:cBhvr>
                                        <p:cTn id="72" dur="500"/>
                                        <p:tgtEl>
                                          <p:spTgt spid="28"/>
                                        </p:tgtEl>
                                      </p:cBhvr>
                                    </p:animEffect>
                                  </p:childTnLst>
                                </p:cTn>
                              </p:par>
                            </p:childTnLst>
                          </p:cTn>
                        </p:par>
                        <p:par>
                          <p:cTn id="73" fill="hold">
                            <p:stCondLst>
                              <p:cond delay="1000"/>
                            </p:stCondLst>
                            <p:childTnLst>
                              <p:par>
                                <p:cTn id="74" presetID="22" presetClass="entr" presetSubtype="2" fill="hold" grpId="0" nodeType="after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wipe(right)">
                                      <p:cBhvr>
                                        <p:cTn id="76" dur="500"/>
                                        <p:tgtEl>
                                          <p:spTgt spid="26"/>
                                        </p:tgtEl>
                                      </p:cBhvr>
                                    </p:animEffect>
                                  </p:childTnLst>
                                </p:cTn>
                              </p:par>
                            </p:childTnLst>
                          </p:cTn>
                        </p:par>
                      </p:childTnLst>
                    </p:cTn>
                  </p:par>
                  <p:par>
                    <p:cTn id="77" fill="hold">
                      <p:stCondLst>
                        <p:cond delay="indefinite"/>
                      </p:stCondLst>
                      <p:childTnLst>
                        <p:par>
                          <p:cTn id="78" fill="hold">
                            <p:stCondLst>
                              <p:cond delay="0"/>
                            </p:stCondLst>
                            <p:childTnLst>
                              <p:par>
                                <p:cTn id="79" presetID="14" presetClass="exit" presetSubtype="10" fill="hold" grpId="1" nodeType="clickEffect">
                                  <p:stCondLst>
                                    <p:cond delay="0"/>
                                  </p:stCondLst>
                                  <p:childTnLst>
                                    <p:animEffect transition="out" filter="randombar(horizontal)">
                                      <p:cBhvr>
                                        <p:cTn id="80" dur="500"/>
                                        <p:tgtEl>
                                          <p:spTgt spid="4"/>
                                        </p:tgtEl>
                                      </p:cBhvr>
                                    </p:animEffect>
                                    <p:set>
                                      <p:cBhvr>
                                        <p:cTn id="81" dur="1" fill="hold">
                                          <p:stCondLst>
                                            <p:cond delay="499"/>
                                          </p:stCondLst>
                                        </p:cTn>
                                        <p:tgtEl>
                                          <p:spTgt spid="4"/>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8"/>
                                        </p:tgtEl>
                                      </p:cBhvr>
                                    </p:animEffect>
                                    <p:set>
                                      <p:cBhvr>
                                        <p:cTn id="84" dur="1" fill="hold">
                                          <p:stCondLst>
                                            <p:cond delay="499"/>
                                          </p:stCondLst>
                                        </p:cTn>
                                        <p:tgtEl>
                                          <p:spTgt spid="8"/>
                                        </p:tgtEl>
                                        <p:attrNameLst>
                                          <p:attrName>style.visibility</p:attrName>
                                        </p:attrNameLst>
                                      </p:cBhvr>
                                      <p:to>
                                        <p:strVal val="hidden"/>
                                      </p:to>
                                    </p:set>
                                  </p:childTnLst>
                                </p:cTn>
                              </p:par>
                              <p:par>
                                <p:cTn id="85" presetID="14" presetClass="exit" presetSubtype="10" fill="hold" grpId="1" nodeType="withEffect">
                                  <p:stCondLst>
                                    <p:cond delay="0"/>
                                  </p:stCondLst>
                                  <p:childTnLst>
                                    <p:animEffect transition="out" filter="randombar(horizontal)">
                                      <p:cBhvr>
                                        <p:cTn id="86" dur="500"/>
                                        <p:tgtEl>
                                          <p:spTgt spid="13"/>
                                        </p:tgtEl>
                                      </p:cBhvr>
                                    </p:animEffect>
                                    <p:set>
                                      <p:cBhvr>
                                        <p:cTn id="87" dur="1" fill="hold">
                                          <p:stCondLst>
                                            <p:cond delay="499"/>
                                          </p:stCondLst>
                                        </p:cTn>
                                        <p:tgtEl>
                                          <p:spTgt spid="13"/>
                                        </p:tgtEl>
                                        <p:attrNameLst>
                                          <p:attrName>style.visibility</p:attrName>
                                        </p:attrNameLst>
                                      </p:cBhvr>
                                      <p:to>
                                        <p:strVal val="hidden"/>
                                      </p:to>
                                    </p:set>
                                  </p:childTnLst>
                                </p:cTn>
                              </p:par>
                              <p:par>
                                <p:cTn id="88" presetID="14" presetClass="exit" presetSubtype="10" fill="hold" grpId="1" nodeType="withEffect">
                                  <p:stCondLst>
                                    <p:cond delay="0"/>
                                  </p:stCondLst>
                                  <p:childTnLst>
                                    <p:animEffect transition="out" filter="randombar(horizontal)">
                                      <p:cBhvr>
                                        <p:cTn id="89" dur="500"/>
                                        <p:tgtEl>
                                          <p:spTgt spid="12"/>
                                        </p:tgtEl>
                                      </p:cBhvr>
                                    </p:animEffect>
                                    <p:set>
                                      <p:cBhvr>
                                        <p:cTn id="90" dur="1" fill="hold">
                                          <p:stCondLst>
                                            <p:cond delay="499"/>
                                          </p:stCondLst>
                                        </p:cTn>
                                        <p:tgtEl>
                                          <p:spTgt spid="12"/>
                                        </p:tgtEl>
                                        <p:attrNameLst>
                                          <p:attrName>style.visibility</p:attrName>
                                        </p:attrNameLst>
                                      </p:cBhvr>
                                      <p:to>
                                        <p:strVal val="hidden"/>
                                      </p:to>
                                    </p:set>
                                  </p:childTnLst>
                                </p:cTn>
                              </p:par>
                              <p:par>
                                <p:cTn id="91" presetID="14" presetClass="exit" presetSubtype="10" fill="hold" nodeType="withEffect">
                                  <p:stCondLst>
                                    <p:cond delay="0"/>
                                  </p:stCondLst>
                                  <p:childTnLst>
                                    <p:animEffect transition="out" filter="randombar(horizontal)">
                                      <p:cBhvr>
                                        <p:cTn id="92" dur="500"/>
                                        <p:tgtEl>
                                          <p:spTgt spid="15"/>
                                        </p:tgtEl>
                                      </p:cBhvr>
                                    </p:animEffect>
                                    <p:set>
                                      <p:cBhvr>
                                        <p:cTn id="93" dur="1" fill="hold">
                                          <p:stCondLst>
                                            <p:cond delay="499"/>
                                          </p:stCondLst>
                                        </p:cTn>
                                        <p:tgtEl>
                                          <p:spTgt spid="15"/>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17"/>
                                        </p:tgtEl>
                                      </p:cBhvr>
                                    </p:animEffect>
                                    <p:set>
                                      <p:cBhvr>
                                        <p:cTn id="96" dur="1" fill="hold">
                                          <p:stCondLst>
                                            <p:cond delay="499"/>
                                          </p:stCondLst>
                                        </p:cTn>
                                        <p:tgtEl>
                                          <p:spTgt spid="17"/>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18"/>
                                        </p:tgtEl>
                                      </p:cBhvr>
                                    </p:animEffect>
                                    <p:set>
                                      <p:cBhvr>
                                        <p:cTn id="99" dur="1" fill="hold">
                                          <p:stCondLst>
                                            <p:cond delay="499"/>
                                          </p:stCondLst>
                                        </p:cTn>
                                        <p:tgtEl>
                                          <p:spTgt spid="18"/>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21"/>
                                        </p:tgtEl>
                                      </p:cBhvr>
                                    </p:animEffect>
                                    <p:set>
                                      <p:cBhvr>
                                        <p:cTn id="102" dur="1" fill="hold">
                                          <p:stCondLst>
                                            <p:cond delay="499"/>
                                          </p:stCondLst>
                                        </p:cTn>
                                        <p:tgtEl>
                                          <p:spTgt spid="21"/>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22"/>
                                        </p:tgtEl>
                                      </p:cBhvr>
                                    </p:animEffect>
                                    <p:set>
                                      <p:cBhvr>
                                        <p:cTn id="105" dur="1" fill="hold">
                                          <p:stCondLst>
                                            <p:cond delay="499"/>
                                          </p:stCondLst>
                                        </p:cTn>
                                        <p:tgtEl>
                                          <p:spTgt spid="22"/>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24"/>
                                        </p:tgtEl>
                                      </p:cBhvr>
                                    </p:animEffect>
                                    <p:set>
                                      <p:cBhvr>
                                        <p:cTn id="108" dur="1" fill="hold">
                                          <p:stCondLst>
                                            <p:cond delay="499"/>
                                          </p:stCondLst>
                                        </p:cTn>
                                        <p:tgtEl>
                                          <p:spTgt spid="24"/>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27"/>
                                        </p:tgtEl>
                                      </p:cBhvr>
                                    </p:animEffect>
                                    <p:set>
                                      <p:cBhvr>
                                        <p:cTn id="111" dur="1" fill="hold">
                                          <p:stCondLst>
                                            <p:cond delay="499"/>
                                          </p:stCondLst>
                                        </p:cTn>
                                        <p:tgtEl>
                                          <p:spTgt spid="27"/>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28"/>
                                        </p:tgtEl>
                                      </p:cBhvr>
                                    </p:animEffect>
                                    <p:set>
                                      <p:cBhvr>
                                        <p:cTn id="114" dur="1" fill="hold">
                                          <p:stCondLst>
                                            <p:cond delay="499"/>
                                          </p:stCondLst>
                                        </p:cTn>
                                        <p:tgtEl>
                                          <p:spTgt spid="28"/>
                                        </p:tgtEl>
                                        <p:attrNameLst>
                                          <p:attrName>style.visibility</p:attrName>
                                        </p:attrNameLst>
                                      </p:cBhvr>
                                      <p:to>
                                        <p:strVal val="hidden"/>
                                      </p:to>
                                    </p:set>
                                  </p:childTnLst>
                                </p:cTn>
                              </p:par>
                              <p:par>
                                <p:cTn id="115" presetID="14" presetClass="exit" presetSubtype="10" fill="hold" grpId="1" nodeType="withEffect">
                                  <p:stCondLst>
                                    <p:cond delay="0"/>
                                  </p:stCondLst>
                                  <p:childTnLst>
                                    <p:animEffect transition="out" filter="randombar(horizontal)">
                                      <p:cBhvr>
                                        <p:cTn id="116" dur="500"/>
                                        <p:tgtEl>
                                          <p:spTgt spid="26"/>
                                        </p:tgtEl>
                                      </p:cBhvr>
                                    </p:animEffect>
                                    <p:set>
                                      <p:cBhvr>
                                        <p:cTn id="117"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4" grpId="1" animBg="1"/>
      <p:bldP spid="12" grpId="0" animBg="1"/>
      <p:bldP spid="12" grpId="1" animBg="1"/>
      <p:bldP spid="13" grpId="0" animBg="1"/>
      <p:bldP spid="13" grpId="1" animBg="1"/>
      <p:bldP spid="17" grpId="0" animBg="1"/>
      <p:bldP spid="17" grpId="1" animBg="1"/>
      <p:bldP spid="21" grpId="0" animBg="1"/>
      <p:bldP spid="21" grpId="1" animBg="1"/>
      <p:bldP spid="24" grpId="0" animBg="1"/>
      <p:bldP spid="24" grpId="1" animBg="1"/>
      <p:bldP spid="26" grpId="0" animBg="1"/>
      <p:bldP spid="26" grpId="1" animBg="1"/>
      <p:bldP spid="27" grpId="0" animBg="1"/>
      <p:bldP spid="2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descr="A picture containing text, water, nature, shore">
            <a:extLst>
              <a:ext uri="{FF2B5EF4-FFF2-40B4-BE49-F238E27FC236}">
                <a16:creationId xmlns:a16="http://schemas.microsoft.com/office/drawing/2014/main" id="{197B8226-C68A-48F2-9AAA-2633596E4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pic>
        <p:nvPicPr>
          <p:cNvPr id="3" name="Picture 2" descr="Graphical user interface, application&#10;&#10;Description automatically generated">
            <a:extLst>
              <a:ext uri="{FF2B5EF4-FFF2-40B4-BE49-F238E27FC236}">
                <a16:creationId xmlns:a16="http://schemas.microsoft.com/office/drawing/2014/main" id="{2C49666B-24F6-FDF7-E730-72C3018D8A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20968" y="1762125"/>
            <a:ext cx="4200407" cy="4743450"/>
          </a:xfrm>
          <a:prstGeom prst="rect">
            <a:avLst/>
          </a:prstGeom>
        </p:spPr>
      </p:pic>
      <p:sp>
        <p:nvSpPr>
          <p:cNvPr id="27" name="TextBox 26">
            <a:extLst>
              <a:ext uri="{FF2B5EF4-FFF2-40B4-BE49-F238E27FC236}">
                <a16:creationId xmlns:a16="http://schemas.microsoft.com/office/drawing/2014/main" id="{633AD9C7-4076-BB6F-F0BF-85CFA9935273}"/>
              </a:ext>
            </a:extLst>
          </p:cNvPr>
          <p:cNvSpPr txBox="1"/>
          <p:nvPr/>
        </p:nvSpPr>
        <p:spPr>
          <a:xfrm>
            <a:off x="880443" y="5855436"/>
            <a:ext cx="1947182" cy="400110"/>
          </a:xfrm>
          <a:prstGeom prst="rect">
            <a:avLst/>
          </a:prstGeom>
          <a:solidFill>
            <a:schemeClr val="bg1"/>
          </a:solidFill>
          <a:ln w="19050">
            <a:solidFill>
              <a:schemeClr val="accent2"/>
            </a:solidFill>
          </a:ln>
        </p:spPr>
        <p:txBody>
          <a:bodyPr wrap="square" rtlCol="0">
            <a:spAutoFit/>
          </a:bodyPr>
          <a:lstStyle/>
          <a:p>
            <a:r>
              <a:rPr lang="en-US" sz="2000" dirty="0"/>
              <a:t>Your user profile.</a:t>
            </a:r>
          </a:p>
        </p:txBody>
      </p:sp>
      <p:cxnSp>
        <p:nvCxnSpPr>
          <p:cNvPr id="28" name="Straight Arrow Connector 27">
            <a:extLst>
              <a:ext uri="{FF2B5EF4-FFF2-40B4-BE49-F238E27FC236}">
                <a16:creationId xmlns:a16="http://schemas.microsoft.com/office/drawing/2014/main" id="{D9003488-D6CF-6E6B-1429-FCA4D717D849}"/>
              </a:ext>
            </a:extLst>
          </p:cNvPr>
          <p:cNvCxnSpPr>
            <a:cxnSpLocks/>
            <a:stCxn id="27" idx="3"/>
          </p:cNvCxnSpPr>
          <p:nvPr/>
        </p:nvCxnSpPr>
        <p:spPr>
          <a:xfrm>
            <a:off x="2827625" y="6055491"/>
            <a:ext cx="1563400" cy="2000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4" name="Picture 13" descr="Graphical user interface, text, application">
            <a:extLst>
              <a:ext uri="{FF2B5EF4-FFF2-40B4-BE49-F238E27FC236}">
                <a16:creationId xmlns:a16="http://schemas.microsoft.com/office/drawing/2014/main" id="{BAD7451C-9FCB-7C0E-A9EF-87F6CE65F8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81164" y="5003101"/>
            <a:ext cx="1801185" cy="1152417"/>
          </a:xfrm>
          <a:prstGeom prst="rect">
            <a:avLst/>
          </a:prstGeom>
        </p:spPr>
      </p:pic>
      <p:sp>
        <p:nvSpPr>
          <p:cNvPr id="16" name="Slide Number Placeholder 2">
            <a:extLst>
              <a:ext uri="{FF2B5EF4-FFF2-40B4-BE49-F238E27FC236}">
                <a16:creationId xmlns:a16="http://schemas.microsoft.com/office/drawing/2014/main" id="{4F2B2A99-1FF2-516A-C472-00C5E67B93EC}"/>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13</a:t>
            </a:fld>
            <a:endParaRPr lang="en-GB" dirty="0">
              <a:solidFill>
                <a:schemeClr val="tx1"/>
              </a:solidFill>
            </a:endParaRPr>
          </a:p>
        </p:txBody>
      </p:sp>
      <p:sp>
        <p:nvSpPr>
          <p:cNvPr id="2" name="TextBox 1">
            <a:extLst>
              <a:ext uri="{FF2B5EF4-FFF2-40B4-BE49-F238E27FC236}">
                <a16:creationId xmlns:a16="http://schemas.microsoft.com/office/drawing/2014/main" id="{C3342E77-6B0B-227E-2862-27D35B984657}"/>
              </a:ext>
            </a:extLst>
          </p:cNvPr>
          <p:cNvSpPr txBox="1"/>
          <p:nvPr/>
        </p:nvSpPr>
        <p:spPr>
          <a:xfrm>
            <a:off x="8415867" y="1059086"/>
            <a:ext cx="3001555" cy="1323439"/>
          </a:xfrm>
          <a:prstGeom prst="rect">
            <a:avLst/>
          </a:prstGeom>
          <a:solidFill>
            <a:schemeClr val="bg1"/>
          </a:solidFill>
          <a:ln w="19050">
            <a:solidFill>
              <a:schemeClr val="accent2"/>
            </a:solidFill>
          </a:ln>
        </p:spPr>
        <p:txBody>
          <a:bodyPr wrap="square" rtlCol="0">
            <a:spAutoFit/>
          </a:bodyPr>
          <a:lstStyle/>
          <a:p>
            <a:r>
              <a:rPr lang="en-US" sz="2000" dirty="0"/>
              <a:t>This option allows you to set or reset options in your account.  The options will not be covered here.</a:t>
            </a:r>
          </a:p>
        </p:txBody>
      </p:sp>
      <p:cxnSp>
        <p:nvCxnSpPr>
          <p:cNvPr id="4" name="Straight Arrow Connector 3">
            <a:extLst>
              <a:ext uri="{FF2B5EF4-FFF2-40B4-BE49-F238E27FC236}">
                <a16:creationId xmlns:a16="http://schemas.microsoft.com/office/drawing/2014/main" id="{82633835-C08D-1ED1-076A-9F71DFD1AFF0}"/>
              </a:ext>
            </a:extLst>
          </p:cNvPr>
          <p:cNvCxnSpPr>
            <a:cxnSpLocks/>
            <a:stCxn id="2" idx="1"/>
            <a:endCxn id="7" idx="3"/>
          </p:cNvCxnSpPr>
          <p:nvPr/>
        </p:nvCxnSpPr>
        <p:spPr>
          <a:xfrm flipH="1">
            <a:off x="5964406" y="1720806"/>
            <a:ext cx="2451461" cy="34294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9636DCAF-CB56-863A-57B1-6111E5BBAF42}"/>
              </a:ext>
            </a:extLst>
          </p:cNvPr>
          <p:cNvSpPr/>
          <p:nvPr/>
        </p:nvSpPr>
        <p:spPr>
          <a:xfrm>
            <a:off x="4216039" y="5020035"/>
            <a:ext cx="1748367" cy="260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29185F00-B1A9-52F5-1B18-34AD272839A8}"/>
              </a:ext>
            </a:extLst>
          </p:cNvPr>
          <p:cNvSpPr txBox="1"/>
          <p:nvPr/>
        </p:nvSpPr>
        <p:spPr>
          <a:xfrm>
            <a:off x="8415867" y="3068717"/>
            <a:ext cx="3001555" cy="3477875"/>
          </a:xfrm>
          <a:prstGeom prst="rect">
            <a:avLst/>
          </a:prstGeom>
          <a:solidFill>
            <a:schemeClr val="bg1"/>
          </a:solidFill>
          <a:ln w="19050">
            <a:solidFill>
              <a:schemeClr val="accent2"/>
            </a:solidFill>
          </a:ln>
        </p:spPr>
        <p:txBody>
          <a:bodyPr wrap="square" rtlCol="0">
            <a:spAutoFit/>
          </a:bodyPr>
          <a:lstStyle/>
          <a:p>
            <a:r>
              <a:rPr lang="en-US" sz="2000" dirty="0"/>
              <a:t>Locking your profile returns the screen to the login screen but does not sign you out, so your programs will still be running when you sign in again.  You can use the </a:t>
            </a:r>
            <a:r>
              <a:rPr lang="en-US" sz="2000" b="1" dirty="0"/>
              <a:t>Win </a:t>
            </a:r>
            <a:r>
              <a:rPr lang="en-US" sz="2000" dirty="0"/>
              <a:t>+</a:t>
            </a:r>
            <a:r>
              <a:rPr lang="en-US" sz="2000" b="1" dirty="0"/>
              <a:t> L </a:t>
            </a:r>
            <a:r>
              <a:rPr lang="en-US" sz="2000" dirty="0"/>
              <a:t>keyboard combination to lock your workstation instead if you prefer.</a:t>
            </a:r>
          </a:p>
        </p:txBody>
      </p:sp>
      <p:cxnSp>
        <p:nvCxnSpPr>
          <p:cNvPr id="15" name="Straight Arrow Connector 14">
            <a:extLst>
              <a:ext uri="{FF2B5EF4-FFF2-40B4-BE49-F238E27FC236}">
                <a16:creationId xmlns:a16="http://schemas.microsoft.com/office/drawing/2014/main" id="{4D099FBD-CF32-142B-7739-03F06C8452C0}"/>
              </a:ext>
            </a:extLst>
          </p:cNvPr>
          <p:cNvCxnSpPr>
            <a:cxnSpLocks/>
            <a:stCxn id="13" idx="1"/>
            <a:endCxn id="17" idx="3"/>
          </p:cNvCxnSpPr>
          <p:nvPr/>
        </p:nvCxnSpPr>
        <p:spPr>
          <a:xfrm flipH="1">
            <a:off x="5972873" y="4807655"/>
            <a:ext cx="2442994" cy="6372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FA5ADAA7-48EC-CD4A-FBD8-61FB9B5B60BD}"/>
              </a:ext>
            </a:extLst>
          </p:cNvPr>
          <p:cNvSpPr/>
          <p:nvPr/>
        </p:nvSpPr>
        <p:spPr>
          <a:xfrm>
            <a:off x="4224506" y="5314693"/>
            <a:ext cx="1748367" cy="260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F4A8075-CE8E-15C2-F906-7E8C5D8DE19C}"/>
              </a:ext>
            </a:extLst>
          </p:cNvPr>
          <p:cNvSpPr txBox="1"/>
          <p:nvPr/>
        </p:nvSpPr>
        <p:spPr>
          <a:xfrm>
            <a:off x="780289" y="1818841"/>
            <a:ext cx="3097443" cy="1015663"/>
          </a:xfrm>
          <a:prstGeom prst="rect">
            <a:avLst/>
          </a:prstGeom>
          <a:solidFill>
            <a:schemeClr val="bg1"/>
          </a:solidFill>
          <a:ln w="19050">
            <a:solidFill>
              <a:schemeClr val="accent2"/>
            </a:solidFill>
          </a:ln>
        </p:spPr>
        <p:txBody>
          <a:bodyPr wrap="square" rtlCol="0">
            <a:spAutoFit/>
          </a:bodyPr>
          <a:lstStyle/>
          <a:p>
            <a:r>
              <a:rPr lang="en-US" sz="2000" dirty="0"/>
              <a:t>Signing out will shut down your running apps and log you out of your profile.</a:t>
            </a:r>
          </a:p>
        </p:txBody>
      </p:sp>
      <p:cxnSp>
        <p:nvCxnSpPr>
          <p:cNvPr id="24" name="Straight Arrow Connector 23">
            <a:extLst>
              <a:ext uri="{FF2B5EF4-FFF2-40B4-BE49-F238E27FC236}">
                <a16:creationId xmlns:a16="http://schemas.microsoft.com/office/drawing/2014/main" id="{D69583AF-36C1-C3B2-D355-F27F8C32137D}"/>
              </a:ext>
            </a:extLst>
          </p:cNvPr>
          <p:cNvCxnSpPr>
            <a:cxnSpLocks/>
          </p:cNvCxnSpPr>
          <p:nvPr/>
        </p:nvCxnSpPr>
        <p:spPr>
          <a:xfrm>
            <a:off x="3778652" y="2833610"/>
            <a:ext cx="445854" cy="289996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6346F32-EA5A-C5C9-99FC-ED339A275730}"/>
              </a:ext>
            </a:extLst>
          </p:cNvPr>
          <p:cNvSpPr/>
          <p:nvPr/>
        </p:nvSpPr>
        <p:spPr>
          <a:xfrm>
            <a:off x="4230715" y="5603404"/>
            <a:ext cx="1748367" cy="260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E1787716-1358-2D4F-A762-4C4824F904BF}"/>
              </a:ext>
            </a:extLst>
          </p:cNvPr>
          <p:cNvSpPr txBox="1"/>
          <p:nvPr/>
        </p:nvSpPr>
        <p:spPr>
          <a:xfrm>
            <a:off x="791443" y="3791032"/>
            <a:ext cx="3087526" cy="1631216"/>
          </a:xfrm>
          <a:prstGeom prst="rect">
            <a:avLst/>
          </a:prstGeom>
          <a:solidFill>
            <a:schemeClr val="bg1"/>
          </a:solidFill>
          <a:ln w="19050">
            <a:solidFill>
              <a:schemeClr val="accent2"/>
            </a:solidFill>
          </a:ln>
        </p:spPr>
        <p:txBody>
          <a:bodyPr wrap="square" rtlCol="0">
            <a:spAutoFit/>
          </a:bodyPr>
          <a:lstStyle/>
          <a:p>
            <a:r>
              <a:rPr lang="en-US" sz="2000" dirty="0"/>
              <a:t>Switching users leaves your apps running as you left them, then loads the new user profile.  This can consume much memory.</a:t>
            </a:r>
          </a:p>
        </p:txBody>
      </p:sp>
      <p:cxnSp>
        <p:nvCxnSpPr>
          <p:cNvPr id="33" name="Straight Arrow Connector 32">
            <a:extLst>
              <a:ext uri="{FF2B5EF4-FFF2-40B4-BE49-F238E27FC236}">
                <a16:creationId xmlns:a16="http://schemas.microsoft.com/office/drawing/2014/main" id="{6FB141AD-F3E2-CC15-42CF-515D160E5A61}"/>
              </a:ext>
            </a:extLst>
          </p:cNvPr>
          <p:cNvCxnSpPr>
            <a:cxnSpLocks/>
            <a:stCxn id="32" idx="2"/>
            <a:endCxn id="34" idx="1"/>
          </p:cNvCxnSpPr>
          <p:nvPr/>
        </p:nvCxnSpPr>
        <p:spPr>
          <a:xfrm>
            <a:off x="2335206" y="5422248"/>
            <a:ext cx="1895509" cy="6115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8C469C24-DEDF-8517-40AF-9BF3C1AF9F64}"/>
              </a:ext>
            </a:extLst>
          </p:cNvPr>
          <p:cNvSpPr/>
          <p:nvPr/>
        </p:nvSpPr>
        <p:spPr>
          <a:xfrm>
            <a:off x="4230715" y="5903635"/>
            <a:ext cx="1748367" cy="260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995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up)">
                                      <p:cBhvr>
                                        <p:cTn id="12" dur="500"/>
                                        <p:tgtEl>
                                          <p:spTgt spid="28"/>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down)">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1+#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2"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right)">
                                      <p:cBhvr>
                                        <p:cTn id="26" dur="500"/>
                                        <p:tgtEl>
                                          <p:spTgt spid="4"/>
                                        </p:tgtEl>
                                      </p:cBhvr>
                                    </p:animEffect>
                                  </p:childTnLst>
                                </p:cTn>
                              </p:par>
                            </p:childTnLst>
                          </p:cTn>
                        </p:par>
                        <p:par>
                          <p:cTn id="27" fill="hold">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righ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500" fill="hold"/>
                                        <p:tgtEl>
                                          <p:spTgt spid="13"/>
                                        </p:tgtEl>
                                        <p:attrNameLst>
                                          <p:attrName>ppt_x</p:attrName>
                                        </p:attrNameLst>
                                      </p:cBhvr>
                                      <p:tavLst>
                                        <p:tav tm="0">
                                          <p:val>
                                            <p:strVal val="1+#ppt_w/2"/>
                                          </p:val>
                                        </p:tav>
                                        <p:tav tm="100000">
                                          <p:val>
                                            <p:strVal val="#ppt_x"/>
                                          </p:val>
                                        </p:tav>
                                      </p:tavLst>
                                    </p:anim>
                                    <p:anim calcmode="lin" valueType="num">
                                      <p:cBhvr additive="base">
                                        <p:cTn id="36" dur="500" fill="hold"/>
                                        <p:tgtEl>
                                          <p:spTgt spid="1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2" fill="hold"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right)">
                                      <p:cBhvr>
                                        <p:cTn id="40" dur="500"/>
                                        <p:tgtEl>
                                          <p:spTgt spid="15"/>
                                        </p:tgtEl>
                                      </p:cBhvr>
                                    </p:animEffect>
                                  </p:childTnLst>
                                </p:cTn>
                              </p:par>
                            </p:childTnLst>
                          </p:cTn>
                        </p:par>
                        <p:par>
                          <p:cTn id="41" fill="hold">
                            <p:stCondLst>
                              <p:cond delay="1000"/>
                            </p:stCondLst>
                            <p:childTnLst>
                              <p:par>
                                <p:cTn id="42" presetID="22" presetClass="entr" presetSubtype="2"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wipe(right)">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 fill="hold"/>
                                        <p:tgtEl>
                                          <p:spTgt spid="23"/>
                                        </p:tgtEl>
                                        <p:attrNameLst>
                                          <p:attrName>ppt_x</p:attrName>
                                        </p:attrNameLst>
                                      </p:cBhvr>
                                      <p:tavLst>
                                        <p:tav tm="0">
                                          <p:val>
                                            <p:strVal val="0-#ppt_w/2"/>
                                          </p:val>
                                        </p:tav>
                                        <p:tav tm="100000">
                                          <p:val>
                                            <p:strVal val="#ppt_x"/>
                                          </p:val>
                                        </p:tav>
                                      </p:tavLst>
                                    </p:anim>
                                    <p:anim calcmode="lin" valueType="num">
                                      <p:cBhvr additive="base">
                                        <p:cTn id="50" dur="500" fill="hold"/>
                                        <p:tgtEl>
                                          <p:spTgt spid="23"/>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up)">
                                      <p:cBhvr>
                                        <p:cTn id="54" dur="500"/>
                                        <p:tgtEl>
                                          <p:spTgt spid="24"/>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0-#ppt_w/2"/>
                                          </p:val>
                                        </p:tav>
                                        <p:tav tm="100000">
                                          <p:val>
                                            <p:strVal val="#ppt_x"/>
                                          </p:val>
                                        </p:tav>
                                      </p:tavLst>
                                    </p:anim>
                                    <p:anim calcmode="lin" valueType="num">
                                      <p:cBhvr additive="base">
                                        <p:cTn id="64" dur="500" fill="hold"/>
                                        <p:tgtEl>
                                          <p:spTgt spid="32"/>
                                        </p:tgtEl>
                                        <p:attrNameLst>
                                          <p:attrName>ppt_y</p:attrName>
                                        </p:attrNameLst>
                                      </p:cBhvr>
                                      <p:tavLst>
                                        <p:tav tm="0">
                                          <p:val>
                                            <p:strVal val="#ppt_y"/>
                                          </p:val>
                                        </p:tav>
                                        <p:tav tm="100000">
                                          <p:val>
                                            <p:strVal val="#ppt_y"/>
                                          </p:val>
                                        </p:tav>
                                      </p:tavLst>
                                    </p:anim>
                                  </p:childTnLst>
                                </p:cTn>
                              </p:par>
                            </p:childTnLst>
                          </p:cTn>
                        </p:par>
                        <p:par>
                          <p:cTn id="65" fill="hold">
                            <p:stCondLst>
                              <p:cond delay="500"/>
                            </p:stCondLst>
                            <p:childTnLst>
                              <p:par>
                                <p:cTn id="66" presetID="22" presetClass="entr" presetSubtype="8" fill="hold" nodeType="afterEffect">
                                  <p:stCondLst>
                                    <p:cond delay="0"/>
                                  </p:stCondLst>
                                  <p:childTnLst>
                                    <p:set>
                                      <p:cBhvr>
                                        <p:cTn id="67" dur="1" fill="hold">
                                          <p:stCondLst>
                                            <p:cond delay="0"/>
                                          </p:stCondLst>
                                        </p:cTn>
                                        <p:tgtEl>
                                          <p:spTgt spid="33"/>
                                        </p:tgtEl>
                                        <p:attrNameLst>
                                          <p:attrName>style.visibility</p:attrName>
                                        </p:attrNameLst>
                                      </p:cBhvr>
                                      <p:to>
                                        <p:strVal val="visible"/>
                                      </p:to>
                                    </p:set>
                                    <p:animEffect transition="in" filter="wipe(left)">
                                      <p:cBhvr>
                                        <p:cTn id="68" dur="500"/>
                                        <p:tgtEl>
                                          <p:spTgt spid="33"/>
                                        </p:tgtEl>
                                      </p:cBhvr>
                                    </p:animEffect>
                                  </p:childTnLst>
                                </p:cTn>
                              </p:par>
                            </p:childTnLst>
                          </p:cTn>
                        </p:par>
                        <p:par>
                          <p:cTn id="69" fill="hold">
                            <p:stCondLst>
                              <p:cond delay="1000"/>
                            </p:stCondLst>
                            <p:childTnLst>
                              <p:par>
                                <p:cTn id="70" presetID="22" presetClass="entr" presetSubtype="8" fill="hold" grpId="0" nodeType="afterEffect">
                                  <p:stCondLst>
                                    <p:cond delay="0"/>
                                  </p:stCondLst>
                                  <p:childTnLst>
                                    <p:set>
                                      <p:cBhvr>
                                        <p:cTn id="71" dur="1" fill="hold">
                                          <p:stCondLst>
                                            <p:cond delay="0"/>
                                          </p:stCondLst>
                                        </p:cTn>
                                        <p:tgtEl>
                                          <p:spTgt spid="34"/>
                                        </p:tgtEl>
                                        <p:attrNameLst>
                                          <p:attrName>style.visibility</p:attrName>
                                        </p:attrNameLst>
                                      </p:cBhvr>
                                      <p:to>
                                        <p:strVal val="visible"/>
                                      </p:to>
                                    </p:set>
                                    <p:animEffect transition="in" filter="wipe(left)">
                                      <p:cBhvr>
                                        <p:cTn id="72" dur="500"/>
                                        <p:tgtEl>
                                          <p:spTgt spid="34"/>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xit" presetSubtype="10" fill="hold" grpId="1" nodeType="clickEffect">
                                  <p:stCondLst>
                                    <p:cond delay="0"/>
                                  </p:stCondLst>
                                  <p:childTnLst>
                                    <p:animEffect transition="out" filter="randombar(horizontal)">
                                      <p:cBhvr>
                                        <p:cTn id="76" dur="500"/>
                                        <p:tgtEl>
                                          <p:spTgt spid="27"/>
                                        </p:tgtEl>
                                      </p:cBhvr>
                                    </p:animEffect>
                                    <p:set>
                                      <p:cBhvr>
                                        <p:cTn id="77" dur="1" fill="hold">
                                          <p:stCondLst>
                                            <p:cond delay="499"/>
                                          </p:stCondLst>
                                        </p:cTn>
                                        <p:tgtEl>
                                          <p:spTgt spid="27"/>
                                        </p:tgtEl>
                                        <p:attrNameLst>
                                          <p:attrName>style.visibility</p:attrName>
                                        </p:attrNameLst>
                                      </p:cBhvr>
                                      <p:to>
                                        <p:strVal val="hidden"/>
                                      </p:to>
                                    </p:set>
                                  </p:childTnLst>
                                </p:cTn>
                              </p:par>
                              <p:par>
                                <p:cTn id="78" presetID="14" presetClass="exit" presetSubtype="10" fill="hold" nodeType="withEffect">
                                  <p:stCondLst>
                                    <p:cond delay="0"/>
                                  </p:stCondLst>
                                  <p:childTnLst>
                                    <p:animEffect transition="out" filter="randombar(horizontal)">
                                      <p:cBhvr>
                                        <p:cTn id="79" dur="500"/>
                                        <p:tgtEl>
                                          <p:spTgt spid="28"/>
                                        </p:tgtEl>
                                      </p:cBhvr>
                                    </p:animEffect>
                                    <p:set>
                                      <p:cBhvr>
                                        <p:cTn id="80" dur="1" fill="hold">
                                          <p:stCondLst>
                                            <p:cond delay="499"/>
                                          </p:stCondLst>
                                        </p:cTn>
                                        <p:tgtEl>
                                          <p:spTgt spid="28"/>
                                        </p:tgtEl>
                                        <p:attrNameLst>
                                          <p:attrName>style.visibility</p:attrName>
                                        </p:attrNameLst>
                                      </p:cBhvr>
                                      <p:to>
                                        <p:strVal val="hidden"/>
                                      </p:to>
                                    </p:set>
                                  </p:childTnLst>
                                </p:cTn>
                              </p:par>
                              <p:par>
                                <p:cTn id="81" presetID="14" presetClass="exit" presetSubtype="10" fill="hold" nodeType="withEffect">
                                  <p:stCondLst>
                                    <p:cond delay="0"/>
                                  </p:stCondLst>
                                  <p:childTnLst>
                                    <p:animEffect transition="out" filter="randombar(horizontal)">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4" presetClass="exit" presetSubtype="10" fill="hold" grpId="1" nodeType="withEffect">
                                  <p:stCondLst>
                                    <p:cond delay="0"/>
                                  </p:stCondLst>
                                  <p:childTnLst>
                                    <p:animEffect transition="out" filter="randombar(horizontal)">
                                      <p:cBhvr>
                                        <p:cTn id="85" dur="500"/>
                                        <p:tgtEl>
                                          <p:spTgt spid="2"/>
                                        </p:tgtEl>
                                      </p:cBhvr>
                                    </p:animEffect>
                                    <p:set>
                                      <p:cBhvr>
                                        <p:cTn id="86" dur="1" fill="hold">
                                          <p:stCondLst>
                                            <p:cond delay="499"/>
                                          </p:stCondLst>
                                        </p:cTn>
                                        <p:tgtEl>
                                          <p:spTgt spid="2"/>
                                        </p:tgtEl>
                                        <p:attrNameLst>
                                          <p:attrName>style.visibility</p:attrName>
                                        </p:attrNameLst>
                                      </p:cBhvr>
                                      <p:to>
                                        <p:strVal val="hidden"/>
                                      </p:to>
                                    </p:set>
                                  </p:childTnLst>
                                </p:cTn>
                              </p:par>
                              <p:par>
                                <p:cTn id="87" presetID="14" presetClass="exit" presetSubtype="10" fill="hold" nodeType="withEffect">
                                  <p:stCondLst>
                                    <p:cond delay="0"/>
                                  </p:stCondLst>
                                  <p:childTnLst>
                                    <p:animEffect transition="out" filter="randombar(horizontal)">
                                      <p:cBhvr>
                                        <p:cTn id="88" dur="500"/>
                                        <p:tgtEl>
                                          <p:spTgt spid="4"/>
                                        </p:tgtEl>
                                      </p:cBhvr>
                                    </p:animEffect>
                                    <p:set>
                                      <p:cBhvr>
                                        <p:cTn id="89" dur="1" fill="hold">
                                          <p:stCondLst>
                                            <p:cond delay="499"/>
                                          </p:stCondLst>
                                        </p:cTn>
                                        <p:tgtEl>
                                          <p:spTgt spid="4"/>
                                        </p:tgtEl>
                                        <p:attrNameLst>
                                          <p:attrName>style.visibility</p:attrName>
                                        </p:attrNameLst>
                                      </p:cBhvr>
                                      <p:to>
                                        <p:strVal val="hidden"/>
                                      </p:to>
                                    </p:set>
                                  </p:childTnLst>
                                </p:cTn>
                              </p:par>
                              <p:par>
                                <p:cTn id="90" presetID="14" presetClass="exit" presetSubtype="10" fill="hold" grpId="1" nodeType="withEffect">
                                  <p:stCondLst>
                                    <p:cond delay="0"/>
                                  </p:stCondLst>
                                  <p:childTnLst>
                                    <p:animEffect transition="out" filter="randombar(horizontal)">
                                      <p:cBhvr>
                                        <p:cTn id="91" dur="500"/>
                                        <p:tgtEl>
                                          <p:spTgt spid="7"/>
                                        </p:tgtEl>
                                      </p:cBhvr>
                                    </p:animEffect>
                                    <p:set>
                                      <p:cBhvr>
                                        <p:cTn id="92" dur="1" fill="hold">
                                          <p:stCondLst>
                                            <p:cond delay="499"/>
                                          </p:stCondLst>
                                        </p:cTn>
                                        <p:tgtEl>
                                          <p:spTgt spid="7"/>
                                        </p:tgtEl>
                                        <p:attrNameLst>
                                          <p:attrName>style.visibility</p:attrName>
                                        </p:attrNameLst>
                                      </p:cBhvr>
                                      <p:to>
                                        <p:strVal val="hidden"/>
                                      </p:to>
                                    </p:set>
                                  </p:childTnLst>
                                </p:cTn>
                              </p:par>
                              <p:par>
                                <p:cTn id="93" presetID="14" presetClass="exit" presetSubtype="10" fill="hold" grpId="1" nodeType="withEffect">
                                  <p:stCondLst>
                                    <p:cond delay="0"/>
                                  </p:stCondLst>
                                  <p:childTnLst>
                                    <p:animEffect transition="out" filter="randombar(horizontal)">
                                      <p:cBhvr>
                                        <p:cTn id="94" dur="500"/>
                                        <p:tgtEl>
                                          <p:spTgt spid="13"/>
                                        </p:tgtEl>
                                      </p:cBhvr>
                                    </p:animEffect>
                                    <p:set>
                                      <p:cBhvr>
                                        <p:cTn id="95" dur="1" fill="hold">
                                          <p:stCondLst>
                                            <p:cond delay="499"/>
                                          </p:stCondLst>
                                        </p:cTn>
                                        <p:tgtEl>
                                          <p:spTgt spid="13"/>
                                        </p:tgtEl>
                                        <p:attrNameLst>
                                          <p:attrName>style.visibility</p:attrName>
                                        </p:attrNameLst>
                                      </p:cBhvr>
                                      <p:to>
                                        <p:strVal val="hidden"/>
                                      </p:to>
                                    </p:set>
                                  </p:childTnLst>
                                </p:cTn>
                              </p:par>
                              <p:par>
                                <p:cTn id="96" presetID="14" presetClass="exit" presetSubtype="10" fill="hold" nodeType="withEffect">
                                  <p:stCondLst>
                                    <p:cond delay="0"/>
                                  </p:stCondLst>
                                  <p:childTnLst>
                                    <p:animEffect transition="out" filter="randombar(horizontal)">
                                      <p:cBhvr>
                                        <p:cTn id="97" dur="500"/>
                                        <p:tgtEl>
                                          <p:spTgt spid="15"/>
                                        </p:tgtEl>
                                      </p:cBhvr>
                                    </p:animEffect>
                                    <p:set>
                                      <p:cBhvr>
                                        <p:cTn id="98" dur="1" fill="hold">
                                          <p:stCondLst>
                                            <p:cond delay="499"/>
                                          </p:stCondLst>
                                        </p:cTn>
                                        <p:tgtEl>
                                          <p:spTgt spid="15"/>
                                        </p:tgtEl>
                                        <p:attrNameLst>
                                          <p:attrName>style.visibility</p:attrName>
                                        </p:attrNameLst>
                                      </p:cBhvr>
                                      <p:to>
                                        <p:strVal val="hidden"/>
                                      </p:to>
                                    </p:set>
                                  </p:childTnLst>
                                </p:cTn>
                              </p:par>
                              <p:par>
                                <p:cTn id="99" presetID="14" presetClass="exit" presetSubtype="10" fill="hold" grpId="1" nodeType="withEffect">
                                  <p:stCondLst>
                                    <p:cond delay="0"/>
                                  </p:stCondLst>
                                  <p:childTnLst>
                                    <p:animEffect transition="out" filter="randombar(horizontal)">
                                      <p:cBhvr>
                                        <p:cTn id="100" dur="500"/>
                                        <p:tgtEl>
                                          <p:spTgt spid="17"/>
                                        </p:tgtEl>
                                      </p:cBhvr>
                                    </p:animEffect>
                                    <p:set>
                                      <p:cBhvr>
                                        <p:cTn id="101" dur="1" fill="hold">
                                          <p:stCondLst>
                                            <p:cond delay="499"/>
                                          </p:stCondLst>
                                        </p:cTn>
                                        <p:tgtEl>
                                          <p:spTgt spid="17"/>
                                        </p:tgtEl>
                                        <p:attrNameLst>
                                          <p:attrName>style.visibility</p:attrName>
                                        </p:attrNameLst>
                                      </p:cBhvr>
                                      <p:to>
                                        <p:strVal val="hidden"/>
                                      </p:to>
                                    </p:set>
                                  </p:childTnLst>
                                </p:cTn>
                              </p:par>
                              <p:par>
                                <p:cTn id="102" presetID="14" presetClass="exit" presetSubtype="10" fill="hold" grpId="1" nodeType="withEffect">
                                  <p:stCondLst>
                                    <p:cond delay="0"/>
                                  </p:stCondLst>
                                  <p:childTnLst>
                                    <p:animEffect transition="out" filter="randombar(horizontal)">
                                      <p:cBhvr>
                                        <p:cTn id="103" dur="500"/>
                                        <p:tgtEl>
                                          <p:spTgt spid="23"/>
                                        </p:tgtEl>
                                      </p:cBhvr>
                                    </p:animEffect>
                                    <p:set>
                                      <p:cBhvr>
                                        <p:cTn id="104" dur="1" fill="hold">
                                          <p:stCondLst>
                                            <p:cond delay="499"/>
                                          </p:stCondLst>
                                        </p:cTn>
                                        <p:tgtEl>
                                          <p:spTgt spid="23"/>
                                        </p:tgtEl>
                                        <p:attrNameLst>
                                          <p:attrName>style.visibility</p:attrName>
                                        </p:attrNameLst>
                                      </p:cBhvr>
                                      <p:to>
                                        <p:strVal val="hidden"/>
                                      </p:to>
                                    </p:set>
                                  </p:childTnLst>
                                </p:cTn>
                              </p:par>
                              <p:par>
                                <p:cTn id="105" presetID="14" presetClass="exit" presetSubtype="10" fill="hold" nodeType="withEffect">
                                  <p:stCondLst>
                                    <p:cond delay="0"/>
                                  </p:stCondLst>
                                  <p:childTnLst>
                                    <p:animEffect transition="out" filter="randombar(horizontal)">
                                      <p:cBhvr>
                                        <p:cTn id="106" dur="500"/>
                                        <p:tgtEl>
                                          <p:spTgt spid="24"/>
                                        </p:tgtEl>
                                      </p:cBhvr>
                                    </p:animEffect>
                                    <p:set>
                                      <p:cBhvr>
                                        <p:cTn id="107" dur="1" fill="hold">
                                          <p:stCondLst>
                                            <p:cond delay="499"/>
                                          </p:stCondLst>
                                        </p:cTn>
                                        <p:tgtEl>
                                          <p:spTgt spid="24"/>
                                        </p:tgtEl>
                                        <p:attrNameLst>
                                          <p:attrName>style.visibility</p:attrName>
                                        </p:attrNameLst>
                                      </p:cBhvr>
                                      <p:to>
                                        <p:strVal val="hidden"/>
                                      </p:to>
                                    </p:set>
                                  </p:childTnLst>
                                </p:cTn>
                              </p:par>
                              <p:par>
                                <p:cTn id="108" presetID="14" presetClass="exit" presetSubtype="10" fill="hold" grpId="1" nodeType="withEffect">
                                  <p:stCondLst>
                                    <p:cond delay="0"/>
                                  </p:stCondLst>
                                  <p:childTnLst>
                                    <p:animEffect transition="out" filter="randombar(horizontal)">
                                      <p:cBhvr>
                                        <p:cTn id="109" dur="500"/>
                                        <p:tgtEl>
                                          <p:spTgt spid="25"/>
                                        </p:tgtEl>
                                      </p:cBhvr>
                                    </p:animEffect>
                                    <p:set>
                                      <p:cBhvr>
                                        <p:cTn id="110" dur="1" fill="hold">
                                          <p:stCondLst>
                                            <p:cond delay="499"/>
                                          </p:stCondLst>
                                        </p:cTn>
                                        <p:tgtEl>
                                          <p:spTgt spid="25"/>
                                        </p:tgtEl>
                                        <p:attrNameLst>
                                          <p:attrName>style.visibility</p:attrName>
                                        </p:attrNameLst>
                                      </p:cBhvr>
                                      <p:to>
                                        <p:strVal val="hidden"/>
                                      </p:to>
                                    </p:set>
                                  </p:childTnLst>
                                </p:cTn>
                              </p:par>
                              <p:par>
                                <p:cTn id="111" presetID="14" presetClass="exit" presetSubtype="10" fill="hold" grpId="1" nodeType="withEffect">
                                  <p:stCondLst>
                                    <p:cond delay="0"/>
                                  </p:stCondLst>
                                  <p:childTnLst>
                                    <p:animEffect transition="out" filter="randombar(horizontal)">
                                      <p:cBhvr>
                                        <p:cTn id="112" dur="500"/>
                                        <p:tgtEl>
                                          <p:spTgt spid="32"/>
                                        </p:tgtEl>
                                      </p:cBhvr>
                                    </p:animEffect>
                                    <p:set>
                                      <p:cBhvr>
                                        <p:cTn id="113" dur="1" fill="hold">
                                          <p:stCondLst>
                                            <p:cond delay="499"/>
                                          </p:stCondLst>
                                        </p:cTn>
                                        <p:tgtEl>
                                          <p:spTgt spid="32"/>
                                        </p:tgtEl>
                                        <p:attrNameLst>
                                          <p:attrName>style.visibility</p:attrName>
                                        </p:attrNameLst>
                                      </p:cBhvr>
                                      <p:to>
                                        <p:strVal val="hidden"/>
                                      </p:to>
                                    </p:set>
                                  </p:childTnLst>
                                </p:cTn>
                              </p:par>
                              <p:par>
                                <p:cTn id="114" presetID="14" presetClass="exit" presetSubtype="10" fill="hold" nodeType="withEffect">
                                  <p:stCondLst>
                                    <p:cond delay="0"/>
                                  </p:stCondLst>
                                  <p:childTnLst>
                                    <p:animEffect transition="out" filter="randombar(horizontal)">
                                      <p:cBhvr>
                                        <p:cTn id="115" dur="500"/>
                                        <p:tgtEl>
                                          <p:spTgt spid="33"/>
                                        </p:tgtEl>
                                      </p:cBhvr>
                                    </p:animEffect>
                                    <p:set>
                                      <p:cBhvr>
                                        <p:cTn id="116" dur="1" fill="hold">
                                          <p:stCondLst>
                                            <p:cond delay="499"/>
                                          </p:stCondLst>
                                        </p:cTn>
                                        <p:tgtEl>
                                          <p:spTgt spid="33"/>
                                        </p:tgtEl>
                                        <p:attrNameLst>
                                          <p:attrName>style.visibility</p:attrName>
                                        </p:attrNameLst>
                                      </p:cBhvr>
                                      <p:to>
                                        <p:strVal val="hidden"/>
                                      </p:to>
                                    </p:set>
                                  </p:childTnLst>
                                </p:cTn>
                              </p:par>
                              <p:par>
                                <p:cTn id="117" presetID="14" presetClass="exit" presetSubtype="10" fill="hold" grpId="1" nodeType="withEffect">
                                  <p:stCondLst>
                                    <p:cond delay="0"/>
                                  </p:stCondLst>
                                  <p:childTnLst>
                                    <p:animEffect transition="out" filter="randombar(horizontal)">
                                      <p:cBhvr>
                                        <p:cTn id="118" dur="500"/>
                                        <p:tgtEl>
                                          <p:spTgt spid="34"/>
                                        </p:tgtEl>
                                      </p:cBhvr>
                                    </p:animEffect>
                                    <p:set>
                                      <p:cBhvr>
                                        <p:cTn id="119" dur="1" fill="hold">
                                          <p:stCondLst>
                                            <p:cond delay="499"/>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2" grpId="0" animBg="1"/>
      <p:bldP spid="2" grpId="1" animBg="1"/>
      <p:bldP spid="7" grpId="0" animBg="1"/>
      <p:bldP spid="7" grpId="1" animBg="1"/>
      <p:bldP spid="13" grpId="0" animBg="1"/>
      <p:bldP spid="13" grpId="1" animBg="1"/>
      <p:bldP spid="17" grpId="0" animBg="1"/>
      <p:bldP spid="17" grpId="1" animBg="1"/>
      <p:bldP spid="23" grpId="0" animBg="1"/>
      <p:bldP spid="23" grpId="1" animBg="1"/>
      <p:bldP spid="25" grpId="0" animBg="1"/>
      <p:bldP spid="25" grpId="1" animBg="1"/>
      <p:bldP spid="32" grpId="0" animBg="1"/>
      <p:bldP spid="32" grpId="1" animBg="1"/>
      <p:bldP spid="34" grpId="0" animBg="1"/>
      <p:bldP spid="3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 name="Picture 75" descr="A picture containing text, water, nature, shore">
            <a:extLst>
              <a:ext uri="{FF2B5EF4-FFF2-40B4-BE49-F238E27FC236}">
                <a16:creationId xmlns:a16="http://schemas.microsoft.com/office/drawing/2014/main" id="{197B8226-C68A-48F2-9AAA-2633596E46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40807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 – Start Menu</a:t>
            </a:r>
            <a:endParaRPr lang="en-US" sz="2000" dirty="0">
              <a:solidFill>
                <a:schemeClr val="tx1"/>
              </a:solidFill>
            </a:endParaRPr>
          </a:p>
        </p:txBody>
      </p:sp>
      <p:sp>
        <p:nvSpPr>
          <p:cNvPr id="6" name="TextBox 5">
            <a:extLst>
              <a:ext uri="{FF2B5EF4-FFF2-40B4-BE49-F238E27FC236}">
                <a16:creationId xmlns:a16="http://schemas.microsoft.com/office/drawing/2014/main" id="{CC96DBD7-D696-C7AA-99D1-0415C07FDED8}"/>
              </a:ext>
            </a:extLst>
          </p:cNvPr>
          <p:cNvSpPr txBox="1"/>
          <p:nvPr/>
        </p:nvSpPr>
        <p:spPr>
          <a:xfrm>
            <a:off x="5314950" y="125636"/>
            <a:ext cx="4543425"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Start Button</a:t>
            </a:r>
            <a:r>
              <a:rPr lang="en-US" sz="2000" dirty="0"/>
              <a:t> displays the </a:t>
            </a:r>
            <a:r>
              <a:rPr lang="en-US" sz="2000" b="1" dirty="0"/>
              <a:t>Start Menu</a:t>
            </a:r>
            <a:r>
              <a:rPr lang="en-US" sz="2000" dirty="0"/>
              <a:t>.</a:t>
            </a:r>
          </a:p>
        </p:txBody>
      </p:sp>
      <p:pic>
        <p:nvPicPr>
          <p:cNvPr id="3" name="Picture 2" descr="Graphical user interface, application&#10;&#10;Description automatically generated">
            <a:extLst>
              <a:ext uri="{FF2B5EF4-FFF2-40B4-BE49-F238E27FC236}">
                <a16:creationId xmlns:a16="http://schemas.microsoft.com/office/drawing/2014/main" id="{2C49666B-24F6-FDF7-E730-72C3018D8A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20968" y="1762125"/>
            <a:ext cx="4200407" cy="4743450"/>
          </a:xfrm>
          <a:prstGeom prst="rect">
            <a:avLst/>
          </a:prstGeom>
        </p:spPr>
      </p:pic>
      <p:sp>
        <p:nvSpPr>
          <p:cNvPr id="27" name="TextBox 26">
            <a:extLst>
              <a:ext uri="{FF2B5EF4-FFF2-40B4-BE49-F238E27FC236}">
                <a16:creationId xmlns:a16="http://schemas.microsoft.com/office/drawing/2014/main" id="{633AD9C7-4076-BB6F-F0BF-85CFA9935273}"/>
              </a:ext>
            </a:extLst>
          </p:cNvPr>
          <p:cNvSpPr txBox="1"/>
          <p:nvPr/>
        </p:nvSpPr>
        <p:spPr>
          <a:xfrm>
            <a:off x="799349" y="5288173"/>
            <a:ext cx="2777157" cy="1015663"/>
          </a:xfrm>
          <a:prstGeom prst="rect">
            <a:avLst/>
          </a:prstGeom>
          <a:solidFill>
            <a:schemeClr val="bg1"/>
          </a:solidFill>
          <a:ln w="19050">
            <a:solidFill>
              <a:schemeClr val="accent2"/>
            </a:solidFill>
          </a:ln>
        </p:spPr>
        <p:txBody>
          <a:bodyPr wrap="square" rtlCol="0">
            <a:spAutoFit/>
          </a:bodyPr>
          <a:lstStyle/>
          <a:p>
            <a:r>
              <a:rPr lang="en-US" sz="2000" dirty="0"/>
              <a:t>Restart logs you out of your profile and restarts the computer.</a:t>
            </a:r>
          </a:p>
        </p:txBody>
      </p:sp>
      <p:sp>
        <p:nvSpPr>
          <p:cNvPr id="2" name="Slide Number Placeholder 2">
            <a:extLst>
              <a:ext uri="{FF2B5EF4-FFF2-40B4-BE49-F238E27FC236}">
                <a16:creationId xmlns:a16="http://schemas.microsoft.com/office/drawing/2014/main" id="{11919D0B-6A4C-1AD4-530C-E8A8E6AA3D8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14</a:t>
            </a:fld>
            <a:endParaRPr lang="en-GB" dirty="0">
              <a:solidFill>
                <a:schemeClr val="tx1"/>
              </a:solidFill>
            </a:endParaRPr>
          </a:p>
        </p:txBody>
      </p:sp>
      <p:pic>
        <p:nvPicPr>
          <p:cNvPr id="7" name="Picture 6" descr="Text">
            <a:extLst>
              <a:ext uri="{FF2B5EF4-FFF2-40B4-BE49-F238E27FC236}">
                <a16:creationId xmlns:a16="http://schemas.microsoft.com/office/drawing/2014/main" id="{932BD196-9ABB-A34C-8370-1CA21142F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75692" y="5361624"/>
            <a:ext cx="990402" cy="793894"/>
          </a:xfrm>
          <a:prstGeom prst="rect">
            <a:avLst/>
          </a:prstGeom>
        </p:spPr>
      </p:pic>
      <p:sp>
        <p:nvSpPr>
          <p:cNvPr id="8" name="TextBox 7">
            <a:extLst>
              <a:ext uri="{FF2B5EF4-FFF2-40B4-BE49-F238E27FC236}">
                <a16:creationId xmlns:a16="http://schemas.microsoft.com/office/drawing/2014/main" id="{511575CA-73AD-C225-3E15-1C077197199D}"/>
              </a:ext>
            </a:extLst>
          </p:cNvPr>
          <p:cNvSpPr txBox="1"/>
          <p:nvPr/>
        </p:nvSpPr>
        <p:spPr>
          <a:xfrm>
            <a:off x="7285689" y="924738"/>
            <a:ext cx="4131733" cy="4093428"/>
          </a:xfrm>
          <a:prstGeom prst="rect">
            <a:avLst/>
          </a:prstGeom>
          <a:solidFill>
            <a:schemeClr val="bg1"/>
          </a:solidFill>
          <a:ln w="25400">
            <a:solidFill>
              <a:schemeClr val="accent2"/>
            </a:solidFill>
          </a:ln>
        </p:spPr>
        <p:txBody>
          <a:bodyPr wrap="square" rtlCol="0">
            <a:spAutoFit/>
          </a:bodyPr>
          <a:lstStyle/>
          <a:p>
            <a:r>
              <a:rPr lang="en-US" sz="2000" b="1" dirty="0"/>
              <a:t>Sleep mode</a:t>
            </a:r>
            <a:r>
              <a:rPr lang="en-US" sz="2000" dirty="0"/>
              <a:t> stores in memory and uses a small amount of constant power in the process, eventually draining your battery if left long enough in </a:t>
            </a:r>
            <a:r>
              <a:rPr lang="en-US" sz="2000" b="1" dirty="0"/>
              <a:t>Sleep mode</a:t>
            </a:r>
            <a:r>
              <a:rPr lang="en-US" sz="2000" dirty="0"/>
              <a:t>.</a:t>
            </a:r>
          </a:p>
          <a:p>
            <a:endParaRPr lang="en-US" sz="2000" dirty="0"/>
          </a:p>
          <a:p>
            <a:r>
              <a:rPr lang="en-US" sz="2000" dirty="0"/>
              <a:t>Just as a comparison to sleep mode, </a:t>
            </a:r>
            <a:r>
              <a:rPr lang="en-US" sz="2000" b="1" dirty="0"/>
              <a:t>hibernation</a:t>
            </a:r>
            <a:r>
              <a:rPr lang="en-US" sz="2000" dirty="0"/>
              <a:t> mode is basically the same as sleep</a:t>
            </a:r>
            <a:r>
              <a:rPr lang="en-US" sz="2000" b="1" dirty="0"/>
              <a:t> </a:t>
            </a:r>
            <a:r>
              <a:rPr lang="en-US" sz="2000" dirty="0"/>
              <a:t>mode, but it saves information to your hard drive instead, allowing your computer to be turned off entirely and uses no energy.</a:t>
            </a:r>
          </a:p>
        </p:txBody>
      </p:sp>
      <p:cxnSp>
        <p:nvCxnSpPr>
          <p:cNvPr id="10" name="Straight Arrow Connector 9">
            <a:extLst>
              <a:ext uri="{FF2B5EF4-FFF2-40B4-BE49-F238E27FC236}">
                <a16:creationId xmlns:a16="http://schemas.microsoft.com/office/drawing/2014/main" id="{BDB2570A-36CD-A54C-4905-9B8192039DF9}"/>
              </a:ext>
            </a:extLst>
          </p:cNvPr>
          <p:cNvCxnSpPr>
            <a:stCxn id="8" idx="2"/>
          </p:cNvCxnSpPr>
          <p:nvPr/>
        </p:nvCxnSpPr>
        <p:spPr>
          <a:xfrm flipH="1">
            <a:off x="7713134" y="5018166"/>
            <a:ext cx="1638422" cy="4513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E5E092C-9DBF-323C-DBDE-09DD6DC270AA}"/>
              </a:ext>
            </a:extLst>
          </p:cNvPr>
          <p:cNvSpPr txBox="1"/>
          <p:nvPr/>
        </p:nvSpPr>
        <p:spPr>
          <a:xfrm>
            <a:off x="1571625" y="3861562"/>
            <a:ext cx="4022668" cy="400110"/>
          </a:xfrm>
          <a:prstGeom prst="rect">
            <a:avLst/>
          </a:prstGeom>
          <a:solidFill>
            <a:schemeClr val="bg1"/>
          </a:solidFill>
          <a:ln w="19050">
            <a:solidFill>
              <a:schemeClr val="accent2"/>
            </a:solidFill>
          </a:ln>
        </p:spPr>
        <p:txBody>
          <a:bodyPr wrap="square" rtlCol="0">
            <a:spAutoFit/>
          </a:bodyPr>
          <a:lstStyle/>
          <a:p>
            <a:r>
              <a:rPr lang="en-US" sz="2000" dirty="0"/>
              <a:t>Shut down does exactly what is says.</a:t>
            </a:r>
          </a:p>
        </p:txBody>
      </p:sp>
      <p:cxnSp>
        <p:nvCxnSpPr>
          <p:cNvPr id="28" name="Straight Arrow Connector 27">
            <a:extLst>
              <a:ext uri="{FF2B5EF4-FFF2-40B4-BE49-F238E27FC236}">
                <a16:creationId xmlns:a16="http://schemas.microsoft.com/office/drawing/2014/main" id="{D9003488-D6CF-6E6B-1429-FCA4D717D849}"/>
              </a:ext>
            </a:extLst>
          </p:cNvPr>
          <p:cNvCxnSpPr>
            <a:cxnSpLocks/>
            <a:stCxn id="27" idx="3"/>
          </p:cNvCxnSpPr>
          <p:nvPr/>
        </p:nvCxnSpPr>
        <p:spPr>
          <a:xfrm>
            <a:off x="3576506" y="5796005"/>
            <a:ext cx="3709183" cy="2407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299B2CA-1E21-C0B3-5FCD-BF13BEB74ACD}"/>
              </a:ext>
            </a:extLst>
          </p:cNvPr>
          <p:cNvCxnSpPr>
            <a:cxnSpLocks/>
          </p:cNvCxnSpPr>
          <p:nvPr/>
        </p:nvCxnSpPr>
        <p:spPr>
          <a:xfrm>
            <a:off x="5594293" y="4230894"/>
            <a:ext cx="1695507" cy="150103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904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1"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0-#ppt_w/2"/>
                                          </p:val>
                                        </p:tav>
                                        <p:tav tm="100000">
                                          <p:val>
                                            <p:strVal val="#ppt_x"/>
                                          </p:val>
                                        </p:tav>
                                      </p:tavLst>
                                    </p:anim>
                                    <p:anim calcmode="lin" valueType="num">
                                      <p:cBhvr additive="base">
                                        <p:cTn id="32" dur="500" fill="hold"/>
                                        <p:tgtEl>
                                          <p:spTgt spid="27"/>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2" presetClass="entr" presetSubtype="1" fill="hold" nodeType="after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wipe(up)">
                                      <p:cBhvr>
                                        <p:cTn id="36" dur="500"/>
                                        <p:tgtEl>
                                          <p:spTgt spid="28"/>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xit" presetSubtype="10" fill="hold" nodeType="clickEffect">
                                  <p:stCondLst>
                                    <p:cond delay="0"/>
                                  </p:stCondLst>
                                  <p:childTnLst>
                                    <p:animEffect transition="out" filter="randombar(horizontal)">
                                      <p:cBhvr>
                                        <p:cTn id="40" dur="500"/>
                                        <p:tgtEl>
                                          <p:spTgt spid="7"/>
                                        </p:tgtEl>
                                      </p:cBhvr>
                                    </p:animEffect>
                                    <p:set>
                                      <p:cBhvr>
                                        <p:cTn id="41" dur="1" fill="hold">
                                          <p:stCondLst>
                                            <p:cond delay="499"/>
                                          </p:stCondLst>
                                        </p:cTn>
                                        <p:tgtEl>
                                          <p:spTgt spid="7"/>
                                        </p:tgtEl>
                                        <p:attrNameLst>
                                          <p:attrName>style.visibility</p:attrName>
                                        </p:attrNameLst>
                                      </p:cBhvr>
                                      <p:to>
                                        <p:strVal val="hidden"/>
                                      </p:to>
                                    </p:set>
                                  </p:childTnLst>
                                </p:cTn>
                              </p:par>
                              <p:par>
                                <p:cTn id="42" presetID="14" presetClass="exit" presetSubtype="10" fill="hold" grpId="1" nodeType="withEffect">
                                  <p:stCondLst>
                                    <p:cond delay="0"/>
                                  </p:stCondLst>
                                  <p:childTnLst>
                                    <p:animEffect transition="out" filter="randombar(horizontal)">
                                      <p:cBhvr>
                                        <p:cTn id="43" dur="500"/>
                                        <p:tgtEl>
                                          <p:spTgt spid="8"/>
                                        </p:tgtEl>
                                      </p:cBhvr>
                                    </p:animEffect>
                                    <p:set>
                                      <p:cBhvr>
                                        <p:cTn id="44" dur="1" fill="hold">
                                          <p:stCondLst>
                                            <p:cond delay="499"/>
                                          </p:stCondLst>
                                        </p:cTn>
                                        <p:tgtEl>
                                          <p:spTgt spid="8"/>
                                        </p:tgtEl>
                                        <p:attrNameLst>
                                          <p:attrName>style.visibility</p:attrName>
                                        </p:attrNameLst>
                                      </p:cBhvr>
                                      <p:to>
                                        <p:strVal val="hidden"/>
                                      </p:to>
                                    </p:set>
                                  </p:childTnLst>
                                </p:cTn>
                              </p:par>
                              <p:par>
                                <p:cTn id="45" presetID="14" presetClass="exit" presetSubtype="10" fill="hold" nodeType="withEffect">
                                  <p:stCondLst>
                                    <p:cond delay="0"/>
                                  </p:stCondLst>
                                  <p:childTnLst>
                                    <p:animEffect transition="out" filter="randombar(horizontal)">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4" presetClass="exit" presetSubtype="10" fill="hold" grpId="1" nodeType="withEffect">
                                  <p:stCondLst>
                                    <p:cond delay="0"/>
                                  </p:stCondLst>
                                  <p:childTnLst>
                                    <p:animEffect transition="out" filter="randombar(horizontal)">
                                      <p:cBhvr>
                                        <p:cTn id="49" dur="500"/>
                                        <p:tgtEl>
                                          <p:spTgt spid="11"/>
                                        </p:tgtEl>
                                      </p:cBhvr>
                                    </p:animEffect>
                                    <p:set>
                                      <p:cBhvr>
                                        <p:cTn id="50" dur="1" fill="hold">
                                          <p:stCondLst>
                                            <p:cond delay="499"/>
                                          </p:stCondLst>
                                        </p:cTn>
                                        <p:tgtEl>
                                          <p:spTgt spid="11"/>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28"/>
                                        </p:tgtEl>
                                      </p:cBhvr>
                                    </p:animEffect>
                                    <p:set>
                                      <p:cBhvr>
                                        <p:cTn id="59" dur="1" fill="hold">
                                          <p:stCondLst>
                                            <p:cond delay="499"/>
                                          </p:stCondLst>
                                        </p:cTn>
                                        <p:tgtEl>
                                          <p:spTgt spid="28"/>
                                        </p:tgtEl>
                                        <p:attrNameLst>
                                          <p:attrName>style.visibility</p:attrName>
                                        </p:attrNameLst>
                                      </p:cBhvr>
                                      <p:to>
                                        <p:strVal val="hidden"/>
                                      </p:to>
                                    </p:set>
                                  </p:childTnLst>
                                </p:cTn>
                              </p:par>
                              <p:par>
                                <p:cTn id="60" presetID="22" presetClass="exit" presetSubtype="1" fill="hold" nodeType="withEffect">
                                  <p:stCondLst>
                                    <p:cond delay="0"/>
                                  </p:stCondLst>
                                  <p:childTnLst>
                                    <p:animEffect transition="out" filter="wipe(up)">
                                      <p:cBhvr>
                                        <p:cTn id="61" dur="500"/>
                                        <p:tgtEl>
                                          <p:spTgt spid="3"/>
                                        </p:tgtEl>
                                      </p:cBhvr>
                                    </p:animEffect>
                                    <p:set>
                                      <p:cBhvr>
                                        <p:cTn id="6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8" grpId="0" animBg="1"/>
      <p:bldP spid="8" grpId="1" animBg="1"/>
      <p:bldP spid="11" grpId="0" animBg="1"/>
      <p:bldP spid="1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472F5F-B524-92A5-D5BC-28445C012792}"/>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pic>
        <p:nvPicPr>
          <p:cNvPr id="6" name="Picture 5" descr="A picture containing text, water, nature, shore">
            <a:extLst>
              <a:ext uri="{FF2B5EF4-FFF2-40B4-BE49-F238E27FC236}">
                <a16:creationId xmlns:a16="http://schemas.microsoft.com/office/drawing/2014/main" id="{65200654-7144-7BF6-257D-F3A4A019E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9010"/>
            <a:ext cx="10921246" cy="6143201"/>
          </a:xfrm>
          <a:prstGeom prst="rect">
            <a:avLst/>
          </a:prstGeom>
        </p:spPr>
      </p:pic>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15</a:t>
            </a:fld>
            <a:endParaRPr lang="en-GB" dirty="0">
              <a:solidFill>
                <a:schemeClr val="tx1"/>
              </a:solidFill>
            </a:endParaRPr>
          </a:p>
        </p:txBody>
      </p:sp>
      <p:sp>
        <p:nvSpPr>
          <p:cNvPr id="2" name="TextBox 1">
            <a:extLst>
              <a:ext uri="{FF2B5EF4-FFF2-40B4-BE49-F238E27FC236}">
                <a16:creationId xmlns:a16="http://schemas.microsoft.com/office/drawing/2014/main" id="{5B9F7F9F-BB45-F9FE-FCD3-121A9392B7C0}"/>
              </a:ext>
            </a:extLst>
          </p:cNvPr>
          <p:cNvSpPr txBox="1"/>
          <p:nvPr/>
        </p:nvSpPr>
        <p:spPr>
          <a:xfrm>
            <a:off x="276225" y="1919007"/>
            <a:ext cx="2460172" cy="1323439"/>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Search</a:t>
            </a:r>
            <a:r>
              <a:rPr lang="en-US" sz="2000" dirty="0"/>
              <a:t> icon opens the Start menu and places the cursor in the </a:t>
            </a:r>
            <a:r>
              <a:rPr lang="en-US" sz="2000" b="1" dirty="0"/>
              <a:t>Search</a:t>
            </a:r>
            <a:r>
              <a:rPr lang="en-US" sz="2000" dirty="0"/>
              <a:t> field.</a:t>
            </a:r>
          </a:p>
        </p:txBody>
      </p:sp>
      <p:cxnSp>
        <p:nvCxnSpPr>
          <p:cNvPr id="3" name="Straight Arrow Connector 2">
            <a:extLst>
              <a:ext uri="{FF2B5EF4-FFF2-40B4-BE49-F238E27FC236}">
                <a16:creationId xmlns:a16="http://schemas.microsoft.com/office/drawing/2014/main" id="{873003BC-8A78-6B98-FCAC-6CB499D4A03E}"/>
              </a:ext>
            </a:extLst>
          </p:cNvPr>
          <p:cNvCxnSpPr>
            <a:cxnSpLocks/>
          </p:cNvCxnSpPr>
          <p:nvPr/>
        </p:nvCxnSpPr>
        <p:spPr>
          <a:xfrm>
            <a:off x="2736397" y="3242446"/>
            <a:ext cx="1846853" cy="3348854"/>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B26E803-F1B7-5FF9-9FF6-0850C4DB7B2D}"/>
              </a:ext>
            </a:extLst>
          </p:cNvPr>
          <p:cNvSpPr txBox="1"/>
          <p:nvPr/>
        </p:nvSpPr>
        <p:spPr>
          <a:xfrm>
            <a:off x="4727121" y="2939143"/>
            <a:ext cx="6511033" cy="1938992"/>
          </a:xfrm>
          <a:prstGeom prst="rect">
            <a:avLst/>
          </a:prstGeom>
          <a:solidFill>
            <a:schemeClr val="bg1"/>
          </a:solidFill>
          <a:ln w="19050">
            <a:solidFill>
              <a:schemeClr val="accent2"/>
            </a:solidFill>
          </a:ln>
        </p:spPr>
        <p:txBody>
          <a:bodyPr wrap="square" rtlCol="0">
            <a:spAutoFit/>
          </a:bodyPr>
          <a:lstStyle/>
          <a:p>
            <a:r>
              <a:rPr lang="en-US" sz="2000" dirty="0"/>
              <a:t>Shortcut icons/running programs.</a:t>
            </a:r>
          </a:p>
          <a:p>
            <a:r>
              <a:rPr lang="en-US" sz="2000" dirty="0"/>
              <a:t>When an app is running, a short underline appears under the icon.  The line is a bit longer when that app </a:t>
            </a:r>
            <a:r>
              <a:rPr lang="en-US" sz="2000" i="1" dirty="0"/>
              <a:t>has focus </a:t>
            </a:r>
            <a:r>
              <a:rPr lang="en-US" sz="2000" dirty="0"/>
              <a:t>(i.e., the window you have selected).</a:t>
            </a:r>
          </a:p>
          <a:p>
            <a:r>
              <a:rPr lang="en-US" sz="2000" dirty="0"/>
              <a:t>Pinned items on the Taskbar remain even when not running, but the underline disappears.</a:t>
            </a:r>
          </a:p>
        </p:txBody>
      </p:sp>
      <p:cxnSp>
        <p:nvCxnSpPr>
          <p:cNvPr id="9" name="Straight Arrow Connector 8">
            <a:extLst>
              <a:ext uri="{FF2B5EF4-FFF2-40B4-BE49-F238E27FC236}">
                <a16:creationId xmlns:a16="http://schemas.microsoft.com/office/drawing/2014/main" id="{CA59C298-BE44-A6DA-4942-DC6A6B551510}"/>
              </a:ext>
            </a:extLst>
          </p:cNvPr>
          <p:cNvCxnSpPr>
            <a:cxnSpLocks/>
            <a:endCxn id="10" idx="1"/>
          </p:cNvCxnSpPr>
          <p:nvPr/>
        </p:nvCxnSpPr>
        <p:spPr>
          <a:xfrm>
            <a:off x="6423809" y="4878135"/>
            <a:ext cx="0" cy="663239"/>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Left Brace 9">
            <a:extLst>
              <a:ext uri="{FF2B5EF4-FFF2-40B4-BE49-F238E27FC236}">
                <a16:creationId xmlns:a16="http://schemas.microsoft.com/office/drawing/2014/main" id="{2AB32C2D-3ACC-5FB2-88CE-81FE8CED1D94}"/>
              </a:ext>
            </a:extLst>
          </p:cNvPr>
          <p:cNvSpPr/>
          <p:nvPr/>
        </p:nvSpPr>
        <p:spPr>
          <a:xfrm rot="5400000">
            <a:off x="5975849" y="4594724"/>
            <a:ext cx="992777" cy="2886077"/>
          </a:xfrm>
          <a:prstGeom prst="leftBrace">
            <a:avLst>
              <a:gd name="adj1" fmla="val 123208"/>
              <a:gd name="adj2" fmla="val 51678"/>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8" name="TextBox 17">
            <a:extLst>
              <a:ext uri="{FF2B5EF4-FFF2-40B4-BE49-F238E27FC236}">
                <a16:creationId xmlns:a16="http://schemas.microsoft.com/office/drawing/2014/main" id="{F6B59682-4E43-46DA-CEA1-6F6A31BFF41E}"/>
              </a:ext>
            </a:extLst>
          </p:cNvPr>
          <p:cNvSpPr txBox="1"/>
          <p:nvPr/>
        </p:nvSpPr>
        <p:spPr>
          <a:xfrm>
            <a:off x="3457651" y="1067199"/>
            <a:ext cx="7784570" cy="1631216"/>
          </a:xfrm>
          <a:prstGeom prst="rect">
            <a:avLst/>
          </a:prstGeom>
          <a:solidFill>
            <a:schemeClr val="bg1"/>
          </a:solidFill>
          <a:ln w="19050">
            <a:solidFill>
              <a:schemeClr val="accent2"/>
            </a:solidFill>
          </a:ln>
        </p:spPr>
        <p:txBody>
          <a:bodyPr wrap="square" rtlCol="0">
            <a:spAutoFit/>
          </a:bodyPr>
          <a:lstStyle/>
          <a:p>
            <a:r>
              <a:rPr lang="en-US" sz="2000" dirty="0"/>
              <a:t>This icon is the </a:t>
            </a:r>
            <a:r>
              <a:rPr lang="en-US" sz="2000" b="1" dirty="0"/>
              <a:t>Virtual Desktop </a:t>
            </a:r>
            <a:r>
              <a:rPr lang="en-US" sz="2000" dirty="0"/>
              <a:t>button.</a:t>
            </a:r>
          </a:p>
          <a:p>
            <a:r>
              <a:rPr lang="en-US" sz="2000" dirty="0"/>
              <a:t>A </a:t>
            </a:r>
            <a:r>
              <a:rPr lang="en-US" sz="2000" b="1" dirty="0"/>
              <a:t>Virtual Desktop </a:t>
            </a:r>
            <a:r>
              <a:rPr lang="en-US" sz="2000" dirty="0"/>
              <a:t>creates another desktop that shows no open programs from any other desktop, so you can keep your desktop from getting too cluttered, and it helps you to organize yourself.</a:t>
            </a:r>
          </a:p>
          <a:p>
            <a:r>
              <a:rPr lang="en-US" sz="2000" b="1" dirty="0"/>
              <a:t>CTRL </a:t>
            </a:r>
            <a:r>
              <a:rPr lang="en-US" sz="2000" dirty="0"/>
              <a:t>+ </a:t>
            </a:r>
            <a:r>
              <a:rPr lang="en-US" sz="2000" b="1" dirty="0"/>
              <a:t>Win</a:t>
            </a:r>
            <a:r>
              <a:rPr lang="en-US" sz="2000" dirty="0"/>
              <a:t> + </a:t>
            </a:r>
            <a:r>
              <a:rPr lang="en-US" sz="2000" b="1" dirty="0"/>
              <a:t>Right arrow</a:t>
            </a:r>
            <a:r>
              <a:rPr lang="en-US" sz="2000" dirty="0"/>
              <a:t> or </a:t>
            </a:r>
            <a:r>
              <a:rPr lang="en-US" sz="2000" b="1" dirty="0"/>
              <a:t>Left arrow</a:t>
            </a:r>
            <a:r>
              <a:rPr lang="en-US" sz="2000" dirty="0"/>
              <a:t> switches between desktops.</a:t>
            </a:r>
            <a:endParaRPr lang="en-US" sz="2000" b="1" dirty="0"/>
          </a:p>
        </p:txBody>
      </p:sp>
      <p:cxnSp>
        <p:nvCxnSpPr>
          <p:cNvPr id="19" name="Straight Arrow Connector 18">
            <a:extLst>
              <a:ext uri="{FF2B5EF4-FFF2-40B4-BE49-F238E27FC236}">
                <a16:creationId xmlns:a16="http://schemas.microsoft.com/office/drawing/2014/main" id="{C4697812-58BC-6C49-70E7-293AD0ADE728}"/>
              </a:ext>
            </a:extLst>
          </p:cNvPr>
          <p:cNvCxnSpPr>
            <a:cxnSpLocks/>
          </p:cNvCxnSpPr>
          <p:nvPr/>
        </p:nvCxnSpPr>
        <p:spPr>
          <a:xfrm>
            <a:off x="4363812" y="2698415"/>
            <a:ext cx="470807" cy="3892885"/>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221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up)">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0-#ppt_w/2"/>
                                          </p:val>
                                        </p:tav>
                                        <p:tav tm="100000">
                                          <p:val>
                                            <p:strVal val="#ppt_x"/>
                                          </p:val>
                                        </p:tav>
                                      </p:tavLst>
                                    </p:anim>
                                    <p:anim calcmode="lin" valueType="num">
                                      <p:cBhvr additive="base">
                                        <p:cTn id="18" dur="500" fill="hold"/>
                                        <p:tgtEl>
                                          <p:spTgt spid="18"/>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up)">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1+#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2" fill="hold" nodeType="after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right)">
                                      <p:cBhvr>
                                        <p:cTn id="32" dur="500"/>
                                        <p:tgtEl>
                                          <p:spTgt spid="9"/>
                                        </p:tgtEl>
                                      </p:cBhvr>
                                    </p:animEffect>
                                  </p:childTnLst>
                                </p:cTn>
                              </p:par>
                            </p:childTnLst>
                          </p:cTn>
                        </p:par>
                        <p:par>
                          <p:cTn id="33" fill="hold">
                            <p:stCondLst>
                              <p:cond delay="1000"/>
                            </p:stCondLst>
                            <p:childTnLst>
                              <p:par>
                                <p:cTn id="34" presetID="22" presetClass="entr" presetSubtype="1"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text, water, nature, shore">
            <a:extLst>
              <a:ext uri="{FF2B5EF4-FFF2-40B4-BE49-F238E27FC236}">
                <a16:creationId xmlns:a16="http://schemas.microsoft.com/office/drawing/2014/main" id="{65200654-7144-7BF6-257D-F3A4A019EB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176" y="595993"/>
            <a:ext cx="10921246" cy="6143201"/>
          </a:xfrm>
          <a:prstGeom prst="rect">
            <a:avLst/>
          </a:prstGeom>
        </p:spPr>
      </p:pic>
      <p:grpSp>
        <p:nvGrpSpPr>
          <p:cNvPr id="33" name="Group 32">
            <a:extLst>
              <a:ext uri="{FF2B5EF4-FFF2-40B4-BE49-F238E27FC236}">
                <a16:creationId xmlns:a16="http://schemas.microsoft.com/office/drawing/2014/main" id="{60506A36-797E-F262-2F6A-52358081D456}"/>
              </a:ext>
            </a:extLst>
          </p:cNvPr>
          <p:cNvGrpSpPr/>
          <p:nvPr/>
        </p:nvGrpSpPr>
        <p:grpSpPr>
          <a:xfrm>
            <a:off x="195943" y="5327856"/>
            <a:ext cx="7849629" cy="1015663"/>
            <a:chOff x="195943" y="5327856"/>
            <a:chExt cx="7849629" cy="1015663"/>
          </a:xfrm>
        </p:grpSpPr>
        <p:sp>
          <p:nvSpPr>
            <p:cNvPr id="2" name="TextBox 1">
              <a:extLst>
                <a:ext uri="{FF2B5EF4-FFF2-40B4-BE49-F238E27FC236}">
                  <a16:creationId xmlns:a16="http://schemas.microsoft.com/office/drawing/2014/main" id="{04AC007D-5C01-F7D4-78B2-CB1EE5BAF946}"/>
                </a:ext>
              </a:extLst>
            </p:cNvPr>
            <p:cNvSpPr txBox="1"/>
            <p:nvPr/>
          </p:nvSpPr>
          <p:spPr>
            <a:xfrm>
              <a:off x="195943" y="5327856"/>
              <a:ext cx="7849629"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AutoNum type="arabicPeriod"/>
              </a:pPr>
              <a:r>
                <a:rPr lang="en-US" sz="2000" dirty="0"/>
                <a:t>The </a:t>
              </a:r>
              <a:r>
                <a:rPr lang="en-US" sz="2000" b="1" dirty="0"/>
                <a:t>system tray</a:t>
              </a:r>
              <a:r>
                <a:rPr lang="en-US" sz="2000" dirty="0"/>
                <a:t>     contains apps that are running but typically has no user interface, but still are required apps.</a:t>
              </a:r>
            </a:p>
          </p:txBody>
        </p:sp>
        <p:pic>
          <p:nvPicPr>
            <p:cNvPr id="12" name="Picture 11">
              <a:extLst>
                <a:ext uri="{FF2B5EF4-FFF2-40B4-BE49-F238E27FC236}">
                  <a16:creationId xmlns:a16="http://schemas.microsoft.com/office/drawing/2014/main" id="{2F7F7CAE-6C56-9A22-A009-4EEA2A4EE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0004" y="5763234"/>
              <a:ext cx="209307" cy="144906"/>
            </a:xfrm>
            <a:prstGeom prst="rect">
              <a:avLst/>
            </a:prstGeom>
          </p:spPr>
        </p:pic>
      </p:grpSp>
      <p:sp>
        <p:nvSpPr>
          <p:cNvPr id="5" name="Rectangle: Rounded Corners 4">
            <a:extLst>
              <a:ext uri="{FF2B5EF4-FFF2-40B4-BE49-F238E27FC236}">
                <a16:creationId xmlns:a16="http://schemas.microsoft.com/office/drawing/2014/main" id="{41472F5F-B524-92A5-D5BC-28445C012792}"/>
              </a:ext>
            </a:extLst>
          </p:cNvPr>
          <p:cNvSpPr/>
          <p:nvPr/>
        </p:nvSpPr>
        <p:spPr>
          <a:xfrm>
            <a:off x="191859" y="70596"/>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16</a:t>
            </a:fld>
            <a:endParaRPr lang="en-GB" dirty="0">
              <a:solidFill>
                <a:schemeClr val="tx1"/>
              </a:solidFill>
            </a:endParaRPr>
          </a:p>
        </p:txBody>
      </p:sp>
      <p:cxnSp>
        <p:nvCxnSpPr>
          <p:cNvPr id="3" name="Straight Arrow Connector 2">
            <a:extLst>
              <a:ext uri="{FF2B5EF4-FFF2-40B4-BE49-F238E27FC236}">
                <a16:creationId xmlns:a16="http://schemas.microsoft.com/office/drawing/2014/main" id="{7615811C-6BB1-9604-F1B0-7C80BAB547C7}"/>
              </a:ext>
            </a:extLst>
          </p:cNvPr>
          <p:cNvCxnSpPr>
            <a:cxnSpLocks/>
            <a:stCxn id="2" idx="3"/>
          </p:cNvCxnSpPr>
          <p:nvPr/>
        </p:nvCxnSpPr>
        <p:spPr>
          <a:xfrm>
            <a:off x="8045572" y="5835688"/>
            <a:ext cx="2183266" cy="748680"/>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D74107C2-52B5-58CD-90D7-9A033609FF61}"/>
              </a:ext>
            </a:extLst>
          </p:cNvPr>
          <p:cNvSpPr txBox="1"/>
          <p:nvPr/>
        </p:nvSpPr>
        <p:spPr>
          <a:xfrm>
            <a:off x="195942" y="4022051"/>
            <a:ext cx="7849629" cy="707886"/>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Font typeface="+mj-lt"/>
              <a:buAutoNum type="arabicPeriod" startAt="2"/>
            </a:pPr>
            <a:r>
              <a:rPr lang="en-US" sz="2000" dirty="0"/>
              <a:t>The </a:t>
            </a:r>
            <a:r>
              <a:rPr lang="en-US" sz="2000" b="1" dirty="0"/>
              <a:t>cloud icon </a:t>
            </a:r>
            <a:r>
              <a:rPr lang="en-US" sz="2000" dirty="0"/>
              <a:t>represents your personal or business OneDrive.</a:t>
            </a:r>
          </a:p>
        </p:txBody>
      </p:sp>
      <p:cxnSp>
        <p:nvCxnSpPr>
          <p:cNvPr id="24" name="Straight Arrow Connector 23">
            <a:extLst>
              <a:ext uri="{FF2B5EF4-FFF2-40B4-BE49-F238E27FC236}">
                <a16:creationId xmlns:a16="http://schemas.microsoft.com/office/drawing/2014/main" id="{5E43643F-C715-DB3C-F7E6-E0E00320EB5B}"/>
              </a:ext>
            </a:extLst>
          </p:cNvPr>
          <p:cNvCxnSpPr>
            <a:cxnSpLocks/>
            <a:stCxn id="21" idx="3"/>
          </p:cNvCxnSpPr>
          <p:nvPr/>
        </p:nvCxnSpPr>
        <p:spPr>
          <a:xfrm>
            <a:off x="8045571" y="4375994"/>
            <a:ext cx="2351996" cy="2189324"/>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ED5CF8EC-1D39-BBD8-4799-CE56125E48DA}"/>
              </a:ext>
            </a:extLst>
          </p:cNvPr>
          <p:cNvSpPr txBox="1"/>
          <p:nvPr/>
        </p:nvSpPr>
        <p:spPr>
          <a:xfrm>
            <a:off x="191859" y="2802952"/>
            <a:ext cx="7849629" cy="692497"/>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Font typeface="+mj-lt"/>
              <a:buAutoNum type="arabicPeriod" startAt="3"/>
            </a:pPr>
            <a:r>
              <a:rPr lang="en-US" sz="1900" dirty="0"/>
              <a:t>The </a:t>
            </a:r>
            <a:r>
              <a:rPr lang="en-US" sz="1900" b="1" dirty="0"/>
              <a:t>network icon </a:t>
            </a:r>
            <a:r>
              <a:rPr lang="en-US" sz="1900" dirty="0"/>
              <a:t>allows you to access the network connections menu.</a:t>
            </a:r>
          </a:p>
        </p:txBody>
      </p:sp>
      <p:cxnSp>
        <p:nvCxnSpPr>
          <p:cNvPr id="28" name="Straight Arrow Connector 27">
            <a:extLst>
              <a:ext uri="{FF2B5EF4-FFF2-40B4-BE49-F238E27FC236}">
                <a16:creationId xmlns:a16="http://schemas.microsoft.com/office/drawing/2014/main" id="{9C8C3952-B778-F12E-759E-BCAD1FAE9E63}"/>
              </a:ext>
            </a:extLst>
          </p:cNvPr>
          <p:cNvCxnSpPr>
            <a:cxnSpLocks/>
            <a:stCxn id="27" idx="3"/>
          </p:cNvCxnSpPr>
          <p:nvPr/>
        </p:nvCxnSpPr>
        <p:spPr>
          <a:xfrm>
            <a:off x="8041488" y="3149201"/>
            <a:ext cx="2523098" cy="3398556"/>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D634BA13-10A5-085C-1202-E66E88FF62C7}"/>
              </a:ext>
            </a:extLst>
          </p:cNvPr>
          <p:cNvSpPr txBox="1"/>
          <p:nvPr/>
        </p:nvSpPr>
        <p:spPr>
          <a:xfrm>
            <a:off x="195941" y="1291668"/>
            <a:ext cx="7849629"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Font typeface="+mj-lt"/>
              <a:buAutoNum type="arabicPeriod" startAt="4"/>
            </a:pPr>
            <a:r>
              <a:rPr lang="en-US" sz="2000" dirty="0"/>
              <a:t>The </a:t>
            </a:r>
            <a:r>
              <a:rPr lang="en-US" sz="2000" b="1" dirty="0"/>
              <a:t>sound icon </a:t>
            </a:r>
            <a:r>
              <a:rPr lang="en-US" sz="2000" dirty="0"/>
              <a:t>allows you to change your sound device as well as set volume for all the apps you have running that have sound capability.</a:t>
            </a:r>
          </a:p>
        </p:txBody>
      </p:sp>
      <p:cxnSp>
        <p:nvCxnSpPr>
          <p:cNvPr id="31" name="Straight Arrow Connector 30">
            <a:extLst>
              <a:ext uri="{FF2B5EF4-FFF2-40B4-BE49-F238E27FC236}">
                <a16:creationId xmlns:a16="http://schemas.microsoft.com/office/drawing/2014/main" id="{59AE191B-7D4C-9FB0-A472-A4FA410231AE}"/>
              </a:ext>
            </a:extLst>
          </p:cNvPr>
          <p:cNvCxnSpPr>
            <a:cxnSpLocks/>
            <a:stCxn id="30" idx="3"/>
          </p:cNvCxnSpPr>
          <p:nvPr/>
        </p:nvCxnSpPr>
        <p:spPr>
          <a:xfrm>
            <a:off x="8045570" y="1799500"/>
            <a:ext cx="2665973" cy="476581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8647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0-#ppt_w/2"/>
                                          </p:val>
                                        </p:tav>
                                        <p:tav tm="100000">
                                          <p:val>
                                            <p:strVal val="#ppt_x"/>
                                          </p:val>
                                        </p:tav>
                                      </p:tavLst>
                                    </p:anim>
                                    <p:anim calcmode="lin" valueType="num">
                                      <p:cBhvr additive="base">
                                        <p:cTn id="8" dur="500" fill="hold"/>
                                        <p:tgtEl>
                                          <p:spTgt spid="3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additive="base">
                                        <p:cTn id="17" dur="500" fill="hold"/>
                                        <p:tgtEl>
                                          <p:spTgt spid="21"/>
                                        </p:tgtEl>
                                        <p:attrNameLst>
                                          <p:attrName>ppt_x</p:attrName>
                                        </p:attrNameLst>
                                      </p:cBhvr>
                                      <p:tavLst>
                                        <p:tav tm="0">
                                          <p:val>
                                            <p:strVal val="0-#ppt_w/2"/>
                                          </p:val>
                                        </p:tav>
                                        <p:tav tm="100000">
                                          <p:val>
                                            <p:strVal val="#ppt_x"/>
                                          </p:val>
                                        </p:tav>
                                      </p:tavLst>
                                    </p:anim>
                                    <p:anim calcmode="lin" valueType="num">
                                      <p:cBhvr additive="base">
                                        <p:cTn id="18" dur="500" fill="hold"/>
                                        <p:tgtEl>
                                          <p:spTgt spid="21"/>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wipe(up)">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0-#ppt_w/2"/>
                                          </p:val>
                                        </p:tav>
                                        <p:tav tm="100000">
                                          <p:val>
                                            <p:strVal val="#ppt_x"/>
                                          </p:val>
                                        </p:tav>
                                      </p:tavLst>
                                    </p:anim>
                                    <p:anim calcmode="lin" valueType="num">
                                      <p:cBhvr additive="base">
                                        <p:cTn id="28" dur="500" fill="hold"/>
                                        <p:tgtEl>
                                          <p:spTgt spid="27"/>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up)">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0"/>
                                        </p:tgtEl>
                                        <p:attrNameLst>
                                          <p:attrName>style.visibility</p:attrName>
                                        </p:attrNameLst>
                                      </p:cBhvr>
                                      <p:to>
                                        <p:strVal val="visible"/>
                                      </p:to>
                                    </p:set>
                                    <p:anim calcmode="lin" valueType="num">
                                      <p:cBhvr additive="base">
                                        <p:cTn id="37" dur="500" fill="hold"/>
                                        <p:tgtEl>
                                          <p:spTgt spid="30"/>
                                        </p:tgtEl>
                                        <p:attrNameLst>
                                          <p:attrName>ppt_x</p:attrName>
                                        </p:attrNameLst>
                                      </p:cBhvr>
                                      <p:tavLst>
                                        <p:tav tm="0">
                                          <p:val>
                                            <p:strVal val="0-#ppt_w/2"/>
                                          </p:val>
                                        </p:tav>
                                        <p:tav tm="100000">
                                          <p:val>
                                            <p:strVal val="#ppt_x"/>
                                          </p:val>
                                        </p:tav>
                                      </p:tavLst>
                                    </p:anim>
                                    <p:anim calcmode="lin" valueType="num">
                                      <p:cBhvr additive="base">
                                        <p:cTn id="38" dur="500" fill="hold"/>
                                        <p:tgtEl>
                                          <p:spTgt spid="30"/>
                                        </p:tgtEl>
                                        <p:attrNameLst>
                                          <p:attrName>ppt_y</p:attrName>
                                        </p:attrNameLst>
                                      </p:cBhvr>
                                      <p:tavLst>
                                        <p:tav tm="0">
                                          <p:val>
                                            <p:strVal val="#ppt_y"/>
                                          </p:val>
                                        </p:tav>
                                        <p:tav tm="100000">
                                          <p:val>
                                            <p:strVal val="#ppt_y"/>
                                          </p:val>
                                        </p:tav>
                                      </p:tavLst>
                                    </p:anim>
                                  </p:childTnLst>
                                </p:cTn>
                              </p:par>
                            </p:childTnLst>
                          </p:cTn>
                        </p:par>
                        <p:par>
                          <p:cTn id="39" fill="hold">
                            <p:stCondLst>
                              <p:cond delay="500"/>
                            </p:stCondLst>
                            <p:childTnLst>
                              <p:par>
                                <p:cTn id="40" presetID="22" presetClass="entr" presetSubtype="1" fill="hold" nodeType="after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up)">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nodeType="clickEffect">
                                  <p:stCondLst>
                                    <p:cond delay="0"/>
                                  </p:stCondLst>
                                  <p:childTnLst>
                                    <p:animEffect transition="out" filter="randombar(horizontal)">
                                      <p:cBhvr>
                                        <p:cTn id="46" dur="500"/>
                                        <p:tgtEl>
                                          <p:spTgt spid="33"/>
                                        </p:tgtEl>
                                      </p:cBhvr>
                                    </p:animEffect>
                                    <p:set>
                                      <p:cBhvr>
                                        <p:cTn id="47" dur="1" fill="hold">
                                          <p:stCondLst>
                                            <p:cond delay="499"/>
                                          </p:stCondLst>
                                        </p:cTn>
                                        <p:tgtEl>
                                          <p:spTgt spid="33"/>
                                        </p:tgtEl>
                                        <p:attrNameLst>
                                          <p:attrName>style.visibility</p:attrName>
                                        </p:attrNameLst>
                                      </p:cBhvr>
                                      <p:to>
                                        <p:strVal val="hidden"/>
                                      </p:to>
                                    </p:set>
                                  </p:childTnLst>
                                </p:cTn>
                              </p:par>
                              <p:par>
                                <p:cTn id="48" presetID="14" presetClass="exit" presetSubtype="10" fill="hold" nodeType="withEffect">
                                  <p:stCondLst>
                                    <p:cond delay="0"/>
                                  </p:stCondLst>
                                  <p:childTnLst>
                                    <p:animEffect transition="out" filter="randombar(horizontal)">
                                      <p:cBhvr>
                                        <p:cTn id="49" dur="500"/>
                                        <p:tgtEl>
                                          <p:spTgt spid="3"/>
                                        </p:tgtEl>
                                      </p:cBhvr>
                                    </p:animEffect>
                                    <p:set>
                                      <p:cBhvr>
                                        <p:cTn id="50" dur="1" fill="hold">
                                          <p:stCondLst>
                                            <p:cond delay="499"/>
                                          </p:stCondLst>
                                        </p:cTn>
                                        <p:tgtEl>
                                          <p:spTgt spid="3"/>
                                        </p:tgtEl>
                                        <p:attrNameLst>
                                          <p:attrName>style.visibility</p:attrName>
                                        </p:attrNameLst>
                                      </p:cBhvr>
                                      <p:to>
                                        <p:strVal val="hidden"/>
                                      </p:to>
                                    </p:set>
                                  </p:childTnLst>
                                </p:cTn>
                              </p:par>
                              <p:par>
                                <p:cTn id="51" presetID="14" presetClass="exit" presetSubtype="10" fill="hold" grpId="1" nodeType="withEffect">
                                  <p:stCondLst>
                                    <p:cond delay="0"/>
                                  </p:stCondLst>
                                  <p:childTnLst>
                                    <p:animEffect transition="out" filter="randombar(horizontal)">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4" presetClass="exit" presetSubtype="10" fill="hold" nodeType="withEffect">
                                  <p:stCondLst>
                                    <p:cond delay="0"/>
                                  </p:stCondLst>
                                  <p:childTnLst>
                                    <p:animEffect transition="out" filter="randombar(horizontal)">
                                      <p:cBhvr>
                                        <p:cTn id="55" dur="500"/>
                                        <p:tgtEl>
                                          <p:spTgt spid="24"/>
                                        </p:tgtEl>
                                      </p:cBhvr>
                                    </p:animEffect>
                                    <p:set>
                                      <p:cBhvr>
                                        <p:cTn id="56" dur="1" fill="hold">
                                          <p:stCondLst>
                                            <p:cond delay="499"/>
                                          </p:stCondLst>
                                        </p:cTn>
                                        <p:tgtEl>
                                          <p:spTgt spid="24"/>
                                        </p:tgtEl>
                                        <p:attrNameLst>
                                          <p:attrName>style.visibility</p:attrName>
                                        </p:attrNameLst>
                                      </p:cBhvr>
                                      <p:to>
                                        <p:strVal val="hidden"/>
                                      </p:to>
                                    </p:set>
                                  </p:childTnLst>
                                </p:cTn>
                              </p:par>
                              <p:par>
                                <p:cTn id="57" presetID="14" presetClass="exit" presetSubtype="10" fill="hold" grpId="1" nodeType="withEffect">
                                  <p:stCondLst>
                                    <p:cond delay="0"/>
                                  </p:stCondLst>
                                  <p:childTnLst>
                                    <p:animEffect transition="out" filter="randombar(horizontal)">
                                      <p:cBhvr>
                                        <p:cTn id="58" dur="500"/>
                                        <p:tgtEl>
                                          <p:spTgt spid="27"/>
                                        </p:tgtEl>
                                      </p:cBhvr>
                                    </p:animEffect>
                                    <p:set>
                                      <p:cBhvr>
                                        <p:cTn id="59" dur="1" fill="hold">
                                          <p:stCondLst>
                                            <p:cond delay="499"/>
                                          </p:stCondLst>
                                        </p:cTn>
                                        <p:tgtEl>
                                          <p:spTgt spid="27"/>
                                        </p:tgtEl>
                                        <p:attrNameLst>
                                          <p:attrName>style.visibility</p:attrName>
                                        </p:attrNameLst>
                                      </p:cBhvr>
                                      <p:to>
                                        <p:strVal val="hidden"/>
                                      </p:to>
                                    </p:set>
                                  </p:childTnLst>
                                </p:cTn>
                              </p:par>
                              <p:par>
                                <p:cTn id="60" presetID="14" presetClass="exit" presetSubtype="10" fill="hold" nodeType="withEffect">
                                  <p:stCondLst>
                                    <p:cond delay="0"/>
                                  </p:stCondLst>
                                  <p:childTnLst>
                                    <p:animEffect transition="out" filter="randombar(horizontal)">
                                      <p:cBhvr>
                                        <p:cTn id="61" dur="500"/>
                                        <p:tgtEl>
                                          <p:spTgt spid="28"/>
                                        </p:tgtEl>
                                      </p:cBhvr>
                                    </p:animEffect>
                                    <p:set>
                                      <p:cBhvr>
                                        <p:cTn id="62" dur="1" fill="hold">
                                          <p:stCondLst>
                                            <p:cond delay="499"/>
                                          </p:stCondLst>
                                        </p:cTn>
                                        <p:tgtEl>
                                          <p:spTgt spid="28"/>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30"/>
                                        </p:tgtEl>
                                      </p:cBhvr>
                                    </p:animEffect>
                                    <p:set>
                                      <p:cBhvr>
                                        <p:cTn id="65" dur="1" fill="hold">
                                          <p:stCondLst>
                                            <p:cond delay="499"/>
                                          </p:stCondLst>
                                        </p:cTn>
                                        <p:tgtEl>
                                          <p:spTgt spid="30"/>
                                        </p:tgtEl>
                                        <p:attrNameLst>
                                          <p:attrName>style.visibility</p:attrName>
                                        </p:attrNameLst>
                                      </p:cBhvr>
                                      <p:to>
                                        <p:strVal val="hidden"/>
                                      </p:to>
                                    </p:set>
                                  </p:childTnLst>
                                </p:cTn>
                              </p:par>
                              <p:par>
                                <p:cTn id="66" presetID="14" presetClass="exit" presetSubtype="10" fill="hold" nodeType="withEffect">
                                  <p:stCondLst>
                                    <p:cond delay="0"/>
                                  </p:stCondLst>
                                  <p:childTnLst>
                                    <p:animEffect transition="out" filter="randombar(horizontal)">
                                      <p:cBhvr>
                                        <p:cTn id="67" dur="500"/>
                                        <p:tgtEl>
                                          <p:spTgt spid="31"/>
                                        </p:tgtEl>
                                      </p:cBhvr>
                                    </p:animEffect>
                                    <p:set>
                                      <p:cBhvr>
                                        <p:cTn id="68"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27" grpId="0" animBg="1"/>
      <p:bldP spid="27" grpId="1" animBg="1"/>
      <p:bldP spid="30" grpId="0" animBg="1"/>
      <p:bldP spid="3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ext, water, nature, shore">
            <a:extLst>
              <a:ext uri="{FF2B5EF4-FFF2-40B4-BE49-F238E27FC236}">
                <a16:creationId xmlns:a16="http://schemas.microsoft.com/office/drawing/2014/main" id="{41746A9D-16D2-9BE9-D941-E479B545C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6176" y="595993"/>
            <a:ext cx="10921246" cy="6143201"/>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87779" y="61517"/>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Taskbar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17</a:t>
            </a:fld>
            <a:endParaRPr lang="en-GB" dirty="0">
              <a:solidFill>
                <a:schemeClr val="tx1"/>
              </a:solidFill>
            </a:endParaRPr>
          </a:p>
        </p:txBody>
      </p:sp>
      <p:sp>
        <p:nvSpPr>
          <p:cNvPr id="2" name="TextBox 1">
            <a:extLst>
              <a:ext uri="{FF2B5EF4-FFF2-40B4-BE49-F238E27FC236}">
                <a16:creationId xmlns:a16="http://schemas.microsoft.com/office/drawing/2014/main" id="{4360FD8F-13DE-7378-2889-BDAA4E1F6533}"/>
              </a:ext>
            </a:extLst>
          </p:cNvPr>
          <p:cNvSpPr txBox="1"/>
          <p:nvPr/>
        </p:nvSpPr>
        <p:spPr>
          <a:xfrm>
            <a:off x="277586" y="5365335"/>
            <a:ext cx="8711293"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Font typeface="+mj-lt"/>
              <a:buAutoNum type="arabicPeriod" startAt="5"/>
            </a:pPr>
            <a:r>
              <a:rPr lang="en-US" sz="2000" dirty="0"/>
              <a:t>The </a:t>
            </a:r>
            <a:r>
              <a:rPr lang="en-US" sz="2000" b="1" dirty="0"/>
              <a:t>date/time icon </a:t>
            </a:r>
            <a:r>
              <a:rPr lang="en-US" sz="2000" dirty="0"/>
              <a:t>allows you to change your date, time, area code setting and much more.</a:t>
            </a:r>
          </a:p>
        </p:txBody>
      </p:sp>
      <p:cxnSp>
        <p:nvCxnSpPr>
          <p:cNvPr id="3" name="Straight Arrow Connector 2">
            <a:extLst>
              <a:ext uri="{FF2B5EF4-FFF2-40B4-BE49-F238E27FC236}">
                <a16:creationId xmlns:a16="http://schemas.microsoft.com/office/drawing/2014/main" id="{8BB64926-3C1F-202D-60A6-ADCD7378996A}"/>
              </a:ext>
            </a:extLst>
          </p:cNvPr>
          <p:cNvCxnSpPr>
            <a:cxnSpLocks/>
            <a:stCxn id="2" idx="3"/>
          </p:cNvCxnSpPr>
          <p:nvPr/>
        </p:nvCxnSpPr>
        <p:spPr>
          <a:xfrm>
            <a:off x="8988879" y="5873167"/>
            <a:ext cx="1974396" cy="719209"/>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A84B53A-6DBE-2D32-A168-96A14BAF7C30}"/>
              </a:ext>
            </a:extLst>
          </p:cNvPr>
          <p:cNvSpPr txBox="1"/>
          <p:nvPr/>
        </p:nvSpPr>
        <p:spPr>
          <a:xfrm>
            <a:off x="277586" y="4056639"/>
            <a:ext cx="8711293"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System Notification Area </a:t>
            </a:r>
            <a:r>
              <a:rPr lang="en-US" sz="2000" dirty="0"/>
              <a:t>contains</a:t>
            </a:r>
            <a:r>
              <a:rPr lang="en-US" sz="2000" b="1" dirty="0"/>
              <a:t> </a:t>
            </a:r>
          </a:p>
          <a:p>
            <a:pPr marL="457200" indent="-457200">
              <a:buFont typeface="+mj-lt"/>
              <a:buAutoNum type="arabicPeriod" startAt="6"/>
            </a:pPr>
            <a:r>
              <a:rPr lang="en-US" sz="2000" dirty="0"/>
              <a:t>The </a:t>
            </a:r>
            <a:r>
              <a:rPr lang="en-US" sz="2000" b="1" dirty="0"/>
              <a:t>Notification</a:t>
            </a:r>
            <a:r>
              <a:rPr lang="en-US" sz="2000" dirty="0"/>
              <a:t> panel expands out from the right side of the screen and contains notices from running apps.</a:t>
            </a:r>
          </a:p>
        </p:txBody>
      </p:sp>
      <p:cxnSp>
        <p:nvCxnSpPr>
          <p:cNvPr id="17" name="Straight Arrow Connector 16">
            <a:extLst>
              <a:ext uri="{FF2B5EF4-FFF2-40B4-BE49-F238E27FC236}">
                <a16:creationId xmlns:a16="http://schemas.microsoft.com/office/drawing/2014/main" id="{EA7AD3B8-2AAF-A916-1380-D81CB097FC80}"/>
              </a:ext>
            </a:extLst>
          </p:cNvPr>
          <p:cNvCxnSpPr>
            <a:cxnSpLocks/>
            <a:stCxn id="16" idx="3"/>
          </p:cNvCxnSpPr>
          <p:nvPr/>
        </p:nvCxnSpPr>
        <p:spPr>
          <a:xfrm>
            <a:off x="8988879" y="4564471"/>
            <a:ext cx="2294164" cy="1966958"/>
          </a:xfrm>
          <a:prstGeom prst="straightConnector1">
            <a:avLst/>
          </a:prstGeom>
          <a:ln w="158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44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xit" presetSubtype="10" fill="hold" grpId="1" nodeType="clickEffect">
                                  <p:stCondLst>
                                    <p:cond delay="0"/>
                                  </p:stCondLst>
                                  <p:childTnLst>
                                    <p:animEffect transition="out" filter="randombar(horizontal)">
                                      <p:cBhvr>
                                        <p:cTn id="26" dur="500"/>
                                        <p:tgtEl>
                                          <p:spTgt spid="2"/>
                                        </p:tgtEl>
                                      </p:cBhvr>
                                    </p:animEffect>
                                    <p:set>
                                      <p:cBhvr>
                                        <p:cTn id="27" dur="1" fill="hold">
                                          <p:stCondLst>
                                            <p:cond delay="499"/>
                                          </p:stCondLst>
                                        </p:cTn>
                                        <p:tgtEl>
                                          <p:spTgt spid="2"/>
                                        </p:tgtEl>
                                        <p:attrNameLst>
                                          <p:attrName>style.visibility</p:attrName>
                                        </p:attrNameLst>
                                      </p:cBhvr>
                                      <p:to>
                                        <p:strVal val="hidden"/>
                                      </p:to>
                                    </p:set>
                                  </p:childTnLst>
                                </p:cTn>
                              </p:par>
                              <p:par>
                                <p:cTn id="28" presetID="14" presetClass="exit" presetSubtype="10" fill="hold" nodeType="withEffect">
                                  <p:stCondLst>
                                    <p:cond delay="0"/>
                                  </p:stCondLst>
                                  <p:childTnLst>
                                    <p:animEffect transition="out" filter="randombar(horizontal)">
                                      <p:cBhvr>
                                        <p:cTn id="29" dur="500"/>
                                        <p:tgtEl>
                                          <p:spTgt spid="3"/>
                                        </p:tgtEl>
                                      </p:cBhvr>
                                    </p:animEffect>
                                    <p:set>
                                      <p:cBhvr>
                                        <p:cTn id="30" dur="1" fill="hold">
                                          <p:stCondLst>
                                            <p:cond delay="499"/>
                                          </p:stCondLst>
                                        </p:cTn>
                                        <p:tgtEl>
                                          <p:spTgt spid="3"/>
                                        </p:tgtEl>
                                        <p:attrNameLst>
                                          <p:attrName>style.visibility</p:attrName>
                                        </p:attrNameLst>
                                      </p:cBhvr>
                                      <p:to>
                                        <p:strVal val="hidden"/>
                                      </p:to>
                                    </p:set>
                                  </p:childTnLst>
                                </p:cTn>
                              </p:par>
                              <p:par>
                                <p:cTn id="31" presetID="14" presetClass="exit" presetSubtype="10" fill="hold" grpId="1" nodeType="withEffect">
                                  <p:stCondLst>
                                    <p:cond delay="0"/>
                                  </p:stCondLst>
                                  <p:childTnLst>
                                    <p:animEffect transition="out" filter="randombar(horizontal)">
                                      <p:cBhvr>
                                        <p:cTn id="32" dur="500"/>
                                        <p:tgtEl>
                                          <p:spTgt spid="16"/>
                                        </p:tgtEl>
                                      </p:cBhvr>
                                    </p:animEffect>
                                    <p:set>
                                      <p:cBhvr>
                                        <p:cTn id="33" dur="1" fill="hold">
                                          <p:stCondLst>
                                            <p:cond delay="499"/>
                                          </p:stCondLst>
                                        </p:cTn>
                                        <p:tgtEl>
                                          <p:spTgt spid="16"/>
                                        </p:tgtEl>
                                        <p:attrNameLst>
                                          <p:attrName>style.visibility</p:attrName>
                                        </p:attrNameLst>
                                      </p:cBhvr>
                                      <p:to>
                                        <p:strVal val="hidden"/>
                                      </p:to>
                                    </p:set>
                                  </p:childTnLst>
                                </p:cTn>
                              </p:par>
                              <p:par>
                                <p:cTn id="34" presetID="14" presetClass="exit" presetSubtype="10" fill="hold" nodeType="withEffect">
                                  <p:stCondLst>
                                    <p:cond delay="0"/>
                                  </p:stCondLst>
                                  <p:childTnLst>
                                    <p:animEffect transition="out" filter="randombar(horizontal)">
                                      <p:cBhvr>
                                        <p:cTn id="35" dur="500"/>
                                        <p:tgtEl>
                                          <p:spTgt spid="17"/>
                                        </p:tgtEl>
                                      </p:cBhvr>
                                    </p:animEffect>
                                    <p:set>
                                      <p:cBhvr>
                                        <p:cTn id="36" dur="1" fill="hold">
                                          <p:stCondLst>
                                            <p:cond delay="499"/>
                                          </p:stCondLst>
                                        </p:cTn>
                                        <p:tgtEl>
                                          <p:spTgt spid="17"/>
                                        </p:tgtEl>
                                        <p:attrNameLst>
                                          <p:attrName>style.visibility</p:attrName>
                                        </p:attrNameLst>
                                      </p:cBhvr>
                                      <p:to>
                                        <p:strVal val="hidden"/>
                                      </p:to>
                                    </p:set>
                                  </p:childTnLst>
                                </p:cTn>
                              </p:par>
                              <p:par>
                                <p:cTn id="37" presetID="14" presetClass="exit" presetSubtype="10" fill="hold" nodeType="withEffect">
                                  <p:stCondLst>
                                    <p:cond delay="0"/>
                                  </p:stCondLst>
                                  <p:childTnLst>
                                    <p:animEffect transition="out" filter="randombar(horizontal)">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6" grpId="0" animBg="1"/>
      <p:bldP spid="1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472F5F-B524-92A5-D5BC-28445C012792}"/>
              </a:ext>
            </a:extLst>
          </p:cNvPr>
          <p:cNvSpPr/>
          <p:nvPr/>
        </p:nvSpPr>
        <p:spPr>
          <a:xfrm>
            <a:off x="195943" y="81642"/>
            <a:ext cx="4855480"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Parts</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18</a:t>
            </a:fld>
            <a:endParaRPr lang="en-GB" dirty="0">
              <a:solidFill>
                <a:schemeClr val="tx1"/>
              </a:solidFill>
            </a:endParaRPr>
          </a:p>
        </p:txBody>
      </p:sp>
      <p:sp>
        <p:nvSpPr>
          <p:cNvPr id="4" name="TextBox 3">
            <a:extLst>
              <a:ext uri="{FF2B5EF4-FFF2-40B4-BE49-F238E27FC236}">
                <a16:creationId xmlns:a16="http://schemas.microsoft.com/office/drawing/2014/main" id="{4793A127-952F-90D7-1860-981A25A50CD1}"/>
              </a:ext>
            </a:extLst>
          </p:cNvPr>
          <p:cNvSpPr txBox="1"/>
          <p:nvPr/>
        </p:nvSpPr>
        <p:spPr>
          <a:xfrm>
            <a:off x="313417" y="4718221"/>
            <a:ext cx="4044949" cy="1938992"/>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File Explorer </a:t>
            </a:r>
            <a:r>
              <a:rPr lang="en-US" sz="2000" dirty="0"/>
              <a:t>is the primary method Windows uses to display files &amp; folders to which your computer has access; local hard drive files, network files, OneDrive files, external USB drive files and more.</a:t>
            </a:r>
          </a:p>
        </p:txBody>
      </p:sp>
      <p:pic>
        <p:nvPicPr>
          <p:cNvPr id="10" name="Picture 9" descr="Graphical user interface, text, application">
            <a:extLst>
              <a:ext uri="{FF2B5EF4-FFF2-40B4-BE49-F238E27FC236}">
                <a16:creationId xmlns:a16="http://schemas.microsoft.com/office/drawing/2014/main" id="{770B2E7C-EA80-C9B5-8043-C25B1D4195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1767" y="1146708"/>
            <a:ext cx="7258050" cy="5672150"/>
          </a:xfrm>
          <a:prstGeom prst="rect">
            <a:avLst/>
          </a:prstGeom>
        </p:spPr>
      </p:pic>
      <p:sp>
        <p:nvSpPr>
          <p:cNvPr id="11" name="Rectangle 10">
            <a:extLst>
              <a:ext uri="{FF2B5EF4-FFF2-40B4-BE49-F238E27FC236}">
                <a16:creationId xmlns:a16="http://schemas.microsoft.com/office/drawing/2014/main" id="{34E93822-B2E6-541D-70DC-EF8E6F5BED4C}"/>
              </a:ext>
            </a:extLst>
          </p:cNvPr>
          <p:cNvSpPr/>
          <p:nvPr/>
        </p:nvSpPr>
        <p:spPr>
          <a:xfrm>
            <a:off x="4910817" y="1146708"/>
            <a:ext cx="7239000" cy="23037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252EFAE-8A67-A42C-BFAE-CED4B110FB97}"/>
              </a:ext>
            </a:extLst>
          </p:cNvPr>
          <p:cNvGrpSpPr/>
          <p:nvPr/>
        </p:nvGrpSpPr>
        <p:grpSpPr>
          <a:xfrm>
            <a:off x="995136" y="557811"/>
            <a:ext cx="3257094" cy="400110"/>
            <a:chOff x="7021285" y="612977"/>
            <a:chExt cx="3257094" cy="400110"/>
          </a:xfrm>
        </p:grpSpPr>
        <p:sp>
          <p:nvSpPr>
            <p:cNvPr id="22" name="TextBox 21">
              <a:extLst>
                <a:ext uri="{FF2B5EF4-FFF2-40B4-BE49-F238E27FC236}">
                  <a16:creationId xmlns:a16="http://schemas.microsoft.com/office/drawing/2014/main" id="{EDF59CB1-4523-6D09-68A9-0B41282486A4}"/>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24" name="Picture 23" descr="A picture containing graphical user interface&#10;&#10;Description automatically generated">
              <a:extLst>
                <a:ext uri="{FF2B5EF4-FFF2-40B4-BE49-F238E27FC236}">
                  <a16:creationId xmlns:a16="http://schemas.microsoft.com/office/drawing/2014/main" id="{29F6EB57-0D91-A1AB-67CA-47FB59A4FA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cxnSp>
        <p:nvCxnSpPr>
          <p:cNvPr id="33" name="Straight Arrow Connector 32">
            <a:extLst>
              <a:ext uri="{FF2B5EF4-FFF2-40B4-BE49-F238E27FC236}">
                <a16:creationId xmlns:a16="http://schemas.microsoft.com/office/drawing/2014/main" id="{33B29FFD-D4EF-C68F-1261-554F35A10F38}"/>
              </a:ext>
            </a:extLst>
          </p:cNvPr>
          <p:cNvCxnSpPr>
            <a:cxnSpLocks/>
            <a:stCxn id="39" idx="2"/>
            <a:endCxn id="10" idx="0"/>
          </p:cNvCxnSpPr>
          <p:nvPr/>
        </p:nvCxnSpPr>
        <p:spPr>
          <a:xfrm>
            <a:off x="8520792" y="583407"/>
            <a:ext cx="0" cy="56330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7585446-E342-1A1F-A0FA-AE8FAD41A157}"/>
              </a:ext>
            </a:extLst>
          </p:cNvPr>
          <p:cNvSpPr txBox="1"/>
          <p:nvPr/>
        </p:nvSpPr>
        <p:spPr>
          <a:xfrm>
            <a:off x="7757318" y="183297"/>
            <a:ext cx="1526948"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dirty="0" err="1"/>
              <a:t>Titlebar</a:t>
            </a:r>
            <a:endParaRPr lang="en-US" sz="2000" dirty="0"/>
          </a:p>
        </p:txBody>
      </p:sp>
      <p:sp>
        <p:nvSpPr>
          <p:cNvPr id="69" name="Rectangle 68">
            <a:extLst>
              <a:ext uri="{FF2B5EF4-FFF2-40B4-BE49-F238E27FC236}">
                <a16:creationId xmlns:a16="http://schemas.microsoft.com/office/drawing/2014/main" id="{FF9BC8F5-00C9-1B3A-0DC7-1CBF10E52AE9}"/>
              </a:ext>
            </a:extLst>
          </p:cNvPr>
          <p:cNvSpPr/>
          <p:nvPr/>
        </p:nvSpPr>
        <p:spPr>
          <a:xfrm>
            <a:off x="4906274" y="1399782"/>
            <a:ext cx="7239000" cy="29566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Arrow Connector 69">
            <a:extLst>
              <a:ext uri="{FF2B5EF4-FFF2-40B4-BE49-F238E27FC236}">
                <a16:creationId xmlns:a16="http://schemas.microsoft.com/office/drawing/2014/main" id="{06583604-F7E2-182C-568A-5B2E08D50FFD}"/>
              </a:ext>
            </a:extLst>
          </p:cNvPr>
          <p:cNvCxnSpPr>
            <a:cxnSpLocks/>
            <a:stCxn id="71" idx="3"/>
            <a:endCxn id="69" idx="1"/>
          </p:cNvCxnSpPr>
          <p:nvPr/>
        </p:nvCxnSpPr>
        <p:spPr>
          <a:xfrm>
            <a:off x="3556451" y="1495394"/>
            <a:ext cx="1349823" cy="522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a:extLst>
              <a:ext uri="{FF2B5EF4-FFF2-40B4-BE49-F238E27FC236}">
                <a16:creationId xmlns:a16="http://schemas.microsoft.com/office/drawing/2014/main" id="{8FBDE4ED-7491-284E-B27D-A557F205A7C4}"/>
              </a:ext>
            </a:extLst>
          </p:cNvPr>
          <p:cNvSpPr txBox="1"/>
          <p:nvPr/>
        </p:nvSpPr>
        <p:spPr>
          <a:xfrm>
            <a:off x="2170226" y="1295339"/>
            <a:ext cx="1386225" cy="400110"/>
          </a:xfrm>
          <a:prstGeom prst="rect">
            <a:avLst/>
          </a:prstGeom>
          <a:solidFill>
            <a:schemeClr val="bg1"/>
          </a:solidFill>
          <a:ln w="19050">
            <a:solidFill>
              <a:schemeClr val="accent2"/>
            </a:solidFill>
          </a:ln>
        </p:spPr>
        <p:txBody>
          <a:bodyPr wrap="square" rtlCol="0">
            <a:spAutoFit/>
          </a:bodyPr>
          <a:lstStyle/>
          <a:p>
            <a:r>
              <a:rPr lang="en-US" sz="2000" dirty="0"/>
              <a:t>The Ribbon</a:t>
            </a:r>
          </a:p>
        </p:txBody>
      </p:sp>
      <p:sp>
        <p:nvSpPr>
          <p:cNvPr id="75" name="Rectangle 74">
            <a:extLst>
              <a:ext uri="{FF2B5EF4-FFF2-40B4-BE49-F238E27FC236}">
                <a16:creationId xmlns:a16="http://schemas.microsoft.com/office/drawing/2014/main" id="{6AD7BD6A-AE0D-E24F-0876-8982E1713226}"/>
              </a:ext>
            </a:extLst>
          </p:cNvPr>
          <p:cNvSpPr/>
          <p:nvPr/>
        </p:nvSpPr>
        <p:spPr>
          <a:xfrm>
            <a:off x="4914900" y="2032867"/>
            <a:ext cx="3152775" cy="4795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6" name="Straight Arrow Connector 75">
            <a:extLst>
              <a:ext uri="{FF2B5EF4-FFF2-40B4-BE49-F238E27FC236}">
                <a16:creationId xmlns:a16="http://schemas.microsoft.com/office/drawing/2014/main" id="{588B741D-56B8-D19E-F459-AB27FBC1A87D}"/>
              </a:ext>
            </a:extLst>
          </p:cNvPr>
          <p:cNvCxnSpPr>
            <a:cxnSpLocks/>
            <a:stCxn id="77" idx="3"/>
          </p:cNvCxnSpPr>
          <p:nvPr/>
        </p:nvCxnSpPr>
        <p:spPr>
          <a:xfrm>
            <a:off x="3556452" y="3068498"/>
            <a:ext cx="2825298" cy="40011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77B62242-5C3E-2AE7-D683-DCAD03766504}"/>
              </a:ext>
            </a:extLst>
          </p:cNvPr>
          <p:cNvSpPr txBox="1"/>
          <p:nvPr/>
        </p:nvSpPr>
        <p:spPr>
          <a:xfrm>
            <a:off x="1171576" y="2868443"/>
            <a:ext cx="2384876" cy="400110"/>
          </a:xfrm>
          <a:prstGeom prst="rect">
            <a:avLst/>
          </a:prstGeom>
          <a:solidFill>
            <a:schemeClr val="bg1"/>
          </a:solidFill>
          <a:ln w="19050">
            <a:solidFill>
              <a:schemeClr val="accent2"/>
            </a:solidFill>
          </a:ln>
        </p:spPr>
        <p:txBody>
          <a:bodyPr wrap="square" rtlCol="0">
            <a:spAutoFit/>
          </a:bodyPr>
          <a:lstStyle/>
          <a:p>
            <a:r>
              <a:rPr lang="en-US" sz="2000" dirty="0"/>
              <a:t>The Navigation Pane</a:t>
            </a:r>
          </a:p>
        </p:txBody>
      </p:sp>
      <p:cxnSp>
        <p:nvCxnSpPr>
          <p:cNvPr id="82" name="Straight Arrow Connector 81">
            <a:extLst>
              <a:ext uri="{FF2B5EF4-FFF2-40B4-BE49-F238E27FC236}">
                <a16:creationId xmlns:a16="http://schemas.microsoft.com/office/drawing/2014/main" id="{85DDAE74-B61D-5973-A69D-13E1B3DAFB8A}"/>
              </a:ext>
            </a:extLst>
          </p:cNvPr>
          <p:cNvCxnSpPr>
            <a:cxnSpLocks/>
            <a:stCxn id="83" idx="3"/>
          </p:cNvCxnSpPr>
          <p:nvPr/>
        </p:nvCxnSpPr>
        <p:spPr>
          <a:xfrm>
            <a:off x="3714751" y="4036610"/>
            <a:ext cx="5362574" cy="2218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3" name="TextBox 82">
            <a:extLst>
              <a:ext uri="{FF2B5EF4-FFF2-40B4-BE49-F238E27FC236}">
                <a16:creationId xmlns:a16="http://schemas.microsoft.com/office/drawing/2014/main" id="{4BC4C56B-2B0D-3E87-8825-FC490379F39D}"/>
              </a:ext>
            </a:extLst>
          </p:cNvPr>
          <p:cNvSpPr txBox="1"/>
          <p:nvPr/>
        </p:nvSpPr>
        <p:spPr>
          <a:xfrm>
            <a:off x="1171576" y="3836555"/>
            <a:ext cx="2543175" cy="400110"/>
          </a:xfrm>
          <a:prstGeom prst="rect">
            <a:avLst/>
          </a:prstGeom>
          <a:solidFill>
            <a:schemeClr val="bg1"/>
          </a:solidFill>
          <a:ln w="19050">
            <a:solidFill>
              <a:schemeClr val="accent2"/>
            </a:solidFill>
          </a:ln>
        </p:spPr>
        <p:txBody>
          <a:bodyPr wrap="square" rtlCol="0">
            <a:spAutoFit/>
          </a:bodyPr>
          <a:lstStyle/>
          <a:p>
            <a:r>
              <a:rPr lang="en-US" sz="2000" dirty="0"/>
              <a:t>The Files/Folders Pane</a:t>
            </a:r>
          </a:p>
        </p:txBody>
      </p:sp>
      <p:sp>
        <p:nvSpPr>
          <p:cNvPr id="88" name="Rectangle 87">
            <a:extLst>
              <a:ext uri="{FF2B5EF4-FFF2-40B4-BE49-F238E27FC236}">
                <a16:creationId xmlns:a16="http://schemas.microsoft.com/office/drawing/2014/main" id="{EB4FAB9A-D8EB-E335-ED53-9307CD7FAC54}"/>
              </a:ext>
            </a:extLst>
          </p:cNvPr>
          <p:cNvSpPr/>
          <p:nvPr/>
        </p:nvSpPr>
        <p:spPr>
          <a:xfrm>
            <a:off x="8090808" y="2032867"/>
            <a:ext cx="4059009" cy="479638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E7B04193-D3EE-3296-BCB0-BBF064E5F09F}"/>
              </a:ext>
            </a:extLst>
          </p:cNvPr>
          <p:cNvSpPr/>
          <p:nvPr/>
        </p:nvSpPr>
        <p:spPr>
          <a:xfrm>
            <a:off x="4910818" y="1715401"/>
            <a:ext cx="7239000" cy="29566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2" name="Straight Arrow Connector 91">
            <a:extLst>
              <a:ext uri="{FF2B5EF4-FFF2-40B4-BE49-F238E27FC236}">
                <a16:creationId xmlns:a16="http://schemas.microsoft.com/office/drawing/2014/main" id="{DD1B6441-CA8E-9F15-04BC-80B68A4FE77E}"/>
              </a:ext>
            </a:extLst>
          </p:cNvPr>
          <p:cNvCxnSpPr>
            <a:cxnSpLocks/>
            <a:stCxn id="93" idx="3"/>
            <a:endCxn id="91" idx="1"/>
          </p:cNvCxnSpPr>
          <p:nvPr/>
        </p:nvCxnSpPr>
        <p:spPr>
          <a:xfrm flipV="1">
            <a:off x="3556451" y="1863235"/>
            <a:ext cx="1354367" cy="4341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E4830E13-FBD2-A59A-431D-E9E5039873C1}"/>
              </a:ext>
            </a:extLst>
          </p:cNvPr>
          <p:cNvSpPr txBox="1"/>
          <p:nvPr/>
        </p:nvSpPr>
        <p:spPr>
          <a:xfrm>
            <a:off x="619125" y="2097304"/>
            <a:ext cx="2937326" cy="400110"/>
          </a:xfrm>
          <a:prstGeom prst="rect">
            <a:avLst/>
          </a:prstGeom>
          <a:solidFill>
            <a:schemeClr val="bg1"/>
          </a:solidFill>
          <a:ln w="19050">
            <a:solidFill>
              <a:schemeClr val="accent2"/>
            </a:solidFill>
          </a:ln>
        </p:spPr>
        <p:txBody>
          <a:bodyPr wrap="square" rtlCol="0">
            <a:spAutoFit/>
          </a:bodyPr>
          <a:lstStyle/>
          <a:p>
            <a:r>
              <a:rPr lang="en-US" sz="2000" dirty="0"/>
              <a:t>Drive &amp; Folder Navigation</a:t>
            </a:r>
          </a:p>
        </p:txBody>
      </p:sp>
    </p:spTree>
    <p:extLst>
      <p:ext uri="{BB962C8B-B14F-4D97-AF65-F5344CB8AC3E}">
        <p14:creationId xmlns:p14="http://schemas.microsoft.com/office/powerpoint/2010/main" val="196289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10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randombar(horizontal)">
                                      <p:cBhvr>
                                        <p:cTn id="13" dur="1000"/>
                                        <p:tgtEl>
                                          <p:spTgt spid="43"/>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grpId="0"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500" fill="hold"/>
                                        <p:tgtEl>
                                          <p:spTgt spid="39"/>
                                        </p:tgtEl>
                                        <p:attrNameLst>
                                          <p:attrName>ppt_x</p:attrName>
                                        </p:attrNameLst>
                                      </p:cBhvr>
                                      <p:tavLst>
                                        <p:tav tm="0">
                                          <p:val>
                                            <p:strVal val="1+#ppt_w/2"/>
                                          </p:val>
                                        </p:tav>
                                        <p:tav tm="100000">
                                          <p:val>
                                            <p:strVal val="#ppt_x"/>
                                          </p:val>
                                        </p:tav>
                                      </p:tavLst>
                                    </p:anim>
                                    <p:anim calcmode="lin" valueType="num">
                                      <p:cBhvr additive="base">
                                        <p:cTn id="19" dur="500" fill="hold"/>
                                        <p:tgtEl>
                                          <p:spTgt spid="39"/>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wipe(up)">
                                      <p:cBhvr>
                                        <p:cTn id="23" dur="500"/>
                                        <p:tgtEl>
                                          <p:spTgt spid="33"/>
                                        </p:tgtEl>
                                      </p:cBhvr>
                                    </p:animEffect>
                                  </p:childTnLst>
                                </p:cTn>
                              </p:par>
                            </p:childTnLst>
                          </p:cTn>
                        </p:par>
                        <p:par>
                          <p:cTn id="24" fill="hold">
                            <p:stCondLst>
                              <p:cond delay="100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8" fill="hold" grpId="0" nodeType="clickEffect">
                                  <p:stCondLst>
                                    <p:cond delay="0"/>
                                  </p:stCondLst>
                                  <p:childTnLst>
                                    <p:set>
                                      <p:cBhvr>
                                        <p:cTn id="31" dur="1" fill="hold">
                                          <p:stCondLst>
                                            <p:cond delay="0"/>
                                          </p:stCondLst>
                                        </p:cTn>
                                        <p:tgtEl>
                                          <p:spTgt spid="71"/>
                                        </p:tgtEl>
                                        <p:attrNameLst>
                                          <p:attrName>style.visibility</p:attrName>
                                        </p:attrNameLst>
                                      </p:cBhvr>
                                      <p:to>
                                        <p:strVal val="visible"/>
                                      </p:to>
                                    </p:set>
                                    <p:anim calcmode="lin" valueType="num">
                                      <p:cBhvr additive="base">
                                        <p:cTn id="32" dur="500" fill="hold"/>
                                        <p:tgtEl>
                                          <p:spTgt spid="71"/>
                                        </p:tgtEl>
                                        <p:attrNameLst>
                                          <p:attrName>ppt_x</p:attrName>
                                        </p:attrNameLst>
                                      </p:cBhvr>
                                      <p:tavLst>
                                        <p:tav tm="0">
                                          <p:val>
                                            <p:strVal val="0-#ppt_w/2"/>
                                          </p:val>
                                        </p:tav>
                                        <p:tav tm="100000">
                                          <p:val>
                                            <p:strVal val="#ppt_x"/>
                                          </p:val>
                                        </p:tav>
                                      </p:tavLst>
                                    </p:anim>
                                    <p:anim calcmode="lin" valueType="num">
                                      <p:cBhvr additive="base">
                                        <p:cTn id="33" dur="500" fill="hold"/>
                                        <p:tgtEl>
                                          <p:spTgt spid="71"/>
                                        </p:tgtEl>
                                        <p:attrNameLst>
                                          <p:attrName>ppt_y</p:attrName>
                                        </p:attrNameLst>
                                      </p:cBhvr>
                                      <p:tavLst>
                                        <p:tav tm="0">
                                          <p:val>
                                            <p:strVal val="#ppt_y"/>
                                          </p:val>
                                        </p:tav>
                                        <p:tav tm="100000">
                                          <p:val>
                                            <p:strVal val="#ppt_y"/>
                                          </p:val>
                                        </p:tav>
                                      </p:tavLst>
                                    </p:anim>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70"/>
                                        </p:tgtEl>
                                        <p:attrNameLst>
                                          <p:attrName>style.visibility</p:attrName>
                                        </p:attrNameLst>
                                      </p:cBhvr>
                                      <p:to>
                                        <p:strVal val="visible"/>
                                      </p:to>
                                    </p:set>
                                    <p:animEffect transition="in" filter="wipe(left)">
                                      <p:cBhvr>
                                        <p:cTn id="37" dur="500"/>
                                        <p:tgtEl>
                                          <p:spTgt spid="70"/>
                                        </p:tgtEl>
                                      </p:cBhvr>
                                    </p:animEffect>
                                  </p:childTnLst>
                                </p:cTn>
                              </p:par>
                            </p:childTnLst>
                          </p:cTn>
                        </p:par>
                        <p:par>
                          <p:cTn id="38" fill="hold">
                            <p:stCondLst>
                              <p:cond delay="1000"/>
                            </p:stCondLst>
                            <p:childTnLst>
                              <p:par>
                                <p:cTn id="39" presetID="22" presetClass="entr" presetSubtype="8" fill="hold" grpId="0" nodeType="afterEffect">
                                  <p:stCondLst>
                                    <p:cond delay="0"/>
                                  </p:stCondLst>
                                  <p:childTnLst>
                                    <p:set>
                                      <p:cBhvr>
                                        <p:cTn id="40" dur="1" fill="hold">
                                          <p:stCondLst>
                                            <p:cond delay="0"/>
                                          </p:stCondLst>
                                        </p:cTn>
                                        <p:tgtEl>
                                          <p:spTgt spid="69"/>
                                        </p:tgtEl>
                                        <p:attrNameLst>
                                          <p:attrName>style.visibility</p:attrName>
                                        </p:attrNameLst>
                                      </p:cBhvr>
                                      <p:to>
                                        <p:strVal val="visible"/>
                                      </p:to>
                                    </p:set>
                                    <p:animEffect transition="in" filter="wipe(left)">
                                      <p:cBhvr>
                                        <p:cTn id="41" dur="500"/>
                                        <p:tgtEl>
                                          <p:spTgt spid="69"/>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93"/>
                                        </p:tgtEl>
                                        <p:attrNameLst>
                                          <p:attrName>style.visibility</p:attrName>
                                        </p:attrNameLst>
                                      </p:cBhvr>
                                      <p:to>
                                        <p:strVal val="visible"/>
                                      </p:to>
                                    </p:set>
                                    <p:anim calcmode="lin" valueType="num">
                                      <p:cBhvr additive="base">
                                        <p:cTn id="46" dur="500" fill="hold"/>
                                        <p:tgtEl>
                                          <p:spTgt spid="93"/>
                                        </p:tgtEl>
                                        <p:attrNameLst>
                                          <p:attrName>ppt_x</p:attrName>
                                        </p:attrNameLst>
                                      </p:cBhvr>
                                      <p:tavLst>
                                        <p:tav tm="0">
                                          <p:val>
                                            <p:strVal val="0-#ppt_w/2"/>
                                          </p:val>
                                        </p:tav>
                                        <p:tav tm="100000">
                                          <p:val>
                                            <p:strVal val="#ppt_x"/>
                                          </p:val>
                                        </p:tav>
                                      </p:tavLst>
                                    </p:anim>
                                    <p:anim calcmode="lin" valueType="num">
                                      <p:cBhvr additive="base">
                                        <p:cTn id="47" dur="500" fill="hold"/>
                                        <p:tgtEl>
                                          <p:spTgt spid="93"/>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8" fill="hold" nodeType="afterEffect">
                                  <p:stCondLst>
                                    <p:cond delay="0"/>
                                  </p:stCondLst>
                                  <p:childTnLst>
                                    <p:set>
                                      <p:cBhvr>
                                        <p:cTn id="50" dur="1" fill="hold">
                                          <p:stCondLst>
                                            <p:cond delay="0"/>
                                          </p:stCondLst>
                                        </p:cTn>
                                        <p:tgtEl>
                                          <p:spTgt spid="92"/>
                                        </p:tgtEl>
                                        <p:attrNameLst>
                                          <p:attrName>style.visibility</p:attrName>
                                        </p:attrNameLst>
                                      </p:cBhvr>
                                      <p:to>
                                        <p:strVal val="visible"/>
                                      </p:to>
                                    </p:set>
                                    <p:animEffect transition="in" filter="wipe(left)">
                                      <p:cBhvr>
                                        <p:cTn id="51" dur="500"/>
                                        <p:tgtEl>
                                          <p:spTgt spid="92"/>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91"/>
                                        </p:tgtEl>
                                        <p:attrNameLst>
                                          <p:attrName>style.visibility</p:attrName>
                                        </p:attrNameLst>
                                      </p:cBhvr>
                                      <p:to>
                                        <p:strVal val="visible"/>
                                      </p:to>
                                    </p:set>
                                    <p:animEffect transition="in" filter="wipe(left)">
                                      <p:cBhvr>
                                        <p:cTn id="55" dur="500"/>
                                        <p:tgtEl>
                                          <p:spTgt spid="91"/>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77"/>
                                        </p:tgtEl>
                                        <p:attrNameLst>
                                          <p:attrName>style.visibility</p:attrName>
                                        </p:attrNameLst>
                                      </p:cBhvr>
                                      <p:to>
                                        <p:strVal val="visible"/>
                                      </p:to>
                                    </p:set>
                                    <p:anim calcmode="lin" valueType="num">
                                      <p:cBhvr additive="base">
                                        <p:cTn id="60" dur="500" fill="hold"/>
                                        <p:tgtEl>
                                          <p:spTgt spid="77"/>
                                        </p:tgtEl>
                                        <p:attrNameLst>
                                          <p:attrName>ppt_x</p:attrName>
                                        </p:attrNameLst>
                                      </p:cBhvr>
                                      <p:tavLst>
                                        <p:tav tm="0">
                                          <p:val>
                                            <p:strVal val="0-#ppt_w/2"/>
                                          </p:val>
                                        </p:tav>
                                        <p:tav tm="100000">
                                          <p:val>
                                            <p:strVal val="#ppt_x"/>
                                          </p:val>
                                        </p:tav>
                                      </p:tavLst>
                                    </p:anim>
                                    <p:anim calcmode="lin" valueType="num">
                                      <p:cBhvr additive="base">
                                        <p:cTn id="61" dur="500" fill="hold"/>
                                        <p:tgtEl>
                                          <p:spTgt spid="77"/>
                                        </p:tgtEl>
                                        <p:attrNameLst>
                                          <p:attrName>ppt_y</p:attrName>
                                        </p:attrNameLst>
                                      </p:cBhvr>
                                      <p:tavLst>
                                        <p:tav tm="0">
                                          <p:val>
                                            <p:strVal val="#ppt_y"/>
                                          </p:val>
                                        </p:tav>
                                        <p:tav tm="100000">
                                          <p:val>
                                            <p:strVal val="#ppt_y"/>
                                          </p:val>
                                        </p:tav>
                                      </p:tavLst>
                                    </p:anim>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76"/>
                                        </p:tgtEl>
                                        <p:attrNameLst>
                                          <p:attrName>style.visibility</p:attrName>
                                        </p:attrNameLst>
                                      </p:cBhvr>
                                      <p:to>
                                        <p:strVal val="visible"/>
                                      </p:to>
                                    </p:set>
                                    <p:animEffect transition="in" filter="wipe(left)">
                                      <p:cBhvr>
                                        <p:cTn id="65" dur="500"/>
                                        <p:tgtEl>
                                          <p:spTgt spid="76"/>
                                        </p:tgtEl>
                                      </p:cBhvr>
                                    </p:animEffect>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75"/>
                                        </p:tgtEl>
                                        <p:attrNameLst>
                                          <p:attrName>style.visibility</p:attrName>
                                        </p:attrNameLst>
                                      </p:cBhvr>
                                      <p:to>
                                        <p:strVal val="visible"/>
                                      </p:to>
                                    </p:set>
                                    <p:animEffect transition="in" filter="wipe(left)">
                                      <p:cBhvr>
                                        <p:cTn id="69" dur="500"/>
                                        <p:tgtEl>
                                          <p:spTgt spid="75"/>
                                        </p:tgtEl>
                                      </p:cBhvr>
                                    </p:animEffect>
                                  </p:childTnLst>
                                </p:cTn>
                              </p:par>
                            </p:childTnLst>
                          </p:cTn>
                        </p:par>
                      </p:childTnLst>
                    </p:cTn>
                  </p:par>
                  <p:par>
                    <p:cTn id="70" fill="hold">
                      <p:stCondLst>
                        <p:cond delay="indefinite"/>
                      </p:stCondLst>
                      <p:childTnLst>
                        <p:par>
                          <p:cTn id="71" fill="hold">
                            <p:stCondLst>
                              <p:cond delay="0"/>
                            </p:stCondLst>
                            <p:childTnLst>
                              <p:par>
                                <p:cTn id="72" presetID="2" presetClass="entr" presetSubtype="8" fill="hold" grpId="0" nodeType="clickEffect">
                                  <p:stCondLst>
                                    <p:cond delay="0"/>
                                  </p:stCondLst>
                                  <p:childTnLst>
                                    <p:set>
                                      <p:cBhvr>
                                        <p:cTn id="73" dur="1" fill="hold">
                                          <p:stCondLst>
                                            <p:cond delay="0"/>
                                          </p:stCondLst>
                                        </p:cTn>
                                        <p:tgtEl>
                                          <p:spTgt spid="83"/>
                                        </p:tgtEl>
                                        <p:attrNameLst>
                                          <p:attrName>style.visibility</p:attrName>
                                        </p:attrNameLst>
                                      </p:cBhvr>
                                      <p:to>
                                        <p:strVal val="visible"/>
                                      </p:to>
                                    </p:set>
                                    <p:anim calcmode="lin" valueType="num">
                                      <p:cBhvr additive="base">
                                        <p:cTn id="74" dur="500" fill="hold"/>
                                        <p:tgtEl>
                                          <p:spTgt spid="83"/>
                                        </p:tgtEl>
                                        <p:attrNameLst>
                                          <p:attrName>ppt_x</p:attrName>
                                        </p:attrNameLst>
                                      </p:cBhvr>
                                      <p:tavLst>
                                        <p:tav tm="0">
                                          <p:val>
                                            <p:strVal val="0-#ppt_w/2"/>
                                          </p:val>
                                        </p:tav>
                                        <p:tav tm="100000">
                                          <p:val>
                                            <p:strVal val="#ppt_x"/>
                                          </p:val>
                                        </p:tav>
                                      </p:tavLst>
                                    </p:anim>
                                    <p:anim calcmode="lin" valueType="num">
                                      <p:cBhvr additive="base">
                                        <p:cTn id="75" dur="500" fill="hold"/>
                                        <p:tgtEl>
                                          <p:spTgt spid="83"/>
                                        </p:tgtEl>
                                        <p:attrNameLst>
                                          <p:attrName>ppt_y</p:attrName>
                                        </p:attrNameLst>
                                      </p:cBhvr>
                                      <p:tavLst>
                                        <p:tav tm="0">
                                          <p:val>
                                            <p:strVal val="#ppt_y"/>
                                          </p:val>
                                        </p:tav>
                                        <p:tav tm="100000">
                                          <p:val>
                                            <p:strVal val="#ppt_y"/>
                                          </p:val>
                                        </p:tav>
                                      </p:tavLst>
                                    </p:anim>
                                  </p:childTnLst>
                                </p:cTn>
                              </p:par>
                            </p:childTnLst>
                          </p:cTn>
                        </p:par>
                        <p:par>
                          <p:cTn id="76" fill="hold">
                            <p:stCondLst>
                              <p:cond delay="500"/>
                            </p:stCondLst>
                            <p:childTnLst>
                              <p:par>
                                <p:cTn id="77" presetID="22" presetClass="entr" presetSubtype="8" fill="hold" nodeType="afterEffect">
                                  <p:stCondLst>
                                    <p:cond delay="0"/>
                                  </p:stCondLst>
                                  <p:childTnLst>
                                    <p:set>
                                      <p:cBhvr>
                                        <p:cTn id="78" dur="1" fill="hold">
                                          <p:stCondLst>
                                            <p:cond delay="0"/>
                                          </p:stCondLst>
                                        </p:cTn>
                                        <p:tgtEl>
                                          <p:spTgt spid="82"/>
                                        </p:tgtEl>
                                        <p:attrNameLst>
                                          <p:attrName>style.visibility</p:attrName>
                                        </p:attrNameLst>
                                      </p:cBhvr>
                                      <p:to>
                                        <p:strVal val="visible"/>
                                      </p:to>
                                    </p:set>
                                    <p:animEffect transition="in" filter="wipe(left)">
                                      <p:cBhvr>
                                        <p:cTn id="79" dur="500"/>
                                        <p:tgtEl>
                                          <p:spTgt spid="82"/>
                                        </p:tgtEl>
                                      </p:cBhvr>
                                    </p:animEffect>
                                  </p:childTnLst>
                                </p:cTn>
                              </p:par>
                            </p:childTnLst>
                          </p:cTn>
                        </p:par>
                        <p:par>
                          <p:cTn id="80" fill="hold">
                            <p:stCondLst>
                              <p:cond delay="1000"/>
                            </p:stCondLst>
                            <p:childTnLst>
                              <p:par>
                                <p:cTn id="81" presetID="22" presetClass="entr" presetSubtype="8" fill="hold" grpId="0" nodeType="afterEffect">
                                  <p:stCondLst>
                                    <p:cond delay="0"/>
                                  </p:stCondLst>
                                  <p:childTnLst>
                                    <p:set>
                                      <p:cBhvr>
                                        <p:cTn id="82" dur="1" fill="hold">
                                          <p:stCondLst>
                                            <p:cond delay="0"/>
                                          </p:stCondLst>
                                        </p:cTn>
                                        <p:tgtEl>
                                          <p:spTgt spid="88"/>
                                        </p:tgtEl>
                                        <p:attrNameLst>
                                          <p:attrName>style.visibility</p:attrName>
                                        </p:attrNameLst>
                                      </p:cBhvr>
                                      <p:to>
                                        <p:strVal val="visible"/>
                                      </p:to>
                                    </p:set>
                                    <p:animEffect transition="in" filter="wipe(left)">
                                      <p:cBhvr>
                                        <p:cTn id="83" dur="500"/>
                                        <p:tgtEl>
                                          <p:spTgt spid="88"/>
                                        </p:tgtEl>
                                      </p:cBhvr>
                                    </p:animEffect>
                                  </p:childTnLst>
                                </p:cTn>
                              </p:par>
                            </p:childTnLst>
                          </p:cTn>
                        </p:par>
                      </p:childTnLst>
                    </p:cTn>
                  </p:par>
                  <p:par>
                    <p:cTn id="84" fill="hold">
                      <p:stCondLst>
                        <p:cond delay="indefinite"/>
                      </p:stCondLst>
                      <p:childTnLst>
                        <p:par>
                          <p:cTn id="85" fill="hold">
                            <p:stCondLst>
                              <p:cond delay="0"/>
                            </p:stCondLst>
                            <p:childTnLst>
                              <p:par>
                                <p:cTn id="86" presetID="14" presetClass="exit" presetSubtype="10" fill="hold" grpId="1" nodeType="clickEffect">
                                  <p:stCondLst>
                                    <p:cond delay="0"/>
                                  </p:stCondLst>
                                  <p:childTnLst>
                                    <p:animEffect transition="out" filter="randombar(horizontal)">
                                      <p:cBhvr>
                                        <p:cTn id="87" dur="500"/>
                                        <p:tgtEl>
                                          <p:spTgt spid="4"/>
                                        </p:tgtEl>
                                      </p:cBhvr>
                                    </p:animEffect>
                                    <p:set>
                                      <p:cBhvr>
                                        <p:cTn id="88" dur="1" fill="hold">
                                          <p:stCondLst>
                                            <p:cond delay="499"/>
                                          </p:stCondLst>
                                        </p:cTn>
                                        <p:tgtEl>
                                          <p:spTgt spid="4"/>
                                        </p:tgtEl>
                                        <p:attrNameLst>
                                          <p:attrName>style.visibility</p:attrName>
                                        </p:attrNameLst>
                                      </p:cBhvr>
                                      <p:to>
                                        <p:strVal val="hidden"/>
                                      </p:to>
                                    </p:set>
                                  </p:childTnLst>
                                </p:cTn>
                              </p:par>
                              <p:par>
                                <p:cTn id="89" presetID="14" presetClass="exit" presetSubtype="10" fill="hold" nodeType="withEffect">
                                  <p:stCondLst>
                                    <p:cond delay="0"/>
                                  </p:stCondLst>
                                  <p:childTnLst>
                                    <p:animEffect transition="out" filter="randombar(horizontal)">
                                      <p:cBhvr>
                                        <p:cTn id="90" dur="500"/>
                                        <p:tgtEl>
                                          <p:spTgt spid="43"/>
                                        </p:tgtEl>
                                      </p:cBhvr>
                                    </p:animEffect>
                                    <p:set>
                                      <p:cBhvr>
                                        <p:cTn id="91" dur="1" fill="hold">
                                          <p:stCondLst>
                                            <p:cond delay="499"/>
                                          </p:stCondLst>
                                        </p:cTn>
                                        <p:tgtEl>
                                          <p:spTgt spid="43"/>
                                        </p:tgtEl>
                                        <p:attrNameLst>
                                          <p:attrName>style.visibility</p:attrName>
                                        </p:attrNameLst>
                                      </p:cBhvr>
                                      <p:to>
                                        <p:strVal val="hidden"/>
                                      </p:to>
                                    </p:set>
                                  </p:childTnLst>
                                </p:cTn>
                              </p:par>
                              <p:par>
                                <p:cTn id="92" presetID="14" presetClass="exit" presetSubtype="10" fill="hold" grpId="1" nodeType="withEffect">
                                  <p:stCondLst>
                                    <p:cond delay="0"/>
                                  </p:stCondLst>
                                  <p:childTnLst>
                                    <p:animEffect transition="out" filter="randombar(horizontal)">
                                      <p:cBhvr>
                                        <p:cTn id="93" dur="500"/>
                                        <p:tgtEl>
                                          <p:spTgt spid="39"/>
                                        </p:tgtEl>
                                      </p:cBhvr>
                                    </p:animEffect>
                                    <p:set>
                                      <p:cBhvr>
                                        <p:cTn id="94" dur="1" fill="hold">
                                          <p:stCondLst>
                                            <p:cond delay="499"/>
                                          </p:stCondLst>
                                        </p:cTn>
                                        <p:tgtEl>
                                          <p:spTgt spid="39"/>
                                        </p:tgtEl>
                                        <p:attrNameLst>
                                          <p:attrName>style.visibility</p:attrName>
                                        </p:attrNameLst>
                                      </p:cBhvr>
                                      <p:to>
                                        <p:strVal val="hidden"/>
                                      </p:to>
                                    </p:set>
                                  </p:childTnLst>
                                </p:cTn>
                              </p:par>
                              <p:par>
                                <p:cTn id="95" presetID="14" presetClass="exit" presetSubtype="10" fill="hold" nodeType="withEffect">
                                  <p:stCondLst>
                                    <p:cond delay="0"/>
                                  </p:stCondLst>
                                  <p:childTnLst>
                                    <p:animEffect transition="out" filter="randombar(horizontal)">
                                      <p:cBhvr>
                                        <p:cTn id="96" dur="500"/>
                                        <p:tgtEl>
                                          <p:spTgt spid="33"/>
                                        </p:tgtEl>
                                      </p:cBhvr>
                                    </p:animEffect>
                                    <p:set>
                                      <p:cBhvr>
                                        <p:cTn id="97" dur="1" fill="hold">
                                          <p:stCondLst>
                                            <p:cond delay="499"/>
                                          </p:stCondLst>
                                        </p:cTn>
                                        <p:tgtEl>
                                          <p:spTgt spid="33"/>
                                        </p:tgtEl>
                                        <p:attrNameLst>
                                          <p:attrName>style.visibility</p:attrName>
                                        </p:attrNameLst>
                                      </p:cBhvr>
                                      <p:to>
                                        <p:strVal val="hidden"/>
                                      </p:to>
                                    </p:set>
                                  </p:childTnLst>
                                </p:cTn>
                              </p:par>
                              <p:par>
                                <p:cTn id="98" presetID="14" presetClass="exit" presetSubtype="10" fill="hold" grpId="1" nodeType="withEffect">
                                  <p:stCondLst>
                                    <p:cond delay="0"/>
                                  </p:stCondLst>
                                  <p:childTnLst>
                                    <p:animEffect transition="out" filter="randombar(horizontal)">
                                      <p:cBhvr>
                                        <p:cTn id="99" dur="500"/>
                                        <p:tgtEl>
                                          <p:spTgt spid="11"/>
                                        </p:tgtEl>
                                      </p:cBhvr>
                                    </p:animEffect>
                                    <p:set>
                                      <p:cBhvr>
                                        <p:cTn id="100" dur="1" fill="hold">
                                          <p:stCondLst>
                                            <p:cond delay="499"/>
                                          </p:stCondLst>
                                        </p:cTn>
                                        <p:tgtEl>
                                          <p:spTgt spid="11"/>
                                        </p:tgtEl>
                                        <p:attrNameLst>
                                          <p:attrName>style.visibility</p:attrName>
                                        </p:attrNameLst>
                                      </p:cBhvr>
                                      <p:to>
                                        <p:strVal val="hidden"/>
                                      </p:to>
                                    </p:set>
                                  </p:childTnLst>
                                </p:cTn>
                              </p:par>
                              <p:par>
                                <p:cTn id="101" presetID="14" presetClass="exit" presetSubtype="10" fill="hold" grpId="1" nodeType="withEffect">
                                  <p:stCondLst>
                                    <p:cond delay="0"/>
                                  </p:stCondLst>
                                  <p:childTnLst>
                                    <p:animEffect transition="out" filter="randombar(horizontal)">
                                      <p:cBhvr>
                                        <p:cTn id="102" dur="500"/>
                                        <p:tgtEl>
                                          <p:spTgt spid="71"/>
                                        </p:tgtEl>
                                      </p:cBhvr>
                                    </p:animEffect>
                                    <p:set>
                                      <p:cBhvr>
                                        <p:cTn id="103" dur="1" fill="hold">
                                          <p:stCondLst>
                                            <p:cond delay="499"/>
                                          </p:stCondLst>
                                        </p:cTn>
                                        <p:tgtEl>
                                          <p:spTgt spid="71"/>
                                        </p:tgtEl>
                                        <p:attrNameLst>
                                          <p:attrName>style.visibility</p:attrName>
                                        </p:attrNameLst>
                                      </p:cBhvr>
                                      <p:to>
                                        <p:strVal val="hidden"/>
                                      </p:to>
                                    </p:set>
                                  </p:childTnLst>
                                </p:cTn>
                              </p:par>
                              <p:par>
                                <p:cTn id="104" presetID="14" presetClass="exit" presetSubtype="10" fill="hold" nodeType="withEffect">
                                  <p:stCondLst>
                                    <p:cond delay="0"/>
                                  </p:stCondLst>
                                  <p:childTnLst>
                                    <p:animEffect transition="out" filter="randombar(horizontal)">
                                      <p:cBhvr>
                                        <p:cTn id="105" dur="500"/>
                                        <p:tgtEl>
                                          <p:spTgt spid="70"/>
                                        </p:tgtEl>
                                      </p:cBhvr>
                                    </p:animEffect>
                                    <p:set>
                                      <p:cBhvr>
                                        <p:cTn id="106" dur="1" fill="hold">
                                          <p:stCondLst>
                                            <p:cond delay="499"/>
                                          </p:stCondLst>
                                        </p:cTn>
                                        <p:tgtEl>
                                          <p:spTgt spid="70"/>
                                        </p:tgtEl>
                                        <p:attrNameLst>
                                          <p:attrName>style.visibility</p:attrName>
                                        </p:attrNameLst>
                                      </p:cBhvr>
                                      <p:to>
                                        <p:strVal val="hidden"/>
                                      </p:to>
                                    </p:set>
                                  </p:childTnLst>
                                </p:cTn>
                              </p:par>
                              <p:par>
                                <p:cTn id="107" presetID="14" presetClass="exit" presetSubtype="10" fill="hold" grpId="1" nodeType="withEffect">
                                  <p:stCondLst>
                                    <p:cond delay="0"/>
                                  </p:stCondLst>
                                  <p:childTnLst>
                                    <p:animEffect transition="out" filter="randombar(horizontal)">
                                      <p:cBhvr>
                                        <p:cTn id="108" dur="500"/>
                                        <p:tgtEl>
                                          <p:spTgt spid="69"/>
                                        </p:tgtEl>
                                      </p:cBhvr>
                                    </p:animEffect>
                                    <p:set>
                                      <p:cBhvr>
                                        <p:cTn id="109" dur="1" fill="hold">
                                          <p:stCondLst>
                                            <p:cond delay="499"/>
                                          </p:stCondLst>
                                        </p:cTn>
                                        <p:tgtEl>
                                          <p:spTgt spid="69"/>
                                        </p:tgtEl>
                                        <p:attrNameLst>
                                          <p:attrName>style.visibility</p:attrName>
                                        </p:attrNameLst>
                                      </p:cBhvr>
                                      <p:to>
                                        <p:strVal val="hidden"/>
                                      </p:to>
                                    </p:set>
                                  </p:childTnLst>
                                </p:cTn>
                              </p:par>
                              <p:par>
                                <p:cTn id="110" presetID="14" presetClass="exit" presetSubtype="10" fill="hold" grpId="1" nodeType="withEffect">
                                  <p:stCondLst>
                                    <p:cond delay="0"/>
                                  </p:stCondLst>
                                  <p:childTnLst>
                                    <p:animEffect transition="out" filter="randombar(horizontal)">
                                      <p:cBhvr>
                                        <p:cTn id="111" dur="500"/>
                                        <p:tgtEl>
                                          <p:spTgt spid="93"/>
                                        </p:tgtEl>
                                      </p:cBhvr>
                                    </p:animEffect>
                                    <p:set>
                                      <p:cBhvr>
                                        <p:cTn id="112" dur="1" fill="hold">
                                          <p:stCondLst>
                                            <p:cond delay="499"/>
                                          </p:stCondLst>
                                        </p:cTn>
                                        <p:tgtEl>
                                          <p:spTgt spid="93"/>
                                        </p:tgtEl>
                                        <p:attrNameLst>
                                          <p:attrName>style.visibility</p:attrName>
                                        </p:attrNameLst>
                                      </p:cBhvr>
                                      <p:to>
                                        <p:strVal val="hidden"/>
                                      </p:to>
                                    </p:set>
                                  </p:childTnLst>
                                </p:cTn>
                              </p:par>
                              <p:par>
                                <p:cTn id="113" presetID="14" presetClass="exit" presetSubtype="10" fill="hold" nodeType="withEffect">
                                  <p:stCondLst>
                                    <p:cond delay="0"/>
                                  </p:stCondLst>
                                  <p:childTnLst>
                                    <p:animEffect transition="out" filter="randombar(horizontal)">
                                      <p:cBhvr>
                                        <p:cTn id="114" dur="500"/>
                                        <p:tgtEl>
                                          <p:spTgt spid="92"/>
                                        </p:tgtEl>
                                      </p:cBhvr>
                                    </p:animEffect>
                                    <p:set>
                                      <p:cBhvr>
                                        <p:cTn id="115" dur="1" fill="hold">
                                          <p:stCondLst>
                                            <p:cond delay="499"/>
                                          </p:stCondLst>
                                        </p:cTn>
                                        <p:tgtEl>
                                          <p:spTgt spid="92"/>
                                        </p:tgtEl>
                                        <p:attrNameLst>
                                          <p:attrName>style.visibility</p:attrName>
                                        </p:attrNameLst>
                                      </p:cBhvr>
                                      <p:to>
                                        <p:strVal val="hidden"/>
                                      </p:to>
                                    </p:set>
                                  </p:childTnLst>
                                </p:cTn>
                              </p:par>
                              <p:par>
                                <p:cTn id="116" presetID="14" presetClass="exit" presetSubtype="10" fill="hold" grpId="1" nodeType="withEffect">
                                  <p:stCondLst>
                                    <p:cond delay="0"/>
                                  </p:stCondLst>
                                  <p:childTnLst>
                                    <p:animEffect transition="out" filter="randombar(horizontal)">
                                      <p:cBhvr>
                                        <p:cTn id="117" dur="500"/>
                                        <p:tgtEl>
                                          <p:spTgt spid="91"/>
                                        </p:tgtEl>
                                      </p:cBhvr>
                                    </p:animEffect>
                                    <p:set>
                                      <p:cBhvr>
                                        <p:cTn id="118" dur="1" fill="hold">
                                          <p:stCondLst>
                                            <p:cond delay="499"/>
                                          </p:stCondLst>
                                        </p:cTn>
                                        <p:tgtEl>
                                          <p:spTgt spid="91"/>
                                        </p:tgtEl>
                                        <p:attrNameLst>
                                          <p:attrName>style.visibility</p:attrName>
                                        </p:attrNameLst>
                                      </p:cBhvr>
                                      <p:to>
                                        <p:strVal val="hidden"/>
                                      </p:to>
                                    </p:set>
                                  </p:childTnLst>
                                </p:cTn>
                              </p:par>
                              <p:par>
                                <p:cTn id="119" presetID="14" presetClass="exit" presetSubtype="10" fill="hold" grpId="1" nodeType="withEffect">
                                  <p:stCondLst>
                                    <p:cond delay="0"/>
                                  </p:stCondLst>
                                  <p:childTnLst>
                                    <p:animEffect transition="out" filter="randombar(horizontal)">
                                      <p:cBhvr>
                                        <p:cTn id="120" dur="500"/>
                                        <p:tgtEl>
                                          <p:spTgt spid="77"/>
                                        </p:tgtEl>
                                      </p:cBhvr>
                                    </p:animEffect>
                                    <p:set>
                                      <p:cBhvr>
                                        <p:cTn id="121" dur="1" fill="hold">
                                          <p:stCondLst>
                                            <p:cond delay="499"/>
                                          </p:stCondLst>
                                        </p:cTn>
                                        <p:tgtEl>
                                          <p:spTgt spid="77"/>
                                        </p:tgtEl>
                                        <p:attrNameLst>
                                          <p:attrName>style.visibility</p:attrName>
                                        </p:attrNameLst>
                                      </p:cBhvr>
                                      <p:to>
                                        <p:strVal val="hidden"/>
                                      </p:to>
                                    </p:set>
                                  </p:childTnLst>
                                </p:cTn>
                              </p:par>
                              <p:par>
                                <p:cTn id="122" presetID="14" presetClass="exit" presetSubtype="10" fill="hold" nodeType="withEffect">
                                  <p:stCondLst>
                                    <p:cond delay="0"/>
                                  </p:stCondLst>
                                  <p:childTnLst>
                                    <p:animEffect transition="out" filter="randombar(horizontal)">
                                      <p:cBhvr>
                                        <p:cTn id="123" dur="500"/>
                                        <p:tgtEl>
                                          <p:spTgt spid="76"/>
                                        </p:tgtEl>
                                      </p:cBhvr>
                                    </p:animEffect>
                                    <p:set>
                                      <p:cBhvr>
                                        <p:cTn id="124" dur="1" fill="hold">
                                          <p:stCondLst>
                                            <p:cond delay="499"/>
                                          </p:stCondLst>
                                        </p:cTn>
                                        <p:tgtEl>
                                          <p:spTgt spid="76"/>
                                        </p:tgtEl>
                                        <p:attrNameLst>
                                          <p:attrName>style.visibility</p:attrName>
                                        </p:attrNameLst>
                                      </p:cBhvr>
                                      <p:to>
                                        <p:strVal val="hidden"/>
                                      </p:to>
                                    </p:set>
                                  </p:childTnLst>
                                </p:cTn>
                              </p:par>
                              <p:par>
                                <p:cTn id="125" presetID="14" presetClass="exit" presetSubtype="10" fill="hold" grpId="1" nodeType="withEffect">
                                  <p:stCondLst>
                                    <p:cond delay="0"/>
                                  </p:stCondLst>
                                  <p:childTnLst>
                                    <p:animEffect transition="out" filter="randombar(horizontal)">
                                      <p:cBhvr>
                                        <p:cTn id="126" dur="500"/>
                                        <p:tgtEl>
                                          <p:spTgt spid="75"/>
                                        </p:tgtEl>
                                      </p:cBhvr>
                                    </p:animEffect>
                                    <p:set>
                                      <p:cBhvr>
                                        <p:cTn id="127" dur="1" fill="hold">
                                          <p:stCondLst>
                                            <p:cond delay="499"/>
                                          </p:stCondLst>
                                        </p:cTn>
                                        <p:tgtEl>
                                          <p:spTgt spid="75"/>
                                        </p:tgtEl>
                                        <p:attrNameLst>
                                          <p:attrName>style.visibility</p:attrName>
                                        </p:attrNameLst>
                                      </p:cBhvr>
                                      <p:to>
                                        <p:strVal val="hidden"/>
                                      </p:to>
                                    </p:set>
                                  </p:childTnLst>
                                </p:cTn>
                              </p:par>
                              <p:par>
                                <p:cTn id="128" presetID="14" presetClass="exit" presetSubtype="10" fill="hold" grpId="1" nodeType="withEffect">
                                  <p:stCondLst>
                                    <p:cond delay="0"/>
                                  </p:stCondLst>
                                  <p:childTnLst>
                                    <p:animEffect transition="out" filter="randombar(horizontal)">
                                      <p:cBhvr>
                                        <p:cTn id="129" dur="500"/>
                                        <p:tgtEl>
                                          <p:spTgt spid="83"/>
                                        </p:tgtEl>
                                      </p:cBhvr>
                                    </p:animEffect>
                                    <p:set>
                                      <p:cBhvr>
                                        <p:cTn id="130" dur="1" fill="hold">
                                          <p:stCondLst>
                                            <p:cond delay="499"/>
                                          </p:stCondLst>
                                        </p:cTn>
                                        <p:tgtEl>
                                          <p:spTgt spid="83"/>
                                        </p:tgtEl>
                                        <p:attrNameLst>
                                          <p:attrName>style.visibility</p:attrName>
                                        </p:attrNameLst>
                                      </p:cBhvr>
                                      <p:to>
                                        <p:strVal val="hidden"/>
                                      </p:to>
                                    </p:set>
                                  </p:childTnLst>
                                </p:cTn>
                              </p:par>
                              <p:par>
                                <p:cTn id="131" presetID="14" presetClass="exit" presetSubtype="10" fill="hold" nodeType="withEffect">
                                  <p:stCondLst>
                                    <p:cond delay="0"/>
                                  </p:stCondLst>
                                  <p:childTnLst>
                                    <p:animEffect transition="out" filter="randombar(horizontal)">
                                      <p:cBhvr>
                                        <p:cTn id="132" dur="500"/>
                                        <p:tgtEl>
                                          <p:spTgt spid="82"/>
                                        </p:tgtEl>
                                      </p:cBhvr>
                                    </p:animEffect>
                                    <p:set>
                                      <p:cBhvr>
                                        <p:cTn id="133" dur="1" fill="hold">
                                          <p:stCondLst>
                                            <p:cond delay="499"/>
                                          </p:stCondLst>
                                        </p:cTn>
                                        <p:tgtEl>
                                          <p:spTgt spid="82"/>
                                        </p:tgtEl>
                                        <p:attrNameLst>
                                          <p:attrName>style.visibility</p:attrName>
                                        </p:attrNameLst>
                                      </p:cBhvr>
                                      <p:to>
                                        <p:strVal val="hidden"/>
                                      </p:to>
                                    </p:set>
                                  </p:childTnLst>
                                </p:cTn>
                              </p:par>
                              <p:par>
                                <p:cTn id="134" presetID="14" presetClass="exit" presetSubtype="10" fill="hold" grpId="1" nodeType="withEffect">
                                  <p:stCondLst>
                                    <p:cond delay="0"/>
                                  </p:stCondLst>
                                  <p:childTnLst>
                                    <p:animEffect transition="out" filter="randombar(horizontal)">
                                      <p:cBhvr>
                                        <p:cTn id="135" dur="500"/>
                                        <p:tgtEl>
                                          <p:spTgt spid="88"/>
                                        </p:tgtEl>
                                      </p:cBhvr>
                                    </p:animEffect>
                                    <p:set>
                                      <p:cBhvr>
                                        <p:cTn id="136" dur="1" fill="hold">
                                          <p:stCondLst>
                                            <p:cond delay="499"/>
                                          </p:stCondLst>
                                        </p:cTn>
                                        <p:tgtEl>
                                          <p:spTgt spid="8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1" grpId="0" animBg="1"/>
      <p:bldP spid="11" grpId="1" animBg="1"/>
      <p:bldP spid="39" grpId="0" animBg="1"/>
      <p:bldP spid="39" grpId="1" animBg="1"/>
      <p:bldP spid="69" grpId="0" animBg="1"/>
      <p:bldP spid="69" grpId="1" animBg="1"/>
      <p:bldP spid="71" grpId="0" animBg="1"/>
      <p:bldP spid="71" grpId="1" animBg="1"/>
      <p:bldP spid="75" grpId="0" animBg="1"/>
      <p:bldP spid="75" grpId="1" animBg="1"/>
      <p:bldP spid="77" grpId="0" animBg="1"/>
      <p:bldP spid="77" grpId="1" animBg="1"/>
      <p:bldP spid="83" grpId="0" animBg="1"/>
      <p:bldP spid="83" grpId="1" animBg="1"/>
      <p:bldP spid="88" grpId="0" animBg="1"/>
      <p:bldP spid="88" grpId="1" animBg="1"/>
      <p:bldP spid="91" grpId="0" animBg="1"/>
      <p:bldP spid="91" grpId="1" animBg="1"/>
      <p:bldP spid="93" grpId="0" animBg="1"/>
      <p:bldP spid="93"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472F5F-B524-92A5-D5BC-28445C012792}"/>
              </a:ext>
            </a:extLst>
          </p:cNvPr>
          <p:cNvSpPr/>
          <p:nvPr/>
        </p:nvSpPr>
        <p:spPr>
          <a:xfrm>
            <a:off x="195943" y="81642"/>
            <a:ext cx="4855480"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a:t>
            </a:r>
            <a:r>
              <a:rPr lang="en-CA" sz="2000" dirty="0" err="1">
                <a:solidFill>
                  <a:schemeClr val="tx1"/>
                </a:solidFill>
              </a:rPr>
              <a:t>Titlebar</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19</a:t>
            </a:fld>
            <a:endParaRPr lang="en-GB" dirty="0">
              <a:solidFill>
                <a:schemeClr val="tx1"/>
              </a:solidFill>
            </a:endParaRPr>
          </a:p>
        </p:txBody>
      </p:sp>
      <p:pic>
        <p:nvPicPr>
          <p:cNvPr id="10" name="Picture 9" descr="Graphical user interface, text, application">
            <a:extLst>
              <a:ext uri="{FF2B5EF4-FFF2-40B4-BE49-F238E27FC236}">
                <a16:creationId xmlns:a16="http://schemas.microsoft.com/office/drawing/2014/main" id="{770B2E7C-EA80-C9B5-8043-C25B1D4195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1767" y="1146708"/>
            <a:ext cx="7258050" cy="5672150"/>
          </a:xfrm>
          <a:prstGeom prst="rect">
            <a:avLst/>
          </a:prstGeom>
        </p:spPr>
      </p:pic>
      <p:sp>
        <p:nvSpPr>
          <p:cNvPr id="11" name="Rectangle 10">
            <a:extLst>
              <a:ext uri="{FF2B5EF4-FFF2-40B4-BE49-F238E27FC236}">
                <a16:creationId xmlns:a16="http://schemas.microsoft.com/office/drawing/2014/main" id="{34E93822-B2E6-541D-70DC-EF8E6F5BED4C}"/>
              </a:ext>
            </a:extLst>
          </p:cNvPr>
          <p:cNvSpPr/>
          <p:nvPr/>
        </p:nvSpPr>
        <p:spPr>
          <a:xfrm>
            <a:off x="4891767" y="1146708"/>
            <a:ext cx="7258050" cy="22363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6252EFAE-8A67-A42C-BFAE-CED4B110FB97}"/>
              </a:ext>
            </a:extLst>
          </p:cNvPr>
          <p:cNvGrpSpPr/>
          <p:nvPr/>
        </p:nvGrpSpPr>
        <p:grpSpPr>
          <a:xfrm>
            <a:off x="995136" y="557811"/>
            <a:ext cx="3257094" cy="400110"/>
            <a:chOff x="7021285" y="612977"/>
            <a:chExt cx="3257094" cy="400110"/>
          </a:xfrm>
        </p:grpSpPr>
        <p:sp>
          <p:nvSpPr>
            <p:cNvPr id="22" name="TextBox 21">
              <a:extLst>
                <a:ext uri="{FF2B5EF4-FFF2-40B4-BE49-F238E27FC236}">
                  <a16:creationId xmlns:a16="http://schemas.microsoft.com/office/drawing/2014/main" id="{EDF59CB1-4523-6D09-68A9-0B41282486A4}"/>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24" name="Picture 23" descr="A picture containing graphical user interface&#10;&#10;Description automatically generated">
              <a:extLst>
                <a:ext uri="{FF2B5EF4-FFF2-40B4-BE49-F238E27FC236}">
                  <a16:creationId xmlns:a16="http://schemas.microsoft.com/office/drawing/2014/main" id="{29F6EB57-0D91-A1AB-67CA-47FB59A4FA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27" name="TextBox 26">
            <a:extLst>
              <a:ext uri="{FF2B5EF4-FFF2-40B4-BE49-F238E27FC236}">
                <a16:creationId xmlns:a16="http://schemas.microsoft.com/office/drawing/2014/main" id="{A7AEB31A-E0A0-294B-269A-188F20C71000}"/>
              </a:ext>
            </a:extLst>
          </p:cNvPr>
          <p:cNvSpPr txBox="1"/>
          <p:nvPr/>
        </p:nvSpPr>
        <p:spPr>
          <a:xfrm>
            <a:off x="313417" y="1170283"/>
            <a:ext cx="2553607" cy="707886"/>
          </a:xfrm>
          <a:prstGeom prst="rect">
            <a:avLst/>
          </a:prstGeom>
          <a:solidFill>
            <a:schemeClr val="bg1"/>
          </a:solidFill>
          <a:ln w="19050">
            <a:solidFill>
              <a:schemeClr val="accent2"/>
            </a:solidFill>
          </a:ln>
        </p:spPr>
        <p:txBody>
          <a:bodyPr wrap="square" rtlCol="0">
            <a:spAutoFit/>
          </a:bodyPr>
          <a:lstStyle/>
          <a:p>
            <a:r>
              <a:rPr lang="en-US" sz="2000" dirty="0"/>
              <a:t>1. The window control (Alt + Spacebar)</a:t>
            </a:r>
          </a:p>
        </p:txBody>
      </p:sp>
      <p:sp>
        <p:nvSpPr>
          <p:cNvPr id="29" name="TextBox 28">
            <a:extLst>
              <a:ext uri="{FF2B5EF4-FFF2-40B4-BE49-F238E27FC236}">
                <a16:creationId xmlns:a16="http://schemas.microsoft.com/office/drawing/2014/main" id="{EA77361F-142D-C528-A5BA-BFC24B8EFE57}"/>
              </a:ext>
            </a:extLst>
          </p:cNvPr>
          <p:cNvSpPr txBox="1"/>
          <p:nvPr/>
        </p:nvSpPr>
        <p:spPr>
          <a:xfrm>
            <a:off x="5934754" y="262342"/>
            <a:ext cx="5346248" cy="400110"/>
          </a:xfrm>
          <a:prstGeom prst="rect">
            <a:avLst/>
          </a:prstGeom>
          <a:solidFill>
            <a:schemeClr val="bg1"/>
          </a:solidFill>
          <a:ln w="19050">
            <a:solidFill>
              <a:schemeClr val="accent2"/>
            </a:solidFill>
          </a:ln>
        </p:spPr>
        <p:txBody>
          <a:bodyPr wrap="square" rtlCol="0">
            <a:spAutoFit/>
          </a:bodyPr>
          <a:lstStyle/>
          <a:p>
            <a:r>
              <a:rPr lang="en-US" sz="2000" dirty="0"/>
              <a:t>2.  Current folder selected in the Navigation pane.</a:t>
            </a:r>
          </a:p>
        </p:txBody>
      </p:sp>
      <p:cxnSp>
        <p:nvCxnSpPr>
          <p:cNvPr id="33" name="Straight Arrow Connector 32">
            <a:extLst>
              <a:ext uri="{FF2B5EF4-FFF2-40B4-BE49-F238E27FC236}">
                <a16:creationId xmlns:a16="http://schemas.microsoft.com/office/drawing/2014/main" id="{33B29FFD-D4EF-C68F-1261-554F35A10F38}"/>
              </a:ext>
            </a:extLst>
          </p:cNvPr>
          <p:cNvCxnSpPr>
            <a:cxnSpLocks/>
          </p:cNvCxnSpPr>
          <p:nvPr/>
        </p:nvCxnSpPr>
        <p:spPr>
          <a:xfrm flipV="1">
            <a:off x="6684506" y="1370338"/>
            <a:ext cx="970997" cy="18955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7585446-E342-1A1F-A0FA-AE8FAD41A157}"/>
              </a:ext>
            </a:extLst>
          </p:cNvPr>
          <p:cNvSpPr txBox="1"/>
          <p:nvPr/>
        </p:nvSpPr>
        <p:spPr>
          <a:xfrm>
            <a:off x="2032225" y="3265908"/>
            <a:ext cx="4652281" cy="400110"/>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dirty="0" err="1"/>
              <a:t>Titlebar</a:t>
            </a:r>
            <a:r>
              <a:rPr lang="en-US" sz="2000" dirty="0"/>
              <a:t> has three items of interest …</a:t>
            </a:r>
          </a:p>
        </p:txBody>
      </p:sp>
      <p:pic>
        <p:nvPicPr>
          <p:cNvPr id="45" name="Picture 44" descr="Graphical user interface, application&#10;&#10;Description automatically generated">
            <a:extLst>
              <a:ext uri="{FF2B5EF4-FFF2-40B4-BE49-F238E27FC236}">
                <a16:creationId xmlns:a16="http://schemas.microsoft.com/office/drawing/2014/main" id="{8EE3E260-DD8D-7C55-EDB7-38319FBD3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20342" y="1314301"/>
            <a:ext cx="1643866" cy="1313306"/>
          </a:xfrm>
          <a:prstGeom prst="rect">
            <a:avLst/>
          </a:prstGeom>
        </p:spPr>
      </p:pic>
      <p:cxnSp>
        <p:nvCxnSpPr>
          <p:cNvPr id="47" name="Straight Arrow Connector 46">
            <a:extLst>
              <a:ext uri="{FF2B5EF4-FFF2-40B4-BE49-F238E27FC236}">
                <a16:creationId xmlns:a16="http://schemas.microsoft.com/office/drawing/2014/main" id="{74CD3B76-8C0D-C389-54C3-4511CB8CF022}"/>
              </a:ext>
            </a:extLst>
          </p:cNvPr>
          <p:cNvCxnSpPr>
            <a:cxnSpLocks/>
            <a:stCxn id="27" idx="3"/>
          </p:cNvCxnSpPr>
          <p:nvPr/>
        </p:nvCxnSpPr>
        <p:spPr>
          <a:xfrm flipV="1">
            <a:off x="2867024" y="1258524"/>
            <a:ext cx="2053318" cy="2657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18C42524-4376-B321-CA89-41F789D27110}"/>
              </a:ext>
            </a:extLst>
          </p:cNvPr>
          <p:cNvCxnSpPr/>
          <p:nvPr/>
        </p:nvCxnSpPr>
        <p:spPr>
          <a:xfrm flipH="1">
            <a:off x="5343525" y="662452"/>
            <a:ext cx="590550" cy="53769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5ADDC533-2DD1-DDD6-13CB-8378CD7D9A31}"/>
              </a:ext>
            </a:extLst>
          </p:cNvPr>
          <p:cNvCxnSpPr>
            <a:cxnSpLocks/>
            <a:stCxn id="58" idx="0"/>
            <a:endCxn id="62" idx="2"/>
          </p:cNvCxnSpPr>
          <p:nvPr/>
        </p:nvCxnSpPr>
        <p:spPr>
          <a:xfrm flipV="1">
            <a:off x="9771949" y="1352550"/>
            <a:ext cx="1924411" cy="2908144"/>
          </a:xfrm>
          <a:prstGeom prst="straightConnector1">
            <a:avLst/>
          </a:prstGeom>
          <a:ln w="19050">
            <a:gradFill>
              <a:gsLst>
                <a:gs pos="35000">
                  <a:schemeClr val="accent2"/>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3239C914-2EDC-B2FE-C17F-CB59F7917602}"/>
              </a:ext>
            </a:extLst>
          </p:cNvPr>
          <p:cNvSpPr txBox="1"/>
          <p:nvPr/>
        </p:nvSpPr>
        <p:spPr>
          <a:xfrm>
            <a:off x="7655503" y="4260694"/>
            <a:ext cx="4232892" cy="400110"/>
          </a:xfrm>
          <a:prstGeom prst="rect">
            <a:avLst/>
          </a:prstGeom>
          <a:solidFill>
            <a:schemeClr val="bg1"/>
          </a:solidFill>
          <a:ln w="19050">
            <a:solidFill>
              <a:schemeClr val="accent2"/>
            </a:solidFill>
          </a:ln>
        </p:spPr>
        <p:txBody>
          <a:bodyPr wrap="square" rtlCol="0">
            <a:spAutoFit/>
          </a:bodyPr>
          <a:lstStyle/>
          <a:p>
            <a:r>
              <a:rPr lang="en-US" sz="2000" dirty="0"/>
              <a:t>3. Minimize, Maximize/Restore, Close</a:t>
            </a:r>
          </a:p>
        </p:txBody>
      </p:sp>
      <p:sp>
        <p:nvSpPr>
          <p:cNvPr id="62" name="Rectangle 61">
            <a:extLst>
              <a:ext uri="{FF2B5EF4-FFF2-40B4-BE49-F238E27FC236}">
                <a16:creationId xmlns:a16="http://schemas.microsoft.com/office/drawing/2014/main" id="{B7FA28DE-3F69-3DEA-96BB-52EB885AFECF}"/>
              </a:ext>
            </a:extLst>
          </p:cNvPr>
          <p:cNvSpPr/>
          <p:nvPr/>
        </p:nvSpPr>
        <p:spPr>
          <a:xfrm>
            <a:off x="11261952" y="1160758"/>
            <a:ext cx="868815" cy="191792"/>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5765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0-#ppt_w/2"/>
                                          </p:val>
                                        </p:tav>
                                        <p:tav tm="100000">
                                          <p:val>
                                            <p:strVal val="#ppt_x"/>
                                          </p:val>
                                        </p:tav>
                                      </p:tavLst>
                                    </p:anim>
                                    <p:anim calcmode="lin" valueType="num">
                                      <p:cBhvr additive="base">
                                        <p:cTn id="8" dur="500" fill="hold"/>
                                        <p:tgtEl>
                                          <p:spTgt spid="3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down)">
                                      <p:cBhvr>
                                        <p:cTn id="12" dur="500"/>
                                        <p:tgtEl>
                                          <p:spTgt spid="33"/>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 calcmode="lin" valueType="num">
                                      <p:cBhvr additive="base">
                                        <p:cTn id="21" dur="500" fill="hold"/>
                                        <p:tgtEl>
                                          <p:spTgt spid="27"/>
                                        </p:tgtEl>
                                        <p:attrNameLst>
                                          <p:attrName>ppt_x</p:attrName>
                                        </p:attrNameLst>
                                      </p:cBhvr>
                                      <p:tavLst>
                                        <p:tav tm="0">
                                          <p:val>
                                            <p:strVal val="0-#ppt_w/2"/>
                                          </p:val>
                                        </p:tav>
                                        <p:tav tm="100000">
                                          <p:val>
                                            <p:strVal val="#ppt_x"/>
                                          </p:val>
                                        </p:tav>
                                      </p:tavLst>
                                    </p:anim>
                                    <p:anim calcmode="lin" valueType="num">
                                      <p:cBhvr additive="base">
                                        <p:cTn id="22" dur="500" fill="hold"/>
                                        <p:tgtEl>
                                          <p:spTgt spid="27"/>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wipe(left)">
                                      <p:cBhvr>
                                        <p:cTn id="26" dur="500"/>
                                        <p:tgtEl>
                                          <p:spTgt spid="47"/>
                                        </p:tgtEl>
                                      </p:cBhvr>
                                    </p:animEffect>
                                  </p:childTnLst>
                                </p:cTn>
                              </p:par>
                            </p:childTnLst>
                          </p:cTn>
                        </p:par>
                        <p:par>
                          <p:cTn id="27" fill="hold">
                            <p:stCondLst>
                              <p:cond delay="1000"/>
                            </p:stCondLst>
                            <p:childTnLst>
                              <p:par>
                                <p:cTn id="28" presetID="22" presetClass="entr" presetSubtype="1" fill="hold" nodeType="after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wipe(up)">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29"/>
                                        </p:tgtEl>
                                        <p:attrNameLst>
                                          <p:attrName>style.visibility</p:attrName>
                                        </p:attrNameLst>
                                      </p:cBhvr>
                                      <p:to>
                                        <p:strVal val="visible"/>
                                      </p:to>
                                    </p:set>
                                    <p:anim calcmode="lin" valueType="num">
                                      <p:cBhvr additive="base">
                                        <p:cTn id="35" dur="500" fill="hold"/>
                                        <p:tgtEl>
                                          <p:spTgt spid="29"/>
                                        </p:tgtEl>
                                        <p:attrNameLst>
                                          <p:attrName>ppt_x</p:attrName>
                                        </p:attrNameLst>
                                      </p:cBhvr>
                                      <p:tavLst>
                                        <p:tav tm="0">
                                          <p:val>
                                            <p:strVal val="1+#ppt_w/2"/>
                                          </p:val>
                                        </p:tav>
                                        <p:tav tm="100000">
                                          <p:val>
                                            <p:strVal val="#ppt_x"/>
                                          </p:val>
                                        </p:tav>
                                      </p:tavLst>
                                    </p:anim>
                                    <p:anim calcmode="lin" valueType="num">
                                      <p:cBhvr additive="base">
                                        <p:cTn id="36" dur="500" fill="hold"/>
                                        <p:tgtEl>
                                          <p:spTgt spid="29"/>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1" fill="hold" nodeType="after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wipe(up)">
                                      <p:cBhvr>
                                        <p:cTn id="40" dur="500"/>
                                        <p:tgtEl>
                                          <p:spTgt spid="5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12" fill="hold" grpId="0" nodeType="clickEffect">
                                  <p:stCondLst>
                                    <p:cond delay="0"/>
                                  </p:stCondLst>
                                  <p:childTnLst>
                                    <p:set>
                                      <p:cBhvr>
                                        <p:cTn id="44" dur="1" fill="hold">
                                          <p:stCondLst>
                                            <p:cond delay="0"/>
                                          </p:stCondLst>
                                        </p:cTn>
                                        <p:tgtEl>
                                          <p:spTgt spid="58"/>
                                        </p:tgtEl>
                                        <p:attrNameLst>
                                          <p:attrName>style.visibility</p:attrName>
                                        </p:attrNameLst>
                                      </p:cBhvr>
                                      <p:to>
                                        <p:strVal val="visible"/>
                                      </p:to>
                                    </p:set>
                                    <p:anim calcmode="lin" valueType="num">
                                      <p:cBhvr additive="base">
                                        <p:cTn id="45" dur="500" fill="hold"/>
                                        <p:tgtEl>
                                          <p:spTgt spid="58"/>
                                        </p:tgtEl>
                                        <p:attrNameLst>
                                          <p:attrName>ppt_x</p:attrName>
                                        </p:attrNameLst>
                                      </p:cBhvr>
                                      <p:tavLst>
                                        <p:tav tm="0">
                                          <p:val>
                                            <p:strVal val="0-#ppt_w/2"/>
                                          </p:val>
                                        </p:tav>
                                        <p:tav tm="100000">
                                          <p:val>
                                            <p:strVal val="#ppt_x"/>
                                          </p:val>
                                        </p:tav>
                                      </p:tavLst>
                                    </p:anim>
                                    <p:anim calcmode="lin" valueType="num">
                                      <p:cBhvr additive="base">
                                        <p:cTn id="46" dur="500" fill="hold"/>
                                        <p:tgtEl>
                                          <p:spTgt spid="58"/>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wipe(down)">
                                      <p:cBhvr>
                                        <p:cTn id="50" dur="500"/>
                                        <p:tgtEl>
                                          <p:spTgt spid="57"/>
                                        </p:tgtEl>
                                      </p:cBhvr>
                                    </p:animEffect>
                                  </p:childTnLst>
                                </p:cTn>
                              </p:par>
                            </p:childTnLst>
                          </p:cTn>
                        </p:par>
                        <p:par>
                          <p:cTn id="51" fill="hold">
                            <p:stCondLst>
                              <p:cond delay="1000"/>
                            </p:stCondLst>
                            <p:childTnLst>
                              <p:par>
                                <p:cTn id="52" presetID="22" presetClass="entr" presetSubtype="4" fill="hold" grpId="0" nodeType="afterEffect">
                                  <p:stCondLst>
                                    <p:cond delay="0"/>
                                  </p:stCondLst>
                                  <p:childTnLst>
                                    <p:set>
                                      <p:cBhvr>
                                        <p:cTn id="53" dur="1" fill="hold">
                                          <p:stCondLst>
                                            <p:cond delay="0"/>
                                          </p:stCondLst>
                                        </p:cTn>
                                        <p:tgtEl>
                                          <p:spTgt spid="62"/>
                                        </p:tgtEl>
                                        <p:attrNameLst>
                                          <p:attrName>style.visibility</p:attrName>
                                        </p:attrNameLst>
                                      </p:cBhvr>
                                      <p:to>
                                        <p:strVal val="visible"/>
                                      </p:to>
                                    </p:set>
                                    <p:animEffect transition="in" filter="wipe(down)">
                                      <p:cBhvr>
                                        <p:cTn id="54" dur="500"/>
                                        <p:tgtEl>
                                          <p:spTgt spid="62"/>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xit" presetSubtype="10" fill="hold" grpId="1" nodeType="clickEffect">
                                  <p:stCondLst>
                                    <p:cond delay="0"/>
                                  </p:stCondLst>
                                  <p:childTnLst>
                                    <p:animEffect transition="out" filter="randombar(horizontal)">
                                      <p:cBhvr>
                                        <p:cTn id="58" dur="500"/>
                                        <p:tgtEl>
                                          <p:spTgt spid="39"/>
                                        </p:tgtEl>
                                      </p:cBhvr>
                                    </p:animEffect>
                                    <p:set>
                                      <p:cBhvr>
                                        <p:cTn id="59" dur="1" fill="hold">
                                          <p:stCondLst>
                                            <p:cond delay="499"/>
                                          </p:stCondLst>
                                        </p:cTn>
                                        <p:tgtEl>
                                          <p:spTgt spid="39"/>
                                        </p:tgtEl>
                                        <p:attrNameLst>
                                          <p:attrName>style.visibility</p:attrName>
                                        </p:attrNameLst>
                                      </p:cBhvr>
                                      <p:to>
                                        <p:strVal val="hidden"/>
                                      </p:to>
                                    </p:set>
                                  </p:childTnLst>
                                </p:cTn>
                              </p:par>
                              <p:par>
                                <p:cTn id="60" presetID="14" presetClass="exit" presetSubtype="10" fill="hold" nodeType="withEffect">
                                  <p:stCondLst>
                                    <p:cond delay="0"/>
                                  </p:stCondLst>
                                  <p:childTnLst>
                                    <p:animEffect transition="out" filter="randombar(horizontal)">
                                      <p:cBhvr>
                                        <p:cTn id="61" dur="500"/>
                                        <p:tgtEl>
                                          <p:spTgt spid="33"/>
                                        </p:tgtEl>
                                      </p:cBhvr>
                                    </p:animEffect>
                                    <p:set>
                                      <p:cBhvr>
                                        <p:cTn id="62" dur="1" fill="hold">
                                          <p:stCondLst>
                                            <p:cond delay="499"/>
                                          </p:stCondLst>
                                        </p:cTn>
                                        <p:tgtEl>
                                          <p:spTgt spid="33"/>
                                        </p:tgtEl>
                                        <p:attrNameLst>
                                          <p:attrName>style.visibility</p:attrName>
                                        </p:attrNameLst>
                                      </p:cBhvr>
                                      <p:to>
                                        <p:strVal val="hidden"/>
                                      </p:to>
                                    </p:set>
                                  </p:childTnLst>
                                </p:cTn>
                              </p:par>
                              <p:par>
                                <p:cTn id="63" presetID="14" presetClass="exit" presetSubtype="10" fill="hold" grpId="1" nodeType="withEffect">
                                  <p:stCondLst>
                                    <p:cond delay="0"/>
                                  </p:stCondLst>
                                  <p:childTnLst>
                                    <p:animEffect transition="out" filter="randombar(horizontal)">
                                      <p:cBhvr>
                                        <p:cTn id="64" dur="500"/>
                                        <p:tgtEl>
                                          <p:spTgt spid="11"/>
                                        </p:tgtEl>
                                      </p:cBhvr>
                                    </p:animEffect>
                                    <p:set>
                                      <p:cBhvr>
                                        <p:cTn id="65" dur="1" fill="hold">
                                          <p:stCondLst>
                                            <p:cond delay="499"/>
                                          </p:stCondLst>
                                        </p:cTn>
                                        <p:tgtEl>
                                          <p:spTgt spid="11"/>
                                        </p:tgtEl>
                                        <p:attrNameLst>
                                          <p:attrName>style.visibility</p:attrName>
                                        </p:attrNameLst>
                                      </p:cBhvr>
                                      <p:to>
                                        <p:strVal val="hidden"/>
                                      </p:to>
                                    </p:set>
                                  </p:childTnLst>
                                </p:cTn>
                              </p:par>
                              <p:par>
                                <p:cTn id="66" presetID="14" presetClass="exit" presetSubtype="10" fill="hold" grpId="1" nodeType="withEffect">
                                  <p:stCondLst>
                                    <p:cond delay="0"/>
                                  </p:stCondLst>
                                  <p:childTnLst>
                                    <p:animEffect transition="out" filter="randombar(horizontal)">
                                      <p:cBhvr>
                                        <p:cTn id="67" dur="500"/>
                                        <p:tgtEl>
                                          <p:spTgt spid="27"/>
                                        </p:tgtEl>
                                      </p:cBhvr>
                                    </p:animEffect>
                                    <p:set>
                                      <p:cBhvr>
                                        <p:cTn id="68" dur="1" fill="hold">
                                          <p:stCondLst>
                                            <p:cond delay="499"/>
                                          </p:stCondLst>
                                        </p:cTn>
                                        <p:tgtEl>
                                          <p:spTgt spid="27"/>
                                        </p:tgtEl>
                                        <p:attrNameLst>
                                          <p:attrName>style.visibility</p:attrName>
                                        </p:attrNameLst>
                                      </p:cBhvr>
                                      <p:to>
                                        <p:strVal val="hidden"/>
                                      </p:to>
                                    </p:set>
                                  </p:childTnLst>
                                </p:cTn>
                              </p:par>
                              <p:par>
                                <p:cTn id="69" presetID="14" presetClass="exit" presetSubtype="10" fill="hold" nodeType="withEffect">
                                  <p:stCondLst>
                                    <p:cond delay="0"/>
                                  </p:stCondLst>
                                  <p:childTnLst>
                                    <p:animEffect transition="out" filter="randombar(horizontal)">
                                      <p:cBhvr>
                                        <p:cTn id="70" dur="500"/>
                                        <p:tgtEl>
                                          <p:spTgt spid="47"/>
                                        </p:tgtEl>
                                      </p:cBhvr>
                                    </p:animEffect>
                                    <p:set>
                                      <p:cBhvr>
                                        <p:cTn id="71" dur="1" fill="hold">
                                          <p:stCondLst>
                                            <p:cond delay="499"/>
                                          </p:stCondLst>
                                        </p:cTn>
                                        <p:tgtEl>
                                          <p:spTgt spid="47"/>
                                        </p:tgtEl>
                                        <p:attrNameLst>
                                          <p:attrName>style.visibility</p:attrName>
                                        </p:attrNameLst>
                                      </p:cBhvr>
                                      <p:to>
                                        <p:strVal val="hidden"/>
                                      </p:to>
                                    </p:set>
                                  </p:childTnLst>
                                </p:cTn>
                              </p:par>
                              <p:par>
                                <p:cTn id="72" presetID="14" presetClass="exit" presetSubtype="10" fill="hold" nodeType="withEffect">
                                  <p:stCondLst>
                                    <p:cond delay="0"/>
                                  </p:stCondLst>
                                  <p:childTnLst>
                                    <p:animEffect transition="out" filter="randombar(horizontal)">
                                      <p:cBhvr>
                                        <p:cTn id="73" dur="500"/>
                                        <p:tgtEl>
                                          <p:spTgt spid="45"/>
                                        </p:tgtEl>
                                      </p:cBhvr>
                                    </p:animEffect>
                                    <p:set>
                                      <p:cBhvr>
                                        <p:cTn id="74" dur="1" fill="hold">
                                          <p:stCondLst>
                                            <p:cond delay="499"/>
                                          </p:stCondLst>
                                        </p:cTn>
                                        <p:tgtEl>
                                          <p:spTgt spid="45"/>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29"/>
                                        </p:tgtEl>
                                      </p:cBhvr>
                                    </p:animEffect>
                                    <p:set>
                                      <p:cBhvr>
                                        <p:cTn id="77" dur="1" fill="hold">
                                          <p:stCondLst>
                                            <p:cond delay="499"/>
                                          </p:stCondLst>
                                        </p:cTn>
                                        <p:tgtEl>
                                          <p:spTgt spid="29"/>
                                        </p:tgtEl>
                                        <p:attrNameLst>
                                          <p:attrName>style.visibility</p:attrName>
                                        </p:attrNameLst>
                                      </p:cBhvr>
                                      <p:to>
                                        <p:strVal val="hidden"/>
                                      </p:to>
                                    </p:set>
                                  </p:childTnLst>
                                </p:cTn>
                              </p:par>
                              <p:par>
                                <p:cTn id="78" presetID="14" presetClass="exit" presetSubtype="10" fill="hold" nodeType="withEffect">
                                  <p:stCondLst>
                                    <p:cond delay="0"/>
                                  </p:stCondLst>
                                  <p:childTnLst>
                                    <p:animEffect transition="out" filter="randombar(horizontal)">
                                      <p:cBhvr>
                                        <p:cTn id="79" dur="500"/>
                                        <p:tgtEl>
                                          <p:spTgt spid="52"/>
                                        </p:tgtEl>
                                      </p:cBhvr>
                                    </p:animEffect>
                                    <p:set>
                                      <p:cBhvr>
                                        <p:cTn id="80" dur="1" fill="hold">
                                          <p:stCondLst>
                                            <p:cond delay="499"/>
                                          </p:stCondLst>
                                        </p:cTn>
                                        <p:tgtEl>
                                          <p:spTgt spid="52"/>
                                        </p:tgtEl>
                                        <p:attrNameLst>
                                          <p:attrName>style.visibility</p:attrName>
                                        </p:attrNameLst>
                                      </p:cBhvr>
                                      <p:to>
                                        <p:strVal val="hidden"/>
                                      </p:to>
                                    </p:set>
                                  </p:childTnLst>
                                </p:cTn>
                              </p:par>
                              <p:par>
                                <p:cTn id="81" presetID="14" presetClass="exit" presetSubtype="10" fill="hold" grpId="1" nodeType="withEffect">
                                  <p:stCondLst>
                                    <p:cond delay="0"/>
                                  </p:stCondLst>
                                  <p:childTnLst>
                                    <p:animEffect transition="out" filter="randombar(horizontal)">
                                      <p:cBhvr>
                                        <p:cTn id="82" dur="500"/>
                                        <p:tgtEl>
                                          <p:spTgt spid="58"/>
                                        </p:tgtEl>
                                      </p:cBhvr>
                                    </p:animEffect>
                                    <p:set>
                                      <p:cBhvr>
                                        <p:cTn id="83" dur="1" fill="hold">
                                          <p:stCondLst>
                                            <p:cond delay="499"/>
                                          </p:stCondLst>
                                        </p:cTn>
                                        <p:tgtEl>
                                          <p:spTgt spid="58"/>
                                        </p:tgtEl>
                                        <p:attrNameLst>
                                          <p:attrName>style.visibility</p:attrName>
                                        </p:attrNameLst>
                                      </p:cBhvr>
                                      <p:to>
                                        <p:strVal val="hidden"/>
                                      </p:to>
                                    </p:set>
                                  </p:childTnLst>
                                </p:cTn>
                              </p:par>
                              <p:par>
                                <p:cTn id="84" presetID="14" presetClass="exit" presetSubtype="10" fill="hold" nodeType="withEffect">
                                  <p:stCondLst>
                                    <p:cond delay="0"/>
                                  </p:stCondLst>
                                  <p:childTnLst>
                                    <p:animEffect transition="out" filter="randombar(horizontal)">
                                      <p:cBhvr>
                                        <p:cTn id="85" dur="500"/>
                                        <p:tgtEl>
                                          <p:spTgt spid="57"/>
                                        </p:tgtEl>
                                      </p:cBhvr>
                                    </p:animEffect>
                                    <p:set>
                                      <p:cBhvr>
                                        <p:cTn id="86" dur="1" fill="hold">
                                          <p:stCondLst>
                                            <p:cond delay="499"/>
                                          </p:stCondLst>
                                        </p:cTn>
                                        <p:tgtEl>
                                          <p:spTgt spid="57"/>
                                        </p:tgtEl>
                                        <p:attrNameLst>
                                          <p:attrName>style.visibility</p:attrName>
                                        </p:attrNameLst>
                                      </p:cBhvr>
                                      <p:to>
                                        <p:strVal val="hidden"/>
                                      </p:to>
                                    </p:set>
                                  </p:childTnLst>
                                </p:cTn>
                              </p:par>
                              <p:par>
                                <p:cTn id="87" presetID="14" presetClass="exit" presetSubtype="10" fill="hold" grpId="1" nodeType="withEffect">
                                  <p:stCondLst>
                                    <p:cond delay="0"/>
                                  </p:stCondLst>
                                  <p:childTnLst>
                                    <p:animEffect transition="out" filter="randombar(horizontal)">
                                      <p:cBhvr>
                                        <p:cTn id="88" dur="500"/>
                                        <p:tgtEl>
                                          <p:spTgt spid="62"/>
                                        </p:tgtEl>
                                      </p:cBhvr>
                                    </p:animEffect>
                                    <p:set>
                                      <p:cBhvr>
                                        <p:cTn id="89" dur="1" fill="hold">
                                          <p:stCondLst>
                                            <p:cond delay="499"/>
                                          </p:stCondLst>
                                        </p:cTn>
                                        <p:tgtEl>
                                          <p:spTgt spid="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27" grpId="0" animBg="1"/>
      <p:bldP spid="27" grpId="1" animBg="1"/>
      <p:bldP spid="29" grpId="0" animBg="1"/>
      <p:bldP spid="29" grpId="1" animBg="1"/>
      <p:bldP spid="39" grpId="0" animBg="1"/>
      <p:bldP spid="39" grpId="1" animBg="1"/>
      <p:bldP spid="58" grpId="0" animBg="1"/>
      <p:bldP spid="58" grpId="1" animBg="1"/>
      <p:bldP spid="62" grpId="0" animBg="1"/>
      <p:bldP spid="6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190525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a:extLst>
              <a:ext uri="{FF2B5EF4-FFF2-40B4-BE49-F238E27FC236}">
                <a16:creationId xmlns:a16="http://schemas.microsoft.com/office/drawing/2014/main" id="{4FFDF210-19B5-84B5-D853-7BE3F66C2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1767" y="1146708"/>
            <a:ext cx="7258050" cy="5672150"/>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56642" y="55896"/>
            <a:ext cx="4890407"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Ribbon</a:t>
            </a:r>
            <a:endParaRPr lang="en-US" sz="2000" dirty="0">
              <a:solidFill>
                <a:schemeClr val="tx1"/>
              </a:solidFill>
            </a:endParaRPr>
          </a:p>
        </p:txBody>
      </p:sp>
      <p:sp>
        <p:nvSpPr>
          <p:cNvPr id="29" name="TextBox 28">
            <a:extLst>
              <a:ext uri="{FF2B5EF4-FFF2-40B4-BE49-F238E27FC236}">
                <a16:creationId xmlns:a16="http://schemas.microsoft.com/office/drawing/2014/main" id="{EA77361F-142D-C528-A5BA-BFC24B8EFE57}"/>
              </a:ext>
            </a:extLst>
          </p:cNvPr>
          <p:cNvSpPr txBox="1"/>
          <p:nvPr/>
        </p:nvSpPr>
        <p:spPr>
          <a:xfrm>
            <a:off x="5153026" y="74130"/>
            <a:ext cx="6858000" cy="1015663"/>
          </a:xfrm>
          <a:prstGeom prst="rect">
            <a:avLst/>
          </a:prstGeom>
          <a:solidFill>
            <a:schemeClr val="bg1"/>
          </a:solidFill>
          <a:ln w="19050">
            <a:solidFill>
              <a:schemeClr val="accent2"/>
            </a:solidFill>
          </a:ln>
        </p:spPr>
        <p:txBody>
          <a:bodyPr wrap="square" rtlCol="0">
            <a:spAutoFit/>
          </a:bodyPr>
          <a:lstStyle/>
          <a:p>
            <a:r>
              <a:rPr lang="en-US" dirty="0"/>
              <a:t>2.  </a:t>
            </a:r>
            <a:r>
              <a:rPr lang="en-US" sz="2000" dirty="0"/>
              <a:t>The </a:t>
            </a:r>
            <a:r>
              <a:rPr lang="en-US" sz="2000" b="1" dirty="0"/>
              <a:t>Ribbon</a:t>
            </a:r>
            <a:r>
              <a:rPr lang="en-US" sz="2000" dirty="0"/>
              <a:t> has</a:t>
            </a:r>
          </a:p>
          <a:p>
            <a:pPr marL="800100" lvl="1" indent="-342900">
              <a:buAutoNum type="alphaLcPeriod"/>
            </a:pPr>
            <a:r>
              <a:rPr lang="en-US" sz="2000" dirty="0"/>
              <a:t>Icons that perform functions such as …</a:t>
            </a:r>
          </a:p>
          <a:p>
            <a:pPr lvl="1"/>
            <a:r>
              <a:rPr lang="en-US" sz="2000" dirty="0"/>
              <a:t>        </a:t>
            </a:r>
            <a:r>
              <a:rPr lang="en-US" sz="2000" b="1" dirty="0"/>
              <a:t>cut</a:t>
            </a:r>
            <a:r>
              <a:rPr lang="en-US" sz="2000" dirty="0"/>
              <a:t>, </a:t>
            </a:r>
            <a:r>
              <a:rPr lang="en-US" sz="2000" b="1" dirty="0"/>
              <a:t>copy</a:t>
            </a:r>
            <a:r>
              <a:rPr lang="en-US" sz="2000" dirty="0"/>
              <a:t>, </a:t>
            </a:r>
            <a:r>
              <a:rPr lang="en-US" sz="2000" b="1" dirty="0"/>
              <a:t>paste</a:t>
            </a:r>
            <a:r>
              <a:rPr lang="en-US" sz="2000" dirty="0"/>
              <a:t>, </a:t>
            </a:r>
            <a:r>
              <a:rPr lang="en-US" sz="2000" b="1" dirty="0"/>
              <a:t>rename</a:t>
            </a:r>
            <a:r>
              <a:rPr lang="en-US" sz="2000" dirty="0"/>
              <a:t>, </a:t>
            </a:r>
            <a:r>
              <a:rPr lang="en-US" sz="2000" b="1" dirty="0"/>
              <a:t>share</a:t>
            </a:r>
            <a:r>
              <a:rPr lang="en-US" sz="2000" dirty="0"/>
              <a:t>, </a:t>
            </a:r>
            <a:r>
              <a:rPr lang="en-US" sz="2000" b="1" dirty="0"/>
              <a:t>delete, sort, &amp; view</a:t>
            </a:r>
            <a:r>
              <a:rPr lang="en-US" sz="2000" dirty="0"/>
              <a:t>.</a:t>
            </a:r>
            <a:endParaRPr lang="en-US" sz="2000" b="1" dirty="0"/>
          </a:p>
        </p:txBody>
      </p:sp>
      <p:cxnSp>
        <p:nvCxnSpPr>
          <p:cNvPr id="9" name="Straight Arrow Connector 8">
            <a:extLst>
              <a:ext uri="{FF2B5EF4-FFF2-40B4-BE49-F238E27FC236}">
                <a16:creationId xmlns:a16="http://schemas.microsoft.com/office/drawing/2014/main" id="{A97DF588-A82D-312C-097D-B970D2F3A86A}"/>
              </a:ext>
            </a:extLst>
          </p:cNvPr>
          <p:cNvCxnSpPr>
            <a:cxnSpLocks/>
          </p:cNvCxnSpPr>
          <p:nvPr/>
        </p:nvCxnSpPr>
        <p:spPr>
          <a:xfrm flipH="1">
            <a:off x="5724525" y="990956"/>
            <a:ext cx="600075" cy="47589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2638EC4-CE3A-3F8A-9E6D-1DC43D2D19CD}"/>
              </a:ext>
            </a:extLst>
          </p:cNvPr>
          <p:cNvSpPr txBox="1"/>
          <p:nvPr/>
        </p:nvSpPr>
        <p:spPr>
          <a:xfrm>
            <a:off x="156642" y="1045803"/>
            <a:ext cx="4495800" cy="1323439"/>
          </a:xfrm>
          <a:prstGeom prst="rect">
            <a:avLst/>
          </a:prstGeom>
          <a:solidFill>
            <a:schemeClr val="bg1"/>
          </a:solidFill>
          <a:ln w="19050">
            <a:solidFill>
              <a:schemeClr val="accent2"/>
            </a:solidFill>
          </a:ln>
        </p:spPr>
        <p:txBody>
          <a:bodyPr wrap="square" rtlCol="0">
            <a:spAutoFit/>
          </a:bodyPr>
          <a:lstStyle/>
          <a:p>
            <a:pPr marL="0" lvl="1"/>
            <a:r>
              <a:rPr lang="en-US" sz="2000" dirty="0"/>
              <a:t>1.  The </a:t>
            </a:r>
            <a:r>
              <a:rPr lang="en-US" sz="2000" b="1" dirty="0"/>
              <a:t>new</a:t>
            </a:r>
            <a:r>
              <a:rPr lang="en-US" sz="2000" dirty="0"/>
              <a:t> icon lists items that can be created anew: a folder on the Navigation pane or a folder/file in the Folders/Files pane.</a:t>
            </a:r>
          </a:p>
        </p:txBody>
      </p:sp>
      <p:cxnSp>
        <p:nvCxnSpPr>
          <p:cNvPr id="16" name="Straight Arrow Connector 15">
            <a:extLst>
              <a:ext uri="{FF2B5EF4-FFF2-40B4-BE49-F238E27FC236}">
                <a16:creationId xmlns:a16="http://schemas.microsoft.com/office/drawing/2014/main" id="{A9D604EF-310C-C029-CFB8-73377B122AC0}"/>
              </a:ext>
            </a:extLst>
          </p:cNvPr>
          <p:cNvCxnSpPr>
            <a:cxnSpLocks/>
            <a:stCxn id="12" idx="3"/>
          </p:cNvCxnSpPr>
          <p:nvPr/>
        </p:nvCxnSpPr>
        <p:spPr>
          <a:xfrm flipV="1">
            <a:off x="4652442" y="1549105"/>
            <a:ext cx="565239" cy="1584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6312F6C-149D-D09D-5C54-040BC7600171}"/>
              </a:ext>
            </a:extLst>
          </p:cNvPr>
          <p:cNvCxnSpPr>
            <a:cxnSpLocks/>
          </p:cNvCxnSpPr>
          <p:nvPr/>
        </p:nvCxnSpPr>
        <p:spPr>
          <a:xfrm flipH="1">
            <a:off x="6024562" y="981243"/>
            <a:ext cx="747713" cy="4856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C137E08-45BC-9779-8AA4-CD51EBBE5A78}"/>
              </a:ext>
            </a:extLst>
          </p:cNvPr>
          <p:cNvCxnSpPr>
            <a:cxnSpLocks/>
          </p:cNvCxnSpPr>
          <p:nvPr/>
        </p:nvCxnSpPr>
        <p:spPr>
          <a:xfrm flipH="1">
            <a:off x="6334125" y="981294"/>
            <a:ext cx="1104900" cy="5035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34ED7A8-0656-9908-0A44-65B02927D7AD}"/>
              </a:ext>
            </a:extLst>
          </p:cNvPr>
          <p:cNvCxnSpPr>
            <a:cxnSpLocks/>
          </p:cNvCxnSpPr>
          <p:nvPr/>
        </p:nvCxnSpPr>
        <p:spPr>
          <a:xfrm flipH="1">
            <a:off x="6634162" y="981488"/>
            <a:ext cx="1309686" cy="50332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A239DBB-7956-B274-35EB-CFE8561BC434}"/>
              </a:ext>
            </a:extLst>
          </p:cNvPr>
          <p:cNvCxnSpPr>
            <a:cxnSpLocks/>
          </p:cNvCxnSpPr>
          <p:nvPr/>
        </p:nvCxnSpPr>
        <p:spPr>
          <a:xfrm flipH="1">
            <a:off x="6938962" y="1004327"/>
            <a:ext cx="1970996" cy="45748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6068E8EC-49FD-8B8E-7D3C-E1CFF4163E70}"/>
              </a:ext>
            </a:extLst>
          </p:cNvPr>
          <p:cNvCxnSpPr>
            <a:cxnSpLocks/>
          </p:cNvCxnSpPr>
          <p:nvPr/>
        </p:nvCxnSpPr>
        <p:spPr>
          <a:xfrm flipH="1">
            <a:off x="7239000" y="1009278"/>
            <a:ext cx="2324777" cy="4755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6E138A7D-7AEE-657A-9152-1BDBBBA7DBB1}"/>
              </a:ext>
            </a:extLst>
          </p:cNvPr>
          <p:cNvCxnSpPr>
            <a:cxnSpLocks/>
          </p:cNvCxnSpPr>
          <p:nvPr/>
        </p:nvCxnSpPr>
        <p:spPr>
          <a:xfrm flipH="1">
            <a:off x="7765257" y="976973"/>
            <a:ext cx="2597943" cy="5078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6B61F03D-C40C-DC81-C5E9-3247CBAE3F20}"/>
              </a:ext>
            </a:extLst>
          </p:cNvPr>
          <p:cNvCxnSpPr>
            <a:cxnSpLocks/>
          </p:cNvCxnSpPr>
          <p:nvPr/>
        </p:nvCxnSpPr>
        <p:spPr>
          <a:xfrm flipH="1">
            <a:off x="8348663" y="1002396"/>
            <a:ext cx="2940844" cy="4824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descr="Graphical user interface, text, application">
            <a:extLst>
              <a:ext uri="{FF2B5EF4-FFF2-40B4-BE49-F238E27FC236}">
                <a16:creationId xmlns:a16="http://schemas.microsoft.com/office/drawing/2014/main" id="{1890B806-8B2C-32E6-3C16-BCE4C0932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77401" y="1602125"/>
            <a:ext cx="1496955" cy="1685251"/>
          </a:xfrm>
          <a:prstGeom prst="rect">
            <a:avLst/>
          </a:prstGeom>
        </p:spPr>
      </p:pic>
      <p:cxnSp>
        <p:nvCxnSpPr>
          <p:cNvPr id="48" name="Straight Arrow Connector 47">
            <a:extLst>
              <a:ext uri="{FF2B5EF4-FFF2-40B4-BE49-F238E27FC236}">
                <a16:creationId xmlns:a16="http://schemas.microsoft.com/office/drawing/2014/main" id="{98A38E62-3BE0-001B-B76A-0CF783249C02}"/>
              </a:ext>
            </a:extLst>
          </p:cNvPr>
          <p:cNvCxnSpPr>
            <a:cxnSpLocks/>
          </p:cNvCxnSpPr>
          <p:nvPr/>
        </p:nvCxnSpPr>
        <p:spPr>
          <a:xfrm flipH="1">
            <a:off x="8555469" y="3171825"/>
            <a:ext cx="100830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1" name="Picture 50" descr="Graphical user interface, text, application">
            <a:extLst>
              <a:ext uri="{FF2B5EF4-FFF2-40B4-BE49-F238E27FC236}">
                <a16:creationId xmlns:a16="http://schemas.microsoft.com/office/drawing/2014/main" id="{20398BE1-9F62-CFD3-58C2-285FDD94A4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7681" y="2536371"/>
            <a:ext cx="3337788" cy="4152524"/>
          </a:xfrm>
          <a:prstGeom prst="rect">
            <a:avLst/>
          </a:prstGeom>
          <a:ln w="6350">
            <a:solidFill>
              <a:schemeClr val="tx1"/>
            </a:solidFill>
          </a:ln>
        </p:spPr>
      </p:pic>
      <p:pic>
        <p:nvPicPr>
          <p:cNvPr id="57" name="Picture 56" descr="Graphical user interface, text, application&#10;&#10;Description automatically generated">
            <a:extLst>
              <a:ext uri="{FF2B5EF4-FFF2-40B4-BE49-F238E27FC236}">
                <a16:creationId xmlns:a16="http://schemas.microsoft.com/office/drawing/2014/main" id="{EF9B937B-4C21-13F2-78A5-ACC977E507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1585" y="2705476"/>
            <a:ext cx="3337788" cy="4152524"/>
          </a:xfrm>
          <a:prstGeom prst="rect">
            <a:avLst/>
          </a:prstGeom>
          <a:ln w="6350">
            <a:solidFill>
              <a:schemeClr val="tx1"/>
            </a:solidFill>
          </a:ln>
        </p:spPr>
      </p:pic>
      <p:cxnSp>
        <p:nvCxnSpPr>
          <p:cNvPr id="58" name="Straight Arrow Connector 57">
            <a:extLst>
              <a:ext uri="{FF2B5EF4-FFF2-40B4-BE49-F238E27FC236}">
                <a16:creationId xmlns:a16="http://schemas.microsoft.com/office/drawing/2014/main" id="{C9E03C91-95DC-3C4D-6DCE-DD9367507696}"/>
              </a:ext>
            </a:extLst>
          </p:cNvPr>
          <p:cNvCxnSpPr>
            <a:cxnSpLocks/>
          </p:cNvCxnSpPr>
          <p:nvPr/>
        </p:nvCxnSpPr>
        <p:spPr>
          <a:xfrm flipH="1">
            <a:off x="4209373" y="4612633"/>
            <a:ext cx="1008308"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B8245CE5-DD02-466E-A5EC-CD3E4D1D9C5B}"/>
              </a:ext>
            </a:extLst>
          </p:cNvPr>
          <p:cNvSpPr txBox="1"/>
          <p:nvPr/>
        </p:nvSpPr>
        <p:spPr>
          <a:xfrm>
            <a:off x="995136" y="530103"/>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spTree>
    <p:extLst>
      <p:ext uri="{BB962C8B-B14F-4D97-AF65-F5344CB8AC3E}">
        <p14:creationId xmlns:p14="http://schemas.microsoft.com/office/powerpoint/2010/main" val="1652229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1+#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wipe(up)">
                                      <p:cBhvr>
                                        <p:cTn id="32" dur="500"/>
                                        <p:tgtEl>
                                          <p:spTgt spid="2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up)">
                                      <p:cBhvr>
                                        <p:cTn id="37" dur="500"/>
                                        <p:tgtEl>
                                          <p:spTgt spid="3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wipe(up)">
                                      <p:cBhvr>
                                        <p:cTn id="42" dur="500"/>
                                        <p:tgtEl>
                                          <p:spTgt spid="3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up)">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wipe(up)">
                                      <p:cBhvr>
                                        <p:cTn id="52" dur="500"/>
                                        <p:tgtEl>
                                          <p:spTgt spid="3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up)">
                                      <p:cBhvr>
                                        <p:cTn id="57" dur="50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1" fill="hold"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wipe(up)">
                                      <p:cBhvr>
                                        <p:cTn id="62" dur="500"/>
                                        <p:tgtEl>
                                          <p:spTgt spid="46"/>
                                        </p:tgtEl>
                                      </p:cBhvr>
                                    </p:animEffect>
                                  </p:childTnLst>
                                </p:cTn>
                              </p:par>
                            </p:childTnLst>
                          </p:cTn>
                        </p:par>
                        <p:par>
                          <p:cTn id="63" fill="hold">
                            <p:stCondLst>
                              <p:cond delay="500"/>
                            </p:stCondLst>
                            <p:childTnLst>
                              <p:par>
                                <p:cTn id="64" presetID="22" presetClass="entr" presetSubtype="2" fill="hold" nodeType="after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wipe(right)">
                                      <p:cBhvr>
                                        <p:cTn id="66" dur="500"/>
                                        <p:tgtEl>
                                          <p:spTgt spid="48"/>
                                        </p:tgtEl>
                                      </p:cBhvr>
                                    </p:animEffect>
                                  </p:childTnLst>
                                </p:cTn>
                              </p:par>
                            </p:childTnLst>
                          </p:cTn>
                        </p:par>
                        <p:par>
                          <p:cTn id="67" fill="hold">
                            <p:stCondLst>
                              <p:cond delay="1000"/>
                            </p:stCondLst>
                            <p:childTnLst>
                              <p:par>
                                <p:cTn id="68" presetID="22" presetClass="entr" presetSubtype="1" fill="hold" nodeType="afterEffect">
                                  <p:stCondLst>
                                    <p:cond delay="0"/>
                                  </p:stCondLst>
                                  <p:childTnLst>
                                    <p:set>
                                      <p:cBhvr>
                                        <p:cTn id="69" dur="1" fill="hold">
                                          <p:stCondLst>
                                            <p:cond delay="0"/>
                                          </p:stCondLst>
                                        </p:cTn>
                                        <p:tgtEl>
                                          <p:spTgt spid="51"/>
                                        </p:tgtEl>
                                        <p:attrNameLst>
                                          <p:attrName>style.visibility</p:attrName>
                                        </p:attrNameLst>
                                      </p:cBhvr>
                                      <p:to>
                                        <p:strVal val="visible"/>
                                      </p:to>
                                    </p:set>
                                    <p:animEffect transition="in" filter="wipe(up)">
                                      <p:cBhvr>
                                        <p:cTn id="70" dur="500"/>
                                        <p:tgtEl>
                                          <p:spTgt spid="5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nodeType="clickEffect">
                                  <p:stCondLst>
                                    <p:cond delay="0"/>
                                  </p:stCondLst>
                                  <p:childTnLst>
                                    <p:set>
                                      <p:cBhvr>
                                        <p:cTn id="74" dur="1" fill="hold">
                                          <p:stCondLst>
                                            <p:cond delay="0"/>
                                          </p:stCondLst>
                                        </p:cTn>
                                        <p:tgtEl>
                                          <p:spTgt spid="58"/>
                                        </p:tgtEl>
                                        <p:attrNameLst>
                                          <p:attrName>style.visibility</p:attrName>
                                        </p:attrNameLst>
                                      </p:cBhvr>
                                      <p:to>
                                        <p:strVal val="visible"/>
                                      </p:to>
                                    </p:set>
                                    <p:animEffect transition="in" filter="wipe(right)">
                                      <p:cBhvr>
                                        <p:cTn id="75" dur="500"/>
                                        <p:tgtEl>
                                          <p:spTgt spid="58"/>
                                        </p:tgtEl>
                                      </p:cBhvr>
                                    </p:animEffect>
                                  </p:childTnLst>
                                </p:cTn>
                              </p:par>
                            </p:childTnLst>
                          </p:cTn>
                        </p:par>
                        <p:par>
                          <p:cTn id="76" fill="hold">
                            <p:stCondLst>
                              <p:cond delay="500"/>
                            </p:stCondLst>
                            <p:childTnLst>
                              <p:par>
                                <p:cTn id="77" presetID="22" presetClass="entr" presetSubtype="2" fill="hold" nodeType="afterEffect">
                                  <p:stCondLst>
                                    <p:cond delay="0"/>
                                  </p:stCondLst>
                                  <p:childTnLst>
                                    <p:set>
                                      <p:cBhvr>
                                        <p:cTn id="78" dur="1" fill="hold">
                                          <p:stCondLst>
                                            <p:cond delay="0"/>
                                          </p:stCondLst>
                                        </p:cTn>
                                        <p:tgtEl>
                                          <p:spTgt spid="57"/>
                                        </p:tgtEl>
                                        <p:attrNameLst>
                                          <p:attrName>style.visibility</p:attrName>
                                        </p:attrNameLst>
                                      </p:cBhvr>
                                      <p:to>
                                        <p:strVal val="visible"/>
                                      </p:to>
                                    </p:set>
                                    <p:animEffect transition="in" filter="wipe(right)">
                                      <p:cBhvr>
                                        <p:cTn id="79" dur="500"/>
                                        <p:tgtEl>
                                          <p:spTgt spid="57"/>
                                        </p:tgtEl>
                                      </p:cBhvr>
                                    </p:animEffect>
                                  </p:childTnLst>
                                </p:cTn>
                              </p:par>
                            </p:childTnLst>
                          </p:cTn>
                        </p:par>
                      </p:childTnLst>
                    </p:cTn>
                  </p:par>
                  <p:par>
                    <p:cTn id="80" fill="hold">
                      <p:stCondLst>
                        <p:cond delay="indefinite"/>
                      </p:stCondLst>
                      <p:childTnLst>
                        <p:par>
                          <p:cTn id="81" fill="hold">
                            <p:stCondLst>
                              <p:cond delay="0"/>
                            </p:stCondLst>
                            <p:childTnLst>
                              <p:par>
                                <p:cTn id="82" presetID="14" presetClass="exit" presetSubtype="10" fill="hold" grpId="1" nodeType="clickEffect">
                                  <p:stCondLst>
                                    <p:cond delay="0"/>
                                  </p:stCondLst>
                                  <p:childTnLst>
                                    <p:animEffect transition="out" filter="randombar(horizontal)">
                                      <p:cBhvr>
                                        <p:cTn id="83" dur="500"/>
                                        <p:tgtEl>
                                          <p:spTgt spid="29"/>
                                        </p:tgtEl>
                                      </p:cBhvr>
                                    </p:animEffect>
                                    <p:set>
                                      <p:cBhvr>
                                        <p:cTn id="84" dur="1" fill="hold">
                                          <p:stCondLst>
                                            <p:cond delay="499"/>
                                          </p:stCondLst>
                                        </p:cTn>
                                        <p:tgtEl>
                                          <p:spTgt spid="29"/>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9"/>
                                        </p:tgtEl>
                                      </p:cBhvr>
                                    </p:animEffect>
                                    <p:set>
                                      <p:cBhvr>
                                        <p:cTn id="87" dur="1" fill="hold">
                                          <p:stCondLst>
                                            <p:cond delay="499"/>
                                          </p:stCondLst>
                                        </p:cTn>
                                        <p:tgtEl>
                                          <p:spTgt spid="9"/>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26"/>
                                        </p:tgtEl>
                                      </p:cBhvr>
                                    </p:animEffect>
                                    <p:set>
                                      <p:cBhvr>
                                        <p:cTn id="90" dur="1" fill="hold">
                                          <p:stCondLst>
                                            <p:cond delay="499"/>
                                          </p:stCondLst>
                                        </p:cTn>
                                        <p:tgtEl>
                                          <p:spTgt spid="26"/>
                                        </p:tgtEl>
                                        <p:attrNameLst>
                                          <p:attrName>style.visibility</p:attrName>
                                        </p:attrNameLst>
                                      </p:cBhvr>
                                      <p:to>
                                        <p:strVal val="hidden"/>
                                      </p:to>
                                    </p:set>
                                  </p:childTnLst>
                                </p:cTn>
                              </p:par>
                              <p:par>
                                <p:cTn id="91" presetID="14" presetClass="exit" presetSubtype="10" fill="hold" nodeType="withEffect">
                                  <p:stCondLst>
                                    <p:cond delay="0"/>
                                  </p:stCondLst>
                                  <p:childTnLst>
                                    <p:animEffect transition="out" filter="randombar(horizontal)">
                                      <p:cBhvr>
                                        <p:cTn id="92" dur="500"/>
                                        <p:tgtEl>
                                          <p:spTgt spid="28"/>
                                        </p:tgtEl>
                                      </p:cBhvr>
                                    </p:animEffect>
                                    <p:set>
                                      <p:cBhvr>
                                        <p:cTn id="93" dur="1" fill="hold">
                                          <p:stCondLst>
                                            <p:cond delay="499"/>
                                          </p:stCondLst>
                                        </p:cTn>
                                        <p:tgtEl>
                                          <p:spTgt spid="28"/>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30"/>
                                        </p:tgtEl>
                                      </p:cBhvr>
                                    </p:animEffect>
                                    <p:set>
                                      <p:cBhvr>
                                        <p:cTn id="96" dur="1" fill="hold">
                                          <p:stCondLst>
                                            <p:cond delay="499"/>
                                          </p:stCondLst>
                                        </p:cTn>
                                        <p:tgtEl>
                                          <p:spTgt spid="30"/>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31"/>
                                        </p:tgtEl>
                                      </p:cBhvr>
                                    </p:animEffect>
                                    <p:set>
                                      <p:cBhvr>
                                        <p:cTn id="99" dur="1" fill="hold">
                                          <p:stCondLst>
                                            <p:cond delay="499"/>
                                          </p:stCondLst>
                                        </p:cTn>
                                        <p:tgtEl>
                                          <p:spTgt spid="31"/>
                                        </p:tgtEl>
                                        <p:attrNameLst>
                                          <p:attrName>style.visibility</p:attrName>
                                        </p:attrNameLst>
                                      </p:cBhvr>
                                      <p:to>
                                        <p:strVal val="hidden"/>
                                      </p:to>
                                    </p:set>
                                  </p:childTnLst>
                                </p:cTn>
                              </p:par>
                              <p:par>
                                <p:cTn id="100" presetID="14" presetClass="exit" presetSubtype="10" fill="hold" nodeType="withEffect">
                                  <p:stCondLst>
                                    <p:cond delay="0"/>
                                  </p:stCondLst>
                                  <p:childTnLst>
                                    <p:animEffect transition="out" filter="randombar(horizontal)">
                                      <p:cBhvr>
                                        <p:cTn id="101" dur="500"/>
                                        <p:tgtEl>
                                          <p:spTgt spid="32"/>
                                        </p:tgtEl>
                                      </p:cBhvr>
                                    </p:animEffect>
                                    <p:set>
                                      <p:cBhvr>
                                        <p:cTn id="102" dur="1" fill="hold">
                                          <p:stCondLst>
                                            <p:cond delay="499"/>
                                          </p:stCondLst>
                                        </p:cTn>
                                        <p:tgtEl>
                                          <p:spTgt spid="32"/>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33"/>
                                        </p:tgtEl>
                                      </p:cBhvr>
                                    </p:animEffect>
                                    <p:set>
                                      <p:cBhvr>
                                        <p:cTn id="105" dur="1" fill="hold">
                                          <p:stCondLst>
                                            <p:cond delay="499"/>
                                          </p:stCondLst>
                                        </p:cTn>
                                        <p:tgtEl>
                                          <p:spTgt spid="33"/>
                                        </p:tgtEl>
                                        <p:attrNameLst>
                                          <p:attrName>style.visibility</p:attrName>
                                        </p:attrNameLst>
                                      </p:cBhvr>
                                      <p:to>
                                        <p:strVal val="hidden"/>
                                      </p:to>
                                    </p:set>
                                  </p:childTnLst>
                                </p:cTn>
                              </p:par>
                              <p:par>
                                <p:cTn id="106" presetID="14" presetClass="exit" presetSubtype="10" fill="hold" nodeType="withEffect">
                                  <p:stCondLst>
                                    <p:cond delay="0"/>
                                  </p:stCondLst>
                                  <p:childTnLst>
                                    <p:animEffect transition="out" filter="randombar(horizontal)">
                                      <p:cBhvr>
                                        <p:cTn id="107" dur="500"/>
                                        <p:tgtEl>
                                          <p:spTgt spid="34"/>
                                        </p:tgtEl>
                                      </p:cBhvr>
                                    </p:animEffect>
                                    <p:set>
                                      <p:cBhvr>
                                        <p:cTn id="108" dur="1" fill="hold">
                                          <p:stCondLst>
                                            <p:cond delay="499"/>
                                          </p:stCondLst>
                                        </p:cTn>
                                        <p:tgtEl>
                                          <p:spTgt spid="34"/>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12"/>
                                        </p:tgtEl>
                                      </p:cBhvr>
                                    </p:animEffect>
                                    <p:set>
                                      <p:cBhvr>
                                        <p:cTn id="111" dur="1" fill="hold">
                                          <p:stCondLst>
                                            <p:cond delay="499"/>
                                          </p:stCondLst>
                                        </p:cTn>
                                        <p:tgtEl>
                                          <p:spTgt spid="12"/>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16"/>
                                        </p:tgtEl>
                                      </p:cBhvr>
                                    </p:animEffect>
                                    <p:set>
                                      <p:cBhvr>
                                        <p:cTn id="114" dur="1" fill="hold">
                                          <p:stCondLst>
                                            <p:cond delay="499"/>
                                          </p:stCondLst>
                                        </p:cTn>
                                        <p:tgtEl>
                                          <p:spTgt spid="16"/>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46"/>
                                        </p:tgtEl>
                                      </p:cBhvr>
                                    </p:animEffect>
                                    <p:set>
                                      <p:cBhvr>
                                        <p:cTn id="117" dur="1" fill="hold">
                                          <p:stCondLst>
                                            <p:cond delay="499"/>
                                          </p:stCondLst>
                                        </p:cTn>
                                        <p:tgtEl>
                                          <p:spTgt spid="46"/>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48"/>
                                        </p:tgtEl>
                                      </p:cBhvr>
                                    </p:animEffect>
                                    <p:set>
                                      <p:cBhvr>
                                        <p:cTn id="120" dur="1" fill="hold">
                                          <p:stCondLst>
                                            <p:cond delay="499"/>
                                          </p:stCondLst>
                                        </p:cTn>
                                        <p:tgtEl>
                                          <p:spTgt spid="48"/>
                                        </p:tgtEl>
                                        <p:attrNameLst>
                                          <p:attrName>style.visibility</p:attrName>
                                        </p:attrNameLst>
                                      </p:cBhvr>
                                      <p:to>
                                        <p:strVal val="hidden"/>
                                      </p:to>
                                    </p:set>
                                  </p:childTnLst>
                                </p:cTn>
                              </p:par>
                              <p:par>
                                <p:cTn id="121" presetID="14" presetClass="exit" presetSubtype="10" fill="hold" nodeType="withEffect">
                                  <p:stCondLst>
                                    <p:cond delay="0"/>
                                  </p:stCondLst>
                                  <p:childTnLst>
                                    <p:animEffect transition="out" filter="randombar(horizontal)">
                                      <p:cBhvr>
                                        <p:cTn id="122" dur="500"/>
                                        <p:tgtEl>
                                          <p:spTgt spid="51"/>
                                        </p:tgtEl>
                                      </p:cBhvr>
                                    </p:animEffect>
                                    <p:set>
                                      <p:cBhvr>
                                        <p:cTn id="123" dur="1" fill="hold">
                                          <p:stCondLst>
                                            <p:cond delay="499"/>
                                          </p:stCondLst>
                                        </p:cTn>
                                        <p:tgtEl>
                                          <p:spTgt spid="51"/>
                                        </p:tgtEl>
                                        <p:attrNameLst>
                                          <p:attrName>style.visibility</p:attrName>
                                        </p:attrNameLst>
                                      </p:cBhvr>
                                      <p:to>
                                        <p:strVal val="hidden"/>
                                      </p:to>
                                    </p:set>
                                  </p:childTnLst>
                                </p:cTn>
                              </p:par>
                              <p:par>
                                <p:cTn id="124" presetID="14" presetClass="exit" presetSubtype="10" fill="hold" nodeType="withEffect">
                                  <p:stCondLst>
                                    <p:cond delay="0"/>
                                  </p:stCondLst>
                                  <p:childTnLst>
                                    <p:animEffect transition="out" filter="randombar(horizontal)">
                                      <p:cBhvr>
                                        <p:cTn id="125" dur="500"/>
                                        <p:tgtEl>
                                          <p:spTgt spid="58"/>
                                        </p:tgtEl>
                                      </p:cBhvr>
                                    </p:animEffect>
                                    <p:set>
                                      <p:cBhvr>
                                        <p:cTn id="126" dur="1" fill="hold">
                                          <p:stCondLst>
                                            <p:cond delay="499"/>
                                          </p:stCondLst>
                                        </p:cTn>
                                        <p:tgtEl>
                                          <p:spTgt spid="58"/>
                                        </p:tgtEl>
                                        <p:attrNameLst>
                                          <p:attrName>style.visibility</p:attrName>
                                        </p:attrNameLst>
                                      </p:cBhvr>
                                      <p:to>
                                        <p:strVal val="hidden"/>
                                      </p:to>
                                    </p:set>
                                  </p:childTnLst>
                                </p:cTn>
                              </p:par>
                              <p:par>
                                <p:cTn id="127" presetID="14" presetClass="exit" presetSubtype="10" fill="hold" nodeType="withEffect">
                                  <p:stCondLst>
                                    <p:cond delay="0"/>
                                  </p:stCondLst>
                                  <p:childTnLst>
                                    <p:animEffect transition="out" filter="randombar(horizontal)">
                                      <p:cBhvr>
                                        <p:cTn id="128" dur="500"/>
                                        <p:tgtEl>
                                          <p:spTgt spid="57"/>
                                        </p:tgtEl>
                                      </p:cBhvr>
                                    </p:animEffect>
                                    <p:set>
                                      <p:cBhvr>
                                        <p:cTn id="129" dur="1" fill="hold">
                                          <p:stCondLst>
                                            <p:cond delay="499"/>
                                          </p:stCondLst>
                                        </p:cTn>
                                        <p:tgtEl>
                                          <p:spTgt spid="5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P spid="12" grpId="0" animBg="1"/>
      <p:bldP spid="1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ext, application">
            <a:extLst>
              <a:ext uri="{FF2B5EF4-FFF2-40B4-BE49-F238E27FC236}">
                <a16:creationId xmlns:a16="http://schemas.microsoft.com/office/drawing/2014/main" id="{87CCE061-9878-1D19-9B63-AF420507CE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91767" y="1146708"/>
            <a:ext cx="7258050" cy="5672150"/>
          </a:xfrm>
          <a:prstGeom prst="rect">
            <a:avLst/>
          </a:prstGeom>
        </p:spPr>
      </p:pic>
      <p:sp>
        <p:nvSpPr>
          <p:cNvPr id="5" name="Rectangle: Rounded Corners 4">
            <a:extLst>
              <a:ext uri="{FF2B5EF4-FFF2-40B4-BE49-F238E27FC236}">
                <a16:creationId xmlns:a16="http://schemas.microsoft.com/office/drawing/2014/main" id="{41472F5F-B524-92A5-D5BC-28445C012792}"/>
              </a:ext>
            </a:extLst>
          </p:cNvPr>
          <p:cNvSpPr/>
          <p:nvPr/>
        </p:nvSpPr>
        <p:spPr>
          <a:xfrm>
            <a:off x="195942" y="81642"/>
            <a:ext cx="4953701"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Navbars</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21</a:t>
            </a:fld>
            <a:endParaRPr lang="en-GB" dirty="0">
              <a:solidFill>
                <a:schemeClr val="tx1"/>
              </a:solidFill>
            </a:endParaRPr>
          </a:p>
        </p:txBody>
      </p:sp>
      <p:sp>
        <p:nvSpPr>
          <p:cNvPr id="15" name="Rectangle 14">
            <a:extLst>
              <a:ext uri="{FF2B5EF4-FFF2-40B4-BE49-F238E27FC236}">
                <a16:creationId xmlns:a16="http://schemas.microsoft.com/office/drawing/2014/main" id="{A4667A7D-8585-F05D-2DD8-25099891E8DF}"/>
              </a:ext>
            </a:extLst>
          </p:cNvPr>
          <p:cNvSpPr/>
          <p:nvPr/>
        </p:nvSpPr>
        <p:spPr>
          <a:xfrm>
            <a:off x="4891767" y="1720357"/>
            <a:ext cx="4906735" cy="25015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038043B-D101-7E4B-753D-DF086E34CAB6}"/>
              </a:ext>
            </a:extLst>
          </p:cNvPr>
          <p:cNvSpPr/>
          <p:nvPr/>
        </p:nvSpPr>
        <p:spPr>
          <a:xfrm>
            <a:off x="9847487" y="1724025"/>
            <a:ext cx="2237015" cy="24329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7E860755-253A-3F8F-DC28-FA191D87588C}"/>
              </a:ext>
            </a:extLst>
          </p:cNvPr>
          <p:cNvSpPr txBox="1"/>
          <p:nvPr/>
        </p:nvSpPr>
        <p:spPr>
          <a:xfrm>
            <a:off x="5305425" y="120815"/>
            <a:ext cx="6111997" cy="400110"/>
          </a:xfrm>
          <a:prstGeom prst="rect">
            <a:avLst/>
          </a:prstGeom>
          <a:solidFill>
            <a:schemeClr val="bg1"/>
          </a:solidFill>
          <a:ln w="19050">
            <a:solidFill>
              <a:schemeClr val="accent2"/>
            </a:solidFill>
          </a:ln>
        </p:spPr>
        <p:txBody>
          <a:bodyPr wrap="square" rtlCol="0">
            <a:spAutoFit/>
          </a:bodyPr>
          <a:lstStyle/>
          <a:p>
            <a:r>
              <a:rPr lang="en-US" sz="2000" dirty="0"/>
              <a:t>Drive &amp; folder navigation bar has three items of interest.</a:t>
            </a:r>
          </a:p>
        </p:txBody>
      </p:sp>
      <p:sp>
        <p:nvSpPr>
          <p:cNvPr id="8" name="TextBox 7">
            <a:extLst>
              <a:ext uri="{FF2B5EF4-FFF2-40B4-BE49-F238E27FC236}">
                <a16:creationId xmlns:a16="http://schemas.microsoft.com/office/drawing/2014/main" id="{F15C7326-41C1-4FDF-CBE6-8F92C82906EC}"/>
              </a:ext>
            </a:extLst>
          </p:cNvPr>
          <p:cNvSpPr txBox="1"/>
          <p:nvPr/>
        </p:nvSpPr>
        <p:spPr>
          <a:xfrm>
            <a:off x="1522309" y="5193031"/>
            <a:ext cx="6220730" cy="400110"/>
          </a:xfrm>
          <a:prstGeom prst="rect">
            <a:avLst/>
          </a:prstGeom>
          <a:solidFill>
            <a:schemeClr val="bg1"/>
          </a:solidFill>
          <a:ln w="19050">
            <a:solidFill>
              <a:schemeClr val="accent2"/>
            </a:solidFill>
          </a:ln>
        </p:spPr>
        <p:txBody>
          <a:bodyPr wrap="square" rtlCol="0">
            <a:spAutoFit/>
          </a:bodyPr>
          <a:lstStyle/>
          <a:p>
            <a:r>
              <a:rPr lang="en-US" sz="2000" dirty="0"/>
              <a:t>1. Folder history/recent locations/hierarchical navigation.</a:t>
            </a:r>
          </a:p>
        </p:txBody>
      </p:sp>
      <p:cxnSp>
        <p:nvCxnSpPr>
          <p:cNvPr id="12" name="Straight Arrow Connector 11">
            <a:extLst>
              <a:ext uri="{FF2B5EF4-FFF2-40B4-BE49-F238E27FC236}">
                <a16:creationId xmlns:a16="http://schemas.microsoft.com/office/drawing/2014/main" id="{6DBC06D3-8ABB-E41B-64CF-6EF396A9DE9F}"/>
              </a:ext>
            </a:extLst>
          </p:cNvPr>
          <p:cNvCxnSpPr>
            <a:cxnSpLocks/>
            <a:endCxn id="14" idx="1"/>
          </p:cNvCxnSpPr>
          <p:nvPr/>
        </p:nvCxnSpPr>
        <p:spPr>
          <a:xfrm flipV="1">
            <a:off x="2809875" y="2076453"/>
            <a:ext cx="2339769" cy="3222520"/>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4" name="Right Brace 13">
            <a:extLst>
              <a:ext uri="{FF2B5EF4-FFF2-40B4-BE49-F238E27FC236}">
                <a16:creationId xmlns:a16="http://schemas.microsoft.com/office/drawing/2014/main" id="{77D876EC-FC70-31A4-6554-A3D58EA907E1}"/>
              </a:ext>
            </a:extLst>
          </p:cNvPr>
          <p:cNvSpPr/>
          <p:nvPr/>
        </p:nvSpPr>
        <p:spPr>
          <a:xfrm rot="5400000">
            <a:off x="5064467" y="1835495"/>
            <a:ext cx="170354" cy="311561"/>
          </a:xfrm>
          <a:prstGeom prst="rightBrace">
            <a:avLst>
              <a:gd name="adj1" fmla="val 44075"/>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8" name="Straight Arrow Connector 17">
            <a:extLst>
              <a:ext uri="{FF2B5EF4-FFF2-40B4-BE49-F238E27FC236}">
                <a16:creationId xmlns:a16="http://schemas.microsoft.com/office/drawing/2014/main" id="{CBF602B1-5B2F-2B1E-4323-42968419414B}"/>
              </a:ext>
            </a:extLst>
          </p:cNvPr>
          <p:cNvCxnSpPr>
            <a:cxnSpLocks/>
          </p:cNvCxnSpPr>
          <p:nvPr/>
        </p:nvCxnSpPr>
        <p:spPr>
          <a:xfrm flipV="1">
            <a:off x="3848100" y="1899072"/>
            <a:ext cx="1609725" cy="3399901"/>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AF59F02F-A704-0004-D1E2-9AFA028A6F23}"/>
              </a:ext>
            </a:extLst>
          </p:cNvPr>
          <p:cNvCxnSpPr>
            <a:cxnSpLocks/>
          </p:cNvCxnSpPr>
          <p:nvPr/>
        </p:nvCxnSpPr>
        <p:spPr>
          <a:xfrm flipV="1">
            <a:off x="5286375" y="1906098"/>
            <a:ext cx="342900" cy="3392875"/>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E75405D-82B6-D1FD-32B8-6864ACABCCC8}"/>
              </a:ext>
            </a:extLst>
          </p:cNvPr>
          <p:cNvSpPr txBox="1"/>
          <p:nvPr/>
        </p:nvSpPr>
        <p:spPr>
          <a:xfrm>
            <a:off x="5921787" y="3945279"/>
            <a:ext cx="3019177" cy="400110"/>
          </a:xfrm>
          <a:prstGeom prst="rect">
            <a:avLst/>
          </a:prstGeom>
          <a:solidFill>
            <a:schemeClr val="bg1"/>
          </a:solidFill>
          <a:ln w="19050">
            <a:solidFill>
              <a:schemeClr val="accent2"/>
            </a:solidFill>
          </a:ln>
        </p:spPr>
        <p:txBody>
          <a:bodyPr wrap="square" rtlCol="0">
            <a:spAutoFit/>
          </a:bodyPr>
          <a:lstStyle/>
          <a:p>
            <a:r>
              <a:rPr lang="en-US" sz="2000" dirty="0"/>
              <a:t>2. Address bar navigation.</a:t>
            </a:r>
          </a:p>
        </p:txBody>
      </p:sp>
      <p:cxnSp>
        <p:nvCxnSpPr>
          <p:cNvPr id="39" name="Straight Arrow Connector 38">
            <a:extLst>
              <a:ext uri="{FF2B5EF4-FFF2-40B4-BE49-F238E27FC236}">
                <a16:creationId xmlns:a16="http://schemas.microsoft.com/office/drawing/2014/main" id="{C5884814-688A-E2A1-3B05-EC6C04F9762B}"/>
              </a:ext>
            </a:extLst>
          </p:cNvPr>
          <p:cNvCxnSpPr>
            <a:cxnSpLocks/>
            <a:stCxn id="38" idx="0"/>
          </p:cNvCxnSpPr>
          <p:nvPr/>
        </p:nvCxnSpPr>
        <p:spPr>
          <a:xfrm flipH="1" flipV="1">
            <a:off x="6296025" y="1906098"/>
            <a:ext cx="1135351" cy="2039181"/>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2AB6000-CF63-1174-93AB-07C25615AB69}"/>
              </a:ext>
            </a:extLst>
          </p:cNvPr>
          <p:cNvSpPr txBox="1"/>
          <p:nvPr/>
        </p:nvSpPr>
        <p:spPr>
          <a:xfrm>
            <a:off x="8185191" y="4574401"/>
            <a:ext cx="3899311" cy="1015663"/>
          </a:xfrm>
          <a:prstGeom prst="rect">
            <a:avLst/>
          </a:prstGeom>
          <a:solidFill>
            <a:schemeClr val="bg1"/>
          </a:solidFill>
          <a:ln w="19050">
            <a:solidFill>
              <a:schemeClr val="accent2"/>
            </a:solidFill>
          </a:ln>
        </p:spPr>
        <p:txBody>
          <a:bodyPr wrap="square" rtlCol="0">
            <a:spAutoFit/>
          </a:bodyPr>
          <a:lstStyle/>
          <a:p>
            <a:r>
              <a:rPr lang="en-US" sz="2000" dirty="0"/>
              <a:t>Search bar.  Searches the selected item’s folder and subfolders in the Navigation pane.</a:t>
            </a:r>
          </a:p>
        </p:txBody>
      </p:sp>
      <p:cxnSp>
        <p:nvCxnSpPr>
          <p:cNvPr id="43" name="Straight Arrow Connector 42">
            <a:extLst>
              <a:ext uri="{FF2B5EF4-FFF2-40B4-BE49-F238E27FC236}">
                <a16:creationId xmlns:a16="http://schemas.microsoft.com/office/drawing/2014/main" id="{EEAD598A-1ED9-B235-82A8-047D55F6FF37}"/>
              </a:ext>
            </a:extLst>
          </p:cNvPr>
          <p:cNvCxnSpPr>
            <a:cxnSpLocks/>
            <a:stCxn id="42" idx="0"/>
          </p:cNvCxnSpPr>
          <p:nvPr/>
        </p:nvCxnSpPr>
        <p:spPr>
          <a:xfrm flipV="1">
            <a:off x="10134847" y="1906099"/>
            <a:ext cx="590303" cy="2668302"/>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2029BCD3-3C75-7E4A-C114-B8CBB59583BB}"/>
              </a:ext>
            </a:extLst>
          </p:cNvPr>
          <p:cNvCxnSpPr>
            <a:cxnSpLocks/>
          </p:cNvCxnSpPr>
          <p:nvPr/>
        </p:nvCxnSpPr>
        <p:spPr>
          <a:xfrm flipH="1">
            <a:off x="5856472" y="5495925"/>
            <a:ext cx="3142260" cy="323850"/>
          </a:xfrm>
          <a:prstGeom prst="straightConnector1">
            <a:avLst/>
          </a:prstGeom>
          <a:ln w="19050">
            <a:gradFill>
              <a:gsLst>
                <a:gs pos="0">
                  <a:schemeClr val="accent2"/>
                </a:gs>
                <a:gs pos="97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7FF43B5C-02B9-243E-E554-B18645654485}"/>
              </a:ext>
            </a:extLst>
          </p:cNvPr>
          <p:cNvGrpSpPr/>
          <p:nvPr/>
        </p:nvGrpSpPr>
        <p:grpSpPr>
          <a:xfrm>
            <a:off x="995136" y="557811"/>
            <a:ext cx="3257094" cy="400110"/>
            <a:chOff x="7021285" y="612977"/>
            <a:chExt cx="3257094" cy="400110"/>
          </a:xfrm>
        </p:grpSpPr>
        <p:sp>
          <p:nvSpPr>
            <p:cNvPr id="52" name="TextBox 51">
              <a:extLst>
                <a:ext uri="{FF2B5EF4-FFF2-40B4-BE49-F238E27FC236}">
                  <a16:creationId xmlns:a16="http://schemas.microsoft.com/office/drawing/2014/main" id="{27881C63-9575-2AC9-15C8-73854BF21767}"/>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53" name="Picture 52" descr="A picture containing graphical user interface&#10;&#10;Description automatically generated">
              <a:extLst>
                <a:ext uri="{FF2B5EF4-FFF2-40B4-BE49-F238E27FC236}">
                  <a16:creationId xmlns:a16="http://schemas.microsoft.com/office/drawing/2014/main" id="{7D1F9EE3-DE1A-D9A4-488F-C61855A62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Tree>
    <p:extLst>
      <p:ext uri="{BB962C8B-B14F-4D97-AF65-F5344CB8AC3E}">
        <p14:creationId xmlns:p14="http://schemas.microsoft.com/office/powerpoint/2010/main" val="372007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fltVal val="0"/>
                                          </p:val>
                                        </p:tav>
                                        <p:tav tm="100000">
                                          <p:val>
                                            <p:strVal val="#ppt_w"/>
                                          </p:val>
                                        </p:tav>
                                      </p:tavLst>
                                    </p:anim>
                                    <p:anim calcmode="lin" valueType="num">
                                      <p:cBhvr>
                                        <p:cTn id="13" dur="500" fill="hold"/>
                                        <p:tgtEl>
                                          <p:spTgt spid="17"/>
                                        </p:tgtEl>
                                        <p:attrNameLst>
                                          <p:attrName>ppt_h</p:attrName>
                                        </p:attrNameLst>
                                      </p:cBhvr>
                                      <p:tavLst>
                                        <p:tav tm="0">
                                          <p:val>
                                            <p:fltVal val="0"/>
                                          </p:val>
                                        </p:tav>
                                        <p:tav tm="100000">
                                          <p:val>
                                            <p:strVal val="#ppt_h"/>
                                          </p:val>
                                        </p:tav>
                                      </p:tavLst>
                                    </p:anim>
                                    <p:animEffect transition="in" filter="fade">
                                      <p:cBhvr>
                                        <p:cTn id="14" dur="500"/>
                                        <p:tgtEl>
                                          <p:spTgt spid="17"/>
                                        </p:tgtEl>
                                      </p:cBhvr>
                                    </p:animEffect>
                                  </p:childTnLst>
                                </p:cTn>
                              </p:par>
                            </p:childTnLst>
                          </p:cTn>
                        </p:par>
                        <p:par>
                          <p:cTn id="15" fill="hold">
                            <p:stCondLst>
                              <p:cond delay="500"/>
                            </p:stCondLst>
                            <p:childTnLst>
                              <p:par>
                                <p:cTn id="16" presetID="2" presetClass="entr" presetSubtype="2" fill="hold" grpId="0" nodeType="afterEffect">
                                  <p:stCondLst>
                                    <p:cond delay="0"/>
                                  </p:stCondLst>
                                  <p:childTnLst>
                                    <p:set>
                                      <p:cBhvr>
                                        <p:cTn id="17" dur="1" fill="hold">
                                          <p:stCondLst>
                                            <p:cond delay="0"/>
                                          </p:stCondLst>
                                        </p:cTn>
                                        <p:tgtEl>
                                          <p:spTgt spid="2"/>
                                        </p:tgtEl>
                                        <p:attrNameLst>
                                          <p:attrName>style.visibility</p:attrName>
                                        </p:attrNameLst>
                                      </p:cBhvr>
                                      <p:to>
                                        <p:strVal val="visible"/>
                                      </p:to>
                                    </p:set>
                                    <p:anim calcmode="lin" valueType="num">
                                      <p:cBhvr additive="base">
                                        <p:cTn id="18" dur="500" fill="hold"/>
                                        <p:tgtEl>
                                          <p:spTgt spid="2"/>
                                        </p:tgtEl>
                                        <p:attrNameLst>
                                          <p:attrName>ppt_x</p:attrName>
                                        </p:attrNameLst>
                                      </p:cBhvr>
                                      <p:tavLst>
                                        <p:tav tm="0">
                                          <p:val>
                                            <p:strVal val="1+#ppt_w/2"/>
                                          </p:val>
                                        </p:tav>
                                        <p:tav tm="100000">
                                          <p:val>
                                            <p:strVal val="#ppt_x"/>
                                          </p:val>
                                        </p:tav>
                                      </p:tavLst>
                                    </p:anim>
                                    <p:anim calcmode="lin" valueType="num">
                                      <p:cBhvr additive="base">
                                        <p:cTn id="1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0-#ppt_w/2"/>
                                          </p:val>
                                        </p:tav>
                                        <p:tav tm="100000">
                                          <p:val>
                                            <p:strVal val="#ppt_x"/>
                                          </p:val>
                                        </p:tav>
                                      </p:tavLst>
                                    </p:anim>
                                    <p:anim calcmode="lin" valueType="num">
                                      <p:cBhvr additive="base">
                                        <p:cTn id="25" dur="500" fill="hold"/>
                                        <p:tgtEl>
                                          <p:spTgt spid="8"/>
                                        </p:tgtEl>
                                        <p:attrNameLst>
                                          <p:attrName>ppt_y</p:attrName>
                                        </p:attrNameLst>
                                      </p:cBhvr>
                                      <p:tavLst>
                                        <p:tav tm="0">
                                          <p:val>
                                            <p:strVal val="#ppt_y"/>
                                          </p:val>
                                        </p:tav>
                                        <p:tav tm="100000">
                                          <p:val>
                                            <p:strVal val="#ppt_y"/>
                                          </p:val>
                                        </p:tav>
                                      </p:tavLst>
                                    </p:anim>
                                  </p:childTnLst>
                                </p:cTn>
                              </p:par>
                            </p:childTnLst>
                          </p:cTn>
                        </p:par>
                        <p:par>
                          <p:cTn id="26" fill="hold">
                            <p:stCondLst>
                              <p:cond delay="500"/>
                            </p:stCondLst>
                            <p:childTnLst>
                              <p:par>
                                <p:cTn id="27" presetID="22" presetClass="entr" presetSubtype="4"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wipe(down)">
                                      <p:cBhvr>
                                        <p:cTn id="29" dur="500"/>
                                        <p:tgtEl>
                                          <p:spTgt spid="12"/>
                                        </p:tgtEl>
                                      </p:cBhvr>
                                    </p:animEffect>
                                  </p:childTnLst>
                                </p:cTn>
                              </p:par>
                            </p:childTnLst>
                          </p:cTn>
                        </p:par>
                        <p:par>
                          <p:cTn id="30" fill="hold">
                            <p:stCondLst>
                              <p:cond delay="1000"/>
                            </p:stCondLst>
                            <p:childTnLst>
                              <p:par>
                                <p:cTn id="31" presetID="22" presetClass="entr" presetSubtype="4"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down)">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500"/>
                                        <p:tgtEl>
                                          <p:spTgt spid="28"/>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38"/>
                                        </p:tgtEl>
                                        <p:attrNameLst>
                                          <p:attrName>style.visibility</p:attrName>
                                        </p:attrNameLst>
                                      </p:cBhvr>
                                      <p:to>
                                        <p:strVal val="visible"/>
                                      </p:to>
                                    </p:set>
                                    <p:anim calcmode="lin" valueType="num">
                                      <p:cBhvr additive="base">
                                        <p:cTn id="48" dur="500" fill="hold"/>
                                        <p:tgtEl>
                                          <p:spTgt spid="38"/>
                                        </p:tgtEl>
                                        <p:attrNameLst>
                                          <p:attrName>ppt_x</p:attrName>
                                        </p:attrNameLst>
                                      </p:cBhvr>
                                      <p:tavLst>
                                        <p:tav tm="0">
                                          <p:val>
                                            <p:strVal val="0-#ppt_w/2"/>
                                          </p:val>
                                        </p:tav>
                                        <p:tav tm="100000">
                                          <p:val>
                                            <p:strVal val="#ppt_x"/>
                                          </p:val>
                                        </p:tav>
                                      </p:tavLst>
                                    </p:anim>
                                    <p:anim calcmode="lin" valueType="num">
                                      <p:cBhvr additive="base">
                                        <p:cTn id="49" dur="500" fill="hold"/>
                                        <p:tgtEl>
                                          <p:spTgt spid="38"/>
                                        </p:tgtEl>
                                        <p:attrNameLst>
                                          <p:attrName>ppt_y</p:attrName>
                                        </p:attrNameLst>
                                      </p:cBhvr>
                                      <p:tavLst>
                                        <p:tav tm="0">
                                          <p:val>
                                            <p:strVal val="#ppt_y"/>
                                          </p:val>
                                        </p:tav>
                                        <p:tav tm="100000">
                                          <p:val>
                                            <p:strVal val="#ppt_y"/>
                                          </p:val>
                                        </p:tav>
                                      </p:tavLst>
                                    </p:anim>
                                  </p:childTnLst>
                                </p:cTn>
                              </p:par>
                            </p:childTnLst>
                          </p:cTn>
                        </p:par>
                        <p:par>
                          <p:cTn id="50" fill="hold">
                            <p:stCondLst>
                              <p:cond delay="500"/>
                            </p:stCondLst>
                            <p:childTnLst>
                              <p:par>
                                <p:cTn id="51" presetID="22" presetClass="entr" presetSubtype="4"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down)">
                                      <p:cBhvr>
                                        <p:cTn id="53" dur="500"/>
                                        <p:tgtEl>
                                          <p:spTgt spid="39"/>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8" fill="hold" grpId="0" nodeType="clickEffect">
                                  <p:stCondLst>
                                    <p:cond delay="0"/>
                                  </p:stCondLst>
                                  <p:childTnLst>
                                    <p:set>
                                      <p:cBhvr>
                                        <p:cTn id="57" dur="1" fill="hold">
                                          <p:stCondLst>
                                            <p:cond delay="0"/>
                                          </p:stCondLst>
                                        </p:cTn>
                                        <p:tgtEl>
                                          <p:spTgt spid="42"/>
                                        </p:tgtEl>
                                        <p:attrNameLst>
                                          <p:attrName>style.visibility</p:attrName>
                                        </p:attrNameLst>
                                      </p:cBhvr>
                                      <p:to>
                                        <p:strVal val="visible"/>
                                      </p:to>
                                    </p:set>
                                    <p:anim calcmode="lin" valueType="num">
                                      <p:cBhvr additive="base">
                                        <p:cTn id="58" dur="500" fill="hold"/>
                                        <p:tgtEl>
                                          <p:spTgt spid="42"/>
                                        </p:tgtEl>
                                        <p:attrNameLst>
                                          <p:attrName>ppt_x</p:attrName>
                                        </p:attrNameLst>
                                      </p:cBhvr>
                                      <p:tavLst>
                                        <p:tav tm="0">
                                          <p:val>
                                            <p:strVal val="0-#ppt_w/2"/>
                                          </p:val>
                                        </p:tav>
                                        <p:tav tm="100000">
                                          <p:val>
                                            <p:strVal val="#ppt_x"/>
                                          </p:val>
                                        </p:tav>
                                      </p:tavLst>
                                    </p:anim>
                                    <p:anim calcmode="lin" valueType="num">
                                      <p:cBhvr additive="base">
                                        <p:cTn id="59" dur="500" fill="hold"/>
                                        <p:tgtEl>
                                          <p:spTgt spid="42"/>
                                        </p:tgtEl>
                                        <p:attrNameLst>
                                          <p:attrName>ppt_y</p:attrName>
                                        </p:attrNameLst>
                                      </p:cBhvr>
                                      <p:tavLst>
                                        <p:tav tm="0">
                                          <p:val>
                                            <p:strVal val="#ppt_y"/>
                                          </p:val>
                                        </p:tav>
                                        <p:tav tm="100000">
                                          <p:val>
                                            <p:strVal val="#ppt_y"/>
                                          </p:val>
                                        </p:tav>
                                      </p:tavLst>
                                    </p:anim>
                                  </p:childTnLst>
                                </p:cTn>
                              </p:par>
                            </p:childTnLst>
                          </p:cTn>
                        </p:par>
                        <p:par>
                          <p:cTn id="60" fill="hold">
                            <p:stCondLst>
                              <p:cond delay="500"/>
                            </p:stCondLst>
                            <p:childTnLst>
                              <p:par>
                                <p:cTn id="61" presetID="22" presetClass="entr" presetSubtype="4" fill="hold" nodeType="after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wipe(down)">
                                      <p:cBhvr>
                                        <p:cTn id="63" dur="500"/>
                                        <p:tgtEl>
                                          <p:spTgt spid="43"/>
                                        </p:tgtEl>
                                      </p:cBhvr>
                                    </p:animEffect>
                                  </p:childTnLst>
                                </p:cTn>
                              </p:par>
                              <p:par>
                                <p:cTn id="64" presetID="22" presetClass="entr" presetSubtype="2" fill="hold" nodeType="withEffect">
                                  <p:stCondLst>
                                    <p:cond delay="0"/>
                                  </p:stCondLst>
                                  <p:childTnLst>
                                    <p:set>
                                      <p:cBhvr>
                                        <p:cTn id="65" dur="1" fill="hold">
                                          <p:stCondLst>
                                            <p:cond delay="0"/>
                                          </p:stCondLst>
                                        </p:cTn>
                                        <p:tgtEl>
                                          <p:spTgt spid="48"/>
                                        </p:tgtEl>
                                        <p:attrNameLst>
                                          <p:attrName>style.visibility</p:attrName>
                                        </p:attrNameLst>
                                      </p:cBhvr>
                                      <p:to>
                                        <p:strVal val="visible"/>
                                      </p:to>
                                    </p:set>
                                    <p:animEffect transition="in" filter="wipe(right)">
                                      <p:cBhvr>
                                        <p:cTn id="66" dur="500"/>
                                        <p:tgtEl>
                                          <p:spTgt spid="48"/>
                                        </p:tgtEl>
                                      </p:cBhvr>
                                    </p:animEffect>
                                  </p:childTnLst>
                                </p:cTn>
                              </p:par>
                            </p:childTnLst>
                          </p:cTn>
                        </p:par>
                      </p:childTnLst>
                    </p:cTn>
                  </p:par>
                  <p:par>
                    <p:cTn id="67" fill="hold">
                      <p:stCondLst>
                        <p:cond delay="indefinite"/>
                      </p:stCondLst>
                      <p:childTnLst>
                        <p:par>
                          <p:cTn id="68" fill="hold">
                            <p:stCondLst>
                              <p:cond delay="0"/>
                            </p:stCondLst>
                            <p:childTnLst>
                              <p:par>
                                <p:cTn id="69" presetID="14" presetClass="exit" presetSubtype="10" fill="hold" grpId="1" nodeType="clickEffect">
                                  <p:stCondLst>
                                    <p:cond delay="0"/>
                                  </p:stCondLst>
                                  <p:childTnLst>
                                    <p:animEffect transition="out" filter="randombar(horizontal)">
                                      <p:cBhvr>
                                        <p:cTn id="70" dur="500"/>
                                        <p:tgtEl>
                                          <p:spTgt spid="15"/>
                                        </p:tgtEl>
                                      </p:cBhvr>
                                    </p:animEffect>
                                    <p:set>
                                      <p:cBhvr>
                                        <p:cTn id="71" dur="1" fill="hold">
                                          <p:stCondLst>
                                            <p:cond delay="499"/>
                                          </p:stCondLst>
                                        </p:cTn>
                                        <p:tgtEl>
                                          <p:spTgt spid="15"/>
                                        </p:tgtEl>
                                        <p:attrNameLst>
                                          <p:attrName>style.visibility</p:attrName>
                                        </p:attrNameLst>
                                      </p:cBhvr>
                                      <p:to>
                                        <p:strVal val="hidden"/>
                                      </p:to>
                                    </p:set>
                                  </p:childTnLst>
                                </p:cTn>
                              </p:par>
                              <p:par>
                                <p:cTn id="72" presetID="14" presetClass="exit" presetSubtype="10" fill="hold" grpId="1" nodeType="withEffect">
                                  <p:stCondLst>
                                    <p:cond delay="0"/>
                                  </p:stCondLst>
                                  <p:childTnLst>
                                    <p:animEffect transition="out" filter="randombar(horizontal)">
                                      <p:cBhvr>
                                        <p:cTn id="73" dur="500"/>
                                        <p:tgtEl>
                                          <p:spTgt spid="17"/>
                                        </p:tgtEl>
                                      </p:cBhvr>
                                    </p:animEffect>
                                    <p:set>
                                      <p:cBhvr>
                                        <p:cTn id="74" dur="1" fill="hold">
                                          <p:stCondLst>
                                            <p:cond delay="499"/>
                                          </p:stCondLst>
                                        </p:cTn>
                                        <p:tgtEl>
                                          <p:spTgt spid="17"/>
                                        </p:tgtEl>
                                        <p:attrNameLst>
                                          <p:attrName>style.visibility</p:attrName>
                                        </p:attrNameLst>
                                      </p:cBhvr>
                                      <p:to>
                                        <p:strVal val="hidden"/>
                                      </p:to>
                                    </p:set>
                                  </p:childTnLst>
                                </p:cTn>
                              </p:par>
                              <p:par>
                                <p:cTn id="75" presetID="14" presetClass="exit" presetSubtype="10" fill="hold" grpId="1" nodeType="withEffect">
                                  <p:stCondLst>
                                    <p:cond delay="0"/>
                                  </p:stCondLst>
                                  <p:childTnLst>
                                    <p:animEffect transition="out" filter="randombar(horizontal)">
                                      <p:cBhvr>
                                        <p:cTn id="76" dur="500"/>
                                        <p:tgtEl>
                                          <p:spTgt spid="8"/>
                                        </p:tgtEl>
                                      </p:cBhvr>
                                    </p:animEffect>
                                    <p:set>
                                      <p:cBhvr>
                                        <p:cTn id="77" dur="1" fill="hold">
                                          <p:stCondLst>
                                            <p:cond delay="499"/>
                                          </p:stCondLst>
                                        </p:cTn>
                                        <p:tgtEl>
                                          <p:spTgt spid="8"/>
                                        </p:tgtEl>
                                        <p:attrNameLst>
                                          <p:attrName>style.visibility</p:attrName>
                                        </p:attrNameLst>
                                      </p:cBhvr>
                                      <p:to>
                                        <p:strVal val="hidden"/>
                                      </p:to>
                                    </p:set>
                                  </p:childTnLst>
                                </p:cTn>
                              </p:par>
                              <p:par>
                                <p:cTn id="78" presetID="14" presetClass="exit" presetSubtype="10" fill="hold" nodeType="withEffect">
                                  <p:stCondLst>
                                    <p:cond delay="0"/>
                                  </p:stCondLst>
                                  <p:childTnLst>
                                    <p:animEffect transition="out" filter="randombar(horizontal)">
                                      <p:cBhvr>
                                        <p:cTn id="79" dur="500"/>
                                        <p:tgtEl>
                                          <p:spTgt spid="12"/>
                                        </p:tgtEl>
                                      </p:cBhvr>
                                    </p:animEffect>
                                    <p:set>
                                      <p:cBhvr>
                                        <p:cTn id="80" dur="1" fill="hold">
                                          <p:stCondLst>
                                            <p:cond delay="499"/>
                                          </p:stCondLst>
                                        </p:cTn>
                                        <p:tgtEl>
                                          <p:spTgt spid="12"/>
                                        </p:tgtEl>
                                        <p:attrNameLst>
                                          <p:attrName>style.visibility</p:attrName>
                                        </p:attrNameLst>
                                      </p:cBhvr>
                                      <p:to>
                                        <p:strVal val="hidden"/>
                                      </p:to>
                                    </p:set>
                                  </p:childTnLst>
                                </p:cTn>
                              </p:par>
                              <p:par>
                                <p:cTn id="81" presetID="14" presetClass="exit" presetSubtype="10" fill="hold" grpId="1" nodeType="withEffect">
                                  <p:stCondLst>
                                    <p:cond delay="0"/>
                                  </p:stCondLst>
                                  <p:childTnLst>
                                    <p:animEffect transition="out" filter="randombar(horizontal)">
                                      <p:cBhvr>
                                        <p:cTn id="82" dur="500"/>
                                        <p:tgtEl>
                                          <p:spTgt spid="14"/>
                                        </p:tgtEl>
                                      </p:cBhvr>
                                    </p:animEffect>
                                    <p:set>
                                      <p:cBhvr>
                                        <p:cTn id="83" dur="1" fill="hold">
                                          <p:stCondLst>
                                            <p:cond delay="499"/>
                                          </p:stCondLst>
                                        </p:cTn>
                                        <p:tgtEl>
                                          <p:spTgt spid="14"/>
                                        </p:tgtEl>
                                        <p:attrNameLst>
                                          <p:attrName>style.visibility</p:attrName>
                                        </p:attrNameLst>
                                      </p:cBhvr>
                                      <p:to>
                                        <p:strVal val="hidden"/>
                                      </p:to>
                                    </p:set>
                                  </p:childTnLst>
                                </p:cTn>
                              </p:par>
                              <p:par>
                                <p:cTn id="84" presetID="14" presetClass="exit" presetSubtype="10" fill="hold" nodeType="withEffect">
                                  <p:stCondLst>
                                    <p:cond delay="0"/>
                                  </p:stCondLst>
                                  <p:childTnLst>
                                    <p:animEffect transition="out" filter="randombar(horizontal)">
                                      <p:cBhvr>
                                        <p:cTn id="85" dur="500"/>
                                        <p:tgtEl>
                                          <p:spTgt spid="18"/>
                                        </p:tgtEl>
                                      </p:cBhvr>
                                    </p:animEffect>
                                    <p:set>
                                      <p:cBhvr>
                                        <p:cTn id="86" dur="1" fill="hold">
                                          <p:stCondLst>
                                            <p:cond delay="499"/>
                                          </p:stCondLst>
                                        </p:cTn>
                                        <p:tgtEl>
                                          <p:spTgt spid="18"/>
                                        </p:tgtEl>
                                        <p:attrNameLst>
                                          <p:attrName>style.visibility</p:attrName>
                                        </p:attrNameLst>
                                      </p:cBhvr>
                                      <p:to>
                                        <p:strVal val="hidden"/>
                                      </p:to>
                                    </p:set>
                                  </p:childTnLst>
                                </p:cTn>
                              </p:par>
                              <p:par>
                                <p:cTn id="87" presetID="14" presetClass="exit" presetSubtype="10" fill="hold" nodeType="withEffect">
                                  <p:stCondLst>
                                    <p:cond delay="0"/>
                                  </p:stCondLst>
                                  <p:childTnLst>
                                    <p:animEffect transition="out" filter="randombar(horizontal)">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4" presetClass="exit" presetSubtype="10" fill="hold" grpId="1" nodeType="withEffect">
                                  <p:stCondLst>
                                    <p:cond delay="0"/>
                                  </p:stCondLst>
                                  <p:childTnLst>
                                    <p:animEffect transition="out" filter="randombar(horizontal)">
                                      <p:cBhvr>
                                        <p:cTn id="91" dur="500"/>
                                        <p:tgtEl>
                                          <p:spTgt spid="38"/>
                                        </p:tgtEl>
                                      </p:cBhvr>
                                    </p:animEffect>
                                    <p:set>
                                      <p:cBhvr>
                                        <p:cTn id="92" dur="1" fill="hold">
                                          <p:stCondLst>
                                            <p:cond delay="499"/>
                                          </p:stCondLst>
                                        </p:cTn>
                                        <p:tgtEl>
                                          <p:spTgt spid="38"/>
                                        </p:tgtEl>
                                        <p:attrNameLst>
                                          <p:attrName>style.visibility</p:attrName>
                                        </p:attrNameLst>
                                      </p:cBhvr>
                                      <p:to>
                                        <p:strVal val="hidden"/>
                                      </p:to>
                                    </p:set>
                                  </p:childTnLst>
                                </p:cTn>
                              </p:par>
                              <p:par>
                                <p:cTn id="93" presetID="14" presetClass="exit" presetSubtype="10" fill="hold" nodeType="withEffect">
                                  <p:stCondLst>
                                    <p:cond delay="0"/>
                                  </p:stCondLst>
                                  <p:childTnLst>
                                    <p:animEffect transition="out" filter="randombar(horizontal)">
                                      <p:cBhvr>
                                        <p:cTn id="94" dur="500"/>
                                        <p:tgtEl>
                                          <p:spTgt spid="39"/>
                                        </p:tgtEl>
                                      </p:cBhvr>
                                    </p:animEffect>
                                    <p:set>
                                      <p:cBhvr>
                                        <p:cTn id="95" dur="1" fill="hold">
                                          <p:stCondLst>
                                            <p:cond delay="499"/>
                                          </p:stCondLst>
                                        </p:cTn>
                                        <p:tgtEl>
                                          <p:spTgt spid="39"/>
                                        </p:tgtEl>
                                        <p:attrNameLst>
                                          <p:attrName>style.visibility</p:attrName>
                                        </p:attrNameLst>
                                      </p:cBhvr>
                                      <p:to>
                                        <p:strVal val="hidden"/>
                                      </p:to>
                                    </p:set>
                                  </p:childTnLst>
                                </p:cTn>
                              </p:par>
                              <p:par>
                                <p:cTn id="96" presetID="14" presetClass="exit" presetSubtype="10" fill="hold" grpId="1" nodeType="withEffect">
                                  <p:stCondLst>
                                    <p:cond delay="0"/>
                                  </p:stCondLst>
                                  <p:childTnLst>
                                    <p:animEffect transition="out" filter="randombar(horizontal)">
                                      <p:cBhvr>
                                        <p:cTn id="97" dur="500"/>
                                        <p:tgtEl>
                                          <p:spTgt spid="42"/>
                                        </p:tgtEl>
                                      </p:cBhvr>
                                    </p:animEffect>
                                    <p:set>
                                      <p:cBhvr>
                                        <p:cTn id="98" dur="1" fill="hold">
                                          <p:stCondLst>
                                            <p:cond delay="499"/>
                                          </p:stCondLst>
                                        </p:cTn>
                                        <p:tgtEl>
                                          <p:spTgt spid="42"/>
                                        </p:tgtEl>
                                        <p:attrNameLst>
                                          <p:attrName>style.visibility</p:attrName>
                                        </p:attrNameLst>
                                      </p:cBhvr>
                                      <p:to>
                                        <p:strVal val="hidden"/>
                                      </p:to>
                                    </p:set>
                                  </p:childTnLst>
                                </p:cTn>
                              </p:par>
                              <p:par>
                                <p:cTn id="99" presetID="14" presetClass="exit" presetSubtype="10" fill="hold" nodeType="withEffect">
                                  <p:stCondLst>
                                    <p:cond delay="0"/>
                                  </p:stCondLst>
                                  <p:childTnLst>
                                    <p:animEffect transition="out" filter="randombar(horizontal)">
                                      <p:cBhvr>
                                        <p:cTn id="100" dur="500"/>
                                        <p:tgtEl>
                                          <p:spTgt spid="43"/>
                                        </p:tgtEl>
                                      </p:cBhvr>
                                    </p:animEffect>
                                    <p:set>
                                      <p:cBhvr>
                                        <p:cTn id="101" dur="1" fill="hold">
                                          <p:stCondLst>
                                            <p:cond delay="499"/>
                                          </p:stCondLst>
                                        </p:cTn>
                                        <p:tgtEl>
                                          <p:spTgt spid="43"/>
                                        </p:tgtEl>
                                        <p:attrNameLst>
                                          <p:attrName>style.visibility</p:attrName>
                                        </p:attrNameLst>
                                      </p:cBhvr>
                                      <p:to>
                                        <p:strVal val="hidden"/>
                                      </p:to>
                                    </p:set>
                                  </p:childTnLst>
                                </p:cTn>
                              </p:par>
                              <p:par>
                                <p:cTn id="102" presetID="14" presetClass="exit" presetSubtype="10" fill="hold" nodeType="withEffect">
                                  <p:stCondLst>
                                    <p:cond delay="0"/>
                                  </p:stCondLst>
                                  <p:childTnLst>
                                    <p:animEffect transition="out" filter="randombar(horizontal)">
                                      <p:cBhvr>
                                        <p:cTn id="103" dur="500"/>
                                        <p:tgtEl>
                                          <p:spTgt spid="48"/>
                                        </p:tgtEl>
                                      </p:cBhvr>
                                    </p:animEffect>
                                    <p:set>
                                      <p:cBhvr>
                                        <p:cTn id="104" dur="1" fill="hold">
                                          <p:stCondLst>
                                            <p:cond delay="49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7" grpId="0" animBg="1"/>
      <p:bldP spid="17" grpId="1" animBg="1"/>
      <p:bldP spid="2" grpId="0" animBg="1"/>
      <p:bldP spid="8" grpId="0" animBg="1"/>
      <p:bldP spid="8" grpId="1" animBg="1"/>
      <p:bldP spid="14" grpId="0" animBg="1"/>
      <p:bldP spid="14" grpId="1" animBg="1"/>
      <p:bldP spid="38" grpId="0" animBg="1"/>
      <p:bldP spid="38" grpId="1" animBg="1"/>
      <p:bldP spid="42" grpId="0" animBg="1"/>
      <p:bldP spid="4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41472F5F-B524-92A5-D5BC-28445C012792}"/>
              </a:ext>
            </a:extLst>
          </p:cNvPr>
          <p:cNvSpPr/>
          <p:nvPr/>
        </p:nvSpPr>
        <p:spPr>
          <a:xfrm>
            <a:off x="195943" y="81642"/>
            <a:ext cx="5900058"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Navigation Pane</a:t>
            </a:r>
            <a:endParaRPr lang="en-US" sz="2000" dirty="0">
              <a:solidFill>
                <a:schemeClr val="tx1"/>
              </a:solidFill>
            </a:endParaRPr>
          </a:p>
        </p:txBody>
      </p:sp>
      <p:sp>
        <p:nvSpPr>
          <p:cNvPr id="7" name="Slide Number Placeholder 2">
            <a:extLst>
              <a:ext uri="{FF2B5EF4-FFF2-40B4-BE49-F238E27FC236}">
                <a16:creationId xmlns:a16="http://schemas.microsoft.com/office/drawing/2014/main" id="{B547BEAD-32A0-FEC6-1158-E11CC1F2092B}"/>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22</a:t>
            </a:fld>
            <a:endParaRPr lang="en-GB" dirty="0">
              <a:solidFill>
                <a:schemeClr val="tx1"/>
              </a:solidFill>
            </a:endParaRPr>
          </a:p>
        </p:txBody>
      </p:sp>
      <p:sp>
        <p:nvSpPr>
          <p:cNvPr id="4" name="TextBox 3">
            <a:extLst>
              <a:ext uri="{FF2B5EF4-FFF2-40B4-BE49-F238E27FC236}">
                <a16:creationId xmlns:a16="http://schemas.microsoft.com/office/drawing/2014/main" id="{4793A127-952F-90D7-1860-981A25A50CD1}"/>
              </a:ext>
            </a:extLst>
          </p:cNvPr>
          <p:cNvSpPr txBox="1"/>
          <p:nvPr/>
        </p:nvSpPr>
        <p:spPr>
          <a:xfrm>
            <a:off x="7450365" y="81642"/>
            <a:ext cx="3379560" cy="707886"/>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Navigation</a:t>
            </a:r>
            <a:r>
              <a:rPr lang="en-US" sz="2000" dirty="0"/>
              <a:t> pane has three general categories. </a:t>
            </a:r>
          </a:p>
        </p:txBody>
      </p:sp>
      <p:pic>
        <p:nvPicPr>
          <p:cNvPr id="10" name="Picture 9" descr="Graphical user interface, text, application">
            <a:extLst>
              <a:ext uri="{FF2B5EF4-FFF2-40B4-BE49-F238E27FC236}">
                <a16:creationId xmlns:a16="http://schemas.microsoft.com/office/drawing/2014/main" id="{770B2E7C-EA80-C9B5-8043-C25B1D4195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92" y="1145028"/>
            <a:ext cx="7258050" cy="5672150"/>
          </a:xfrm>
          <a:prstGeom prst="rect">
            <a:avLst/>
          </a:prstGeom>
        </p:spPr>
      </p:pic>
      <p:sp>
        <p:nvSpPr>
          <p:cNvPr id="19" name="Rectangle 18">
            <a:extLst>
              <a:ext uri="{FF2B5EF4-FFF2-40B4-BE49-F238E27FC236}">
                <a16:creationId xmlns:a16="http://schemas.microsoft.com/office/drawing/2014/main" id="{B7286A6F-2E2B-8660-386D-2B6EAC0F882C}"/>
              </a:ext>
            </a:extLst>
          </p:cNvPr>
          <p:cNvSpPr/>
          <p:nvPr/>
        </p:nvSpPr>
        <p:spPr>
          <a:xfrm>
            <a:off x="115085" y="2003828"/>
            <a:ext cx="3139743" cy="481335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A7AEB31A-E0A0-294B-269A-188F20C71000}"/>
              </a:ext>
            </a:extLst>
          </p:cNvPr>
          <p:cNvSpPr txBox="1"/>
          <p:nvPr/>
        </p:nvSpPr>
        <p:spPr>
          <a:xfrm>
            <a:off x="7450365" y="883194"/>
            <a:ext cx="4639252" cy="1631216"/>
          </a:xfrm>
          <a:prstGeom prst="rect">
            <a:avLst/>
          </a:prstGeom>
          <a:solidFill>
            <a:schemeClr val="bg1"/>
          </a:solidFill>
          <a:ln w="19050">
            <a:solidFill>
              <a:schemeClr val="accent2"/>
            </a:solidFill>
          </a:ln>
        </p:spPr>
        <p:txBody>
          <a:bodyPr wrap="square" rtlCol="0">
            <a:spAutoFit/>
          </a:bodyPr>
          <a:lstStyle/>
          <a:p>
            <a:pPr marL="457200" indent="-457200">
              <a:buAutoNum type="arabicPeriod"/>
            </a:pPr>
            <a:r>
              <a:rPr lang="en-US" sz="2000" b="1" dirty="0"/>
              <a:t>Quick Access</a:t>
            </a:r>
            <a:r>
              <a:rPr lang="en-US" sz="2000" dirty="0"/>
              <a:t> links – These links are the common shortcuts.</a:t>
            </a:r>
          </a:p>
          <a:p>
            <a:r>
              <a:rPr lang="en-US" sz="2000" dirty="0"/>
              <a:t>You can add to these by dragging a folder &amp; dropping it in the Quick Access area or delete it by right clicking on it.   </a:t>
            </a:r>
          </a:p>
        </p:txBody>
      </p:sp>
      <p:sp>
        <p:nvSpPr>
          <p:cNvPr id="29" name="TextBox 28">
            <a:extLst>
              <a:ext uri="{FF2B5EF4-FFF2-40B4-BE49-F238E27FC236}">
                <a16:creationId xmlns:a16="http://schemas.microsoft.com/office/drawing/2014/main" id="{EA77361F-142D-C528-A5BA-BFC24B8EFE57}"/>
              </a:ext>
            </a:extLst>
          </p:cNvPr>
          <p:cNvSpPr txBox="1"/>
          <p:nvPr/>
        </p:nvSpPr>
        <p:spPr>
          <a:xfrm>
            <a:off x="7462156" y="3192291"/>
            <a:ext cx="4639252" cy="1323439"/>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2"/>
            </a:pPr>
            <a:r>
              <a:rPr lang="en-US" sz="2000" b="1" dirty="0"/>
              <a:t>OneDrive</a:t>
            </a:r>
            <a:r>
              <a:rPr lang="en-US" sz="2000" dirty="0"/>
              <a:t> – This OneDrive link is most likely connected to your personal OneDrive but  can also be a business OneDrive account.</a:t>
            </a:r>
          </a:p>
        </p:txBody>
      </p:sp>
      <p:cxnSp>
        <p:nvCxnSpPr>
          <p:cNvPr id="3" name="Straight Arrow Connector 2">
            <a:extLst>
              <a:ext uri="{FF2B5EF4-FFF2-40B4-BE49-F238E27FC236}">
                <a16:creationId xmlns:a16="http://schemas.microsoft.com/office/drawing/2014/main" id="{BFDF6958-7504-4D60-755E-61477E0678BE}"/>
              </a:ext>
            </a:extLst>
          </p:cNvPr>
          <p:cNvCxnSpPr>
            <a:cxnSpLocks/>
            <a:stCxn id="4" idx="1"/>
          </p:cNvCxnSpPr>
          <p:nvPr/>
        </p:nvCxnSpPr>
        <p:spPr>
          <a:xfrm flipH="1">
            <a:off x="2943225" y="435585"/>
            <a:ext cx="4507140" cy="15634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8043661-90C2-3121-3B3C-A4413A96EBDC}"/>
              </a:ext>
            </a:extLst>
          </p:cNvPr>
          <p:cNvSpPr txBox="1"/>
          <p:nvPr/>
        </p:nvSpPr>
        <p:spPr>
          <a:xfrm>
            <a:off x="4657725" y="4601380"/>
            <a:ext cx="7443683" cy="1938992"/>
          </a:xfrm>
          <a:prstGeom prst="rect">
            <a:avLst/>
          </a:prstGeom>
          <a:solidFill>
            <a:schemeClr val="bg1"/>
          </a:solidFill>
          <a:ln w="19050">
            <a:solidFill>
              <a:schemeClr val="accent2"/>
            </a:solidFill>
          </a:ln>
        </p:spPr>
        <p:txBody>
          <a:bodyPr wrap="square" rtlCol="0">
            <a:spAutoFit/>
          </a:bodyPr>
          <a:lstStyle/>
          <a:p>
            <a:pPr marL="457200" indent="-457200">
              <a:buFont typeface="+mj-lt"/>
              <a:buAutoNum type="arabicPeriod" startAt="3"/>
            </a:pPr>
            <a:r>
              <a:rPr lang="en-US" sz="2000" b="1" dirty="0"/>
              <a:t>This PC</a:t>
            </a:r>
            <a:r>
              <a:rPr lang="en-US" sz="2000" dirty="0"/>
              <a:t> – </a:t>
            </a:r>
            <a:r>
              <a:rPr lang="en-US" sz="2000" b="1" i="1" dirty="0"/>
              <a:t>First</a:t>
            </a:r>
            <a:r>
              <a:rPr lang="en-US" sz="2000" dirty="0"/>
              <a:t> is listed the folders in your user profile, desktop,</a:t>
            </a:r>
          </a:p>
          <a:p>
            <a:pPr indent="1962150"/>
            <a:r>
              <a:rPr lang="en-US" sz="2000" dirty="0"/>
              <a:t>documents, downloads, music, pictures &amp; videos.</a:t>
            </a:r>
          </a:p>
          <a:p>
            <a:pPr indent="1428750"/>
            <a:r>
              <a:rPr lang="en-US" sz="2000" b="1" i="1" dirty="0"/>
              <a:t>Second</a:t>
            </a:r>
            <a:r>
              <a:rPr lang="en-US" sz="2000" dirty="0"/>
              <a:t>, the devices are listed: local storage drives.</a:t>
            </a:r>
          </a:p>
          <a:p>
            <a:pPr indent="1428750"/>
            <a:r>
              <a:rPr lang="en-US" sz="2000" b="1" i="1" dirty="0"/>
              <a:t>Third</a:t>
            </a:r>
            <a:r>
              <a:rPr lang="en-US" sz="2000" dirty="0"/>
              <a:t>, all physically attached drives, usually USB drives.</a:t>
            </a:r>
          </a:p>
          <a:p>
            <a:pPr indent="1428750"/>
            <a:r>
              <a:rPr lang="en-US" sz="2000" b="1" i="1" dirty="0"/>
              <a:t>Fourth</a:t>
            </a:r>
            <a:r>
              <a:rPr lang="en-US" sz="2000" dirty="0"/>
              <a:t>, all mapped network drives.</a:t>
            </a:r>
          </a:p>
          <a:p>
            <a:pPr indent="1428750"/>
            <a:r>
              <a:rPr lang="en-US" sz="2000" b="1" i="1" dirty="0"/>
              <a:t>Fifth</a:t>
            </a:r>
            <a:r>
              <a:rPr lang="en-US" sz="2000" dirty="0"/>
              <a:t>, the network link at the very bottom.</a:t>
            </a:r>
          </a:p>
        </p:txBody>
      </p:sp>
      <p:cxnSp>
        <p:nvCxnSpPr>
          <p:cNvPr id="16" name="Straight Arrow Connector 15">
            <a:extLst>
              <a:ext uri="{FF2B5EF4-FFF2-40B4-BE49-F238E27FC236}">
                <a16:creationId xmlns:a16="http://schemas.microsoft.com/office/drawing/2014/main" id="{51CC48E8-74F4-53FB-12E2-6FDA648CC60B}"/>
              </a:ext>
            </a:extLst>
          </p:cNvPr>
          <p:cNvCxnSpPr>
            <a:cxnSpLocks/>
            <a:stCxn id="27" idx="1"/>
            <a:endCxn id="23" idx="1"/>
          </p:cNvCxnSpPr>
          <p:nvPr/>
        </p:nvCxnSpPr>
        <p:spPr>
          <a:xfrm flipH="1">
            <a:off x="2524126" y="1698802"/>
            <a:ext cx="4926239" cy="13081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ight Brace 22">
            <a:extLst>
              <a:ext uri="{FF2B5EF4-FFF2-40B4-BE49-F238E27FC236}">
                <a16:creationId xmlns:a16="http://schemas.microsoft.com/office/drawing/2014/main" id="{E1719878-D742-2735-7A66-D66457F87090}"/>
              </a:ext>
            </a:extLst>
          </p:cNvPr>
          <p:cNvSpPr/>
          <p:nvPr/>
        </p:nvSpPr>
        <p:spPr>
          <a:xfrm>
            <a:off x="981076" y="2134672"/>
            <a:ext cx="1543050" cy="1744601"/>
          </a:xfrm>
          <a:prstGeom prst="rightBrace">
            <a:avLst>
              <a:gd name="adj1" fmla="val 5273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8" name="Right Brace 27">
            <a:extLst>
              <a:ext uri="{FF2B5EF4-FFF2-40B4-BE49-F238E27FC236}">
                <a16:creationId xmlns:a16="http://schemas.microsoft.com/office/drawing/2014/main" id="{4009123A-6FE0-A270-A3E6-25FD642A53B6}"/>
              </a:ext>
            </a:extLst>
          </p:cNvPr>
          <p:cNvSpPr/>
          <p:nvPr/>
        </p:nvSpPr>
        <p:spPr>
          <a:xfrm>
            <a:off x="951530" y="4240712"/>
            <a:ext cx="1409701" cy="2459445"/>
          </a:xfrm>
          <a:prstGeom prst="rightBrace">
            <a:avLst>
              <a:gd name="adj1" fmla="val 52732"/>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30" name="Straight Arrow Connector 29">
            <a:extLst>
              <a:ext uri="{FF2B5EF4-FFF2-40B4-BE49-F238E27FC236}">
                <a16:creationId xmlns:a16="http://schemas.microsoft.com/office/drawing/2014/main" id="{E377C2EF-3833-8B3C-18BA-599929ACA067}"/>
              </a:ext>
            </a:extLst>
          </p:cNvPr>
          <p:cNvCxnSpPr>
            <a:cxnSpLocks/>
            <a:stCxn id="29" idx="1"/>
          </p:cNvCxnSpPr>
          <p:nvPr/>
        </p:nvCxnSpPr>
        <p:spPr>
          <a:xfrm flipH="1">
            <a:off x="1108364" y="3854011"/>
            <a:ext cx="6353792" cy="2561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197CCE3A-5A37-608D-ED34-191FADFB8D4B}"/>
              </a:ext>
            </a:extLst>
          </p:cNvPr>
          <p:cNvCxnSpPr>
            <a:cxnSpLocks/>
            <a:stCxn id="12" idx="1"/>
            <a:endCxn id="28" idx="1"/>
          </p:cNvCxnSpPr>
          <p:nvPr/>
        </p:nvCxnSpPr>
        <p:spPr>
          <a:xfrm flipH="1" flipV="1">
            <a:off x="2361231" y="5470435"/>
            <a:ext cx="2296494" cy="10044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0EED5FD6-ACC6-E7C4-0351-291D3FDC52F8}"/>
              </a:ext>
            </a:extLst>
          </p:cNvPr>
          <p:cNvGrpSpPr/>
          <p:nvPr/>
        </p:nvGrpSpPr>
        <p:grpSpPr>
          <a:xfrm>
            <a:off x="1519011" y="557811"/>
            <a:ext cx="3257094" cy="400110"/>
            <a:chOff x="7021285" y="612977"/>
            <a:chExt cx="3257094" cy="400110"/>
          </a:xfrm>
        </p:grpSpPr>
        <p:sp>
          <p:nvSpPr>
            <p:cNvPr id="48" name="TextBox 47">
              <a:extLst>
                <a:ext uri="{FF2B5EF4-FFF2-40B4-BE49-F238E27FC236}">
                  <a16:creationId xmlns:a16="http://schemas.microsoft.com/office/drawing/2014/main" id="{1CE7A9E3-822B-EEDE-CE8E-246AC3B000F3}"/>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49" name="Picture 48" descr="A picture containing graphical user interface&#10;&#10;Description automatically generated">
              <a:extLst>
                <a:ext uri="{FF2B5EF4-FFF2-40B4-BE49-F238E27FC236}">
                  <a16:creationId xmlns:a16="http://schemas.microsoft.com/office/drawing/2014/main" id="{ED0CED63-C185-B3B1-B028-8228C8794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Tree>
    <p:extLst>
      <p:ext uri="{BB962C8B-B14F-4D97-AF65-F5344CB8AC3E}">
        <p14:creationId xmlns:p14="http://schemas.microsoft.com/office/powerpoint/2010/main" val="20140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up)">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 calcmode="lin" valueType="num">
                                      <p:cBhvr additive="base">
                                        <p:cTn id="25" dur="500" fill="hold"/>
                                        <p:tgtEl>
                                          <p:spTgt spid="27"/>
                                        </p:tgtEl>
                                        <p:attrNameLst>
                                          <p:attrName>ppt_x</p:attrName>
                                        </p:attrNameLst>
                                      </p:cBhvr>
                                      <p:tavLst>
                                        <p:tav tm="0">
                                          <p:val>
                                            <p:strVal val="1+#ppt_w/2"/>
                                          </p:val>
                                        </p:tav>
                                        <p:tav tm="100000">
                                          <p:val>
                                            <p:strVal val="#ppt_x"/>
                                          </p:val>
                                        </p:tav>
                                      </p:tavLst>
                                    </p:anim>
                                    <p:anim calcmode="lin" valueType="num">
                                      <p:cBhvr additive="base">
                                        <p:cTn id="26" dur="500" fill="hold"/>
                                        <p:tgtEl>
                                          <p:spTgt spid="27"/>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2"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right)">
                                      <p:cBhvr>
                                        <p:cTn id="30" dur="500"/>
                                        <p:tgtEl>
                                          <p:spTgt spid="16"/>
                                        </p:tgtEl>
                                      </p:cBhvr>
                                    </p:animEffect>
                                  </p:childTnLst>
                                </p:cTn>
                              </p:par>
                            </p:childTnLst>
                          </p:cTn>
                        </p:par>
                        <p:par>
                          <p:cTn id="31" fill="hold">
                            <p:stCondLst>
                              <p:cond delay="1000"/>
                            </p:stCondLst>
                            <p:childTnLst>
                              <p:par>
                                <p:cTn id="32" presetID="22" presetClass="entr" presetSubtype="2"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right)">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1+#ppt_w/2"/>
                                          </p:val>
                                        </p:tav>
                                        <p:tav tm="100000">
                                          <p:val>
                                            <p:strVal val="#ppt_x"/>
                                          </p:val>
                                        </p:tav>
                                      </p:tavLst>
                                    </p:anim>
                                    <p:anim calcmode="lin" valueType="num">
                                      <p:cBhvr additive="base">
                                        <p:cTn id="40" dur="500" fill="hold"/>
                                        <p:tgtEl>
                                          <p:spTgt spid="29"/>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2" fill="hold" nodeType="afterEffect">
                                  <p:stCondLst>
                                    <p:cond delay="0"/>
                                  </p:stCondLst>
                                  <p:childTnLst>
                                    <p:set>
                                      <p:cBhvr>
                                        <p:cTn id="43" dur="1" fill="hold">
                                          <p:stCondLst>
                                            <p:cond delay="0"/>
                                          </p:stCondLst>
                                        </p:cTn>
                                        <p:tgtEl>
                                          <p:spTgt spid="30"/>
                                        </p:tgtEl>
                                        <p:attrNameLst>
                                          <p:attrName>style.visibility</p:attrName>
                                        </p:attrNameLst>
                                      </p:cBhvr>
                                      <p:to>
                                        <p:strVal val="visible"/>
                                      </p:to>
                                    </p:set>
                                    <p:animEffect transition="in" filter="wipe(right)">
                                      <p:cBhvr>
                                        <p:cTn id="44" dur="500"/>
                                        <p:tgtEl>
                                          <p:spTgt spid="30"/>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additive="base">
                                        <p:cTn id="49" dur="500" fill="hold"/>
                                        <p:tgtEl>
                                          <p:spTgt spid="12"/>
                                        </p:tgtEl>
                                        <p:attrNameLst>
                                          <p:attrName>ppt_x</p:attrName>
                                        </p:attrNameLst>
                                      </p:cBhvr>
                                      <p:tavLst>
                                        <p:tav tm="0">
                                          <p:val>
                                            <p:strVal val="1+#ppt_w/2"/>
                                          </p:val>
                                        </p:tav>
                                        <p:tav tm="100000">
                                          <p:val>
                                            <p:strVal val="#ppt_x"/>
                                          </p:val>
                                        </p:tav>
                                      </p:tavLst>
                                    </p:anim>
                                    <p:anim calcmode="lin" valueType="num">
                                      <p:cBhvr additive="base">
                                        <p:cTn id="50" dur="500" fill="hold"/>
                                        <p:tgtEl>
                                          <p:spTgt spid="12"/>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2" presetClass="entr" presetSubtype="2" fill="hold"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right)">
                                      <p:cBhvr>
                                        <p:cTn id="54" dur="500"/>
                                        <p:tgtEl>
                                          <p:spTgt spid="33"/>
                                        </p:tgtEl>
                                      </p:cBhvr>
                                    </p:animEffect>
                                  </p:childTnLst>
                                </p:cTn>
                              </p:par>
                            </p:childTnLst>
                          </p:cTn>
                        </p:par>
                        <p:par>
                          <p:cTn id="55" fill="hold">
                            <p:stCondLst>
                              <p:cond delay="1000"/>
                            </p:stCondLst>
                            <p:childTnLst>
                              <p:par>
                                <p:cTn id="56" presetID="22" presetClass="entr" presetSubtype="2" fill="hold" grpId="0"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right)">
                                      <p:cBhvr>
                                        <p:cTn id="58" dur="500"/>
                                        <p:tgtEl>
                                          <p:spTgt spid="28"/>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4"/>
                                        </p:tgtEl>
                                      </p:cBhvr>
                                    </p:animEffect>
                                    <p:set>
                                      <p:cBhvr>
                                        <p:cTn id="63" dur="1" fill="hold">
                                          <p:stCondLst>
                                            <p:cond delay="499"/>
                                          </p:stCondLst>
                                        </p:cTn>
                                        <p:tgtEl>
                                          <p:spTgt spid="4"/>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3"/>
                                        </p:tgtEl>
                                      </p:cBhvr>
                                    </p:animEffect>
                                    <p:set>
                                      <p:cBhvr>
                                        <p:cTn id="66" dur="1" fill="hold">
                                          <p:stCondLst>
                                            <p:cond delay="499"/>
                                          </p:stCondLst>
                                        </p:cTn>
                                        <p:tgtEl>
                                          <p:spTgt spid="3"/>
                                        </p:tgtEl>
                                        <p:attrNameLst>
                                          <p:attrName>style.visibility</p:attrName>
                                        </p:attrNameLst>
                                      </p:cBhvr>
                                      <p:to>
                                        <p:strVal val="hidden"/>
                                      </p:to>
                                    </p:set>
                                  </p:childTnLst>
                                </p:cTn>
                              </p:par>
                              <p:par>
                                <p:cTn id="67" presetID="14" presetClass="exit" presetSubtype="10" fill="hold" grpId="1" nodeType="withEffect">
                                  <p:stCondLst>
                                    <p:cond delay="0"/>
                                  </p:stCondLst>
                                  <p:childTnLst>
                                    <p:animEffect transition="out" filter="randombar(horizontal)">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par>
                                <p:cTn id="70" presetID="14" presetClass="exit" presetSubtype="10" fill="hold" grpId="1" nodeType="withEffect">
                                  <p:stCondLst>
                                    <p:cond delay="0"/>
                                  </p:stCondLst>
                                  <p:childTnLst>
                                    <p:animEffect transition="out" filter="randombar(horizontal)">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16"/>
                                        </p:tgtEl>
                                      </p:cBhvr>
                                    </p:animEffect>
                                    <p:set>
                                      <p:cBhvr>
                                        <p:cTn id="75" dur="1" fill="hold">
                                          <p:stCondLst>
                                            <p:cond delay="499"/>
                                          </p:stCondLst>
                                        </p:cTn>
                                        <p:tgtEl>
                                          <p:spTgt spid="16"/>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23"/>
                                        </p:tgtEl>
                                      </p:cBhvr>
                                    </p:animEffect>
                                    <p:set>
                                      <p:cBhvr>
                                        <p:cTn id="78" dur="1" fill="hold">
                                          <p:stCondLst>
                                            <p:cond delay="499"/>
                                          </p:stCondLst>
                                        </p:cTn>
                                        <p:tgtEl>
                                          <p:spTgt spid="23"/>
                                        </p:tgtEl>
                                        <p:attrNameLst>
                                          <p:attrName>style.visibility</p:attrName>
                                        </p:attrNameLst>
                                      </p:cBhvr>
                                      <p:to>
                                        <p:strVal val="hidden"/>
                                      </p:to>
                                    </p:set>
                                  </p:childTnLst>
                                </p:cTn>
                              </p:par>
                              <p:par>
                                <p:cTn id="79" presetID="14" presetClass="exit" presetSubtype="10" fill="hold" grpId="1" nodeType="withEffect">
                                  <p:stCondLst>
                                    <p:cond delay="0"/>
                                  </p:stCondLst>
                                  <p:childTnLst>
                                    <p:animEffect transition="out" filter="randombar(horizontal)">
                                      <p:cBhvr>
                                        <p:cTn id="80" dur="500"/>
                                        <p:tgtEl>
                                          <p:spTgt spid="29"/>
                                        </p:tgtEl>
                                      </p:cBhvr>
                                    </p:animEffect>
                                    <p:set>
                                      <p:cBhvr>
                                        <p:cTn id="81" dur="1" fill="hold">
                                          <p:stCondLst>
                                            <p:cond delay="499"/>
                                          </p:stCondLst>
                                        </p:cTn>
                                        <p:tgtEl>
                                          <p:spTgt spid="29"/>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30"/>
                                        </p:tgtEl>
                                      </p:cBhvr>
                                    </p:animEffect>
                                    <p:set>
                                      <p:cBhvr>
                                        <p:cTn id="84" dur="1" fill="hold">
                                          <p:stCondLst>
                                            <p:cond delay="499"/>
                                          </p:stCondLst>
                                        </p:cTn>
                                        <p:tgtEl>
                                          <p:spTgt spid="30"/>
                                        </p:tgtEl>
                                        <p:attrNameLst>
                                          <p:attrName>style.visibility</p:attrName>
                                        </p:attrNameLst>
                                      </p:cBhvr>
                                      <p:to>
                                        <p:strVal val="hidden"/>
                                      </p:to>
                                    </p:set>
                                  </p:childTnLst>
                                </p:cTn>
                              </p:par>
                              <p:par>
                                <p:cTn id="85" presetID="14" presetClass="exit" presetSubtype="10" fill="hold" grpId="1" nodeType="withEffect">
                                  <p:stCondLst>
                                    <p:cond delay="0"/>
                                  </p:stCondLst>
                                  <p:childTnLst>
                                    <p:animEffect transition="out" filter="randombar(horizontal)">
                                      <p:cBhvr>
                                        <p:cTn id="86" dur="500"/>
                                        <p:tgtEl>
                                          <p:spTgt spid="12"/>
                                        </p:tgtEl>
                                      </p:cBhvr>
                                    </p:animEffect>
                                    <p:set>
                                      <p:cBhvr>
                                        <p:cTn id="87" dur="1" fill="hold">
                                          <p:stCondLst>
                                            <p:cond delay="499"/>
                                          </p:stCondLst>
                                        </p:cTn>
                                        <p:tgtEl>
                                          <p:spTgt spid="12"/>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33"/>
                                        </p:tgtEl>
                                      </p:cBhvr>
                                    </p:animEffect>
                                    <p:set>
                                      <p:cBhvr>
                                        <p:cTn id="90" dur="1" fill="hold">
                                          <p:stCondLst>
                                            <p:cond delay="499"/>
                                          </p:stCondLst>
                                        </p:cTn>
                                        <p:tgtEl>
                                          <p:spTgt spid="33"/>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28"/>
                                        </p:tgtEl>
                                      </p:cBhvr>
                                    </p:animEffect>
                                    <p:set>
                                      <p:cBhvr>
                                        <p:cTn id="93" dur="1" fill="hold">
                                          <p:stCondLst>
                                            <p:cond delay="499"/>
                                          </p:stCondLst>
                                        </p:cTn>
                                        <p:tgtEl>
                                          <p:spTgt spid="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9" grpId="0" animBg="1"/>
      <p:bldP spid="19" grpId="1" animBg="1"/>
      <p:bldP spid="27" grpId="0" animBg="1"/>
      <p:bldP spid="27" grpId="1" animBg="1"/>
      <p:bldP spid="29" grpId="0" animBg="1"/>
      <p:bldP spid="29" grpId="1" animBg="1"/>
      <p:bldP spid="12" grpId="0" animBg="1"/>
      <p:bldP spid="12" grpId="1" animBg="1"/>
      <p:bldP spid="23" grpId="0" animBg="1"/>
      <p:bldP spid="23" grpId="1" animBg="1"/>
      <p:bldP spid="28" grpId="0" animBg="1"/>
      <p:bldP spid="2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E7B8AB0A-7D27-1374-0C2F-76C603EDC29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23</a:t>
            </a:fld>
            <a:endParaRPr lang="en-GB" dirty="0">
              <a:solidFill>
                <a:schemeClr val="tx1"/>
              </a:solidFill>
            </a:endParaRPr>
          </a:p>
        </p:txBody>
      </p:sp>
      <p:pic>
        <p:nvPicPr>
          <p:cNvPr id="3" name="Picture 2" descr="Graphical user interface, text, application">
            <a:extLst>
              <a:ext uri="{FF2B5EF4-FFF2-40B4-BE49-F238E27FC236}">
                <a16:creationId xmlns:a16="http://schemas.microsoft.com/office/drawing/2014/main" id="{6A96286D-DB25-8BB0-921F-9553F42538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92" y="1145028"/>
            <a:ext cx="7258050" cy="5672150"/>
          </a:xfrm>
          <a:prstGeom prst="rect">
            <a:avLst/>
          </a:prstGeom>
        </p:spPr>
      </p:pic>
      <p:sp>
        <p:nvSpPr>
          <p:cNvPr id="4" name="TextBox 3">
            <a:extLst>
              <a:ext uri="{FF2B5EF4-FFF2-40B4-BE49-F238E27FC236}">
                <a16:creationId xmlns:a16="http://schemas.microsoft.com/office/drawing/2014/main" id="{EFE3E458-F5EC-EA71-0A88-22F739F2FF26}"/>
              </a:ext>
            </a:extLst>
          </p:cNvPr>
          <p:cNvSpPr txBox="1"/>
          <p:nvPr/>
        </p:nvSpPr>
        <p:spPr>
          <a:xfrm>
            <a:off x="7855265" y="342268"/>
            <a:ext cx="3886199" cy="1015663"/>
          </a:xfrm>
          <a:prstGeom prst="rect">
            <a:avLst/>
          </a:prstGeom>
          <a:solidFill>
            <a:schemeClr val="bg1"/>
          </a:solidFill>
          <a:ln w="19050">
            <a:solidFill>
              <a:schemeClr val="accent2"/>
            </a:solidFill>
          </a:ln>
        </p:spPr>
        <p:txBody>
          <a:bodyPr wrap="square" rtlCol="0">
            <a:spAutoFit/>
          </a:bodyPr>
          <a:lstStyle/>
          <a:p>
            <a:r>
              <a:rPr lang="en-US" sz="2000" dirty="0"/>
              <a:t>The </a:t>
            </a:r>
            <a:r>
              <a:rPr lang="en-US" sz="2000" b="1" dirty="0"/>
              <a:t>File/Folder</a:t>
            </a:r>
            <a:r>
              <a:rPr lang="en-US" sz="2000" dirty="0"/>
              <a:t> pane lists the contents of the drive/folder highlighted in the Navigation pane.</a:t>
            </a:r>
          </a:p>
        </p:txBody>
      </p:sp>
      <p:sp>
        <p:nvSpPr>
          <p:cNvPr id="6" name="Rectangle 5">
            <a:extLst>
              <a:ext uri="{FF2B5EF4-FFF2-40B4-BE49-F238E27FC236}">
                <a16:creationId xmlns:a16="http://schemas.microsoft.com/office/drawing/2014/main" id="{A4D22FF1-4978-8AFD-4065-E095A632C7D4}"/>
              </a:ext>
            </a:extLst>
          </p:cNvPr>
          <p:cNvSpPr/>
          <p:nvPr/>
        </p:nvSpPr>
        <p:spPr>
          <a:xfrm>
            <a:off x="3295650" y="2003828"/>
            <a:ext cx="4024417" cy="483512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8AF3279E-4A43-E9C5-1189-843F05985D7F}"/>
              </a:ext>
            </a:extLst>
          </p:cNvPr>
          <p:cNvCxnSpPr>
            <a:cxnSpLocks/>
          </p:cNvCxnSpPr>
          <p:nvPr/>
        </p:nvCxnSpPr>
        <p:spPr>
          <a:xfrm flipH="1">
            <a:off x="7320067" y="1357931"/>
            <a:ext cx="535198" cy="64589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Rounded Corners 18">
            <a:extLst>
              <a:ext uri="{FF2B5EF4-FFF2-40B4-BE49-F238E27FC236}">
                <a16:creationId xmlns:a16="http://schemas.microsoft.com/office/drawing/2014/main" id="{4FDAE154-22EA-8862-CEAD-CA1E9DED7D7B}"/>
              </a:ext>
            </a:extLst>
          </p:cNvPr>
          <p:cNvSpPr/>
          <p:nvPr/>
        </p:nvSpPr>
        <p:spPr>
          <a:xfrm>
            <a:off x="195943" y="81642"/>
            <a:ext cx="5900058"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File Explorer – Navigation Pane</a:t>
            </a:r>
            <a:endParaRPr lang="en-US" sz="2000" dirty="0">
              <a:solidFill>
                <a:schemeClr val="tx1"/>
              </a:solidFill>
            </a:endParaRPr>
          </a:p>
        </p:txBody>
      </p:sp>
      <p:grpSp>
        <p:nvGrpSpPr>
          <p:cNvPr id="20" name="Group 19">
            <a:extLst>
              <a:ext uri="{FF2B5EF4-FFF2-40B4-BE49-F238E27FC236}">
                <a16:creationId xmlns:a16="http://schemas.microsoft.com/office/drawing/2014/main" id="{5D20BF5E-91E4-17C6-9EDE-4277F597E51D}"/>
              </a:ext>
            </a:extLst>
          </p:cNvPr>
          <p:cNvGrpSpPr/>
          <p:nvPr/>
        </p:nvGrpSpPr>
        <p:grpSpPr>
          <a:xfrm>
            <a:off x="1347561" y="557811"/>
            <a:ext cx="3257094" cy="400110"/>
            <a:chOff x="7021285" y="612977"/>
            <a:chExt cx="3257094" cy="400110"/>
          </a:xfrm>
        </p:grpSpPr>
        <p:sp>
          <p:nvSpPr>
            <p:cNvPr id="21" name="TextBox 20">
              <a:extLst>
                <a:ext uri="{FF2B5EF4-FFF2-40B4-BE49-F238E27FC236}">
                  <a16:creationId xmlns:a16="http://schemas.microsoft.com/office/drawing/2014/main" id="{F539E92E-9A8D-C22A-B491-ED64778FA707}"/>
                </a:ext>
              </a:extLst>
            </p:cNvPr>
            <p:cNvSpPr txBox="1"/>
            <p:nvPr/>
          </p:nvSpPr>
          <p:spPr>
            <a:xfrm>
              <a:off x="7021285" y="612977"/>
              <a:ext cx="3257094" cy="400110"/>
            </a:xfrm>
            <a:prstGeom prst="rect">
              <a:avLst/>
            </a:prstGeom>
            <a:solidFill>
              <a:schemeClr val="bg1"/>
            </a:solidFill>
            <a:ln w="19050">
              <a:solidFill>
                <a:schemeClr val="accent2"/>
              </a:solidFill>
            </a:ln>
          </p:spPr>
          <p:txBody>
            <a:bodyPr wrap="square" rtlCol="0">
              <a:spAutoFit/>
            </a:bodyPr>
            <a:lstStyle/>
            <a:p>
              <a:r>
                <a:rPr lang="en-US" sz="2000" b="1" dirty="0"/>
                <a:t>File Explorer (Win + E)</a:t>
              </a:r>
              <a:endParaRPr lang="en-US" sz="2000" dirty="0"/>
            </a:p>
          </p:txBody>
        </p:sp>
        <p:pic>
          <p:nvPicPr>
            <p:cNvPr id="22" name="Picture 21" descr="A picture containing graphical user interface&#10;&#10;Description automatically generated">
              <a:extLst>
                <a:ext uri="{FF2B5EF4-FFF2-40B4-BE49-F238E27FC236}">
                  <a16:creationId xmlns:a16="http://schemas.microsoft.com/office/drawing/2014/main" id="{09D60816-90DA-0509-E5F3-C3BFB45CFE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82600" y="629336"/>
              <a:ext cx="570791" cy="367392"/>
            </a:xfrm>
            <a:prstGeom prst="rect">
              <a:avLst/>
            </a:prstGeom>
            <a:solidFill>
              <a:schemeClr val="bg1"/>
            </a:solidFill>
            <a:ln w="19050">
              <a:noFill/>
            </a:ln>
          </p:spPr>
        </p:pic>
      </p:grpSp>
      <p:sp>
        <p:nvSpPr>
          <p:cNvPr id="25" name="TextBox 24">
            <a:extLst>
              <a:ext uri="{FF2B5EF4-FFF2-40B4-BE49-F238E27FC236}">
                <a16:creationId xmlns:a16="http://schemas.microsoft.com/office/drawing/2014/main" id="{E67953C7-8229-5B03-352B-2440DACC8293}"/>
              </a:ext>
            </a:extLst>
          </p:cNvPr>
          <p:cNvSpPr txBox="1"/>
          <p:nvPr/>
        </p:nvSpPr>
        <p:spPr>
          <a:xfrm>
            <a:off x="9605818" y="1578022"/>
            <a:ext cx="2495589" cy="2246769"/>
          </a:xfrm>
          <a:prstGeom prst="rect">
            <a:avLst/>
          </a:prstGeom>
          <a:solidFill>
            <a:schemeClr val="bg1"/>
          </a:solidFill>
          <a:ln w="19050">
            <a:solidFill>
              <a:schemeClr val="accent2"/>
            </a:solidFill>
          </a:ln>
        </p:spPr>
        <p:txBody>
          <a:bodyPr wrap="square" rtlCol="0">
            <a:spAutoFit/>
          </a:bodyPr>
          <a:lstStyle/>
          <a:p>
            <a:r>
              <a:rPr lang="en-US" sz="2000" b="1" dirty="0"/>
              <a:t>Right-clicking </a:t>
            </a:r>
            <a:r>
              <a:rPr lang="en-US" sz="2000" dirty="0"/>
              <a:t>on a file or folder displays a context menu</a:t>
            </a:r>
          </a:p>
          <a:p>
            <a:r>
              <a:rPr lang="en-US" sz="2000" b="1" dirty="0"/>
              <a:t>… OR …</a:t>
            </a:r>
          </a:p>
          <a:p>
            <a:r>
              <a:rPr lang="en-US" sz="2000" dirty="0"/>
              <a:t>by pressing the</a:t>
            </a:r>
            <a:br>
              <a:rPr lang="en-US" sz="2000" dirty="0"/>
            </a:br>
            <a:r>
              <a:rPr lang="en-US" sz="2000" b="1" dirty="0"/>
              <a:t>SHIFT-F10</a:t>
            </a:r>
            <a:br>
              <a:rPr lang="en-US" sz="2000" dirty="0"/>
            </a:br>
            <a:r>
              <a:rPr lang="en-US" sz="2000" dirty="0"/>
              <a:t>keyboard combination</a:t>
            </a:r>
          </a:p>
        </p:txBody>
      </p:sp>
      <p:cxnSp>
        <p:nvCxnSpPr>
          <p:cNvPr id="26" name="Straight Arrow Connector 25">
            <a:extLst>
              <a:ext uri="{FF2B5EF4-FFF2-40B4-BE49-F238E27FC236}">
                <a16:creationId xmlns:a16="http://schemas.microsoft.com/office/drawing/2014/main" id="{485AB291-B315-D28C-E20E-98F2B129B49B}"/>
              </a:ext>
            </a:extLst>
          </p:cNvPr>
          <p:cNvCxnSpPr>
            <a:cxnSpLocks/>
          </p:cNvCxnSpPr>
          <p:nvPr/>
        </p:nvCxnSpPr>
        <p:spPr>
          <a:xfrm flipH="1">
            <a:off x="3657601" y="1578022"/>
            <a:ext cx="5948217" cy="191332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descr="Graphical user interface, application">
            <a:extLst>
              <a:ext uri="{FF2B5EF4-FFF2-40B4-BE49-F238E27FC236}">
                <a16:creationId xmlns:a16="http://schemas.microsoft.com/office/drawing/2014/main" id="{AD9C199A-5213-1CA2-C2BF-35F3376ED1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3952" y="3586693"/>
            <a:ext cx="2235348" cy="2900344"/>
          </a:xfrm>
          <a:prstGeom prst="rect">
            <a:avLst/>
          </a:prstGeom>
        </p:spPr>
      </p:pic>
      <p:cxnSp>
        <p:nvCxnSpPr>
          <p:cNvPr id="34" name="Straight Arrow Connector 33">
            <a:extLst>
              <a:ext uri="{FF2B5EF4-FFF2-40B4-BE49-F238E27FC236}">
                <a16:creationId xmlns:a16="http://schemas.microsoft.com/office/drawing/2014/main" id="{702CA5E0-CCB7-4847-5FBD-7A26A94E32AC}"/>
              </a:ext>
            </a:extLst>
          </p:cNvPr>
          <p:cNvCxnSpPr>
            <a:cxnSpLocks/>
          </p:cNvCxnSpPr>
          <p:nvPr/>
        </p:nvCxnSpPr>
        <p:spPr>
          <a:xfrm flipV="1">
            <a:off x="4943475" y="5448300"/>
            <a:ext cx="1807023" cy="8953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38" name="Picture 37" descr="Graphical user interface, text, application">
            <a:extLst>
              <a:ext uri="{FF2B5EF4-FFF2-40B4-BE49-F238E27FC236}">
                <a16:creationId xmlns:a16="http://schemas.microsoft.com/office/drawing/2014/main" id="{87B774D4-38C6-FFF4-547E-0D363630DC4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50498" y="2368271"/>
            <a:ext cx="2687055" cy="4397877"/>
          </a:xfrm>
          <a:prstGeom prst="rect">
            <a:avLst/>
          </a:prstGeom>
        </p:spPr>
      </p:pic>
    </p:spTree>
    <p:extLst>
      <p:ext uri="{BB962C8B-B14F-4D97-AF65-F5344CB8AC3E}">
        <p14:creationId xmlns:p14="http://schemas.microsoft.com/office/powerpoint/2010/main" val="2377568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2" presetClass="entr" presetSubtype="2"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1+#ppt_w/2"/>
                                          </p:val>
                                        </p:tav>
                                        <p:tav tm="100000">
                                          <p:val>
                                            <p:strVal val="#ppt_x"/>
                                          </p:val>
                                        </p:tav>
                                      </p:tavLst>
                                    </p:anim>
                                    <p:anim calcmode="lin" valueType="num">
                                      <p:cBhvr additive="base">
                                        <p:cTn id="12" dur="500" fill="hold"/>
                                        <p:tgtEl>
                                          <p:spTgt spid="4"/>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500"/>
                                        <p:tgtEl>
                                          <p:spTgt spid="7"/>
                                        </p:tgtEl>
                                      </p:cBhvr>
                                    </p:animEffect>
                                  </p:childTnLst>
                                </p:cTn>
                              </p:par>
                            </p:childTnLst>
                          </p:cTn>
                        </p:par>
                        <p:par>
                          <p:cTn id="17" fill="hold">
                            <p:stCondLst>
                              <p:cond delay="1500"/>
                            </p:stCondLst>
                            <p:childTnLst>
                              <p:par>
                                <p:cTn id="18" presetID="22" presetClass="entr" presetSubtype="1"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xit" presetSubtype="10" fill="hold" grpId="1" nodeType="clickEffect">
                                  <p:stCondLst>
                                    <p:cond delay="0"/>
                                  </p:stCondLst>
                                  <p:childTnLst>
                                    <p:animEffect transition="out" filter="randombar(horizontal)">
                                      <p:cBhvr>
                                        <p:cTn id="24" dur="500"/>
                                        <p:tgtEl>
                                          <p:spTgt spid="4"/>
                                        </p:tgtEl>
                                      </p:cBhvr>
                                    </p:animEffect>
                                    <p:set>
                                      <p:cBhvr>
                                        <p:cTn id="25" dur="1" fill="hold">
                                          <p:stCondLst>
                                            <p:cond delay="499"/>
                                          </p:stCondLst>
                                        </p:cTn>
                                        <p:tgtEl>
                                          <p:spTgt spid="4"/>
                                        </p:tgtEl>
                                        <p:attrNameLst>
                                          <p:attrName>style.visibility</p:attrName>
                                        </p:attrNameLst>
                                      </p:cBhvr>
                                      <p:to>
                                        <p:strVal val="hidden"/>
                                      </p:to>
                                    </p:set>
                                  </p:childTnLst>
                                </p:cTn>
                              </p:par>
                              <p:par>
                                <p:cTn id="26" presetID="14" presetClass="exit" presetSubtype="10" fill="hold" nodeType="withEffect">
                                  <p:stCondLst>
                                    <p:cond delay="0"/>
                                  </p:stCondLst>
                                  <p:childTnLst>
                                    <p:animEffect transition="out" filter="randombar(horizontal)">
                                      <p:cBhvr>
                                        <p:cTn id="27" dur="500"/>
                                        <p:tgtEl>
                                          <p:spTgt spid="7"/>
                                        </p:tgtEl>
                                      </p:cBhvr>
                                    </p:animEffect>
                                    <p:set>
                                      <p:cBhvr>
                                        <p:cTn id="28" dur="1" fill="hold">
                                          <p:stCondLst>
                                            <p:cond delay="499"/>
                                          </p:stCondLst>
                                        </p:cTn>
                                        <p:tgtEl>
                                          <p:spTgt spid="7"/>
                                        </p:tgtEl>
                                        <p:attrNameLst>
                                          <p:attrName>style.visibility</p:attrName>
                                        </p:attrNameLst>
                                      </p:cBhvr>
                                      <p:to>
                                        <p:strVal val="hidden"/>
                                      </p:to>
                                    </p:set>
                                  </p:childTnLst>
                                </p:cTn>
                              </p:par>
                              <p:par>
                                <p:cTn id="29" presetID="14" presetClass="exit" presetSubtype="10" fill="hold" grpId="1" nodeType="withEffect">
                                  <p:stCondLst>
                                    <p:cond delay="0"/>
                                  </p:stCondLst>
                                  <p:childTnLst>
                                    <p:animEffect transition="out" filter="randombar(horizontal)">
                                      <p:cBhvr>
                                        <p:cTn id="30" dur="500"/>
                                        <p:tgtEl>
                                          <p:spTgt spid="6"/>
                                        </p:tgtEl>
                                      </p:cBhvr>
                                    </p:animEffect>
                                    <p:set>
                                      <p:cBhvr>
                                        <p:cTn id="31" dur="1" fill="hold">
                                          <p:stCondLst>
                                            <p:cond delay="499"/>
                                          </p:stCondLst>
                                        </p:cTn>
                                        <p:tgtEl>
                                          <p:spTgt spid="6"/>
                                        </p:tgtEl>
                                        <p:attrNameLst>
                                          <p:attrName>style.visibility</p:attrName>
                                        </p:attrNameLst>
                                      </p:cBhvr>
                                      <p:to>
                                        <p:strVal val="hidden"/>
                                      </p:to>
                                    </p:set>
                                  </p:childTnLst>
                                </p:cTn>
                              </p:par>
                            </p:childTnLst>
                          </p:cTn>
                        </p:par>
                        <p:par>
                          <p:cTn id="32" fill="hold">
                            <p:stCondLst>
                              <p:cond delay="500"/>
                            </p:stCondLst>
                            <p:childTnLst>
                              <p:par>
                                <p:cTn id="33" presetID="2" presetClass="entr" presetSubtype="2"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additive="base">
                                        <p:cTn id="35" dur="500" fill="hold"/>
                                        <p:tgtEl>
                                          <p:spTgt spid="25"/>
                                        </p:tgtEl>
                                        <p:attrNameLst>
                                          <p:attrName>ppt_x</p:attrName>
                                        </p:attrNameLst>
                                      </p:cBhvr>
                                      <p:tavLst>
                                        <p:tav tm="0">
                                          <p:val>
                                            <p:strVal val="1+#ppt_w/2"/>
                                          </p:val>
                                        </p:tav>
                                        <p:tav tm="100000">
                                          <p:val>
                                            <p:strVal val="#ppt_x"/>
                                          </p:val>
                                        </p:tav>
                                      </p:tavLst>
                                    </p:anim>
                                    <p:anim calcmode="lin" valueType="num">
                                      <p:cBhvr additive="base">
                                        <p:cTn id="36" dur="500" fill="hold"/>
                                        <p:tgtEl>
                                          <p:spTgt spid="25"/>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2" presetClass="entr" presetSubtype="2" fill="hold" nodeType="after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wipe(right)">
                                      <p:cBhvr>
                                        <p:cTn id="40" dur="500"/>
                                        <p:tgtEl>
                                          <p:spTgt spid="26"/>
                                        </p:tgtEl>
                                      </p:cBhvr>
                                    </p:animEffect>
                                  </p:childTnLst>
                                </p:cTn>
                              </p:par>
                            </p:childTnLst>
                          </p:cTn>
                        </p:par>
                        <p:par>
                          <p:cTn id="41" fill="hold">
                            <p:stCondLst>
                              <p:cond delay="1500"/>
                            </p:stCondLst>
                            <p:childTnLst>
                              <p:par>
                                <p:cTn id="42" presetID="22" presetClass="entr" presetSubtype="1" fill="hold" nodeType="after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up)">
                                      <p:cBhvr>
                                        <p:cTn id="44" dur="50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left)">
                                      <p:cBhvr>
                                        <p:cTn id="49" dur="500"/>
                                        <p:tgtEl>
                                          <p:spTgt spid="34"/>
                                        </p:tgtEl>
                                      </p:cBhvr>
                                    </p:animEffect>
                                  </p:childTnLst>
                                </p:cTn>
                              </p:par>
                            </p:childTnLst>
                          </p:cTn>
                        </p:par>
                        <p:par>
                          <p:cTn id="50" fill="hold">
                            <p:stCondLst>
                              <p:cond delay="500"/>
                            </p:stCondLst>
                            <p:childTnLst>
                              <p:par>
                                <p:cTn id="51" presetID="22" presetClass="entr" presetSubtype="8"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wipe(left)">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xit" presetSubtype="10" fill="hold" grpId="1" nodeType="clickEffect">
                                  <p:stCondLst>
                                    <p:cond delay="0"/>
                                  </p:stCondLst>
                                  <p:childTnLst>
                                    <p:animEffect transition="out" filter="randombar(horizontal)">
                                      <p:cBhvr>
                                        <p:cTn id="57" dur="500"/>
                                        <p:tgtEl>
                                          <p:spTgt spid="25"/>
                                        </p:tgtEl>
                                      </p:cBhvr>
                                    </p:animEffect>
                                    <p:set>
                                      <p:cBhvr>
                                        <p:cTn id="58" dur="1" fill="hold">
                                          <p:stCondLst>
                                            <p:cond delay="499"/>
                                          </p:stCondLst>
                                        </p:cTn>
                                        <p:tgtEl>
                                          <p:spTgt spid="25"/>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26"/>
                                        </p:tgtEl>
                                      </p:cBhvr>
                                    </p:animEffect>
                                    <p:set>
                                      <p:cBhvr>
                                        <p:cTn id="61" dur="1" fill="hold">
                                          <p:stCondLst>
                                            <p:cond delay="499"/>
                                          </p:stCondLst>
                                        </p:cTn>
                                        <p:tgtEl>
                                          <p:spTgt spid="26"/>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32"/>
                                        </p:tgtEl>
                                      </p:cBhvr>
                                    </p:animEffect>
                                    <p:set>
                                      <p:cBhvr>
                                        <p:cTn id="64" dur="1" fill="hold">
                                          <p:stCondLst>
                                            <p:cond delay="499"/>
                                          </p:stCondLst>
                                        </p:cTn>
                                        <p:tgtEl>
                                          <p:spTgt spid="32"/>
                                        </p:tgtEl>
                                        <p:attrNameLst>
                                          <p:attrName>style.visibility</p:attrName>
                                        </p:attrNameLst>
                                      </p:cBhvr>
                                      <p:to>
                                        <p:strVal val="hidden"/>
                                      </p:to>
                                    </p:set>
                                  </p:childTnLst>
                                </p:cTn>
                              </p:par>
                              <p:par>
                                <p:cTn id="65" presetID="14" presetClass="exit" presetSubtype="10" fill="hold" nodeType="withEffect">
                                  <p:stCondLst>
                                    <p:cond delay="0"/>
                                  </p:stCondLst>
                                  <p:childTnLst>
                                    <p:animEffect transition="out" filter="randombar(horizontal)">
                                      <p:cBhvr>
                                        <p:cTn id="66" dur="500"/>
                                        <p:tgtEl>
                                          <p:spTgt spid="34"/>
                                        </p:tgtEl>
                                      </p:cBhvr>
                                    </p:animEffect>
                                    <p:set>
                                      <p:cBhvr>
                                        <p:cTn id="67" dur="1" fill="hold">
                                          <p:stCondLst>
                                            <p:cond delay="499"/>
                                          </p:stCondLst>
                                        </p:cTn>
                                        <p:tgtEl>
                                          <p:spTgt spid="34"/>
                                        </p:tgtEl>
                                        <p:attrNameLst>
                                          <p:attrName>style.visibility</p:attrName>
                                        </p:attrNameLst>
                                      </p:cBhvr>
                                      <p:to>
                                        <p:strVal val="hidden"/>
                                      </p:to>
                                    </p:set>
                                  </p:childTnLst>
                                </p:cTn>
                              </p:par>
                              <p:par>
                                <p:cTn id="68" presetID="14" presetClass="exit" presetSubtype="10" fill="hold" nodeType="withEffect">
                                  <p:stCondLst>
                                    <p:cond delay="0"/>
                                  </p:stCondLst>
                                  <p:childTnLst>
                                    <p:animEffect transition="out" filter="randombar(horizontal)">
                                      <p:cBhvr>
                                        <p:cTn id="69" dur="500"/>
                                        <p:tgtEl>
                                          <p:spTgt spid="38"/>
                                        </p:tgtEl>
                                      </p:cBhvr>
                                    </p:animEffect>
                                    <p:set>
                                      <p:cBhvr>
                                        <p:cTn id="70" dur="1" fill="hold">
                                          <p:stCondLst>
                                            <p:cond delay="499"/>
                                          </p:stCondLst>
                                        </p:cTn>
                                        <p:tgtEl>
                                          <p:spTgt spid="38"/>
                                        </p:tgtEl>
                                        <p:attrNameLst>
                                          <p:attrName>style.visibility</p:attrName>
                                        </p:attrNameLst>
                                      </p:cBhvr>
                                      <p:to>
                                        <p:strVal val="hidden"/>
                                      </p:to>
                                    </p:set>
                                  </p:childTnLst>
                                </p:cTn>
                              </p:par>
                              <p:par>
                                <p:cTn id="71" presetID="14" presetClass="exit" presetSubtype="10" fill="hold" nodeType="withEffect">
                                  <p:stCondLst>
                                    <p:cond delay="0"/>
                                  </p:stCondLst>
                                  <p:childTnLst>
                                    <p:animEffect transition="out" filter="randombar(horizontal)">
                                      <p:cBhvr>
                                        <p:cTn id="72" dur="500"/>
                                        <p:tgtEl>
                                          <p:spTgt spid="3"/>
                                        </p:tgtEl>
                                      </p:cBhvr>
                                    </p:animEffect>
                                    <p:set>
                                      <p:cBhvr>
                                        <p:cTn id="73" dur="1" fill="hold">
                                          <p:stCondLst>
                                            <p:cond delay="499"/>
                                          </p:stCondLst>
                                        </p:cTn>
                                        <p:tgtEl>
                                          <p:spTgt spid="3"/>
                                        </p:tgtEl>
                                        <p:attrNameLst>
                                          <p:attrName>style.visibility</p:attrName>
                                        </p:attrNameLst>
                                      </p:cBhvr>
                                      <p:to>
                                        <p:strVal val="hidden"/>
                                      </p:to>
                                    </p:set>
                                  </p:childTnLst>
                                </p:cTn>
                              </p:par>
                              <p:par>
                                <p:cTn id="74" presetID="14" presetClass="exit" presetSubtype="10" fill="hold" nodeType="withEffect">
                                  <p:stCondLst>
                                    <p:cond delay="0"/>
                                  </p:stCondLst>
                                  <p:childTnLst>
                                    <p:animEffect transition="out" filter="randombar(horizontal)">
                                      <p:cBhvr>
                                        <p:cTn id="75" dur="500"/>
                                        <p:tgtEl>
                                          <p:spTgt spid="20"/>
                                        </p:tgtEl>
                                      </p:cBhvr>
                                    </p:animEffect>
                                    <p:set>
                                      <p:cBhvr>
                                        <p:cTn id="7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6" grpId="0" animBg="1"/>
      <p:bldP spid="6" grpId="1" animBg="1"/>
      <p:bldP spid="25" grpId="0" animBg="1"/>
      <p:bldP spid="25"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7541" y="1796819"/>
            <a:ext cx="7872875" cy="3936437"/>
          </a:xfrm>
          <a:prstGeom prst="rect">
            <a:avLst/>
          </a:prstGeom>
        </p:spPr>
      </p:pic>
      <p:grpSp>
        <p:nvGrpSpPr>
          <p:cNvPr id="20" name="Group 19"/>
          <p:cNvGrpSpPr/>
          <p:nvPr/>
        </p:nvGrpSpPr>
        <p:grpSpPr>
          <a:xfrm>
            <a:off x="220570" y="1620457"/>
            <a:ext cx="2718015" cy="1734947"/>
            <a:chOff x="165427" y="1215343"/>
            <a:chExt cx="2038511" cy="1301210"/>
          </a:xfrm>
        </p:grpSpPr>
        <p:sp>
          <p:nvSpPr>
            <p:cNvPr id="8" name="Line Callout 1 7"/>
            <p:cNvSpPr/>
            <p:nvPr/>
          </p:nvSpPr>
          <p:spPr>
            <a:xfrm>
              <a:off x="1973614" y="2250830"/>
              <a:ext cx="230324" cy="265723"/>
            </a:xfrm>
            <a:prstGeom prst="borderCallout1">
              <a:avLst>
                <a:gd name="adj1" fmla="val -89"/>
                <a:gd name="adj2" fmla="val 38693"/>
                <a:gd name="adj3" fmla="val -276189"/>
                <a:gd name="adj4" fmla="val -515266"/>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3" name="TextBox 12"/>
            <p:cNvSpPr txBox="1"/>
            <p:nvPr/>
          </p:nvSpPr>
          <p:spPr>
            <a:xfrm>
              <a:off x="165427" y="1215343"/>
              <a:ext cx="1063993" cy="300082"/>
            </a:xfrm>
            <a:prstGeom prst="rect">
              <a:avLst/>
            </a:prstGeom>
            <a:noFill/>
            <a:ln w="25400">
              <a:solidFill>
                <a:srgbClr val="FF0000"/>
              </a:solidFill>
            </a:ln>
          </p:spPr>
          <p:txBody>
            <a:bodyPr wrap="square" rtlCol="0">
              <a:spAutoFit/>
            </a:bodyPr>
            <a:lstStyle/>
            <a:p>
              <a:pPr algn="ctr"/>
              <a:r>
                <a:rPr lang="en-CA" sz="2000" dirty="0"/>
                <a:t>Escape key</a:t>
              </a:r>
            </a:p>
          </p:txBody>
        </p:sp>
      </p:grpSp>
      <p:grpSp>
        <p:nvGrpSpPr>
          <p:cNvPr id="21" name="Group 20"/>
          <p:cNvGrpSpPr/>
          <p:nvPr/>
        </p:nvGrpSpPr>
        <p:grpSpPr>
          <a:xfrm>
            <a:off x="2114418" y="1520659"/>
            <a:ext cx="4898588" cy="1812328"/>
            <a:chOff x="1585813" y="1140495"/>
            <a:chExt cx="3673941" cy="1359246"/>
          </a:xfrm>
        </p:grpSpPr>
        <p:sp>
          <p:nvSpPr>
            <p:cNvPr id="7" name="Line Callout 1 6"/>
            <p:cNvSpPr/>
            <p:nvPr/>
          </p:nvSpPr>
          <p:spPr>
            <a:xfrm>
              <a:off x="2383692" y="2250831"/>
              <a:ext cx="2876062" cy="248910"/>
            </a:xfrm>
            <a:prstGeom prst="borderCallout1">
              <a:avLst>
                <a:gd name="adj1" fmla="val -89"/>
                <a:gd name="adj2" fmla="val 38693"/>
                <a:gd name="adj3" fmla="val -325188"/>
                <a:gd name="adj4" fmla="val 14171"/>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dirty="0"/>
            </a:p>
          </p:txBody>
        </p:sp>
        <p:sp>
          <p:nvSpPr>
            <p:cNvPr id="14" name="TextBox 13"/>
            <p:cNvSpPr txBox="1"/>
            <p:nvPr/>
          </p:nvSpPr>
          <p:spPr>
            <a:xfrm>
              <a:off x="1585813" y="1140495"/>
              <a:ext cx="2414686" cy="300083"/>
            </a:xfrm>
            <a:prstGeom prst="rect">
              <a:avLst/>
            </a:prstGeom>
            <a:noFill/>
            <a:ln w="25400">
              <a:solidFill>
                <a:srgbClr val="00B050"/>
              </a:solidFill>
            </a:ln>
          </p:spPr>
          <p:txBody>
            <a:bodyPr wrap="square" rtlCol="0">
              <a:spAutoFit/>
            </a:bodyPr>
            <a:lstStyle/>
            <a:p>
              <a:r>
                <a:rPr lang="en-CA" sz="2000" dirty="0"/>
                <a:t>Programmable Function Keys</a:t>
              </a:r>
            </a:p>
          </p:txBody>
        </p:sp>
      </p:grpSp>
      <p:sp>
        <p:nvSpPr>
          <p:cNvPr id="15" name="TextBox 14"/>
          <p:cNvSpPr txBox="1"/>
          <p:nvPr/>
        </p:nvSpPr>
        <p:spPr>
          <a:xfrm>
            <a:off x="135787" y="6010622"/>
            <a:ext cx="5796436" cy="741927"/>
          </a:xfrm>
          <a:prstGeom prst="rect">
            <a:avLst/>
          </a:prstGeom>
          <a:solidFill>
            <a:schemeClr val="bg1">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anchor="ctr" anchorCtr="0" compatLnSpc="1">
            <a:prstTxWarp prst="textNoShape">
              <a:avLst/>
            </a:prstTxWarp>
          </a:bodyPr>
          <a:lstStyle>
            <a:lvl1pPr algn="ctr" eaLnBrk="1" hangingPunct="1">
              <a:defRPr sz="4000" b="1">
                <a:ea typeface="+mj-ea"/>
                <a:cs typeface="Times New Roman" panose="02020603050405020304" pitchFamily="18" charset="0"/>
              </a:defRPr>
            </a:lvl1pPr>
            <a:lvl2pPr algn="ctr" eaLnBrk="1" hangingPunct="1">
              <a:defRPr sz="4400">
                <a:latin typeface="Calibri" pitchFamily="34" charset="0"/>
              </a:defRPr>
            </a:lvl2pPr>
            <a:lvl3pPr algn="ctr" eaLnBrk="1" hangingPunct="1">
              <a:defRPr sz="4400">
                <a:latin typeface="Calibri" pitchFamily="34" charset="0"/>
              </a:defRPr>
            </a:lvl3pPr>
            <a:lvl4pPr algn="ctr" eaLnBrk="1" hangingPunct="1">
              <a:defRPr sz="4400">
                <a:latin typeface="Calibri" pitchFamily="34" charset="0"/>
              </a:defRPr>
            </a:lvl4pPr>
            <a:lvl5pPr algn="ctr" eaLnBrk="1" hangingPunct="1">
              <a:defRPr sz="4400">
                <a:latin typeface="Calibri" pitchFamily="34" charset="0"/>
              </a:defRPr>
            </a:lvl5pPr>
            <a:lvl6pPr marL="457189" algn="ctr" fontAlgn="base">
              <a:spcBef>
                <a:spcPct val="0"/>
              </a:spcBef>
              <a:spcAft>
                <a:spcPct val="0"/>
              </a:spcAft>
              <a:defRPr sz="4400">
                <a:latin typeface="Calibri" pitchFamily="34" charset="0"/>
              </a:defRPr>
            </a:lvl6pPr>
            <a:lvl7pPr marL="914377" algn="ctr" fontAlgn="base">
              <a:spcBef>
                <a:spcPct val="0"/>
              </a:spcBef>
              <a:spcAft>
                <a:spcPct val="0"/>
              </a:spcAft>
              <a:defRPr sz="4400">
                <a:latin typeface="Calibri" pitchFamily="34" charset="0"/>
              </a:defRPr>
            </a:lvl7pPr>
            <a:lvl8pPr marL="1371566" algn="ctr" fontAlgn="base">
              <a:spcBef>
                <a:spcPct val="0"/>
              </a:spcBef>
              <a:spcAft>
                <a:spcPct val="0"/>
              </a:spcAft>
              <a:defRPr sz="4400">
                <a:latin typeface="Calibri" pitchFamily="34" charset="0"/>
              </a:defRPr>
            </a:lvl8pPr>
            <a:lvl9pPr marL="1828754" algn="ctr" fontAlgn="base">
              <a:spcBef>
                <a:spcPct val="0"/>
              </a:spcBef>
              <a:spcAft>
                <a:spcPct val="0"/>
              </a:spcAft>
              <a:defRPr sz="4400">
                <a:latin typeface="Calibri" pitchFamily="34" charset="0"/>
              </a:defRPr>
            </a:lvl9pPr>
          </a:lstStyle>
          <a:p>
            <a:r>
              <a:rPr lang="en-CA" sz="4400" dirty="0"/>
              <a:t>The Standard keyboard</a:t>
            </a:r>
          </a:p>
        </p:txBody>
      </p:sp>
      <p:grpSp>
        <p:nvGrpSpPr>
          <p:cNvPr id="22" name="Group 21"/>
          <p:cNvGrpSpPr/>
          <p:nvPr/>
        </p:nvGrpSpPr>
        <p:grpSpPr>
          <a:xfrm>
            <a:off x="7057429" y="323851"/>
            <a:ext cx="4914001" cy="3923975"/>
            <a:chOff x="5293071" y="242888"/>
            <a:chExt cx="3685501" cy="2942981"/>
          </a:xfrm>
        </p:grpSpPr>
        <p:sp>
          <p:nvSpPr>
            <p:cNvPr id="12" name="Line Callout 1 11"/>
            <p:cNvSpPr/>
            <p:nvPr/>
          </p:nvSpPr>
          <p:spPr>
            <a:xfrm rot="10800000">
              <a:off x="5293071" y="2532184"/>
              <a:ext cx="685696" cy="653685"/>
            </a:xfrm>
            <a:prstGeom prst="borderCallout1">
              <a:avLst>
                <a:gd name="adj1" fmla="val 99281"/>
                <a:gd name="adj2" fmla="val 1361"/>
                <a:gd name="adj3" fmla="val 276758"/>
                <a:gd name="adj4" fmla="val -183495"/>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6" name="TextBox 15"/>
            <p:cNvSpPr txBox="1"/>
            <p:nvPr/>
          </p:nvSpPr>
          <p:spPr>
            <a:xfrm>
              <a:off x="7236296" y="242888"/>
              <a:ext cx="1742276" cy="1680790"/>
            </a:xfrm>
            <a:prstGeom prst="rect">
              <a:avLst/>
            </a:prstGeom>
            <a:noFill/>
            <a:ln w="254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2000" dirty="0">
                  <a:solidFill>
                    <a:schemeClr val="tx1"/>
                  </a:solidFill>
                </a:rPr>
                <a:t>Insert/Delete</a:t>
              </a:r>
            </a:p>
            <a:p>
              <a:pPr algn="l"/>
              <a:r>
                <a:rPr lang="en-CA" sz="2000" dirty="0">
                  <a:solidFill>
                    <a:schemeClr val="tx1"/>
                  </a:solidFill>
                </a:rPr>
                <a:t>Home/End</a:t>
              </a:r>
            </a:p>
            <a:p>
              <a:pPr algn="l"/>
              <a:r>
                <a:rPr lang="en-CA" sz="2000" dirty="0">
                  <a:solidFill>
                    <a:schemeClr val="tx1"/>
                  </a:solidFill>
                </a:rPr>
                <a:t>Page Up/Page Down</a:t>
              </a:r>
            </a:p>
            <a:p>
              <a:pPr algn="l"/>
              <a:r>
                <a:rPr lang="en-CA" sz="2000" dirty="0">
                  <a:solidFill>
                    <a:schemeClr val="tx1"/>
                  </a:solidFill>
                </a:rPr>
                <a:t>Print Screen</a:t>
              </a:r>
            </a:p>
            <a:p>
              <a:pPr algn="l"/>
              <a:r>
                <a:rPr lang="en-CA" sz="2000" dirty="0">
                  <a:solidFill>
                    <a:schemeClr val="tx1"/>
                  </a:solidFill>
                </a:rPr>
                <a:t>Scroll Lock</a:t>
              </a:r>
            </a:p>
            <a:p>
              <a:pPr algn="l"/>
              <a:r>
                <a:rPr lang="en-CA" sz="2000" dirty="0">
                  <a:solidFill>
                    <a:schemeClr val="tx1"/>
                  </a:solidFill>
                </a:rPr>
                <a:t>Pause</a:t>
              </a:r>
            </a:p>
          </p:txBody>
        </p:sp>
      </p:grpSp>
      <p:grpSp>
        <p:nvGrpSpPr>
          <p:cNvPr id="4" name="Group 3"/>
          <p:cNvGrpSpPr/>
          <p:nvPr/>
        </p:nvGrpSpPr>
        <p:grpSpPr>
          <a:xfrm>
            <a:off x="8023792" y="3376247"/>
            <a:ext cx="3947637" cy="1769498"/>
            <a:chOff x="6017844" y="2532185"/>
            <a:chExt cx="2960728" cy="1327124"/>
          </a:xfrm>
        </p:grpSpPr>
        <p:sp>
          <p:nvSpPr>
            <p:cNvPr id="11" name="Line Callout 1 10"/>
            <p:cNvSpPr/>
            <p:nvPr/>
          </p:nvSpPr>
          <p:spPr>
            <a:xfrm>
              <a:off x="6017844" y="2532185"/>
              <a:ext cx="858412" cy="1119685"/>
            </a:xfrm>
            <a:prstGeom prst="borderCallout1">
              <a:avLst>
                <a:gd name="adj1" fmla="val 56005"/>
                <a:gd name="adj2" fmla="val 101079"/>
                <a:gd name="adj3" fmla="val 102822"/>
                <a:gd name="adj4" fmla="val 166956"/>
              </a:avLst>
            </a:prstGeom>
            <a:noFill/>
            <a:ln w="25400">
              <a:solidFill>
                <a:srgbClr val="D7D2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7470918" y="3559226"/>
              <a:ext cx="1507654" cy="300083"/>
            </a:xfrm>
            <a:prstGeom prst="rect">
              <a:avLst/>
            </a:prstGeom>
            <a:noFill/>
            <a:ln w="25400">
              <a:solidFill>
                <a:srgbClr val="D7D200"/>
              </a:solidFill>
            </a:ln>
          </p:spPr>
          <p:txBody>
            <a:bodyPr wrap="square" rtlCol="0">
              <a:spAutoFit/>
            </a:bodyPr>
            <a:lstStyle/>
            <a:p>
              <a:r>
                <a:rPr lang="en-CA" sz="2000" dirty="0"/>
                <a:t>Numeric Key Pad</a:t>
              </a:r>
            </a:p>
          </p:txBody>
        </p:sp>
      </p:grpSp>
      <p:grpSp>
        <p:nvGrpSpPr>
          <p:cNvPr id="3" name="Group 2"/>
          <p:cNvGrpSpPr/>
          <p:nvPr/>
        </p:nvGrpSpPr>
        <p:grpSpPr>
          <a:xfrm>
            <a:off x="220569" y="3376248"/>
            <a:ext cx="6802857" cy="1492914"/>
            <a:chOff x="165426" y="2532185"/>
            <a:chExt cx="5102143" cy="1119685"/>
          </a:xfrm>
        </p:grpSpPr>
        <p:sp>
          <p:nvSpPr>
            <p:cNvPr id="9" name="Line Callout 1 8"/>
            <p:cNvSpPr/>
            <p:nvPr/>
          </p:nvSpPr>
          <p:spPr>
            <a:xfrm>
              <a:off x="1973614" y="2532185"/>
              <a:ext cx="3293955" cy="1119685"/>
            </a:xfrm>
            <a:prstGeom prst="borderCallout1">
              <a:avLst>
                <a:gd name="adj1" fmla="val 19859"/>
                <a:gd name="adj2" fmla="val 69"/>
                <a:gd name="adj3" fmla="val 43155"/>
                <a:gd name="adj4" fmla="val -22287"/>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8" name="TextBox 17"/>
            <p:cNvSpPr txBox="1"/>
            <p:nvPr/>
          </p:nvSpPr>
          <p:spPr>
            <a:xfrm>
              <a:off x="165426" y="2620701"/>
              <a:ext cx="1063994" cy="781987"/>
            </a:xfrm>
            <a:prstGeom prst="rect">
              <a:avLst/>
            </a:prstGeom>
            <a:noFill/>
            <a:ln w="25400">
              <a:solidFill>
                <a:srgbClr val="009AD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defPPr>
                <a:defRPr lang="en-US"/>
              </a:defPPr>
              <a:lvl1pPr algn="ctr">
                <a:defRPr>
                  <a:solidFill>
                    <a:schemeClr val="lt1"/>
                  </a:solidFill>
                  <a:latin typeface="+mn-lt"/>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pPr algn="l"/>
              <a:r>
                <a:rPr lang="en-CA" sz="2000" dirty="0">
                  <a:solidFill>
                    <a:schemeClr val="tx1"/>
                  </a:solidFill>
                </a:rPr>
                <a:t>Standard typewriter</a:t>
              </a:r>
            </a:p>
            <a:p>
              <a:pPr algn="l"/>
              <a:r>
                <a:rPr lang="en-CA" sz="2000" dirty="0">
                  <a:solidFill>
                    <a:schemeClr val="tx1"/>
                  </a:solidFill>
                </a:rPr>
                <a:t>keyboard</a:t>
              </a:r>
            </a:p>
          </p:txBody>
        </p:sp>
      </p:grpSp>
      <p:grpSp>
        <p:nvGrpSpPr>
          <p:cNvPr id="5" name="Group 4"/>
          <p:cNvGrpSpPr/>
          <p:nvPr/>
        </p:nvGrpSpPr>
        <p:grpSpPr>
          <a:xfrm>
            <a:off x="7075526" y="4272413"/>
            <a:ext cx="1782722" cy="1536726"/>
            <a:chOff x="5306645" y="3204308"/>
            <a:chExt cx="1337042" cy="1152544"/>
          </a:xfrm>
        </p:grpSpPr>
        <p:sp>
          <p:nvSpPr>
            <p:cNvPr id="10" name="Line Callout 1 9"/>
            <p:cNvSpPr/>
            <p:nvPr/>
          </p:nvSpPr>
          <p:spPr>
            <a:xfrm>
              <a:off x="5306645" y="3204308"/>
              <a:ext cx="672123" cy="437661"/>
            </a:xfrm>
            <a:prstGeom prst="borderCallout1">
              <a:avLst>
                <a:gd name="adj1" fmla="val 99281"/>
                <a:gd name="adj2" fmla="val 53735"/>
                <a:gd name="adj3" fmla="val 196654"/>
                <a:gd name="adj4" fmla="val 55419"/>
              </a:avLst>
            </a:prstGeom>
            <a:noFill/>
            <a:ln w="254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9" name="TextBox 18"/>
            <p:cNvSpPr txBox="1"/>
            <p:nvPr/>
          </p:nvSpPr>
          <p:spPr>
            <a:xfrm>
              <a:off x="5554001" y="4056770"/>
              <a:ext cx="1089686" cy="300082"/>
            </a:xfrm>
            <a:prstGeom prst="rect">
              <a:avLst/>
            </a:prstGeom>
            <a:noFill/>
            <a:ln w="25400">
              <a:solidFill>
                <a:schemeClr val="accent6">
                  <a:lumMod val="75000"/>
                </a:schemeClr>
              </a:solidFill>
            </a:ln>
          </p:spPr>
          <p:txBody>
            <a:bodyPr wrap="square" rtlCol="0">
              <a:spAutoFit/>
            </a:bodyPr>
            <a:lstStyle/>
            <a:p>
              <a:r>
                <a:rPr lang="en-CA" sz="2000" dirty="0"/>
                <a:t>Arrow Keys</a:t>
              </a:r>
            </a:p>
          </p:txBody>
        </p:sp>
      </p:grpSp>
      <p:sp>
        <p:nvSpPr>
          <p:cNvPr id="25" name="Rectangle: Rounded Corners 24">
            <a:extLst>
              <a:ext uri="{FF2B5EF4-FFF2-40B4-BE49-F238E27FC236}">
                <a16:creationId xmlns:a16="http://schemas.microsoft.com/office/drawing/2014/main" id="{9EC7714A-6B07-47DB-880B-4D005834A4A0}"/>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Keyboard</a:t>
            </a:r>
            <a:endParaRPr lang="en-US" sz="2000" dirty="0">
              <a:solidFill>
                <a:schemeClr val="tx1"/>
              </a:solidFill>
            </a:endParaRPr>
          </a:p>
        </p:txBody>
      </p:sp>
      <p:sp>
        <p:nvSpPr>
          <p:cNvPr id="26" name="Slide Number Placeholder 2">
            <a:extLst>
              <a:ext uri="{FF2B5EF4-FFF2-40B4-BE49-F238E27FC236}">
                <a16:creationId xmlns:a16="http://schemas.microsoft.com/office/drawing/2014/main" id="{6B05E128-6CDB-C1EA-620B-B1B043D4BD5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24</a:t>
            </a:fld>
            <a:endParaRPr lang="en-GB" dirty="0">
              <a:solidFill>
                <a:schemeClr val="tx1"/>
              </a:solidFill>
            </a:endParaRPr>
          </a:p>
        </p:txBody>
      </p:sp>
      <p:sp>
        <p:nvSpPr>
          <p:cNvPr id="27" name="TextBox 26">
            <a:extLst>
              <a:ext uri="{FF2B5EF4-FFF2-40B4-BE49-F238E27FC236}">
                <a16:creationId xmlns:a16="http://schemas.microsoft.com/office/drawing/2014/main" id="{1C6EE078-3F28-5F7C-A516-A5F72B4E7A97}"/>
              </a:ext>
            </a:extLst>
          </p:cNvPr>
          <p:cNvSpPr txBox="1"/>
          <p:nvPr/>
        </p:nvSpPr>
        <p:spPr>
          <a:xfrm>
            <a:off x="5476875" y="109081"/>
            <a:ext cx="3381373" cy="1323439"/>
          </a:xfrm>
          <a:prstGeom prst="rect">
            <a:avLst/>
          </a:prstGeom>
          <a:noFill/>
          <a:ln w="19050">
            <a:solidFill>
              <a:schemeClr val="accent2"/>
            </a:solidFill>
          </a:ln>
        </p:spPr>
        <p:txBody>
          <a:bodyPr wrap="square" rtlCol="0">
            <a:spAutoFit/>
          </a:bodyPr>
          <a:lstStyle/>
          <a:p>
            <a:pPr algn="ctr"/>
            <a:r>
              <a:rPr lang="en-US" sz="2000" dirty="0"/>
              <a:t>Windows can be fully accessed solely by the keyboard alone.</a:t>
            </a:r>
          </a:p>
          <a:p>
            <a:pPr algn="ctr"/>
            <a:endParaRPr lang="en-US" sz="2000" dirty="0"/>
          </a:p>
          <a:p>
            <a:pPr algn="ctr"/>
            <a:r>
              <a:rPr lang="en-US" sz="2000" dirty="0"/>
              <a:t>A mouse is </a:t>
            </a:r>
            <a:r>
              <a:rPr lang="en-US" sz="2000" b="1" dirty="0"/>
              <a:t>not</a:t>
            </a:r>
            <a:r>
              <a:rPr lang="en-US" sz="2000" dirty="0"/>
              <a:t> required.</a:t>
            </a:r>
          </a:p>
        </p:txBody>
      </p:sp>
    </p:spTree>
    <p:extLst>
      <p:ext uri="{BB962C8B-B14F-4D97-AF65-F5344CB8AC3E}">
        <p14:creationId xmlns:p14="http://schemas.microsoft.com/office/powerpoint/2010/main" val="3767767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1000" fill="hold"/>
                                        <p:tgtEl>
                                          <p:spTgt spid="20"/>
                                        </p:tgtEl>
                                        <p:attrNameLst>
                                          <p:attrName>ppt_w</p:attrName>
                                        </p:attrNameLst>
                                      </p:cBhvr>
                                      <p:tavLst>
                                        <p:tav tm="0">
                                          <p:val>
                                            <p:fltVal val="0"/>
                                          </p:val>
                                        </p:tav>
                                        <p:tav tm="100000">
                                          <p:val>
                                            <p:strVal val="#ppt_w"/>
                                          </p:val>
                                        </p:tav>
                                      </p:tavLst>
                                    </p:anim>
                                    <p:anim calcmode="lin" valueType="num">
                                      <p:cBhvr>
                                        <p:cTn id="15" dur="1000" fill="hold"/>
                                        <p:tgtEl>
                                          <p:spTgt spid="20"/>
                                        </p:tgtEl>
                                        <p:attrNameLst>
                                          <p:attrName>ppt_h</p:attrName>
                                        </p:attrNameLst>
                                      </p:cBhvr>
                                      <p:tavLst>
                                        <p:tav tm="0">
                                          <p:val>
                                            <p:fltVal val="0"/>
                                          </p:val>
                                        </p:tav>
                                        <p:tav tm="100000">
                                          <p:val>
                                            <p:strVal val="#ppt_h"/>
                                          </p:val>
                                        </p:tav>
                                      </p:tavLst>
                                    </p:anim>
                                    <p:anim calcmode="lin" valueType="num">
                                      <p:cBhvr>
                                        <p:cTn id="16" dur="1000" fill="hold"/>
                                        <p:tgtEl>
                                          <p:spTgt spid="20"/>
                                        </p:tgtEl>
                                        <p:attrNameLst>
                                          <p:attrName>style.rotation</p:attrName>
                                        </p:attrNameLst>
                                      </p:cBhvr>
                                      <p:tavLst>
                                        <p:tav tm="0">
                                          <p:val>
                                            <p:fltVal val="90"/>
                                          </p:val>
                                        </p:tav>
                                        <p:tav tm="100000">
                                          <p:val>
                                            <p:fltVal val="0"/>
                                          </p:val>
                                        </p:tav>
                                      </p:tavLst>
                                    </p:anim>
                                    <p:animEffect transition="in" filter="fade">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p:cTn id="22" dur="500" fill="hold"/>
                                        <p:tgtEl>
                                          <p:spTgt spid="21"/>
                                        </p:tgtEl>
                                        <p:attrNameLst>
                                          <p:attrName>ppt_w</p:attrName>
                                        </p:attrNameLst>
                                      </p:cBhvr>
                                      <p:tavLst>
                                        <p:tav tm="0">
                                          <p:val>
                                            <p:fltVal val="0"/>
                                          </p:val>
                                        </p:tav>
                                        <p:tav tm="100000">
                                          <p:val>
                                            <p:strVal val="#ppt_w"/>
                                          </p:val>
                                        </p:tav>
                                      </p:tavLst>
                                    </p:anim>
                                    <p:anim calcmode="lin" valueType="num">
                                      <p:cBhvr>
                                        <p:cTn id="23" dur="500" fill="hold"/>
                                        <p:tgtEl>
                                          <p:spTgt spid="21"/>
                                        </p:tgtEl>
                                        <p:attrNameLst>
                                          <p:attrName>ppt_h</p:attrName>
                                        </p:attrNameLst>
                                      </p:cBhvr>
                                      <p:tavLst>
                                        <p:tav tm="0">
                                          <p:val>
                                            <p:fltVal val="0"/>
                                          </p:val>
                                        </p:tav>
                                        <p:tav tm="100000">
                                          <p:val>
                                            <p:strVal val="#ppt_h"/>
                                          </p:val>
                                        </p:tav>
                                      </p:tavLst>
                                    </p:anim>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26" presetClass="entr" presetSubtype="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80">
                                          <p:stCondLst>
                                            <p:cond delay="0"/>
                                          </p:stCondLst>
                                        </p:cTn>
                                        <p:tgtEl>
                                          <p:spTgt spid="3"/>
                                        </p:tgtEl>
                                      </p:cBhvr>
                                    </p:animEffect>
                                    <p:anim calcmode="lin" valueType="num">
                                      <p:cBhvr>
                                        <p:cTn id="3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5" dur="26">
                                          <p:stCondLst>
                                            <p:cond delay="650"/>
                                          </p:stCondLst>
                                        </p:cTn>
                                        <p:tgtEl>
                                          <p:spTgt spid="3"/>
                                        </p:tgtEl>
                                      </p:cBhvr>
                                      <p:to x="100000" y="60000"/>
                                    </p:animScale>
                                    <p:animScale>
                                      <p:cBhvr>
                                        <p:cTn id="36" dur="166" decel="50000">
                                          <p:stCondLst>
                                            <p:cond delay="676"/>
                                          </p:stCondLst>
                                        </p:cTn>
                                        <p:tgtEl>
                                          <p:spTgt spid="3"/>
                                        </p:tgtEl>
                                      </p:cBhvr>
                                      <p:to x="100000" y="100000"/>
                                    </p:animScale>
                                    <p:animScale>
                                      <p:cBhvr>
                                        <p:cTn id="37" dur="26">
                                          <p:stCondLst>
                                            <p:cond delay="1312"/>
                                          </p:stCondLst>
                                        </p:cTn>
                                        <p:tgtEl>
                                          <p:spTgt spid="3"/>
                                        </p:tgtEl>
                                      </p:cBhvr>
                                      <p:to x="100000" y="80000"/>
                                    </p:animScale>
                                    <p:animScale>
                                      <p:cBhvr>
                                        <p:cTn id="38" dur="166" decel="50000">
                                          <p:stCondLst>
                                            <p:cond delay="1338"/>
                                          </p:stCondLst>
                                        </p:cTn>
                                        <p:tgtEl>
                                          <p:spTgt spid="3"/>
                                        </p:tgtEl>
                                      </p:cBhvr>
                                      <p:to x="100000" y="100000"/>
                                    </p:animScale>
                                    <p:animScale>
                                      <p:cBhvr>
                                        <p:cTn id="39" dur="26">
                                          <p:stCondLst>
                                            <p:cond delay="1642"/>
                                          </p:stCondLst>
                                        </p:cTn>
                                        <p:tgtEl>
                                          <p:spTgt spid="3"/>
                                        </p:tgtEl>
                                      </p:cBhvr>
                                      <p:to x="100000" y="90000"/>
                                    </p:animScale>
                                    <p:animScale>
                                      <p:cBhvr>
                                        <p:cTn id="40" dur="166" decel="50000">
                                          <p:stCondLst>
                                            <p:cond delay="1668"/>
                                          </p:stCondLst>
                                        </p:cTn>
                                        <p:tgtEl>
                                          <p:spTgt spid="3"/>
                                        </p:tgtEl>
                                      </p:cBhvr>
                                      <p:to x="100000" y="100000"/>
                                    </p:animScale>
                                    <p:animScale>
                                      <p:cBhvr>
                                        <p:cTn id="41" dur="26">
                                          <p:stCondLst>
                                            <p:cond delay="1808"/>
                                          </p:stCondLst>
                                        </p:cTn>
                                        <p:tgtEl>
                                          <p:spTgt spid="3"/>
                                        </p:tgtEl>
                                      </p:cBhvr>
                                      <p:to x="100000" y="95000"/>
                                    </p:animScale>
                                    <p:animScale>
                                      <p:cBhvr>
                                        <p:cTn id="42" dur="166" decel="50000">
                                          <p:stCondLst>
                                            <p:cond delay="1834"/>
                                          </p:stCondLst>
                                        </p:cTn>
                                        <p:tgtEl>
                                          <p:spTgt spid="3"/>
                                        </p:tgtEl>
                                      </p:cBhvr>
                                      <p:to x="100000" y="100000"/>
                                    </p:animScale>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randombar(horizontal)">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additive="base">
                                        <p:cTn id="52" dur="500" fill="hold"/>
                                        <p:tgtEl>
                                          <p:spTgt spid="4"/>
                                        </p:tgtEl>
                                        <p:attrNameLst>
                                          <p:attrName>ppt_x</p:attrName>
                                        </p:attrNameLst>
                                      </p:cBhvr>
                                      <p:tavLst>
                                        <p:tav tm="0">
                                          <p:val>
                                            <p:strVal val="#ppt_x"/>
                                          </p:val>
                                        </p:tav>
                                        <p:tav tm="100000">
                                          <p:val>
                                            <p:strVal val="#ppt_x"/>
                                          </p:val>
                                        </p:tav>
                                      </p:tavLst>
                                    </p:anim>
                                    <p:anim calcmode="lin" valueType="num">
                                      <p:cBhvr additive="base">
                                        <p:cTn id="5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Effect transition="in" filter="barn(inVertical)">
                                      <p:cBhvr>
                                        <p:cTn id="58" dur="5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27"/>
                                        </p:tgtEl>
                                      </p:cBhvr>
                                    </p:animEffect>
                                    <p:set>
                                      <p:cBhvr>
                                        <p:cTn id="63" dur="1" fill="hold">
                                          <p:stCondLst>
                                            <p:cond delay="499"/>
                                          </p:stCondLst>
                                        </p:cTn>
                                        <p:tgtEl>
                                          <p:spTgt spid="27"/>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20"/>
                                        </p:tgtEl>
                                      </p:cBhvr>
                                    </p:animEffect>
                                    <p:set>
                                      <p:cBhvr>
                                        <p:cTn id="66" dur="1" fill="hold">
                                          <p:stCondLst>
                                            <p:cond delay="499"/>
                                          </p:stCondLst>
                                        </p:cTn>
                                        <p:tgtEl>
                                          <p:spTgt spid="20"/>
                                        </p:tgtEl>
                                        <p:attrNameLst>
                                          <p:attrName>style.visibility</p:attrName>
                                        </p:attrNameLst>
                                      </p:cBhvr>
                                      <p:to>
                                        <p:strVal val="hidden"/>
                                      </p:to>
                                    </p:set>
                                  </p:childTnLst>
                                </p:cTn>
                              </p:par>
                              <p:par>
                                <p:cTn id="67" presetID="14" presetClass="exit" presetSubtype="10" fill="hold" nodeType="withEffect">
                                  <p:stCondLst>
                                    <p:cond delay="0"/>
                                  </p:stCondLst>
                                  <p:childTnLst>
                                    <p:animEffect transition="out" filter="randombar(horizontal)">
                                      <p:cBhvr>
                                        <p:cTn id="68" dur="500"/>
                                        <p:tgtEl>
                                          <p:spTgt spid="21"/>
                                        </p:tgtEl>
                                      </p:cBhvr>
                                    </p:animEffect>
                                    <p:set>
                                      <p:cBhvr>
                                        <p:cTn id="69" dur="1" fill="hold">
                                          <p:stCondLst>
                                            <p:cond delay="499"/>
                                          </p:stCondLst>
                                        </p:cTn>
                                        <p:tgtEl>
                                          <p:spTgt spid="21"/>
                                        </p:tgtEl>
                                        <p:attrNameLst>
                                          <p:attrName>style.visibility</p:attrName>
                                        </p:attrNameLst>
                                      </p:cBhvr>
                                      <p:to>
                                        <p:strVal val="hidden"/>
                                      </p:to>
                                    </p:set>
                                  </p:childTnLst>
                                </p:cTn>
                              </p:par>
                              <p:par>
                                <p:cTn id="70" presetID="14" presetClass="exit" presetSubtype="10" fill="hold" nodeType="withEffect">
                                  <p:stCondLst>
                                    <p:cond delay="0"/>
                                  </p:stCondLst>
                                  <p:childTnLst>
                                    <p:animEffect transition="out" filter="randombar(horizontal)">
                                      <p:cBhvr>
                                        <p:cTn id="71" dur="500"/>
                                        <p:tgtEl>
                                          <p:spTgt spid="3"/>
                                        </p:tgtEl>
                                      </p:cBhvr>
                                    </p:animEffect>
                                    <p:set>
                                      <p:cBhvr>
                                        <p:cTn id="72" dur="1" fill="hold">
                                          <p:stCondLst>
                                            <p:cond delay="499"/>
                                          </p:stCondLst>
                                        </p:cTn>
                                        <p:tgtEl>
                                          <p:spTgt spid="3"/>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22"/>
                                        </p:tgtEl>
                                      </p:cBhvr>
                                    </p:animEffect>
                                    <p:set>
                                      <p:cBhvr>
                                        <p:cTn id="75" dur="1" fill="hold">
                                          <p:stCondLst>
                                            <p:cond delay="499"/>
                                          </p:stCondLst>
                                        </p:cTn>
                                        <p:tgtEl>
                                          <p:spTgt spid="22"/>
                                        </p:tgtEl>
                                        <p:attrNameLst>
                                          <p:attrName>style.visibility</p:attrName>
                                        </p:attrNameLst>
                                      </p:cBhvr>
                                      <p:to>
                                        <p:strVal val="hidden"/>
                                      </p:to>
                                    </p:set>
                                  </p:childTnLst>
                                </p:cTn>
                              </p:par>
                              <p:par>
                                <p:cTn id="76" presetID="14" presetClass="exit" presetSubtype="10" fill="hold" nodeType="withEffect">
                                  <p:stCondLst>
                                    <p:cond delay="0"/>
                                  </p:stCondLst>
                                  <p:childTnLst>
                                    <p:animEffect transition="out" filter="randombar(horizontal)">
                                      <p:cBhvr>
                                        <p:cTn id="77" dur="500"/>
                                        <p:tgtEl>
                                          <p:spTgt spid="4"/>
                                        </p:tgtEl>
                                      </p:cBhvr>
                                    </p:animEffect>
                                    <p:set>
                                      <p:cBhvr>
                                        <p:cTn id="78" dur="1" fill="hold">
                                          <p:stCondLst>
                                            <p:cond delay="499"/>
                                          </p:stCondLst>
                                        </p:cTn>
                                        <p:tgtEl>
                                          <p:spTgt spid="4"/>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5"/>
                                        </p:tgtEl>
                                      </p:cBhvr>
                                    </p:animEffect>
                                    <p:set>
                                      <p:cBhvr>
                                        <p:cTn id="81" dur="1" fill="hold">
                                          <p:stCondLst>
                                            <p:cond delay="499"/>
                                          </p:stCondLst>
                                        </p:cTn>
                                        <p:tgtEl>
                                          <p:spTgt spid="5"/>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6"/>
                                        </p:tgtEl>
                                      </p:cBhvr>
                                    </p:animEffect>
                                    <p:set>
                                      <p:cBhvr>
                                        <p:cTn id="84" dur="1" fill="hold">
                                          <p:stCondLst>
                                            <p:cond delay="499"/>
                                          </p:stCondLst>
                                        </p:cTn>
                                        <p:tgtEl>
                                          <p:spTgt spid="6"/>
                                        </p:tgtEl>
                                        <p:attrNameLst>
                                          <p:attrName>style.visibility</p:attrName>
                                        </p:attrNameLst>
                                      </p:cBhvr>
                                      <p:to>
                                        <p:strVal val="hidden"/>
                                      </p:to>
                                    </p:set>
                                  </p:childTnLst>
                                </p:cTn>
                              </p:par>
                              <p:par>
                                <p:cTn id="85" presetID="14" presetClass="exit" presetSubtype="10" fill="hold" grpId="0" nodeType="withEffect">
                                  <p:stCondLst>
                                    <p:cond delay="0"/>
                                  </p:stCondLst>
                                  <p:childTnLst>
                                    <p:animEffect transition="out" filter="randombar(horizontal)">
                                      <p:cBhvr>
                                        <p:cTn id="86" dur="500"/>
                                        <p:tgtEl>
                                          <p:spTgt spid="15"/>
                                        </p:tgtEl>
                                      </p:cBhvr>
                                    </p:animEffect>
                                    <p:set>
                                      <p:cBhvr>
                                        <p:cTn id="8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A08FA5E-B1FC-C027-CE5B-4F87EB11E552}"/>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Mouse</a:t>
            </a:r>
            <a:endParaRPr lang="en-US" sz="2000" dirty="0">
              <a:solidFill>
                <a:schemeClr val="tx1"/>
              </a:solidFill>
            </a:endParaRPr>
          </a:p>
        </p:txBody>
      </p:sp>
      <p:sp>
        <p:nvSpPr>
          <p:cNvPr id="9" name="Slide Number Placeholder 2">
            <a:extLst>
              <a:ext uri="{FF2B5EF4-FFF2-40B4-BE49-F238E27FC236}">
                <a16:creationId xmlns:a16="http://schemas.microsoft.com/office/drawing/2014/main" id="{A0903497-9DC0-7C08-438D-BA09A27CB44F}"/>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25</a:t>
            </a:fld>
            <a:endParaRPr lang="en-GB" dirty="0">
              <a:solidFill>
                <a:schemeClr val="tx1"/>
              </a:solidFill>
            </a:endParaRPr>
          </a:p>
        </p:txBody>
      </p:sp>
      <p:sp>
        <p:nvSpPr>
          <p:cNvPr id="26" name="TextBox 25">
            <a:extLst>
              <a:ext uri="{FF2B5EF4-FFF2-40B4-BE49-F238E27FC236}">
                <a16:creationId xmlns:a16="http://schemas.microsoft.com/office/drawing/2014/main" id="{E1215346-1595-FA3F-5E0D-267B1497D745}"/>
              </a:ext>
            </a:extLst>
          </p:cNvPr>
          <p:cNvSpPr txBox="1"/>
          <p:nvPr/>
        </p:nvSpPr>
        <p:spPr>
          <a:xfrm>
            <a:off x="4989573" y="83885"/>
            <a:ext cx="6248400" cy="707886"/>
          </a:xfrm>
          <a:prstGeom prst="rect">
            <a:avLst/>
          </a:prstGeom>
          <a:solidFill>
            <a:schemeClr val="bg1"/>
          </a:solidFill>
          <a:ln w="19050">
            <a:solidFill>
              <a:schemeClr val="accent2"/>
            </a:solidFill>
          </a:ln>
        </p:spPr>
        <p:txBody>
          <a:bodyPr wrap="square" rtlCol="0">
            <a:spAutoFit/>
          </a:bodyPr>
          <a:lstStyle/>
          <a:p>
            <a:r>
              <a:rPr lang="en-US" sz="2000" dirty="0"/>
              <a:t>Even though you can navigate around in Windows without a mouse, it is much better to have a pointing device.</a:t>
            </a:r>
          </a:p>
        </p:txBody>
      </p:sp>
      <p:pic>
        <p:nvPicPr>
          <p:cNvPr id="27" name="Picture 26">
            <a:extLst>
              <a:ext uri="{FF2B5EF4-FFF2-40B4-BE49-F238E27FC236}">
                <a16:creationId xmlns:a16="http://schemas.microsoft.com/office/drawing/2014/main" id="{F9D392CD-39C5-785C-603D-A6348B0805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1277" y="1905887"/>
            <a:ext cx="1672723" cy="3089892"/>
          </a:xfrm>
          <a:prstGeom prst="rect">
            <a:avLst/>
          </a:prstGeom>
        </p:spPr>
      </p:pic>
      <p:grpSp>
        <p:nvGrpSpPr>
          <p:cNvPr id="28" name="Group 27">
            <a:extLst>
              <a:ext uri="{FF2B5EF4-FFF2-40B4-BE49-F238E27FC236}">
                <a16:creationId xmlns:a16="http://schemas.microsoft.com/office/drawing/2014/main" id="{478A64B9-231C-3F72-0181-E633739DDB96}"/>
              </a:ext>
            </a:extLst>
          </p:cNvPr>
          <p:cNvGrpSpPr/>
          <p:nvPr/>
        </p:nvGrpSpPr>
        <p:grpSpPr>
          <a:xfrm>
            <a:off x="4975608" y="1073344"/>
            <a:ext cx="6441811" cy="450046"/>
            <a:chOff x="4940560" y="1078016"/>
            <a:chExt cx="6441811" cy="450046"/>
          </a:xfrm>
        </p:grpSpPr>
        <p:pic>
          <p:nvPicPr>
            <p:cNvPr id="29" name="Picture 28">
              <a:extLst>
                <a:ext uri="{FF2B5EF4-FFF2-40B4-BE49-F238E27FC236}">
                  <a16:creationId xmlns:a16="http://schemas.microsoft.com/office/drawing/2014/main" id="{5D6558A8-BA2B-EB6B-3A49-BA8F162AA86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0560" y="1078016"/>
              <a:ext cx="438426" cy="438426"/>
            </a:xfrm>
            <a:prstGeom prst="rect">
              <a:avLst/>
            </a:prstGeom>
          </p:spPr>
        </p:pic>
        <p:sp>
          <p:nvSpPr>
            <p:cNvPr id="30" name="TextBox 29">
              <a:extLst>
                <a:ext uri="{FF2B5EF4-FFF2-40B4-BE49-F238E27FC236}">
                  <a16:creationId xmlns:a16="http://schemas.microsoft.com/office/drawing/2014/main" id="{8E19757A-A61A-C348-D284-71478697E721}"/>
                </a:ext>
              </a:extLst>
            </p:cNvPr>
            <p:cNvSpPr txBox="1"/>
            <p:nvPr/>
          </p:nvSpPr>
          <p:spPr>
            <a:xfrm>
              <a:off x="5867396" y="1127952"/>
              <a:ext cx="5514975" cy="400110"/>
            </a:xfrm>
            <a:prstGeom prst="rect">
              <a:avLst/>
            </a:prstGeom>
            <a:solidFill>
              <a:schemeClr val="bg1"/>
            </a:solidFill>
            <a:ln w="19050">
              <a:noFill/>
            </a:ln>
            <a:effectLst>
              <a:softEdge rad="63500"/>
            </a:effectLst>
          </p:spPr>
          <p:txBody>
            <a:bodyPr wrap="square" rtlCol="0">
              <a:spAutoFit/>
            </a:bodyPr>
            <a:lstStyle/>
            <a:p>
              <a:r>
                <a:rPr lang="en-CA" sz="2000" dirty="0"/>
                <a:t>Link pointer - Click once on to open the link.</a:t>
              </a:r>
            </a:p>
          </p:txBody>
        </p:sp>
      </p:grpSp>
      <p:grpSp>
        <p:nvGrpSpPr>
          <p:cNvPr id="31" name="Group 30">
            <a:extLst>
              <a:ext uri="{FF2B5EF4-FFF2-40B4-BE49-F238E27FC236}">
                <a16:creationId xmlns:a16="http://schemas.microsoft.com/office/drawing/2014/main" id="{7FDC749F-61AC-0EF1-51BF-92B9C3B20AC9}"/>
              </a:ext>
            </a:extLst>
          </p:cNvPr>
          <p:cNvGrpSpPr/>
          <p:nvPr/>
        </p:nvGrpSpPr>
        <p:grpSpPr>
          <a:xfrm>
            <a:off x="5067626" y="1904131"/>
            <a:ext cx="6349796" cy="409575"/>
            <a:chOff x="5032578" y="1908803"/>
            <a:chExt cx="6349796" cy="409575"/>
          </a:xfrm>
        </p:grpSpPr>
        <p:pic>
          <p:nvPicPr>
            <p:cNvPr id="32" name="Picture 31">
              <a:extLst>
                <a:ext uri="{FF2B5EF4-FFF2-40B4-BE49-F238E27FC236}">
                  <a16:creationId xmlns:a16="http://schemas.microsoft.com/office/drawing/2014/main" id="{F40A1F90-46DA-A030-2FA3-7E846416F8E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32578" y="1908803"/>
              <a:ext cx="409575" cy="409575"/>
            </a:xfrm>
            <a:prstGeom prst="rect">
              <a:avLst/>
            </a:prstGeom>
          </p:spPr>
        </p:pic>
        <p:sp>
          <p:nvSpPr>
            <p:cNvPr id="33" name="TextBox 32">
              <a:extLst>
                <a:ext uri="{FF2B5EF4-FFF2-40B4-BE49-F238E27FC236}">
                  <a16:creationId xmlns:a16="http://schemas.microsoft.com/office/drawing/2014/main" id="{B174D89E-92E4-8B46-017E-2F994042164B}"/>
                </a:ext>
              </a:extLst>
            </p:cNvPr>
            <p:cNvSpPr txBox="1"/>
            <p:nvPr/>
          </p:nvSpPr>
          <p:spPr>
            <a:xfrm>
              <a:off x="5867399" y="1908803"/>
              <a:ext cx="5514975" cy="400110"/>
            </a:xfrm>
            <a:prstGeom prst="rect">
              <a:avLst/>
            </a:prstGeom>
            <a:solidFill>
              <a:schemeClr val="bg1"/>
            </a:solidFill>
            <a:ln w="19050">
              <a:noFill/>
            </a:ln>
            <a:effectLst>
              <a:softEdge rad="63500"/>
            </a:effectLst>
          </p:spPr>
          <p:txBody>
            <a:bodyPr wrap="square" rtlCol="0">
              <a:spAutoFit/>
            </a:bodyPr>
            <a:lstStyle/>
            <a:p>
              <a:r>
                <a:rPr lang="en-CA" sz="2000" dirty="0"/>
                <a:t>Regular pointer - Click once to select.</a:t>
              </a:r>
            </a:p>
          </p:txBody>
        </p:sp>
      </p:grpSp>
      <p:grpSp>
        <p:nvGrpSpPr>
          <p:cNvPr id="40" name="Group 39">
            <a:extLst>
              <a:ext uri="{FF2B5EF4-FFF2-40B4-BE49-F238E27FC236}">
                <a16:creationId xmlns:a16="http://schemas.microsoft.com/office/drawing/2014/main" id="{AFB83ED0-2200-9033-A044-9C5564C2F12F}"/>
              </a:ext>
            </a:extLst>
          </p:cNvPr>
          <p:cNvGrpSpPr/>
          <p:nvPr/>
        </p:nvGrpSpPr>
        <p:grpSpPr>
          <a:xfrm>
            <a:off x="5093127" y="3897084"/>
            <a:ext cx="6324294" cy="438002"/>
            <a:chOff x="5058079" y="3901756"/>
            <a:chExt cx="6324294" cy="438002"/>
          </a:xfrm>
        </p:grpSpPr>
        <p:pic>
          <p:nvPicPr>
            <p:cNvPr id="41" name="Picture 40">
              <a:extLst>
                <a:ext uri="{FF2B5EF4-FFF2-40B4-BE49-F238E27FC236}">
                  <a16:creationId xmlns:a16="http://schemas.microsoft.com/office/drawing/2014/main" id="{ADE7A27F-89C9-3B31-AF98-EEA42BB68DC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58079" y="3901756"/>
              <a:ext cx="414338" cy="414338"/>
            </a:xfrm>
            <a:prstGeom prst="rect">
              <a:avLst/>
            </a:prstGeom>
          </p:spPr>
        </p:pic>
        <p:sp>
          <p:nvSpPr>
            <p:cNvPr id="42" name="TextBox 41">
              <a:extLst>
                <a:ext uri="{FF2B5EF4-FFF2-40B4-BE49-F238E27FC236}">
                  <a16:creationId xmlns:a16="http://schemas.microsoft.com/office/drawing/2014/main" id="{42B0DF42-6468-BF30-8B18-2CED160AC60C}"/>
                </a:ext>
              </a:extLst>
            </p:cNvPr>
            <p:cNvSpPr txBox="1"/>
            <p:nvPr/>
          </p:nvSpPr>
          <p:spPr>
            <a:xfrm>
              <a:off x="5867398" y="3939648"/>
              <a:ext cx="5514975" cy="400110"/>
            </a:xfrm>
            <a:prstGeom prst="rect">
              <a:avLst/>
            </a:prstGeom>
            <a:solidFill>
              <a:schemeClr val="bg1"/>
            </a:solidFill>
            <a:ln w="19050">
              <a:noFill/>
            </a:ln>
            <a:effectLst>
              <a:softEdge rad="63500"/>
            </a:effectLst>
          </p:spPr>
          <p:txBody>
            <a:bodyPr wrap="square" rtlCol="0">
              <a:spAutoFit/>
            </a:bodyPr>
            <a:lstStyle/>
            <a:p>
              <a:r>
                <a:rPr lang="en-CA" sz="2000" dirty="0"/>
                <a:t>Move pointer – Click, hold, and drag to move.</a:t>
              </a:r>
            </a:p>
          </p:txBody>
        </p:sp>
      </p:grpSp>
      <p:grpSp>
        <p:nvGrpSpPr>
          <p:cNvPr id="59" name="Group 58">
            <a:extLst>
              <a:ext uri="{FF2B5EF4-FFF2-40B4-BE49-F238E27FC236}">
                <a16:creationId xmlns:a16="http://schemas.microsoft.com/office/drawing/2014/main" id="{0BFCE2F1-E611-8544-5436-8582983DCD8D}"/>
              </a:ext>
            </a:extLst>
          </p:cNvPr>
          <p:cNvGrpSpPr/>
          <p:nvPr/>
        </p:nvGrpSpPr>
        <p:grpSpPr>
          <a:xfrm>
            <a:off x="5067625" y="2602326"/>
            <a:ext cx="6886250" cy="468871"/>
            <a:chOff x="5067625" y="2602326"/>
            <a:chExt cx="6886250" cy="468871"/>
          </a:xfrm>
        </p:grpSpPr>
        <p:pic>
          <p:nvPicPr>
            <p:cNvPr id="35" name="Picture 34">
              <a:extLst>
                <a:ext uri="{FF2B5EF4-FFF2-40B4-BE49-F238E27FC236}">
                  <a16:creationId xmlns:a16="http://schemas.microsoft.com/office/drawing/2014/main" id="{E446B60B-900A-5567-BA6E-ED2E2653FF9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5067625" y="2636425"/>
              <a:ext cx="472807" cy="434772"/>
            </a:xfrm>
            <a:prstGeom prst="rect">
              <a:avLst/>
            </a:prstGeom>
          </p:spPr>
        </p:pic>
        <p:sp>
          <p:nvSpPr>
            <p:cNvPr id="49" name="TextBox 48">
              <a:extLst>
                <a:ext uri="{FF2B5EF4-FFF2-40B4-BE49-F238E27FC236}">
                  <a16:creationId xmlns:a16="http://schemas.microsoft.com/office/drawing/2014/main" id="{9BF9210A-B893-52F9-BFC4-454A8A4C5DBD}"/>
                </a:ext>
              </a:extLst>
            </p:cNvPr>
            <p:cNvSpPr txBox="1"/>
            <p:nvPr/>
          </p:nvSpPr>
          <p:spPr>
            <a:xfrm>
              <a:off x="5902444" y="2602326"/>
              <a:ext cx="6051431" cy="400110"/>
            </a:xfrm>
            <a:prstGeom prst="rect">
              <a:avLst/>
            </a:prstGeom>
            <a:noFill/>
          </p:spPr>
          <p:txBody>
            <a:bodyPr wrap="square" rtlCol="0">
              <a:spAutoFit/>
            </a:bodyPr>
            <a:lstStyle/>
            <a:p>
              <a:r>
                <a:rPr lang="en-CA" sz="2000" dirty="0"/>
                <a:t>Horizontal resize pointer – Click, hold, and drag to resize.</a:t>
              </a:r>
            </a:p>
          </p:txBody>
        </p:sp>
      </p:grpSp>
      <p:grpSp>
        <p:nvGrpSpPr>
          <p:cNvPr id="60" name="Group 59">
            <a:extLst>
              <a:ext uri="{FF2B5EF4-FFF2-40B4-BE49-F238E27FC236}">
                <a16:creationId xmlns:a16="http://schemas.microsoft.com/office/drawing/2014/main" id="{091B0C6B-35CA-8A40-78CB-BC92D5239834}"/>
              </a:ext>
            </a:extLst>
          </p:cNvPr>
          <p:cNvGrpSpPr/>
          <p:nvPr/>
        </p:nvGrpSpPr>
        <p:grpSpPr>
          <a:xfrm>
            <a:off x="5029526" y="3250778"/>
            <a:ext cx="6762424" cy="466725"/>
            <a:chOff x="5029526" y="3250778"/>
            <a:chExt cx="6762424" cy="466725"/>
          </a:xfrm>
        </p:grpSpPr>
        <p:pic>
          <p:nvPicPr>
            <p:cNvPr id="38" name="Picture 37">
              <a:extLst>
                <a:ext uri="{FF2B5EF4-FFF2-40B4-BE49-F238E27FC236}">
                  <a16:creationId xmlns:a16="http://schemas.microsoft.com/office/drawing/2014/main" id="{D3997911-F3D1-7A05-786B-BE693944AB0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29526" y="3250778"/>
              <a:ext cx="553883" cy="466725"/>
            </a:xfrm>
            <a:prstGeom prst="rect">
              <a:avLst/>
            </a:prstGeom>
          </p:spPr>
        </p:pic>
        <p:sp>
          <p:nvSpPr>
            <p:cNvPr id="50" name="TextBox 49">
              <a:extLst>
                <a:ext uri="{FF2B5EF4-FFF2-40B4-BE49-F238E27FC236}">
                  <a16:creationId xmlns:a16="http://schemas.microsoft.com/office/drawing/2014/main" id="{8ECFB0B0-73A8-EEF7-38F0-CECD502F7950}"/>
                </a:ext>
              </a:extLst>
            </p:cNvPr>
            <p:cNvSpPr txBox="1"/>
            <p:nvPr/>
          </p:nvSpPr>
          <p:spPr>
            <a:xfrm>
              <a:off x="5902444" y="3250778"/>
              <a:ext cx="5889506" cy="400110"/>
            </a:xfrm>
            <a:prstGeom prst="rect">
              <a:avLst/>
            </a:prstGeom>
            <a:noFill/>
          </p:spPr>
          <p:txBody>
            <a:bodyPr wrap="square" rtlCol="0">
              <a:spAutoFit/>
            </a:bodyPr>
            <a:lstStyle/>
            <a:p>
              <a:r>
                <a:rPr lang="en-CA" sz="2000" dirty="0"/>
                <a:t>Vertical resize pointer – Click, hold, and drag to resize.</a:t>
              </a:r>
            </a:p>
          </p:txBody>
        </p:sp>
      </p:grpSp>
      <p:grpSp>
        <p:nvGrpSpPr>
          <p:cNvPr id="61" name="Group 60">
            <a:extLst>
              <a:ext uri="{FF2B5EF4-FFF2-40B4-BE49-F238E27FC236}">
                <a16:creationId xmlns:a16="http://schemas.microsoft.com/office/drawing/2014/main" id="{96F7DEA6-2A1F-9962-49F6-C68A796C5900}"/>
              </a:ext>
            </a:extLst>
          </p:cNvPr>
          <p:cNvGrpSpPr/>
          <p:nvPr/>
        </p:nvGrpSpPr>
        <p:grpSpPr>
          <a:xfrm>
            <a:off x="5148832" y="4595669"/>
            <a:ext cx="6268587" cy="400110"/>
            <a:chOff x="5148832" y="4595669"/>
            <a:chExt cx="6268587" cy="400110"/>
          </a:xfrm>
        </p:grpSpPr>
        <p:sp>
          <p:nvSpPr>
            <p:cNvPr id="56" name="TextBox 55">
              <a:extLst>
                <a:ext uri="{FF2B5EF4-FFF2-40B4-BE49-F238E27FC236}">
                  <a16:creationId xmlns:a16="http://schemas.microsoft.com/office/drawing/2014/main" id="{D7200F0B-770A-00C5-2E06-7360419DD110}"/>
                </a:ext>
              </a:extLst>
            </p:cNvPr>
            <p:cNvSpPr txBox="1"/>
            <p:nvPr/>
          </p:nvSpPr>
          <p:spPr>
            <a:xfrm>
              <a:off x="5902444" y="4595669"/>
              <a:ext cx="5514975" cy="400110"/>
            </a:xfrm>
            <a:prstGeom prst="rect">
              <a:avLst/>
            </a:prstGeom>
            <a:solidFill>
              <a:schemeClr val="bg1"/>
            </a:solidFill>
            <a:ln w="19050">
              <a:noFill/>
            </a:ln>
            <a:effectLst>
              <a:softEdge rad="63500"/>
            </a:effectLst>
          </p:spPr>
          <p:txBody>
            <a:bodyPr wrap="square" rtlCol="0">
              <a:spAutoFit/>
            </a:bodyPr>
            <a:lstStyle/>
            <a:p>
              <a:r>
                <a:rPr lang="en-CA" sz="2000" dirty="0"/>
                <a:t>Wait pointer – This icon spins.</a:t>
              </a:r>
            </a:p>
          </p:txBody>
        </p:sp>
        <p:pic>
          <p:nvPicPr>
            <p:cNvPr id="58" name="Picture 57" descr="Icon&#10;&#10;Description automatically generated">
              <a:extLst>
                <a:ext uri="{FF2B5EF4-FFF2-40B4-BE49-F238E27FC236}">
                  <a16:creationId xmlns:a16="http://schemas.microsoft.com/office/drawing/2014/main" id="{5F3E3894-B81D-5759-4F97-D4EE4BFB112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48832" y="4624879"/>
              <a:ext cx="358633" cy="341690"/>
            </a:xfrm>
            <a:prstGeom prst="rect">
              <a:avLst/>
            </a:prstGeom>
          </p:spPr>
        </p:pic>
      </p:grpSp>
      <p:sp>
        <p:nvSpPr>
          <p:cNvPr id="62" name="TextBox 61">
            <a:extLst>
              <a:ext uri="{FF2B5EF4-FFF2-40B4-BE49-F238E27FC236}">
                <a16:creationId xmlns:a16="http://schemas.microsoft.com/office/drawing/2014/main" id="{C8B823DA-52C1-8C53-E45B-361334F9F819}"/>
              </a:ext>
            </a:extLst>
          </p:cNvPr>
          <p:cNvSpPr txBox="1"/>
          <p:nvPr/>
        </p:nvSpPr>
        <p:spPr>
          <a:xfrm>
            <a:off x="2428756" y="5456511"/>
            <a:ext cx="7463389" cy="1015663"/>
          </a:xfrm>
          <a:prstGeom prst="rect">
            <a:avLst/>
          </a:prstGeom>
          <a:solidFill>
            <a:schemeClr val="bg1"/>
          </a:solidFill>
          <a:ln w="19050">
            <a:solidFill>
              <a:schemeClr val="accent2"/>
            </a:solidFill>
          </a:ln>
        </p:spPr>
        <p:txBody>
          <a:bodyPr wrap="square" rtlCol="0">
            <a:spAutoFit/>
          </a:bodyPr>
          <a:lstStyle/>
          <a:p>
            <a:r>
              <a:rPr lang="en-US" sz="2000" dirty="0"/>
              <a:t>You can right-click on just about any object in Windows and get a context menu. Making use of those context menus can greatly increase your productivity when using the Windows operating system.</a:t>
            </a:r>
          </a:p>
        </p:txBody>
      </p:sp>
    </p:spTree>
    <p:extLst>
      <p:ext uri="{BB962C8B-B14F-4D97-AF65-F5344CB8AC3E}">
        <p14:creationId xmlns:p14="http://schemas.microsoft.com/office/powerpoint/2010/main" val="3605082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1+#ppt_w/2"/>
                                          </p:val>
                                        </p:tav>
                                        <p:tav tm="100000">
                                          <p:val>
                                            <p:strVal val="#ppt_x"/>
                                          </p:val>
                                        </p:tav>
                                      </p:tavLst>
                                    </p:anim>
                                    <p:anim calcmode="lin" valueType="num">
                                      <p:cBhvr additive="base">
                                        <p:cTn id="14"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1+#ppt_w/2"/>
                                          </p:val>
                                        </p:tav>
                                        <p:tav tm="100000">
                                          <p:val>
                                            <p:strVal val="#ppt_x"/>
                                          </p:val>
                                        </p:tav>
                                      </p:tavLst>
                                    </p:anim>
                                    <p:anim calcmode="lin" valueType="num">
                                      <p:cBhvr additive="base">
                                        <p:cTn id="20" dur="500" fill="hold"/>
                                        <p:tgtEl>
                                          <p:spTgt spid="5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60"/>
                                        </p:tgtEl>
                                        <p:attrNameLst>
                                          <p:attrName>style.visibility</p:attrName>
                                        </p:attrNameLst>
                                      </p:cBhvr>
                                      <p:to>
                                        <p:strVal val="visible"/>
                                      </p:to>
                                    </p:set>
                                    <p:anim calcmode="lin" valueType="num">
                                      <p:cBhvr additive="base">
                                        <p:cTn id="25" dur="500" fill="hold"/>
                                        <p:tgtEl>
                                          <p:spTgt spid="60"/>
                                        </p:tgtEl>
                                        <p:attrNameLst>
                                          <p:attrName>ppt_x</p:attrName>
                                        </p:attrNameLst>
                                      </p:cBhvr>
                                      <p:tavLst>
                                        <p:tav tm="0">
                                          <p:val>
                                            <p:strVal val="1+#ppt_w/2"/>
                                          </p:val>
                                        </p:tav>
                                        <p:tav tm="100000">
                                          <p:val>
                                            <p:strVal val="#ppt_x"/>
                                          </p:val>
                                        </p:tav>
                                      </p:tavLst>
                                    </p:anim>
                                    <p:anim calcmode="lin" valueType="num">
                                      <p:cBhvr additive="base">
                                        <p:cTn id="26"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1+#ppt_w/2"/>
                                          </p:val>
                                        </p:tav>
                                        <p:tav tm="100000">
                                          <p:val>
                                            <p:strVal val="#ppt_x"/>
                                          </p:val>
                                        </p:tav>
                                      </p:tavLst>
                                    </p:anim>
                                    <p:anim calcmode="lin" valueType="num">
                                      <p:cBhvr additive="base">
                                        <p:cTn id="3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61"/>
                                        </p:tgtEl>
                                        <p:attrNameLst>
                                          <p:attrName>style.visibility</p:attrName>
                                        </p:attrNameLst>
                                      </p:cBhvr>
                                      <p:to>
                                        <p:strVal val="visible"/>
                                      </p:to>
                                    </p:set>
                                    <p:anim calcmode="lin" valueType="num">
                                      <p:cBhvr additive="base">
                                        <p:cTn id="37" dur="500" fill="hold"/>
                                        <p:tgtEl>
                                          <p:spTgt spid="61"/>
                                        </p:tgtEl>
                                        <p:attrNameLst>
                                          <p:attrName>ppt_x</p:attrName>
                                        </p:attrNameLst>
                                      </p:cBhvr>
                                      <p:tavLst>
                                        <p:tav tm="0">
                                          <p:val>
                                            <p:strVal val="1+#ppt_w/2"/>
                                          </p:val>
                                        </p:tav>
                                        <p:tav tm="100000">
                                          <p:val>
                                            <p:strVal val="#ppt_x"/>
                                          </p:val>
                                        </p:tav>
                                      </p:tavLst>
                                    </p:anim>
                                    <p:anim calcmode="lin" valueType="num">
                                      <p:cBhvr additive="base">
                                        <p:cTn id="38" dur="500" fill="hold"/>
                                        <p:tgtEl>
                                          <p:spTgt spid="61"/>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2"/>
                                        </p:tgtEl>
                                        <p:attrNameLst>
                                          <p:attrName>style.visibility</p:attrName>
                                        </p:attrNameLst>
                                      </p:cBhvr>
                                      <p:to>
                                        <p:strVal val="visible"/>
                                      </p:to>
                                    </p:set>
                                    <p:anim calcmode="lin" valueType="num">
                                      <p:cBhvr additive="base">
                                        <p:cTn id="43" dur="500" fill="hold"/>
                                        <p:tgtEl>
                                          <p:spTgt spid="62"/>
                                        </p:tgtEl>
                                        <p:attrNameLst>
                                          <p:attrName>ppt_x</p:attrName>
                                        </p:attrNameLst>
                                      </p:cBhvr>
                                      <p:tavLst>
                                        <p:tav tm="0">
                                          <p:val>
                                            <p:strVal val="#ppt_x"/>
                                          </p:val>
                                        </p:tav>
                                        <p:tav tm="100000">
                                          <p:val>
                                            <p:strVal val="#ppt_x"/>
                                          </p:val>
                                        </p:tav>
                                      </p:tavLst>
                                    </p:anim>
                                    <p:anim calcmode="lin" valueType="num">
                                      <p:cBhvr additive="base">
                                        <p:cTn id="44"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xit" presetSubtype="10" fill="hold" nodeType="clickEffect">
                                  <p:stCondLst>
                                    <p:cond delay="0"/>
                                  </p:stCondLst>
                                  <p:childTnLst>
                                    <p:animEffect transition="out" filter="randombar(horizontal)">
                                      <p:cBhvr>
                                        <p:cTn id="48" dur="500"/>
                                        <p:tgtEl>
                                          <p:spTgt spid="28"/>
                                        </p:tgtEl>
                                      </p:cBhvr>
                                    </p:animEffect>
                                    <p:set>
                                      <p:cBhvr>
                                        <p:cTn id="49" dur="1" fill="hold">
                                          <p:stCondLst>
                                            <p:cond delay="499"/>
                                          </p:stCondLst>
                                        </p:cTn>
                                        <p:tgtEl>
                                          <p:spTgt spid="28"/>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31"/>
                                        </p:tgtEl>
                                      </p:cBhvr>
                                    </p:animEffect>
                                    <p:set>
                                      <p:cBhvr>
                                        <p:cTn id="52" dur="1" fill="hold">
                                          <p:stCondLst>
                                            <p:cond delay="499"/>
                                          </p:stCondLst>
                                        </p:cTn>
                                        <p:tgtEl>
                                          <p:spTgt spid="31"/>
                                        </p:tgtEl>
                                        <p:attrNameLst>
                                          <p:attrName>style.visibility</p:attrName>
                                        </p:attrNameLst>
                                      </p:cBhvr>
                                      <p:to>
                                        <p:strVal val="hidden"/>
                                      </p:to>
                                    </p:set>
                                  </p:childTnLst>
                                </p:cTn>
                              </p:par>
                              <p:par>
                                <p:cTn id="53" presetID="14" presetClass="exit" presetSubtype="10" fill="hold" nodeType="withEffect">
                                  <p:stCondLst>
                                    <p:cond delay="0"/>
                                  </p:stCondLst>
                                  <p:childTnLst>
                                    <p:animEffect transition="out" filter="randombar(horizontal)">
                                      <p:cBhvr>
                                        <p:cTn id="54" dur="500"/>
                                        <p:tgtEl>
                                          <p:spTgt spid="59"/>
                                        </p:tgtEl>
                                      </p:cBhvr>
                                    </p:animEffect>
                                    <p:set>
                                      <p:cBhvr>
                                        <p:cTn id="55" dur="1" fill="hold">
                                          <p:stCondLst>
                                            <p:cond delay="499"/>
                                          </p:stCondLst>
                                        </p:cTn>
                                        <p:tgtEl>
                                          <p:spTgt spid="59"/>
                                        </p:tgtEl>
                                        <p:attrNameLst>
                                          <p:attrName>style.visibility</p:attrName>
                                        </p:attrNameLst>
                                      </p:cBhvr>
                                      <p:to>
                                        <p:strVal val="hidden"/>
                                      </p:to>
                                    </p:set>
                                  </p:childTnLst>
                                </p:cTn>
                              </p:par>
                              <p:par>
                                <p:cTn id="56" presetID="14" presetClass="exit" presetSubtype="10" fill="hold" nodeType="withEffect">
                                  <p:stCondLst>
                                    <p:cond delay="0"/>
                                  </p:stCondLst>
                                  <p:childTnLst>
                                    <p:animEffect transition="out" filter="randombar(horizontal)">
                                      <p:cBhvr>
                                        <p:cTn id="57" dur="500"/>
                                        <p:tgtEl>
                                          <p:spTgt spid="60"/>
                                        </p:tgtEl>
                                      </p:cBhvr>
                                    </p:animEffect>
                                    <p:set>
                                      <p:cBhvr>
                                        <p:cTn id="58" dur="1" fill="hold">
                                          <p:stCondLst>
                                            <p:cond delay="499"/>
                                          </p:stCondLst>
                                        </p:cTn>
                                        <p:tgtEl>
                                          <p:spTgt spid="60"/>
                                        </p:tgtEl>
                                        <p:attrNameLst>
                                          <p:attrName>style.visibility</p:attrName>
                                        </p:attrNameLst>
                                      </p:cBhvr>
                                      <p:to>
                                        <p:strVal val="hidden"/>
                                      </p:to>
                                    </p:set>
                                  </p:childTnLst>
                                </p:cTn>
                              </p:par>
                              <p:par>
                                <p:cTn id="59" presetID="14" presetClass="exit" presetSubtype="10" fill="hold" nodeType="withEffect">
                                  <p:stCondLst>
                                    <p:cond delay="0"/>
                                  </p:stCondLst>
                                  <p:childTnLst>
                                    <p:animEffect transition="out" filter="randombar(horizontal)">
                                      <p:cBhvr>
                                        <p:cTn id="60" dur="500"/>
                                        <p:tgtEl>
                                          <p:spTgt spid="40"/>
                                        </p:tgtEl>
                                      </p:cBhvr>
                                    </p:animEffect>
                                    <p:set>
                                      <p:cBhvr>
                                        <p:cTn id="61" dur="1" fill="hold">
                                          <p:stCondLst>
                                            <p:cond delay="499"/>
                                          </p:stCondLst>
                                        </p:cTn>
                                        <p:tgtEl>
                                          <p:spTgt spid="40"/>
                                        </p:tgtEl>
                                        <p:attrNameLst>
                                          <p:attrName>style.visibility</p:attrName>
                                        </p:attrNameLst>
                                      </p:cBhvr>
                                      <p:to>
                                        <p:strVal val="hidden"/>
                                      </p:to>
                                    </p:set>
                                  </p:childTnLst>
                                </p:cTn>
                              </p:par>
                              <p:par>
                                <p:cTn id="62" presetID="14" presetClass="exit" presetSubtype="10" fill="hold" nodeType="withEffect">
                                  <p:stCondLst>
                                    <p:cond delay="0"/>
                                  </p:stCondLst>
                                  <p:childTnLst>
                                    <p:animEffect transition="out" filter="randombar(horizontal)">
                                      <p:cBhvr>
                                        <p:cTn id="63" dur="500"/>
                                        <p:tgtEl>
                                          <p:spTgt spid="61"/>
                                        </p:tgtEl>
                                      </p:cBhvr>
                                    </p:animEffect>
                                    <p:set>
                                      <p:cBhvr>
                                        <p:cTn id="64" dur="1" fill="hold">
                                          <p:stCondLst>
                                            <p:cond delay="499"/>
                                          </p:stCondLst>
                                        </p:cTn>
                                        <p:tgtEl>
                                          <p:spTgt spid="61"/>
                                        </p:tgtEl>
                                        <p:attrNameLst>
                                          <p:attrName>style.visibility</p:attrName>
                                        </p:attrNameLst>
                                      </p:cBhvr>
                                      <p:to>
                                        <p:strVal val="hidden"/>
                                      </p:to>
                                    </p:set>
                                  </p:childTnLst>
                                </p:cTn>
                              </p:par>
                              <p:par>
                                <p:cTn id="65" presetID="14" presetClass="exit" presetSubtype="10" fill="hold" grpId="1" nodeType="withEffect">
                                  <p:stCondLst>
                                    <p:cond delay="0"/>
                                  </p:stCondLst>
                                  <p:childTnLst>
                                    <p:animEffect transition="out" filter="randombar(horizontal)">
                                      <p:cBhvr>
                                        <p:cTn id="66" dur="500"/>
                                        <p:tgtEl>
                                          <p:spTgt spid="62"/>
                                        </p:tgtEl>
                                      </p:cBhvr>
                                    </p:animEffect>
                                    <p:set>
                                      <p:cBhvr>
                                        <p:cTn id="67" dur="1" fill="hold">
                                          <p:stCondLst>
                                            <p:cond delay="499"/>
                                          </p:stCondLst>
                                        </p:cTn>
                                        <p:tgtEl>
                                          <p:spTgt spid="62"/>
                                        </p:tgtEl>
                                        <p:attrNameLst>
                                          <p:attrName>style.visibility</p:attrName>
                                        </p:attrNameLst>
                                      </p:cBhvr>
                                      <p:to>
                                        <p:strVal val="hidden"/>
                                      </p:to>
                                    </p:set>
                                  </p:childTnLst>
                                </p:cTn>
                              </p:par>
                              <p:par>
                                <p:cTn id="68" presetID="14" presetClass="exit" presetSubtype="10" fill="hold" grpId="0" nodeType="withEffect">
                                  <p:stCondLst>
                                    <p:cond delay="0"/>
                                  </p:stCondLst>
                                  <p:childTnLst>
                                    <p:animEffect transition="out" filter="randombar(horizontal)">
                                      <p:cBhvr>
                                        <p:cTn id="69" dur="500"/>
                                        <p:tgtEl>
                                          <p:spTgt spid="26"/>
                                        </p:tgtEl>
                                      </p:cBhvr>
                                    </p:animEffect>
                                    <p:set>
                                      <p:cBhvr>
                                        <p:cTn id="70" dur="1" fill="hold">
                                          <p:stCondLst>
                                            <p:cond delay="499"/>
                                          </p:stCondLst>
                                        </p:cTn>
                                        <p:tgtEl>
                                          <p:spTgt spid="26"/>
                                        </p:tgtEl>
                                        <p:attrNameLst>
                                          <p:attrName>style.visibility</p:attrName>
                                        </p:attrNameLst>
                                      </p:cBhvr>
                                      <p:to>
                                        <p:strVal val="hidden"/>
                                      </p:to>
                                    </p:set>
                                  </p:childTnLst>
                                </p:cTn>
                              </p:par>
                              <p:par>
                                <p:cTn id="71" presetID="14" presetClass="exit" presetSubtype="10" fill="hold" nodeType="withEffect">
                                  <p:stCondLst>
                                    <p:cond delay="0"/>
                                  </p:stCondLst>
                                  <p:childTnLst>
                                    <p:animEffect transition="out" filter="randombar(horizontal)">
                                      <p:cBhvr>
                                        <p:cTn id="72" dur="500"/>
                                        <p:tgtEl>
                                          <p:spTgt spid="27"/>
                                        </p:tgtEl>
                                      </p:cBhvr>
                                    </p:animEffect>
                                    <p:set>
                                      <p:cBhvr>
                                        <p:cTn id="73"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62" grpId="0" animBg="1"/>
      <p:bldP spid="62"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2725D248-5C51-891F-3FA6-40BA055F391F}"/>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26</a:t>
            </a:fld>
            <a:endParaRPr lang="en-GB" dirty="0">
              <a:solidFill>
                <a:schemeClr val="tx1"/>
              </a:solidFill>
            </a:endParaRPr>
          </a:p>
        </p:txBody>
      </p:sp>
      <p:sp>
        <p:nvSpPr>
          <p:cNvPr id="5" name="Rectangle: Rounded Corners 4">
            <a:extLst>
              <a:ext uri="{FF2B5EF4-FFF2-40B4-BE49-F238E27FC236}">
                <a16:creationId xmlns:a16="http://schemas.microsoft.com/office/drawing/2014/main" id="{4F65B4A6-2EDE-04AD-E3C4-B4D42A48FB81}"/>
              </a:ext>
            </a:extLst>
          </p:cNvPr>
          <p:cNvSpPr/>
          <p:nvPr/>
        </p:nvSpPr>
        <p:spPr>
          <a:xfrm>
            <a:off x="195943" y="81642"/>
            <a:ext cx="4614182"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Navigating Windows – Using the Mouse</a:t>
            </a:r>
            <a:endParaRPr lang="en-US" sz="2000" dirty="0">
              <a:solidFill>
                <a:schemeClr val="tx1"/>
              </a:solidFill>
            </a:endParaRPr>
          </a:p>
        </p:txBody>
      </p:sp>
      <p:sp>
        <p:nvSpPr>
          <p:cNvPr id="6" name="TextBox 5">
            <a:extLst>
              <a:ext uri="{FF2B5EF4-FFF2-40B4-BE49-F238E27FC236}">
                <a16:creationId xmlns:a16="http://schemas.microsoft.com/office/drawing/2014/main" id="{CF20FF80-A2CA-C838-DD69-3519C4DF7EDF}"/>
              </a:ext>
            </a:extLst>
          </p:cNvPr>
          <p:cNvSpPr txBox="1"/>
          <p:nvPr/>
        </p:nvSpPr>
        <p:spPr>
          <a:xfrm>
            <a:off x="6004832" y="155061"/>
            <a:ext cx="3876675" cy="400110"/>
          </a:xfrm>
          <a:prstGeom prst="rect">
            <a:avLst/>
          </a:prstGeom>
          <a:solidFill>
            <a:schemeClr val="bg1"/>
          </a:solidFill>
          <a:ln w="19050">
            <a:solidFill>
              <a:schemeClr val="accent2"/>
            </a:solidFill>
          </a:ln>
        </p:spPr>
        <p:txBody>
          <a:bodyPr wrap="square" rtlCol="0">
            <a:spAutoFit/>
          </a:bodyPr>
          <a:lstStyle/>
          <a:p>
            <a:r>
              <a:rPr lang="en-US" sz="2000" dirty="0"/>
              <a:t>The basic rules with using a mouse.</a:t>
            </a:r>
          </a:p>
        </p:txBody>
      </p:sp>
      <p:sp>
        <p:nvSpPr>
          <p:cNvPr id="24" name="TextBox 23">
            <a:extLst>
              <a:ext uri="{FF2B5EF4-FFF2-40B4-BE49-F238E27FC236}">
                <a16:creationId xmlns:a16="http://schemas.microsoft.com/office/drawing/2014/main" id="{ADD42774-3394-A4E1-D2A8-6C60F9C67E2F}"/>
              </a:ext>
            </a:extLst>
          </p:cNvPr>
          <p:cNvSpPr txBox="1"/>
          <p:nvPr/>
        </p:nvSpPr>
        <p:spPr>
          <a:xfrm>
            <a:off x="7429500" y="742950"/>
            <a:ext cx="4310742" cy="1631216"/>
          </a:xfrm>
          <a:prstGeom prst="rect">
            <a:avLst/>
          </a:prstGeom>
          <a:noFill/>
          <a:ln w="19050">
            <a:solidFill>
              <a:schemeClr val="accent2"/>
            </a:solidFill>
          </a:ln>
        </p:spPr>
        <p:txBody>
          <a:bodyPr wrap="square" rtlCol="0">
            <a:spAutoFit/>
          </a:bodyPr>
          <a:lstStyle/>
          <a:p>
            <a:r>
              <a:rPr lang="en-CA" sz="2000" dirty="0"/>
              <a:t>1. </a:t>
            </a:r>
            <a:r>
              <a:rPr lang="en-CA" sz="2000" dirty="0">
                <a:solidFill>
                  <a:srgbClr val="FF0000"/>
                </a:solidFill>
              </a:rPr>
              <a:t>Don’t</a:t>
            </a:r>
            <a:r>
              <a:rPr lang="en-CA" sz="2000" dirty="0"/>
              <a:t> </a:t>
            </a:r>
            <a:r>
              <a:rPr lang="en-CA" sz="2000" b="1" i="1" dirty="0"/>
              <a:t>double-click </a:t>
            </a:r>
            <a:r>
              <a:rPr lang="en-CA" sz="2000" dirty="0"/>
              <a:t>in a Web browser.</a:t>
            </a:r>
          </a:p>
          <a:p>
            <a:r>
              <a:rPr lang="en-CA" sz="2000" dirty="0"/>
              <a:t>     Links, buttons, tabs, toolbar icons, </a:t>
            </a:r>
          </a:p>
          <a:p>
            <a:pPr indent="285750"/>
            <a:r>
              <a:rPr lang="en-CA" sz="2000" dirty="0"/>
              <a:t>and everything else you will find in</a:t>
            </a:r>
          </a:p>
          <a:p>
            <a:pPr indent="285750"/>
            <a:r>
              <a:rPr lang="en-CA" sz="2000" dirty="0"/>
              <a:t>your web browser usually requires</a:t>
            </a:r>
          </a:p>
          <a:p>
            <a:pPr indent="285750"/>
            <a:r>
              <a:rPr lang="en-CA" sz="2000" dirty="0"/>
              <a:t>only one click.</a:t>
            </a:r>
          </a:p>
        </p:txBody>
      </p:sp>
      <p:sp>
        <p:nvSpPr>
          <p:cNvPr id="26" name="TextBox 25">
            <a:extLst>
              <a:ext uri="{FF2B5EF4-FFF2-40B4-BE49-F238E27FC236}">
                <a16:creationId xmlns:a16="http://schemas.microsoft.com/office/drawing/2014/main" id="{1985EEDA-1A67-F299-377D-1A73E8D2F0F1}"/>
              </a:ext>
            </a:extLst>
          </p:cNvPr>
          <p:cNvSpPr txBox="1"/>
          <p:nvPr/>
        </p:nvSpPr>
        <p:spPr>
          <a:xfrm>
            <a:off x="7472877" y="3151286"/>
            <a:ext cx="4310742" cy="1015663"/>
          </a:xfrm>
          <a:prstGeom prst="rect">
            <a:avLst/>
          </a:prstGeom>
          <a:noFill/>
          <a:ln w="19050">
            <a:solidFill>
              <a:schemeClr val="accent2"/>
            </a:solidFill>
          </a:ln>
        </p:spPr>
        <p:txBody>
          <a:bodyPr wrap="square" rtlCol="0">
            <a:spAutoFit/>
          </a:bodyPr>
          <a:lstStyle/>
          <a:p>
            <a:r>
              <a:rPr lang="en-CA" sz="2000" i="1" dirty="0"/>
              <a:t>2. </a:t>
            </a:r>
            <a:r>
              <a:rPr lang="en-CA" sz="2000" i="1" dirty="0">
                <a:solidFill>
                  <a:srgbClr val="00B050"/>
                </a:solidFill>
              </a:rPr>
              <a:t>Do</a:t>
            </a:r>
            <a:r>
              <a:rPr lang="en-CA" sz="2000" b="1" i="1" dirty="0"/>
              <a:t> double click</a:t>
            </a:r>
            <a:r>
              <a:rPr lang="en-CA" sz="2000" dirty="0"/>
              <a:t> program icons on your desktop and files / folders you want to open.</a:t>
            </a:r>
          </a:p>
        </p:txBody>
      </p:sp>
      <p:sp>
        <p:nvSpPr>
          <p:cNvPr id="27" name="TextBox 26">
            <a:extLst>
              <a:ext uri="{FF2B5EF4-FFF2-40B4-BE49-F238E27FC236}">
                <a16:creationId xmlns:a16="http://schemas.microsoft.com/office/drawing/2014/main" id="{54199451-43A4-BD29-B4B6-B32D29294169}"/>
              </a:ext>
            </a:extLst>
          </p:cNvPr>
          <p:cNvSpPr txBox="1"/>
          <p:nvPr/>
        </p:nvSpPr>
        <p:spPr>
          <a:xfrm>
            <a:off x="7472877" y="4870670"/>
            <a:ext cx="4310742" cy="1323439"/>
          </a:xfrm>
          <a:prstGeom prst="rect">
            <a:avLst/>
          </a:prstGeom>
          <a:noFill/>
          <a:ln w="19050">
            <a:solidFill>
              <a:schemeClr val="accent2"/>
            </a:solidFill>
          </a:ln>
        </p:spPr>
        <p:txBody>
          <a:bodyPr wrap="square" rtlCol="0">
            <a:spAutoFit/>
          </a:bodyPr>
          <a:lstStyle/>
          <a:p>
            <a:r>
              <a:rPr lang="en-CA" sz="2000" dirty="0"/>
              <a:t>3. You can </a:t>
            </a:r>
            <a:r>
              <a:rPr lang="en-CA" sz="2000" b="1" i="1" dirty="0"/>
              <a:t>right-click </a:t>
            </a:r>
            <a:r>
              <a:rPr lang="en-CA" sz="2000" dirty="0"/>
              <a:t>almost any item (icon, link, desktop, taskbar, etc.) and get a </a:t>
            </a:r>
            <a:r>
              <a:rPr lang="en-CA" sz="2000" b="1" dirty="0"/>
              <a:t>context</a:t>
            </a:r>
            <a:r>
              <a:rPr lang="en-CA" sz="2000" dirty="0"/>
              <a:t> menu of things you can do with that item.</a:t>
            </a:r>
            <a:endParaRPr lang="en-US" sz="2000" dirty="0"/>
          </a:p>
        </p:txBody>
      </p:sp>
      <p:sp>
        <p:nvSpPr>
          <p:cNvPr id="29" name="TextBox 28">
            <a:extLst>
              <a:ext uri="{FF2B5EF4-FFF2-40B4-BE49-F238E27FC236}">
                <a16:creationId xmlns:a16="http://schemas.microsoft.com/office/drawing/2014/main" id="{31936961-C6E0-3F97-EFE2-669242110180}"/>
              </a:ext>
            </a:extLst>
          </p:cNvPr>
          <p:cNvSpPr txBox="1"/>
          <p:nvPr/>
        </p:nvSpPr>
        <p:spPr>
          <a:xfrm>
            <a:off x="371474" y="1358503"/>
            <a:ext cx="6296025" cy="1015663"/>
          </a:xfrm>
          <a:prstGeom prst="rect">
            <a:avLst/>
          </a:prstGeom>
          <a:noFill/>
          <a:ln w="19050">
            <a:solidFill>
              <a:schemeClr val="accent2"/>
            </a:solidFill>
          </a:ln>
        </p:spPr>
        <p:txBody>
          <a:bodyPr wrap="square" rtlCol="0">
            <a:spAutoFit/>
          </a:bodyPr>
          <a:lstStyle/>
          <a:p>
            <a:r>
              <a:rPr lang="en-CA" sz="2000" b="1" i="1" dirty="0">
                <a:solidFill>
                  <a:srgbClr val="04B06A"/>
                </a:solidFill>
              </a:rPr>
              <a:t>Rule of thumb </a:t>
            </a:r>
            <a:r>
              <a:rPr lang="en-CA" sz="2000" dirty="0">
                <a:solidFill>
                  <a:srgbClr val="04B06A"/>
                </a:solidFill>
              </a:rPr>
              <a:t>– </a:t>
            </a:r>
            <a:r>
              <a:rPr lang="en-CA" sz="2000" dirty="0"/>
              <a:t>If you are unsure whether to single- or double-click, click once.  Wait for a few seconds, and if it does not work, double-click.</a:t>
            </a:r>
          </a:p>
        </p:txBody>
      </p:sp>
      <p:grpSp>
        <p:nvGrpSpPr>
          <p:cNvPr id="43" name="Group 42">
            <a:extLst>
              <a:ext uri="{FF2B5EF4-FFF2-40B4-BE49-F238E27FC236}">
                <a16:creationId xmlns:a16="http://schemas.microsoft.com/office/drawing/2014/main" id="{E5125EA9-AD49-5010-7CE4-830C749D7ED0}"/>
              </a:ext>
            </a:extLst>
          </p:cNvPr>
          <p:cNvGrpSpPr/>
          <p:nvPr/>
        </p:nvGrpSpPr>
        <p:grpSpPr>
          <a:xfrm>
            <a:off x="1568902" y="4483326"/>
            <a:ext cx="3901168" cy="1015663"/>
            <a:chOff x="2107454" y="2972325"/>
            <a:chExt cx="3901168" cy="1015663"/>
          </a:xfrm>
        </p:grpSpPr>
        <p:sp>
          <p:nvSpPr>
            <p:cNvPr id="28" name="TextBox 27">
              <a:extLst>
                <a:ext uri="{FF2B5EF4-FFF2-40B4-BE49-F238E27FC236}">
                  <a16:creationId xmlns:a16="http://schemas.microsoft.com/office/drawing/2014/main" id="{64F1F895-4AFF-FD8A-31FB-2BC0DF13A6B9}"/>
                </a:ext>
              </a:extLst>
            </p:cNvPr>
            <p:cNvSpPr txBox="1"/>
            <p:nvPr/>
          </p:nvSpPr>
          <p:spPr>
            <a:xfrm>
              <a:off x="2107454" y="2972325"/>
              <a:ext cx="3901168" cy="1015663"/>
            </a:xfrm>
            <a:prstGeom prst="rect">
              <a:avLst/>
            </a:prstGeom>
            <a:noFill/>
            <a:ln w="19050">
              <a:solidFill>
                <a:schemeClr val="accent2"/>
              </a:solidFill>
            </a:ln>
          </p:spPr>
          <p:txBody>
            <a:bodyPr wrap="square" rtlCol="0">
              <a:spAutoFit/>
            </a:bodyPr>
            <a:lstStyle/>
            <a:p>
              <a:r>
                <a:rPr lang="en-US" sz="2000" dirty="0"/>
                <a:t>The hand icon      means click once.</a:t>
              </a:r>
            </a:p>
            <a:p>
              <a:r>
                <a:rPr lang="en-US" sz="2000" dirty="0"/>
                <a:t>The arrow pointer     means click once to select, twice to open/run.</a:t>
              </a:r>
            </a:p>
          </p:txBody>
        </p:sp>
        <p:pic>
          <p:nvPicPr>
            <p:cNvPr id="40" name="Picture 39">
              <a:extLst>
                <a:ext uri="{FF2B5EF4-FFF2-40B4-BE49-F238E27FC236}">
                  <a16:creationId xmlns:a16="http://schemas.microsoft.com/office/drawing/2014/main" id="{8381FA39-0CD5-72F2-14BC-BC954534DF5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61158" y="3047062"/>
              <a:ext cx="279206" cy="279206"/>
            </a:xfrm>
            <a:prstGeom prst="rect">
              <a:avLst/>
            </a:prstGeom>
          </p:spPr>
        </p:pic>
        <p:pic>
          <p:nvPicPr>
            <p:cNvPr id="42" name="Picture 41">
              <a:extLst>
                <a:ext uri="{FF2B5EF4-FFF2-40B4-BE49-F238E27FC236}">
                  <a16:creationId xmlns:a16="http://schemas.microsoft.com/office/drawing/2014/main" id="{40C4B253-6A88-BEF2-4EEE-E359F139B4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8038" y="3360659"/>
              <a:ext cx="268366" cy="268366"/>
            </a:xfrm>
            <a:prstGeom prst="rect">
              <a:avLst/>
            </a:prstGeom>
          </p:spPr>
        </p:pic>
      </p:grpSp>
    </p:spTree>
    <p:extLst>
      <p:ext uri="{BB962C8B-B14F-4D97-AF65-F5344CB8AC3E}">
        <p14:creationId xmlns:p14="http://schemas.microsoft.com/office/powerpoint/2010/main" val="33156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43"/>
                                        </p:tgtEl>
                                        <p:attrNameLst>
                                          <p:attrName>style.visibility</p:attrName>
                                        </p:attrNameLst>
                                      </p:cBhvr>
                                      <p:to>
                                        <p:strVal val="visible"/>
                                      </p:to>
                                    </p:set>
                                    <p:anim calcmode="lin" valueType="num">
                                      <p:cBhvr>
                                        <p:cTn id="12" dur="500" fill="hold"/>
                                        <p:tgtEl>
                                          <p:spTgt spid="43"/>
                                        </p:tgtEl>
                                        <p:attrNameLst>
                                          <p:attrName>ppt_w</p:attrName>
                                        </p:attrNameLst>
                                      </p:cBhvr>
                                      <p:tavLst>
                                        <p:tav tm="0">
                                          <p:val>
                                            <p:fltVal val="0"/>
                                          </p:val>
                                        </p:tav>
                                        <p:tav tm="100000">
                                          <p:val>
                                            <p:strVal val="#ppt_w"/>
                                          </p:val>
                                        </p:tav>
                                      </p:tavLst>
                                    </p:anim>
                                    <p:anim calcmode="lin" valueType="num">
                                      <p:cBhvr>
                                        <p:cTn id="13" dur="500" fill="hold"/>
                                        <p:tgtEl>
                                          <p:spTgt spid="43"/>
                                        </p:tgtEl>
                                        <p:attrNameLst>
                                          <p:attrName>ppt_h</p:attrName>
                                        </p:attrNameLst>
                                      </p:cBhvr>
                                      <p:tavLst>
                                        <p:tav tm="0">
                                          <p:val>
                                            <p:fltVal val="0"/>
                                          </p:val>
                                        </p:tav>
                                        <p:tav tm="100000">
                                          <p:val>
                                            <p:strVal val="#ppt_h"/>
                                          </p:val>
                                        </p:tav>
                                      </p:tavLst>
                                    </p:anim>
                                    <p:animEffect transition="in" filter="fade">
                                      <p:cBhvr>
                                        <p:cTn id="14" dur="500"/>
                                        <p:tgtEl>
                                          <p:spTgt spid="43"/>
                                        </p:tgtEl>
                                      </p:cBhvr>
                                    </p:animEffect>
                                  </p:childTnLst>
                                </p:cTn>
                              </p:par>
                            </p:childTnLst>
                          </p:cTn>
                        </p:par>
                        <p:par>
                          <p:cTn id="15" fill="hold">
                            <p:stCondLst>
                              <p:cond delay="1000"/>
                            </p:stCondLst>
                            <p:childTnLst>
                              <p:par>
                                <p:cTn id="16" presetID="26" presetClass="emph" presetSubtype="0" fill="hold" nodeType="afterEffect">
                                  <p:stCondLst>
                                    <p:cond delay="0"/>
                                  </p:stCondLst>
                                  <p:childTnLst>
                                    <p:animEffect transition="out" filter="fade">
                                      <p:cBhvr>
                                        <p:cTn id="17" dur="500" tmFilter="0, 0; .2, .5; .8, .5; 1, 0"/>
                                        <p:tgtEl>
                                          <p:spTgt spid="43"/>
                                        </p:tgtEl>
                                      </p:cBhvr>
                                    </p:animEffect>
                                    <p:animScale>
                                      <p:cBhvr>
                                        <p:cTn id="18" dur="250" autoRev="1" fill="hold"/>
                                        <p:tgtEl>
                                          <p:spTgt spid="43"/>
                                        </p:tgtEl>
                                      </p:cBhvr>
                                      <p:by x="105000" y="105000"/>
                                    </p:animScale>
                                  </p:childTnLst>
                                </p:cTn>
                              </p:par>
                            </p:childTnLst>
                          </p:cTn>
                        </p:par>
                        <p:par>
                          <p:cTn id="19" fill="hold">
                            <p:stCondLst>
                              <p:cond delay="1500"/>
                            </p:stCondLst>
                            <p:childTnLst>
                              <p:par>
                                <p:cTn id="20" presetID="26" presetClass="emph" presetSubtype="0" fill="hold" nodeType="afterEffect">
                                  <p:stCondLst>
                                    <p:cond delay="0"/>
                                  </p:stCondLst>
                                  <p:childTnLst>
                                    <p:animEffect transition="out" filter="fade">
                                      <p:cBhvr>
                                        <p:cTn id="21" dur="500" tmFilter="0, 0; .2, .5; .8, .5; 1, 0"/>
                                        <p:tgtEl>
                                          <p:spTgt spid="43"/>
                                        </p:tgtEl>
                                      </p:cBhvr>
                                    </p:animEffect>
                                    <p:animScale>
                                      <p:cBhvr>
                                        <p:cTn id="22" dur="250" autoRev="1" fill="hold"/>
                                        <p:tgtEl>
                                          <p:spTgt spid="43"/>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1+#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 calcmode="lin" valueType="num">
                                      <p:cBhvr additive="base">
                                        <p:cTn id="33" dur="500" fill="hold"/>
                                        <p:tgtEl>
                                          <p:spTgt spid="26"/>
                                        </p:tgtEl>
                                        <p:attrNameLst>
                                          <p:attrName>ppt_x</p:attrName>
                                        </p:attrNameLst>
                                      </p:cBhvr>
                                      <p:tavLst>
                                        <p:tav tm="0">
                                          <p:val>
                                            <p:strVal val="1+#ppt_w/2"/>
                                          </p:val>
                                        </p:tav>
                                        <p:tav tm="100000">
                                          <p:val>
                                            <p:strVal val="#ppt_x"/>
                                          </p:val>
                                        </p:tav>
                                      </p:tavLst>
                                    </p:anim>
                                    <p:anim calcmode="lin" valueType="num">
                                      <p:cBhvr additive="base">
                                        <p:cTn id="3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anim calcmode="lin" valueType="num">
                                      <p:cBhvr additive="base">
                                        <p:cTn id="39" dur="500" fill="hold"/>
                                        <p:tgtEl>
                                          <p:spTgt spid="27"/>
                                        </p:tgtEl>
                                        <p:attrNameLst>
                                          <p:attrName>ppt_x</p:attrName>
                                        </p:attrNameLst>
                                      </p:cBhvr>
                                      <p:tavLst>
                                        <p:tav tm="0">
                                          <p:val>
                                            <p:strVal val="1+#ppt_w/2"/>
                                          </p:val>
                                        </p:tav>
                                        <p:tav tm="100000">
                                          <p:val>
                                            <p:strVal val="#ppt_x"/>
                                          </p:val>
                                        </p:tav>
                                      </p:tavLst>
                                    </p:anim>
                                    <p:anim calcmode="lin" valueType="num">
                                      <p:cBhvr additive="base">
                                        <p:cTn id="40"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29"/>
                                        </p:tgtEl>
                                        <p:attrNameLst>
                                          <p:attrName>style.visibility</p:attrName>
                                        </p:attrNameLst>
                                      </p:cBhvr>
                                      <p:to>
                                        <p:strVal val="visible"/>
                                      </p:to>
                                    </p:set>
                                    <p:anim calcmode="lin" valueType="num">
                                      <p:cBhvr additive="base">
                                        <p:cTn id="45" dur="500" fill="hold"/>
                                        <p:tgtEl>
                                          <p:spTgt spid="29"/>
                                        </p:tgtEl>
                                        <p:attrNameLst>
                                          <p:attrName>ppt_x</p:attrName>
                                        </p:attrNameLst>
                                      </p:cBhvr>
                                      <p:tavLst>
                                        <p:tav tm="0">
                                          <p:val>
                                            <p:strVal val="0-#ppt_w/2"/>
                                          </p:val>
                                        </p:tav>
                                        <p:tav tm="100000">
                                          <p:val>
                                            <p:strVal val="#ppt_x"/>
                                          </p:val>
                                        </p:tav>
                                      </p:tavLst>
                                    </p:anim>
                                    <p:anim calcmode="lin" valueType="num">
                                      <p:cBhvr additive="base">
                                        <p:cTn id="46" dur="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14" presetClass="exit" presetSubtype="10" fill="hold" grpId="1" nodeType="clickEffect">
                                  <p:stCondLst>
                                    <p:cond delay="0"/>
                                  </p:stCondLst>
                                  <p:childTnLst>
                                    <p:animEffect transition="out" filter="randombar(horizontal)">
                                      <p:cBhvr>
                                        <p:cTn id="50" dur="500"/>
                                        <p:tgtEl>
                                          <p:spTgt spid="6"/>
                                        </p:tgtEl>
                                      </p:cBhvr>
                                    </p:animEffect>
                                    <p:set>
                                      <p:cBhvr>
                                        <p:cTn id="51" dur="1" fill="hold">
                                          <p:stCondLst>
                                            <p:cond delay="499"/>
                                          </p:stCondLst>
                                        </p:cTn>
                                        <p:tgtEl>
                                          <p:spTgt spid="6"/>
                                        </p:tgtEl>
                                        <p:attrNameLst>
                                          <p:attrName>style.visibility</p:attrName>
                                        </p:attrNameLst>
                                      </p:cBhvr>
                                      <p:to>
                                        <p:strVal val="hidden"/>
                                      </p:to>
                                    </p:set>
                                  </p:childTnLst>
                                </p:cTn>
                              </p:par>
                              <p:par>
                                <p:cTn id="52" presetID="14" presetClass="exit" presetSubtype="10" fill="hold" grpId="1" nodeType="withEffect">
                                  <p:stCondLst>
                                    <p:cond delay="0"/>
                                  </p:stCondLst>
                                  <p:childTnLst>
                                    <p:animEffect transition="out" filter="randombar(horizontal)">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par>
                                <p:cTn id="55" presetID="14" presetClass="exit" presetSubtype="10" fill="hold" grpId="1" nodeType="withEffect">
                                  <p:stCondLst>
                                    <p:cond delay="0"/>
                                  </p:stCondLst>
                                  <p:childTnLst>
                                    <p:animEffect transition="out" filter="randombar(horizontal)">
                                      <p:cBhvr>
                                        <p:cTn id="56" dur="500"/>
                                        <p:tgtEl>
                                          <p:spTgt spid="26"/>
                                        </p:tgtEl>
                                      </p:cBhvr>
                                    </p:animEffect>
                                    <p:set>
                                      <p:cBhvr>
                                        <p:cTn id="57" dur="1" fill="hold">
                                          <p:stCondLst>
                                            <p:cond delay="499"/>
                                          </p:stCondLst>
                                        </p:cTn>
                                        <p:tgtEl>
                                          <p:spTgt spid="26"/>
                                        </p:tgtEl>
                                        <p:attrNameLst>
                                          <p:attrName>style.visibility</p:attrName>
                                        </p:attrNameLst>
                                      </p:cBhvr>
                                      <p:to>
                                        <p:strVal val="hidden"/>
                                      </p:to>
                                    </p:set>
                                  </p:childTnLst>
                                </p:cTn>
                              </p:par>
                              <p:par>
                                <p:cTn id="58" presetID="14" presetClass="exit" presetSubtype="10" fill="hold" grpId="1" nodeType="withEffect">
                                  <p:stCondLst>
                                    <p:cond delay="0"/>
                                  </p:stCondLst>
                                  <p:childTnLst>
                                    <p:animEffect transition="out" filter="randombar(horizontal)">
                                      <p:cBhvr>
                                        <p:cTn id="59" dur="500"/>
                                        <p:tgtEl>
                                          <p:spTgt spid="27"/>
                                        </p:tgtEl>
                                      </p:cBhvr>
                                    </p:animEffect>
                                    <p:set>
                                      <p:cBhvr>
                                        <p:cTn id="60" dur="1" fill="hold">
                                          <p:stCondLst>
                                            <p:cond delay="499"/>
                                          </p:stCondLst>
                                        </p:cTn>
                                        <p:tgtEl>
                                          <p:spTgt spid="27"/>
                                        </p:tgtEl>
                                        <p:attrNameLst>
                                          <p:attrName>style.visibility</p:attrName>
                                        </p:attrNameLst>
                                      </p:cBhvr>
                                      <p:to>
                                        <p:strVal val="hidden"/>
                                      </p:to>
                                    </p:set>
                                  </p:childTnLst>
                                </p:cTn>
                              </p:par>
                              <p:par>
                                <p:cTn id="61" presetID="14" presetClass="exit" presetSubtype="10" fill="hold" nodeType="withEffect">
                                  <p:stCondLst>
                                    <p:cond delay="0"/>
                                  </p:stCondLst>
                                  <p:childTnLst>
                                    <p:animEffect transition="out" filter="randombar(horizontal)">
                                      <p:cBhvr>
                                        <p:cTn id="62" dur="500"/>
                                        <p:tgtEl>
                                          <p:spTgt spid="43"/>
                                        </p:tgtEl>
                                      </p:cBhvr>
                                    </p:animEffect>
                                    <p:set>
                                      <p:cBhvr>
                                        <p:cTn id="63" dur="1" fill="hold">
                                          <p:stCondLst>
                                            <p:cond delay="499"/>
                                          </p:stCondLst>
                                        </p:cTn>
                                        <p:tgtEl>
                                          <p:spTgt spid="43"/>
                                        </p:tgtEl>
                                        <p:attrNameLst>
                                          <p:attrName>style.visibility</p:attrName>
                                        </p:attrNameLst>
                                      </p:cBhvr>
                                      <p:to>
                                        <p:strVal val="hidden"/>
                                      </p:to>
                                    </p:set>
                                  </p:childTnLst>
                                </p:cTn>
                              </p:par>
                              <p:par>
                                <p:cTn id="64" presetID="14" presetClass="exit" presetSubtype="10" fill="hold" grpId="1" nodeType="withEffect">
                                  <p:stCondLst>
                                    <p:cond delay="0"/>
                                  </p:stCondLst>
                                  <p:childTnLst>
                                    <p:animEffect transition="out" filter="randombar(horizontal)">
                                      <p:cBhvr>
                                        <p:cTn id="65" dur="500"/>
                                        <p:tgtEl>
                                          <p:spTgt spid="29"/>
                                        </p:tgtEl>
                                      </p:cBhvr>
                                    </p:animEffect>
                                    <p:set>
                                      <p:cBhvr>
                                        <p:cTn id="66"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4" grpId="0" animBg="1"/>
      <p:bldP spid="24" grpId="1" animBg="1"/>
      <p:bldP spid="26" grpId="0" animBg="1"/>
      <p:bldP spid="26" grpId="1" animBg="1"/>
      <p:bldP spid="27" grpId="0" animBg="1"/>
      <p:bldP spid="27" grpId="1" animBg="1"/>
      <p:bldP spid="29" grpId="0" animBg="1"/>
      <p:bldP spid="29"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4C072859-DB67-DB34-BF5E-F8CD08A7A31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27</a:t>
            </a:fld>
            <a:endParaRPr lang="en-GB" dirty="0">
              <a:solidFill>
                <a:schemeClr val="tx1"/>
              </a:solidFill>
            </a:endParaRPr>
          </a:p>
        </p:txBody>
      </p:sp>
      <p:sp>
        <p:nvSpPr>
          <p:cNvPr id="7" name="TextBox 6">
            <a:extLst>
              <a:ext uri="{FF2B5EF4-FFF2-40B4-BE49-F238E27FC236}">
                <a16:creationId xmlns:a16="http://schemas.microsoft.com/office/drawing/2014/main" id="{9609E743-7A88-8F0E-69B1-E81659884C65}"/>
              </a:ext>
            </a:extLst>
          </p:cNvPr>
          <p:cNvSpPr txBox="1"/>
          <p:nvPr/>
        </p:nvSpPr>
        <p:spPr>
          <a:xfrm>
            <a:off x="3343276" y="302960"/>
            <a:ext cx="7629525" cy="1015663"/>
          </a:xfrm>
          <a:prstGeom prst="rect">
            <a:avLst/>
          </a:prstGeom>
          <a:noFill/>
          <a:ln w="19050">
            <a:solidFill>
              <a:schemeClr val="accent2"/>
            </a:solidFill>
          </a:ln>
        </p:spPr>
        <p:txBody>
          <a:bodyPr wrap="square" rtlCol="0">
            <a:spAutoFit/>
          </a:bodyPr>
          <a:lstStyle/>
          <a:p>
            <a:r>
              <a:rPr lang="en-US" sz="2000" dirty="0"/>
              <a:t>Before 2007 menus were the method used by software that runs under Windows, but it was replaced with the Ribbon in 2007.  However, much software still uses the menu system, which still works fine in Windows.</a:t>
            </a:r>
          </a:p>
        </p:txBody>
      </p:sp>
      <p:sp>
        <p:nvSpPr>
          <p:cNvPr id="8" name="TextBox 7">
            <a:extLst>
              <a:ext uri="{FF2B5EF4-FFF2-40B4-BE49-F238E27FC236}">
                <a16:creationId xmlns:a16="http://schemas.microsoft.com/office/drawing/2014/main" id="{FAF803E6-45AB-5FC8-049E-D3DBDFAE021C}"/>
              </a:ext>
            </a:extLst>
          </p:cNvPr>
          <p:cNvSpPr txBox="1"/>
          <p:nvPr/>
        </p:nvSpPr>
        <p:spPr>
          <a:xfrm>
            <a:off x="3152775" y="2609850"/>
            <a:ext cx="7629525" cy="400110"/>
          </a:xfrm>
          <a:prstGeom prst="rect">
            <a:avLst/>
          </a:prstGeom>
          <a:noFill/>
          <a:ln w="19050">
            <a:solidFill>
              <a:schemeClr val="accent2"/>
            </a:solidFill>
          </a:ln>
        </p:spPr>
        <p:txBody>
          <a:bodyPr wrap="square" rtlCol="0">
            <a:spAutoFit/>
          </a:bodyPr>
          <a:lstStyle/>
          <a:p>
            <a:r>
              <a:rPr lang="en-US" sz="2000" dirty="0"/>
              <a:t>The first software that acquired ribbons was MS Office 2007. </a:t>
            </a:r>
          </a:p>
        </p:txBody>
      </p:sp>
      <p:sp>
        <p:nvSpPr>
          <p:cNvPr id="11" name="Rectangle: Rounded Corners 10">
            <a:extLst>
              <a:ext uri="{FF2B5EF4-FFF2-40B4-BE49-F238E27FC236}">
                <a16:creationId xmlns:a16="http://schemas.microsoft.com/office/drawing/2014/main" id="{877D1DA0-B0D3-54D5-C880-742EFBC49418}"/>
              </a:ext>
            </a:extLst>
          </p:cNvPr>
          <p:cNvSpPr/>
          <p:nvPr/>
        </p:nvSpPr>
        <p:spPr>
          <a:xfrm>
            <a:off x="209551" y="63634"/>
            <a:ext cx="2371724"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a:t>
            </a:r>
            <a:endParaRPr lang="en-GB" sz="2000" dirty="0">
              <a:solidFill>
                <a:schemeClr val="tx1"/>
              </a:solidFill>
            </a:endParaRPr>
          </a:p>
        </p:txBody>
      </p:sp>
    </p:spTree>
    <p:extLst>
      <p:ext uri="{BB962C8B-B14F-4D97-AF65-F5344CB8AC3E}">
        <p14:creationId xmlns:p14="http://schemas.microsoft.com/office/powerpoint/2010/main" val="2229136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21CB4E-8455-4474-AA73-CC2FDBD56F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7127" y="1635887"/>
            <a:ext cx="8542104" cy="1337025"/>
          </a:xfrm>
          <a:prstGeom prst="rect">
            <a:avLst/>
          </a:prstGeom>
        </p:spPr>
      </p:pic>
      <p:pic>
        <p:nvPicPr>
          <p:cNvPr id="12" name="Picture 11">
            <a:extLst>
              <a:ext uri="{FF2B5EF4-FFF2-40B4-BE49-F238E27FC236}">
                <a16:creationId xmlns:a16="http://schemas.microsoft.com/office/drawing/2014/main" id="{4A6F0284-DB0E-46EE-A4DE-1F2D0E4E57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1875" y="4254647"/>
            <a:ext cx="8537356" cy="1484758"/>
          </a:xfrm>
          <a:prstGeom prst="rect">
            <a:avLst/>
          </a:prstGeom>
        </p:spPr>
      </p:pic>
      <p:sp>
        <p:nvSpPr>
          <p:cNvPr id="4" name="TextBox 3">
            <a:extLst>
              <a:ext uri="{FF2B5EF4-FFF2-40B4-BE49-F238E27FC236}">
                <a16:creationId xmlns:a16="http://schemas.microsoft.com/office/drawing/2014/main" id="{8F2DBD42-3443-4C44-9D31-59BF8EA91221}"/>
              </a:ext>
            </a:extLst>
          </p:cNvPr>
          <p:cNvSpPr txBox="1"/>
          <p:nvPr/>
        </p:nvSpPr>
        <p:spPr>
          <a:xfrm>
            <a:off x="209550" y="617865"/>
            <a:ext cx="8067674" cy="924032"/>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CA" b="1" dirty="0">
                <a:solidFill>
                  <a:schemeClr val="tx1"/>
                </a:solidFill>
              </a:rPr>
              <a:t>Alt</a:t>
            </a:r>
            <a:r>
              <a:rPr lang="en-CA" dirty="0">
                <a:solidFill>
                  <a:schemeClr val="tx1"/>
                </a:solidFill>
              </a:rPr>
              <a:t> – Touch the </a:t>
            </a:r>
            <a:r>
              <a:rPr lang="en-CA" b="1" dirty="0">
                <a:solidFill>
                  <a:schemeClr val="tx1"/>
                </a:solidFill>
              </a:rPr>
              <a:t>Alt</a:t>
            </a:r>
            <a:r>
              <a:rPr lang="en-CA" dirty="0">
                <a:solidFill>
                  <a:schemeClr val="tx1"/>
                </a:solidFill>
              </a:rPr>
              <a:t> key on the keyboard to gain access to the ribbon via the keyboard.  You may have to press it twice depending on where the cursor is currently located.</a:t>
            </a:r>
            <a:endParaRPr lang="en-GB" dirty="0">
              <a:solidFill>
                <a:schemeClr val="tx1"/>
              </a:solidFill>
            </a:endParaRPr>
          </a:p>
        </p:txBody>
      </p:sp>
      <p:sp>
        <p:nvSpPr>
          <p:cNvPr id="20" name="TextBox 19">
            <a:extLst>
              <a:ext uri="{FF2B5EF4-FFF2-40B4-BE49-F238E27FC236}">
                <a16:creationId xmlns:a16="http://schemas.microsoft.com/office/drawing/2014/main" id="{2D3DCD69-32B3-4FA8-84DA-DBC95F2B124A}"/>
              </a:ext>
            </a:extLst>
          </p:cNvPr>
          <p:cNvSpPr txBox="1"/>
          <p:nvPr/>
        </p:nvSpPr>
        <p:spPr>
          <a:xfrm>
            <a:off x="209551" y="1784607"/>
            <a:ext cx="3238499" cy="247004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CA" dirty="0">
                <a:solidFill>
                  <a:schemeClr val="tx1"/>
                </a:solidFill>
              </a:rPr>
              <a:t>Notice the white letters in small black boxes.</a:t>
            </a:r>
          </a:p>
          <a:p>
            <a:pPr algn="l"/>
            <a:endParaRPr lang="en-CA" dirty="0">
              <a:solidFill>
                <a:schemeClr val="tx1"/>
              </a:solidFill>
            </a:endParaRPr>
          </a:p>
          <a:p>
            <a:pPr algn="l"/>
            <a:r>
              <a:rPr lang="en-CA" dirty="0">
                <a:solidFill>
                  <a:schemeClr val="tx1"/>
                </a:solidFill>
              </a:rPr>
              <a:t>Now touch the letter of the item you want.</a:t>
            </a:r>
          </a:p>
          <a:p>
            <a:pPr algn="l"/>
            <a:endParaRPr lang="en-CA" dirty="0">
              <a:solidFill>
                <a:schemeClr val="tx1"/>
              </a:solidFill>
            </a:endParaRPr>
          </a:p>
          <a:p>
            <a:pPr algn="l"/>
            <a:r>
              <a:rPr lang="en-CA" b="1" dirty="0">
                <a:solidFill>
                  <a:schemeClr val="tx1"/>
                </a:solidFill>
              </a:rPr>
              <a:t>P</a:t>
            </a:r>
            <a:r>
              <a:rPr lang="en-CA" dirty="0">
                <a:solidFill>
                  <a:schemeClr val="tx1"/>
                </a:solidFill>
              </a:rPr>
              <a:t> for the </a:t>
            </a:r>
            <a:r>
              <a:rPr lang="en-CA" b="1" dirty="0">
                <a:solidFill>
                  <a:schemeClr val="tx1"/>
                </a:solidFill>
              </a:rPr>
              <a:t>Page Layout </a:t>
            </a:r>
            <a:r>
              <a:rPr lang="en-CA" dirty="0">
                <a:solidFill>
                  <a:schemeClr val="tx1"/>
                </a:solidFill>
              </a:rPr>
              <a:t>ribbon, for example.</a:t>
            </a:r>
            <a:endParaRPr lang="en-GB" dirty="0">
              <a:solidFill>
                <a:schemeClr val="tx1"/>
              </a:solidFill>
            </a:endParaRPr>
          </a:p>
        </p:txBody>
      </p:sp>
      <p:sp>
        <p:nvSpPr>
          <p:cNvPr id="26" name="TextBox 25">
            <a:extLst>
              <a:ext uri="{FF2B5EF4-FFF2-40B4-BE49-F238E27FC236}">
                <a16:creationId xmlns:a16="http://schemas.microsoft.com/office/drawing/2014/main" id="{6125AC06-6F2B-43CA-8E77-5DE7982A6EE7}"/>
              </a:ext>
            </a:extLst>
          </p:cNvPr>
          <p:cNvSpPr txBox="1"/>
          <p:nvPr/>
        </p:nvSpPr>
        <p:spPr>
          <a:xfrm>
            <a:off x="209551" y="4547597"/>
            <a:ext cx="3238499" cy="2246769"/>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CA" dirty="0">
                <a:solidFill>
                  <a:schemeClr val="tx1"/>
                </a:solidFill>
              </a:rPr>
              <a:t>Now touch another letter (or two letters in some cases) to do that command or pull down a menu.</a:t>
            </a:r>
          </a:p>
          <a:p>
            <a:pPr algn="l"/>
            <a:r>
              <a:rPr lang="en-CA" b="1" dirty="0">
                <a:solidFill>
                  <a:schemeClr val="tx1"/>
                </a:solidFill>
              </a:rPr>
              <a:t>M</a:t>
            </a:r>
            <a:r>
              <a:rPr lang="en-CA" dirty="0">
                <a:solidFill>
                  <a:schemeClr val="tx1"/>
                </a:solidFill>
              </a:rPr>
              <a:t> for the </a:t>
            </a:r>
            <a:r>
              <a:rPr lang="en-CA" b="1" dirty="0">
                <a:solidFill>
                  <a:schemeClr val="tx1"/>
                </a:solidFill>
              </a:rPr>
              <a:t>Margins</a:t>
            </a:r>
            <a:r>
              <a:rPr lang="en-CA" dirty="0">
                <a:solidFill>
                  <a:schemeClr val="tx1"/>
                </a:solidFill>
              </a:rPr>
              <a:t> menu, for example.</a:t>
            </a:r>
            <a:endParaRPr lang="en-GB" dirty="0">
              <a:solidFill>
                <a:schemeClr val="tx1"/>
              </a:solidFill>
            </a:endParaRPr>
          </a:p>
        </p:txBody>
      </p:sp>
      <p:cxnSp>
        <p:nvCxnSpPr>
          <p:cNvPr id="40" name="Straight Arrow Connector 39">
            <a:extLst>
              <a:ext uri="{FF2B5EF4-FFF2-40B4-BE49-F238E27FC236}">
                <a16:creationId xmlns:a16="http://schemas.microsoft.com/office/drawing/2014/main" id="{774E9FAE-1D71-4398-8C75-83680A494037}"/>
              </a:ext>
            </a:extLst>
          </p:cNvPr>
          <p:cNvCxnSpPr>
            <a:cxnSpLocks/>
          </p:cNvCxnSpPr>
          <p:nvPr/>
        </p:nvCxnSpPr>
        <p:spPr>
          <a:xfrm flipV="1">
            <a:off x="466725" y="5424198"/>
            <a:ext cx="4467225" cy="625620"/>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4D70686-42D7-4EE8-ACEA-53E9851C2050}"/>
              </a:ext>
            </a:extLst>
          </p:cNvPr>
          <p:cNvSpPr txBox="1"/>
          <p:nvPr/>
        </p:nvSpPr>
        <p:spPr>
          <a:xfrm>
            <a:off x="8679295" y="823059"/>
            <a:ext cx="3032562" cy="707886"/>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Touch Esc on the keyboard to go back one level.</a:t>
            </a:r>
            <a:endParaRPr lang="en-GB" dirty="0">
              <a:solidFill>
                <a:schemeClr val="tx1"/>
              </a:solidFill>
            </a:endParaRPr>
          </a:p>
        </p:txBody>
      </p:sp>
      <p:sp>
        <p:nvSpPr>
          <p:cNvPr id="5" name="Rectangle: Rounded Corners 4">
            <a:extLst>
              <a:ext uri="{FF2B5EF4-FFF2-40B4-BE49-F238E27FC236}">
                <a16:creationId xmlns:a16="http://schemas.microsoft.com/office/drawing/2014/main" id="{2B0CB7E7-81DE-1119-ACF6-D2944F4FD805}"/>
              </a:ext>
            </a:extLst>
          </p:cNvPr>
          <p:cNvSpPr/>
          <p:nvPr/>
        </p:nvSpPr>
        <p:spPr>
          <a:xfrm>
            <a:off x="209551" y="63634"/>
            <a:ext cx="661035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Ribbon using the Keyboard</a:t>
            </a:r>
            <a:endParaRPr lang="en-GB" sz="2000" dirty="0">
              <a:solidFill>
                <a:schemeClr val="tx1"/>
              </a:solidFill>
            </a:endParaRPr>
          </a:p>
        </p:txBody>
      </p:sp>
      <p:cxnSp>
        <p:nvCxnSpPr>
          <p:cNvPr id="10" name="Straight Arrow Connector 9">
            <a:extLst>
              <a:ext uri="{FF2B5EF4-FFF2-40B4-BE49-F238E27FC236}">
                <a16:creationId xmlns:a16="http://schemas.microsoft.com/office/drawing/2014/main" id="{DDFFEA57-E4D5-3D8E-F87C-8C61717A109F}"/>
              </a:ext>
            </a:extLst>
          </p:cNvPr>
          <p:cNvCxnSpPr>
            <a:cxnSpLocks/>
          </p:cNvCxnSpPr>
          <p:nvPr/>
        </p:nvCxnSpPr>
        <p:spPr>
          <a:xfrm flipV="1">
            <a:off x="466725" y="2181225"/>
            <a:ext cx="4943475" cy="1562100"/>
          </a:xfrm>
          <a:prstGeom prst="straightConnector1">
            <a:avLst/>
          </a:prstGeom>
          <a:ln w="19050">
            <a:gradFill>
              <a:gsLst>
                <a:gs pos="0">
                  <a:schemeClr val="accent2"/>
                </a:gs>
                <a:gs pos="31000">
                  <a:schemeClr val="accent2"/>
                </a:gs>
                <a:gs pos="61000">
                  <a:srgbClr val="00B050"/>
                </a:gs>
                <a:gs pos="100000">
                  <a:srgbClr val="00B050"/>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EF8B8F03-C1A0-4C1D-88F3-0F4B1294DC27}"/>
              </a:ext>
            </a:extLst>
          </p:cNvPr>
          <p:cNvSpPr txBox="1"/>
          <p:nvPr/>
        </p:nvSpPr>
        <p:spPr>
          <a:xfrm>
            <a:off x="8679295" y="24279"/>
            <a:ext cx="3032562" cy="460241"/>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This ribbon is in Excel.</a:t>
            </a:r>
            <a:endParaRPr lang="en-GB" dirty="0">
              <a:solidFill>
                <a:schemeClr val="tx1"/>
              </a:solidFill>
            </a:endParaRPr>
          </a:p>
        </p:txBody>
      </p:sp>
    </p:spTree>
    <p:extLst>
      <p:ext uri="{BB962C8B-B14F-4D97-AF65-F5344CB8AC3E}">
        <p14:creationId xmlns:p14="http://schemas.microsoft.com/office/powerpoint/2010/main" val="326992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0-#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par>
                          <p:cTn id="15" fill="hold">
                            <p:stCondLst>
                              <p:cond delay="5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 presetClass="entr" presetSubtype="2"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1+#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par>
                                <p:cTn id="23" presetID="2" presetClass="entr" presetSubtype="2"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1+#ppt_w/2"/>
                                          </p:val>
                                        </p:tav>
                                        <p:tav tm="100000">
                                          <p:val>
                                            <p:strVal val="#ppt_x"/>
                                          </p:val>
                                        </p:tav>
                                      </p:tavLst>
                                    </p:anim>
                                    <p:anim calcmode="lin" valueType="num">
                                      <p:cBhvr additive="base">
                                        <p:cTn id="26"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1+#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42"/>
                                        </p:tgtEl>
                                        <p:attrNameLst>
                                          <p:attrName>style.visibility</p:attrName>
                                        </p:attrNameLst>
                                      </p:cBhvr>
                                      <p:to>
                                        <p:strVal val="visible"/>
                                      </p:to>
                                    </p:set>
                                    <p:anim calcmode="lin" valueType="num">
                                      <p:cBhvr additive="base">
                                        <p:cTn id="39" dur="500" fill="hold"/>
                                        <p:tgtEl>
                                          <p:spTgt spid="42"/>
                                        </p:tgtEl>
                                        <p:attrNameLst>
                                          <p:attrName>ppt_x</p:attrName>
                                        </p:attrNameLst>
                                      </p:cBhvr>
                                      <p:tavLst>
                                        <p:tav tm="0">
                                          <p:val>
                                            <p:strVal val="1+#ppt_w/2"/>
                                          </p:val>
                                        </p:tav>
                                        <p:tav tm="100000">
                                          <p:val>
                                            <p:strVal val="#ppt_x"/>
                                          </p:val>
                                        </p:tav>
                                      </p:tavLst>
                                    </p:anim>
                                    <p:anim calcmode="lin" valueType="num">
                                      <p:cBhvr additive="base">
                                        <p:cTn id="40" dur="500" fill="hold"/>
                                        <p:tgtEl>
                                          <p:spTgt spid="42"/>
                                        </p:tgtEl>
                                        <p:attrNameLst>
                                          <p:attrName>ppt_y</p:attrName>
                                        </p:attrNameLst>
                                      </p:cBhvr>
                                      <p:tavLst>
                                        <p:tav tm="0">
                                          <p:val>
                                            <p:strVal val="#ppt_y"/>
                                          </p:val>
                                        </p:tav>
                                        <p:tav tm="100000">
                                          <p:val>
                                            <p:strVal val="#ppt_y"/>
                                          </p:val>
                                        </p:tav>
                                      </p:tavLst>
                                    </p:anim>
                                  </p:childTnLst>
                                </p:cTn>
                              </p:par>
                            </p:childTnLst>
                          </p:cTn>
                        </p:par>
                        <p:par>
                          <p:cTn id="41" fill="hold">
                            <p:stCondLst>
                              <p:cond delay="500"/>
                            </p:stCondLst>
                            <p:childTnLst>
                              <p:par>
                                <p:cTn id="42" presetID="22" presetClass="entr" presetSubtype="8" fill="hold" nodeType="afterEffect">
                                  <p:stCondLst>
                                    <p:cond delay="0"/>
                                  </p:stCondLst>
                                  <p:childTnLst>
                                    <p:set>
                                      <p:cBhvr>
                                        <p:cTn id="43" dur="1" fill="hold">
                                          <p:stCondLst>
                                            <p:cond delay="0"/>
                                          </p:stCondLst>
                                        </p:cTn>
                                        <p:tgtEl>
                                          <p:spTgt spid="40"/>
                                        </p:tgtEl>
                                        <p:attrNameLst>
                                          <p:attrName>style.visibility</p:attrName>
                                        </p:attrNameLst>
                                      </p:cBhvr>
                                      <p:to>
                                        <p:strVal val="visible"/>
                                      </p:to>
                                    </p:set>
                                    <p:animEffect transition="in" filter="wipe(left)">
                                      <p:cBhvr>
                                        <p:cTn id="44"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0" grpId="0" animBg="1"/>
      <p:bldP spid="26" grpId="0" animBg="1"/>
      <p:bldP spid="4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22691B5-A5F0-46FD-AA10-4F0C224366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7127" y="1666665"/>
            <a:ext cx="8538024" cy="3555448"/>
          </a:xfrm>
          <a:prstGeom prst="rect">
            <a:avLst/>
          </a:prstGeom>
        </p:spPr>
      </p:pic>
      <p:sp>
        <p:nvSpPr>
          <p:cNvPr id="27" name="TextBox 26">
            <a:extLst>
              <a:ext uri="{FF2B5EF4-FFF2-40B4-BE49-F238E27FC236}">
                <a16:creationId xmlns:a16="http://schemas.microsoft.com/office/drawing/2014/main" id="{74ECFE29-DB0F-4DC1-BED7-FDB398011C33}"/>
              </a:ext>
            </a:extLst>
          </p:cNvPr>
          <p:cNvSpPr txBox="1"/>
          <p:nvPr/>
        </p:nvSpPr>
        <p:spPr>
          <a:xfrm>
            <a:off x="190500" y="752415"/>
            <a:ext cx="6305549" cy="603629"/>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CA" dirty="0">
                <a:solidFill>
                  <a:schemeClr val="tx1"/>
                </a:solidFill>
              </a:rPr>
              <a:t>While in the menu, you can use the up/down arrow keys to select a command or touch the letter on the menu.</a:t>
            </a:r>
            <a:endParaRPr lang="en-GB" dirty="0">
              <a:solidFill>
                <a:schemeClr val="tx1"/>
              </a:solidFill>
            </a:endParaRPr>
          </a:p>
        </p:txBody>
      </p:sp>
      <p:cxnSp>
        <p:nvCxnSpPr>
          <p:cNvPr id="34" name="Straight Arrow Connector 33">
            <a:extLst>
              <a:ext uri="{FF2B5EF4-FFF2-40B4-BE49-F238E27FC236}">
                <a16:creationId xmlns:a16="http://schemas.microsoft.com/office/drawing/2014/main" id="{AEFEC708-6571-48D1-B019-0C93730BD0DC}"/>
              </a:ext>
            </a:extLst>
          </p:cNvPr>
          <p:cNvCxnSpPr>
            <a:cxnSpLocks/>
            <a:stCxn id="27" idx="2"/>
          </p:cNvCxnSpPr>
          <p:nvPr/>
        </p:nvCxnSpPr>
        <p:spPr>
          <a:xfrm>
            <a:off x="3343275" y="1356044"/>
            <a:ext cx="1419225" cy="17702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74E9FAE-1D71-4398-8C75-83680A494037}"/>
              </a:ext>
            </a:extLst>
          </p:cNvPr>
          <p:cNvCxnSpPr>
            <a:cxnSpLocks/>
            <a:stCxn id="18" idx="3"/>
          </p:cNvCxnSpPr>
          <p:nvPr/>
        </p:nvCxnSpPr>
        <p:spPr>
          <a:xfrm>
            <a:off x="3981450" y="4181989"/>
            <a:ext cx="923925" cy="98352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04D70686-42D7-4EE8-ACEA-53E9851C2050}"/>
              </a:ext>
            </a:extLst>
          </p:cNvPr>
          <p:cNvSpPr txBox="1"/>
          <p:nvPr/>
        </p:nvSpPr>
        <p:spPr>
          <a:xfrm>
            <a:off x="6657976" y="833604"/>
            <a:ext cx="5156636" cy="369272"/>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Touch </a:t>
            </a:r>
            <a:r>
              <a:rPr lang="en-CA" b="1" dirty="0">
                <a:solidFill>
                  <a:schemeClr val="tx1"/>
                </a:solidFill>
              </a:rPr>
              <a:t>Esc</a:t>
            </a:r>
            <a:r>
              <a:rPr lang="en-CA" dirty="0">
                <a:solidFill>
                  <a:schemeClr val="tx1"/>
                </a:solidFill>
              </a:rPr>
              <a:t> on the keyboard to go back one level.</a:t>
            </a:r>
            <a:endParaRPr lang="en-GB" dirty="0">
              <a:solidFill>
                <a:schemeClr val="tx1"/>
              </a:solidFill>
            </a:endParaRPr>
          </a:p>
        </p:txBody>
      </p:sp>
      <p:sp>
        <p:nvSpPr>
          <p:cNvPr id="18" name="TextBox 17">
            <a:extLst>
              <a:ext uri="{FF2B5EF4-FFF2-40B4-BE49-F238E27FC236}">
                <a16:creationId xmlns:a16="http://schemas.microsoft.com/office/drawing/2014/main" id="{7ACE1D8D-F518-44E4-80BF-12672222A428}"/>
              </a:ext>
            </a:extLst>
          </p:cNvPr>
          <p:cNvSpPr txBox="1"/>
          <p:nvPr/>
        </p:nvSpPr>
        <p:spPr>
          <a:xfrm>
            <a:off x="190501" y="3992003"/>
            <a:ext cx="3790949" cy="379972"/>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In this example, press the letter A.</a:t>
            </a:r>
            <a:endParaRPr lang="en-GB" dirty="0">
              <a:solidFill>
                <a:schemeClr val="tx1"/>
              </a:solidFill>
            </a:endParaRPr>
          </a:p>
        </p:txBody>
      </p:sp>
      <p:cxnSp>
        <p:nvCxnSpPr>
          <p:cNvPr id="21" name="Straight Arrow Connector 20">
            <a:extLst>
              <a:ext uri="{FF2B5EF4-FFF2-40B4-BE49-F238E27FC236}">
                <a16:creationId xmlns:a16="http://schemas.microsoft.com/office/drawing/2014/main" id="{29955804-5426-4C99-B6B0-3E7837AF69A5}"/>
              </a:ext>
            </a:extLst>
          </p:cNvPr>
          <p:cNvCxnSpPr>
            <a:cxnSpLocks/>
            <a:stCxn id="22" idx="3"/>
          </p:cNvCxnSpPr>
          <p:nvPr/>
        </p:nvCxnSpPr>
        <p:spPr>
          <a:xfrm flipV="1">
            <a:off x="5114925" y="5222113"/>
            <a:ext cx="2611895" cy="102215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AFC9C1DE-3D73-454C-B2AC-E9CFA456637F}"/>
              </a:ext>
            </a:extLst>
          </p:cNvPr>
          <p:cNvSpPr txBox="1"/>
          <p:nvPr/>
        </p:nvSpPr>
        <p:spPr>
          <a:xfrm>
            <a:off x="457201" y="6054282"/>
            <a:ext cx="4657724" cy="379972"/>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solidFill>
                  <a:schemeClr val="tx1"/>
                </a:solidFill>
              </a:rPr>
              <a:t>Which displays the Custom Margins dialog.</a:t>
            </a:r>
          </a:p>
        </p:txBody>
      </p:sp>
      <p:pic>
        <p:nvPicPr>
          <p:cNvPr id="23" name="Picture 22">
            <a:extLst>
              <a:ext uri="{FF2B5EF4-FFF2-40B4-BE49-F238E27FC236}">
                <a16:creationId xmlns:a16="http://schemas.microsoft.com/office/drawing/2014/main" id="{AE03BEC0-97B7-4552-A79E-DDE28D935F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6820" y="2345665"/>
            <a:ext cx="4208325" cy="4352446"/>
          </a:xfrm>
          <a:prstGeom prst="rect">
            <a:avLst/>
          </a:prstGeom>
        </p:spPr>
      </p:pic>
      <p:sp>
        <p:nvSpPr>
          <p:cNvPr id="4" name="Rectangle: Rounded Corners 3">
            <a:extLst>
              <a:ext uri="{FF2B5EF4-FFF2-40B4-BE49-F238E27FC236}">
                <a16:creationId xmlns:a16="http://schemas.microsoft.com/office/drawing/2014/main" id="{25285B6E-91BA-AF84-5F54-6FB5E2402CC1}"/>
              </a:ext>
            </a:extLst>
          </p:cNvPr>
          <p:cNvSpPr/>
          <p:nvPr/>
        </p:nvSpPr>
        <p:spPr>
          <a:xfrm>
            <a:off x="209551" y="63634"/>
            <a:ext cx="661035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Ribbon using the Keyboard</a:t>
            </a:r>
            <a:endParaRPr lang="en-GB" sz="2000" dirty="0">
              <a:solidFill>
                <a:schemeClr val="tx1"/>
              </a:solidFill>
            </a:endParaRPr>
          </a:p>
        </p:txBody>
      </p:sp>
    </p:spTree>
    <p:extLst>
      <p:ext uri="{BB962C8B-B14F-4D97-AF65-F5344CB8AC3E}">
        <p14:creationId xmlns:p14="http://schemas.microsoft.com/office/powerpoint/2010/main" val="640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34"/>
                                        </p:tgtEl>
                                        <p:attrNameLst>
                                          <p:attrName>style.visibility</p:attrName>
                                        </p:attrNameLst>
                                      </p:cBhvr>
                                      <p:to>
                                        <p:strVal val="visible"/>
                                      </p:to>
                                    </p:set>
                                    <p:animEffect transition="in" filter="wipe(up)">
                                      <p:cBhvr>
                                        <p:cTn id="12" dur="500"/>
                                        <p:tgtEl>
                                          <p:spTgt spid="3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anim calcmode="lin" valueType="num">
                                      <p:cBhvr additive="base">
                                        <p:cTn id="17" dur="500" fill="hold"/>
                                        <p:tgtEl>
                                          <p:spTgt spid="42"/>
                                        </p:tgtEl>
                                        <p:attrNameLst>
                                          <p:attrName>ppt_x</p:attrName>
                                        </p:attrNameLst>
                                      </p:cBhvr>
                                      <p:tavLst>
                                        <p:tav tm="0">
                                          <p:val>
                                            <p:strVal val="1+#ppt_w/2"/>
                                          </p:val>
                                        </p:tav>
                                        <p:tav tm="100000">
                                          <p:val>
                                            <p:strVal val="#ppt_x"/>
                                          </p:val>
                                        </p:tav>
                                      </p:tavLst>
                                    </p:anim>
                                    <p:anim calcmode="lin" valueType="num">
                                      <p:cBhvr additive="base">
                                        <p:cTn id="18" dur="500" fill="hold"/>
                                        <p:tgtEl>
                                          <p:spTgt spid="42"/>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500" fill="hold"/>
                                        <p:tgtEl>
                                          <p:spTgt spid="18"/>
                                        </p:tgtEl>
                                        <p:attrNameLst>
                                          <p:attrName>ppt_x</p:attrName>
                                        </p:attrNameLst>
                                      </p:cBhvr>
                                      <p:tavLst>
                                        <p:tav tm="0">
                                          <p:val>
                                            <p:strVal val="0-#ppt_w/2"/>
                                          </p:val>
                                        </p:tav>
                                        <p:tav tm="100000">
                                          <p:val>
                                            <p:strVal val="#ppt_x"/>
                                          </p:val>
                                        </p:tav>
                                      </p:tavLst>
                                    </p:anim>
                                    <p:anim calcmode="lin" valueType="num">
                                      <p:cBhvr additive="base">
                                        <p:cTn id="24" dur="500" fill="hold"/>
                                        <p:tgtEl>
                                          <p:spTgt spid="18"/>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2" presetClass="entr" presetSubtype="8" fill="hold" nodeType="after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wipe(left)">
                                      <p:cBhvr>
                                        <p:cTn id="28" dur="500"/>
                                        <p:tgtEl>
                                          <p:spTgt spid="4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0-#ppt_w/2"/>
                                          </p:val>
                                        </p:tav>
                                        <p:tav tm="100000">
                                          <p:val>
                                            <p:strVal val="#ppt_x"/>
                                          </p:val>
                                        </p:tav>
                                      </p:tavLst>
                                    </p:anim>
                                    <p:anim calcmode="lin" valueType="num">
                                      <p:cBhvr additive="base">
                                        <p:cTn id="34" dur="500" fill="hold"/>
                                        <p:tgtEl>
                                          <p:spTgt spid="22"/>
                                        </p:tgtEl>
                                        <p:attrNameLst>
                                          <p:attrName>ppt_y</p:attrName>
                                        </p:attrNameLst>
                                      </p:cBhvr>
                                      <p:tavLst>
                                        <p:tav tm="0">
                                          <p:val>
                                            <p:strVal val="#ppt_y"/>
                                          </p:val>
                                        </p:tav>
                                        <p:tav tm="100000">
                                          <p:val>
                                            <p:strVal val="#ppt_y"/>
                                          </p:val>
                                        </p:tav>
                                      </p:tavLst>
                                    </p:anim>
                                  </p:childTnLst>
                                </p:cTn>
                              </p:par>
                            </p:childTnLst>
                          </p:cTn>
                        </p:par>
                        <p:par>
                          <p:cTn id="35" fill="hold">
                            <p:stCondLst>
                              <p:cond delay="500"/>
                            </p:stCondLst>
                            <p:childTnLst>
                              <p:par>
                                <p:cTn id="36" presetID="22" presetClass="entr" presetSubtype="8" fill="hold" nodeType="after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wipe(left)">
                                      <p:cBhvr>
                                        <p:cTn id="38" dur="500"/>
                                        <p:tgtEl>
                                          <p:spTgt spid="21"/>
                                        </p:tgtEl>
                                      </p:cBhvr>
                                    </p:animEffect>
                                  </p:childTnLst>
                                </p:cTn>
                              </p:par>
                            </p:childTnLst>
                          </p:cTn>
                        </p:par>
                        <p:par>
                          <p:cTn id="39" fill="hold">
                            <p:stCondLst>
                              <p:cond delay="1000"/>
                            </p:stCondLst>
                            <p:childTnLst>
                              <p:par>
                                <p:cTn id="40" presetID="22" presetClass="entr" presetSubtype="8" fill="hold"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wipe(left)">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xit" presetSubtype="10" fill="hold" grpId="1" nodeType="clickEffect">
                                  <p:stCondLst>
                                    <p:cond delay="0"/>
                                  </p:stCondLst>
                                  <p:childTnLst>
                                    <p:animEffect transition="out" filter="randombar(horizontal)">
                                      <p:cBhvr>
                                        <p:cTn id="46" dur="500"/>
                                        <p:tgtEl>
                                          <p:spTgt spid="27"/>
                                        </p:tgtEl>
                                      </p:cBhvr>
                                    </p:animEffect>
                                    <p:set>
                                      <p:cBhvr>
                                        <p:cTn id="47" dur="1" fill="hold">
                                          <p:stCondLst>
                                            <p:cond delay="499"/>
                                          </p:stCondLst>
                                        </p:cTn>
                                        <p:tgtEl>
                                          <p:spTgt spid="27"/>
                                        </p:tgtEl>
                                        <p:attrNameLst>
                                          <p:attrName>style.visibility</p:attrName>
                                        </p:attrNameLst>
                                      </p:cBhvr>
                                      <p:to>
                                        <p:strVal val="hidden"/>
                                      </p:to>
                                    </p:set>
                                  </p:childTnLst>
                                </p:cTn>
                              </p:par>
                              <p:par>
                                <p:cTn id="48" presetID="14" presetClass="exit" presetSubtype="10" fill="hold" nodeType="withEffect">
                                  <p:stCondLst>
                                    <p:cond delay="0"/>
                                  </p:stCondLst>
                                  <p:childTnLst>
                                    <p:animEffect transition="out" filter="randombar(horizontal)">
                                      <p:cBhvr>
                                        <p:cTn id="49" dur="500"/>
                                        <p:tgtEl>
                                          <p:spTgt spid="34"/>
                                        </p:tgtEl>
                                      </p:cBhvr>
                                    </p:animEffect>
                                    <p:set>
                                      <p:cBhvr>
                                        <p:cTn id="50" dur="1" fill="hold">
                                          <p:stCondLst>
                                            <p:cond delay="499"/>
                                          </p:stCondLst>
                                        </p:cTn>
                                        <p:tgtEl>
                                          <p:spTgt spid="34"/>
                                        </p:tgtEl>
                                        <p:attrNameLst>
                                          <p:attrName>style.visibility</p:attrName>
                                        </p:attrNameLst>
                                      </p:cBhvr>
                                      <p:to>
                                        <p:strVal val="hidden"/>
                                      </p:to>
                                    </p:set>
                                  </p:childTnLst>
                                </p:cTn>
                              </p:par>
                              <p:par>
                                <p:cTn id="51" presetID="14" presetClass="exit" presetSubtype="10" fill="hold" grpId="1" nodeType="withEffect">
                                  <p:stCondLst>
                                    <p:cond delay="0"/>
                                  </p:stCondLst>
                                  <p:childTnLst>
                                    <p:animEffect transition="out" filter="randombar(horizontal)">
                                      <p:cBhvr>
                                        <p:cTn id="52" dur="500"/>
                                        <p:tgtEl>
                                          <p:spTgt spid="42"/>
                                        </p:tgtEl>
                                      </p:cBhvr>
                                    </p:animEffect>
                                    <p:set>
                                      <p:cBhvr>
                                        <p:cTn id="53" dur="1" fill="hold">
                                          <p:stCondLst>
                                            <p:cond delay="499"/>
                                          </p:stCondLst>
                                        </p:cTn>
                                        <p:tgtEl>
                                          <p:spTgt spid="42"/>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18"/>
                                        </p:tgtEl>
                                      </p:cBhvr>
                                    </p:animEffect>
                                    <p:set>
                                      <p:cBhvr>
                                        <p:cTn id="56" dur="1" fill="hold">
                                          <p:stCondLst>
                                            <p:cond delay="499"/>
                                          </p:stCondLst>
                                        </p:cTn>
                                        <p:tgtEl>
                                          <p:spTgt spid="18"/>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40"/>
                                        </p:tgtEl>
                                      </p:cBhvr>
                                    </p:animEffect>
                                    <p:set>
                                      <p:cBhvr>
                                        <p:cTn id="59" dur="1" fill="hold">
                                          <p:stCondLst>
                                            <p:cond delay="499"/>
                                          </p:stCondLst>
                                        </p:cTn>
                                        <p:tgtEl>
                                          <p:spTgt spid="40"/>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22"/>
                                        </p:tgtEl>
                                      </p:cBhvr>
                                    </p:animEffect>
                                    <p:set>
                                      <p:cBhvr>
                                        <p:cTn id="62" dur="1" fill="hold">
                                          <p:stCondLst>
                                            <p:cond delay="499"/>
                                          </p:stCondLst>
                                        </p:cTn>
                                        <p:tgtEl>
                                          <p:spTgt spid="22"/>
                                        </p:tgtEl>
                                        <p:attrNameLst>
                                          <p:attrName>style.visibility</p:attrName>
                                        </p:attrNameLst>
                                      </p:cBhvr>
                                      <p:to>
                                        <p:strVal val="hidden"/>
                                      </p:to>
                                    </p:set>
                                  </p:childTnLst>
                                </p:cTn>
                              </p:par>
                              <p:par>
                                <p:cTn id="63" presetID="14" presetClass="exit" presetSubtype="10" fill="hold" nodeType="withEffect">
                                  <p:stCondLst>
                                    <p:cond delay="0"/>
                                  </p:stCondLst>
                                  <p:childTnLst>
                                    <p:animEffect transition="out" filter="randombar(horizontal)">
                                      <p:cBhvr>
                                        <p:cTn id="64" dur="500"/>
                                        <p:tgtEl>
                                          <p:spTgt spid="21"/>
                                        </p:tgtEl>
                                      </p:cBhvr>
                                    </p:animEffect>
                                    <p:set>
                                      <p:cBhvr>
                                        <p:cTn id="65" dur="1" fill="hold">
                                          <p:stCondLst>
                                            <p:cond delay="499"/>
                                          </p:stCondLst>
                                        </p:cTn>
                                        <p:tgtEl>
                                          <p:spTgt spid="21"/>
                                        </p:tgtEl>
                                        <p:attrNameLst>
                                          <p:attrName>style.visibility</p:attrName>
                                        </p:attrNameLst>
                                      </p:cBhvr>
                                      <p:to>
                                        <p:strVal val="hidden"/>
                                      </p:to>
                                    </p:set>
                                  </p:childTnLst>
                                </p:cTn>
                              </p:par>
                              <p:par>
                                <p:cTn id="66" presetID="14" presetClass="exit" presetSubtype="10" fill="hold" nodeType="withEffect">
                                  <p:stCondLst>
                                    <p:cond delay="0"/>
                                  </p:stCondLst>
                                  <p:childTnLst>
                                    <p:animEffect transition="out" filter="randombar(horizontal)">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4" presetClass="exit" presetSubtype="10" fill="hold" nodeType="withEffect">
                                  <p:stCondLst>
                                    <p:cond delay="0"/>
                                  </p:stCondLst>
                                  <p:childTnLst>
                                    <p:animEffect transition="out" filter="randombar(horizontal)">
                                      <p:cBhvr>
                                        <p:cTn id="70" dur="500"/>
                                        <p:tgtEl>
                                          <p:spTgt spid="15"/>
                                        </p:tgtEl>
                                      </p:cBhvr>
                                    </p:animEffect>
                                    <p:set>
                                      <p:cBhvr>
                                        <p:cTn id="71"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7" grpId="1" animBg="1"/>
      <p:bldP spid="42" grpId="0" animBg="1"/>
      <p:bldP spid="42" grpId="1" animBg="1"/>
      <p:bldP spid="18" grpId="0" animBg="1"/>
      <p:bldP spid="18" grpId="1" animBg="1"/>
      <p:bldP spid="22" grpId="0" animBg="1"/>
      <p:bldP spid="22"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p:txBody>
          <a:bodyPr/>
          <a:lstStyle/>
          <a:p>
            <a:endParaRPr lang="en-CA"/>
          </a:p>
        </p:txBody>
      </p:sp>
      <p:pic>
        <p:nvPicPr>
          <p:cNvPr id="5"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662"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370359" y="1254534"/>
            <a:ext cx="11413958" cy="1143000"/>
          </a:xfrm>
          <a:prstGeom prst="rect">
            <a:avLst/>
          </a:prstGeom>
          <a:no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sp>
        <p:nvSpPr>
          <p:cNvPr id="11" name="TextBox 10"/>
          <p:cNvSpPr txBox="1"/>
          <p:nvPr/>
        </p:nvSpPr>
        <p:spPr>
          <a:xfrm>
            <a:off x="2967935" y="2800431"/>
            <a:ext cx="5847347" cy="400110"/>
          </a:xfrm>
          <a:prstGeom prst="rect">
            <a:avLst/>
          </a:prstGeom>
          <a:noFill/>
          <a:ln w="25400">
            <a:solidFill>
              <a:schemeClr val="accent2"/>
            </a:solidFill>
          </a:ln>
        </p:spPr>
        <p:txBody>
          <a:bodyPr wrap="square" rtlCol="0">
            <a:spAutoFit/>
          </a:bodyPr>
          <a:lstStyle/>
          <a:p>
            <a:r>
              <a:rPr lang="en-CA" sz="2000" dirty="0"/>
              <a:t>Windows GUI – Identifying the Parts of Windows</a:t>
            </a:r>
          </a:p>
        </p:txBody>
      </p:sp>
      <p:sp>
        <p:nvSpPr>
          <p:cNvPr id="15" name="TextBox 14"/>
          <p:cNvSpPr txBox="1"/>
          <p:nvPr/>
        </p:nvSpPr>
        <p:spPr>
          <a:xfrm>
            <a:off x="3231083" y="3547997"/>
            <a:ext cx="5575826"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Desktop				Slide 21</a:t>
            </a:r>
          </a:p>
        </p:txBody>
      </p:sp>
      <p:sp>
        <p:nvSpPr>
          <p:cNvPr id="7" name="TextBox 6"/>
          <p:cNvSpPr txBox="1"/>
          <p:nvPr/>
        </p:nvSpPr>
        <p:spPr>
          <a:xfrm>
            <a:off x="2967935" y="4678676"/>
            <a:ext cx="5847347" cy="400110"/>
          </a:xfrm>
          <a:prstGeom prst="rect">
            <a:avLst/>
          </a:prstGeom>
          <a:noFill/>
          <a:ln w="25400">
            <a:solidFill>
              <a:schemeClr val="accent2"/>
            </a:solidFill>
          </a:ln>
        </p:spPr>
        <p:txBody>
          <a:bodyPr wrap="square" rtlCol="0">
            <a:spAutoFit/>
          </a:bodyPr>
          <a:lstStyle/>
          <a:p>
            <a:r>
              <a:rPr lang="en-CA" sz="2000" dirty="0"/>
              <a:t>Navigating Windows - Finding the Files You Need </a:t>
            </a:r>
          </a:p>
        </p:txBody>
      </p:sp>
      <p:sp>
        <p:nvSpPr>
          <p:cNvPr id="10" name="TextBox 9"/>
          <p:cNvSpPr txBox="1"/>
          <p:nvPr/>
        </p:nvSpPr>
        <p:spPr>
          <a:xfrm>
            <a:off x="2963122" y="6388451"/>
            <a:ext cx="5846656" cy="400110"/>
          </a:xfrm>
          <a:prstGeom prst="rect">
            <a:avLst/>
          </a:prstGeom>
          <a:noFill/>
          <a:ln w="25400">
            <a:solidFill>
              <a:schemeClr val="accent2"/>
            </a:solidFill>
          </a:ln>
        </p:spPr>
        <p:txBody>
          <a:bodyPr wrap="square" rtlCol="0">
            <a:spAutoFit/>
          </a:bodyPr>
          <a:lstStyle/>
          <a:p>
            <a:r>
              <a:rPr lang="en-US" sz="2000" dirty="0"/>
              <a:t>Safety, Backups &amp; Best Practices</a:t>
            </a:r>
            <a:endParaRPr lang="en-CA" sz="2000" dirty="0"/>
          </a:p>
        </p:txBody>
      </p:sp>
      <p:sp>
        <p:nvSpPr>
          <p:cNvPr id="2" name="TextBox 1">
            <a:extLst>
              <a:ext uri="{FF2B5EF4-FFF2-40B4-BE49-F238E27FC236}">
                <a16:creationId xmlns:a16="http://schemas.microsoft.com/office/drawing/2014/main" id="{8DDB075B-7645-2310-6F06-030A3F0554B2}"/>
              </a:ext>
            </a:extLst>
          </p:cNvPr>
          <p:cNvSpPr txBox="1"/>
          <p:nvPr/>
        </p:nvSpPr>
        <p:spPr>
          <a:xfrm>
            <a:off x="3252815" y="3875151"/>
            <a:ext cx="5554094" cy="400110"/>
          </a:xfrm>
          <a:prstGeom prst="rect">
            <a:avLst/>
          </a:prstGeom>
          <a:noFill/>
        </p:spPr>
        <p:txBody>
          <a:bodyPr wrap="square" rtlCol="0">
            <a:spAutoFit/>
          </a:bodyPr>
          <a:lstStyle/>
          <a:p>
            <a:pPr marL="342900" indent="-342900" defTabSz="901700">
              <a:buFont typeface="Wingdings" panose="05000000000000000000" pitchFamily="2" charset="2"/>
              <a:buChar char="ü"/>
            </a:pPr>
            <a:r>
              <a:rPr lang="en-CA" sz="2000" dirty="0"/>
              <a:t>Taskbar				</a:t>
            </a:r>
            <a:r>
              <a:rPr lang="en-CA" dirty="0"/>
              <a:t> </a:t>
            </a:r>
            <a:r>
              <a:rPr lang="en-CA" sz="2000" dirty="0"/>
              <a:t>Slide 22</a:t>
            </a:r>
          </a:p>
        </p:txBody>
      </p:sp>
      <p:sp>
        <p:nvSpPr>
          <p:cNvPr id="3" name="TextBox 2">
            <a:extLst>
              <a:ext uri="{FF2B5EF4-FFF2-40B4-BE49-F238E27FC236}">
                <a16:creationId xmlns:a16="http://schemas.microsoft.com/office/drawing/2014/main" id="{BE98839A-5766-18FA-B7EC-FC11A77F77B9}"/>
              </a:ext>
            </a:extLst>
          </p:cNvPr>
          <p:cNvSpPr txBox="1"/>
          <p:nvPr/>
        </p:nvSpPr>
        <p:spPr>
          <a:xfrm>
            <a:off x="3259657" y="4174768"/>
            <a:ext cx="5547251"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Start Menu				</a:t>
            </a:r>
            <a:r>
              <a:rPr lang="en-CA" sz="1200" dirty="0"/>
              <a:t> </a:t>
            </a:r>
            <a:r>
              <a:rPr lang="en-CA" sz="2000" dirty="0"/>
              <a:t>Slide 23</a:t>
            </a:r>
          </a:p>
        </p:txBody>
      </p:sp>
      <p:sp>
        <p:nvSpPr>
          <p:cNvPr id="13" name="TextBox 12">
            <a:extLst>
              <a:ext uri="{FF2B5EF4-FFF2-40B4-BE49-F238E27FC236}">
                <a16:creationId xmlns:a16="http://schemas.microsoft.com/office/drawing/2014/main" id="{0275F5B7-54EB-9399-7C85-5A44D5F75E24}"/>
              </a:ext>
            </a:extLst>
          </p:cNvPr>
          <p:cNvSpPr txBox="1"/>
          <p:nvPr/>
        </p:nvSpPr>
        <p:spPr>
          <a:xfrm>
            <a:off x="3259658" y="5494711"/>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Keyboard &amp; Mouse			Slide 35</a:t>
            </a:r>
          </a:p>
        </p:txBody>
      </p:sp>
      <p:sp>
        <p:nvSpPr>
          <p:cNvPr id="14" name="TextBox 13">
            <a:extLst>
              <a:ext uri="{FF2B5EF4-FFF2-40B4-BE49-F238E27FC236}">
                <a16:creationId xmlns:a16="http://schemas.microsoft.com/office/drawing/2014/main" id="{310BD190-771B-64B0-5A2D-A10CD59D7EAD}"/>
              </a:ext>
            </a:extLst>
          </p:cNvPr>
          <p:cNvSpPr txBox="1"/>
          <p:nvPr/>
        </p:nvSpPr>
        <p:spPr>
          <a:xfrm>
            <a:off x="3259658" y="5842116"/>
            <a:ext cx="5574674"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Menus &amp; Ribbons			</a:t>
            </a:r>
            <a:r>
              <a:rPr lang="en-CA" sz="1200" dirty="0"/>
              <a:t> </a:t>
            </a:r>
            <a:r>
              <a:rPr lang="en-CA" sz="2000" dirty="0"/>
              <a:t>Slide 38</a:t>
            </a:r>
          </a:p>
        </p:txBody>
      </p:sp>
      <p:sp>
        <p:nvSpPr>
          <p:cNvPr id="16" name="TextBox 15">
            <a:extLst>
              <a:ext uri="{FF2B5EF4-FFF2-40B4-BE49-F238E27FC236}">
                <a16:creationId xmlns:a16="http://schemas.microsoft.com/office/drawing/2014/main" id="{B005CEA1-2461-A1A4-98BA-24DCDCA45DFD}"/>
              </a:ext>
            </a:extLst>
          </p:cNvPr>
          <p:cNvSpPr txBox="1"/>
          <p:nvPr/>
        </p:nvSpPr>
        <p:spPr>
          <a:xfrm>
            <a:off x="3240608" y="5153025"/>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File Explorer				Slide 29</a:t>
            </a:r>
          </a:p>
        </p:txBody>
      </p:sp>
      <p:sp>
        <p:nvSpPr>
          <p:cNvPr id="17" name="TextBox 16">
            <a:extLst>
              <a:ext uri="{FF2B5EF4-FFF2-40B4-BE49-F238E27FC236}">
                <a16:creationId xmlns:a16="http://schemas.microsoft.com/office/drawing/2014/main" id="{E36D04D8-D1DA-6501-047D-516064402032}"/>
              </a:ext>
            </a:extLst>
          </p:cNvPr>
          <p:cNvSpPr txBox="1"/>
          <p:nvPr/>
        </p:nvSpPr>
        <p:spPr>
          <a:xfrm>
            <a:off x="3233950" y="3243650"/>
            <a:ext cx="5575827"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Login					Slide 15</a:t>
            </a:r>
          </a:p>
        </p:txBody>
      </p:sp>
    </p:spTree>
    <p:extLst>
      <p:ext uri="{BB962C8B-B14F-4D97-AF65-F5344CB8AC3E}">
        <p14:creationId xmlns:p14="http://schemas.microsoft.com/office/powerpoint/2010/main" val="3286442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par>
                                <p:cTn id="13" presetID="2" presetClass="entr" presetSubtype="12"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0-#ppt_w/2"/>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6"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1+#ppt_w/2"/>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9"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0-#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1+#ppt_w/2"/>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14"/>
                                        </p:tgtEl>
                                        <p:attrNameLst>
                                          <p:attrName>style.visibility</p:attrName>
                                        </p:attrNameLst>
                                      </p:cBhvr>
                                      <p:to>
                                        <p:strVal val="visible"/>
                                      </p:to>
                                    </p:set>
                                    <p:anim calcmode="lin" valueType="num">
                                      <p:cBhvr additive="base">
                                        <p:cTn id="45" dur="500" fill="hold"/>
                                        <p:tgtEl>
                                          <p:spTgt spid="14"/>
                                        </p:tgtEl>
                                        <p:attrNameLst>
                                          <p:attrName>ppt_x</p:attrName>
                                        </p:attrNameLst>
                                      </p:cBhvr>
                                      <p:tavLst>
                                        <p:tav tm="0">
                                          <p:val>
                                            <p:strVal val="#ppt_x"/>
                                          </p:val>
                                        </p:tav>
                                        <p:tav tm="100000">
                                          <p:val>
                                            <p:strVal val="#ppt_x"/>
                                          </p:val>
                                        </p:tav>
                                      </p:tavLst>
                                    </p:anim>
                                    <p:anim calcmode="lin" valueType="num">
                                      <p:cBhvr additive="base">
                                        <p:cTn id="4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ppt_x"/>
                                          </p:val>
                                        </p:tav>
                                        <p:tav tm="100000">
                                          <p:val>
                                            <p:strVal val="#ppt_x"/>
                                          </p:val>
                                        </p:tav>
                                      </p:tavLst>
                                    </p:anim>
                                    <p:anim calcmode="lin" valueType="num">
                                      <p:cBhvr additive="base">
                                        <p:cTn id="52" dur="5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p:bldP spid="7" grpId="0" animBg="1"/>
      <p:bldP spid="10" grpId="0" animBg="1"/>
      <p:bldP spid="2" grpId="0"/>
      <p:bldP spid="3" grpId="0"/>
      <p:bldP spid="13" grpId="0"/>
      <p:bldP spid="14" grpId="0"/>
      <p:bldP spid="16" grpId="0"/>
      <p:bldP spid="1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Graphical user interface">
            <a:extLst>
              <a:ext uri="{FF2B5EF4-FFF2-40B4-BE49-F238E27FC236}">
                <a16:creationId xmlns:a16="http://schemas.microsoft.com/office/drawing/2014/main" id="{50BCD01A-E44F-85A3-0598-7C2F2DD2C5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 y="4059859"/>
            <a:ext cx="12011025" cy="1497026"/>
          </a:xfrm>
          <a:prstGeom prst="rect">
            <a:avLst/>
          </a:prstGeom>
        </p:spPr>
      </p:pic>
      <p:sp>
        <p:nvSpPr>
          <p:cNvPr id="8" name="Cloud Callout 7"/>
          <p:cNvSpPr/>
          <p:nvPr/>
        </p:nvSpPr>
        <p:spPr>
          <a:xfrm>
            <a:off x="7134225" y="78607"/>
            <a:ext cx="4715653" cy="2874143"/>
          </a:xfrm>
          <a:prstGeom prst="cloudCallout">
            <a:avLst>
              <a:gd name="adj1" fmla="val -32389"/>
              <a:gd name="adj2" fmla="val 92300"/>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A ribbon is a </a:t>
            </a:r>
            <a:r>
              <a:rPr lang="en-CA" sz="2000" b="1" dirty="0">
                <a:solidFill>
                  <a:schemeClr val="tx1"/>
                </a:solidFill>
              </a:rPr>
              <a:t>toolbar</a:t>
            </a:r>
            <a:r>
              <a:rPr lang="en-CA" sz="2000" dirty="0">
                <a:solidFill>
                  <a:schemeClr val="tx1"/>
                </a:solidFill>
              </a:rPr>
              <a:t>.  It is ordered by labelled </a:t>
            </a:r>
            <a:r>
              <a:rPr lang="en-CA" sz="2000" b="1" dirty="0">
                <a:solidFill>
                  <a:schemeClr val="tx1"/>
                </a:solidFill>
              </a:rPr>
              <a:t>group</a:t>
            </a:r>
            <a:r>
              <a:rPr lang="en-CA" sz="2000" dirty="0">
                <a:solidFill>
                  <a:schemeClr val="tx1"/>
                </a:solidFill>
              </a:rPr>
              <a:t>s, such as “</a:t>
            </a:r>
            <a:r>
              <a:rPr lang="en-CA" sz="2000" dirty="0">
                <a:solidFill>
                  <a:srgbClr val="00B050"/>
                </a:solidFill>
              </a:rPr>
              <a:t>Clipboard</a:t>
            </a:r>
            <a:r>
              <a:rPr lang="en-CA" sz="2000" dirty="0">
                <a:solidFill>
                  <a:schemeClr val="tx1"/>
                </a:solidFill>
              </a:rPr>
              <a:t>”, “</a:t>
            </a:r>
            <a:r>
              <a:rPr lang="en-CA" sz="2000" dirty="0">
                <a:solidFill>
                  <a:srgbClr val="00B050"/>
                </a:solidFill>
              </a:rPr>
              <a:t>Font</a:t>
            </a:r>
            <a:r>
              <a:rPr lang="en-CA" sz="2000" dirty="0">
                <a:solidFill>
                  <a:schemeClr val="tx1"/>
                </a:solidFill>
              </a:rPr>
              <a:t>”, “</a:t>
            </a:r>
            <a:r>
              <a:rPr lang="en-CA" sz="2000" dirty="0">
                <a:solidFill>
                  <a:srgbClr val="00B050"/>
                </a:solidFill>
              </a:rPr>
              <a:t>Alignment</a:t>
            </a:r>
            <a:r>
              <a:rPr lang="en-CA" sz="2000" dirty="0">
                <a:solidFill>
                  <a:schemeClr val="tx1"/>
                </a:solidFill>
              </a:rPr>
              <a:t>”, “</a:t>
            </a:r>
            <a:r>
              <a:rPr lang="en-CA" sz="2000" dirty="0">
                <a:solidFill>
                  <a:srgbClr val="00B050"/>
                </a:solidFill>
              </a:rPr>
              <a:t>Number</a:t>
            </a:r>
            <a:r>
              <a:rPr lang="en-CA" sz="2000" dirty="0">
                <a:solidFill>
                  <a:schemeClr val="tx1"/>
                </a:solidFill>
              </a:rPr>
              <a:t>”, “</a:t>
            </a:r>
            <a:r>
              <a:rPr lang="en-CA" sz="2000" dirty="0">
                <a:solidFill>
                  <a:srgbClr val="00B050"/>
                </a:solidFill>
              </a:rPr>
              <a:t>Styles</a:t>
            </a:r>
            <a:r>
              <a:rPr lang="en-CA" sz="2000" dirty="0">
                <a:solidFill>
                  <a:schemeClr val="tx1"/>
                </a:solidFill>
              </a:rPr>
              <a:t>”, “</a:t>
            </a:r>
            <a:r>
              <a:rPr lang="en-CA" sz="2000" dirty="0">
                <a:solidFill>
                  <a:srgbClr val="00B050"/>
                </a:solidFill>
              </a:rPr>
              <a:t>Cells</a:t>
            </a:r>
            <a:r>
              <a:rPr lang="en-CA" sz="2000" dirty="0">
                <a:solidFill>
                  <a:schemeClr val="tx1"/>
                </a:solidFill>
              </a:rPr>
              <a:t>”, “</a:t>
            </a:r>
            <a:r>
              <a:rPr lang="en-CA" sz="2000" dirty="0">
                <a:solidFill>
                  <a:srgbClr val="00B050"/>
                </a:solidFill>
              </a:rPr>
              <a:t>Editing</a:t>
            </a:r>
            <a:r>
              <a:rPr lang="en-CA" sz="2000" dirty="0">
                <a:solidFill>
                  <a:schemeClr val="tx1"/>
                </a:solidFill>
              </a:rPr>
              <a:t>” as displayed on the Excel Home ribbon below.</a:t>
            </a:r>
          </a:p>
        </p:txBody>
      </p:sp>
      <p:sp>
        <p:nvSpPr>
          <p:cNvPr id="16" name="Rectangle: Rounded Corners 15">
            <a:extLst>
              <a:ext uri="{FF2B5EF4-FFF2-40B4-BE49-F238E27FC236}">
                <a16:creationId xmlns:a16="http://schemas.microsoft.com/office/drawing/2014/main" id="{E17C3598-2F7A-1A9E-6EB7-872927E35CEE}"/>
              </a:ext>
            </a:extLst>
          </p:cNvPr>
          <p:cNvSpPr/>
          <p:nvPr/>
        </p:nvSpPr>
        <p:spPr>
          <a:xfrm>
            <a:off x="209551" y="63634"/>
            <a:ext cx="661035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Ribbon using the Mouse</a:t>
            </a:r>
            <a:endParaRPr lang="en-GB" sz="2000" dirty="0">
              <a:solidFill>
                <a:schemeClr val="tx1"/>
              </a:solidFill>
            </a:endParaRPr>
          </a:p>
        </p:txBody>
      </p:sp>
      <p:sp>
        <p:nvSpPr>
          <p:cNvPr id="19" name="TextBox 18">
            <a:extLst>
              <a:ext uri="{FF2B5EF4-FFF2-40B4-BE49-F238E27FC236}">
                <a16:creationId xmlns:a16="http://schemas.microsoft.com/office/drawing/2014/main" id="{16BD172F-082A-7624-C1D1-D74EA0F5917E}"/>
              </a:ext>
            </a:extLst>
          </p:cNvPr>
          <p:cNvSpPr txBox="1"/>
          <p:nvPr/>
        </p:nvSpPr>
        <p:spPr>
          <a:xfrm>
            <a:off x="885826" y="901005"/>
            <a:ext cx="4848226" cy="400110"/>
          </a:xfrm>
          <a:prstGeom prst="rect">
            <a:avLst/>
          </a:prstGeom>
          <a:solidFill>
            <a:schemeClr val="bg1"/>
          </a:solidFill>
          <a:ln w="19050">
            <a:solidFill>
              <a:schemeClr val="accent2"/>
            </a:solidFill>
          </a:ln>
        </p:spPr>
        <p:txBody>
          <a:bodyPr wrap="square" rtlCol="0">
            <a:spAutoFit/>
          </a:bodyPr>
          <a:lstStyle/>
          <a:p>
            <a:r>
              <a:rPr lang="en-US" sz="2000" dirty="0"/>
              <a:t>Using the mouse is easier than the keyboard.</a:t>
            </a:r>
          </a:p>
        </p:txBody>
      </p:sp>
      <p:sp>
        <p:nvSpPr>
          <p:cNvPr id="21" name="TextBox 20">
            <a:extLst>
              <a:ext uri="{FF2B5EF4-FFF2-40B4-BE49-F238E27FC236}">
                <a16:creationId xmlns:a16="http://schemas.microsoft.com/office/drawing/2014/main" id="{1060E829-E846-57E4-5CE4-D29434DAB0D2}"/>
              </a:ext>
            </a:extLst>
          </p:cNvPr>
          <p:cNvSpPr txBox="1"/>
          <p:nvPr/>
        </p:nvSpPr>
        <p:spPr>
          <a:xfrm>
            <a:off x="209551" y="3106194"/>
            <a:ext cx="6848474" cy="400110"/>
          </a:xfrm>
          <a:prstGeom prst="rect">
            <a:avLst/>
          </a:prstGeom>
          <a:solidFill>
            <a:schemeClr val="bg1"/>
          </a:solidFill>
          <a:ln w="19050">
            <a:solidFill>
              <a:schemeClr val="accent2"/>
            </a:solidFill>
          </a:ln>
        </p:spPr>
        <p:txBody>
          <a:bodyPr wrap="square" rtlCol="0">
            <a:spAutoFit/>
          </a:bodyPr>
          <a:lstStyle/>
          <a:p>
            <a:r>
              <a:rPr lang="en-US" sz="2000" dirty="0"/>
              <a:t>First click on the ribbon tab unless you are already in the ribbon.</a:t>
            </a:r>
          </a:p>
        </p:txBody>
      </p:sp>
      <p:cxnSp>
        <p:nvCxnSpPr>
          <p:cNvPr id="33" name="Straight Arrow Connector 32">
            <a:extLst>
              <a:ext uri="{FF2B5EF4-FFF2-40B4-BE49-F238E27FC236}">
                <a16:creationId xmlns:a16="http://schemas.microsoft.com/office/drawing/2014/main" id="{CF7E0265-9DD3-D75F-794F-4A3A261A7364}"/>
              </a:ext>
            </a:extLst>
          </p:cNvPr>
          <p:cNvCxnSpPr/>
          <p:nvPr/>
        </p:nvCxnSpPr>
        <p:spPr>
          <a:xfrm flipH="1">
            <a:off x="1228725" y="3429000"/>
            <a:ext cx="1771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4811B3DE-6378-69A4-343F-421E7484417D}"/>
              </a:ext>
            </a:extLst>
          </p:cNvPr>
          <p:cNvCxnSpPr>
            <a:cxnSpLocks/>
          </p:cNvCxnSpPr>
          <p:nvPr/>
        </p:nvCxnSpPr>
        <p:spPr>
          <a:xfrm flipH="1">
            <a:off x="1933575" y="3429000"/>
            <a:ext cx="106680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37AFD5A4-D413-EBAC-F731-934278F02B34}"/>
              </a:ext>
            </a:extLst>
          </p:cNvPr>
          <p:cNvCxnSpPr>
            <a:cxnSpLocks/>
          </p:cNvCxnSpPr>
          <p:nvPr/>
        </p:nvCxnSpPr>
        <p:spPr>
          <a:xfrm flipH="1">
            <a:off x="2752725" y="3429000"/>
            <a:ext cx="247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AE4C7A7B-9E99-D81D-6886-6EB93FB8F512}"/>
              </a:ext>
            </a:extLst>
          </p:cNvPr>
          <p:cNvCxnSpPr>
            <a:cxnSpLocks/>
          </p:cNvCxnSpPr>
          <p:nvPr/>
        </p:nvCxnSpPr>
        <p:spPr>
          <a:xfrm>
            <a:off x="3000375" y="3429000"/>
            <a:ext cx="8191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4DA3EEF2-786C-C0E2-0F91-07EF50768192}"/>
              </a:ext>
            </a:extLst>
          </p:cNvPr>
          <p:cNvCxnSpPr>
            <a:cxnSpLocks/>
          </p:cNvCxnSpPr>
          <p:nvPr/>
        </p:nvCxnSpPr>
        <p:spPr>
          <a:xfrm>
            <a:off x="3000375" y="3429000"/>
            <a:ext cx="1628775"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8EAF5C4-F3B7-6F64-83B1-FFA2307A24D2}"/>
              </a:ext>
            </a:extLst>
          </p:cNvPr>
          <p:cNvCxnSpPr>
            <a:cxnSpLocks/>
          </p:cNvCxnSpPr>
          <p:nvPr/>
        </p:nvCxnSpPr>
        <p:spPr>
          <a:xfrm>
            <a:off x="3000375" y="3429000"/>
            <a:ext cx="2152650" cy="7810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CE96DE04-5320-68DB-F3D5-7669C8E9E304}"/>
              </a:ext>
            </a:extLst>
          </p:cNvPr>
          <p:cNvCxnSpPr>
            <a:cxnSpLocks/>
          </p:cNvCxnSpPr>
          <p:nvPr/>
        </p:nvCxnSpPr>
        <p:spPr>
          <a:xfrm>
            <a:off x="3000375" y="3429000"/>
            <a:ext cx="291465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95A87EA1-1087-7086-75EE-2E3D6698A4AE}"/>
              </a:ext>
            </a:extLst>
          </p:cNvPr>
          <p:cNvCxnSpPr>
            <a:cxnSpLocks/>
          </p:cNvCxnSpPr>
          <p:nvPr/>
        </p:nvCxnSpPr>
        <p:spPr>
          <a:xfrm>
            <a:off x="3000375" y="3429000"/>
            <a:ext cx="3590925" cy="7810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681D0263-1E7C-D56A-E1E3-34300A1A8A17}"/>
              </a:ext>
            </a:extLst>
          </p:cNvPr>
          <p:cNvCxnSpPr>
            <a:cxnSpLocks/>
          </p:cNvCxnSpPr>
          <p:nvPr/>
        </p:nvCxnSpPr>
        <p:spPr>
          <a:xfrm>
            <a:off x="3000375" y="3429000"/>
            <a:ext cx="4229100" cy="80962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508B6B62-B386-939B-0B40-A84717CE7A66}"/>
              </a:ext>
            </a:extLst>
          </p:cNvPr>
          <p:cNvSpPr txBox="1"/>
          <p:nvPr/>
        </p:nvSpPr>
        <p:spPr>
          <a:xfrm>
            <a:off x="209551" y="5987689"/>
            <a:ext cx="5705474" cy="400110"/>
          </a:xfrm>
          <a:prstGeom prst="rect">
            <a:avLst/>
          </a:prstGeom>
          <a:solidFill>
            <a:schemeClr val="bg1"/>
          </a:solidFill>
          <a:ln w="19050">
            <a:solidFill>
              <a:schemeClr val="accent2"/>
            </a:solidFill>
          </a:ln>
        </p:spPr>
        <p:txBody>
          <a:bodyPr wrap="square" rtlCol="0">
            <a:spAutoFit/>
          </a:bodyPr>
          <a:lstStyle/>
          <a:p>
            <a:r>
              <a:rPr lang="en-US" sz="2000" dirty="0"/>
              <a:t>Second, click on the command you require.  That’s it.</a:t>
            </a:r>
          </a:p>
        </p:txBody>
      </p:sp>
    </p:spTree>
    <p:extLst>
      <p:ext uri="{BB962C8B-B14F-4D97-AF65-F5344CB8AC3E}">
        <p14:creationId xmlns:p14="http://schemas.microsoft.com/office/powerpoint/2010/main" val="120048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14" presetClass="entr" presetSubtype="10" fill="hold"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10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0-#ppt_w/2"/>
                                          </p:val>
                                        </p:tav>
                                        <p:tav tm="100000">
                                          <p:val>
                                            <p:strVal val="#ppt_x"/>
                                          </p:val>
                                        </p:tav>
                                      </p:tavLst>
                                    </p:anim>
                                    <p:anim calcmode="lin" valueType="num">
                                      <p:cBhvr additive="base">
                                        <p:cTn id="1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0-#ppt_h/2"/>
                                          </p:val>
                                        </p:tav>
                                        <p:tav tm="100000">
                                          <p:val>
                                            <p:strVal val="#ppt_y"/>
                                          </p:val>
                                        </p:tav>
                                      </p:tavLst>
                                    </p:anim>
                                  </p:childTnLst>
                                </p:cTn>
                              </p:par>
                            </p:childTnLst>
                          </p:cTn>
                        </p:par>
                        <p:par>
                          <p:cTn id="25" fill="hold">
                            <p:stCondLst>
                              <p:cond delay="500"/>
                            </p:stCondLst>
                            <p:childTnLst>
                              <p:par>
                                <p:cTn id="26" presetID="22" presetClass="entr" presetSubtype="1" fill="hold" nodeType="after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wipe(up)">
                                      <p:cBhvr>
                                        <p:cTn id="28" dur="500"/>
                                        <p:tgtEl>
                                          <p:spTgt spid="33"/>
                                        </p:tgtEl>
                                      </p:cBhvr>
                                    </p:animEffect>
                                  </p:childTnLst>
                                </p:cTn>
                              </p:par>
                              <p:par>
                                <p:cTn id="29" presetID="22" presetClass="entr" presetSubtype="1" fill="hold" nodeType="withEffect">
                                  <p:stCondLst>
                                    <p:cond delay="0"/>
                                  </p:stCondLst>
                                  <p:childTnLst>
                                    <p:set>
                                      <p:cBhvr>
                                        <p:cTn id="30" dur="1" fill="hold">
                                          <p:stCondLst>
                                            <p:cond delay="0"/>
                                          </p:stCondLst>
                                        </p:cTn>
                                        <p:tgtEl>
                                          <p:spTgt spid="37"/>
                                        </p:tgtEl>
                                        <p:attrNameLst>
                                          <p:attrName>style.visibility</p:attrName>
                                        </p:attrNameLst>
                                      </p:cBhvr>
                                      <p:to>
                                        <p:strVal val="visible"/>
                                      </p:to>
                                    </p:set>
                                    <p:animEffect transition="in" filter="wipe(up)">
                                      <p:cBhvr>
                                        <p:cTn id="31" dur="500"/>
                                        <p:tgtEl>
                                          <p:spTgt spid="37"/>
                                        </p:tgtEl>
                                      </p:cBhvr>
                                    </p:animEffect>
                                  </p:childTnLst>
                                </p:cTn>
                              </p:par>
                              <p:par>
                                <p:cTn id="32" presetID="22" presetClass="entr" presetSubtype="1" fill="hold" nodeType="with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up)">
                                      <p:cBhvr>
                                        <p:cTn id="34" dur="500"/>
                                        <p:tgtEl>
                                          <p:spTgt spid="44"/>
                                        </p:tgtEl>
                                      </p:cBhvr>
                                    </p:animEffect>
                                  </p:childTnLst>
                                </p:cTn>
                              </p:par>
                              <p:par>
                                <p:cTn id="35" presetID="22" presetClass="entr" presetSubtype="1" fill="hold" nodeType="with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up)">
                                      <p:cBhvr>
                                        <p:cTn id="37" dur="500"/>
                                        <p:tgtEl>
                                          <p:spTgt spid="48"/>
                                        </p:tgtEl>
                                      </p:cBhvr>
                                    </p:animEffect>
                                  </p:childTnLst>
                                </p:cTn>
                              </p:par>
                              <p:par>
                                <p:cTn id="38" presetID="22" presetClass="entr" presetSubtype="1" fill="hold" nodeType="withEffect">
                                  <p:stCondLst>
                                    <p:cond delay="0"/>
                                  </p:stCondLst>
                                  <p:childTnLst>
                                    <p:set>
                                      <p:cBhvr>
                                        <p:cTn id="39" dur="1" fill="hold">
                                          <p:stCondLst>
                                            <p:cond delay="0"/>
                                          </p:stCondLst>
                                        </p:cTn>
                                        <p:tgtEl>
                                          <p:spTgt spid="51"/>
                                        </p:tgtEl>
                                        <p:attrNameLst>
                                          <p:attrName>style.visibility</p:attrName>
                                        </p:attrNameLst>
                                      </p:cBhvr>
                                      <p:to>
                                        <p:strVal val="visible"/>
                                      </p:to>
                                    </p:set>
                                    <p:animEffect transition="in" filter="wipe(up)">
                                      <p:cBhvr>
                                        <p:cTn id="40" dur="500"/>
                                        <p:tgtEl>
                                          <p:spTgt spid="51"/>
                                        </p:tgtEl>
                                      </p:cBhvr>
                                    </p:animEffect>
                                  </p:childTnLst>
                                </p:cTn>
                              </p:par>
                              <p:par>
                                <p:cTn id="41" presetID="22" presetClass="entr" presetSubtype="1" fill="hold" nodeType="with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wipe(up)">
                                      <p:cBhvr>
                                        <p:cTn id="43" dur="500"/>
                                        <p:tgtEl>
                                          <p:spTgt spid="54"/>
                                        </p:tgtEl>
                                      </p:cBhvr>
                                    </p:animEffect>
                                  </p:childTnLst>
                                </p:cTn>
                              </p:par>
                              <p:par>
                                <p:cTn id="44" presetID="22" presetClass="entr" presetSubtype="1"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wipe(up)">
                                      <p:cBhvr>
                                        <p:cTn id="46" dur="500"/>
                                        <p:tgtEl>
                                          <p:spTgt spid="57"/>
                                        </p:tgtEl>
                                      </p:cBhvr>
                                    </p:animEffect>
                                  </p:childTnLst>
                                </p:cTn>
                              </p:par>
                              <p:par>
                                <p:cTn id="47" presetID="22" presetClass="entr" presetSubtype="1" fill="hold" nodeType="withEffect">
                                  <p:stCondLst>
                                    <p:cond delay="0"/>
                                  </p:stCondLst>
                                  <p:childTnLst>
                                    <p:set>
                                      <p:cBhvr>
                                        <p:cTn id="48" dur="1" fill="hold">
                                          <p:stCondLst>
                                            <p:cond delay="0"/>
                                          </p:stCondLst>
                                        </p:cTn>
                                        <p:tgtEl>
                                          <p:spTgt spid="60"/>
                                        </p:tgtEl>
                                        <p:attrNameLst>
                                          <p:attrName>style.visibility</p:attrName>
                                        </p:attrNameLst>
                                      </p:cBhvr>
                                      <p:to>
                                        <p:strVal val="visible"/>
                                      </p:to>
                                    </p:set>
                                    <p:animEffect transition="in" filter="wipe(up)">
                                      <p:cBhvr>
                                        <p:cTn id="49" dur="500"/>
                                        <p:tgtEl>
                                          <p:spTgt spid="60"/>
                                        </p:tgtEl>
                                      </p:cBhvr>
                                    </p:animEffect>
                                  </p:childTnLst>
                                </p:cTn>
                              </p:par>
                              <p:par>
                                <p:cTn id="50" presetID="22" presetClass="entr" presetSubtype="1" fill="hold" nodeType="withEffect">
                                  <p:stCondLst>
                                    <p:cond delay="0"/>
                                  </p:stCondLst>
                                  <p:childTnLst>
                                    <p:set>
                                      <p:cBhvr>
                                        <p:cTn id="51" dur="1" fill="hold">
                                          <p:stCondLst>
                                            <p:cond delay="0"/>
                                          </p:stCondLst>
                                        </p:cTn>
                                        <p:tgtEl>
                                          <p:spTgt spid="63"/>
                                        </p:tgtEl>
                                        <p:attrNameLst>
                                          <p:attrName>style.visibility</p:attrName>
                                        </p:attrNameLst>
                                      </p:cBhvr>
                                      <p:to>
                                        <p:strVal val="visible"/>
                                      </p:to>
                                    </p:set>
                                    <p:animEffect transition="in" filter="wipe(up)">
                                      <p:cBhvr>
                                        <p:cTn id="52" dur="500"/>
                                        <p:tgtEl>
                                          <p:spTgt spid="63"/>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66"/>
                                        </p:tgtEl>
                                        <p:attrNameLst>
                                          <p:attrName>style.visibility</p:attrName>
                                        </p:attrNameLst>
                                      </p:cBhvr>
                                      <p:to>
                                        <p:strVal val="visible"/>
                                      </p:to>
                                    </p:set>
                                    <p:anim calcmode="lin" valueType="num">
                                      <p:cBhvr additive="base">
                                        <p:cTn id="57" dur="500" fill="hold"/>
                                        <p:tgtEl>
                                          <p:spTgt spid="66"/>
                                        </p:tgtEl>
                                        <p:attrNameLst>
                                          <p:attrName>ppt_x</p:attrName>
                                        </p:attrNameLst>
                                      </p:cBhvr>
                                      <p:tavLst>
                                        <p:tav tm="0">
                                          <p:val>
                                            <p:strVal val="0-#ppt_w/2"/>
                                          </p:val>
                                        </p:tav>
                                        <p:tav tm="100000">
                                          <p:val>
                                            <p:strVal val="#ppt_x"/>
                                          </p:val>
                                        </p:tav>
                                      </p:tavLst>
                                    </p:anim>
                                    <p:anim calcmode="lin" valueType="num">
                                      <p:cBhvr additive="base">
                                        <p:cTn id="58" dur="500" fill="hold"/>
                                        <p:tgtEl>
                                          <p:spTgt spid="66"/>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4" presetClass="exit" presetSubtype="10" fill="hold" grpId="1" nodeType="clickEffect">
                                  <p:stCondLst>
                                    <p:cond delay="0"/>
                                  </p:stCondLst>
                                  <p:childTnLst>
                                    <p:animEffect transition="out" filter="randombar(horizontal)">
                                      <p:cBhvr>
                                        <p:cTn id="62" dur="500"/>
                                        <p:tgtEl>
                                          <p:spTgt spid="8"/>
                                        </p:tgtEl>
                                      </p:cBhvr>
                                    </p:animEffect>
                                    <p:set>
                                      <p:cBhvr>
                                        <p:cTn id="63" dur="1" fill="hold">
                                          <p:stCondLst>
                                            <p:cond delay="499"/>
                                          </p:stCondLst>
                                        </p:cTn>
                                        <p:tgtEl>
                                          <p:spTgt spid="8"/>
                                        </p:tgtEl>
                                        <p:attrNameLst>
                                          <p:attrName>style.visibility</p:attrName>
                                        </p:attrNameLst>
                                      </p:cBhvr>
                                      <p:to>
                                        <p:strVal val="hidden"/>
                                      </p:to>
                                    </p:set>
                                  </p:childTnLst>
                                </p:cTn>
                              </p:par>
                              <p:par>
                                <p:cTn id="64" presetID="14" presetClass="exit" presetSubtype="10" fill="hold" nodeType="withEffect">
                                  <p:stCondLst>
                                    <p:cond delay="0"/>
                                  </p:stCondLst>
                                  <p:childTnLst>
                                    <p:animEffect transition="out" filter="randombar(horizontal)">
                                      <p:cBhvr>
                                        <p:cTn id="65" dur="500"/>
                                        <p:tgtEl>
                                          <p:spTgt spid="18"/>
                                        </p:tgtEl>
                                      </p:cBhvr>
                                    </p:animEffect>
                                    <p:set>
                                      <p:cBhvr>
                                        <p:cTn id="66" dur="1" fill="hold">
                                          <p:stCondLst>
                                            <p:cond delay="499"/>
                                          </p:stCondLst>
                                        </p:cTn>
                                        <p:tgtEl>
                                          <p:spTgt spid="18"/>
                                        </p:tgtEl>
                                        <p:attrNameLst>
                                          <p:attrName>style.visibility</p:attrName>
                                        </p:attrNameLst>
                                      </p:cBhvr>
                                      <p:to>
                                        <p:strVal val="hidden"/>
                                      </p:to>
                                    </p:set>
                                  </p:childTnLst>
                                </p:cTn>
                              </p:par>
                              <p:par>
                                <p:cTn id="67" presetID="14" presetClass="exit" presetSubtype="10" fill="hold" grpId="1" nodeType="withEffect">
                                  <p:stCondLst>
                                    <p:cond delay="0"/>
                                  </p:stCondLst>
                                  <p:childTnLst>
                                    <p:animEffect transition="out" filter="randombar(horizontal)">
                                      <p:cBhvr>
                                        <p:cTn id="68" dur="500"/>
                                        <p:tgtEl>
                                          <p:spTgt spid="19"/>
                                        </p:tgtEl>
                                      </p:cBhvr>
                                    </p:animEffect>
                                    <p:set>
                                      <p:cBhvr>
                                        <p:cTn id="69" dur="1" fill="hold">
                                          <p:stCondLst>
                                            <p:cond delay="499"/>
                                          </p:stCondLst>
                                        </p:cTn>
                                        <p:tgtEl>
                                          <p:spTgt spid="19"/>
                                        </p:tgtEl>
                                        <p:attrNameLst>
                                          <p:attrName>style.visibility</p:attrName>
                                        </p:attrNameLst>
                                      </p:cBhvr>
                                      <p:to>
                                        <p:strVal val="hidden"/>
                                      </p:to>
                                    </p:set>
                                  </p:childTnLst>
                                </p:cTn>
                              </p:par>
                              <p:par>
                                <p:cTn id="70" presetID="14" presetClass="exit" presetSubtype="10" fill="hold" grpId="1" nodeType="withEffect">
                                  <p:stCondLst>
                                    <p:cond delay="0"/>
                                  </p:stCondLst>
                                  <p:childTnLst>
                                    <p:animEffect transition="out" filter="randombar(horizontal)">
                                      <p:cBhvr>
                                        <p:cTn id="71" dur="500"/>
                                        <p:tgtEl>
                                          <p:spTgt spid="21"/>
                                        </p:tgtEl>
                                      </p:cBhvr>
                                    </p:animEffect>
                                    <p:set>
                                      <p:cBhvr>
                                        <p:cTn id="72" dur="1" fill="hold">
                                          <p:stCondLst>
                                            <p:cond delay="499"/>
                                          </p:stCondLst>
                                        </p:cTn>
                                        <p:tgtEl>
                                          <p:spTgt spid="21"/>
                                        </p:tgtEl>
                                        <p:attrNameLst>
                                          <p:attrName>style.visibility</p:attrName>
                                        </p:attrNameLst>
                                      </p:cBhvr>
                                      <p:to>
                                        <p:strVal val="hidden"/>
                                      </p:to>
                                    </p:set>
                                  </p:childTnLst>
                                </p:cTn>
                              </p:par>
                              <p:par>
                                <p:cTn id="73" presetID="14" presetClass="exit" presetSubtype="10" fill="hold" nodeType="withEffect">
                                  <p:stCondLst>
                                    <p:cond delay="0"/>
                                  </p:stCondLst>
                                  <p:childTnLst>
                                    <p:animEffect transition="out" filter="randombar(horizontal)">
                                      <p:cBhvr>
                                        <p:cTn id="74" dur="500"/>
                                        <p:tgtEl>
                                          <p:spTgt spid="33"/>
                                        </p:tgtEl>
                                      </p:cBhvr>
                                    </p:animEffect>
                                    <p:set>
                                      <p:cBhvr>
                                        <p:cTn id="75" dur="1" fill="hold">
                                          <p:stCondLst>
                                            <p:cond delay="499"/>
                                          </p:stCondLst>
                                        </p:cTn>
                                        <p:tgtEl>
                                          <p:spTgt spid="33"/>
                                        </p:tgtEl>
                                        <p:attrNameLst>
                                          <p:attrName>style.visibility</p:attrName>
                                        </p:attrNameLst>
                                      </p:cBhvr>
                                      <p:to>
                                        <p:strVal val="hidden"/>
                                      </p:to>
                                    </p:set>
                                  </p:childTnLst>
                                </p:cTn>
                              </p:par>
                              <p:par>
                                <p:cTn id="76" presetID="14" presetClass="exit" presetSubtype="10" fill="hold" nodeType="withEffect">
                                  <p:stCondLst>
                                    <p:cond delay="0"/>
                                  </p:stCondLst>
                                  <p:childTnLst>
                                    <p:animEffect transition="out" filter="randombar(horizontal)">
                                      <p:cBhvr>
                                        <p:cTn id="77" dur="500"/>
                                        <p:tgtEl>
                                          <p:spTgt spid="37"/>
                                        </p:tgtEl>
                                      </p:cBhvr>
                                    </p:animEffect>
                                    <p:set>
                                      <p:cBhvr>
                                        <p:cTn id="78" dur="1" fill="hold">
                                          <p:stCondLst>
                                            <p:cond delay="499"/>
                                          </p:stCondLst>
                                        </p:cTn>
                                        <p:tgtEl>
                                          <p:spTgt spid="37"/>
                                        </p:tgtEl>
                                        <p:attrNameLst>
                                          <p:attrName>style.visibility</p:attrName>
                                        </p:attrNameLst>
                                      </p:cBhvr>
                                      <p:to>
                                        <p:strVal val="hidden"/>
                                      </p:to>
                                    </p:set>
                                  </p:childTnLst>
                                </p:cTn>
                              </p:par>
                              <p:par>
                                <p:cTn id="79" presetID="14" presetClass="exit" presetSubtype="10" fill="hold" nodeType="withEffect">
                                  <p:stCondLst>
                                    <p:cond delay="0"/>
                                  </p:stCondLst>
                                  <p:childTnLst>
                                    <p:animEffect transition="out" filter="randombar(horizontal)">
                                      <p:cBhvr>
                                        <p:cTn id="80" dur="500"/>
                                        <p:tgtEl>
                                          <p:spTgt spid="44"/>
                                        </p:tgtEl>
                                      </p:cBhvr>
                                    </p:animEffect>
                                    <p:set>
                                      <p:cBhvr>
                                        <p:cTn id="81" dur="1" fill="hold">
                                          <p:stCondLst>
                                            <p:cond delay="499"/>
                                          </p:stCondLst>
                                        </p:cTn>
                                        <p:tgtEl>
                                          <p:spTgt spid="44"/>
                                        </p:tgtEl>
                                        <p:attrNameLst>
                                          <p:attrName>style.visibility</p:attrName>
                                        </p:attrNameLst>
                                      </p:cBhvr>
                                      <p:to>
                                        <p:strVal val="hidden"/>
                                      </p:to>
                                    </p:set>
                                  </p:childTnLst>
                                </p:cTn>
                              </p:par>
                              <p:par>
                                <p:cTn id="82" presetID="14" presetClass="exit" presetSubtype="10" fill="hold" nodeType="withEffect">
                                  <p:stCondLst>
                                    <p:cond delay="0"/>
                                  </p:stCondLst>
                                  <p:childTnLst>
                                    <p:animEffect transition="out" filter="randombar(horizontal)">
                                      <p:cBhvr>
                                        <p:cTn id="83" dur="500"/>
                                        <p:tgtEl>
                                          <p:spTgt spid="48"/>
                                        </p:tgtEl>
                                      </p:cBhvr>
                                    </p:animEffect>
                                    <p:set>
                                      <p:cBhvr>
                                        <p:cTn id="84" dur="1" fill="hold">
                                          <p:stCondLst>
                                            <p:cond delay="499"/>
                                          </p:stCondLst>
                                        </p:cTn>
                                        <p:tgtEl>
                                          <p:spTgt spid="48"/>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51"/>
                                        </p:tgtEl>
                                      </p:cBhvr>
                                    </p:animEffect>
                                    <p:set>
                                      <p:cBhvr>
                                        <p:cTn id="87" dur="1" fill="hold">
                                          <p:stCondLst>
                                            <p:cond delay="499"/>
                                          </p:stCondLst>
                                        </p:cTn>
                                        <p:tgtEl>
                                          <p:spTgt spid="51"/>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54"/>
                                        </p:tgtEl>
                                      </p:cBhvr>
                                    </p:animEffect>
                                    <p:set>
                                      <p:cBhvr>
                                        <p:cTn id="90" dur="1" fill="hold">
                                          <p:stCondLst>
                                            <p:cond delay="499"/>
                                          </p:stCondLst>
                                        </p:cTn>
                                        <p:tgtEl>
                                          <p:spTgt spid="54"/>
                                        </p:tgtEl>
                                        <p:attrNameLst>
                                          <p:attrName>style.visibility</p:attrName>
                                        </p:attrNameLst>
                                      </p:cBhvr>
                                      <p:to>
                                        <p:strVal val="hidden"/>
                                      </p:to>
                                    </p:set>
                                  </p:childTnLst>
                                </p:cTn>
                              </p:par>
                              <p:par>
                                <p:cTn id="91" presetID="14" presetClass="exit" presetSubtype="10" fill="hold" nodeType="withEffect">
                                  <p:stCondLst>
                                    <p:cond delay="0"/>
                                  </p:stCondLst>
                                  <p:childTnLst>
                                    <p:animEffect transition="out" filter="randombar(horizontal)">
                                      <p:cBhvr>
                                        <p:cTn id="92" dur="500"/>
                                        <p:tgtEl>
                                          <p:spTgt spid="57"/>
                                        </p:tgtEl>
                                      </p:cBhvr>
                                    </p:animEffect>
                                    <p:set>
                                      <p:cBhvr>
                                        <p:cTn id="93" dur="1" fill="hold">
                                          <p:stCondLst>
                                            <p:cond delay="499"/>
                                          </p:stCondLst>
                                        </p:cTn>
                                        <p:tgtEl>
                                          <p:spTgt spid="57"/>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60"/>
                                        </p:tgtEl>
                                      </p:cBhvr>
                                    </p:animEffect>
                                    <p:set>
                                      <p:cBhvr>
                                        <p:cTn id="96" dur="1" fill="hold">
                                          <p:stCondLst>
                                            <p:cond delay="499"/>
                                          </p:stCondLst>
                                        </p:cTn>
                                        <p:tgtEl>
                                          <p:spTgt spid="60"/>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63"/>
                                        </p:tgtEl>
                                      </p:cBhvr>
                                    </p:animEffect>
                                    <p:set>
                                      <p:cBhvr>
                                        <p:cTn id="99" dur="1" fill="hold">
                                          <p:stCondLst>
                                            <p:cond delay="499"/>
                                          </p:stCondLst>
                                        </p:cTn>
                                        <p:tgtEl>
                                          <p:spTgt spid="63"/>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66"/>
                                        </p:tgtEl>
                                      </p:cBhvr>
                                    </p:animEffect>
                                    <p:set>
                                      <p:cBhvr>
                                        <p:cTn id="102" dur="1" fill="hold">
                                          <p:stCondLst>
                                            <p:cond delay="499"/>
                                          </p:stCondLst>
                                        </p:cTn>
                                        <p:tgtEl>
                                          <p:spTgt spid="6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9" grpId="0" animBg="1"/>
      <p:bldP spid="19" grpId="1" animBg="1"/>
      <p:bldP spid="21" grpId="0" animBg="1"/>
      <p:bldP spid="21" grpId="1" animBg="1"/>
      <p:bldP spid="66" grpId="0" animBg="1"/>
      <p:bldP spid="66"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54156"/>
            <a:ext cx="7706658" cy="311469"/>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053" y="959444"/>
            <a:ext cx="3233244" cy="5834922"/>
          </a:xfrm>
          <a:prstGeom prst="rect">
            <a:avLst/>
          </a:prstGeom>
          <a:ln w="19050">
            <a:solidFill>
              <a:srgbClr val="0070C0"/>
            </a:solidFill>
          </a:ln>
        </p:spPr>
      </p:pic>
      <p:sp>
        <p:nvSpPr>
          <p:cNvPr id="11" name="TextBox 10"/>
          <p:cNvSpPr txBox="1"/>
          <p:nvPr/>
        </p:nvSpPr>
        <p:spPr>
          <a:xfrm>
            <a:off x="1648365" y="4265182"/>
            <a:ext cx="4087023" cy="2246769"/>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Press the </a:t>
            </a:r>
            <a:r>
              <a:rPr lang="en-CA" b="1" dirty="0"/>
              <a:t>Alt</a:t>
            </a:r>
            <a:r>
              <a:rPr lang="en-CA" dirty="0"/>
              <a:t> key to access this menu. </a:t>
            </a:r>
          </a:p>
          <a:p>
            <a:endParaRPr lang="en-CA" dirty="0"/>
          </a:p>
          <a:p>
            <a:r>
              <a:rPr lang="en-CA" dirty="0"/>
              <a:t>The File menu is the first on the left, so the Alt key pulls it up.</a:t>
            </a:r>
          </a:p>
          <a:p>
            <a:endParaRPr lang="en-CA" dirty="0"/>
          </a:p>
          <a:p>
            <a:r>
              <a:rPr lang="en-CA" dirty="0"/>
              <a:t>When viewing the menu, press the underlined key to do that command.</a:t>
            </a:r>
          </a:p>
        </p:txBody>
      </p:sp>
      <p:grpSp>
        <p:nvGrpSpPr>
          <p:cNvPr id="33" name="Group 32"/>
          <p:cNvGrpSpPr/>
          <p:nvPr/>
        </p:nvGrpSpPr>
        <p:grpSpPr>
          <a:xfrm>
            <a:off x="6467476" y="1963100"/>
            <a:ext cx="5545170" cy="4736374"/>
            <a:chOff x="8490857" y="1959430"/>
            <a:chExt cx="3312367" cy="3503907"/>
          </a:xfrm>
        </p:grpSpPr>
        <p:sp>
          <p:nvSpPr>
            <p:cNvPr id="17" name="Rounded Rectangle 16"/>
            <p:cNvSpPr/>
            <p:nvPr/>
          </p:nvSpPr>
          <p:spPr>
            <a:xfrm>
              <a:off x="8490857" y="1959430"/>
              <a:ext cx="3312367" cy="3503907"/>
            </a:xfrm>
            <a:prstGeom prst="roundRect">
              <a:avLst/>
            </a:prstGeom>
            <a:solidFill>
              <a:schemeClr val="accent2">
                <a:alpha val="40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TextBox 17"/>
            <p:cNvSpPr txBox="1"/>
            <p:nvPr/>
          </p:nvSpPr>
          <p:spPr>
            <a:xfrm>
              <a:off x="8789437" y="2092724"/>
              <a:ext cx="2724539" cy="276999"/>
            </a:xfrm>
            <a:prstGeom prst="rect">
              <a:avLst/>
            </a:prstGeom>
            <a:noFill/>
          </p:spPr>
          <p:txBody>
            <a:bodyPr wrap="square" rtlCol="0">
              <a:spAutoFit/>
            </a:bodyPr>
            <a:lstStyle/>
            <a:p>
              <a:pPr algn="ctr"/>
              <a:r>
                <a:rPr lang="en-CA" sz="1200" b="1" dirty="0"/>
                <a:t>Navigation in the menus</a:t>
              </a:r>
            </a:p>
          </p:txBody>
        </p:sp>
      </p:grpSp>
      <p:sp>
        <p:nvSpPr>
          <p:cNvPr id="21" name="TextBox 20"/>
          <p:cNvSpPr txBox="1"/>
          <p:nvPr/>
        </p:nvSpPr>
        <p:spPr>
          <a:xfrm>
            <a:off x="6810376" y="2410530"/>
            <a:ext cx="4997133"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Arrow keys up and down.</a:t>
            </a:r>
          </a:p>
          <a:p>
            <a:r>
              <a:rPr lang="en-CA" sz="2000" dirty="0"/>
              <a:t>     Then press </a:t>
            </a:r>
            <a:r>
              <a:rPr lang="en-CA" sz="2000" b="1" dirty="0"/>
              <a:t>Enter</a:t>
            </a:r>
            <a:r>
              <a:rPr lang="en-CA" sz="2000" dirty="0"/>
              <a:t> to do that function.</a:t>
            </a:r>
          </a:p>
        </p:txBody>
      </p:sp>
      <p:sp>
        <p:nvSpPr>
          <p:cNvPr id="23" name="TextBox 22"/>
          <p:cNvSpPr txBox="1"/>
          <p:nvPr/>
        </p:nvSpPr>
        <p:spPr>
          <a:xfrm>
            <a:off x="6799057" y="3747514"/>
            <a:ext cx="5087754" cy="400110"/>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Shortcut keys (the underlined letters - </a:t>
            </a:r>
            <a:r>
              <a:rPr lang="en-CA" sz="2000" u="sng" dirty="0"/>
              <a:t>N</a:t>
            </a:r>
            <a:r>
              <a:rPr lang="en-CA" sz="2000" dirty="0"/>
              <a:t>ew)</a:t>
            </a:r>
          </a:p>
        </p:txBody>
      </p:sp>
      <p:sp>
        <p:nvSpPr>
          <p:cNvPr id="25" name="TextBox 24"/>
          <p:cNvSpPr txBox="1"/>
          <p:nvPr/>
        </p:nvSpPr>
        <p:spPr>
          <a:xfrm>
            <a:off x="6799056" y="4169514"/>
            <a:ext cx="4997133" cy="1015663"/>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Hotkeys (e.g. Ctrl-N, </a:t>
            </a:r>
            <a:r>
              <a:rPr lang="en-CA" sz="2000" dirty="0" err="1"/>
              <a:t>Alt+Ctrl+O</a:t>
            </a:r>
            <a:r>
              <a:rPr lang="en-CA" sz="2000" dirty="0"/>
              <a:t>, etc.) Hotkeys are also available without using the menu.</a:t>
            </a:r>
          </a:p>
        </p:txBody>
      </p:sp>
      <p:sp>
        <p:nvSpPr>
          <p:cNvPr id="22" name="TextBox 21"/>
          <p:cNvSpPr txBox="1"/>
          <p:nvPr/>
        </p:nvSpPr>
        <p:spPr>
          <a:xfrm>
            <a:off x="6810376" y="3056671"/>
            <a:ext cx="5076436"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Arrow keys right and left on sub-menus</a:t>
            </a:r>
          </a:p>
          <a:p>
            <a:r>
              <a:rPr lang="en-CA" sz="2000" dirty="0"/>
              <a:t>     Right arrow expands the sub-menu.</a:t>
            </a:r>
          </a:p>
        </p:txBody>
      </p:sp>
      <p:sp>
        <p:nvSpPr>
          <p:cNvPr id="32" name="TextBox 31"/>
          <p:cNvSpPr txBox="1"/>
          <p:nvPr/>
        </p:nvSpPr>
        <p:spPr>
          <a:xfrm>
            <a:off x="6759211" y="5203782"/>
            <a:ext cx="5127599" cy="707886"/>
          </a:xfrm>
          <a:prstGeom prst="rect">
            <a:avLst/>
          </a:prstGeom>
          <a:noFill/>
        </p:spPr>
        <p:txBody>
          <a:bodyPr wrap="square" rtlCol="0">
            <a:spAutoFit/>
          </a:bodyPr>
          <a:lstStyle/>
          <a:p>
            <a:pPr marL="171450" indent="-171450">
              <a:buFont typeface="Wingdings" panose="05000000000000000000" pitchFamily="2" charset="2"/>
              <a:buChar char="Ø"/>
            </a:pPr>
            <a:r>
              <a:rPr lang="en-CA" sz="2000" dirty="0"/>
              <a:t>And finally, you can just left click once with your mouse on the function you want.</a:t>
            </a:r>
          </a:p>
        </p:txBody>
      </p:sp>
      <p:sp>
        <p:nvSpPr>
          <p:cNvPr id="3" name="TextBox 2">
            <a:extLst>
              <a:ext uri="{FF2B5EF4-FFF2-40B4-BE49-F238E27FC236}">
                <a16:creationId xmlns:a16="http://schemas.microsoft.com/office/drawing/2014/main" id="{66B6D3D5-0FDB-EC40-4036-33D4B7BD95FF}"/>
              </a:ext>
            </a:extLst>
          </p:cNvPr>
          <p:cNvSpPr txBox="1"/>
          <p:nvPr/>
        </p:nvSpPr>
        <p:spPr>
          <a:xfrm>
            <a:off x="1644400" y="2490516"/>
            <a:ext cx="4080125" cy="163121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dirty="0"/>
              <a:t>This is a menu bar from Adobe Photoshop CS5, created before ribbons were the norm; menus are still in use and are fully supported by Microsoft.</a:t>
            </a:r>
          </a:p>
        </p:txBody>
      </p:sp>
      <p:sp>
        <p:nvSpPr>
          <p:cNvPr id="8" name="Rectangle: Rounded Corners 7">
            <a:extLst>
              <a:ext uri="{FF2B5EF4-FFF2-40B4-BE49-F238E27FC236}">
                <a16:creationId xmlns:a16="http://schemas.microsoft.com/office/drawing/2014/main" id="{3A1E6F4E-77A5-0D6D-A18E-85BD309A7C7A}"/>
              </a:ext>
            </a:extLst>
          </p:cNvPr>
          <p:cNvSpPr/>
          <p:nvPr/>
        </p:nvSpPr>
        <p:spPr>
          <a:xfrm>
            <a:off x="209551" y="63634"/>
            <a:ext cx="7572180" cy="460241"/>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Menus and Ribbons - Navigating a Menu using the Keyboard or Mouse</a:t>
            </a:r>
            <a:endParaRPr lang="en-GB" sz="2000" dirty="0">
              <a:solidFill>
                <a:schemeClr val="tx1"/>
              </a:solidFill>
            </a:endParaRPr>
          </a:p>
        </p:txBody>
      </p:sp>
      <p:sp>
        <p:nvSpPr>
          <p:cNvPr id="10" name="TextBox 9">
            <a:extLst>
              <a:ext uri="{FF2B5EF4-FFF2-40B4-BE49-F238E27FC236}">
                <a16:creationId xmlns:a16="http://schemas.microsoft.com/office/drawing/2014/main" id="{3DC49D3D-8522-3781-8C9B-4E5EEEF5536C}"/>
              </a:ext>
            </a:extLst>
          </p:cNvPr>
          <p:cNvSpPr txBox="1"/>
          <p:nvPr/>
        </p:nvSpPr>
        <p:spPr>
          <a:xfrm>
            <a:off x="7623439" y="1195916"/>
            <a:ext cx="3233244" cy="707886"/>
          </a:xfrm>
          <a:prstGeom prst="rect">
            <a:avLst/>
          </a:prstGeom>
          <a:solidFill>
            <a:schemeClr val="bg1"/>
          </a:solidFill>
          <a:ln w="19050">
            <a:solidFill>
              <a:schemeClr val="accent2"/>
            </a:solidFill>
          </a:ln>
        </p:spPr>
        <p:txBody>
          <a:bodyPr wrap="square" rtlCol="0">
            <a:spAutoFit/>
          </a:bodyPr>
          <a:lstStyle>
            <a:defPPr>
              <a:defRPr lang="en-US"/>
            </a:defPPr>
            <a:lvl1pPr>
              <a:defRPr sz="2000"/>
            </a:lvl1pPr>
          </a:lstStyle>
          <a:p>
            <a:r>
              <a:rPr lang="en-CA" b="1" dirty="0"/>
              <a:t>Alt-E </a:t>
            </a:r>
            <a:r>
              <a:rPr lang="en-CA" dirty="0"/>
              <a:t>brings up the edit menu</a:t>
            </a:r>
          </a:p>
          <a:p>
            <a:r>
              <a:rPr lang="en-CA" b="1" dirty="0"/>
              <a:t>Alt-I </a:t>
            </a:r>
            <a:r>
              <a:rPr lang="en-CA" dirty="0"/>
              <a:t>the image menu, etc.</a:t>
            </a:r>
          </a:p>
        </p:txBody>
      </p:sp>
      <p:sp>
        <p:nvSpPr>
          <p:cNvPr id="12" name="Slide Number Placeholder 2">
            <a:extLst>
              <a:ext uri="{FF2B5EF4-FFF2-40B4-BE49-F238E27FC236}">
                <a16:creationId xmlns:a16="http://schemas.microsoft.com/office/drawing/2014/main" id="{3BA3E429-BE4A-5A8E-0A91-6C8F9691ED5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31</a:t>
            </a:fld>
            <a:endParaRPr lang="en-GB" dirty="0">
              <a:solidFill>
                <a:schemeClr val="tx1"/>
              </a:solidFill>
            </a:endParaRPr>
          </a:p>
        </p:txBody>
      </p:sp>
    </p:spTree>
    <p:extLst>
      <p:ext uri="{BB962C8B-B14F-4D97-AF65-F5344CB8AC3E}">
        <p14:creationId xmlns:p14="http://schemas.microsoft.com/office/powerpoint/2010/main" val="254698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ppt_y"/>
                                          </p:val>
                                        </p:tav>
                                        <p:tav tm="100000">
                                          <p:val>
                                            <p:strVal val="#ppt_y"/>
                                          </p:val>
                                        </p:tav>
                                      </p:tavLst>
                                    </p:anim>
                                  </p:childTnLst>
                                </p:cTn>
                              </p:par>
                              <p:par>
                                <p:cTn id="14" presetID="22" presetClass="entr" presetSubtype="1"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up)">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9"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0-#ppt_w/2"/>
                                          </p:val>
                                        </p:tav>
                                        <p:tav tm="100000">
                                          <p:val>
                                            <p:strVal val="#ppt_x"/>
                                          </p:val>
                                        </p:tav>
                                      </p:tavLst>
                                    </p:anim>
                                    <p:anim calcmode="lin" valueType="num">
                                      <p:cBhvr additive="base">
                                        <p:cTn id="22"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3"/>
                                        </p:tgtEl>
                                        <p:attrNameLst>
                                          <p:attrName>style.visibility</p:attrName>
                                        </p:attrNameLst>
                                      </p:cBhvr>
                                      <p:to>
                                        <p:strVal val="visible"/>
                                      </p:to>
                                    </p:set>
                                    <p:anim calcmode="lin" valueType="num">
                                      <p:cBhvr additive="base">
                                        <p:cTn id="33" dur="500" fill="hold"/>
                                        <p:tgtEl>
                                          <p:spTgt spid="33"/>
                                        </p:tgtEl>
                                        <p:attrNameLst>
                                          <p:attrName>ppt_x</p:attrName>
                                        </p:attrNameLst>
                                      </p:cBhvr>
                                      <p:tavLst>
                                        <p:tav tm="0">
                                          <p:val>
                                            <p:strVal val="#ppt_x"/>
                                          </p:val>
                                        </p:tav>
                                        <p:tav tm="100000">
                                          <p:val>
                                            <p:strVal val="#ppt_x"/>
                                          </p:val>
                                        </p:tav>
                                      </p:tavLst>
                                    </p:anim>
                                    <p:anim calcmode="lin" valueType="num">
                                      <p:cBhvr additive="base">
                                        <p:cTn id="34"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 calcmode="lin" valueType="num">
                                      <p:cBhvr additive="base">
                                        <p:cTn id="39" dur="500" fill="hold"/>
                                        <p:tgtEl>
                                          <p:spTgt spid="21"/>
                                        </p:tgtEl>
                                        <p:attrNameLst>
                                          <p:attrName>ppt_x</p:attrName>
                                        </p:attrNameLst>
                                      </p:cBhvr>
                                      <p:tavLst>
                                        <p:tav tm="0">
                                          <p:val>
                                            <p:strVal val="#ppt_x"/>
                                          </p:val>
                                        </p:tav>
                                        <p:tav tm="100000">
                                          <p:val>
                                            <p:strVal val="#ppt_x"/>
                                          </p:val>
                                        </p:tav>
                                      </p:tavLst>
                                    </p:anim>
                                    <p:anim calcmode="lin" valueType="num">
                                      <p:cBhvr additive="base">
                                        <p:cTn id="4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 calcmode="lin" valueType="num">
                                      <p:cBhvr additive="base">
                                        <p:cTn id="51" dur="500" fill="hold"/>
                                        <p:tgtEl>
                                          <p:spTgt spid="23"/>
                                        </p:tgtEl>
                                        <p:attrNameLst>
                                          <p:attrName>ppt_x</p:attrName>
                                        </p:attrNameLst>
                                      </p:cBhvr>
                                      <p:tavLst>
                                        <p:tav tm="0">
                                          <p:val>
                                            <p:strVal val="#ppt_x"/>
                                          </p:val>
                                        </p:tav>
                                        <p:tav tm="100000">
                                          <p:val>
                                            <p:strVal val="#ppt_x"/>
                                          </p:val>
                                        </p:tav>
                                      </p:tavLst>
                                    </p:anim>
                                    <p:anim calcmode="lin" valueType="num">
                                      <p:cBhvr additive="base">
                                        <p:cTn id="5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500" fill="hold"/>
                                        <p:tgtEl>
                                          <p:spTgt spid="25"/>
                                        </p:tgtEl>
                                        <p:attrNameLst>
                                          <p:attrName>ppt_x</p:attrName>
                                        </p:attrNameLst>
                                      </p:cBhvr>
                                      <p:tavLst>
                                        <p:tav tm="0">
                                          <p:val>
                                            <p:strVal val="#ppt_x"/>
                                          </p:val>
                                        </p:tav>
                                        <p:tav tm="100000">
                                          <p:val>
                                            <p:strVal val="#ppt_x"/>
                                          </p:val>
                                        </p:tav>
                                      </p:tavLst>
                                    </p:anim>
                                    <p:anim calcmode="lin" valueType="num">
                                      <p:cBhvr additive="base">
                                        <p:cTn id="5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anim calcmode="lin" valueType="num">
                                      <p:cBhvr additive="base">
                                        <p:cTn id="63" dur="500" fill="hold"/>
                                        <p:tgtEl>
                                          <p:spTgt spid="32"/>
                                        </p:tgtEl>
                                        <p:attrNameLst>
                                          <p:attrName>ppt_x</p:attrName>
                                        </p:attrNameLst>
                                      </p:cBhvr>
                                      <p:tavLst>
                                        <p:tav tm="0">
                                          <p:val>
                                            <p:strVal val="#ppt_x"/>
                                          </p:val>
                                        </p:tav>
                                        <p:tav tm="100000">
                                          <p:val>
                                            <p:strVal val="#ppt_x"/>
                                          </p:val>
                                        </p:tav>
                                      </p:tavLst>
                                    </p:anim>
                                    <p:anim calcmode="lin" valueType="num">
                                      <p:cBhvr additive="base">
                                        <p:cTn id="6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1" grpId="0"/>
      <p:bldP spid="23" grpId="0"/>
      <p:bldP spid="25" grpId="0"/>
      <p:bldP spid="22" grpId="0"/>
      <p:bldP spid="32" grpId="0"/>
      <p:bldP spid="3" grpId="0" animBg="1"/>
      <p:bldP spid="10"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p:nvPr>
        </p:nvSpPr>
        <p:spPr>
          <a:xfrm>
            <a:off x="7257291" y="92102"/>
            <a:ext cx="2382771" cy="338555"/>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p>
            <a:r>
              <a:rPr lang="en-CA" sz="2000" dirty="0">
                <a:latin typeface="Times New Roman" panose="02020603050405020304" pitchFamily="18" charset="0"/>
                <a:cs typeface="Times New Roman" panose="02020603050405020304" pitchFamily="18" charset="0"/>
              </a:rPr>
              <a:t>Information Security</a:t>
            </a:r>
          </a:p>
        </p:txBody>
      </p:sp>
      <p:grpSp>
        <p:nvGrpSpPr>
          <p:cNvPr id="15" name="Group 14"/>
          <p:cNvGrpSpPr/>
          <p:nvPr/>
        </p:nvGrpSpPr>
        <p:grpSpPr>
          <a:xfrm>
            <a:off x="3124214" y="596632"/>
            <a:ext cx="8892027" cy="2005279"/>
            <a:chOff x="2295467" y="627534"/>
            <a:chExt cx="6669021" cy="1374604"/>
          </a:xfrm>
        </p:grpSpPr>
        <p:sp>
          <p:nvSpPr>
            <p:cNvPr id="2" name="Flowchart: Alternate Process 1"/>
            <p:cNvSpPr/>
            <p:nvPr/>
          </p:nvSpPr>
          <p:spPr>
            <a:xfrm>
              <a:off x="2295467" y="627534"/>
              <a:ext cx="6669021" cy="1368152"/>
            </a:xfrm>
            <a:prstGeom prst="flowChartAlternateProcess">
              <a:avLst/>
            </a:prstGeom>
            <a:solidFill>
              <a:schemeClr val="tx1">
                <a:alpha val="2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3" name="TextBox 2"/>
            <p:cNvSpPr txBox="1"/>
            <p:nvPr/>
          </p:nvSpPr>
          <p:spPr>
            <a:xfrm>
              <a:off x="2430151" y="672973"/>
              <a:ext cx="6462328" cy="1329165"/>
            </a:xfrm>
            <a:prstGeom prst="rect">
              <a:avLst/>
            </a:prstGeom>
            <a:noFill/>
          </p:spPr>
          <p:txBody>
            <a:bodyPr wrap="square" rtlCol="0">
              <a:spAutoFit/>
            </a:bodyPr>
            <a:lstStyle/>
            <a:p>
              <a:r>
                <a:rPr lang="en-CA" sz="2000" dirty="0"/>
                <a:t>In today’s world of computer technology, keeping your information safe is</a:t>
              </a:r>
              <a:br>
                <a:rPr lang="en-CA" sz="2000" dirty="0"/>
              </a:br>
              <a:r>
                <a:rPr lang="en-CA" sz="2000" dirty="0"/>
                <a:t>                                                    </a:t>
              </a:r>
              <a:r>
                <a:rPr lang="en-CA" sz="2000" b="1" u="sng" dirty="0">
                  <a:solidFill>
                    <a:srgbClr val="990000"/>
                  </a:solidFill>
                </a:rPr>
                <a:t>absolutely required</a:t>
              </a:r>
              <a:r>
                <a:rPr lang="en-CA" sz="2000" dirty="0"/>
                <a:t>!</a:t>
              </a:r>
            </a:p>
            <a:p>
              <a:r>
                <a:rPr lang="en-CA" sz="2000" dirty="0"/>
                <a:t>With our information being recorded in government computers, by social networking apps, for banking, and much more, and while your information is conveniently available for you to use, it can also be available to anyone else if the proper steps are not taken to secure it.</a:t>
              </a:r>
            </a:p>
          </p:txBody>
        </p:sp>
      </p:grpSp>
      <p:sp>
        <p:nvSpPr>
          <p:cNvPr id="7" name="TextBox 6"/>
          <p:cNvSpPr txBox="1"/>
          <p:nvPr/>
        </p:nvSpPr>
        <p:spPr>
          <a:xfrm>
            <a:off x="239349" y="2623820"/>
            <a:ext cx="8457681" cy="2246769"/>
          </a:xfrm>
          <a:prstGeom prst="rect">
            <a:avLst/>
          </a:prstGeom>
          <a:noFill/>
        </p:spPr>
        <p:txBody>
          <a:bodyPr wrap="square" rtlCol="0">
            <a:spAutoFit/>
          </a:bodyPr>
          <a:lstStyle/>
          <a:p>
            <a:pPr marL="304792" indent="-304792">
              <a:buFont typeface="+mj-lt"/>
              <a:buAutoNum type="arabicPeriod"/>
            </a:pPr>
            <a:r>
              <a:rPr lang="en-CA" sz="2000" dirty="0"/>
              <a:t>Create a complex password</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upper and lower case letters</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a symbol or two</a:t>
            </a:r>
          </a:p>
          <a:p>
            <a:pPr marL="914377" lvl="1" indent="-304792">
              <a:buFont typeface="+mj-lt"/>
              <a:buAutoNum type="arabicPeriod"/>
            </a:pPr>
            <a:r>
              <a:rPr lang="en-CA" sz="2000" dirty="0"/>
              <a:t> </a:t>
            </a:r>
            <a:r>
              <a:rPr lang="en-CA" sz="2000" b="1" dirty="0">
                <a:solidFill>
                  <a:schemeClr val="accent6">
                    <a:lumMod val="75000"/>
                  </a:schemeClr>
                </a:solidFill>
              </a:rPr>
              <a:t>Use</a:t>
            </a:r>
            <a:r>
              <a:rPr lang="en-CA" sz="2000" dirty="0"/>
              <a:t> one or more number</a:t>
            </a:r>
          </a:p>
          <a:p>
            <a:pPr marL="914377" lvl="1" indent="-304792">
              <a:buFont typeface="+mj-lt"/>
              <a:buAutoNum type="arabicPeriod"/>
            </a:pPr>
            <a:r>
              <a:rPr lang="en-CA" sz="2000" dirty="0"/>
              <a:t> </a:t>
            </a:r>
            <a:r>
              <a:rPr lang="en-CA" sz="2000" b="1" dirty="0">
                <a:solidFill>
                  <a:srgbClr val="C00000"/>
                </a:solidFill>
              </a:rPr>
              <a:t>Do not use</a:t>
            </a:r>
            <a:r>
              <a:rPr lang="en-CA" sz="2000" dirty="0"/>
              <a:t> names or words</a:t>
            </a:r>
          </a:p>
          <a:p>
            <a:pPr marL="914377" lvl="1" indent="-304792">
              <a:buFont typeface="+mj-lt"/>
              <a:buAutoNum type="arabicPeriod"/>
            </a:pPr>
            <a:r>
              <a:rPr lang="en-CA" sz="2000" dirty="0"/>
              <a:t> </a:t>
            </a:r>
            <a:r>
              <a:rPr lang="en-CA" sz="2000" b="1" dirty="0">
                <a:solidFill>
                  <a:srgbClr val="C00000"/>
                </a:solidFill>
              </a:rPr>
              <a:t>Do not use</a:t>
            </a:r>
            <a:r>
              <a:rPr lang="en-CA" sz="2000" dirty="0"/>
              <a:t> your phone number or any number that would easily be associated with you</a:t>
            </a:r>
          </a:p>
        </p:txBody>
      </p:sp>
      <p:grpSp>
        <p:nvGrpSpPr>
          <p:cNvPr id="17" name="Group 16"/>
          <p:cNvGrpSpPr/>
          <p:nvPr/>
        </p:nvGrpSpPr>
        <p:grpSpPr>
          <a:xfrm>
            <a:off x="9050159" y="2845580"/>
            <a:ext cx="2920348" cy="1768091"/>
            <a:chOff x="6787620" y="2134185"/>
            <a:chExt cx="2190261" cy="1326068"/>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87620" y="2544687"/>
              <a:ext cx="753336" cy="915566"/>
            </a:xfrm>
            <a:prstGeom prst="rect">
              <a:avLst/>
            </a:prstGeom>
            <a:effectLst>
              <a:softEdge rad="50800"/>
            </a:effectLst>
          </p:spPr>
        </p:pic>
        <p:sp>
          <p:nvSpPr>
            <p:cNvPr id="12" name="Oval Callout 11"/>
            <p:cNvSpPr/>
            <p:nvPr/>
          </p:nvSpPr>
          <p:spPr>
            <a:xfrm>
              <a:off x="7668343" y="2134185"/>
              <a:ext cx="1309538" cy="1123365"/>
            </a:xfrm>
            <a:prstGeom prst="wedgeEllipseCallout">
              <a:avLst>
                <a:gd name="adj1" fmla="val -74067"/>
                <a:gd name="adj2" fmla="val 25547"/>
              </a:avLst>
            </a:prstGeom>
            <a:gradFill flip="none" rotWithShape="1">
              <a:gsLst>
                <a:gs pos="0">
                  <a:schemeClr val="accent1">
                    <a:lumMod val="40000"/>
                    <a:lumOff val="60000"/>
                    <a:alpha val="50000"/>
                  </a:schemeClr>
                </a:gs>
                <a:gs pos="46000">
                  <a:srgbClr val="545454">
                    <a:alpha val="49804"/>
                  </a:srgbClr>
                </a:gs>
                <a:gs pos="100000">
                  <a:schemeClr val="tx1">
                    <a:alpha val="60000"/>
                  </a:schemeClr>
                </a:gs>
              </a:gsLst>
              <a:path path="circle">
                <a:fillToRect l="50000" t="130000" r="50000" b="-3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2. </a:t>
              </a:r>
              <a:r>
                <a:rPr lang="en-CA" sz="2000" dirty="0">
                  <a:solidFill>
                    <a:srgbClr val="C40000"/>
                  </a:solidFill>
                </a:rPr>
                <a:t>Never share your password</a:t>
              </a:r>
            </a:p>
          </p:txBody>
        </p:sp>
      </p:grpSp>
      <p:grpSp>
        <p:nvGrpSpPr>
          <p:cNvPr id="13" name="Group 12"/>
          <p:cNvGrpSpPr/>
          <p:nvPr/>
        </p:nvGrpSpPr>
        <p:grpSpPr>
          <a:xfrm>
            <a:off x="124344" y="4813433"/>
            <a:ext cx="11891897" cy="2004845"/>
            <a:chOff x="1012128" y="3973080"/>
            <a:chExt cx="5098438" cy="1269077"/>
          </a:xfrm>
        </p:grpSpPr>
        <p:sp>
          <p:nvSpPr>
            <p:cNvPr id="8" name="Right Arrow 7"/>
            <p:cNvSpPr/>
            <p:nvPr/>
          </p:nvSpPr>
          <p:spPr>
            <a:xfrm>
              <a:off x="1012128" y="3973080"/>
              <a:ext cx="1728192" cy="296933"/>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CA" sz="2000" dirty="0">
                  <a:solidFill>
                    <a:schemeClr val="tx1"/>
                  </a:solidFill>
                </a:rPr>
                <a:t>An example might look like </a:t>
              </a:r>
            </a:p>
          </p:txBody>
        </p:sp>
        <p:sp>
          <p:nvSpPr>
            <p:cNvPr id="9" name="Flowchart: Alternate Process 8"/>
            <p:cNvSpPr/>
            <p:nvPr/>
          </p:nvSpPr>
          <p:spPr>
            <a:xfrm>
              <a:off x="2812328" y="4004431"/>
              <a:ext cx="1008112" cy="245651"/>
            </a:xfrm>
            <a:prstGeom prst="flowChartAlternateProcess">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qwer5POIU*</a:t>
              </a:r>
            </a:p>
          </p:txBody>
        </p:sp>
        <p:sp>
          <p:nvSpPr>
            <p:cNvPr id="10" name="Rectangle 9"/>
            <p:cNvSpPr/>
            <p:nvPr/>
          </p:nvSpPr>
          <p:spPr>
            <a:xfrm>
              <a:off x="1012128" y="4294031"/>
              <a:ext cx="5098438" cy="94812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b="1" dirty="0">
                  <a:solidFill>
                    <a:schemeClr val="tx1"/>
                  </a:solidFill>
                </a:rPr>
                <a:t>Notice how the keyboard can be used as a mnemonic</a:t>
              </a:r>
              <a:r>
                <a:rPr lang="en-CA" sz="2000" dirty="0">
                  <a:solidFill>
                    <a:schemeClr val="tx1"/>
                  </a:solidFill>
                </a:rPr>
                <a:t>?</a:t>
              </a:r>
            </a:p>
            <a:p>
              <a:r>
                <a:rPr lang="en-CA" sz="2000" dirty="0">
                  <a:solidFill>
                    <a:schemeClr val="tx1"/>
                  </a:solidFill>
                </a:rPr>
                <a:t>The pattern on the keyboard, top left four keys, the 5 is near the “r”, the top right four keys all uppercase (so hold the Shift key while typing), the * is near the “u”.</a:t>
              </a:r>
            </a:p>
            <a:p>
              <a:pPr algn="ctr"/>
              <a:r>
                <a:rPr lang="en-CA" sz="2000" b="1" dirty="0">
                  <a:solidFill>
                    <a:schemeClr val="tx1"/>
                  </a:solidFill>
                </a:rPr>
                <a:t>Difficult to crack passwords can also be easy to remember when you</a:t>
              </a:r>
            </a:p>
            <a:p>
              <a:pPr algn="ctr"/>
              <a:r>
                <a:rPr lang="en-CA" sz="2000" b="1" dirty="0">
                  <a:solidFill>
                    <a:schemeClr val="tx1"/>
                  </a:solidFill>
                </a:rPr>
                <a:t>use something like the keyboard to help you remember.</a:t>
              </a:r>
            </a:p>
          </p:txBody>
        </p:sp>
      </p:grpSp>
      <p:grpSp>
        <p:nvGrpSpPr>
          <p:cNvPr id="20" name="Group 19"/>
          <p:cNvGrpSpPr/>
          <p:nvPr/>
        </p:nvGrpSpPr>
        <p:grpSpPr>
          <a:xfrm>
            <a:off x="5557207" y="2686116"/>
            <a:ext cx="3574853" cy="1036381"/>
            <a:chOff x="570865" y="4602193"/>
            <a:chExt cx="3960440" cy="777286"/>
          </a:xfrm>
        </p:grpSpPr>
        <p:sp>
          <p:nvSpPr>
            <p:cNvPr id="18" name="TextBox 17"/>
            <p:cNvSpPr txBox="1"/>
            <p:nvPr/>
          </p:nvSpPr>
          <p:spPr>
            <a:xfrm>
              <a:off x="570865" y="4602193"/>
              <a:ext cx="3960440" cy="761748"/>
            </a:xfrm>
            <a:prstGeom prst="rect">
              <a:avLst/>
            </a:prstGeom>
            <a:noFill/>
          </p:spPr>
          <p:txBody>
            <a:bodyPr wrap="square" rtlCol="0">
              <a:spAutoFit/>
            </a:bodyPr>
            <a:lstStyle/>
            <a:p>
              <a:pPr marL="304792" indent="-304792">
                <a:buAutoNum type="arabicPeriod" startAt="3"/>
              </a:pPr>
              <a:r>
                <a:rPr lang="en-CA" sz="2000" dirty="0"/>
                <a:t>Whenever you walk away from your computer, lock it.</a:t>
              </a:r>
            </a:p>
            <a:p>
              <a:pPr algn="ctr"/>
              <a:r>
                <a:rPr lang="en-CA" sz="2000" b="1" dirty="0"/>
                <a:t>(Windows Key)  + L</a:t>
              </a: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32957" y="5053467"/>
              <a:ext cx="326012" cy="326012"/>
            </a:xfrm>
            <a:prstGeom prst="rect">
              <a:avLst/>
            </a:prstGeom>
          </p:spPr>
        </p:pic>
      </p:grpSp>
      <p:sp>
        <p:nvSpPr>
          <p:cNvPr id="35" name="TextBox 34">
            <a:extLst>
              <a:ext uri="{FF2B5EF4-FFF2-40B4-BE49-F238E27FC236}">
                <a16:creationId xmlns:a16="http://schemas.microsoft.com/office/drawing/2014/main" id="{287C87D4-DD9C-830A-5CE2-CB23E2180ADC}"/>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a:solidFill>
                  <a:schemeClr val="tx1"/>
                </a:solidFill>
              </a:rPr>
              <a:t>Safety</a:t>
            </a:r>
            <a:r>
              <a:rPr lang="en-US" dirty="0">
                <a:solidFill>
                  <a:schemeClr val="tx1"/>
                </a:solidFill>
              </a:rPr>
              <a:t>, Backups &amp; Best Practices</a:t>
            </a:r>
            <a:endParaRPr lang="en-CA" dirty="0">
              <a:solidFill>
                <a:schemeClr val="tx1"/>
              </a:solidFill>
            </a:endParaRPr>
          </a:p>
        </p:txBody>
      </p:sp>
      <p:sp>
        <p:nvSpPr>
          <p:cNvPr id="37" name="TextBox 36">
            <a:extLst>
              <a:ext uri="{FF2B5EF4-FFF2-40B4-BE49-F238E27FC236}">
                <a16:creationId xmlns:a16="http://schemas.microsoft.com/office/drawing/2014/main" id="{19B70C3D-754A-A293-7DF8-4A0A4BCFDF72}"/>
              </a:ext>
            </a:extLst>
          </p:cNvPr>
          <p:cNvSpPr txBox="1"/>
          <p:nvPr/>
        </p:nvSpPr>
        <p:spPr>
          <a:xfrm>
            <a:off x="271771" y="1271120"/>
            <a:ext cx="2472368" cy="707886"/>
          </a:xfrm>
          <a:prstGeom prst="rect">
            <a:avLst/>
          </a:prstGeom>
          <a:solidFill>
            <a:schemeClr val="tx1">
              <a:alpha val="20000"/>
            </a:schemeClr>
          </a:solidFill>
        </p:spPr>
        <p:txBody>
          <a:bodyPr wrap="square" rtlCol="0">
            <a:spAutoFit/>
          </a:bodyPr>
          <a:lstStyle/>
          <a:p>
            <a:pPr algn="ctr"/>
            <a:r>
              <a:rPr lang="en-CA" sz="2000" dirty="0"/>
              <a:t>Steps to take to maintain your privacy</a:t>
            </a:r>
          </a:p>
        </p:txBody>
      </p:sp>
      <p:sp>
        <p:nvSpPr>
          <p:cNvPr id="38" name="Slide Number Placeholder 2">
            <a:extLst>
              <a:ext uri="{FF2B5EF4-FFF2-40B4-BE49-F238E27FC236}">
                <a16:creationId xmlns:a16="http://schemas.microsoft.com/office/drawing/2014/main" id="{6E329375-D8A6-A4C6-839B-A7BCE7C9EADD}"/>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32</a:t>
            </a:fld>
            <a:endParaRPr lang="en-GB" dirty="0">
              <a:solidFill>
                <a:schemeClr val="tx1"/>
              </a:solidFill>
            </a:endParaRPr>
          </a:p>
        </p:txBody>
      </p:sp>
    </p:spTree>
    <p:extLst>
      <p:ext uri="{BB962C8B-B14F-4D97-AF65-F5344CB8AC3E}">
        <p14:creationId xmlns:p14="http://schemas.microsoft.com/office/powerpoint/2010/main" val="149076727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1000" fill="hold"/>
                                        <p:tgtEl>
                                          <p:spTgt spid="17"/>
                                        </p:tgtEl>
                                        <p:attrNameLst>
                                          <p:attrName>ppt_w</p:attrName>
                                        </p:attrNameLst>
                                      </p:cBhvr>
                                      <p:tavLst>
                                        <p:tav tm="0">
                                          <p:val>
                                            <p:fltVal val="0"/>
                                          </p:val>
                                        </p:tav>
                                        <p:tav tm="100000">
                                          <p:val>
                                            <p:strVal val="#ppt_w"/>
                                          </p:val>
                                        </p:tav>
                                      </p:tavLst>
                                    </p:anim>
                                    <p:anim calcmode="lin" valueType="num">
                                      <p:cBhvr>
                                        <p:cTn id="21" dur="1000" fill="hold"/>
                                        <p:tgtEl>
                                          <p:spTgt spid="17"/>
                                        </p:tgtEl>
                                        <p:attrNameLst>
                                          <p:attrName>ppt_h</p:attrName>
                                        </p:attrNameLst>
                                      </p:cBhvr>
                                      <p:tavLst>
                                        <p:tav tm="0">
                                          <p:val>
                                            <p:fltVal val="0"/>
                                          </p:val>
                                        </p:tav>
                                        <p:tav tm="100000">
                                          <p:val>
                                            <p:strVal val="#ppt_h"/>
                                          </p:val>
                                        </p:tav>
                                      </p:tavLst>
                                    </p:anim>
                                    <p:anim calcmode="lin" valueType="num">
                                      <p:cBhvr>
                                        <p:cTn id="22" dur="1000" fill="hold"/>
                                        <p:tgtEl>
                                          <p:spTgt spid="17"/>
                                        </p:tgtEl>
                                        <p:attrNameLst>
                                          <p:attrName>style.rotation</p:attrName>
                                        </p:attrNameLst>
                                      </p:cBhvr>
                                      <p:tavLst>
                                        <p:tav tm="0">
                                          <p:val>
                                            <p:fltVal val="90"/>
                                          </p:val>
                                        </p:tav>
                                        <p:tav tm="100000">
                                          <p:val>
                                            <p:fltVal val="0"/>
                                          </p:val>
                                        </p:tav>
                                      </p:tavLst>
                                    </p:anim>
                                    <p:animEffect transition="in" filter="fade">
                                      <p:cBhvr>
                                        <p:cTn id="23" dur="10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0-#ppt_w/2"/>
                                          </p:val>
                                        </p:tav>
                                        <p:tav tm="100000">
                                          <p:val>
                                            <p:strVal val="#ppt_x"/>
                                          </p:val>
                                        </p:tav>
                                      </p:tavLst>
                                    </p:anim>
                                    <p:anim calcmode="lin" valueType="num">
                                      <p:cBhvr additive="base">
                                        <p:cTn id="2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 calcmode="lin" valueType="num">
                                      <p:cBhvr>
                                        <p:cTn id="34" dur="1000" fill="hold"/>
                                        <p:tgtEl>
                                          <p:spTgt spid="13"/>
                                        </p:tgtEl>
                                        <p:attrNameLst>
                                          <p:attrName>ppt_w</p:attrName>
                                        </p:attrNameLst>
                                      </p:cBhvr>
                                      <p:tavLst>
                                        <p:tav tm="0">
                                          <p:val>
                                            <p:fltVal val="0"/>
                                          </p:val>
                                        </p:tav>
                                        <p:tav tm="100000">
                                          <p:val>
                                            <p:strVal val="#ppt_w"/>
                                          </p:val>
                                        </p:tav>
                                      </p:tavLst>
                                    </p:anim>
                                    <p:anim calcmode="lin" valueType="num">
                                      <p:cBhvr>
                                        <p:cTn id="35" dur="1000" fill="hold"/>
                                        <p:tgtEl>
                                          <p:spTgt spid="13"/>
                                        </p:tgtEl>
                                        <p:attrNameLst>
                                          <p:attrName>ppt_h</p:attrName>
                                        </p:attrNameLst>
                                      </p:cBhvr>
                                      <p:tavLst>
                                        <p:tav tm="0">
                                          <p:val>
                                            <p:fltVal val="0"/>
                                          </p:val>
                                        </p:tav>
                                        <p:tav tm="100000">
                                          <p:val>
                                            <p:strVal val="#ppt_h"/>
                                          </p:val>
                                        </p:tav>
                                      </p:tavLst>
                                    </p:anim>
                                    <p:anim calcmode="lin" valueType="num">
                                      <p:cBhvr>
                                        <p:cTn id="36" dur="1000" fill="hold"/>
                                        <p:tgtEl>
                                          <p:spTgt spid="13"/>
                                        </p:tgtEl>
                                        <p:attrNameLst>
                                          <p:attrName>style.rotation</p:attrName>
                                        </p:attrNameLst>
                                      </p:cBhvr>
                                      <p:tavLst>
                                        <p:tav tm="0">
                                          <p:val>
                                            <p:fltVal val="90"/>
                                          </p:val>
                                        </p:tav>
                                        <p:tav tm="100000">
                                          <p:val>
                                            <p:fltVal val="0"/>
                                          </p:val>
                                        </p:tav>
                                      </p:tavLst>
                                    </p:anim>
                                    <p:animEffect transition="in" filter="fade">
                                      <p:cBhvr>
                                        <p:cTn id="37" dur="1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nodeType="clickEffect">
                                  <p:stCondLst>
                                    <p:cond delay="0"/>
                                  </p:stCondLst>
                                  <p:childTnLst>
                                    <p:set>
                                      <p:cBhvr>
                                        <p:cTn id="41" dur="1" fill="hold">
                                          <p:stCondLst>
                                            <p:cond delay="0"/>
                                          </p:stCondLst>
                                        </p:cTn>
                                        <p:tgtEl>
                                          <p:spTgt spid="20"/>
                                        </p:tgtEl>
                                        <p:attrNameLst>
                                          <p:attrName>style.visibility</p:attrName>
                                        </p:attrNameLst>
                                      </p:cBhvr>
                                      <p:to>
                                        <p:strVal val="visible"/>
                                      </p:to>
                                    </p:set>
                                    <p:anim calcmode="lin" valueType="num">
                                      <p:cBhvr>
                                        <p:cTn id="42" dur="1000" fill="hold"/>
                                        <p:tgtEl>
                                          <p:spTgt spid="20"/>
                                        </p:tgtEl>
                                        <p:attrNameLst>
                                          <p:attrName>ppt_w</p:attrName>
                                        </p:attrNameLst>
                                      </p:cBhvr>
                                      <p:tavLst>
                                        <p:tav tm="0">
                                          <p:val>
                                            <p:fltVal val="0"/>
                                          </p:val>
                                        </p:tav>
                                        <p:tav tm="100000">
                                          <p:val>
                                            <p:strVal val="#ppt_w"/>
                                          </p:val>
                                        </p:tav>
                                      </p:tavLst>
                                    </p:anim>
                                    <p:anim calcmode="lin" valueType="num">
                                      <p:cBhvr>
                                        <p:cTn id="43" dur="1000" fill="hold"/>
                                        <p:tgtEl>
                                          <p:spTgt spid="20"/>
                                        </p:tgtEl>
                                        <p:attrNameLst>
                                          <p:attrName>ppt_h</p:attrName>
                                        </p:attrNameLst>
                                      </p:cBhvr>
                                      <p:tavLst>
                                        <p:tav tm="0">
                                          <p:val>
                                            <p:fltVal val="0"/>
                                          </p:val>
                                        </p:tav>
                                        <p:tav tm="100000">
                                          <p:val>
                                            <p:strVal val="#ppt_h"/>
                                          </p:val>
                                        </p:tav>
                                      </p:tavLst>
                                    </p:anim>
                                    <p:anim calcmode="lin" valueType="num">
                                      <p:cBhvr>
                                        <p:cTn id="44" dur="1000" fill="hold"/>
                                        <p:tgtEl>
                                          <p:spTgt spid="20"/>
                                        </p:tgtEl>
                                        <p:attrNameLst>
                                          <p:attrName>style.rotation</p:attrName>
                                        </p:attrNameLst>
                                      </p:cBhvr>
                                      <p:tavLst>
                                        <p:tav tm="0">
                                          <p:val>
                                            <p:fltVal val="90"/>
                                          </p:val>
                                        </p:tav>
                                        <p:tav tm="100000">
                                          <p:val>
                                            <p:fltVal val="0"/>
                                          </p:val>
                                        </p:tav>
                                      </p:tavLst>
                                    </p:anim>
                                    <p:animEffect transition="in" filter="fade">
                                      <p:cBhvr>
                                        <p:cTn id="45" dur="1000"/>
                                        <p:tgtEl>
                                          <p:spTgt spid="20"/>
                                        </p:tgtEl>
                                      </p:cBhvr>
                                    </p:animEffect>
                                  </p:childTnLst>
                                </p:cTn>
                              </p:par>
                              <p:par>
                                <p:cTn id="46" presetID="6" presetClass="emph" presetSubtype="0" autoRev="1" fill="hold" nodeType="withEffect">
                                  <p:stCondLst>
                                    <p:cond delay="0"/>
                                  </p:stCondLst>
                                  <p:childTnLst>
                                    <p:animScale>
                                      <p:cBhvr>
                                        <p:cTn id="47" dur="1000" fill="hold"/>
                                        <p:tgtEl>
                                          <p:spTgt spid="20"/>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3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315075" y="532048"/>
            <a:ext cx="5562973" cy="1929553"/>
            <a:chOff x="4821032" y="555526"/>
            <a:chExt cx="4172230" cy="1447165"/>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24328" y="699542"/>
              <a:ext cx="1468934" cy="1303149"/>
            </a:xfrm>
            <a:prstGeom prst="rect">
              <a:avLst/>
            </a:prstGeom>
          </p:spPr>
        </p:pic>
        <p:sp>
          <p:nvSpPr>
            <p:cNvPr id="4" name="Oval Callout 3"/>
            <p:cNvSpPr/>
            <p:nvPr/>
          </p:nvSpPr>
          <p:spPr>
            <a:xfrm>
              <a:off x="4821032" y="555526"/>
              <a:ext cx="2127233" cy="858264"/>
            </a:xfrm>
            <a:prstGeom prst="wedgeEllipseCallout">
              <a:avLst>
                <a:gd name="adj1" fmla="val 97568"/>
                <a:gd name="adj2" fmla="val 20670"/>
              </a:avLst>
            </a:prstGeom>
            <a:solidFill>
              <a:schemeClr val="accent6">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4. Keep Windows updated</a:t>
              </a:r>
            </a:p>
          </p:txBody>
        </p:sp>
      </p:grpSp>
      <p:sp>
        <p:nvSpPr>
          <p:cNvPr id="8" name="TextBox 7"/>
          <p:cNvSpPr txBox="1"/>
          <p:nvPr/>
        </p:nvSpPr>
        <p:spPr>
          <a:xfrm>
            <a:off x="161925" y="654318"/>
            <a:ext cx="4800533" cy="5324535"/>
          </a:xfrm>
          <a:prstGeom prst="rect">
            <a:avLst/>
          </a:prstGeom>
          <a:noFill/>
          <a:ln w="12700">
            <a:solidFill>
              <a:schemeClr val="tx1"/>
            </a:solidFill>
          </a:ln>
        </p:spPr>
        <p:txBody>
          <a:bodyPr wrap="square" rtlCol="0">
            <a:spAutoFit/>
          </a:bodyPr>
          <a:lstStyle/>
          <a:p>
            <a:r>
              <a:rPr lang="en-CA" sz="1600" b="1" dirty="0"/>
              <a:t>5. </a:t>
            </a:r>
            <a:r>
              <a:rPr lang="en-CA" sz="2000" dirty="0"/>
              <a:t>Always have installed an active Anti-Virus software package. Some common package names are:</a:t>
            </a:r>
          </a:p>
          <a:p>
            <a:endParaRPr lang="en-CA" sz="2000" dirty="0"/>
          </a:p>
          <a:p>
            <a:pPr marL="228594" indent="-228594">
              <a:buFont typeface="Wingdings" panose="05000000000000000000" pitchFamily="2" charset="2"/>
              <a:buChar char="Ø"/>
            </a:pPr>
            <a:r>
              <a:rPr lang="en-CA" sz="2000" dirty="0"/>
              <a:t>Symantec’s Norton Anti-Virus</a:t>
            </a:r>
          </a:p>
          <a:p>
            <a:pPr marL="228594" indent="-228594">
              <a:buFont typeface="Wingdings" panose="05000000000000000000" pitchFamily="2" charset="2"/>
              <a:buChar char="Ø"/>
            </a:pPr>
            <a:r>
              <a:rPr lang="en-CA" sz="2000" dirty="0"/>
              <a:t>AVG Anti-Virus</a:t>
            </a:r>
          </a:p>
          <a:p>
            <a:pPr marL="228594" indent="-228594">
              <a:buFont typeface="Wingdings" panose="05000000000000000000" pitchFamily="2" charset="2"/>
              <a:buChar char="Ø"/>
            </a:pPr>
            <a:r>
              <a:rPr lang="en-CA" sz="2000" dirty="0"/>
              <a:t>McAfee Anti-Virus</a:t>
            </a:r>
          </a:p>
          <a:p>
            <a:pPr marL="228594" indent="-228594">
              <a:buFont typeface="Wingdings" panose="05000000000000000000" pitchFamily="2" charset="2"/>
              <a:buChar char="Ø"/>
            </a:pPr>
            <a:r>
              <a:rPr lang="en-CA" sz="2000" dirty="0"/>
              <a:t>Malwarebytes</a:t>
            </a:r>
          </a:p>
          <a:p>
            <a:pPr marL="228594" indent="-228594">
              <a:buFont typeface="Wingdings" panose="05000000000000000000" pitchFamily="2" charset="2"/>
              <a:buChar char="Ø"/>
            </a:pPr>
            <a:r>
              <a:rPr lang="en-CA" sz="2000" dirty="0" err="1"/>
              <a:t>BitDefender</a:t>
            </a:r>
            <a:endParaRPr lang="en-CA" sz="2000" dirty="0"/>
          </a:p>
          <a:p>
            <a:pPr marL="228594" indent="-228594">
              <a:buFont typeface="Wingdings" panose="05000000000000000000" pitchFamily="2" charset="2"/>
              <a:buChar char="Ø"/>
            </a:pPr>
            <a:r>
              <a:rPr lang="en-CA" sz="2000" dirty="0"/>
              <a:t>Trend Micro</a:t>
            </a:r>
          </a:p>
          <a:p>
            <a:pPr marL="228594" indent="-228594">
              <a:buFont typeface="Wingdings" panose="05000000000000000000" pitchFamily="2" charset="2"/>
              <a:buChar char="Ø"/>
            </a:pPr>
            <a:r>
              <a:rPr lang="en-CA" sz="2000" dirty="0"/>
              <a:t>Windows Defender</a:t>
            </a:r>
          </a:p>
          <a:p>
            <a:endParaRPr lang="en-CA" sz="2000" dirty="0"/>
          </a:p>
          <a:p>
            <a:pPr algn="ctr"/>
            <a:r>
              <a:rPr lang="en-CA" sz="2000" b="1" dirty="0">
                <a:solidFill>
                  <a:srgbClr val="04B06A"/>
                </a:solidFill>
              </a:rPr>
              <a:t>Some of these companies have a free basic version you can download and install.</a:t>
            </a:r>
          </a:p>
          <a:p>
            <a:pPr algn="ctr"/>
            <a:endParaRPr lang="en-CA" sz="2000" b="1" dirty="0">
              <a:solidFill>
                <a:srgbClr val="04B06A"/>
              </a:solidFill>
            </a:endParaRPr>
          </a:p>
          <a:p>
            <a:pPr algn="ctr"/>
            <a:r>
              <a:rPr lang="en-CA" sz="2000" dirty="0"/>
              <a:t>But it is still always better to buy the full anti-virus package.</a:t>
            </a:r>
          </a:p>
        </p:txBody>
      </p:sp>
      <p:grpSp>
        <p:nvGrpSpPr>
          <p:cNvPr id="18" name="Group 17"/>
          <p:cNvGrpSpPr/>
          <p:nvPr/>
        </p:nvGrpSpPr>
        <p:grpSpPr>
          <a:xfrm>
            <a:off x="5029200" y="2535803"/>
            <a:ext cx="7126256" cy="3727345"/>
            <a:chOff x="4704247" y="2008364"/>
            <a:chExt cx="4101676" cy="3115624"/>
          </a:xfrm>
        </p:grpSpPr>
        <p:grpSp>
          <p:nvGrpSpPr>
            <p:cNvPr id="13" name="Group 12"/>
            <p:cNvGrpSpPr/>
            <p:nvPr/>
          </p:nvGrpSpPr>
          <p:grpSpPr>
            <a:xfrm>
              <a:off x="4704247" y="2008364"/>
              <a:ext cx="4101676" cy="3115624"/>
              <a:chOff x="4704247" y="2008364"/>
              <a:chExt cx="4101676" cy="3115624"/>
            </a:xfrm>
          </p:grpSpPr>
          <p:sp>
            <p:nvSpPr>
              <p:cNvPr id="11" name="Vertical Scroll 10"/>
              <p:cNvSpPr/>
              <p:nvPr/>
            </p:nvSpPr>
            <p:spPr>
              <a:xfrm>
                <a:off x="4704247" y="2008364"/>
                <a:ext cx="4101676" cy="3057096"/>
              </a:xfrm>
              <a:prstGeom prst="verticalScroll">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2" name="TextBox 11"/>
              <p:cNvSpPr txBox="1"/>
              <p:nvPr/>
            </p:nvSpPr>
            <p:spPr>
              <a:xfrm>
                <a:off x="5343282" y="2474157"/>
                <a:ext cx="3245378" cy="2649831"/>
              </a:xfrm>
              <a:prstGeom prst="rect">
                <a:avLst/>
              </a:prstGeom>
              <a:noFill/>
            </p:spPr>
            <p:txBody>
              <a:bodyPr wrap="square" rtlCol="0">
                <a:spAutoFit/>
              </a:bodyPr>
              <a:lstStyle/>
              <a:p>
                <a:pPr marL="228594" indent="-228594">
                  <a:buFont typeface="Wingdings" panose="05000000000000000000" pitchFamily="2" charset="2"/>
                  <a:buChar char="§"/>
                </a:pPr>
                <a:r>
                  <a:rPr lang="en-CA" sz="2000" dirty="0"/>
                  <a:t>Do not reply to emails unless you know who the sender is or you are expecting the email. Spam emails ask you to enter your information.  </a:t>
                </a:r>
                <a:r>
                  <a:rPr lang="en-CA" sz="2000" b="1" i="1" dirty="0">
                    <a:solidFill>
                      <a:srgbClr val="C00000"/>
                    </a:solidFill>
                  </a:rPr>
                  <a:t>Don’t</a:t>
                </a:r>
                <a:r>
                  <a:rPr lang="en-CA" sz="2000" dirty="0"/>
                  <a:t>.  A legitimate organization will not solicit your information in that way.</a:t>
                </a:r>
              </a:p>
              <a:p>
                <a:endParaRPr lang="en-CA" sz="2000" dirty="0"/>
              </a:p>
              <a:p>
                <a:pPr marL="228594" indent="-228594">
                  <a:buFont typeface="Wingdings" panose="05000000000000000000" pitchFamily="2" charset="2"/>
                  <a:buChar char="§"/>
                </a:pPr>
                <a:r>
                  <a:rPr lang="en-CA" sz="2000" dirty="0"/>
                  <a:t>Do not visit questionable websites.</a:t>
                </a:r>
              </a:p>
              <a:p>
                <a:endParaRPr lang="en-CA" sz="2000" dirty="0"/>
              </a:p>
              <a:p>
                <a:pPr marL="228594" indent="-228594">
                  <a:buFont typeface="Wingdings" panose="05000000000000000000" pitchFamily="2" charset="2"/>
                  <a:buChar char="§"/>
                </a:pPr>
                <a:r>
                  <a:rPr lang="en-CA" sz="2000" dirty="0"/>
                  <a:t>Keep informed of security risks.  Often your anti-virus software will inform you of threats.</a:t>
                </a:r>
              </a:p>
            </p:txBody>
          </p:sp>
        </p:grpSp>
        <p:sp>
          <p:nvSpPr>
            <p:cNvPr id="17" name="TextBox 16"/>
            <p:cNvSpPr txBox="1"/>
            <p:nvPr/>
          </p:nvSpPr>
          <p:spPr>
            <a:xfrm>
              <a:off x="5083783" y="2390667"/>
              <a:ext cx="270545" cy="253916"/>
            </a:xfrm>
            <a:prstGeom prst="rect">
              <a:avLst/>
            </a:prstGeom>
            <a:noFill/>
          </p:spPr>
          <p:txBody>
            <a:bodyPr wrap="square" rtlCol="0">
              <a:spAutoFit/>
            </a:bodyPr>
            <a:lstStyle/>
            <a:p>
              <a:r>
                <a:rPr lang="en-CA" sz="1600" b="1" dirty="0"/>
                <a:t>6.</a:t>
              </a:r>
            </a:p>
          </p:txBody>
        </p:sp>
      </p:grpSp>
      <p:sp>
        <p:nvSpPr>
          <p:cNvPr id="10" name="TextBox 9">
            <a:extLst>
              <a:ext uri="{FF2B5EF4-FFF2-40B4-BE49-F238E27FC236}">
                <a16:creationId xmlns:a16="http://schemas.microsoft.com/office/drawing/2014/main" id="{21D9C692-4D48-CE10-9E87-93928851F1BD}"/>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b="1" dirty="0">
                <a:solidFill>
                  <a:schemeClr val="tx1"/>
                </a:solidFill>
              </a:rPr>
              <a:t>Safety</a:t>
            </a:r>
            <a:r>
              <a:rPr lang="en-US" dirty="0">
                <a:solidFill>
                  <a:schemeClr val="tx1"/>
                </a:solidFill>
              </a:rPr>
              <a:t>, Backups &amp; Best Practices</a:t>
            </a:r>
            <a:endParaRPr lang="en-CA" dirty="0">
              <a:solidFill>
                <a:schemeClr val="tx1"/>
              </a:solidFill>
            </a:endParaRPr>
          </a:p>
        </p:txBody>
      </p:sp>
      <p:sp>
        <p:nvSpPr>
          <p:cNvPr id="32" name="Title 1">
            <a:extLst>
              <a:ext uri="{FF2B5EF4-FFF2-40B4-BE49-F238E27FC236}">
                <a16:creationId xmlns:a16="http://schemas.microsoft.com/office/drawing/2014/main" id="{E868FF55-84D6-6796-4CB3-2067B1078976}"/>
              </a:ext>
            </a:extLst>
          </p:cNvPr>
          <p:cNvSpPr txBox="1">
            <a:spLocks/>
          </p:cNvSpPr>
          <p:nvPr/>
        </p:nvSpPr>
        <p:spPr>
          <a:xfrm>
            <a:off x="7257291" y="92102"/>
            <a:ext cx="2382771" cy="338555"/>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000">
                <a:latin typeface="Times New Roman" panose="02020603050405020304" pitchFamily="18" charset="0"/>
                <a:cs typeface="Times New Roman" panose="02020603050405020304" pitchFamily="18" charset="0"/>
              </a:rPr>
              <a:t>Information Security</a:t>
            </a:r>
            <a:endParaRPr lang="en-CA" sz="2000" dirty="0">
              <a:latin typeface="Times New Roman" panose="02020603050405020304" pitchFamily="18" charset="0"/>
              <a:cs typeface="Times New Roman" panose="02020603050405020304" pitchFamily="18" charset="0"/>
            </a:endParaRPr>
          </a:p>
        </p:txBody>
      </p:sp>
      <p:sp>
        <p:nvSpPr>
          <p:cNvPr id="33" name="Slide Number Placeholder 2">
            <a:extLst>
              <a:ext uri="{FF2B5EF4-FFF2-40B4-BE49-F238E27FC236}">
                <a16:creationId xmlns:a16="http://schemas.microsoft.com/office/drawing/2014/main" id="{A92E1C0E-BCCD-6B05-19B9-05CE58309512}"/>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33</a:t>
            </a:fld>
            <a:endParaRPr lang="en-GB" dirty="0">
              <a:solidFill>
                <a:schemeClr val="tx1"/>
              </a:solidFill>
            </a:endParaRPr>
          </a:p>
        </p:txBody>
      </p:sp>
    </p:spTree>
    <p:extLst>
      <p:ext uri="{BB962C8B-B14F-4D97-AF65-F5344CB8AC3E}">
        <p14:creationId xmlns:p14="http://schemas.microsoft.com/office/powerpoint/2010/main" val="25386719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1000" fill="hold"/>
                                        <p:tgtEl>
                                          <p:spTgt spid="18"/>
                                        </p:tgtEl>
                                        <p:attrNameLst>
                                          <p:attrName>ppt_w</p:attrName>
                                        </p:attrNameLst>
                                      </p:cBhvr>
                                      <p:tavLst>
                                        <p:tav tm="0">
                                          <p:val>
                                            <p:fltVal val="0"/>
                                          </p:val>
                                        </p:tav>
                                        <p:tav tm="100000">
                                          <p:val>
                                            <p:strVal val="#ppt_w"/>
                                          </p:val>
                                        </p:tav>
                                      </p:tavLst>
                                    </p:anim>
                                    <p:anim calcmode="lin" valueType="num">
                                      <p:cBhvr>
                                        <p:cTn id="22" dur="1000" fill="hold"/>
                                        <p:tgtEl>
                                          <p:spTgt spid="18"/>
                                        </p:tgtEl>
                                        <p:attrNameLst>
                                          <p:attrName>ppt_h</p:attrName>
                                        </p:attrNameLst>
                                      </p:cBhvr>
                                      <p:tavLst>
                                        <p:tav tm="0">
                                          <p:val>
                                            <p:fltVal val="0"/>
                                          </p:val>
                                        </p:tav>
                                        <p:tav tm="100000">
                                          <p:val>
                                            <p:strVal val="#ppt_h"/>
                                          </p:val>
                                        </p:tav>
                                      </p:tavLst>
                                    </p:anim>
                                    <p:anim calcmode="lin" valueType="num">
                                      <p:cBhvr>
                                        <p:cTn id="23" dur="1000" fill="hold"/>
                                        <p:tgtEl>
                                          <p:spTgt spid="18"/>
                                        </p:tgtEl>
                                        <p:attrNameLst>
                                          <p:attrName>style.rotation</p:attrName>
                                        </p:attrNameLst>
                                      </p:cBhvr>
                                      <p:tavLst>
                                        <p:tav tm="0">
                                          <p:val>
                                            <p:fltVal val="90"/>
                                          </p:val>
                                        </p:tav>
                                        <p:tav tm="100000">
                                          <p:val>
                                            <p:fltVal val="0"/>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8336411" y="63599"/>
            <a:ext cx="2097021" cy="463039"/>
          </a:xfr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a:bodyPr>
          <a:lstStyle/>
          <a:p>
            <a:r>
              <a:rPr lang="en-CA" sz="2000" b="1" dirty="0">
                <a:latin typeface="Times New Roman" panose="02020603050405020304" pitchFamily="18" charset="0"/>
                <a:cs typeface="Times New Roman" panose="02020603050405020304" pitchFamily="18" charset="0"/>
              </a:rPr>
              <a:t>Backup Security</a:t>
            </a:r>
          </a:p>
        </p:txBody>
      </p:sp>
      <p:grpSp>
        <p:nvGrpSpPr>
          <p:cNvPr id="15" name="Group 14"/>
          <p:cNvGrpSpPr/>
          <p:nvPr/>
        </p:nvGrpSpPr>
        <p:grpSpPr>
          <a:xfrm>
            <a:off x="4783082" y="3045003"/>
            <a:ext cx="3513070" cy="3812998"/>
            <a:chOff x="3869357" y="3147813"/>
            <a:chExt cx="2494617" cy="1923126"/>
          </a:xfrm>
        </p:grpSpPr>
        <p:sp>
          <p:nvSpPr>
            <p:cNvPr id="16" name="Rounded Rectangle 15"/>
            <p:cNvSpPr/>
            <p:nvPr/>
          </p:nvSpPr>
          <p:spPr>
            <a:xfrm>
              <a:off x="3869357" y="3147813"/>
              <a:ext cx="2454363" cy="1717199"/>
            </a:xfrm>
            <a:prstGeom prst="roundRect">
              <a:avLst/>
            </a:prstGeom>
            <a:solidFill>
              <a:schemeClr val="accent6">
                <a:alpha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17" name="TextBox 16"/>
            <p:cNvSpPr txBox="1"/>
            <p:nvPr/>
          </p:nvSpPr>
          <p:spPr>
            <a:xfrm>
              <a:off x="3909610" y="3178571"/>
              <a:ext cx="2454364" cy="1443642"/>
            </a:xfrm>
            <a:prstGeom prst="rect">
              <a:avLst/>
            </a:prstGeom>
            <a:noFill/>
          </p:spPr>
          <p:txBody>
            <a:bodyPr wrap="square" rtlCol="0">
              <a:spAutoFit/>
            </a:bodyPr>
            <a:lstStyle/>
            <a:p>
              <a:pPr algn="ctr"/>
              <a:r>
                <a:rPr lang="en-CA" sz="2000" b="1" dirty="0"/>
                <a:t>Backup your data!</a:t>
              </a:r>
            </a:p>
            <a:p>
              <a:endParaRPr lang="en-CA" sz="2000" dirty="0"/>
            </a:p>
            <a:p>
              <a:r>
                <a:rPr lang="en-CA" sz="2000" dirty="0"/>
                <a:t>Though this is technically not a security issue, it is an</a:t>
              </a:r>
            </a:p>
            <a:p>
              <a:r>
                <a:rPr lang="en-CA" sz="2000" dirty="0"/>
                <a:t>“</a:t>
              </a:r>
              <a:r>
                <a:rPr lang="en-CA" sz="2000" i="1" dirty="0">
                  <a:solidFill>
                    <a:srgbClr val="C00000"/>
                  </a:solidFill>
                </a:rPr>
                <a:t>Oh No!  Now what do I do</a:t>
              </a:r>
              <a:r>
                <a:rPr lang="en-CA" sz="2000" dirty="0">
                  <a:solidFill>
                    <a:srgbClr val="C00000"/>
                  </a:solidFill>
                </a:rPr>
                <a:t>?</a:t>
              </a:r>
              <a:r>
                <a:rPr lang="en-CA" sz="2000" dirty="0"/>
                <a:t>”</a:t>
              </a:r>
            </a:p>
            <a:p>
              <a:r>
                <a:rPr lang="en-CA" sz="2000" dirty="0"/>
                <a:t>issue.</a:t>
              </a:r>
            </a:p>
            <a:p>
              <a:r>
                <a:rPr lang="en-CA" sz="2000" dirty="0"/>
                <a:t>Few things are worse than losing of all your important documents.</a:t>
              </a:r>
            </a:p>
          </p:txBody>
        </p:sp>
        <p:pic>
          <p:nvPicPr>
            <p:cNvPr id="18" name="Picture 1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9500" y="4565961"/>
              <a:ext cx="516036" cy="504978"/>
            </a:xfrm>
            <a:prstGeom prst="rect">
              <a:avLst/>
            </a:prstGeom>
          </p:spPr>
        </p:pic>
      </p:grpSp>
      <p:grpSp>
        <p:nvGrpSpPr>
          <p:cNvPr id="29" name="Group 28"/>
          <p:cNvGrpSpPr/>
          <p:nvPr/>
        </p:nvGrpSpPr>
        <p:grpSpPr>
          <a:xfrm>
            <a:off x="335360" y="371319"/>
            <a:ext cx="6527456" cy="3295253"/>
            <a:chOff x="179511" y="1598980"/>
            <a:chExt cx="4895592" cy="2471440"/>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7955" y="1598980"/>
              <a:ext cx="1907148" cy="1430361"/>
            </a:xfrm>
            <a:prstGeom prst="rect">
              <a:avLst/>
            </a:prstGeom>
          </p:spPr>
        </p:pic>
        <p:grpSp>
          <p:nvGrpSpPr>
            <p:cNvPr id="26" name="Group 25"/>
            <p:cNvGrpSpPr/>
            <p:nvPr/>
          </p:nvGrpSpPr>
          <p:grpSpPr>
            <a:xfrm>
              <a:off x="179511" y="1923678"/>
              <a:ext cx="2765501" cy="2146742"/>
              <a:chOff x="179511" y="1923678"/>
              <a:chExt cx="2765501" cy="2146742"/>
            </a:xfrm>
          </p:grpSpPr>
          <p:sp>
            <p:nvSpPr>
              <p:cNvPr id="8" name="Rectangular Callout 7"/>
              <p:cNvSpPr/>
              <p:nvPr/>
            </p:nvSpPr>
            <p:spPr>
              <a:xfrm>
                <a:off x="179511" y="1923678"/>
                <a:ext cx="2765501" cy="2146742"/>
              </a:xfrm>
              <a:prstGeom prst="wedgeRectCallout">
                <a:avLst>
                  <a:gd name="adj1" fmla="val 63155"/>
                  <a:gd name="adj2" fmla="val -20389"/>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3" name="TextBox 22"/>
              <p:cNvSpPr txBox="1"/>
              <p:nvPr/>
            </p:nvSpPr>
            <p:spPr>
              <a:xfrm>
                <a:off x="179512" y="1923678"/>
                <a:ext cx="2637920" cy="2146742"/>
              </a:xfrm>
              <a:prstGeom prst="rect">
                <a:avLst/>
              </a:prstGeom>
              <a:noFill/>
            </p:spPr>
            <p:txBody>
              <a:bodyPr wrap="square" rtlCol="0">
                <a:spAutoFit/>
              </a:bodyPr>
              <a:lstStyle/>
              <a:p>
                <a:r>
                  <a:rPr lang="en-CA" sz="2000" dirty="0"/>
                  <a:t>A USB drive is the most common method of backup today.</a:t>
                </a:r>
              </a:p>
              <a:p>
                <a:endParaRPr lang="en-CA" sz="2000" dirty="0"/>
              </a:p>
              <a:p>
                <a:r>
                  <a:rPr lang="en-CA" sz="2000" dirty="0"/>
                  <a:t>Though the physical size stays about the same (picture is full size), the data that it can hold is up to 16,000 Gigabyte (16 Terabyte).</a:t>
                </a:r>
              </a:p>
            </p:txBody>
          </p:sp>
        </p:grpSp>
      </p:grpSp>
      <p:grpSp>
        <p:nvGrpSpPr>
          <p:cNvPr id="28" name="Group 27"/>
          <p:cNvGrpSpPr/>
          <p:nvPr/>
        </p:nvGrpSpPr>
        <p:grpSpPr>
          <a:xfrm>
            <a:off x="7435003" y="659882"/>
            <a:ext cx="4636921" cy="6004461"/>
            <a:chOff x="5619564" y="1180866"/>
            <a:chExt cx="3477691" cy="4503346"/>
          </a:xfrm>
        </p:grpSpPr>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15300" b="15849"/>
            <a:stretch/>
          </p:blipFill>
          <p:spPr>
            <a:xfrm>
              <a:off x="5619564" y="1180866"/>
              <a:ext cx="2765501" cy="1688908"/>
            </a:xfrm>
            <a:prstGeom prst="rect">
              <a:avLst/>
            </a:prstGeom>
          </p:spPr>
        </p:pic>
        <p:sp>
          <p:nvSpPr>
            <p:cNvPr id="27" name="Rectangular Callout 26"/>
            <p:cNvSpPr/>
            <p:nvPr/>
          </p:nvSpPr>
          <p:spPr>
            <a:xfrm>
              <a:off x="6444208" y="3029341"/>
              <a:ext cx="2592288" cy="2654871"/>
            </a:xfrm>
            <a:prstGeom prst="wedgeRectCallout">
              <a:avLst>
                <a:gd name="adj1" fmla="val -34350"/>
                <a:gd name="adj2" fmla="val -64105"/>
              </a:avLst>
            </a:prstGeom>
            <a:solidFill>
              <a:schemeClr val="tx1">
                <a:alpha val="2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2" name="TextBox 21"/>
            <p:cNvSpPr txBox="1"/>
            <p:nvPr/>
          </p:nvSpPr>
          <p:spPr>
            <a:xfrm>
              <a:off x="6444207" y="3075806"/>
              <a:ext cx="2653048" cy="2377574"/>
            </a:xfrm>
            <a:prstGeom prst="rect">
              <a:avLst/>
            </a:prstGeom>
            <a:noFill/>
          </p:spPr>
          <p:txBody>
            <a:bodyPr wrap="square" rtlCol="0">
              <a:spAutoFit/>
            </a:bodyPr>
            <a:lstStyle/>
            <a:p>
              <a:r>
                <a:rPr lang="en-CA" sz="2000" dirty="0">
                  <a:latin typeface="+mj-lt"/>
                </a:rPr>
                <a:t>The image above is a portable hard drive.  This image is not full size.</a:t>
              </a:r>
            </a:p>
            <a:p>
              <a:endParaRPr lang="en-CA" sz="2000" dirty="0">
                <a:latin typeface="+mj-lt"/>
              </a:endParaRPr>
            </a:p>
            <a:p>
              <a:r>
                <a:rPr lang="en-CA" sz="2000" dirty="0">
                  <a:latin typeface="+mj-lt"/>
                </a:rPr>
                <a:t>They are about 4” X 5.5” X 0.75”</a:t>
              </a:r>
            </a:p>
            <a:p>
              <a:endParaRPr lang="en-CA" sz="2000" dirty="0">
                <a:latin typeface="+mj-lt"/>
              </a:endParaRPr>
            </a:p>
            <a:p>
              <a:r>
                <a:rPr lang="en-CA" sz="2000" dirty="0">
                  <a:latin typeface="+mj-lt"/>
                </a:rPr>
                <a:t>The largest capacity </a:t>
              </a:r>
              <a:r>
                <a:rPr lang="en-CA" sz="2000" i="1" dirty="0">
                  <a:latin typeface="+mj-lt"/>
                </a:rPr>
                <a:t>affordable</a:t>
              </a:r>
              <a:r>
                <a:rPr lang="en-CA" sz="2000" dirty="0">
                  <a:latin typeface="+mj-lt"/>
                </a:rPr>
                <a:t> portable hard drive (at the time of this writing) is about 16 Terabyte (11,000 Gigabyte).</a:t>
              </a:r>
            </a:p>
          </p:txBody>
        </p:sp>
      </p:grpSp>
      <p:grpSp>
        <p:nvGrpSpPr>
          <p:cNvPr id="19" name="Group 18"/>
          <p:cNvGrpSpPr/>
          <p:nvPr/>
        </p:nvGrpSpPr>
        <p:grpSpPr>
          <a:xfrm>
            <a:off x="335360" y="4952587"/>
            <a:ext cx="4224469" cy="1594149"/>
            <a:chOff x="3825116" y="1779662"/>
            <a:chExt cx="1173760" cy="1195612"/>
          </a:xfrm>
          <a:solidFill>
            <a:schemeClr val="accent6">
              <a:alpha val="40000"/>
            </a:schemeClr>
          </a:solidFill>
        </p:grpSpPr>
        <p:sp>
          <p:nvSpPr>
            <p:cNvPr id="20" name="Rectangular Callout 19"/>
            <p:cNvSpPr/>
            <p:nvPr/>
          </p:nvSpPr>
          <p:spPr>
            <a:xfrm>
              <a:off x="3825116" y="1779664"/>
              <a:ext cx="1173760" cy="1195610"/>
            </a:xfrm>
            <a:prstGeom prst="wedgeRectCallout">
              <a:avLst>
                <a:gd name="adj1" fmla="val 15829"/>
                <a:gd name="adj2" fmla="val -49054"/>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sp>
          <p:nvSpPr>
            <p:cNvPr id="21" name="TextBox 20"/>
            <p:cNvSpPr txBox="1"/>
            <p:nvPr/>
          </p:nvSpPr>
          <p:spPr>
            <a:xfrm>
              <a:off x="3827211" y="1779662"/>
              <a:ext cx="1167107" cy="992579"/>
            </a:xfrm>
            <a:prstGeom prst="rect">
              <a:avLst/>
            </a:prstGeom>
            <a:noFill/>
          </p:spPr>
          <p:txBody>
            <a:bodyPr wrap="square" rtlCol="0">
              <a:spAutoFit/>
            </a:bodyPr>
            <a:lstStyle/>
            <a:p>
              <a:pPr algn="ctr"/>
              <a:r>
                <a:rPr lang="en-CA" sz="2000" b="1" dirty="0">
                  <a:solidFill>
                    <a:schemeClr val="accent5">
                      <a:lumMod val="50000"/>
                    </a:schemeClr>
                  </a:solidFill>
                </a:rPr>
                <a:t>Some Backup software names</a:t>
              </a:r>
            </a:p>
            <a:p>
              <a:pPr marL="228594" indent="-228594">
                <a:buFont typeface="Wingdings" panose="05000000000000000000" pitchFamily="2" charset="2"/>
                <a:buChar char="v"/>
              </a:pPr>
              <a:r>
                <a:rPr lang="en-CA" sz="2000" dirty="0"/>
                <a:t>Acronis True image</a:t>
              </a:r>
            </a:p>
            <a:p>
              <a:pPr marL="228594" indent="-228594">
                <a:buFont typeface="Wingdings" panose="05000000000000000000" pitchFamily="2" charset="2"/>
                <a:buChar char="v"/>
              </a:pPr>
              <a:r>
                <a:rPr lang="en-CA" sz="2000" dirty="0"/>
                <a:t>Norton 360</a:t>
              </a:r>
            </a:p>
            <a:p>
              <a:pPr marL="228594" indent="-228594">
                <a:buFont typeface="Wingdings" panose="05000000000000000000" pitchFamily="2" charset="2"/>
                <a:buChar char="v"/>
              </a:pPr>
              <a:r>
                <a:rPr lang="en-CA" sz="2000" dirty="0"/>
                <a:t>Dropbox</a:t>
              </a:r>
            </a:p>
          </p:txBody>
        </p:sp>
      </p:grpSp>
      <p:sp>
        <p:nvSpPr>
          <p:cNvPr id="3" name="TextBox 2">
            <a:extLst>
              <a:ext uri="{FF2B5EF4-FFF2-40B4-BE49-F238E27FC236}">
                <a16:creationId xmlns:a16="http://schemas.microsoft.com/office/drawing/2014/main" id="{36D6915E-C509-E0C9-1EB7-98CDEB7625D2}"/>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Safety, </a:t>
            </a:r>
            <a:r>
              <a:rPr lang="en-US" b="1" dirty="0">
                <a:solidFill>
                  <a:schemeClr val="tx1"/>
                </a:solidFill>
              </a:rPr>
              <a:t>Backups</a:t>
            </a:r>
            <a:r>
              <a:rPr lang="en-US" dirty="0">
                <a:solidFill>
                  <a:schemeClr val="tx1"/>
                </a:solidFill>
              </a:rPr>
              <a:t> &amp; Best Practices</a:t>
            </a:r>
            <a:endParaRPr lang="en-CA" dirty="0">
              <a:solidFill>
                <a:schemeClr val="tx1"/>
              </a:solidFill>
            </a:endParaRPr>
          </a:p>
        </p:txBody>
      </p:sp>
      <p:sp>
        <p:nvSpPr>
          <p:cNvPr id="4" name="Slide Number Placeholder 2">
            <a:extLst>
              <a:ext uri="{FF2B5EF4-FFF2-40B4-BE49-F238E27FC236}">
                <a16:creationId xmlns:a16="http://schemas.microsoft.com/office/drawing/2014/main" id="{E503A623-DDFB-0E0C-5769-2FBB4B41A3DA}"/>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34</a:t>
            </a:fld>
            <a:endParaRPr lang="en-GB" dirty="0">
              <a:solidFill>
                <a:schemeClr val="tx1"/>
              </a:solidFill>
            </a:endParaRPr>
          </a:p>
        </p:txBody>
      </p:sp>
    </p:spTree>
    <p:extLst>
      <p:ext uri="{BB962C8B-B14F-4D97-AF65-F5344CB8AC3E}">
        <p14:creationId xmlns:p14="http://schemas.microsoft.com/office/powerpoint/2010/main" val="907475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1000" fill="hold"/>
                                        <p:tgtEl>
                                          <p:spTgt spid="29"/>
                                        </p:tgtEl>
                                        <p:attrNameLst>
                                          <p:attrName>ppt_w</p:attrName>
                                        </p:attrNameLst>
                                      </p:cBhvr>
                                      <p:tavLst>
                                        <p:tav tm="0">
                                          <p:val>
                                            <p:fltVal val="0"/>
                                          </p:val>
                                        </p:tav>
                                        <p:tav tm="100000">
                                          <p:val>
                                            <p:strVal val="#ppt_w"/>
                                          </p:val>
                                        </p:tav>
                                      </p:tavLst>
                                    </p:anim>
                                    <p:anim calcmode="lin" valueType="num">
                                      <p:cBhvr>
                                        <p:cTn id="20" dur="1000" fill="hold"/>
                                        <p:tgtEl>
                                          <p:spTgt spid="29"/>
                                        </p:tgtEl>
                                        <p:attrNameLst>
                                          <p:attrName>ppt_h</p:attrName>
                                        </p:attrNameLst>
                                      </p:cBhvr>
                                      <p:tavLst>
                                        <p:tav tm="0">
                                          <p:val>
                                            <p:fltVal val="0"/>
                                          </p:val>
                                        </p:tav>
                                        <p:tav tm="100000">
                                          <p:val>
                                            <p:strVal val="#ppt_h"/>
                                          </p:val>
                                        </p:tav>
                                      </p:tavLst>
                                    </p:anim>
                                    <p:anim calcmode="lin" valueType="num">
                                      <p:cBhvr>
                                        <p:cTn id="21" dur="1000" fill="hold"/>
                                        <p:tgtEl>
                                          <p:spTgt spid="29"/>
                                        </p:tgtEl>
                                        <p:attrNameLst>
                                          <p:attrName>style.rotation</p:attrName>
                                        </p:attrNameLst>
                                      </p:cBhvr>
                                      <p:tavLst>
                                        <p:tav tm="0">
                                          <p:val>
                                            <p:fltVal val="90"/>
                                          </p:val>
                                        </p:tav>
                                        <p:tav tm="100000">
                                          <p:val>
                                            <p:fltVal val="0"/>
                                          </p:val>
                                        </p:tav>
                                      </p:tavLst>
                                    </p:anim>
                                    <p:animEffect transition="in" filter="fade">
                                      <p:cBhvr>
                                        <p:cTn id="22" dur="10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83D24BD5-8F8C-DC63-81C0-5BEDD7D1B46D}"/>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35</a:t>
            </a:fld>
            <a:endParaRPr lang="en-GB" dirty="0">
              <a:solidFill>
                <a:schemeClr val="tx1"/>
              </a:solidFill>
            </a:endParaRPr>
          </a:p>
        </p:txBody>
      </p:sp>
      <p:sp>
        <p:nvSpPr>
          <p:cNvPr id="4" name="TextBox 3">
            <a:extLst>
              <a:ext uri="{FF2B5EF4-FFF2-40B4-BE49-F238E27FC236}">
                <a16:creationId xmlns:a16="http://schemas.microsoft.com/office/drawing/2014/main" id="{5FAFDFCB-5411-7ACA-451B-37B1694C8278}"/>
              </a:ext>
            </a:extLst>
          </p:cNvPr>
          <p:cNvSpPr txBox="1"/>
          <p:nvPr/>
        </p:nvSpPr>
        <p:spPr>
          <a:xfrm>
            <a:off x="161925" y="102905"/>
            <a:ext cx="3581400" cy="400110"/>
          </a:xfrm>
          <a:prstGeom prst="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dirty="0">
                <a:solidFill>
                  <a:schemeClr val="tx1"/>
                </a:solidFill>
              </a:rPr>
              <a:t>Safety, Backups &amp; </a:t>
            </a:r>
            <a:r>
              <a:rPr lang="en-US" b="1" dirty="0">
                <a:solidFill>
                  <a:schemeClr val="tx1"/>
                </a:solidFill>
              </a:rPr>
              <a:t>Best Practices</a:t>
            </a:r>
            <a:endParaRPr lang="en-CA" b="1" dirty="0">
              <a:solidFill>
                <a:schemeClr val="tx1"/>
              </a:solidFill>
            </a:endParaRPr>
          </a:p>
        </p:txBody>
      </p:sp>
      <p:sp>
        <p:nvSpPr>
          <p:cNvPr id="5" name="TextBox 4">
            <a:extLst>
              <a:ext uri="{FF2B5EF4-FFF2-40B4-BE49-F238E27FC236}">
                <a16:creationId xmlns:a16="http://schemas.microsoft.com/office/drawing/2014/main" id="{3A7903AE-CB06-81B4-7E18-0FE0C700C032}"/>
              </a:ext>
            </a:extLst>
          </p:cNvPr>
          <p:cNvSpPr txBox="1"/>
          <p:nvPr/>
        </p:nvSpPr>
        <p:spPr>
          <a:xfrm>
            <a:off x="161925" y="742950"/>
            <a:ext cx="7067550" cy="400110"/>
          </a:xfrm>
          <a:prstGeom prst="rect">
            <a:avLst/>
          </a:prstGeom>
          <a:noFill/>
          <a:ln w="19050">
            <a:solidFill>
              <a:schemeClr val="accent2"/>
            </a:solidFill>
          </a:ln>
        </p:spPr>
        <p:txBody>
          <a:bodyPr wrap="square" rtlCol="0">
            <a:spAutoFit/>
          </a:bodyPr>
          <a:lstStyle/>
          <a:p>
            <a:r>
              <a:rPr lang="en-US" sz="2000" dirty="0"/>
              <a:t>Don’t open email that you are not expecting or are not sure about. </a:t>
            </a:r>
          </a:p>
        </p:txBody>
      </p:sp>
      <p:sp>
        <p:nvSpPr>
          <p:cNvPr id="7" name="TextBox 6">
            <a:extLst>
              <a:ext uri="{FF2B5EF4-FFF2-40B4-BE49-F238E27FC236}">
                <a16:creationId xmlns:a16="http://schemas.microsoft.com/office/drawing/2014/main" id="{094284DA-8DBB-2D95-64EE-45CF199F1972}"/>
              </a:ext>
            </a:extLst>
          </p:cNvPr>
          <p:cNvSpPr txBox="1"/>
          <p:nvPr/>
        </p:nvSpPr>
        <p:spPr>
          <a:xfrm>
            <a:off x="176211" y="2657628"/>
            <a:ext cx="3743325" cy="400110"/>
          </a:xfrm>
          <a:prstGeom prst="rect">
            <a:avLst/>
          </a:prstGeom>
          <a:noFill/>
          <a:ln w="19050">
            <a:solidFill>
              <a:schemeClr val="accent2"/>
            </a:solidFill>
          </a:ln>
        </p:spPr>
        <p:txBody>
          <a:bodyPr wrap="square" rtlCol="0">
            <a:spAutoFit/>
          </a:bodyPr>
          <a:lstStyle/>
          <a:p>
            <a:r>
              <a:rPr lang="en-US" sz="2000" dirty="0"/>
              <a:t>Don’t visit questionable websites.  </a:t>
            </a:r>
          </a:p>
        </p:txBody>
      </p:sp>
      <p:sp>
        <p:nvSpPr>
          <p:cNvPr id="9" name="TextBox 8">
            <a:extLst>
              <a:ext uri="{FF2B5EF4-FFF2-40B4-BE49-F238E27FC236}">
                <a16:creationId xmlns:a16="http://schemas.microsoft.com/office/drawing/2014/main" id="{5A44DBAD-B3DD-623C-F1D8-DB1C02C09FEC}"/>
              </a:ext>
            </a:extLst>
          </p:cNvPr>
          <p:cNvSpPr txBox="1"/>
          <p:nvPr/>
        </p:nvSpPr>
        <p:spPr>
          <a:xfrm>
            <a:off x="176211" y="3451711"/>
            <a:ext cx="11868150" cy="400110"/>
          </a:xfrm>
          <a:prstGeom prst="rect">
            <a:avLst/>
          </a:prstGeom>
          <a:noFill/>
          <a:ln w="19050">
            <a:solidFill>
              <a:schemeClr val="accent6">
                <a:lumMod val="75000"/>
              </a:schemeClr>
            </a:solidFill>
          </a:ln>
        </p:spPr>
        <p:txBody>
          <a:bodyPr wrap="square" rtlCol="0">
            <a:spAutoFit/>
          </a:bodyPr>
          <a:lstStyle/>
          <a:p>
            <a:r>
              <a:rPr lang="en-US" sz="2000" dirty="0"/>
              <a:t>Be careful about installing software downloaded from the Internet unless you are sure it does not contain a virus.</a:t>
            </a:r>
          </a:p>
        </p:txBody>
      </p:sp>
      <p:sp>
        <p:nvSpPr>
          <p:cNvPr id="11" name="TextBox 10">
            <a:extLst>
              <a:ext uri="{FF2B5EF4-FFF2-40B4-BE49-F238E27FC236}">
                <a16:creationId xmlns:a16="http://schemas.microsoft.com/office/drawing/2014/main" id="{16163925-AEEB-F27A-D9C1-CEC9E656B49F}"/>
              </a:ext>
            </a:extLst>
          </p:cNvPr>
          <p:cNvSpPr txBox="1"/>
          <p:nvPr/>
        </p:nvSpPr>
        <p:spPr>
          <a:xfrm>
            <a:off x="176211" y="4247525"/>
            <a:ext cx="11868150" cy="384721"/>
          </a:xfrm>
          <a:prstGeom prst="rect">
            <a:avLst/>
          </a:prstGeom>
          <a:noFill/>
          <a:ln w="19050">
            <a:solidFill>
              <a:schemeClr val="accent2"/>
            </a:solidFill>
          </a:ln>
        </p:spPr>
        <p:txBody>
          <a:bodyPr wrap="square" rtlCol="0">
            <a:spAutoFit/>
          </a:bodyPr>
          <a:lstStyle/>
          <a:p>
            <a:r>
              <a:rPr lang="en-US" sz="1900" dirty="0"/>
              <a:t>Scan downloaded software for viruses (Right-click the file, choose </a:t>
            </a:r>
            <a:r>
              <a:rPr lang="en-US" sz="1900" b="1" dirty="0"/>
              <a:t>More Options</a:t>
            </a:r>
            <a:r>
              <a:rPr lang="en-US" sz="1900" dirty="0"/>
              <a:t>, Scan for Viruses with Defender.)</a:t>
            </a:r>
          </a:p>
        </p:txBody>
      </p:sp>
      <p:sp>
        <p:nvSpPr>
          <p:cNvPr id="13" name="TextBox 12">
            <a:extLst>
              <a:ext uri="{FF2B5EF4-FFF2-40B4-BE49-F238E27FC236}">
                <a16:creationId xmlns:a16="http://schemas.microsoft.com/office/drawing/2014/main" id="{FF33ACDA-AE5F-FA65-1FCA-672E1E9DA1CB}"/>
              </a:ext>
            </a:extLst>
          </p:cNvPr>
          <p:cNvSpPr txBox="1"/>
          <p:nvPr/>
        </p:nvSpPr>
        <p:spPr>
          <a:xfrm>
            <a:off x="176211" y="5082254"/>
            <a:ext cx="4748214" cy="400110"/>
          </a:xfrm>
          <a:prstGeom prst="rect">
            <a:avLst/>
          </a:prstGeom>
          <a:noFill/>
          <a:ln w="19050">
            <a:solidFill>
              <a:schemeClr val="accent6">
                <a:lumMod val="75000"/>
              </a:schemeClr>
            </a:solidFill>
          </a:ln>
        </p:spPr>
        <p:txBody>
          <a:bodyPr wrap="square" rtlCol="0">
            <a:spAutoFit/>
          </a:bodyPr>
          <a:lstStyle/>
          <a:p>
            <a:r>
              <a:rPr lang="en-US" sz="2000" dirty="0"/>
              <a:t>Always backup your data on a regular basis.</a:t>
            </a:r>
          </a:p>
        </p:txBody>
      </p:sp>
      <p:sp>
        <p:nvSpPr>
          <p:cNvPr id="15" name="TextBox 14">
            <a:extLst>
              <a:ext uri="{FF2B5EF4-FFF2-40B4-BE49-F238E27FC236}">
                <a16:creationId xmlns:a16="http://schemas.microsoft.com/office/drawing/2014/main" id="{343441CD-6A6B-1D0F-2F8F-8B14DD4666B1}"/>
              </a:ext>
            </a:extLst>
          </p:cNvPr>
          <p:cNvSpPr txBox="1"/>
          <p:nvPr/>
        </p:nvSpPr>
        <p:spPr>
          <a:xfrm>
            <a:off x="176211" y="1554038"/>
            <a:ext cx="11853863" cy="707886"/>
          </a:xfrm>
          <a:prstGeom prst="rect">
            <a:avLst/>
          </a:prstGeom>
          <a:noFill/>
          <a:ln w="19050">
            <a:solidFill>
              <a:schemeClr val="accent6">
                <a:lumMod val="75000"/>
              </a:schemeClr>
            </a:solidFill>
          </a:ln>
        </p:spPr>
        <p:txBody>
          <a:bodyPr wrap="square" rtlCol="0">
            <a:spAutoFit/>
          </a:bodyPr>
          <a:lstStyle/>
          <a:p>
            <a:r>
              <a:rPr lang="en-US" sz="2000" dirty="0"/>
              <a:t>If you have a question about a supposed breach in an email about the security on a website you use, do not click on the link in the email.  Go to the website by typing in the hyperlink into the browser address bar.</a:t>
            </a:r>
          </a:p>
        </p:txBody>
      </p:sp>
      <p:sp>
        <p:nvSpPr>
          <p:cNvPr id="16" name="TextBox 15">
            <a:extLst>
              <a:ext uri="{FF2B5EF4-FFF2-40B4-BE49-F238E27FC236}">
                <a16:creationId xmlns:a16="http://schemas.microsoft.com/office/drawing/2014/main" id="{8CB1ACB1-A38B-BEDF-0DAD-ED2F1C320F7E}"/>
              </a:ext>
            </a:extLst>
          </p:cNvPr>
          <p:cNvSpPr txBox="1"/>
          <p:nvPr/>
        </p:nvSpPr>
        <p:spPr>
          <a:xfrm>
            <a:off x="176211" y="5914995"/>
            <a:ext cx="9391651" cy="400110"/>
          </a:xfrm>
          <a:prstGeom prst="rect">
            <a:avLst/>
          </a:prstGeom>
          <a:noFill/>
          <a:ln w="19050">
            <a:solidFill>
              <a:schemeClr val="accent2"/>
            </a:solidFill>
          </a:ln>
        </p:spPr>
        <p:txBody>
          <a:bodyPr wrap="square" rtlCol="0">
            <a:spAutoFit/>
          </a:bodyPr>
          <a:lstStyle/>
          <a:p>
            <a:r>
              <a:rPr lang="en-US" sz="2000" dirty="0"/>
              <a:t>Keep more than one complex password memorized and use them for different situations.</a:t>
            </a:r>
          </a:p>
        </p:txBody>
      </p:sp>
    </p:spTree>
    <p:extLst>
      <p:ext uri="{BB962C8B-B14F-4D97-AF65-F5344CB8AC3E}">
        <p14:creationId xmlns:p14="http://schemas.microsoft.com/office/powerpoint/2010/main" val="122441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1+#ppt_w/2"/>
                                          </p:val>
                                        </p:tav>
                                        <p:tav tm="100000">
                                          <p:val>
                                            <p:strVal val="#ppt_x"/>
                                          </p:val>
                                        </p:tav>
                                      </p:tavLst>
                                    </p:anim>
                                    <p:anim calcmode="lin" valueType="num">
                                      <p:cBhvr additive="base">
                                        <p:cTn id="14"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0-#ppt_w/2"/>
                                          </p:val>
                                        </p:tav>
                                        <p:tav tm="100000">
                                          <p:val>
                                            <p:strVal val="#ppt_x"/>
                                          </p:val>
                                        </p:tav>
                                      </p:tavLst>
                                    </p:anim>
                                    <p:anim calcmode="lin" valueType="num">
                                      <p:cBhvr additive="base">
                                        <p:cTn id="20"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0-#ppt_w/2"/>
                                          </p:val>
                                        </p:tav>
                                        <p:tav tm="100000">
                                          <p:val>
                                            <p:strVal val="#ppt_x"/>
                                          </p:val>
                                        </p:tav>
                                      </p:tavLst>
                                    </p:anim>
                                    <p:anim calcmode="lin" valueType="num">
                                      <p:cBhvr additive="base">
                                        <p:cTn id="3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1+#ppt_w/2"/>
                                          </p:val>
                                        </p:tav>
                                        <p:tav tm="100000">
                                          <p:val>
                                            <p:strVal val="#ppt_x"/>
                                          </p:val>
                                        </p:tav>
                                      </p:tavLst>
                                    </p:anim>
                                    <p:anim calcmode="lin" valueType="num">
                                      <p:cBhvr additive="base">
                                        <p:cTn id="3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0-#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P spid="11" grpId="0" animBg="1"/>
      <p:bldP spid="13" grpId="0" animBg="1"/>
      <p:bldP spid="15"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8990"/>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5" name="TextBox 4">
            <a:extLst>
              <a:ext uri="{FF2B5EF4-FFF2-40B4-BE49-F238E27FC236}">
                <a16:creationId xmlns:a16="http://schemas.microsoft.com/office/drawing/2014/main" id="{5F3C688B-690A-95A6-D73F-E22F22500279}"/>
              </a:ext>
            </a:extLst>
          </p:cNvPr>
          <p:cNvSpPr txBox="1"/>
          <p:nvPr/>
        </p:nvSpPr>
        <p:spPr>
          <a:xfrm>
            <a:off x="2891735" y="1514556"/>
            <a:ext cx="5847347" cy="400110"/>
          </a:xfrm>
          <a:prstGeom prst="rect">
            <a:avLst/>
          </a:prstGeom>
          <a:noFill/>
          <a:ln w="25400">
            <a:solidFill>
              <a:schemeClr val="accent2"/>
            </a:solidFill>
          </a:ln>
        </p:spPr>
        <p:txBody>
          <a:bodyPr wrap="square" rtlCol="0">
            <a:spAutoFit/>
          </a:bodyPr>
          <a:lstStyle/>
          <a:p>
            <a:r>
              <a:rPr lang="en-CA" sz="2000" dirty="0"/>
              <a:t>Windows GUI – Identifying the Parts of Windows</a:t>
            </a:r>
          </a:p>
        </p:txBody>
      </p:sp>
      <p:sp>
        <p:nvSpPr>
          <p:cNvPr id="6" name="TextBox 5">
            <a:extLst>
              <a:ext uri="{FF2B5EF4-FFF2-40B4-BE49-F238E27FC236}">
                <a16:creationId xmlns:a16="http://schemas.microsoft.com/office/drawing/2014/main" id="{51459644-3637-61CC-C4B0-DED9C76C766D}"/>
              </a:ext>
            </a:extLst>
          </p:cNvPr>
          <p:cNvSpPr txBox="1"/>
          <p:nvPr/>
        </p:nvSpPr>
        <p:spPr>
          <a:xfrm>
            <a:off x="3154883" y="2262122"/>
            <a:ext cx="5575826"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Desktop				Slide 21</a:t>
            </a:r>
          </a:p>
        </p:txBody>
      </p:sp>
      <p:sp>
        <p:nvSpPr>
          <p:cNvPr id="7" name="TextBox 6">
            <a:extLst>
              <a:ext uri="{FF2B5EF4-FFF2-40B4-BE49-F238E27FC236}">
                <a16:creationId xmlns:a16="http://schemas.microsoft.com/office/drawing/2014/main" id="{3AFBBDF8-6BCD-E71A-047D-3D34F6ED997E}"/>
              </a:ext>
            </a:extLst>
          </p:cNvPr>
          <p:cNvSpPr txBox="1"/>
          <p:nvPr/>
        </p:nvSpPr>
        <p:spPr>
          <a:xfrm>
            <a:off x="2891735" y="3392801"/>
            <a:ext cx="5847347" cy="400110"/>
          </a:xfrm>
          <a:prstGeom prst="rect">
            <a:avLst/>
          </a:prstGeom>
          <a:noFill/>
          <a:ln w="25400">
            <a:solidFill>
              <a:schemeClr val="accent2"/>
            </a:solidFill>
          </a:ln>
        </p:spPr>
        <p:txBody>
          <a:bodyPr wrap="square" rtlCol="0">
            <a:spAutoFit/>
          </a:bodyPr>
          <a:lstStyle/>
          <a:p>
            <a:r>
              <a:rPr lang="en-CA" sz="2000" dirty="0"/>
              <a:t>Navigating Windows - Finding the Files You Need </a:t>
            </a:r>
          </a:p>
        </p:txBody>
      </p:sp>
      <p:sp>
        <p:nvSpPr>
          <p:cNvPr id="8" name="TextBox 7">
            <a:extLst>
              <a:ext uri="{FF2B5EF4-FFF2-40B4-BE49-F238E27FC236}">
                <a16:creationId xmlns:a16="http://schemas.microsoft.com/office/drawing/2014/main" id="{B88DCACC-273B-7243-43B8-35B6CC085093}"/>
              </a:ext>
            </a:extLst>
          </p:cNvPr>
          <p:cNvSpPr txBox="1"/>
          <p:nvPr/>
        </p:nvSpPr>
        <p:spPr>
          <a:xfrm>
            <a:off x="2886922" y="5102576"/>
            <a:ext cx="5846656" cy="400110"/>
          </a:xfrm>
          <a:prstGeom prst="rect">
            <a:avLst/>
          </a:prstGeom>
          <a:noFill/>
          <a:ln w="25400">
            <a:solidFill>
              <a:schemeClr val="accent2"/>
            </a:solidFill>
          </a:ln>
        </p:spPr>
        <p:txBody>
          <a:bodyPr wrap="square" rtlCol="0">
            <a:spAutoFit/>
          </a:bodyPr>
          <a:lstStyle/>
          <a:p>
            <a:r>
              <a:rPr lang="en-US" sz="2000" dirty="0"/>
              <a:t>Safety, Backups &amp; Best Practices</a:t>
            </a:r>
            <a:endParaRPr lang="en-CA" sz="2000" dirty="0"/>
          </a:p>
        </p:txBody>
      </p:sp>
      <p:sp>
        <p:nvSpPr>
          <p:cNvPr id="9" name="TextBox 8">
            <a:extLst>
              <a:ext uri="{FF2B5EF4-FFF2-40B4-BE49-F238E27FC236}">
                <a16:creationId xmlns:a16="http://schemas.microsoft.com/office/drawing/2014/main" id="{B63BF4CE-D147-9D02-9465-81D52B2CFF6A}"/>
              </a:ext>
            </a:extLst>
          </p:cNvPr>
          <p:cNvSpPr txBox="1"/>
          <p:nvPr/>
        </p:nvSpPr>
        <p:spPr>
          <a:xfrm>
            <a:off x="3176615" y="2589276"/>
            <a:ext cx="5554094" cy="400110"/>
          </a:xfrm>
          <a:prstGeom prst="rect">
            <a:avLst/>
          </a:prstGeom>
          <a:noFill/>
        </p:spPr>
        <p:txBody>
          <a:bodyPr wrap="square" rtlCol="0">
            <a:spAutoFit/>
          </a:bodyPr>
          <a:lstStyle/>
          <a:p>
            <a:pPr marL="342900" indent="-342900" defTabSz="901700">
              <a:buFont typeface="Wingdings" panose="05000000000000000000" pitchFamily="2" charset="2"/>
              <a:buChar char="ü"/>
            </a:pPr>
            <a:r>
              <a:rPr lang="en-CA" sz="2000" dirty="0"/>
              <a:t>Taskbar				</a:t>
            </a:r>
            <a:r>
              <a:rPr lang="en-CA" dirty="0"/>
              <a:t> </a:t>
            </a:r>
            <a:r>
              <a:rPr lang="en-CA" sz="2000" dirty="0"/>
              <a:t>Slide 22</a:t>
            </a:r>
          </a:p>
        </p:txBody>
      </p:sp>
      <p:sp>
        <p:nvSpPr>
          <p:cNvPr id="10" name="TextBox 9">
            <a:extLst>
              <a:ext uri="{FF2B5EF4-FFF2-40B4-BE49-F238E27FC236}">
                <a16:creationId xmlns:a16="http://schemas.microsoft.com/office/drawing/2014/main" id="{17C0FD88-A70B-8DF3-F1B0-DFDB3573C6F5}"/>
              </a:ext>
            </a:extLst>
          </p:cNvPr>
          <p:cNvSpPr txBox="1"/>
          <p:nvPr/>
        </p:nvSpPr>
        <p:spPr>
          <a:xfrm>
            <a:off x="3183457" y="2888893"/>
            <a:ext cx="5547251"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Start Menu				</a:t>
            </a:r>
            <a:r>
              <a:rPr lang="en-CA" sz="1200" dirty="0"/>
              <a:t> </a:t>
            </a:r>
            <a:r>
              <a:rPr lang="en-CA" sz="2000" dirty="0"/>
              <a:t>Slide 23</a:t>
            </a:r>
          </a:p>
        </p:txBody>
      </p:sp>
      <p:sp>
        <p:nvSpPr>
          <p:cNvPr id="11" name="TextBox 10">
            <a:extLst>
              <a:ext uri="{FF2B5EF4-FFF2-40B4-BE49-F238E27FC236}">
                <a16:creationId xmlns:a16="http://schemas.microsoft.com/office/drawing/2014/main" id="{28B839E4-736A-A0FA-BDDB-02E8C715AEB7}"/>
              </a:ext>
            </a:extLst>
          </p:cNvPr>
          <p:cNvSpPr txBox="1"/>
          <p:nvPr/>
        </p:nvSpPr>
        <p:spPr>
          <a:xfrm>
            <a:off x="3183458" y="4208836"/>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Keyboard &amp; Mouse			Slide 35</a:t>
            </a:r>
          </a:p>
        </p:txBody>
      </p:sp>
      <p:sp>
        <p:nvSpPr>
          <p:cNvPr id="12" name="TextBox 11">
            <a:extLst>
              <a:ext uri="{FF2B5EF4-FFF2-40B4-BE49-F238E27FC236}">
                <a16:creationId xmlns:a16="http://schemas.microsoft.com/office/drawing/2014/main" id="{0549736A-C153-6F3D-B65B-454A6F684E7F}"/>
              </a:ext>
            </a:extLst>
          </p:cNvPr>
          <p:cNvSpPr txBox="1"/>
          <p:nvPr/>
        </p:nvSpPr>
        <p:spPr>
          <a:xfrm>
            <a:off x="3183458" y="4556241"/>
            <a:ext cx="5574674" cy="400110"/>
          </a:xfrm>
          <a:prstGeom prst="rect">
            <a:avLst/>
          </a:prstGeom>
          <a:noFill/>
        </p:spPr>
        <p:txBody>
          <a:bodyPr wrap="square" rtlCol="0">
            <a:spAutoFit/>
          </a:bodyPr>
          <a:lstStyle/>
          <a:p>
            <a:pPr marL="342900" indent="-342900" defTabSz="903288">
              <a:buFont typeface="Wingdings" panose="05000000000000000000" pitchFamily="2" charset="2"/>
              <a:buChar char="ü"/>
            </a:pPr>
            <a:r>
              <a:rPr lang="en-CA" sz="2000" dirty="0"/>
              <a:t>Menus and Ribbons			</a:t>
            </a:r>
            <a:r>
              <a:rPr lang="en-CA" sz="1200" dirty="0"/>
              <a:t> </a:t>
            </a:r>
            <a:r>
              <a:rPr lang="en-CA" sz="2000" dirty="0"/>
              <a:t>Slide 38</a:t>
            </a:r>
          </a:p>
        </p:txBody>
      </p:sp>
      <p:sp>
        <p:nvSpPr>
          <p:cNvPr id="13" name="TextBox 12">
            <a:extLst>
              <a:ext uri="{FF2B5EF4-FFF2-40B4-BE49-F238E27FC236}">
                <a16:creationId xmlns:a16="http://schemas.microsoft.com/office/drawing/2014/main" id="{A9DA06AC-9F80-491F-598C-82B31561A229}"/>
              </a:ext>
            </a:extLst>
          </p:cNvPr>
          <p:cNvSpPr txBox="1"/>
          <p:nvPr/>
        </p:nvSpPr>
        <p:spPr>
          <a:xfrm>
            <a:off x="3164408" y="3867150"/>
            <a:ext cx="5574674"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File Explorer				Slide 29</a:t>
            </a:r>
          </a:p>
        </p:txBody>
      </p:sp>
      <p:sp>
        <p:nvSpPr>
          <p:cNvPr id="14" name="TextBox 13">
            <a:extLst>
              <a:ext uri="{FF2B5EF4-FFF2-40B4-BE49-F238E27FC236}">
                <a16:creationId xmlns:a16="http://schemas.microsoft.com/office/drawing/2014/main" id="{CB853329-A630-B589-C705-C35E7E1D4EFD}"/>
              </a:ext>
            </a:extLst>
          </p:cNvPr>
          <p:cNvSpPr txBox="1"/>
          <p:nvPr/>
        </p:nvSpPr>
        <p:spPr>
          <a:xfrm>
            <a:off x="3157750" y="1957775"/>
            <a:ext cx="5575827" cy="400110"/>
          </a:xfrm>
          <a:prstGeom prst="rect">
            <a:avLst/>
          </a:prstGeom>
          <a:noFill/>
        </p:spPr>
        <p:txBody>
          <a:bodyPr wrap="square" rtlCol="0">
            <a:spAutoFit/>
          </a:bodyPr>
          <a:lstStyle/>
          <a:p>
            <a:pPr marL="342900" indent="-342900">
              <a:buFont typeface="Wingdings" panose="05000000000000000000" pitchFamily="2" charset="2"/>
              <a:buChar char="ü"/>
            </a:pPr>
            <a:r>
              <a:rPr lang="en-CA" sz="2000" dirty="0"/>
              <a:t>Login					Slide 15</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par>
                          <p:cTn id="14" fill="hold">
                            <p:stCondLst>
                              <p:cond delay="1000"/>
                            </p:stCondLst>
                            <p:childTnLst>
                              <p:par>
                                <p:cTn id="15" presetID="2" presetClass="entr" presetSubtype="1"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0-#ppt_h/2"/>
                                          </p:val>
                                        </p:tav>
                                        <p:tav tm="100000">
                                          <p:val>
                                            <p:strVal val="#ppt_y"/>
                                          </p:val>
                                        </p:tav>
                                      </p:tavLst>
                                    </p:anim>
                                  </p:childTnLst>
                                </p:cTn>
                              </p:par>
                              <p:par>
                                <p:cTn id="19" presetID="2" presetClass="entr" presetSubtype="12"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0-#ppt_w/2"/>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6"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1+#ppt_w/2"/>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par>
                                <p:cTn id="31" presetID="2" presetClass="entr" presetSubtype="9"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0-#ppt_w/2"/>
                                          </p:val>
                                        </p:tav>
                                        <p:tav tm="100000">
                                          <p:val>
                                            <p:strVal val="#ppt_x"/>
                                          </p:val>
                                        </p:tav>
                                      </p:tavLst>
                                    </p:anim>
                                    <p:anim calcmode="lin" valueType="num">
                                      <p:cBhvr additive="base">
                                        <p:cTn id="34"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1"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0-#ppt_h/2"/>
                                          </p:val>
                                        </p:tav>
                                        <p:tav tm="100000">
                                          <p:val>
                                            <p:strVal val="#ppt_y"/>
                                          </p:val>
                                        </p:tav>
                                      </p:tavLst>
                                    </p:anim>
                                  </p:childTnLst>
                                </p:cTn>
                              </p:par>
                              <p:par>
                                <p:cTn id="41" presetID="2" presetClass="entr" presetSubtype="12" fill="hold" grpId="0" nodeType="with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0-#ppt_w/2"/>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par>
                                <p:cTn id="45" presetID="2" presetClass="entr" presetSubtype="6"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1+#ppt_w/2"/>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1" fill="hold" grpId="0" nodeType="click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additive="base">
                                        <p:cTn id="57" dur="500" fill="hold"/>
                                        <p:tgtEl>
                                          <p:spTgt spid="8"/>
                                        </p:tgtEl>
                                        <p:attrNameLst>
                                          <p:attrName>ppt_x</p:attrName>
                                        </p:attrNameLst>
                                      </p:cBhvr>
                                      <p:tavLst>
                                        <p:tav tm="0">
                                          <p:val>
                                            <p:strVal val="#ppt_x"/>
                                          </p:val>
                                        </p:tav>
                                        <p:tav tm="100000">
                                          <p:val>
                                            <p:strVal val="#ppt_x"/>
                                          </p:val>
                                        </p:tav>
                                      </p:tavLst>
                                    </p:anim>
                                    <p:anim calcmode="lin" valueType="num">
                                      <p:cBhvr additive="base">
                                        <p:cTn id="5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6" grpId="0"/>
      <p:bldP spid="7" grpId="0" animBg="1"/>
      <p:bldP spid="8" grpId="0" animBg="1"/>
      <p:bldP spid="9" grpId="0"/>
      <p:bldP spid="10" grpId="0"/>
      <p:bldP spid="11" grpId="0"/>
      <p:bldP spid="12" grpId="0"/>
      <p:bldP spid="13"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7F3BCFD-538F-49D4-9ECF-A70C065C0A68}"/>
              </a:ext>
            </a:extLst>
          </p:cNvPr>
          <p:cNvPicPr>
            <a:picLocks noChangeAspect="1"/>
          </p:cNvPicPr>
          <p:nvPr/>
        </p:nvPicPr>
        <p:blipFill>
          <a:blip r:embed="rId2"/>
          <a:stretch>
            <a:fillRect/>
          </a:stretch>
        </p:blipFill>
        <p:spPr>
          <a:xfrm>
            <a:off x="0" y="5219"/>
            <a:ext cx="12192000" cy="6847563"/>
          </a:xfrm>
          <a:prstGeom prst="rect">
            <a:avLst/>
          </a:prstGeom>
        </p:spPr>
      </p:pic>
      <p:sp>
        <p:nvSpPr>
          <p:cNvPr id="2" name="Rectangle: Rounded Corners 1">
            <a:extLst>
              <a:ext uri="{FF2B5EF4-FFF2-40B4-BE49-F238E27FC236}">
                <a16:creationId xmlns:a16="http://schemas.microsoft.com/office/drawing/2014/main" id="{2FC3E90C-15F8-4D2E-8C40-759E6203ED1D}"/>
              </a:ext>
            </a:extLst>
          </p:cNvPr>
          <p:cNvSpPr/>
          <p:nvPr/>
        </p:nvSpPr>
        <p:spPr>
          <a:xfrm>
            <a:off x="2435630" y="980903"/>
            <a:ext cx="7323513" cy="341653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4800" dirty="0">
              <a:solidFill>
                <a:schemeClr val="tx1"/>
              </a:solidFill>
            </a:endParaRPr>
          </a:p>
          <a:p>
            <a:pPr algn="ctr"/>
            <a:endParaRPr lang="en-CA" sz="4800" dirty="0">
              <a:solidFill>
                <a:schemeClr val="tx1"/>
              </a:solidFill>
            </a:endParaRPr>
          </a:p>
          <a:p>
            <a:pPr algn="ctr"/>
            <a:endParaRPr lang="en-CA" sz="4800" dirty="0">
              <a:solidFill>
                <a:schemeClr val="tx1"/>
              </a:solidFill>
            </a:endParaRPr>
          </a:p>
        </p:txBody>
      </p:sp>
      <p:sp>
        <p:nvSpPr>
          <p:cNvPr id="9" name="TextBox 8">
            <a:extLst>
              <a:ext uri="{FF2B5EF4-FFF2-40B4-BE49-F238E27FC236}">
                <a16:creationId xmlns:a16="http://schemas.microsoft.com/office/drawing/2014/main" id="{D90872C0-37D4-427C-8A86-6ED8570E0717}"/>
              </a:ext>
            </a:extLst>
          </p:cNvPr>
          <p:cNvSpPr txBox="1"/>
          <p:nvPr/>
        </p:nvSpPr>
        <p:spPr>
          <a:xfrm>
            <a:off x="3091543" y="1124744"/>
            <a:ext cx="6008915" cy="913007"/>
          </a:xfrm>
          <a:prstGeom prst="rect">
            <a:avLst/>
          </a:prstGeom>
          <a:noFill/>
        </p:spPr>
        <p:txBody>
          <a:bodyPr wrap="square" rtlCol="0">
            <a:spAutoFit/>
          </a:bodyPr>
          <a:lstStyle/>
          <a:p>
            <a:r>
              <a:rPr lang="en-CA" sz="5333" dirty="0"/>
              <a:t>NITHA IT Helpdesk</a:t>
            </a:r>
          </a:p>
        </p:txBody>
      </p:sp>
      <p:sp>
        <p:nvSpPr>
          <p:cNvPr id="10" name="TextBox 9">
            <a:extLst>
              <a:ext uri="{FF2B5EF4-FFF2-40B4-BE49-F238E27FC236}">
                <a16:creationId xmlns:a16="http://schemas.microsoft.com/office/drawing/2014/main" id="{357063A2-4328-4368-A158-A5E26DB01651}"/>
              </a:ext>
            </a:extLst>
          </p:cNvPr>
          <p:cNvSpPr txBox="1"/>
          <p:nvPr/>
        </p:nvSpPr>
        <p:spPr>
          <a:xfrm>
            <a:off x="3091543" y="2014535"/>
            <a:ext cx="6130835" cy="923330"/>
          </a:xfrm>
          <a:prstGeom prst="rect">
            <a:avLst/>
          </a:prstGeom>
          <a:noFill/>
        </p:spPr>
        <p:txBody>
          <a:bodyPr wrap="square" rtlCol="0">
            <a:spAutoFit/>
          </a:bodyPr>
          <a:lstStyle/>
          <a:p>
            <a:r>
              <a:rPr lang="en-CA" sz="5400" dirty="0"/>
              <a:t>helpdesk@nitha.com</a:t>
            </a:r>
          </a:p>
        </p:txBody>
      </p:sp>
      <p:sp>
        <p:nvSpPr>
          <p:cNvPr id="11" name="TextBox 10">
            <a:extLst>
              <a:ext uri="{FF2B5EF4-FFF2-40B4-BE49-F238E27FC236}">
                <a16:creationId xmlns:a16="http://schemas.microsoft.com/office/drawing/2014/main" id="{A407D3C2-1B0E-4004-85DE-0017032B2081}"/>
              </a:ext>
            </a:extLst>
          </p:cNvPr>
          <p:cNvSpPr txBox="1"/>
          <p:nvPr/>
        </p:nvSpPr>
        <p:spPr>
          <a:xfrm>
            <a:off x="3664817" y="3066004"/>
            <a:ext cx="5184576" cy="995209"/>
          </a:xfrm>
          <a:prstGeom prst="rect">
            <a:avLst/>
          </a:prstGeom>
          <a:noFill/>
        </p:spPr>
        <p:txBody>
          <a:bodyPr wrap="square" rtlCol="0">
            <a:spAutoFit/>
          </a:bodyPr>
          <a:lstStyle/>
          <a:p>
            <a:r>
              <a:rPr lang="en-CA" sz="5867" dirty="0"/>
              <a:t>1(306)953-5008</a:t>
            </a:r>
            <a:endParaRPr lang="en-CA" sz="5400" dirty="0"/>
          </a:p>
        </p:txBody>
      </p:sp>
    </p:spTree>
    <p:extLst>
      <p:ext uri="{BB962C8B-B14F-4D97-AF65-F5344CB8AC3E}">
        <p14:creationId xmlns:p14="http://schemas.microsoft.com/office/powerpoint/2010/main" val="42594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nodePh="1">
                                  <p:stCondLst>
                                    <p:cond delay="0"/>
                                  </p:stCondLst>
                                  <p:endCondLst>
                                    <p:cond evt="begin" delay="0">
                                      <p:tn val="14"/>
                                    </p:cond>
                                  </p:endCondLst>
                                  <p:childTnLst>
                                    <p:set>
                                      <p:cBhvr>
                                        <p:cTn id="15" dur="1" fill="hold">
                                          <p:stCondLst>
                                            <p:cond delay="0"/>
                                          </p:stCondLst>
                                        </p:cTn>
                                        <p:tgtEl>
                                          <p:spTgt spid="2"/>
                                        </p:tgtEl>
                                        <p:attrNameLst>
                                          <p:attrName>style.visibility</p:attrName>
                                        </p:attrNameLst>
                                      </p:cBhvr>
                                      <p:to>
                                        <p:strVal val="visible"/>
                                      </p:to>
                                    </p:set>
                                    <p:animEffect transition="in" filter="fade">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088E1F-9A95-4EBC-99E9-C6C9E474F25C}"/>
              </a:ext>
            </a:extLst>
          </p:cNvPr>
          <p:cNvGrpSpPr/>
          <p:nvPr/>
        </p:nvGrpSpPr>
        <p:grpSpPr>
          <a:xfrm>
            <a:off x="2" y="35275"/>
            <a:ext cx="12191999" cy="6858000"/>
            <a:chOff x="0" y="0"/>
            <a:chExt cx="9143999" cy="51435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143500"/>
            </a:xfrm>
            <a:prstGeom prst="rect">
              <a:avLst/>
            </a:prstGeom>
          </p:spPr>
        </p:pic>
        <p:sp>
          <p:nvSpPr>
            <p:cNvPr id="2" name="Rectangle 1">
              <a:extLst>
                <a:ext uri="{FF2B5EF4-FFF2-40B4-BE49-F238E27FC236}">
                  <a16:creationId xmlns:a16="http://schemas.microsoft.com/office/drawing/2014/main" id="{A36E123F-C767-4C9A-AB34-EE60B3D8A973}"/>
                </a:ext>
              </a:extLst>
            </p:cNvPr>
            <p:cNvSpPr/>
            <p:nvPr/>
          </p:nvSpPr>
          <p:spPr>
            <a:xfrm>
              <a:off x="467544" y="1635646"/>
              <a:ext cx="3384376" cy="9361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2400"/>
            </a:p>
          </p:txBody>
        </p:sp>
      </p:grpSp>
      <p:sp>
        <p:nvSpPr>
          <p:cNvPr id="6" name="Rectangle: Rounded Corners 5">
            <a:extLst>
              <a:ext uri="{FF2B5EF4-FFF2-40B4-BE49-F238E27FC236}">
                <a16:creationId xmlns:a16="http://schemas.microsoft.com/office/drawing/2014/main" id="{ACE91203-453E-4FBE-90BD-374E30B63EB2}"/>
              </a:ext>
            </a:extLst>
          </p:cNvPr>
          <p:cNvSpPr/>
          <p:nvPr/>
        </p:nvSpPr>
        <p:spPr>
          <a:xfrm>
            <a:off x="431371" y="1796819"/>
            <a:ext cx="5472608" cy="1632181"/>
          </a:xfrm>
          <a:prstGeom prst="roundRect">
            <a:avLst>
              <a:gd name="adj" fmla="val 50000"/>
            </a:avLst>
          </a:prstGeom>
          <a:solidFill>
            <a:schemeClr val="bg1"/>
          </a:solidFill>
          <a:ln w="25400">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8000" dirty="0">
                <a:solidFill>
                  <a:schemeClr val="tx1"/>
                </a:solidFill>
                <a:latin typeface="Script MT Bold" panose="03040602040607080904" pitchFamily="66" charset="0"/>
              </a:rPr>
              <a:t>Thank you</a:t>
            </a:r>
          </a:p>
        </p:txBody>
      </p:sp>
    </p:spTree>
    <p:extLst>
      <p:ext uri="{BB962C8B-B14F-4D97-AF65-F5344CB8AC3E}">
        <p14:creationId xmlns:p14="http://schemas.microsoft.com/office/powerpoint/2010/main" val="33441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pic>
        <p:nvPicPr>
          <p:cNvPr id="21" name="Picture 20" descr="Graphical user interface, application&#10;&#10;Description automatically generated">
            <a:extLst>
              <a:ext uri="{FF2B5EF4-FFF2-40B4-BE49-F238E27FC236}">
                <a16:creationId xmlns:a16="http://schemas.microsoft.com/office/drawing/2014/main" id="{5CDC1F65-B0AD-7AE4-234F-919777E97C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175" y="645489"/>
            <a:ext cx="10877550" cy="6118622"/>
          </a:xfrm>
          <a:prstGeom prst="rect">
            <a:avLst/>
          </a:prstGeom>
        </p:spPr>
      </p:pic>
      <p:sp>
        <p:nvSpPr>
          <p:cNvPr id="25" name="TextBox 24">
            <a:extLst>
              <a:ext uri="{FF2B5EF4-FFF2-40B4-BE49-F238E27FC236}">
                <a16:creationId xmlns:a16="http://schemas.microsoft.com/office/drawing/2014/main" id="{73D595F9-2FE3-1944-DF66-AD99ED4CE04A}"/>
              </a:ext>
            </a:extLst>
          </p:cNvPr>
          <p:cNvSpPr txBox="1"/>
          <p:nvPr/>
        </p:nvSpPr>
        <p:spPr>
          <a:xfrm>
            <a:off x="100695" y="5151192"/>
            <a:ext cx="6618513" cy="707886"/>
          </a:xfrm>
          <a:prstGeom prst="rect">
            <a:avLst/>
          </a:prstGeom>
          <a:solidFill>
            <a:schemeClr val="bg1"/>
          </a:solidFill>
          <a:ln w="19050">
            <a:solidFill>
              <a:schemeClr val="accent2"/>
            </a:solidFill>
          </a:ln>
        </p:spPr>
        <p:txBody>
          <a:bodyPr wrap="square" rtlCol="0">
            <a:spAutoFit/>
          </a:bodyPr>
          <a:lstStyle/>
          <a:p>
            <a:r>
              <a:rPr lang="en-US" sz="2000" dirty="0"/>
              <a:t>Before logging in to your domain profile, check your network connection to make sure you are connected.</a:t>
            </a:r>
          </a:p>
        </p:txBody>
      </p:sp>
      <p:cxnSp>
        <p:nvCxnSpPr>
          <p:cNvPr id="32" name="Straight Arrow Connector 31">
            <a:extLst>
              <a:ext uri="{FF2B5EF4-FFF2-40B4-BE49-F238E27FC236}">
                <a16:creationId xmlns:a16="http://schemas.microsoft.com/office/drawing/2014/main" id="{25287700-19B3-09FB-31CB-8A828A03002B}"/>
              </a:ext>
            </a:extLst>
          </p:cNvPr>
          <p:cNvCxnSpPr>
            <a:cxnSpLocks/>
          </p:cNvCxnSpPr>
          <p:nvPr/>
        </p:nvCxnSpPr>
        <p:spPr>
          <a:xfrm>
            <a:off x="6719208" y="5859078"/>
            <a:ext cx="3984171" cy="72950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Slide Number Placeholder 2">
            <a:extLst>
              <a:ext uri="{FF2B5EF4-FFF2-40B4-BE49-F238E27FC236}">
                <a16:creationId xmlns:a16="http://schemas.microsoft.com/office/drawing/2014/main" id="{B916E004-707C-8EA6-DE6D-BE9EE4C261E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4</a:t>
            </a:fld>
            <a:endParaRPr lang="en-GB" dirty="0">
              <a:solidFill>
                <a:schemeClr val="tx1"/>
              </a:solidFill>
            </a:endParaRPr>
          </a:p>
        </p:txBody>
      </p:sp>
      <p:pic>
        <p:nvPicPr>
          <p:cNvPr id="3" name="Picture 2" descr="Text">
            <a:extLst>
              <a:ext uri="{FF2B5EF4-FFF2-40B4-BE49-F238E27FC236}">
                <a16:creationId xmlns:a16="http://schemas.microsoft.com/office/drawing/2014/main" id="{666D4FF9-4509-492F-E744-286BAEE1D5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52201" y="3906593"/>
            <a:ext cx="1502356" cy="2540000"/>
          </a:xfrm>
          <a:prstGeom prst="rect">
            <a:avLst/>
          </a:prstGeom>
        </p:spPr>
      </p:pic>
      <p:sp>
        <p:nvSpPr>
          <p:cNvPr id="6" name="TextBox 5">
            <a:extLst>
              <a:ext uri="{FF2B5EF4-FFF2-40B4-BE49-F238E27FC236}">
                <a16:creationId xmlns:a16="http://schemas.microsoft.com/office/drawing/2014/main" id="{DD0C24AF-C98F-687A-D085-56DC8A051FA9}"/>
              </a:ext>
            </a:extLst>
          </p:cNvPr>
          <p:cNvSpPr txBox="1"/>
          <p:nvPr/>
        </p:nvSpPr>
        <p:spPr>
          <a:xfrm>
            <a:off x="6719208" y="1143000"/>
            <a:ext cx="4516059" cy="1938992"/>
          </a:xfrm>
          <a:prstGeom prst="rect">
            <a:avLst/>
          </a:prstGeom>
          <a:solidFill>
            <a:schemeClr val="bg1"/>
          </a:solidFill>
          <a:ln w="19050">
            <a:solidFill>
              <a:schemeClr val="accent2"/>
            </a:solidFill>
          </a:ln>
        </p:spPr>
        <p:txBody>
          <a:bodyPr wrap="square" rtlCol="0">
            <a:spAutoFit/>
          </a:bodyPr>
          <a:lstStyle/>
          <a:p>
            <a:r>
              <a:rPr lang="en-US" sz="2000" dirty="0"/>
              <a:t>If not connected, choose a network connection and, if needed (for a wireless connection), enter your username and password </a:t>
            </a:r>
            <a:r>
              <a:rPr lang="en-US" sz="2000" b="1" i="1" dirty="0"/>
              <a:t>for the network connection</a:t>
            </a:r>
            <a:r>
              <a:rPr lang="en-US" sz="2000" dirty="0"/>
              <a:t>, </a:t>
            </a:r>
            <a:r>
              <a:rPr lang="en-US" sz="2000" b="1" u="sng" dirty="0"/>
              <a:t>not</a:t>
            </a:r>
            <a:r>
              <a:rPr lang="en-US" sz="2000" dirty="0"/>
              <a:t> your domain username and password.  That comes next.</a:t>
            </a:r>
          </a:p>
        </p:txBody>
      </p:sp>
      <p:cxnSp>
        <p:nvCxnSpPr>
          <p:cNvPr id="7" name="Straight Arrow Connector 6">
            <a:extLst>
              <a:ext uri="{FF2B5EF4-FFF2-40B4-BE49-F238E27FC236}">
                <a16:creationId xmlns:a16="http://schemas.microsoft.com/office/drawing/2014/main" id="{B9E23E87-D8D8-D3A0-C117-E826CAAE7868}"/>
              </a:ext>
            </a:extLst>
          </p:cNvPr>
          <p:cNvCxnSpPr>
            <a:cxnSpLocks/>
            <a:endCxn id="12" idx="1"/>
          </p:cNvCxnSpPr>
          <p:nvPr/>
        </p:nvCxnSpPr>
        <p:spPr>
          <a:xfrm>
            <a:off x="8072582" y="3081992"/>
            <a:ext cx="1105285" cy="190660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Left Brace 11">
            <a:extLst>
              <a:ext uri="{FF2B5EF4-FFF2-40B4-BE49-F238E27FC236}">
                <a16:creationId xmlns:a16="http://schemas.microsoft.com/office/drawing/2014/main" id="{6414BF46-5609-5641-5E82-EB464A0328BD}"/>
              </a:ext>
            </a:extLst>
          </p:cNvPr>
          <p:cNvSpPr/>
          <p:nvPr/>
        </p:nvSpPr>
        <p:spPr>
          <a:xfrm>
            <a:off x="9177867" y="3906593"/>
            <a:ext cx="713166" cy="2164007"/>
          </a:xfrm>
          <a:prstGeom prst="leftBrace">
            <a:avLst>
              <a:gd name="adj1" fmla="val 47510"/>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19" name="Group 18">
            <a:extLst>
              <a:ext uri="{FF2B5EF4-FFF2-40B4-BE49-F238E27FC236}">
                <a16:creationId xmlns:a16="http://schemas.microsoft.com/office/drawing/2014/main" id="{47DAF3FA-1C6A-DF5F-ECAB-FC7D571AE82F}"/>
              </a:ext>
            </a:extLst>
          </p:cNvPr>
          <p:cNvGrpSpPr/>
          <p:nvPr/>
        </p:nvGrpSpPr>
        <p:grpSpPr>
          <a:xfrm>
            <a:off x="1126067" y="1075266"/>
            <a:ext cx="3454400" cy="646331"/>
            <a:chOff x="1430867" y="1312333"/>
            <a:chExt cx="3454400" cy="646331"/>
          </a:xfrm>
        </p:grpSpPr>
        <p:sp>
          <p:nvSpPr>
            <p:cNvPr id="14" name="TextBox 13">
              <a:extLst>
                <a:ext uri="{FF2B5EF4-FFF2-40B4-BE49-F238E27FC236}">
                  <a16:creationId xmlns:a16="http://schemas.microsoft.com/office/drawing/2014/main" id="{1902A9B8-168D-8094-C76C-B776D741FEE2}"/>
                </a:ext>
              </a:extLst>
            </p:cNvPr>
            <p:cNvSpPr txBox="1"/>
            <p:nvPr/>
          </p:nvSpPr>
          <p:spPr>
            <a:xfrm>
              <a:off x="1430867" y="1312333"/>
              <a:ext cx="3454400" cy="646331"/>
            </a:xfrm>
            <a:prstGeom prst="rect">
              <a:avLst/>
            </a:prstGeom>
            <a:solidFill>
              <a:schemeClr val="bg1"/>
            </a:solidFill>
            <a:ln>
              <a:solidFill>
                <a:schemeClr val="accent2"/>
              </a:solidFill>
            </a:ln>
          </p:spPr>
          <p:txBody>
            <a:bodyPr wrap="square" rtlCol="0">
              <a:spAutoFit/>
            </a:bodyPr>
            <a:lstStyle/>
            <a:p>
              <a:r>
                <a:rPr lang="en-US" dirty="0"/>
                <a:t>     = Wired Network Connection</a:t>
              </a:r>
            </a:p>
            <a:p>
              <a:r>
                <a:rPr lang="en-US" dirty="0"/>
                <a:t>     = Wireless Network Connection</a:t>
              </a:r>
            </a:p>
          </p:txBody>
        </p:sp>
        <p:pic>
          <p:nvPicPr>
            <p:cNvPr id="16" name="Picture 15" descr="A picture containing text, old&#10;&#10;Description automatically generated">
              <a:extLst>
                <a:ext uri="{FF2B5EF4-FFF2-40B4-BE49-F238E27FC236}">
                  <a16:creationId xmlns:a16="http://schemas.microsoft.com/office/drawing/2014/main" id="{17AD80A0-8209-BC40-D692-F4063E9E61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66232" y="1410707"/>
              <a:ext cx="176793" cy="172584"/>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095D831F-C25F-F684-1927-3B6501B217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0058" y="1681665"/>
              <a:ext cx="181434" cy="172584"/>
            </a:xfrm>
            <a:prstGeom prst="rect">
              <a:avLst/>
            </a:prstGeom>
          </p:spPr>
        </p:pic>
      </p:grpSp>
    </p:spTree>
    <p:extLst>
      <p:ext uri="{BB962C8B-B14F-4D97-AF65-F5344CB8AC3E}">
        <p14:creationId xmlns:p14="http://schemas.microsoft.com/office/powerpoint/2010/main" val="102967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 fill="hold"/>
                                        <p:tgtEl>
                                          <p:spTgt spid="25"/>
                                        </p:tgtEl>
                                        <p:attrNameLst>
                                          <p:attrName>ppt_x</p:attrName>
                                        </p:attrNameLst>
                                      </p:cBhvr>
                                      <p:tavLst>
                                        <p:tav tm="0">
                                          <p:val>
                                            <p:strVal val="0-#ppt_w/2"/>
                                          </p:val>
                                        </p:tav>
                                        <p:tav tm="100000">
                                          <p:val>
                                            <p:strVal val="#ppt_x"/>
                                          </p:val>
                                        </p:tav>
                                      </p:tavLst>
                                    </p:anim>
                                    <p:anim calcmode="lin" valueType="num">
                                      <p:cBhvr additive="base">
                                        <p:cTn id="13" dur="500" fill="hold"/>
                                        <p:tgtEl>
                                          <p:spTgt spid="25"/>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par>
                          <p:cTn id="18" fill="hold">
                            <p:stCondLst>
                              <p:cond delay="1000"/>
                            </p:stCondLst>
                            <p:childTnLst>
                              <p:par>
                                <p:cTn id="19" presetID="22" presetClass="entr" presetSubtype="4" fill="hold"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down)">
                                      <p:cBhvr>
                                        <p:cTn id="21" dur="500"/>
                                        <p:tgtEl>
                                          <p:spTgt spid="3"/>
                                        </p:tgtEl>
                                      </p:cBhvr>
                                    </p:animEffect>
                                  </p:childTnLst>
                                </p:cTn>
                              </p:par>
                              <p:par>
                                <p:cTn id="22" presetID="2" presetClass="entr" presetSubtype="8" fill="hold" nodeType="withEffect">
                                  <p:stCondLst>
                                    <p:cond delay="0"/>
                                  </p:stCondLst>
                                  <p:childTnLst>
                                    <p:set>
                                      <p:cBhvr>
                                        <p:cTn id="23" dur="1" fill="hold">
                                          <p:stCondLst>
                                            <p:cond delay="0"/>
                                          </p:stCondLst>
                                        </p:cTn>
                                        <p:tgtEl>
                                          <p:spTgt spid="19"/>
                                        </p:tgtEl>
                                        <p:attrNameLst>
                                          <p:attrName>style.visibility</p:attrName>
                                        </p:attrNameLst>
                                      </p:cBhvr>
                                      <p:to>
                                        <p:strVal val="visible"/>
                                      </p:to>
                                    </p:set>
                                    <p:anim calcmode="lin" valueType="num">
                                      <p:cBhvr additive="base">
                                        <p:cTn id="24" dur="500" fill="hold"/>
                                        <p:tgtEl>
                                          <p:spTgt spid="19"/>
                                        </p:tgtEl>
                                        <p:attrNameLst>
                                          <p:attrName>ppt_x</p:attrName>
                                        </p:attrNameLst>
                                      </p:cBhvr>
                                      <p:tavLst>
                                        <p:tav tm="0">
                                          <p:val>
                                            <p:strVal val="0-#ppt_w/2"/>
                                          </p:val>
                                        </p:tav>
                                        <p:tav tm="100000">
                                          <p:val>
                                            <p:strVal val="#ppt_x"/>
                                          </p:val>
                                        </p:tav>
                                      </p:tavLst>
                                    </p:anim>
                                    <p:anim calcmode="lin" valueType="num">
                                      <p:cBhvr additive="base">
                                        <p:cTn id="25"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2"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22" presetClass="entr" presetSubtype="8" fill="hold" nodeType="after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par>
                          <p:cTn id="36" fill="hold">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wipe(left)">
                                      <p:cBhvr>
                                        <p:cTn id="39" dur="500"/>
                                        <p:tgtEl>
                                          <p:spTgt spid="12"/>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xit" presetSubtype="10" fill="hold" grpId="1" nodeType="clickEffect">
                                  <p:stCondLst>
                                    <p:cond delay="0"/>
                                  </p:stCondLst>
                                  <p:childTnLst>
                                    <p:animEffect transition="out" filter="randombar(horizontal)">
                                      <p:cBhvr>
                                        <p:cTn id="43" dur="500"/>
                                        <p:tgtEl>
                                          <p:spTgt spid="25"/>
                                        </p:tgtEl>
                                      </p:cBhvr>
                                    </p:animEffect>
                                    <p:set>
                                      <p:cBhvr>
                                        <p:cTn id="44" dur="1" fill="hold">
                                          <p:stCondLst>
                                            <p:cond delay="499"/>
                                          </p:stCondLst>
                                        </p:cTn>
                                        <p:tgtEl>
                                          <p:spTgt spid="25"/>
                                        </p:tgtEl>
                                        <p:attrNameLst>
                                          <p:attrName>style.visibility</p:attrName>
                                        </p:attrNameLst>
                                      </p:cBhvr>
                                      <p:to>
                                        <p:strVal val="hidden"/>
                                      </p:to>
                                    </p:set>
                                  </p:childTnLst>
                                </p:cTn>
                              </p:par>
                              <p:par>
                                <p:cTn id="45" presetID="14" presetClass="exit" presetSubtype="10" fill="hold" nodeType="withEffect">
                                  <p:stCondLst>
                                    <p:cond delay="0"/>
                                  </p:stCondLst>
                                  <p:childTnLst>
                                    <p:animEffect transition="out" filter="randombar(horizontal)">
                                      <p:cBhvr>
                                        <p:cTn id="46" dur="500"/>
                                        <p:tgtEl>
                                          <p:spTgt spid="32"/>
                                        </p:tgtEl>
                                      </p:cBhvr>
                                    </p:animEffect>
                                    <p:set>
                                      <p:cBhvr>
                                        <p:cTn id="47" dur="1" fill="hold">
                                          <p:stCondLst>
                                            <p:cond delay="499"/>
                                          </p:stCondLst>
                                        </p:cTn>
                                        <p:tgtEl>
                                          <p:spTgt spid="32"/>
                                        </p:tgtEl>
                                        <p:attrNameLst>
                                          <p:attrName>style.visibility</p:attrName>
                                        </p:attrNameLst>
                                      </p:cBhvr>
                                      <p:to>
                                        <p:strVal val="hidden"/>
                                      </p:to>
                                    </p:set>
                                  </p:childTnLst>
                                </p:cTn>
                              </p:par>
                              <p:par>
                                <p:cTn id="48" presetID="14" presetClass="exit" presetSubtype="10" fill="hold" nodeType="withEffect">
                                  <p:stCondLst>
                                    <p:cond delay="0"/>
                                  </p:stCondLst>
                                  <p:childTnLst>
                                    <p:animEffect transition="out" filter="randombar(horizontal)">
                                      <p:cBhvr>
                                        <p:cTn id="49" dur="500"/>
                                        <p:tgtEl>
                                          <p:spTgt spid="3"/>
                                        </p:tgtEl>
                                      </p:cBhvr>
                                    </p:animEffect>
                                    <p:set>
                                      <p:cBhvr>
                                        <p:cTn id="50" dur="1" fill="hold">
                                          <p:stCondLst>
                                            <p:cond delay="499"/>
                                          </p:stCondLst>
                                        </p:cTn>
                                        <p:tgtEl>
                                          <p:spTgt spid="3"/>
                                        </p:tgtEl>
                                        <p:attrNameLst>
                                          <p:attrName>style.visibility</p:attrName>
                                        </p:attrNameLst>
                                      </p:cBhvr>
                                      <p:to>
                                        <p:strVal val="hidden"/>
                                      </p:to>
                                    </p:set>
                                  </p:childTnLst>
                                </p:cTn>
                              </p:par>
                              <p:par>
                                <p:cTn id="51" presetID="14" presetClass="exit" presetSubtype="10" fill="hold" nodeType="withEffect">
                                  <p:stCondLst>
                                    <p:cond delay="0"/>
                                  </p:stCondLst>
                                  <p:childTnLst>
                                    <p:animEffect transition="out" filter="randombar(horizontal)">
                                      <p:cBhvr>
                                        <p:cTn id="52" dur="500"/>
                                        <p:tgtEl>
                                          <p:spTgt spid="19"/>
                                        </p:tgtEl>
                                      </p:cBhvr>
                                    </p:animEffect>
                                    <p:set>
                                      <p:cBhvr>
                                        <p:cTn id="53" dur="1" fill="hold">
                                          <p:stCondLst>
                                            <p:cond delay="499"/>
                                          </p:stCondLst>
                                        </p:cTn>
                                        <p:tgtEl>
                                          <p:spTgt spid="19"/>
                                        </p:tgtEl>
                                        <p:attrNameLst>
                                          <p:attrName>style.visibility</p:attrName>
                                        </p:attrNameLst>
                                      </p:cBhvr>
                                      <p:to>
                                        <p:strVal val="hidden"/>
                                      </p:to>
                                    </p:set>
                                  </p:childTnLst>
                                </p:cTn>
                              </p:par>
                              <p:par>
                                <p:cTn id="54" presetID="14" presetClass="exit" presetSubtype="10" fill="hold" grpId="1" nodeType="withEffect">
                                  <p:stCondLst>
                                    <p:cond delay="0"/>
                                  </p:stCondLst>
                                  <p:childTnLst>
                                    <p:animEffect transition="out" filter="randombar(horizontal)">
                                      <p:cBhvr>
                                        <p:cTn id="55" dur="500"/>
                                        <p:tgtEl>
                                          <p:spTgt spid="6"/>
                                        </p:tgtEl>
                                      </p:cBhvr>
                                    </p:animEffect>
                                    <p:set>
                                      <p:cBhvr>
                                        <p:cTn id="56" dur="1" fill="hold">
                                          <p:stCondLst>
                                            <p:cond delay="499"/>
                                          </p:stCondLst>
                                        </p:cTn>
                                        <p:tgtEl>
                                          <p:spTgt spid="6"/>
                                        </p:tgtEl>
                                        <p:attrNameLst>
                                          <p:attrName>style.visibility</p:attrName>
                                        </p:attrNameLst>
                                      </p:cBhvr>
                                      <p:to>
                                        <p:strVal val="hidden"/>
                                      </p:to>
                                    </p:set>
                                  </p:childTnLst>
                                </p:cTn>
                              </p:par>
                              <p:par>
                                <p:cTn id="57" presetID="14" presetClass="exit" presetSubtype="10" fill="hold" nodeType="withEffect">
                                  <p:stCondLst>
                                    <p:cond delay="0"/>
                                  </p:stCondLst>
                                  <p:childTnLst>
                                    <p:animEffect transition="out" filter="randombar(horizontal)">
                                      <p:cBhvr>
                                        <p:cTn id="58" dur="500"/>
                                        <p:tgtEl>
                                          <p:spTgt spid="7"/>
                                        </p:tgtEl>
                                      </p:cBhvr>
                                    </p:animEffect>
                                    <p:set>
                                      <p:cBhvr>
                                        <p:cTn id="59" dur="1" fill="hold">
                                          <p:stCondLst>
                                            <p:cond delay="499"/>
                                          </p:stCondLst>
                                        </p:cTn>
                                        <p:tgtEl>
                                          <p:spTgt spid="7"/>
                                        </p:tgtEl>
                                        <p:attrNameLst>
                                          <p:attrName>style.visibility</p:attrName>
                                        </p:attrNameLst>
                                      </p:cBhvr>
                                      <p:to>
                                        <p:strVal val="hidden"/>
                                      </p:to>
                                    </p:set>
                                  </p:childTnLst>
                                </p:cTn>
                              </p:par>
                              <p:par>
                                <p:cTn id="60" presetID="14" presetClass="exit" presetSubtype="10" fill="hold" grpId="1" nodeType="withEffect">
                                  <p:stCondLst>
                                    <p:cond delay="0"/>
                                  </p:stCondLst>
                                  <p:childTnLst>
                                    <p:animEffect transition="out" filter="randombar(horizontal)">
                                      <p:cBhvr>
                                        <p:cTn id="61" dur="500"/>
                                        <p:tgtEl>
                                          <p:spTgt spid="12"/>
                                        </p:tgtEl>
                                      </p:cBhvr>
                                    </p:animEffect>
                                    <p:set>
                                      <p:cBhvr>
                                        <p:cTn id="6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6" grpId="0" animBg="1"/>
      <p:bldP spid="6" grpId="1" animBg="1"/>
      <p:bldP spid="12" grpId="0" animBg="1"/>
      <p:bldP spid="12"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pic>
        <p:nvPicPr>
          <p:cNvPr id="21" name="Picture 20" descr="Graphical user interface, application&#10;&#10;Description automatically generated">
            <a:extLst>
              <a:ext uri="{FF2B5EF4-FFF2-40B4-BE49-F238E27FC236}">
                <a16:creationId xmlns:a16="http://schemas.microsoft.com/office/drawing/2014/main" id="{5CDC1F65-B0AD-7AE4-234F-919777E97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45489"/>
            <a:ext cx="10877550" cy="6118622"/>
          </a:xfrm>
          <a:prstGeom prst="rect">
            <a:avLst/>
          </a:prstGeom>
        </p:spPr>
      </p:pic>
      <p:sp>
        <p:nvSpPr>
          <p:cNvPr id="25" name="TextBox 24">
            <a:extLst>
              <a:ext uri="{FF2B5EF4-FFF2-40B4-BE49-F238E27FC236}">
                <a16:creationId xmlns:a16="http://schemas.microsoft.com/office/drawing/2014/main" id="{73D595F9-2FE3-1944-DF66-AD99ED4CE04A}"/>
              </a:ext>
            </a:extLst>
          </p:cNvPr>
          <p:cNvSpPr txBox="1"/>
          <p:nvPr/>
        </p:nvSpPr>
        <p:spPr>
          <a:xfrm>
            <a:off x="72117" y="4808764"/>
            <a:ext cx="12077700" cy="400110"/>
          </a:xfrm>
          <a:prstGeom prst="rect">
            <a:avLst/>
          </a:prstGeom>
          <a:solidFill>
            <a:schemeClr val="bg1"/>
          </a:solidFill>
          <a:ln w="19050">
            <a:solidFill>
              <a:schemeClr val="accent2"/>
            </a:solidFill>
          </a:ln>
        </p:spPr>
        <p:txBody>
          <a:bodyPr wrap="square" rtlCol="0">
            <a:spAutoFit/>
          </a:bodyPr>
          <a:lstStyle/>
          <a:p>
            <a:r>
              <a:rPr lang="en-US" sz="2000" dirty="0"/>
              <a:t>When logging in to Windows, you </a:t>
            </a:r>
            <a:r>
              <a:rPr lang="en-US" sz="2000" b="1" dirty="0"/>
              <a:t>select a user </a:t>
            </a:r>
            <a:r>
              <a:rPr lang="en-US" sz="2000" dirty="0"/>
              <a:t>shown on the bottom left of the screen and </a:t>
            </a:r>
            <a:r>
              <a:rPr lang="en-US" sz="2000" b="1" dirty="0"/>
              <a:t>type in your password</a:t>
            </a:r>
            <a:r>
              <a:rPr lang="en-US" sz="2000" dirty="0"/>
              <a:t>.</a:t>
            </a:r>
          </a:p>
        </p:txBody>
      </p:sp>
      <p:cxnSp>
        <p:nvCxnSpPr>
          <p:cNvPr id="27" name="Straight Arrow Connector 26">
            <a:extLst>
              <a:ext uri="{FF2B5EF4-FFF2-40B4-BE49-F238E27FC236}">
                <a16:creationId xmlns:a16="http://schemas.microsoft.com/office/drawing/2014/main" id="{E2065987-3F3A-CC00-C3C0-D37D86E9D44D}"/>
              </a:ext>
            </a:extLst>
          </p:cNvPr>
          <p:cNvCxnSpPr>
            <a:cxnSpLocks/>
          </p:cNvCxnSpPr>
          <p:nvPr/>
        </p:nvCxnSpPr>
        <p:spPr>
          <a:xfrm flipH="1">
            <a:off x="1895475" y="5114925"/>
            <a:ext cx="2019300" cy="8572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2BE9A410-1579-8278-7336-FBA71E448BB3}"/>
              </a:ext>
            </a:extLst>
          </p:cNvPr>
          <p:cNvSpPr/>
          <p:nvPr/>
        </p:nvSpPr>
        <p:spPr>
          <a:xfrm>
            <a:off x="504825" y="5671066"/>
            <a:ext cx="1476375" cy="1186934"/>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a16="http://schemas.microsoft.com/office/drawing/2014/main" id="{25287700-19B3-09FB-31CB-8A828A03002B}"/>
              </a:ext>
            </a:extLst>
          </p:cNvPr>
          <p:cNvCxnSpPr>
            <a:cxnSpLocks/>
          </p:cNvCxnSpPr>
          <p:nvPr/>
        </p:nvCxnSpPr>
        <p:spPr>
          <a:xfrm flipH="1" flipV="1">
            <a:off x="6372225" y="4057650"/>
            <a:ext cx="3390900" cy="89048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CDB3DC3B-59E3-B8E4-D1B6-A4888F677D2E}"/>
              </a:ext>
            </a:extLst>
          </p:cNvPr>
          <p:cNvSpPr txBox="1"/>
          <p:nvPr/>
        </p:nvSpPr>
        <p:spPr>
          <a:xfrm>
            <a:off x="2857500" y="5753100"/>
            <a:ext cx="7467600" cy="400110"/>
          </a:xfrm>
          <a:prstGeom prst="rect">
            <a:avLst/>
          </a:prstGeom>
          <a:solidFill>
            <a:schemeClr val="bg1"/>
          </a:solidFill>
          <a:ln w="19050">
            <a:solidFill>
              <a:schemeClr val="accent2"/>
            </a:solidFill>
          </a:ln>
        </p:spPr>
        <p:txBody>
          <a:bodyPr wrap="square" rtlCol="0">
            <a:spAutoFit/>
          </a:bodyPr>
          <a:lstStyle/>
          <a:p>
            <a:r>
              <a:rPr lang="en-US" sz="2000" dirty="0"/>
              <a:t>If your user profile is not listed at the bottom left of the screen then …</a:t>
            </a:r>
          </a:p>
        </p:txBody>
      </p:sp>
      <p:sp>
        <p:nvSpPr>
          <p:cNvPr id="36" name="Arrow: Down 35">
            <a:extLst>
              <a:ext uri="{FF2B5EF4-FFF2-40B4-BE49-F238E27FC236}">
                <a16:creationId xmlns:a16="http://schemas.microsoft.com/office/drawing/2014/main" id="{2AACB9FE-138A-BC94-E830-33E99EBD795D}"/>
              </a:ext>
            </a:extLst>
          </p:cNvPr>
          <p:cNvSpPr/>
          <p:nvPr/>
        </p:nvSpPr>
        <p:spPr>
          <a:xfrm>
            <a:off x="9763125" y="6147189"/>
            <a:ext cx="581025" cy="616922"/>
          </a:xfrm>
          <a:prstGeom prst="downArrow">
            <a:avLst/>
          </a:prstGeom>
          <a:solidFill>
            <a:schemeClr val="accent2"/>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lide Number Placeholder 2">
            <a:extLst>
              <a:ext uri="{FF2B5EF4-FFF2-40B4-BE49-F238E27FC236}">
                <a16:creationId xmlns:a16="http://schemas.microsoft.com/office/drawing/2014/main" id="{B916E004-707C-8EA6-DE6D-BE9EE4C261E6}"/>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5</a:t>
            </a:fld>
            <a:endParaRPr lang="en-GB" dirty="0">
              <a:solidFill>
                <a:schemeClr val="tx1"/>
              </a:solidFill>
            </a:endParaRPr>
          </a:p>
        </p:txBody>
      </p:sp>
    </p:spTree>
    <p:extLst>
      <p:ext uri="{BB962C8B-B14F-4D97-AF65-F5344CB8AC3E}">
        <p14:creationId xmlns:p14="http://schemas.microsoft.com/office/powerpoint/2010/main" val="3387214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0-#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wipe(up)">
                                      <p:cBhvr>
                                        <p:cTn id="12" dur="500"/>
                                        <p:tgtEl>
                                          <p:spTgt spid="27"/>
                                        </p:tgtEl>
                                      </p:cBhvr>
                                    </p:animEffect>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28"/>
                                        </p:tgtEl>
                                        <p:attrNameLst>
                                          <p:attrName>style.visibility</p:attrName>
                                        </p:attrNameLst>
                                      </p:cBhvr>
                                      <p:to>
                                        <p:strVal val="visible"/>
                                      </p:to>
                                    </p:set>
                                    <p:anim calcmode="lin" valueType="num">
                                      <p:cBhvr>
                                        <p:cTn id="16" dur="500" fill="hold"/>
                                        <p:tgtEl>
                                          <p:spTgt spid="28"/>
                                        </p:tgtEl>
                                        <p:attrNameLst>
                                          <p:attrName>ppt_w</p:attrName>
                                        </p:attrNameLst>
                                      </p:cBhvr>
                                      <p:tavLst>
                                        <p:tav tm="0">
                                          <p:val>
                                            <p:fltVal val="0"/>
                                          </p:val>
                                        </p:tav>
                                        <p:tav tm="100000">
                                          <p:val>
                                            <p:strVal val="#ppt_w"/>
                                          </p:val>
                                        </p:tav>
                                      </p:tavLst>
                                    </p:anim>
                                    <p:anim calcmode="lin" valueType="num">
                                      <p:cBhvr>
                                        <p:cTn id="17" dur="500" fill="hold"/>
                                        <p:tgtEl>
                                          <p:spTgt spid="28"/>
                                        </p:tgtEl>
                                        <p:attrNameLst>
                                          <p:attrName>ppt_h</p:attrName>
                                        </p:attrNameLst>
                                      </p:cBhvr>
                                      <p:tavLst>
                                        <p:tav tm="0">
                                          <p:val>
                                            <p:fltVal val="0"/>
                                          </p:val>
                                        </p:tav>
                                        <p:tav tm="100000">
                                          <p:val>
                                            <p:strVal val="#ppt_h"/>
                                          </p:val>
                                        </p:tav>
                                      </p:tavLst>
                                    </p:anim>
                                    <p:animEffect transition="in" filter="fade">
                                      <p:cBhvr>
                                        <p:cTn id="18" dur="500"/>
                                        <p:tgtEl>
                                          <p:spTgt spid="28"/>
                                        </p:tgtEl>
                                      </p:cBhvr>
                                    </p:animEffect>
                                  </p:childTnLst>
                                </p:cTn>
                              </p:par>
                            </p:childTnLst>
                          </p:cTn>
                        </p:par>
                        <p:par>
                          <p:cTn id="19" fill="hold">
                            <p:stCondLst>
                              <p:cond delay="1500"/>
                            </p:stCondLst>
                            <p:childTnLst>
                              <p:par>
                                <p:cTn id="20" presetID="22" presetClass="entr" presetSubtype="4" fill="hold" nodeType="afterEffect">
                                  <p:stCondLst>
                                    <p:cond delay="100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up)">
                                      <p:cBhvr>
                                        <p:cTn id="33"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8" grpId="0" animBg="1"/>
      <p:bldP spid="35" grpId="0" animBg="1"/>
      <p:bldP spid="3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
            <a:extLst>
              <a:ext uri="{FF2B5EF4-FFF2-40B4-BE49-F238E27FC236}">
                <a16:creationId xmlns:a16="http://schemas.microsoft.com/office/drawing/2014/main" id="{45B0A588-6FDD-1483-4522-79B18A285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4" name="TextBox 3">
            <a:extLst>
              <a:ext uri="{FF2B5EF4-FFF2-40B4-BE49-F238E27FC236}">
                <a16:creationId xmlns:a16="http://schemas.microsoft.com/office/drawing/2014/main" id="{F223F7DF-B0FB-59A5-8EDB-C0E8E7E5747C}"/>
              </a:ext>
            </a:extLst>
          </p:cNvPr>
          <p:cNvSpPr txBox="1"/>
          <p:nvPr/>
        </p:nvSpPr>
        <p:spPr>
          <a:xfrm>
            <a:off x="200025" y="5057775"/>
            <a:ext cx="4591050" cy="400110"/>
          </a:xfrm>
          <a:prstGeom prst="rect">
            <a:avLst/>
          </a:prstGeom>
          <a:solidFill>
            <a:schemeClr val="bg1"/>
          </a:solidFill>
          <a:ln w="19050">
            <a:solidFill>
              <a:schemeClr val="accent2"/>
            </a:solidFill>
          </a:ln>
        </p:spPr>
        <p:txBody>
          <a:bodyPr wrap="square" rtlCol="0">
            <a:spAutoFit/>
          </a:bodyPr>
          <a:lstStyle/>
          <a:p>
            <a:r>
              <a:rPr lang="en-US" sz="2000" dirty="0"/>
              <a:t>… then select </a:t>
            </a:r>
            <a:r>
              <a:rPr lang="en-US" sz="2000" b="1" dirty="0"/>
              <a:t>Other User</a:t>
            </a:r>
            <a:r>
              <a:rPr lang="en-US" sz="2000" dirty="0"/>
              <a:t> which displays …</a:t>
            </a:r>
          </a:p>
        </p:txBody>
      </p:sp>
      <p:cxnSp>
        <p:nvCxnSpPr>
          <p:cNvPr id="7" name="Straight Arrow Connector 6">
            <a:extLst>
              <a:ext uri="{FF2B5EF4-FFF2-40B4-BE49-F238E27FC236}">
                <a16:creationId xmlns:a16="http://schemas.microsoft.com/office/drawing/2014/main" id="{DE480F64-31A0-ED4E-0E18-723216DBBCF9}"/>
              </a:ext>
            </a:extLst>
          </p:cNvPr>
          <p:cNvCxnSpPr/>
          <p:nvPr/>
        </p:nvCxnSpPr>
        <p:spPr>
          <a:xfrm flipH="1">
            <a:off x="1676400" y="5353050"/>
            <a:ext cx="714375" cy="1143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A04EFC5E-2405-C3BA-ED13-CBDF80C86671}"/>
              </a:ext>
            </a:extLst>
          </p:cNvPr>
          <p:cNvCxnSpPr>
            <a:cxnSpLocks/>
            <a:endCxn id="10" idx="1"/>
          </p:cNvCxnSpPr>
          <p:nvPr/>
        </p:nvCxnSpPr>
        <p:spPr>
          <a:xfrm flipV="1">
            <a:off x="4324350" y="4400550"/>
            <a:ext cx="742950" cy="8001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Left Brace 9">
            <a:extLst>
              <a:ext uri="{FF2B5EF4-FFF2-40B4-BE49-F238E27FC236}">
                <a16:creationId xmlns:a16="http://schemas.microsoft.com/office/drawing/2014/main" id="{E9F0144A-9D1C-0581-B8EE-557959F19DB7}"/>
              </a:ext>
            </a:extLst>
          </p:cNvPr>
          <p:cNvSpPr/>
          <p:nvPr/>
        </p:nvSpPr>
        <p:spPr>
          <a:xfrm>
            <a:off x="5067300" y="3838575"/>
            <a:ext cx="257175" cy="1123950"/>
          </a:xfrm>
          <a:prstGeom prst="leftBrace">
            <a:avLst>
              <a:gd name="adj1" fmla="val 109259"/>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69A6628D-A230-5DCF-6603-6CFFDDFC6EA5}"/>
              </a:ext>
            </a:extLst>
          </p:cNvPr>
          <p:cNvSpPr txBox="1"/>
          <p:nvPr/>
        </p:nvSpPr>
        <p:spPr>
          <a:xfrm>
            <a:off x="6877050" y="5353050"/>
            <a:ext cx="3476625" cy="400110"/>
          </a:xfrm>
          <a:prstGeom prst="rect">
            <a:avLst/>
          </a:prstGeom>
          <a:solidFill>
            <a:schemeClr val="bg1"/>
          </a:solidFill>
          <a:ln w="19050">
            <a:solidFill>
              <a:schemeClr val="accent2"/>
            </a:solidFill>
          </a:ln>
        </p:spPr>
        <p:txBody>
          <a:bodyPr wrap="square" rtlCol="0">
            <a:spAutoFit/>
          </a:bodyPr>
          <a:lstStyle/>
          <a:p>
            <a:r>
              <a:rPr lang="en-US" sz="2000" dirty="0"/>
              <a:t>If your domain is shown here …</a:t>
            </a:r>
          </a:p>
        </p:txBody>
      </p:sp>
      <p:cxnSp>
        <p:nvCxnSpPr>
          <p:cNvPr id="14" name="Straight Arrow Connector 13">
            <a:extLst>
              <a:ext uri="{FF2B5EF4-FFF2-40B4-BE49-F238E27FC236}">
                <a16:creationId xmlns:a16="http://schemas.microsoft.com/office/drawing/2014/main" id="{1C327FD5-A59D-433A-0E20-879794F87B87}"/>
              </a:ext>
            </a:extLst>
          </p:cNvPr>
          <p:cNvCxnSpPr>
            <a:cxnSpLocks/>
          </p:cNvCxnSpPr>
          <p:nvPr/>
        </p:nvCxnSpPr>
        <p:spPr>
          <a:xfrm flipH="1" flipV="1">
            <a:off x="6419850" y="4600575"/>
            <a:ext cx="3076575" cy="85731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7B213B3-56C9-BD33-59BD-DE4434E972C4}"/>
              </a:ext>
            </a:extLst>
          </p:cNvPr>
          <p:cNvSpPr txBox="1"/>
          <p:nvPr/>
        </p:nvSpPr>
        <p:spPr>
          <a:xfrm>
            <a:off x="7858125" y="1529478"/>
            <a:ext cx="3933825" cy="1323439"/>
          </a:xfrm>
          <a:prstGeom prst="rect">
            <a:avLst/>
          </a:prstGeom>
          <a:solidFill>
            <a:schemeClr val="bg1"/>
          </a:solidFill>
          <a:ln w="19050">
            <a:solidFill>
              <a:schemeClr val="accent2"/>
            </a:solidFill>
          </a:ln>
        </p:spPr>
        <p:txBody>
          <a:bodyPr wrap="square" rtlCol="0">
            <a:spAutoFit/>
          </a:bodyPr>
          <a:lstStyle/>
          <a:p>
            <a:r>
              <a:rPr lang="en-US" sz="2000" dirty="0"/>
              <a:t>… then just enter your domain username in the field provided.</a:t>
            </a:r>
          </a:p>
          <a:p>
            <a:r>
              <a:rPr lang="en-US" sz="2000" dirty="0"/>
              <a:t>The username is the part before the @ sign of your email address.</a:t>
            </a:r>
          </a:p>
        </p:txBody>
      </p:sp>
      <p:cxnSp>
        <p:nvCxnSpPr>
          <p:cNvPr id="17" name="Straight Arrow Connector 16">
            <a:extLst>
              <a:ext uri="{FF2B5EF4-FFF2-40B4-BE49-F238E27FC236}">
                <a16:creationId xmlns:a16="http://schemas.microsoft.com/office/drawing/2014/main" id="{A77537AB-3B2C-ADF9-A590-2A86A8B2255F}"/>
              </a:ext>
            </a:extLst>
          </p:cNvPr>
          <p:cNvCxnSpPr>
            <a:cxnSpLocks/>
          </p:cNvCxnSpPr>
          <p:nvPr/>
        </p:nvCxnSpPr>
        <p:spPr>
          <a:xfrm flipH="1">
            <a:off x="6419851" y="2852917"/>
            <a:ext cx="1609724" cy="118574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B2118DA-78E7-0A0E-33BA-AB9A2E39FD20}"/>
              </a:ext>
            </a:extLst>
          </p:cNvPr>
          <p:cNvSpPr txBox="1"/>
          <p:nvPr/>
        </p:nvSpPr>
        <p:spPr>
          <a:xfrm>
            <a:off x="190499" y="1725127"/>
            <a:ext cx="5607399" cy="707886"/>
          </a:xfrm>
          <a:prstGeom prst="rect">
            <a:avLst/>
          </a:prstGeom>
          <a:solidFill>
            <a:schemeClr val="bg1"/>
          </a:solidFill>
          <a:ln w="19050">
            <a:solidFill>
              <a:schemeClr val="accent2"/>
            </a:solidFill>
          </a:ln>
        </p:spPr>
        <p:txBody>
          <a:bodyPr wrap="square" rtlCol="0">
            <a:spAutoFit/>
          </a:bodyPr>
          <a:lstStyle/>
          <a:p>
            <a:r>
              <a:rPr lang="en-US" sz="2000" dirty="0"/>
              <a:t>However, if your domain is not displayed, then you must enter it before your username, as shown here.</a:t>
            </a:r>
          </a:p>
        </p:txBody>
      </p:sp>
      <p:cxnSp>
        <p:nvCxnSpPr>
          <p:cNvPr id="23" name="Straight Arrow Connector 22">
            <a:extLst>
              <a:ext uri="{FF2B5EF4-FFF2-40B4-BE49-F238E27FC236}">
                <a16:creationId xmlns:a16="http://schemas.microsoft.com/office/drawing/2014/main" id="{B71E67F9-EE9D-CDCA-45C3-27779E9EE30F}"/>
              </a:ext>
            </a:extLst>
          </p:cNvPr>
          <p:cNvCxnSpPr>
            <a:cxnSpLocks/>
          </p:cNvCxnSpPr>
          <p:nvPr/>
        </p:nvCxnSpPr>
        <p:spPr>
          <a:xfrm>
            <a:off x="4600575" y="2362200"/>
            <a:ext cx="819150" cy="15430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Oval 24">
            <a:extLst>
              <a:ext uri="{FF2B5EF4-FFF2-40B4-BE49-F238E27FC236}">
                <a16:creationId xmlns:a16="http://schemas.microsoft.com/office/drawing/2014/main" id="{88CA3A3E-996F-A8C3-9F8A-C792C4638B1A}"/>
              </a:ext>
            </a:extLst>
          </p:cNvPr>
          <p:cNvSpPr/>
          <p:nvPr/>
        </p:nvSpPr>
        <p:spPr>
          <a:xfrm>
            <a:off x="5286375" y="3914775"/>
            <a:ext cx="304800" cy="266700"/>
          </a:xfrm>
          <a:prstGeom prst="ellipse">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09E13550-EF37-C019-EE84-19487FCD2C6F}"/>
              </a:ext>
            </a:extLst>
          </p:cNvPr>
          <p:cNvSpPr txBox="1"/>
          <p:nvPr/>
        </p:nvSpPr>
        <p:spPr>
          <a:xfrm>
            <a:off x="1276350" y="3019425"/>
            <a:ext cx="904875" cy="369332"/>
          </a:xfrm>
          <a:prstGeom prst="rect">
            <a:avLst/>
          </a:prstGeom>
          <a:solidFill>
            <a:schemeClr val="bg1"/>
          </a:solidFill>
          <a:ln w="19050">
            <a:solidFill>
              <a:schemeClr val="accent2"/>
            </a:solidFill>
          </a:ln>
        </p:spPr>
        <p:txBody>
          <a:bodyPr wrap="square" rtlCol="0">
            <a:spAutoFit/>
          </a:bodyPr>
          <a:lstStyle/>
          <a:p>
            <a:r>
              <a:rPr lang="en-US" dirty="0" err="1"/>
              <a:t>nitha</a:t>
            </a:r>
            <a:r>
              <a:rPr lang="en-US" dirty="0"/>
              <a:t>\</a:t>
            </a:r>
          </a:p>
        </p:txBody>
      </p:sp>
      <p:cxnSp>
        <p:nvCxnSpPr>
          <p:cNvPr id="27" name="Straight Arrow Connector 26">
            <a:extLst>
              <a:ext uri="{FF2B5EF4-FFF2-40B4-BE49-F238E27FC236}">
                <a16:creationId xmlns:a16="http://schemas.microsoft.com/office/drawing/2014/main" id="{1C07E1A9-E9F3-612A-8208-882007052D5A}"/>
              </a:ext>
            </a:extLst>
          </p:cNvPr>
          <p:cNvCxnSpPr>
            <a:cxnSpLocks/>
            <a:endCxn id="28" idx="3"/>
          </p:cNvCxnSpPr>
          <p:nvPr/>
        </p:nvCxnSpPr>
        <p:spPr>
          <a:xfrm flipH="1" flipV="1">
            <a:off x="2181225" y="3204091"/>
            <a:ext cx="3076574" cy="8345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Slide Number Placeholder 2">
            <a:extLst>
              <a:ext uri="{FF2B5EF4-FFF2-40B4-BE49-F238E27FC236}">
                <a16:creationId xmlns:a16="http://schemas.microsoft.com/office/drawing/2014/main" id="{648F81C5-E1FE-A29D-DB1B-B9E4B75E2944}"/>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6</a:t>
            </a:fld>
            <a:endParaRPr lang="en-GB" dirty="0">
              <a:solidFill>
                <a:schemeClr val="tx1"/>
              </a:solidFill>
            </a:endParaRPr>
          </a:p>
        </p:txBody>
      </p:sp>
      <p:sp>
        <p:nvSpPr>
          <p:cNvPr id="2" name="TextBox 1">
            <a:extLst>
              <a:ext uri="{FF2B5EF4-FFF2-40B4-BE49-F238E27FC236}">
                <a16:creationId xmlns:a16="http://schemas.microsoft.com/office/drawing/2014/main" id="{7826A142-6F56-4B58-B1BD-07A9539B94DE}"/>
              </a:ext>
            </a:extLst>
          </p:cNvPr>
          <p:cNvSpPr txBox="1"/>
          <p:nvPr/>
        </p:nvSpPr>
        <p:spPr>
          <a:xfrm>
            <a:off x="947738" y="3948993"/>
            <a:ext cx="3362324" cy="707886"/>
          </a:xfrm>
          <a:prstGeom prst="rect">
            <a:avLst/>
          </a:prstGeom>
          <a:solidFill>
            <a:schemeClr val="bg1"/>
          </a:solidFill>
          <a:ln w="19050">
            <a:solidFill>
              <a:schemeClr val="accent2"/>
            </a:solidFill>
          </a:ln>
        </p:spPr>
        <p:txBody>
          <a:bodyPr wrap="square" rtlCol="0">
            <a:spAutoFit/>
          </a:bodyPr>
          <a:lstStyle>
            <a:defPPr>
              <a:defRPr lang="en-US"/>
            </a:defPPr>
          </a:lstStyle>
          <a:p>
            <a:r>
              <a:rPr lang="en-US" sz="2000" dirty="0"/>
              <a:t>NITHA is our domain name. Your domain will be different.</a:t>
            </a:r>
          </a:p>
        </p:txBody>
      </p:sp>
    </p:spTree>
    <p:extLst>
      <p:ext uri="{BB962C8B-B14F-4D97-AF65-F5344CB8AC3E}">
        <p14:creationId xmlns:p14="http://schemas.microsoft.com/office/powerpoint/2010/main" val="528873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6"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500" fill="hold"/>
                                        <p:tgtEl>
                                          <p:spTgt spid="12"/>
                                        </p:tgtEl>
                                        <p:attrNameLst>
                                          <p:attrName>ppt_x</p:attrName>
                                        </p:attrNameLst>
                                      </p:cBhvr>
                                      <p:tavLst>
                                        <p:tav tm="0">
                                          <p:val>
                                            <p:strVal val="1+#ppt_w/2"/>
                                          </p:val>
                                        </p:tav>
                                        <p:tav tm="100000">
                                          <p:val>
                                            <p:strVal val="#ppt_x"/>
                                          </p:val>
                                        </p:tav>
                                      </p:tavLst>
                                    </p:anim>
                                    <p:anim calcmode="lin" valueType="num">
                                      <p:cBhvr additive="base">
                                        <p:cTn id="27" dur="500" fill="hold"/>
                                        <p:tgtEl>
                                          <p:spTgt spid="12"/>
                                        </p:tgtEl>
                                        <p:attrNameLst>
                                          <p:attrName>ppt_y</p:attrName>
                                        </p:attrNameLst>
                                      </p:cBhvr>
                                      <p:tavLst>
                                        <p:tav tm="0">
                                          <p:val>
                                            <p:strVal val="1+#ppt_h/2"/>
                                          </p:val>
                                        </p:tav>
                                        <p:tav tm="100000">
                                          <p:val>
                                            <p:strVal val="#ppt_y"/>
                                          </p:val>
                                        </p:tav>
                                      </p:tavLst>
                                    </p:anim>
                                  </p:childTnLst>
                                </p:cTn>
                              </p:par>
                            </p:childTnLst>
                          </p:cTn>
                        </p:par>
                        <p:par>
                          <p:cTn id="28" fill="hold">
                            <p:stCondLst>
                              <p:cond delay="500"/>
                            </p:stCondLst>
                            <p:childTnLst>
                              <p:par>
                                <p:cTn id="29" presetID="22" presetClass="entr" presetSubtype="2"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right)">
                                      <p:cBhvr>
                                        <p:cTn id="31" dur="5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1+#ppt_w/2"/>
                                          </p:val>
                                        </p:tav>
                                        <p:tav tm="100000">
                                          <p:val>
                                            <p:strVal val="#ppt_x"/>
                                          </p:val>
                                        </p:tav>
                                      </p:tavLst>
                                    </p:anim>
                                    <p:anim calcmode="lin" valueType="num">
                                      <p:cBhvr additive="base">
                                        <p:cTn id="37" dur="500" fill="hold"/>
                                        <p:tgtEl>
                                          <p:spTgt spid="16"/>
                                        </p:tgtEl>
                                        <p:attrNameLst>
                                          <p:attrName>ppt_y</p:attrName>
                                        </p:attrNameLst>
                                      </p:cBhvr>
                                      <p:tavLst>
                                        <p:tav tm="0">
                                          <p:val>
                                            <p:strVal val="#ppt_y"/>
                                          </p:val>
                                        </p:tav>
                                        <p:tav tm="100000">
                                          <p:val>
                                            <p:strVal val="#ppt_y"/>
                                          </p:val>
                                        </p:tav>
                                      </p:tavLst>
                                    </p:anim>
                                  </p:childTnLst>
                                </p:cTn>
                              </p:par>
                            </p:childTnLst>
                          </p:cTn>
                        </p:par>
                        <p:par>
                          <p:cTn id="38" fill="hold">
                            <p:stCondLst>
                              <p:cond delay="500"/>
                            </p:stCondLst>
                            <p:childTnLst>
                              <p:par>
                                <p:cTn id="39" presetID="22" presetClass="entr" presetSubtype="2" fill="hold"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wipe(right)">
                                      <p:cBhvr>
                                        <p:cTn id="41" dur="500"/>
                                        <p:tgtEl>
                                          <p:spTgt spid="17"/>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20"/>
                                        </p:tgtEl>
                                        <p:attrNameLst>
                                          <p:attrName>style.visibility</p:attrName>
                                        </p:attrNameLst>
                                      </p:cBhvr>
                                      <p:to>
                                        <p:strVal val="visible"/>
                                      </p:to>
                                    </p:set>
                                    <p:anim calcmode="lin" valueType="num">
                                      <p:cBhvr additive="base">
                                        <p:cTn id="46" dur="500" fill="hold"/>
                                        <p:tgtEl>
                                          <p:spTgt spid="20"/>
                                        </p:tgtEl>
                                        <p:attrNameLst>
                                          <p:attrName>ppt_x</p:attrName>
                                        </p:attrNameLst>
                                      </p:cBhvr>
                                      <p:tavLst>
                                        <p:tav tm="0">
                                          <p:val>
                                            <p:strVal val="0-#ppt_w/2"/>
                                          </p:val>
                                        </p:tav>
                                        <p:tav tm="100000">
                                          <p:val>
                                            <p:strVal val="#ppt_x"/>
                                          </p:val>
                                        </p:tav>
                                      </p:tavLst>
                                    </p:anim>
                                    <p:anim calcmode="lin" valueType="num">
                                      <p:cBhvr additive="base">
                                        <p:cTn id="47" dur="500" fill="hold"/>
                                        <p:tgtEl>
                                          <p:spTgt spid="20"/>
                                        </p:tgtEl>
                                        <p:attrNameLst>
                                          <p:attrName>ppt_y</p:attrName>
                                        </p:attrNameLst>
                                      </p:cBhvr>
                                      <p:tavLst>
                                        <p:tav tm="0">
                                          <p:val>
                                            <p:strVal val="#ppt_y"/>
                                          </p:val>
                                        </p:tav>
                                        <p:tav tm="100000">
                                          <p:val>
                                            <p:strVal val="#ppt_y"/>
                                          </p:val>
                                        </p:tav>
                                      </p:tavLst>
                                    </p:anim>
                                  </p:childTnLst>
                                </p:cTn>
                              </p:par>
                            </p:childTnLst>
                          </p:cTn>
                        </p:par>
                        <p:par>
                          <p:cTn id="48" fill="hold">
                            <p:stCondLst>
                              <p:cond delay="500"/>
                            </p:stCondLst>
                            <p:childTnLst>
                              <p:par>
                                <p:cTn id="49" presetID="22" presetClass="entr" presetSubtype="1" fill="hold" nodeType="after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up)">
                                      <p:cBhvr>
                                        <p:cTn id="51" dur="500"/>
                                        <p:tgtEl>
                                          <p:spTgt spid="23"/>
                                        </p:tgtEl>
                                      </p:cBhvr>
                                    </p:animEffect>
                                  </p:childTnLst>
                                </p:cTn>
                              </p:par>
                            </p:childTnLst>
                          </p:cTn>
                        </p:par>
                        <p:par>
                          <p:cTn id="52" fill="hold">
                            <p:stCondLst>
                              <p:cond delay="1000"/>
                            </p:stCondLst>
                            <p:childTnLst>
                              <p:par>
                                <p:cTn id="53" presetID="53" presetClass="entr" presetSubtype="16" fill="hold" grpId="0" nodeType="after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p:cTn id="55" dur="500" fill="hold"/>
                                        <p:tgtEl>
                                          <p:spTgt spid="25"/>
                                        </p:tgtEl>
                                        <p:attrNameLst>
                                          <p:attrName>ppt_w</p:attrName>
                                        </p:attrNameLst>
                                      </p:cBhvr>
                                      <p:tavLst>
                                        <p:tav tm="0">
                                          <p:val>
                                            <p:fltVal val="0"/>
                                          </p:val>
                                        </p:tav>
                                        <p:tav tm="100000">
                                          <p:val>
                                            <p:strVal val="#ppt_w"/>
                                          </p:val>
                                        </p:tav>
                                      </p:tavLst>
                                    </p:anim>
                                    <p:anim calcmode="lin" valueType="num">
                                      <p:cBhvr>
                                        <p:cTn id="56" dur="500" fill="hold"/>
                                        <p:tgtEl>
                                          <p:spTgt spid="25"/>
                                        </p:tgtEl>
                                        <p:attrNameLst>
                                          <p:attrName>ppt_h</p:attrName>
                                        </p:attrNameLst>
                                      </p:cBhvr>
                                      <p:tavLst>
                                        <p:tav tm="0">
                                          <p:val>
                                            <p:fltVal val="0"/>
                                          </p:val>
                                        </p:tav>
                                        <p:tav tm="100000">
                                          <p:val>
                                            <p:strVal val="#ppt_h"/>
                                          </p:val>
                                        </p:tav>
                                      </p:tavLst>
                                    </p:anim>
                                    <p:animEffect transition="in" filter="fade">
                                      <p:cBhvr>
                                        <p:cTn id="57" dur="500"/>
                                        <p:tgtEl>
                                          <p:spTgt spid="25"/>
                                        </p:tgtEl>
                                      </p:cBhvr>
                                    </p:animEffect>
                                  </p:childTnLst>
                                </p:cTn>
                              </p:par>
                            </p:childTnLst>
                          </p:cTn>
                        </p:par>
                        <p:par>
                          <p:cTn id="58" fill="hold">
                            <p:stCondLst>
                              <p:cond delay="1500"/>
                            </p:stCondLst>
                            <p:childTnLst>
                              <p:par>
                                <p:cTn id="59" presetID="26" presetClass="emph" presetSubtype="0" fill="hold" grpId="1" nodeType="afterEffect">
                                  <p:stCondLst>
                                    <p:cond delay="0"/>
                                  </p:stCondLst>
                                  <p:childTnLst>
                                    <p:animEffect transition="out" filter="fade">
                                      <p:cBhvr>
                                        <p:cTn id="60" dur="500" tmFilter="0, 0; .2, .5; .8, .5; 1, 0"/>
                                        <p:tgtEl>
                                          <p:spTgt spid="25"/>
                                        </p:tgtEl>
                                      </p:cBhvr>
                                    </p:animEffect>
                                    <p:animScale>
                                      <p:cBhvr>
                                        <p:cTn id="61" dur="250" autoRev="1" fill="hold"/>
                                        <p:tgtEl>
                                          <p:spTgt spid="25"/>
                                        </p:tgtEl>
                                      </p:cBhvr>
                                      <p:by x="105000" y="105000"/>
                                    </p:animScale>
                                  </p:childTnLst>
                                </p:cTn>
                              </p:par>
                            </p:childTnLst>
                          </p:cTn>
                        </p:par>
                        <p:par>
                          <p:cTn id="62" fill="hold">
                            <p:stCondLst>
                              <p:cond delay="2000"/>
                            </p:stCondLst>
                            <p:childTnLst>
                              <p:par>
                                <p:cTn id="63" presetID="26" presetClass="emph" presetSubtype="0" fill="hold" grpId="2" nodeType="afterEffect">
                                  <p:stCondLst>
                                    <p:cond delay="0"/>
                                  </p:stCondLst>
                                  <p:childTnLst>
                                    <p:animEffect transition="out" filter="fade">
                                      <p:cBhvr>
                                        <p:cTn id="64" dur="500" tmFilter="0, 0; .2, .5; .8, .5; 1, 0"/>
                                        <p:tgtEl>
                                          <p:spTgt spid="25"/>
                                        </p:tgtEl>
                                      </p:cBhvr>
                                    </p:animEffect>
                                    <p:animScale>
                                      <p:cBhvr>
                                        <p:cTn id="65" dur="250" autoRev="1" fill="hold"/>
                                        <p:tgtEl>
                                          <p:spTgt spid="25"/>
                                        </p:tgtEl>
                                      </p:cBhvr>
                                      <p:by x="105000" y="105000"/>
                                    </p:animScale>
                                  </p:childTnLst>
                                </p:cTn>
                              </p:par>
                            </p:childTnLst>
                          </p:cTn>
                        </p:par>
                      </p:childTnLst>
                    </p:cTn>
                  </p:par>
                  <p:par>
                    <p:cTn id="66" fill="hold">
                      <p:stCondLst>
                        <p:cond delay="indefinite"/>
                      </p:stCondLst>
                      <p:childTnLst>
                        <p:par>
                          <p:cTn id="67" fill="hold">
                            <p:stCondLst>
                              <p:cond delay="0"/>
                            </p:stCondLst>
                            <p:childTnLst>
                              <p:par>
                                <p:cTn id="68" presetID="2" presetClass="entr" presetSubtype="8"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additive="base">
                                        <p:cTn id="70" dur="500" fill="hold"/>
                                        <p:tgtEl>
                                          <p:spTgt spid="28"/>
                                        </p:tgtEl>
                                        <p:attrNameLst>
                                          <p:attrName>ppt_x</p:attrName>
                                        </p:attrNameLst>
                                      </p:cBhvr>
                                      <p:tavLst>
                                        <p:tav tm="0">
                                          <p:val>
                                            <p:strVal val="0-#ppt_w/2"/>
                                          </p:val>
                                        </p:tav>
                                        <p:tav tm="100000">
                                          <p:val>
                                            <p:strVal val="#ppt_x"/>
                                          </p:val>
                                        </p:tav>
                                      </p:tavLst>
                                    </p:anim>
                                    <p:anim calcmode="lin" valueType="num">
                                      <p:cBhvr additive="base">
                                        <p:cTn id="71" dur="500" fill="hold"/>
                                        <p:tgtEl>
                                          <p:spTgt spid="28"/>
                                        </p:tgtEl>
                                        <p:attrNameLst>
                                          <p:attrName>ppt_y</p:attrName>
                                        </p:attrNameLst>
                                      </p:cBhvr>
                                      <p:tavLst>
                                        <p:tav tm="0">
                                          <p:val>
                                            <p:strVal val="#ppt_y"/>
                                          </p:val>
                                        </p:tav>
                                        <p:tav tm="100000">
                                          <p:val>
                                            <p:strVal val="#ppt_y"/>
                                          </p:val>
                                        </p:tav>
                                      </p:tavLst>
                                    </p:anim>
                                  </p:childTnLst>
                                </p:cTn>
                              </p:par>
                              <p:par>
                                <p:cTn id="72" presetID="22" presetClass="entr" presetSubtype="2" fill="hold" nodeType="withEffect">
                                  <p:stCondLst>
                                    <p:cond delay="0"/>
                                  </p:stCondLst>
                                  <p:childTnLst>
                                    <p:set>
                                      <p:cBhvr>
                                        <p:cTn id="73" dur="1" fill="hold">
                                          <p:stCondLst>
                                            <p:cond delay="0"/>
                                          </p:stCondLst>
                                        </p:cTn>
                                        <p:tgtEl>
                                          <p:spTgt spid="27"/>
                                        </p:tgtEl>
                                        <p:attrNameLst>
                                          <p:attrName>style.visibility</p:attrName>
                                        </p:attrNameLst>
                                      </p:cBhvr>
                                      <p:to>
                                        <p:strVal val="visible"/>
                                      </p:to>
                                    </p:set>
                                    <p:animEffect transition="in" filter="wipe(right)">
                                      <p:cBhvr>
                                        <p:cTn id="74" dur="500"/>
                                        <p:tgtEl>
                                          <p:spTgt spid="27"/>
                                        </p:tgtEl>
                                      </p:cBhvr>
                                    </p:animEffect>
                                  </p:childTnLst>
                                </p:cTn>
                              </p:par>
                            </p:childTnLst>
                          </p:cTn>
                        </p:par>
                        <p:par>
                          <p:cTn id="75" fill="hold">
                            <p:stCondLst>
                              <p:cond delay="500"/>
                            </p:stCondLst>
                            <p:childTnLst>
                              <p:par>
                                <p:cTn id="76" presetID="2" presetClass="entr" presetSubtype="8" fill="hold" grpId="0" nodeType="afterEffect">
                                  <p:stCondLst>
                                    <p:cond delay="0"/>
                                  </p:stCondLst>
                                  <p:childTnLst>
                                    <p:set>
                                      <p:cBhvr>
                                        <p:cTn id="77" dur="1" fill="hold">
                                          <p:stCondLst>
                                            <p:cond delay="0"/>
                                          </p:stCondLst>
                                        </p:cTn>
                                        <p:tgtEl>
                                          <p:spTgt spid="2"/>
                                        </p:tgtEl>
                                        <p:attrNameLst>
                                          <p:attrName>style.visibility</p:attrName>
                                        </p:attrNameLst>
                                      </p:cBhvr>
                                      <p:to>
                                        <p:strVal val="visible"/>
                                      </p:to>
                                    </p:set>
                                    <p:anim calcmode="lin" valueType="num">
                                      <p:cBhvr additive="base">
                                        <p:cTn id="78" dur="500" fill="hold"/>
                                        <p:tgtEl>
                                          <p:spTgt spid="2"/>
                                        </p:tgtEl>
                                        <p:attrNameLst>
                                          <p:attrName>ppt_x</p:attrName>
                                        </p:attrNameLst>
                                      </p:cBhvr>
                                      <p:tavLst>
                                        <p:tav tm="0">
                                          <p:val>
                                            <p:strVal val="0-#ppt_w/2"/>
                                          </p:val>
                                        </p:tav>
                                        <p:tav tm="100000">
                                          <p:val>
                                            <p:strVal val="#ppt_x"/>
                                          </p:val>
                                        </p:tav>
                                      </p:tavLst>
                                    </p:anim>
                                    <p:anim calcmode="lin" valueType="num">
                                      <p:cBhvr additive="base">
                                        <p:cTn id="79"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14" presetClass="exit" presetSubtype="10" fill="hold" grpId="1" nodeType="clickEffect">
                                  <p:stCondLst>
                                    <p:cond delay="0"/>
                                  </p:stCondLst>
                                  <p:childTnLst>
                                    <p:animEffect transition="out" filter="randombar(horizontal)">
                                      <p:cBhvr>
                                        <p:cTn id="83" dur="500"/>
                                        <p:tgtEl>
                                          <p:spTgt spid="4"/>
                                        </p:tgtEl>
                                      </p:cBhvr>
                                    </p:animEffect>
                                    <p:set>
                                      <p:cBhvr>
                                        <p:cTn id="84" dur="1" fill="hold">
                                          <p:stCondLst>
                                            <p:cond delay="499"/>
                                          </p:stCondLst>
                                        </p:cTn>
                                        <p:tgtEl>
                                          <p:spTgt spid="4"/>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7"/>
                                        </p:tgtEl>
                                      </p:cBhvr>
                                    </p:animEffect>
                                    <p:set>
                                      <p:cBhvr>
                                        <p:cTn id="87" dur="1" fill="hold">
                                          <p:stCondLst>
                                            <p:cond delay="499"/>
                                          </p:stCondLst>
                                        </p:cTn>
                                        <p:tgtEl>
                                          <p:spTgt spid="7"/>
                                        </p:tgtEl>
                                        <p:attrNameLst>
                                          <p:attrName>style.visibility</p:attrName>
                                        </p:attrNameLst>
                                      </p:cBhvr>
                                      <p:to>
                                        <p:strVal val="hidden"/>
                                      </p:to>
                                    </p:set>
                                  </p:childTnLst>
                                </p:cTn>
                              </p:par>
                              <p:par>
                                <p:cTn id="88" presetID="14" presetClass="exit" presetSubtype="10" fill="hold" nodeType="withEffect">
                                  <p:stCondLst>
                                    <p:cond delay="0"/>
                                  </p:stCondLst>
                                  <p:childTnLst>
                                    <p:animEffect transition="out" filter="randombar(horizontal)">
                                      <p:cBhvr>
                                        <p:cTn id="89" dur="500"/>
                                        <p:tgtEl>
                                          <p:spTgt spid="9"/>
                                        </p:tgtEl>
                                      </p:cBhvr>
                                    </p:animEffect>
                                    <p:set>
                                      <p:cBhvr>
                                        <p:cTn id="90" dur="1" fill="hold">
                                          <p:stCondLst>
                                            <p:cond delay="499"/>
                                          </p:stCondLst>
                                        </p:cTn>
                                        <p:tgtEl>
                                          <p:spTgt spid="9"/>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10"/>
                                        </p:tgtEl>
                                      </p:cBhvr>
                                    </p:animEffect>
                                    <p:set>
                                      <p:cBhvr>
                                        <p:cTn id="93" dur="1" fill="hold">
                                          <p:stCondLst>
                                            <p:cond delay="499"/>
                                          </p:stCondLst>
                                        </p:cTn>
                                        <p:tgtEl>
                                          <p:spTgt spid="10"/>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12"/>
                                        </p:tgtEl>
                                      </p:cBhvr>
                                    </p:animEffect>
                                    <p:set>
                                      <p:cBhvr>
                                        <p:cTn id="96" dur="1" fill="hold">
                                          <p:stCondLst>
                                            <p:cond delay="499"/>
                                          </p:stCondLst>
                                        </p:cTn>
                                        <p:tgtEl>
                                          <p:spTgt spid="12"/>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14"/>
                                        </p:tgtEl>
                                      </p:cBhvr>
                                    </p:animEffect>
                                    <p:set>
                                      <p:cBhvr>
                                        <p:cTn id="99" dur="1" fill="hold">
                                          <p:stCondLst>
                                            <p:cond delay="499"/>
                                          </p:stCondLst>
                                        </p:cTn>
                                        <p:tgtEl>
                                          <p:spTgt spid="14"/>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16"/>
                                        </p:tgtEl>
                                      </p:cBhvr>
                                    </p:animEffect>
                                    <p:set>
                                      <p:cBhvr>
                                        <p:cTn id="102" dur="1" fill="hold">
                                          <p:stCondLst>
                                            <p:cond delay="499"/>
                                          </p:stCondLst>
                                        </p:cTn>
                                        <p:tgtEl>
                                          <p:spTgt spid="16"/>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17"/>
                                        </p:tgtEl>
                                      </p:cBhvr>
                                    </p:animEffect>
                                    <p:set>
                                      <p:cBhvr>
                                        <p:cTn id="105" dur="1" fill="hold">
                                          <p:stCondLst>
                                            <p:cond delay="499"/>
                                          </p:stCondLst>
                                        </p:cTn>
                                        <p:tgtEl>
                                          <p:spTgt spid="17"/>
                                        </p:tgtEl>
                                        <p:attrNameLst>
                                          <p:attrName>style.visibility</p:attrName>
                                        </p:attrNameLst>
                                      </p:cBhvr>
                                      <p:to>
                                        <p:strVal val="hidden"/>
                                      </p:to>
                                    </p:set>
                                  </p:childTnLst>
                                </p:cTn>
                              </p:par>
                              <p:par>
                                <p:cTn id="106" presetID="14" presetClass="exit" presetSubtype="10" fill="hold" grpId="1" nodeType="withEffect">
                                  <p:stCondLst>
                                    <p:cond delay="0"/>
                                  </p:stCondLst>
                                  <p:childTnLst>
                                    <p:animEffect transition="out" filter="randombar(horizontal)">
                                      <p:cBhvr>
                                        <p:cTn id="107" dur="500"/>
                                        <p:tgtEl>
                                          <p:spTgt spid="20"/>
                                        </p:tgtEl>
                                      </p:cBhvr>
                                    </p:animEffect>
                                    <p:set>
                                      <p:cBhvr>
                                        <p:cTn id="108" dur="1" fill="hold">
                                          <p:stCondLst>
                                            <p:cond delay="499"/>
                                          </p:stCondLst>
                                        </p:cTn>
                                        <p:tgtEl>
                                          <p:spTgt spid="20"/>
                                        </p:tgtEl>
                                        <p:attrNameLst>
                                          <p:attrName>style.visibility</p:attrName>
                                        </p:attrNameLst>
                                      </p:cBhvr>
                                      <p:to>
                                        <p:strVal val="hidden"/>
                                      </p:to>
                                    </p:set>
                                  </p:childTnLst>
                                </p:cTn>
                              </p:par>
                              <p:par>
                                <p:cTn id="109" presetID="14" presetClass="exit" presetSubtype="10" fill="hold" nodeType="withEffect">
                                  <p:stCondLst>
                                    <p:cond delay="0"/>
                                  </p:stCondLst>
                                  <p:childTnLst>
                                    <p:animEffect transition="out" filter="randombar(horizontal)">
                                      <p:cBhvr>
                                        <p:cTn id="110" dur="500"/>
                                        <p:tgtEl>
                                          <p:spTgt spid="23"/>
                                        </p:tgtEl>
                                      </p:cBhvr>
                                    </p:animEffect>
                                    <p:set>
                                      <p:cBhvr>
                                        <p:cTn id="111" dur="1" fill="hold">
                                          <p:stCondLst>
                                            <p:cond delay="499"/>
                                          </p:stCondLst>
                                        </p:cTn>
                                        <p:tgtEl>
                                          <p:spTgt spid="23"/>
                                        </p:tgtEl>
                                        <p:attrNameLst>
                                          <p:attrName>style.visibility</p:attrName>
                                        </p:attrNameLst>
                                      </p:cBhvr>
                                      <p:to>
                                        <p:strVal val="hidden"/>
                                      </p:to>
                                    </p:set>
                                  </p:childTnLst>
                                </p:cTn>
                              </p:par>
                              <p:par>
                                <p:cTn id="112" presetID="14" presetClass="exit" presetSubtype="10" fill="hold" grpId="3" nodeType="withEffect">
                                  <p:stCondLst>
                                    <p:cond delay="0"/>
                                  </p:stCondLst>
                                  <p:childTnLst>
                                    <p:animEffect transition="out" filter="randombar(horizontal)">
                                      <p:cBhvr>
                                        <p:cTn id="113" dur="500"/>
                                        <p:tgtEl>
                                          <p:spTgt spid="25"/>
                                        </p:tgtEl>
                                      </p:cBhvr>
                                    </p:animEffect>
                                    <p:set>
                                      <p:cBhvr>
                                        <p:cTn id="114" dur="1" fill="hold">
                                          <p:stCondLst>
                                            <p:cond delay="499"/>
                                          </p:stCondLst>
                                        </p:cTn>
                                        <p:tgtEl>
                                          <p:spTgt spid="25"/>
                                        </p:tgtEl>
                                        <p:attrNameLst>
                                          <p:attrName>style.visibility</p:attrName>
                                        </p:attrNameLst>
                                      </p:cBhvr>
                                      <p:to>
                                        <p:strVal val="hidden"/>
                                      </p:to>
                                    </p:set>
                                  </p:childTnLst>
                                </p:cTn>
                              </p:par>
                              <p:par>
                                <p:cTn id="115" presetID="14" presetClass="exit" presetSubtype="10" fill="hold" grpId="1" nodeType="withEffect">
                                  <p:stCondLst>
                                    <p:cond delay="0"/>
                                  </p:stCondLst>
                                  <p:childTnLst>
                                    <p:animEffect transition="out" filter="randombar(horizontal)">
                                      <p:cBhvr>
                                        <p:cTn id="116" dur="500"/>
                                        <p:tgtEl>
                                          <p:spTgt spid="28"/>
                                        </p:tgtEl>
                                      </p:cBhvr>
                                    </p:animEffect>
                                    <p:set>
                                      <p:cBhvr>
                                        <p:cTn id="117" dur="1" fill="hold">
                                          <p:stCondLst>
                                            <p:cond delay="499"/>
                                          </p:stCondLst>
                                        </p:cTn>
                                        <p:tgtEl>
                                          <p:spTgt spid="28"/>
                                        </p:tgtEl>
                                        <p:attrNameLst>
                                          <p:attrName>style.visibility</p:attrName>
                                        </p:attrNameLst>
                                      </p:cBhvr>
                                      <p:to>
                                        <p:strVal val="hidden"/>
                                      </p:to>
                                    </p:set>
                                  </p:childTnLst>
                                </p:cTn>
                              </p:par>
                              <p:par>
                                <p:cTn id="118" presetID="14" presetClass="exit" presetSubtype="10" fill="hold" nodeType="withEffect">
                                  <p:stCondLst>
                                    <p:cond delay="0"/>
                                  </p:stCondLst>
                                  <p:childTnLst>
                                    <p:animEffect transition="out" filter="randombar(horizontal)">
                                      <p:cBhvr>
                                        <p:cTn id="119" dur="500"/>
                                        <p:tgtEl>
                                          <p:spTgt spid="27"/>
                                        </p:tgtEl>
                                      </p:cBhvr>
                                    </p:animEffect>
                                    <p:set>
                                      <p:cBhvr>
                                        <p:cTn id="120" dur="1" fill="hold">
                                          <p:stCondLst>
                                            <p:cond delay="499"/>
                                          </p:stCondLst>
                                        </p:cTn>
                                        <p:tgtEl>
                                          <p:spTgt spid="27"/>
                                        </p:tgtEl>
                                        <p:attrNameLst>
                                          <p:attrName>style.visibility</p:attrName>
                                        </p:attrNameLst>
                                      </p:cBhvr>
                                      <p:to>
                                        <p:strVal val="hidden"/>
                                      </p:to>
                                    </p:set>
                                  </p:childTnLst>
                                </p:cTn>
                              </p:par>
                              <p:par>
                                <p:cTn id="121" presetID="14" presetClass="exit" presetSubtype="10" fill="hold" grpId="1" nodeType="withEffect">
                                  <p:stCondLst>
                                    <p:cond delay="0"/>
                                  </p:stCondLst>
                                  <p:childTnLst>
                                    <p:animEffect transition="out" filter="randombar(horizontal)">
                                      <p:cBhvr>
                                        <p:cTn id="122" dur="500"/>
                                        <p:tgtEl>
                                          <p:spTgt spid="2"/>
                                        </p:tgtEl>
                                      </p:cBhvr>
                                    </p:animEffect>
                                    <p:set>
                                      <p:cBhvr>
                                        <p:cTn id="123"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10" grpId="0" animBg="1"/>
      <p:bldP spid="10" grpId="1" animBg="1"/>
      <p:bldP spid="12" grpId="0" animBg="1"/>
      <p:bldP spid="12" grpId="1" animBg="1"/>
      <p:bldP spid="16" grpId="0" animBg="1"/>
      <p:bldP spid="16" grpId="1" animBg="1"/>
      <p:bldP spid="20" grpId="0" animBg="1"/>
      <p:bldP spid="20" grpId="1" animBg="1"/>
      <p:bldP spid="25" grpId="0" animBg="1"/>
      <p:bldP spid="25" grpId="1" animBg="1"/>
      <p:bldP spid="25" grpId="2" animBg="1"/>
      <p:bldP spid="25" grpId="3" animBg="1"/>
      <p:bldP spid="28" grpId="0" animBg="1"/>
      <p:bldP spid="28" grpId="1" animBg="1"/>
      <p:bldP spid="2" grpId="0" animBg="1"/>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
            <a:extLst>
              <a:ext uri="{FF2B5EF4-FFF2-40B4-BE49-F238E27FC236}">
                <a16:creationId xmlns:a16="http://schemas.microsoft.com/office/drawing/2014/main" id="{45B0A588-6FDD-1483-4522-79B18A285A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5" name="Rectangle: Rounded Corners 4">
            <a:extLst>
              <a:ext uri="{FF2B5EF4-FFF2-40B4-BE49-F238E27FC236}">
                <a16:creationId xmlns:a16="http://schemas.microsoft.com/office/drawing/2014/main" id="{E237EFE8-2449-F18D-CFAF-585540B7E706}"/>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12" name="TextBox 11">
            <a:extLst>
              <a:ext uri="{FF2B5EF4-FFF2-40B4-BE49-F238E27FC236}">
                <a16:creationId xmlns:a16="http://schemas.microsoft.com/office/drawing/2014/main" id="{69A6628D-A230-5DCF-6603-6CFFDDFC6EA5}"/>
              </a:ext>
            </a:extLst>
          </p:cNvPr>
          <p:cNvSpPr txBox="1"/>
          <p:nvPr/>
        </p:nvSpPr>
        <p:spPr>
          <a:xfrm>
            <a:off x="5591175" y="5967977"/>
            <a:ext cx="2952750" cy="707886"/>
          </a:xfrm>
          <a:prstGeom prst="rect">
            <a:avLst/>
          </a:prstGeom>
          <a:solidFill>
            <a:schemeClr val="bg1"/>
          </a:solidFill>
          <a:ln w="19050">
            <a:solidFill>
              <a:schemeClr val="accent2"/>
            </a:solidFill>
          </a:ln>
        </p:spPr>
        <p:txBody>
          <a:bodyPr wrap="square" rtlCol="0">
            <a:spAutoFit/>
          </a:bodyPr>
          <a:lstStyle/>
          <a:p>
            <a:r>
              <a:rPr lang="en-US" sz="2000" dirty="0"/>
              <a:t>This icon represents your connection to a network.</a:t>
            </a:r>
          </a:p>
        </p:txBody>
      </p:sp>
      <p:cxnSp>
        <p:nvCxnSpPr>
          <p:cNvPr id="14" name="Straight Arrow Connector 13">
            <a:extLst>
              <a:ext uri="{FF2B5EF4-FFF2-40B4-BE49-F238E27FC236}">
                <a16:creationId xmlns:a16="http://schemas.microsoft.com/office/drawing/2014/main" id="{1C327FD5-A59D-433A-0E20-879794F87B87}"/>
              </a:ext>
            </a:extLst>
          </p:cNvPr>
          <p:cNvCxnSpPr>
            <a:cxnSpLocks/>
            <a:stCxn id="12" idx="3"/>
          </p:cNvCxnSpPr>
          <p:nvPr/>
        </p:nvCxnSpPr>
        <p:spPr>
          <a:xfrm>
            <a:off x="8543925" y="6321920"/>
            <a:ext cx="2143125" cy="2503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7B213B3-56C9-BD33-59BD-DE4434E972C4}"/>
              </a:ext>
            </a:extLst>
          </p:cNvPr>
          <p:cNvSpPr txBox="1"/>
          <p:nvPr/>
        </p:nvSpPr>
        <p:spPr>
          <a:xfrm>
            <a:off x="8380325" y="1529478"/>
            <a:ext cx="3597310" cy="707886"/>
          </a:xfrm>
          <a:prstGeom prst="rect">
            <a:avLst/>
          </a:prstGeom>
          <a:solidFill>
            <a:schemeClr val="bg1"/>
          </a:solidFill>
          <a:ln w="19050">
            <a:solidFill>
              <a:schemeClr val="accent2"/>
            </a:solidFill>
          </a:ln>
        </p:spPr>
        <p:txBody>
          <a:bodyPr wrap="square" rtlCol="0">
            <a:spAutoFit/>
          </a:bodyPr>
          <a:lstStyle/>
          <a:p>
            <a:r>
              <a:rPr lang="en-US" sz="2000" dirty="0"/>
              <a:t>This icon opens a menu that lets you shut down the computer.</a:t>
            </a:r>
          </a:p>
        </p:txBody>
      </p:sp>
      <p:cxnSp>
        <p:nvCxnSpPr>
          <p:cNvPr id="17" name="Straight Arrow Connector 16">
            <a:extLst>
              <a:ext uri="{FF2B5EF4-FFF2-40B4-BE49-F238E27FC236}">
                <a16:creationId xmlns:a16="http://schemas.microsoft.com/office/drawing/2014/main" id="{A77537AB-3B2C-ADF9-A590-2A86A8B2255F}"/>
              </a:ext>
            </a:extLst>
          </p:cNvPr>
          <p:cNvCxnSpPr>
            <a:cxnSpLocks/>
            <a:stCxn id="16" idx="2"/>
          </p:cNvCxnSpPr>
          <p:nvPr/>
        </p:nvCxnSpPr>
        <p:spPr>
          <a:xfrm>
            <a:off x="10178980" y="2237364"/>
            <a:ext cx="1098620" cy="428726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Slide Number Placeholder 2">
            <a:extLst>
              <a:ext uri="{FF2B5EF4-FFF2-40B4-BE49-F238E27FC236}">
                <a16:creationId xmlns:a16="http://schemas.microsoft.com/office/drawing/2014/main" id="{648F81C5-E1FE-A29D-DB1B-B9E4B75E2944}"/>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7</a:t>
            </a:fld>
            <a:endParaRPr lang="en-GB" dirty="0">
              <a:solidFill>
                <a:schemeClr val="tx1"/>
              </a:solidFill>
            </a:endParaRPr>
          </a:p>
        </p:txBody>
      </p:sp>
      <p:sp>
        <p:nvSpPr>
          <p:cNvPr id="24" name="TextBox 23">
            <a:extLst>
              <a:ext uri="{FF2B5EF4-FFF2-40B4-BE49-F238E27FC236}">
                <a16:creationId xmlns:a16="http://schemas.microsoft.com/office/drawing/2014/main" id="{99B1541E-6532-236A-435F-1E0380E9AE56}"/>
              </a:ext>
            </a:extLst>
          </p:cNvPr>
          <p:cNvSpPr txBox="1"/>
          <p:nvPr/>
        </p:nvSpPr>
        <p:spPr>
          <a:xfrm>
            <a:off x="1495426" y="839836"/>
            <a:ext cx="4305300" cy="707886"/>
          </a:xfrm>
          <a:prstGeom prst="rect">
            <a:avLst/>
          </a:prstGeom>
          <a:solidFill>
            <a:schemeClr val="bg1"/>
          </a:solidFill>
          <a:ln w="19050">
            <a:solidFill>
              <a:schemeClr val="accent2"/>
            </a:solidFill>
          </a:ln>
        </p:spPr>
        <p:txBody>
          <a:bodyPr wrap="square" rtlCol="0">
            <a:spAutoFit/>
          </a:bodyPr>
          <a:lstStyle/>
          <a:p>
            <a:r>
              <a:rPr lang="en-US" sz="2000" dirty="0"/>
              <a:t>This icon represents accessibility options for people with disabilities.</a:t>
            </a:r>
          </a:p>
        </p:txBody>
      </p:sp>
      <p:cxnSp>
        <p:nvCxnSpPr>
          <p:cNvPr id="26" name="Straight Arrow Connector 25">
            <a:extLst>
              <a:ext uri="{FF2B5EF4-FFF2-40B4-BE49-F238E27FC236}">
                <a16:creationId xmlns:a16="http://schemas.microsoft.com/office/drawing/2014/main" id="{199B2C85-5FA3-4AD1-BB68-817ED619E2CF}"/>
              </a:ext>
            </a:extLst>
          </p:cNvPr>
          <p:cNvCxnSpPr>
            <a:cxnSpLocks/>
          </p:cNvCxnSpPr>
          <p:nvPr/>
        </p:nvCxnSpPr>
        <p:spPr>
          <a:xfrm>
            <a:off x="5791202" y="1533881"/>
            <a:ext cx="5181598" cy="50002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787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left)">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0-#ppt_w/2"/>
                                          </p:val>
                                        </p:tav>
                                        <p:tav tm="100000">
                                          <p:val>
                                            <p:strVal val="#ppt_x"/>
                                          </p:val>
                                        </p:tav>
                                      </p:tavLst>
                                    </p:anim>
                                    <p:anim calcmode="lin" valueType="num">
                                      <p:cBhvr additive="base">
                                        <p:cTn id="18" dur="500" fill="hold"/>
                                        <p:tgtEl>
                                          <p:spTgt spid="16"/>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0-#ppt_w/2"/>
                                          </p:val>
                                        </p:tav>
                                        <p:tav tm="100000">
                                          <p:val>
                                            <p:strVal val="#ppt_x"/>
                                          </p:val>
                                        </p:tav>
                                      </p:tavLst>
                                    </p:anim>
                                    <p:anim calcmode="lin" valueType="num">
                                      <p:cBhvr additive="base">
                                        <p:cTn id="28" dur="500" fill="hold"/>
                                        <p:tgtEl>
                                          <p:spTgt spid="24"/>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1" fill="hold" nodeType="after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wipe(up)">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xit" presetSubtype="10" fill="hold" grpId="1" nodeType="clickEffect">
                                  <p:stCondLst>
                                    <p:cond delay="0"/>
                                  </p:stCondLst>
                                  <p:childTnLst>
                                    <p:animEffect transition="out" filter="randombar(horizontal)">
                                      <p:cBhvr>
                                        <p:cTn id="36" dur="500"/>
                                        <p:tgtEl>
                                          <p:spTgt spid="12"/>
                                        </p:tgtEl>
                                      </p:cBhvr>
                                    </p:animEffect>
                                    <p:set>
                                      <p:cBhvr>
                                        <p:cTn id="37" dur="1" fill="hold">
                                          <p:stCondLst>
                                            <p:cond delay="499"/>
                                          </p:stCondLst>
                                        </p:cTn>
                                        <p:tgtEl>
                                          <p:spTgt spid="12"/>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par>
                                <p:cTn id="41" presetID="14" presetClass="exit" presetSubtype="10" fill="hold" grpId="1" nodeType="withEffect">
                                  <p:stCondLst>
                                    <p:cond delay="0"/>
                                  </p:stCondLst>
                                  <p:childTnLst>
                                    <p:animEffect transition="out" filter="randombar(horizontal)">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14" presetClass="exit" presetSubtype="10" fill="hold" nodeType="withEffect">
                                  <p:stCondLst>
                                    <p:cond delay="0"/>
                                  </p:stCondLst>
                                  <p:childTnLst>
                                    <p:animEffect transition="out" filter="randombar(horizontal)">
                                      <p:cBhvr>
                                        <p:cTn id="45" dur="500"/>
                                        <p:tgtEl>
                                          <p:spTgt spid="17"/>
                                        </p:tgtEl>
                                      </p:cBhvr>
                                    </p:animEffect>
                                    <p:set>
                                      <p:cBhvr>
                                        <p:cTn id="46" dur="1" fill="hold">
                                          <p:stCondLst>
                                            <p:cond delay="499"/>
                                          </p:stCondLst>
                                        </p:cTn>
                                        <p:tgtEl>
                                          <p:spTgt spid="17"/>
                                        </p:tgtEl>
                                        <p:attrNameLst>
                                          <p:attrName>style.visibility</p:attrName>
                                        </p:attrNameLst>
                                      </p:cBhvr>
                                      <p:to>
                                        <p:strVal val="hidden"/>
                                      </p:to>
                                    </p:set>
                                  </p:childTnLst>
                                </p:cTn>
                              </p:par>
                              <p:par>
                                <p:cTn id="47" presetID="14" presetClass="exit" presetSubtype="10" fill="hold" grpId="1" nodeType="withEffect">
                                  <p:stCondLst>
                                    <p:cond delay="0"/>
                                  </p:stCondLst>
                                  <p:childTnLst>
                                    <p:animEffect transition="out" filter="randombar(horizontal)">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14" presetClass="exit" presetSubtype="10" fill="hold" nodeType="withEffect">
                                  <p:stCondLst>
                                    <p:cond delay="0"/>
                                  </p:stCondLst>
                                  <p:childTnLst>
                                    <p:animEffect transition="out" filter="randombar(horizontal)">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P spid="16" grpId="0" animBg="1"/>
      <p:bldP spid="16" grpId="1" animBg="1"/>
      <p:bldP spid="24" grpId="0" animBg="1"/>
      <p:bldP spid="2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AED6B25B-7D13-87D4-8638-6394D77991A3}"/>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8</a:t>
            </a:fld>
            <a:endParaRPr lang="en-GB" dirty="0">
              <a:solidFill>
                <a:schemeClr val="tx1"/>
              </a:solidFill>
            </a:endParaRPr>
          </a:p>
        </p:txBody>
      </p:sp>
      <p:pic>
        <p:nvPicPr>
          <p:cNvPr id="7" name="Picture 6" descr="Graphical user interface, website">
            <a:extLst>
              <a:ext uri="{FF2B5EF4-FFF2-40B4-BE49-F238E27FC236}">
                <a16:creationId xmlns:a16="http://schemas.microsoft.com/office/drawing/2014/main" id="{D80373B4-EAC6-1B12-C16E-7AC9DA6D9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pic>
        <p:nvPicPr>
          <p:cNvPr id="11" name="Picture 10" descr="Letter&#10;&#10;Description automatically generated">
            <a:extLst>
              <a:ext uri="{FF2B5EF4-FFF2-40B4-BE49-F238E27FC236}">
                <a16:creationId xmlns:a16="http://schemas.microsoft.com/office/drawing/2014/main" id="{AE80AC2F-980D-FDAA-EE64-A7A56BAABD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469" y="4776131"/>
            <a:ext cx="1016121" cy="1703798"/>
          </a:xfrm>
          <a:prstGeom prst="rect">
            <a:avLst/>
          </a:prstGeom>
        </p:spPr>
      </p:pic>
      <p:sp>
        <p:nvSpPr>
          <p:cNvPr id="12" name="TextBox 11">
            <a:extLst>
              <a:ext uri="{FF2B5EF4-FFF2-40B4-BE49-F238E27FC236}">
                <a16:creationId xmlns:a16="http://schemas.microsoft.com/office/drawing/2014/main" id="{006ABE63-B92A-46DB-3B7E-7690A44EFABD}"/>
              </a:ext>
            </a:extLst>
          </p:cNvPr>
          <p:cNvSpPr txBox="1"/>
          <p:nvPr/>
        </p:nvSpPr>
        <p:spPr>
          <a:xfrm>
            <a:off x="2733674" y="5274087"/>
            <a:ext cx="2114551" cy="400110"/>
          </a:xfrm>
          <a:prstGeom prst="rect">
            <a:avLst/>
          </a:prstGeom>
          <a:solidFill>
            <a:schemeClr val="bg1"/>
          </a:solidFill>
          <a:ln w="19050">
            <a:solidFill>
              <a:schemeClr val="accent2"/>
            </a:solidFill>
          </a:ln>
        </p:spPr>
        <p:txBody>
          <a:bodyPr wrap="square" rtlCol="0">
            <a:spAutoFit/>
          </a:bodyPr>
          <a:lstStyle/>
          <a:p>
            <a:r>
              <a:rPr lang="en-US" sz="2000" dirty="0"/>
              <a:t>Disability options.</a:t>
            </a:r>
          </a:p>
        </p:txBody>
      </p:sp>
      <p:cxnSp>
        <p:nvCxnSpPr>
          <p:cNvPr id="13" name="Straight Arrow Connector 12">
            <a:extLst>
              <a:ext uri="{FF2B5EF4-FFF2-40B4-BE49-F238E27FC236}">
                <a16:creationId xmlns:a16="http://schemas.microsoft.com/office/drawing/2014/main" id="{9413CA51-15F0-1EA1-0EAB-53A01E10D08A}"/>
              </a:ext>
            </a:extLst>
          </p:cNvPr>
          <p:cNvCxnSpPr>
            <a:cxnSpLocks/>
            <a:stCxn id="12" idx="3"/>
          </p:cNvCxnSpPr>
          <p:nvPr/>
        </p:nvCxnSpPr>
        <p:spPr>
          <a:xfrm>
            <a:off x="4848225" y="5474142"/>
            <a:ext cx="6124575" cy="1060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22C888FA-493D-613F-C3D5-BBF6827F9501}"/>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Tree>
    <p:extLst>
      <p:ext uri="{BB962C8B-B14F-4D97-AF65-F5344CB8AC3E}">
        <p14:creationId xmlns:p14="http://schemas.microsoft.com/office/powerpoint/2010/main" val="127674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12"/>
                                        </p:tgtEl>
                                      </p:cBhvr>
                                    </p:animEffect>
                                    <p:set>
                                      <p:cBhvr>
                                        <p:cTn id="21" dur="1" fill="hold">
                                          <p:stCondLst>
                                            <p:cond delay="499"/>
                                          </p:stCondLst>
                                        </p:cTn>
                                        <p:tgtEl>
                                          <p:spTgt spid="12"/>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13"/>
                                        </p:tgtEl>
                                      </p:cBhvr>
                                    </p:animEffect>
                                    <p:set>
                                      <p:cBhvr>
                                        <p:cTn id="24" dur="1" fill="hold">
                                          <p:stCondLst>
                                            <p:cond delay="499"/>
                                          </p:stCondLst>
                                        </p:cTn>
                                        <p:tgtEl>
                                          <p:spTgt spid="13"/>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2"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D4EA77AD-3071-CB73-6668-6C30D80FA3C7}"/>
              </a:ext>
            </a:extLst>
          </p:cNvPr>
          <p:cNvSpPr>
            <a:spLocks noGrp="1"/>
          </p:cNvSpPr>
          <p:nvPr>
            <p:ph type="sldNum" sz="quarter" idx="12"/>
          </p:nvPr>
        </p:nvSpPr>
        <p:spPr>
          <a:xfrm>
            <a:off x="11417422" y="63634"/>
            <a:ext cx="732395" cy="239326"/>
          </a:xfrm>
        </p:spPr>
        <p:txBody>
          <a:bodyPr/>
          <a:lstStyle/>
          <a:p>
            <a:r>
              <a:rPr lang="en-GB" dirty="0">
                <a:solidFill>
                  <a:schemeClr val="tx1"/>
                </a:solidFill>
              </a:rPr>
              <a:t> Slide </a:t>
            </a:r>
            <a:fld id="{C662AB10-2557-4585-9AB3-331B34F2A8FA}" type="slidenum">
              <a:rPr lang="en-GB" smtClean="0">
                <a:solidFill>
                  <a:schemeClr val="tx1"/>
                </a:solidFill>
              </a:rPr>
              <a:t>9</a:t>
            </a:fld>
            <a:endParaRPr lang="en-GB" dirty="0">
              <a:solidFill>
                <a:schemeClr val="tx1"/>
              </a:solidFill>
            </a:endParaRPr>
          </a:p>
        </p:txBody>
      </p:sp>
      <p:pic>
        <p:nvPicPr>
          <p:cNvPr id="4" name="Picture 3" descr="Graphical user interface, website">
            <a:extLst>
              <a:ext uri="{FF2B5EF4-FFF2-40B4-BE49-F238E27FC236}">
                <a16:creationId xmlns:a16="http://schemas.microsoft.com/office/drawing/2014/main" id="{9A3D4597-67A0-2577-54DC-FEE4BC9DF9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175" y="653654"/>
            <a:ext cx="10877550" cy="6118621"/>
          </a:xfrm>
          <a:prstGeom prst="rect">
            <a:avLst/>
          </a:prstGeom>
        </p:spPr>
      </p:pic>
      <p:sp>
        <p:nvSpPr>
          <p:cNvPr id="6" name="Rectangle: Rounded Corners 5">
            <a:extLst>
              <a:ext uri="{FF2B5EF4-FFF2-40B4-BE49-F238E27FC236}">
                <a16:creationId xmlns:a16="http://schemas.microsoft.com/office/drawing/2014/main" id="{5D4639E1-B9AA-33CA-CCD6-66C26A2E6440}"/>
              </a:ext>
            </a:extLst>
          </p:cNvPr>
          <p:cNvSpPr/>
          <p:nvPr/>
        </p:nvSpPr>
        <p:spPr>
          <a:xfrm>
            <a:off x="195943" y="122464"/>
            <a:ext cx="2792186" cy="473529"/>
          </a:xfrm>
          <a:prstGeom prst="roundRect">
            <a:avLst/>
          </a:prstGeom>
          <a:solidFill>
            <a:srgbClr val="FEF8F4"/>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Windows GUI – Login</a:t>
            </a:r>
            <a:endParaRPr lang="en-US" sz="2000" dirty="0">
              <a:solidFill>
                <a:schemeClr val="tx1"/>
              </a:solidFill>
            </a:endParaRPr>
          </a:p>
        </p:txBody>
      </p:sp>
      <p:sp>
        <p:nvSpPr>
          <p:cNvPr id="7" name="TextBox 6">
            <a:extLst>
              <a:ext uri="{FF2B5EF4-FFF2-40B4-BE49-F238E27FC236}">
                <a16:creationId xmlns:a16="http://schemas.microsoft.com/office/drawing/2014/main" id="{8F5F40BB-2CF0-B797-967B-57C686C9A72C}"/>
              </a:ext>
            </a:extLst>
          </p:cNvPr>
          <p:cNvSpPr txBox="1"/>
          <p:nvPr/>
        </p:nvSpPr>
        <p:spPr>
          <a:xfrm>
            <a:off x="2819399" y="5581863"/>
            <a:ext cx="1764405" cy="400110"/>
          </a:xfrm>
          <a:prstGeom prst="rect">
            <a:avLst/>
          </a:prstGeom>
          <a:solidFill>
            <a:schemeClr val="bg1"/>
          </a:solidFill>
          <a:ln w="19050">
            <a:solidFill>
              <a:schemeClr val="accent2"/>
            </a:solidFill>
          </a:ln>
        </p:spPr>
        <p:txBody>
          <a:bodyPr wrap="square" rtlCol="0">
            <a:spAutoFit/>
          </a:bodyPr>
          <a:lstStyle/>
          <a:p>
            <a:r>
              <a:rPr lang="en-US" sz="2000" dirty="0"/>
              <a:t>Power options.</a:t>
            </a:r>
          </a:p>
        </p:txBody>
      </p:sp>
      <p:cxnSp>
        <p:nvCxnSpPr>
          <p:cNvPr id="8" name="Straight Arrow Connector 7">
            <a:extLst>
              <a:ext uri="{FF2B5EF4-FFF2-40B4-BE49-F238E27FC236}">
                <a16:creationId xmlns:a16="http://schemas.microsoft.com/office/drawing/2014/main" id="{E3475365-9AF9-0985-FEF3-279236347787}"/>
              </a:ext>
            </a:extLst>
          </p:cNvPr>
          <p:cNvCxnSpPr>
            <a:cxnSpLocks/>
            <a:stCxn id="7" idx="3"/>
          </p:cNvCxnSpPr>
          <p:nvPr/>
        </p:nvCxnSpPr>
        <p:spPr>
          <a:xfrm>
            <a:off x="4583804" y="5781918"/>
            <a:ext cx="6600663" cy="77128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8FEC1F2A-0485-7AA2-ED99-F6078CFA41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4809" y="5490542"/>
            <a:ext cx="1024948" cy="999796"/>
          </a:xfrm>
          <a:prstGeom prst="rect">
            <a:avLst/>
          </a:prstGeom>
        </p:spPr>
      </p:pic>
    </p:spTree>
    <p:extLst>
      <p:ext uri="{BB962C8B-B14F-4D97-AF65-F5344CB8AC3E}">
        <p14:creationId xmlns:p14="http://schemas.microsoft.com/office/powerpoint/2010/main" val="195855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par>
                          <p:cTn id="13" fill="hold">
                            <p:stCondLst>
                              <p:cond delay="1000"/>
                            </p:stCondLst>
                            <p:childTnLst>
                              <p:par>
                                <p:cTn id="14" presetID="22" presetClass="entr" presetSubtype="4"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down)">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xit" presetSubtype="10" fill="hold" grpId="1" nodeType="clickEffect">
                                  <p:stCondLst>
                                    <p:cond delay="0"/>
                                  </p:stCondLst>
                                  <p:childTnLst>
                                    <p:animEffect transition="out" filter="randombar(horizontal)">
                                      <p:cBhvr>
                                        <p:cTn id="20" dur="500"/>
                                        <p:tgtEl>
                                          <p:spTgt spid="7"/>
                                        </p:tgtEl>
                                      </p:cBhvr>
                                    </p:animEffect>
                                    <p:set>
                                      <p:cBhvr>
                                        <p:cTn id="21" dur="1" fill="hold">
                                          <p:stCondLst>
                                            <p:cond delay="499"/>
                                          </p:stCondLst>
                                        </p:cTn>
                                        <p:tgtEl>
                                          <p:spTgt spid="7"/>
                                        </p:tgtEl>
                                        <p:attrNameLst>
                                          <p:attrName>style.visibility</p:attrName>
                                        </p:attrNameLst>
                                      </p:cBhvr>
                                      <p:to>
                                        <p:strVal val="hidden"/>
                                      </p:to>
                                    </p:set>
                                  </p:childTnLst>
                                </p:cTn>
                              </p:par>
                              <p:par>
                                <p:cTn id="22" presetID="14" presetClass="exit" presetSubtype="10" fill="hold" nodeType="withEffect">
                                  <p:stCondLst>
                                    <p:cond delay="0"/>
                                  </p:stCondLst>
                                  <p:childTnLst>
                                    <p:animEffect transition="out" filter="randombar(horizontal)">
                                      <p:cBhvr>
                                        <p:cTn id="23" dur="500"/>
                                        <p:tgtEl>
                                          <p:spTgt spid="8"/>
                                        </p:tgtEl>
                                      </p:cBhvr>
                                    </p:animEffect>
                                    <p:set>
                                      <p:cBhvr>
                                        <p:cTn id="24" dur="1" fill="hold">
                                          <p:stCondLst>
                                            <p:cond delay="499"/>
                                          </p:stCondLst>
                                        </p:cTn>
                                        <p:tgtEl>
                                          <p:spTgt spid="8"/>
                                        </p:tgtEl>
                                        <p:attrNameLst>
                                          <p:attrName>style.visibility</p:attrName>
                                        </p:attrNameLst>
                                      </p:cBhvr>
                                      <p:to>
                                        <p:strVal val="hidden"/>
                                      </p:to>
                                    </p:set>
                                  </p:childTnLst>
                                </p:cTn>
                              </p:par>
                              <p:par>
                                <p:cTn id="25" presetID="14" presetClass="exit" presetSubtype="10" fill="hold" nodeType="withEffect">
                                  <p:stCondLst>
                                    <p:cond delay="0"/>
                                  </p:stCondLst>
                                  <p:childTnLst>
                                    <p:animEffect transition="out" filter="randombar(horizontal)">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0" ma:contentTypeDescription="Create a new document." ma:contentTypeScope="" ma:versionID="f10cea1aa60594e832b72c0de3cc04bb">
  <xsd:schema xmlns:xsd="http://www.w3.org/2001/XMLSchema" xmlns:xs="http://www.w3.org/2001/XMLSchema" xmlns:p="http://schemas.microsoft.com/office/2006/metadata/properties" targetNamespace="http://schemas.microsoft.com/office/2006/metadata/properties" ma:root="true" ma:fieldsID="d413257cd9829394d17656a545d5fa4e">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91738BB-DE2B-46CA-89B4-7A378BA9DEC6}">
  <ds:schemaRefs>
    <ds:schemaRef ds:uri="http://schemas.microsoft.com/sharepoint/v3/contenttype/forms"/>
  </ds:schemaRefs>
</ds:datastoreItem>
</file>

<file path=customXml/itemProps2.xml><?xml version="1.0" encoding="utf-8"?>
<ds:datastoreItem xmlns:ds="http://schemas.openxmlformats.org/officeDocument/2006/customXml" ds:itemID="{1EB96C2F-932E-48DD-BF00-AECE4DFC40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20336</TotalTime>
  <Words>3414</Words>
  <Application>Microsoft Office PowerPoint</Application>
  <PresentationFormat>Widescreen</PresentationFormat>
  <Paragraphs>365</Paragraphs>
  <Slides>38</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Script MT Bold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 Security</vt:lpstr>
      <vt:lpstr>PowerPoint Presentation</vt:lpstr>
      <vt:lpstr>Backup Security</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help desk</dc:creator>
  <cp:lastModifiedBy>help desk</cp:lastModifiedBy>
  <cp:revision>182</cp:revision>
  <dcterms:created xsi:type="dcterms:W3CDTF">2022-07-14T19:39:19Z</dcterms:created>
  <dcterms:modified xsi:type="dcterms:W3CDTF">2026-08-19T14:35:41Z</dcterms:modified>
</cp:coreProperties>
</file>