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5"/>
  </p:notesMasterIdLst>
  <p:sldIdLst>
    <p:sldId id="257" r:id="rId5"/>
    <p:sldId id="258" r:id="rId6"/>
    <p:sldId id="259" r:id="rId7"/>
    <p:sldId id="385" r:id="rId8"/>
    <p:sldId id="405" r:id="rId9"/>
    <p:sldId id="420" r:id="rId10"/>
    <p:sldId id="369" r:id="rId11"/>
    <p:sldId id="408" r:id="rId12"/>
    <p:sldId id="409" r:id="rId13"/>
    <p:sldId id="370" r:id="rId14"/>
    <p:sldId id="371" r:id="rId15"/>
    <p:sldId id="410" r:id="rId16"/>
    <p:sldId id="421" r:id="rId17"/>
    <p:sldId id="387" r:id="rId18"/>
    <p:sldId id="423" r:id="rId19"/>
    <p:sldId id="424" r:id="rId20"/>
    <p:sldId id="426" r:id="rId21"/>
    <p:sldId id="425" r:id="rId22"/>
    <p:sldId id="427" r:id="rId23"/>
    <p:sldId id="428" r:id="rId24"/>
    <p:sldId id="429" r:id="rId25"/>
    <p:sldId id="372" r:id="rId26"/>
    <p:sldId id="430" r:id="rId27"/>
    <p:sldId id="388" r:id="rId28"/>
    <p:sldId id="412" r:id="rId29"/>
    <p:sldId id="413" r:id="rId30"/>
    <p:sldId id="373" r:id="rId31"/>
    <p:sldId id="433" r:id="rId32"/>
    <p:sldId id="432" r:id="rId33"/>
    <p:sldId id="431" r:id="rId34"/>
    <p:sldId id="389" r:id="rId35"/>
    <p:sldId id="434" r:id="rId36"/>
    <p:sldId id="399" r:id="rId37"/>
    <p:sldId id="435" r:id="rId38"/>
    <p:sldId id="400" r:id="rId39"/>
    <p:sldId id="401" r:id="rId40"/>
    <p:sldId id="391" r:id="rId41"/>
    <p:sldId id="392" r:id="rId42"/>
    <p:sldId id="393" r:id="rId43"/>
    <p:sldId id="390" r:id="rId44"/>
    <p:sldId id="394" r:id="rId45"/>
    <p:sldId id="395" r:id="rId46"/>
    <p:sldId id="396" r:id="rId47"/>
    <p:sldId id="414" r:id="rId48"/>
    <p:sldId id="402" r:id="rId49"/>
    <p:sldId id="436" r:id="rId50"/>
    <p:sldId id="403" r:id="rId51"/>
    <p:sldId id="404" r:id="rId52"/>
    <p:sldId id="437" r:id="rId53"/>
    <p:sldId id="261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472A"/>
    <a:srgbClr val="BDFFDB"/>
    <a:srgbClr val="FEF8F4"/>
    <a:srgbClr val="FBF9FD"/>
    <a:srgbClr val="F1F8EC"/>
    <a:srgbClr val="FDF0E7"/>
    <a:srgbClr val="F6F0FA"/>
    <a:srgbClr val="F5F9FD"/>
    <a:srgbClr val="F1E8F8"/>
    <a:srgbClr val="FDF3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7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78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p desk" userId="076106f8-e622-4bba-bf8d-41b4b1aaf204" providerId="ADAL" clId="{DAB6A9F1-069E-4BDC-9C89-EFA99D91108B}"/>
    <pc:docChg chg="undo custSel addSld delSld modSld">
      <pc:chgData name="help desk" userId="076106f8-e622-4bba-bf8d-41b4b1aaf204" providerId="ADAL" clId="{DAB6A9F1-069E-4BDC-9C89-EFA99D91108B}" dt="2025-01-27T15:05:35.779" v="33" actId="1035"/>
      <pc:docMkLst>
        <pc:docMk/>
      </pc:docMkLst>
      <pc:sldChg chg="del">
        <pc:chgData name="help desk" userId="076106f8-e622-4bba-bf8d-41b4b1aaf204" providerId="ADAL" clId="{DAB6A9F1-069E-4BDC-9C89-EFA99D91108B}" dt="2025-01-10T14:53:00.437" v="0" actId="47"/>
        <pc:sldMkLst>
          <pc:docMk/>
          <pc:sldMk cId="1625631789" sldId="256"/>
        </pc:sldMkLst>
      </pc:sldChg>
      <pc:sldChg chg="addSp delSp modSp mod">
        <pc:chgData name="help desk" userId="076106f8-e622-4bba-bf8d-41b4b1aaf204" providerId="ADAL" clId="{DAB6A9F1-069E-4BDC-9C89-EFA99D91108B}" dt="2025-01-27T15:05:35.779" v="33" actId="1035"/>
        <pc:sldMkLst>
          <pc:docMk/>
          <pc:sldMk cId="2847858403" sldId="257"/>
        </pc:sldMkLst>
        <pc:spChg chg="add del mod">
          <ac:chgData name="help desk" userId="076106f8-e622-4bba-bf8d-41b4b1aaf204" providerId="ADAL" clId="{DAB6A9F1-069E-4BDC-9C89-EFA99D91108B}" dt="2025-01-27T15:05:19.727" v="16" actId="478"/>
          <ac:spMkLst>
            <pc:docMk/>
            <pc:sldMk cId="2847858403" sldId="257"/>
            <ac:spMk id="2" creationId="{00000000-0000-0000-0000-000000000000}"/>
          </ac:spMkLst>
        </pc:spChg>
        <pc:spChg chg="mod">
          <ac:chgData name="help desk" userId="076106f8-e622-4bba-bf8d-41b4b1aaf204" providerId="ADAL" clId="{DAB6A9F1-069E-4BDC-9C89-EFA99D91108B}" dt="2025-01-27T15:05:35.779" v="33" actId="1035"/>
          <ac:spMkLst>
            <pc:docMk/>
            <pc:sldMk cId="2847858403" sldId="257"/>
            <ac:spMk id="5" creationId="{00000000-0000-0000-0000-000000000000}"/>
          </ac:spMkLst>
        </pc:spChg>
        <pc:spChg chg="add del mod">
          <ac:chgData name="help desk" userId="076106f8-e622-4bba-bf8d-41b4b1aaf204" providerId="ADAL" clId="{DAB6A9F1-069E-4BDC-9C89-EFA99D91108B}" dt="2025-01-27T15:04:38.376" v="6"/>
          <ac:spMkLst>
            <pc:docMk/>
            <pc:sldMk cId="2847858403" sldId="257"/>
            <ac:spMk id="6" creationId="{52BEA306-DD13-4540-B1DE-8684B1966587}"/>
          </ac:spMkLst>
        </pc:spChg>
        <pc:spChg chg="add mod">
          <ac:chgData name="help desk" userId="076106f8-e622-4bba-bf8d-41b4b1aaf204" providerId="ADAL" clId="{DAB6A9F1-069E-4BDC-9C89-EFA99D91108B}" dt="2025-01-27T15:05:23.607" v="17" actId="1076"/>
          <ac:spMkLst>
            <pc:docMk/>
            <pc:sldMk cId="2847858403" sldId="257"/>
            <ac:spMk id="7" creationId="{D73C14F5-6F09-4CB7-9481-CC7AD8FDD25C}"/>
          </ac:spMkLst>
        </pc:spChg>
      </pc:sldChg>
      <pc:sldChg chg="modSp">
        <pc:chgData name="help desk" userId="076106f8-e622-4bba-bf8d-41b4b1aaf204" providerId="ADAL" clId="{DAB6A9F1-069E-4BDC-9C89-EFA99D91108B}" dt="2025-01-14T21:48:02.691" v="3"/>
        <pc:sldMkLst>
          <pc:docMk/>
          <pc:sldMk cId="3125298073" sldId="258"/>
        </pc:sldMkLst>
        <pc:spChg chg="mod">
          <ac:chgData name="help desk" userId="076106f8-e622-4bba-bf8d-41b4b1aaf204" providerId="ADAL" clId="{DAB6A9F1-069E-4BDC-9C89-EFA99D91108B}" dt="2025-01-14T21:48:02.691" v="3"/>
          <ac:spMkLst>
            <pc:docMk/>
            <pc:sldMk cId="3125298073" sldId="258"/>
            <ac:spMk id="4" creationId="{AD148FFB-0773-4F1D-987F-DFDD48FB2726}"/>
          </ac:spMkLst>
        </pc:spChg>
      </pc:sldChg>
      <pc:sldChg chg="del">
        <pc:chgData name="help desk" userId="076106f8-e622-4bba-bf8d-41b4b1aaf204" providerId="ADAL" clId="{DAB6A9F1-069E-4BDC-9C89-EFA99D91108B}" dt="2025-01-10T14:53:08.249" v="2" actId="47"/>
        <pc:sldMkLst>
          <pc:docMk/>
          <pc:sldMk cId="4268497802" sldId="260"/>
        </pc:sldMkLst>
      </pc:sldChg>
      <pc:sldChg chg="del">
        <pc:chgData name="help desk" userId="076106f8-e622-4bba-bf8d-41b4b1aaf204" providerId="ADAL" clId="{DAB6A9F1-069E-4BDC-9C89-EFA99D91108B}" dt="2025-01-10T14:53:00.437" v="0" actId="47"/>
        <pc:sldMkLst>
          <pc:docMk/>
          <pc:sldMk cId="3038758337" sldId="263"/>
        </pc:sldMkLst>
      </pc:sldChg>
      <pc:sldChg chg="del">
        <pc:chgData name="help desk" userId="076106f8-e622-4bba-bf8d-41b4b1aaf204" providerId="ADAL" clId="{DAB6A9F1-069E-4BDC-9C89-EFA99D91108B}" dt="2025-01-10T14:53:00.437" v="0" actId="47"/>
        <pc:sldMkLst>
          <pc:docMk/>
          <pc:sldMk cId="1538006657" sldId="264"/>
        </pc:sldMkLst>
      </pc:sldChg>
      <pc:sldChg chg="del">
        <pc:chgData name="help desk" userId="076106f8-e622-4bba-bf8d-41b4b1aaf204" providerId="ADAL" clId="{DAB6A9F1-069E-4BDC-9C89-EFA99D91108B}" dt="2025-01-10T14:53:00.437" v="0" actId="47"/>
        <pc:sldMkLst>
          <pc:docMk/>
          <pc:sldMk cId="2521371328" sldId="265"/>
        </pc:sldMkLst>
      </pc:sldChg>
      <pc:sldChg chg="del">
        <pc:chgData name="help desk" userId="076106f8-e622-4bba-bf8d-41b4b1aaf204" providerId="ADAL" clId="{DAB6A9F1-069E-4BDC-9C89-EFA99D91108B}" dt="2025-01-10T14:53:00.437" v="0" actId="47"/>
        <pc:sldMkLst>
          <pc:docMk/>
          <pc:sldMk cId="212212897" sldId="266"/>
        </pc:sldMkLst>
      </pc:sldChg>
      <pc:sldChg chg="del">
        <pc:chgData name="help desk" userId="076106f8-e622-4bba-bf8d-41b4b1aaf204" providerId="ADAL" clId="{DAB6A9F1-069E-4BDC-9C89-EFA99D91108B}" dt="2025-01-10T14:53:00.437" v="0" actId="47"/>
        <pc:sldMkLst>
          <pc:docMk/>
          <pc:sldMk cId="2651532878" sldId="267"/>
        </pc:sldMkLst>
      </pc:sldChg>
      <pc:sldChg chg="del">
        <pc:chgData name="help desk" userId="076106f8-e622-4bba-bf8d-41b4b1aaf204" providerId="ADAL" clId="{DAB6A9F1-069E-4BDC-9C89-EFA99D91108B}" dt="2025-01-10T14:53:00.437" v="0" actId="47"/>
        <pc:sldMkLst>
          <pc:docMk/>
          <pc:sldMk cId="2314503019" sldId="415"/>
        </pc:sldMkLst>
      </pc:sldChg>
      <pc:sldChg chg="del">
        <pc:chgData name="help desk" userId="076106f8-e622-4bba-bf8d-41b4b1aaf204" providerId="ADAL" clId="{DAB6A9F1-069E-4BDC-9C89-EFA99D91108B}" dt="2025-01-10T14:53:00.437" v="0" actId="47"/>
        <pc:sldMkLst>
          <pc:docMk/>
          <pc:sldMk cId="528791687" sldId="416"/>
        </pc:sldMkLst>
      </pc:sldChg>
      <pc:sldChg chg="del">
        <pc:chgData name="help desk" userId="076106f8-e622-4bba-bf8d-41b4b1aaf204" providerId="ADAL" clId="{DAB6A9F1-069E-4BDC-9C89-EFA99D91108B}" dt="2025-01-10T14:53:00.437" v="0" actId="47"/>
        <pc:sldMkLst>
          <pc:docMk/>
          <pc:sldMk cId="3318881279" sldId="417"/>
        </pc:sldMkLst>
      </pc:sldChg>
      <pc:sldChg chg="del">
        <pc:chgData name="help desk" userId="076106f8-e622-4bba-bf8d-41b4b1aaf204" providerId="ADAL" clId="{DAB6A9F1-069E-4BDC-9C89-EFA99D91108B}" dt="2025-01-10T14:53:00.437" v="0" actId="47"/>
        <pc:sldMkLst>
          <pc:docMk/>
          <pc:sldMk cId="3816924526" sldId="418"/>
        </pc:sldMkLst>
      </pc:sldChg>
      <pc:sldChg chg="del">
        <pc:chgData name="help desk" userId="076106f8-e622-4bba-bf8d-41b4b1aaf204" providerId="ADAL" clId="{DAB6A9F1-069E-4BDC-9C89-EFA99D91108B}" dt="2025-01-10T14:53:00.437" v="0" actId="47"/>
        <pc:sldMkLst>
          <pc:docMk/>
          <pc:sldMk cId="1332410728" sldId="419"/>
        </pc:sldMkLst>
      </pc:sldChg>
      <pc:sldChg chg="add">
        <pc:chgData name="help desk" userId="076106f8-e622-4bba-bf8d-41b4b1aaf204" providerId="ADAL" clId="{DAB6A9F1-069E-4BDC-9C89-EFA99D91108B}" dt="2025-01-10T14:53:06.649" v="1"/>
        <pc:sldMkLst>
          <pc:docMk/>
          <pc:sldMk cId="3354260811" sldId="43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2025-01-27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39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9021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40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2551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43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180020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44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9454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45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92664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BEBD6-E9C6-4D02-8BBB-C6BBFADC817C}" type="slidenum">
              <a:rPr lang="en-CA" smtClean="0"/>
              <a:t>46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552731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49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3571E-5757-4613-A54E-249D2601DE4E}" type="datetime1">
              <a:rPr lang="en-US" smtClean="0"/>
              <a:t>1/27/2025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268AE-8062-40C2-BCC7-F806B7121234}" type="datetime1">
              <a:rPr lang="en-US" smtClean="0"/>
              <a:t>1/27/2025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AC282-C2F9-4393-888F-FE0CD4ADA87D}" type="datetime1">
              <a:rPr lang="en-US" smtClean="0"/>
              <a:t>1/27/2025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7991A-A729-4752-B983-A3209F9F3AE8}" type="datetime1">
              <a:rPr lang="en-US" smtClean="0"/>
              <a:t>1/27/2025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This is a footer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14AE-72C2-4F75-AEC2-4E5B03FF11C5}" type="datetime1">
              <a:rPr lang="en-US" smtClean="0"/>
              <a:t>1/27/2025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BEC37-0CCB-4A87-B3E1-68059CD775C4}" type="datetime1">
              <a:rPr lang="en-US" smtClean="0"/>
              <a:t>1/27/2025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A5DD2-78A0-4460-BE00-01E88DBE42DC}" type="datetime1">
              <a:rPr lang="en-US" smtClean="0"/>
              <a:t>1/27/2025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931D-4A4B-44E7-A640-0BCD17463B0E}" type="datetime1">
              <a:rPr lang="en-US" smtClean="0"/>
              <a:t>1/27/2025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A1CE-A379-4620-B4F1-1012371ABFE4}" type="datetime1">
              <a:rPr lang="en-US" smtClean="0"/>
              <a:t>1/27/2025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19DF7-A2F7-48B4-B4BF-DCB685847789}" type="datetime1">
              <a:rPr lang="en-US" smtClean="0"/>
              <a:t>1/27/2025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B1D30-CDCA-4040-B985-EDDE5473082D}" type="datetime1">
              <a:rPr lang="en-US" smtClean="0"/>
              <a:t>1/27/2025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656A5C-742E-4356-86E8-D1C826B2EDFB}" type="datetime1">
              <a:rPr lang="en-US" smtClean="0"/>
              <a:t>1/27/2025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CA"/>
              <a:t>This is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EE394-13D8-419E-9940-D7E54BDB0012}" type="datetime1">
              <a:rPr lang="en-US" smtClean="0"/>
              <a:t>1/27/2025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CA"/>
              <a:t>This is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png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0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10" Type="http://schemas.openxmlformats.org/officeDocument/2006/relationships/image" Target="../media/image80.png"/><Relationship Id="rId4" Type="http://schemas.openxmlformats.org/officeDocument/2006/relationships/image" Target="../media/image73.png"/><Relationship Id="rId9" Type="http://schemas.openxmlformats.org/officeDocument/2006/relationships/image" Target="../media/image7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8.png"/><Relationship Id="rId4" Type="http://schemas.openxmlformats.org/officeDocument/2006/relationships/image" Target="../media/image7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4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0" y="0"/>
            <a:ext cx="12307078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96372" y="2869931"/>
            <a:ext cx="1714334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Entry Level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015" y="1362011"/>
            <a:ext cx="1325078" cy="130122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73C14F5-6F09-4CB7-9481-CC7AD8FDD25C}"/>
              </a:ext>
            </a:extLst>
          </p:cNvPr>
          <p:cNvSpPr/>
          <p:nvPr/>
        </p:nvSpPr>
        <p:spPr>
          <a:xfrm>
            <a:off x="3469637" y="235109"/>
            <a:ext cx="5252725" cy="803825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  <a:effectLst>
            <a:outerShdw blurRad="63500" dist="114300" dir="8100000" algn="tr" rotWithShape="0">
              <a:prstClr val="black">
                <a:alpha val="40000"/>
              </a:prstClr>
            </a:outerShdw>
            <a:softEdge rad="254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3600" dirty="0">
                <a:solidFill>
                  <a:schemeClr val="tx1"/>
                </a:solidFill>
                <a:effectLst>
                  <a:outerShdw blurRad="50800" dist="50800" dir="5400000" algn="ctr" rotWithShape="0">
                    <a:srgbClr val="000000"/>
                  </a:outerShdw>
                </a:effectLst>
              </a:rPr>
              <a:t>Outlook 2016/2019 Intro</a:t>
            </a:r>
          </a:p>
        </p:txBody>
      </p:sp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19394757-0505-41D9-A173-4277B5144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342" y="1330421"/>
            <a:ext cx="9128686" cy="546817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3544" y="563845"/>
            <a:ext cx="3672276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Making of a PowerPoint Slide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27620" y="585173"/>
            <a:ext cx="2939752" cy="40011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Click on the Home Tab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4237" y="2451394"/>
            <a:ext cx="2667515" cy="101566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Click on the </a:t>
            </a:r>
            <a:r>
              <a:rPr lang="en-CA" sz="2000" b="1" i="1" dirty="0"/>
              <a:t>New Slide</a:t>
            </a:r>
            <a:r>
              <a:rPr lang="en-CA" sz="2000" dirty="0"/>
              <a:t> menu from the </a:t>
            </a:r>
            <a:r>
              <a:rPr lang="en-CA" sz="2000" b="1" i="1" dirty="0"/>
              <a:t>Slides</a:t>
            </a:r>
            <a:r>
              <a:rPr lang="en-CA" sz="2000" dirty="0"/>
              <a:t> group.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4237" y="4032766"/>
            <a:ext cx="2667515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Select the slide </a:t>
            </a:r>
            <a:r>
              <a:rPr lang="en-CA" sz="2000" b="1" i="1" dirty="0"/>
              <a:t>Blank</a:t>
            </a:r>
            <a:r>
              <a:rPr lang="en-CA" sz="2000" dirty="0"/>
              <a:t> slide</a:t>
            </a:r>
            <a:endParaRPr lang="en-CA" sz="2000" b="1" i="1" dirty="0"/>
          </a:p>
        </p:txBody>
      </p:sp>
      <p:sp>
        <p:nvSpPr>
          <p:cNvPr id="11" name="Rectangle 10"/>
          <p:cNvSpPr/>
          <p:nvPr/>
        </p:nvSpPr>
        <p:spPr>
          <a:xfrm>
            <a:off x="3560605" y="1650289"/>
            <a:ext cx="438827" cy="27251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CA" dirty="0"/>
          </a:p>
        </p:txBody>
      </p:sp>
      <p:cxnSp>
        <p:nvCxnSpPr>
          <p:cNvPr id="13" name="Straight Arrow Connector 12"/>
          <p:cNvCxnSpPr>
            <a:cxnSpLocks/>
            <a:endCxn id="11" idx="0"/>
          </p:cNvCxnSpPr>
          <p:nvPr/>
        </p:nvCxnSpPr>
        <p:spPr>
          <a:xfrm flipH="1">
            <a:off x="3780019" y="954505"/>
            <a:ext cx="347600" cy="69578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cxnSpLocks/>
            <a:stCxn id="9" idx="3"/>
            <a:endCxn id="28" idx="1"/>
          </p:cNvCxnSpPr>
          <p:nvPr/>
        </p:nvCxnSpPr>
        <p:spPr>
          <a:xfrm flipV="1">
            <a:off x="2791752" y="2248107"/>
            <a:ext cx="1024068" cy="71111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332" y="2559601"/>
            <a:ext cx="2926768" cy="395292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820" y="1924941"/>
            <a:ext cx="393419" cy="646331"/>
          </a:xfrm>
          <a:prstGeom prst="rect">
            <a:avLst/>
          </a:prstGeom>
        </p:spPr>
      </p:pic>
      <p:cxnSp>
        <p:nvCxnSpPr>
          <p:cNvPr id="19" name="Straight Arrow Connector 18"/>
          <p:cNvCxnSpPr>
            <a:cxnSpLocks/>
            <a:stCxn id="10" idx="3"/>
          </p:cNvCxnSpPr>
          <p:nvPr/>
        </p:nvCxnSpPr>
        <p:spPr>
          <a:xfrm>
            <a:off x="2791752" y="4386709"/>
            <a:ext cx="1335867" cy="61555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815820" y="1924941"/>
            <a:ext cx="393418" cy="63466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89A6CA7F-5531-4B0B-B92B-D47E8F43272B}"/>
              </a:ext>
            </a:extLst>
          </p:cNvPr>
          <p:cNvSpPr/>
          <p:nvPr/>
        </p:nvSpPr>
        <p:spPr>
          <a:xfrm>
            <a:off x="4185343" y="-2964"/>
            <a:ext cx="397300" cy="575177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Slide Number Placeholder 2">
            <a:extLst>
              <a:ext uri="{FF2B5EF4-FFF2-40B4-BE49-F238E27FC236}">
                <a16:creationId xmlns:a16="http://schemas.microsoft.com/office/drawing/2014/main" id="{20794C89-EFF2-4422-B9FD-17183BAD7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0202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4" grpId="0" animBg="1"/>
      <p:bldP spid="14" grpId="1" animBg="1"/>
      <p:bldP spid="29" grpId="0" animBg="1"/>
      <p:bldP spid="2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55C3E96-C63F-449D-9A3F-FF28C91B6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644" y="1339515"/>
            <a:ext cx="9144940" cy="54779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237" y="1943784"/>
            <a:ext cx="2748437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Notice the new slide was inserted below the slide you had selected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2303" y="3143184"/>
            <a:ext cx="515974" cy="238125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8" name="Straight Arrow Connector 7"/>
          <p:cNvCxnSpPr>
            <a:cxnSpLocks/>
            <a:stCxn id="5" idx="3"/>
          </p:cNvCxnSpPr>
          <p:nvPr/>
        </p:nvCxnSpPr>
        <p:spPr>
          <a:xfrm>
            <a:off x="2872674" y="2451616"/>
            <a:ext cx="216412" cy="69156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43544" y="563845"/>
            <a:ext cx="3819482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Making of a PowerPoint Slide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64964" y="563490"/>
            <a:ext cx="2838450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Click on the </a:t>
            </a:r>
            <a:r>
              <a:rPr lang="en-CA" sz="2000" b="1" i="1" dirty="0"/>
              <a:t>Insert</a:t>
            </a:r>
            <a:r>
              <a:rPr lang="en-CA" sz="2000" dirty="0"/>
              <a:t> tab</a:t>
            </a:r>
          </a:p>
        </p:txBody>
      </p:sp>
      <p:cxnSp>
        <p:nvCxnSpPr>
          <p:cNvPr id="19" name="Straight Arrow Connector 18"/>
          <p:cNvCxnSpPr>
            <a:cxnSpLocks/>
            <a:stCxn id="17" idx="2"/>
            <a:endCxn id="18" idx="0"/>
          </p:cNvCxnSpPr>
          <p:nvPr/>
        </p:nvCxnSpPr>
        <p:spPr>
          <a:xfrm flipH="1">
            <a:off x="4164964" y="963600"/>
            <a:ext cx="1419225" cy="68591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3139" y="3278454"/>
            <a:ext cx="2964849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Let’s make a </a:t>
            </a:r>
            <a:r>
              <a:rPr lang="en-CA" sz="2000" b="1" i="1" dirty="0"/>
              <a:t>WordArt</a:t>
            </a:r>
            <a:r>
              <a:rPr lang="en-CA" sz="2000" dirty="0"/>
              <a:t> title.</a:t>
            </a:r>
          </a:p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Click on </a:t>
            </a:r>
            <a:r>
              <a:rPr lang="en-CA" sz="2000" b="1" i="1" dirty="0"/>
              <a:t>WordArt</a:t>
            </a:r>
            <a:endParaRPr lang="en-CA" sz="2000" dirty="0"/>
          </a:p>
        </p:txBody>
      </p:sp>
      <p:cxnSp>
        <p:nvCxnSpPr>
          <p:cNvPr id="26" name="Straight Arrow Connector 25"/>
          <p:cNvCxnSpPr>
            <a:cxnSpLocks/>
            <a:stCxn id="23" idx="3"/>
            <a:endCxn id="24" idx="1"/>
          </p:cNvCxnSpPr>
          <p:nvPr/>
        </p:nvCxnSpPr>
        <p:spPr>
          <a:xfrm flipV="1">
            <a:off x="2977988" y="2275126"/>
            <a:ext cx="6473662" cy="135727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9451650" y="1943784"/>
            <a:ext cx="495656" cy="66268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TextBox 27"/>
          <p:cNvSpPr txBox="1"/>
          <p:nvPr/>
        </p:nvSpPr>
        <p:spPr>
          <a:xfrm>
            <a:off x="13139" y="4540080"/>
            <a:ext cx="2964849" cy="70788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Select the </a:t>
            </a:r>
            <a:r>
              <a:rPr lang="en-CA" sz="2000" b="1" i="1" dirty="0"/>
              <a:t>WordArt</a:t>
            </a:r>
            <a:r>
              <a:rPr lang="en-CA" sz="2000" dirty="0"/>
              <a:t> that appeals to you.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963026" y="1649510"/>
            <a:ext cx="403876" cy="27329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676" y="1952330"/>
            <a:ext cx="461628" cy="63704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963" y="2589376"/>
            <a:ext cx="2623568" cy="2074449"/>
          </a:xfrm>
          <a:prstGeom prst="rect">
            <a:avLst/>
          </a:prstGeom>
        </p:spPr>
      </p:pic>
      <p:cxnSp>
        <p:nvCxnSpPr>
          <p:cNvPr id="4" name="Straight Arrow Connector 3"/>
          <p:cNvCxnSpPr>
            <a:cxnSpLocks/>
            <a:stCxn id="28" idx="3"/>
          </p:cNvCxnSpPr>
          <p:nvPr/>
        </p:nvCxnSpPr>
        <p:spPr>
          <a:xfrm flipV="1">
            <a:off x="2977988" y="3652239"/>
            <a:ext cx="6601848" cy="124178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B198843B-D215-41B6-BE23-A299FC641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11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044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xit" presetSubtype="3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17" grpId="0" animBg="1"/>
      <p:bldP spid="17" grpId="1" animBg="1"/>
      <p:bldP spid="23" grpId="0" animBg="1"/>
      <p:bldP spid="23" grpId="1" animBg="1"/>
      <p:bldP spid="24" grpId="0" animBg="1"/>
      <p:bldP spid="24" grpId="1" animBg="1"/>
      <p:bldP spid="28" grpId="0" animBg="1"/>
      <p:bldP spid="28" grpId="1" animBg="1"/>
      <p:bldP spid="18" grpId="0" animBg="1"/>
      <p:bldP spid="1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0147DD3-D3CA-4AD4-A6F5-243DD40180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19" y="1339514"/>
            <a:ext cx="9144941" cy="54779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237" y="1367151"/>
            <a:ext cx="3012070" cy="1631216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Type into the new WordArt box you just created,</a:t>
            </a:r>
          </a:p>
          <a:p>
            <a:r>
              <a:rPr lang="en-CA" sz="2000" b="1" i="1" dirty="0"/>
              <a:t>Our First PowerPoint Slide</a:t>
            </a:r>
            <a:r>
              <a:rPr lang="en-CA" sz="2000" dirty="0"/>
              <a:t>,</a:t>
            </a:r>
          </a:p>
          <a:p>
            <a:r>
              <a:rPr lang="en-CA" sz="2000" dirty="0"/>
              <a:t>and move it to the top of the slide.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3544" y="563845"/>
            <a:ext cx="3676426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Making of a PowerPoint Slide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cxnSp>
        <p:nvCxnSpPr>
          <p:cNvPr id="7" name="Straight Arrow Connector 6"/>
          <p:cNvCxnSpPr>
            <a:cxnSpLocks/>
            <a:stCxn id="5" idx="3"/>
          </p:cNvCxnSpPr>
          <p:nvPr/>
        </p:nvCxnSpPr>
        <p:spPr>
          <a:xfrm>
            <a:off x="3136307" y="2182759"/>
            <a:ext cx="3847120" cy="235732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D1894B6-9CAD-46D1-9E2E-428967BCF286}"/>
              </a:ext>
            </a:extLst>
          </p:cNvPr>
          <p:cNvSpPr txBox="1"/>
          <p:nvPr/>
        </p:nvSpPr>
        <p:spPr>
          <a:xfrm>
            <a:off x="4126344" y="188491"/>
            <a:ext cx="7478845" cy="707886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Notice the context ribbon that appears, </a:t>
            </a:r>
            <a:r>
              <a:rPr lang="en-CA" sz="2000" b="1" dirty="0"/>
              <a:t>Format</a:t>
            </a:r>
            <a:r>
              <a:rPr lang="en-CA" sz="2000" dirty="0"/>
              <a:t>, which provides for you the commands to work with the WordArt object.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98C75CB-F54F-4B1A-A3FD-A9ABDB9861FD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7865767" y="896377"/>
            <a:ext cx="2303728" cy="77005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83ED7B7-393A-4F2A-A9E7-A43FFD2D1E4B}"/>
              </a:ext>
            </a:extLst>
          </p:cNvPr>
          <p:cNvSpPr/>
          <p:nvPr/>
        </p:nvSpPr>
        <p:spPr>
          <a:xfrm>
            <a:off x="10169495" y="1649338"/>
            <a:ext cx="478565" cy="27346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CF04707D-8AA8-4841-A306-D00367D88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60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8" grpId="0" animBg="1"/>
      <p:bldP spid="8" grpId="1" animBg="1"/>
      <p:bldP spid="14" grpId="0" animBg="1"/>
      <p:bldP spid="1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B66683-8983-4B24-8159-720D817296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19" y="1339514"/>
            <a:ext cx="9144941" cy="54779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237" y="1367151"/>
            <a:ext cx="2748437" cy="101566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move the new </a:t>
            </a:r>
            <a:r>
              <a:rPr lang="en-CA" sz="2000" b="1" dirty="0"/>
              <a:t>Word Art</a:t>
            </a:r>
            <a:r>
              <a:rPr lang="en-CA" sz="2000" dirty="0"/>
              <a:t> up to the top of the slide.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3544" y="563845"/>
            <a:ext cx="373624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Making of a PowerPoint Slide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cxnSp>
        <p:nvCxnSpPr>
          <p:cNvPr id="7" name="Straight Arrow Connector 6"/>
          <p:cNvCxnSpPr>
            <a:cxnSpLocks/>
            <a:stCxn id="5" idx="3"/>
          </p:cNvCxnSpPr>
          <p:nvPr/>
        </p:nvCxnSpPr>
        <p:spPr>
          <a:xfrm>
            <a:off x="2872674" y="1874983"/>
            <a:ext cx="3305935" cy="255173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B796B04-BF20-411E-BD68-BDD4962BCBB6}"/>
              </a:ext>
            </a:extLst>
          </p:cNvPr>
          <p:cNvCxnSpPr/>
          <p:nvPr/>
        </p:nvCxnSpPr>
        <p:spPr>
          <a:xfrm flipV="1">
            <a:off x="6170064" y="3315768"/>
            <a:ext cx="0" cy="108531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12D887B6-94C3-4AAB-8450-F95BD4BD8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04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693F211E-82E4-4E1E-A21A-9F4E937C7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19" y="1339514"/>
            <a:ext cx="9144941" cy="54779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570" y="1199665"/>
            <a:ext cx="2723826" cy="132343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b="1" i="1" dirty="0"/>
              <a:t>Right click </a:t>
            </a:r>
            <a:r>
              <a:rPr lang="en-CA" sz="2000" dirty="0"/>
              <a:t>on the WordArt or the edge of the box, the dashed line.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3544" y="563845"/>
            <a:ext cx="3710609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Making of a PowerPoint Slide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35259" y="80668"/>
            <a:ext cx="7769932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that we have an object on the slide, a WordArt object, let’s do some formatting to it.</a:t>
            </a:r>
          </a:p>
        </p:txBody>
      </p:sp>
      <p:cxnSp>
        <p:nvCxnSpPr>
          <p:cNvPr id="19" name="Straight Arrow Connector 18"/>
          <p:cNvCxnSpPr>
            <a:cxnSpLocks/>
            <a:stCxn id="17" idx="2"/>
          </p:cNvCxnSpPr>
          <p:nvPr/>
        </p:nvCxnSpPr>
        <p:spPr>
          <a:xfrm flipH="1">
            <a:off x="7870371" y="788554"/>
            <a:ext cx="349854" cy="255285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cxnSpLocks/>
            <a:stCxn id="5" idx="3"/>
          </p:cNvCxnSpPr>
          <p:nvPr/>
        </p:nvCxnSpPr>
        <p:spPr>
          <a:xfrm>
            <a:off x="2848396" y="1861385"/>
            <a:ext cx="3331224" cy="156761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43544" y="4157520"/>
            <a:ext cx="4063202" cy="1015663"/>
          </a:xfrm>
          <a:prstGeom prst="rect">
            <a:avLst/>
          </a:prstGeom>
          <a:solidFill>
            <a:srgbClr val="F1E8F8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If you </a:t>
            </a:r>
            <a:r>
              <a:rPr lang="en-CA" sz="2000" b="1" dirty="0"/>
              <a:t>Right clicked </a:t>
            </a:r>
            <a:r>
              <a:rPr lang="en-CA" sz="2000" dirty="0"/>
              <a:t>on the shape then select </a:t>
            </a:r>
            <a:r>
              <a:rPr lang="en-CA" sz="2000" b="1" i="1" dirty="0"/>
              <a:t>Format Shape…</a:t>
            </a:r>
            <a:r>
              <a:rPr lang="en-CA" sz="2000" dirty="0"/>
              <a:t> from the menu that appeared ...</a:t>
            </a:r>
          </a:p>
        </p:txBody>
      </p:sp>
      <p:cxnSp>
        <p:nvCxnSpPr>
          <p:cNvPr id="24" name="Straight Arrow Connector 23"/>
          <p:cNvCxnSpPr>
            <a:cxnSpLocks/>
            <a:stCxn id="21" idx="3"/>
            <a:endCxn id="2" idx="1"/>
          </p:cNvCxnSpPr>
          <p:nvPr/>
        </p:nvCxnSpPr>
        <p:spPr>
          <a:xfrm>
            <a:off x="4206746" y="4665352"/>
            <a:ext cx="2045217" cy="150898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25762F85-17CE-40F3-883E-B4BB1BC8D64B}"/>
              </a:ext>
            </a:extLst>
          </p:cNvPr>
          <p:cNvGrpSpPr/>
          <p:nvPr/>
        </p:nvGrpSpPr>
        <p:grpSpPr>
          <a:xfrm flipV="1">
            <a:off x="6179620" y="3450603"/>
            <a:ext cx="2670457" cy="742606"/>
            <a:chOff x="7630787" y="5474639"/>
            <a:chExt cx="1175800" cy="679919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311360D8-3EEA-47A0-A417-362BD28FFBA3}"/>
                </a:ext>
              </a:extLst>
            </p:cNvPr>
            <p:cNvCxnSpPr>
              <a:cxnSpLocks/>
              <a:endCxn id="10" idx="1"/>
            </p:cNvCxnSpPr>
            <p:nvPr/>
          </p:nvCxnSpPr>
          <p:spPr>
            <a:xfrm flipV="1">
              <a:off x="7630787" y="5474639"/>
              <a:ext cx="1175800" cy="679919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9C1CB65-A03E-4344-B6EA-BC38DF5F52A2}"/>
                </a:ext>
              </a:extLst>
            </p:cNvPr>
            <p:cNvSpPr txBox="1"/>
            <p:nvPr/>
          </p:nvSpPr>
          <p:spPr>
            <a:xfrm rot="9775975">
              <a:off x="8020311" y="5727665"/>
              <a:ext cx="416435" cy="338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dirty="0"/>
                <a:t>… OR …</a:t>
              </a:r>
              <a:endParaRPr lang="en-GB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055E1BD-0E38-4FF4-86C1-A75A5B126B4E}"/>
              </a:ext>
            </a:extLst>
          </p:cNvPr>
          <p:cNvSpPr txBox="1"/>
          <p:nvPr/>
        </p:nvSpPr>
        <p:spPr>
          <a:xfrm>
            <a:off x="8850078" y="3870044"/>
            <a:ext cx="3085032" cy="646331"/>
          </a:xfrm>
          <a:prstGeom prst="rect">
            <a:avLst/>
          </a:prstGeom>
          <a:solidFill>
            <a:srgbClr val="FDF3ED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launcher button to display the formatting panel.</a:t>
            </a:r>
            <a:endParaRPr lang="en-GB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3E2EAEC-4595-429A-B87C-6255FE6090A1}"/>
              </a:ext>
            </a:extLst>
          </p:cNvPr>
          <p:cNvCxnSpPr/>
          <p:nvPr/>
        </p:nvCxnSpPr>
        <p:spPr>
          <a:xfrm flipH="1" flipV="1">
            <a:off x="8297966" y="2726108"/>
            <a:ext cx="2649197" cy="114393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4A1DB24-FCA8-44ED-A9FA-819DB0C55161}"/>
              </a:ext>
            </a:extLst>
          </p:cNvPr>
          <p:cNvCxnSpPr>
            <a:cxnSpLocks/>
          </p:cNvCxnSpPr>
          <p:nvPr/>
        </p:nvCxnSpPr>
        <p:spPr>
          <a:xfrm flipV="1">
            <a:off x="10947163" y="2726108"/>
            <a:ext cx="326775" cy="114393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49F3036-7C6A-423B-A14F-4E7580B30906}"/>
              </a:ext>
            </a:extLst>
          </p:cNvPr>
          <p:cNvCxnSpPr>
            <a:cxnSpLocks/>
          </p:cNvCxnSpPr>
          <p:nvPr/>
        </p:nvCxnSpPr>
        <p:spPr>
          <a:xfrm flipH="1" flipV="1">
            <a:off x="7362908" y="2726108"/>
            <a:ext cx="3584255" cy="114393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391" y="2645192"/>
            <a:ext cx="1378826" cy="385903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0A27B2B-80BF-4BA6-8B7E-C099A9046057}"/>
              </a:ext>
            </a:extLst>
          </p:cNvPr>
          <p:cNvSpPr/>
          <p:nvPr/>
        </p:nvSpPr>
        <p:spPr>
          <a:xfrm>
            <a:off x="6251963" y="6050422"/>
            <a:ext cx="1378826" cy="24782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Slide Number Placeholder 2">
            <a:extLst>
              <a:ext uri="{FF2B5EF4-FFF2-40B4-BE49-F238E27FC236}">
                <a16:creationId xmlns:a16="http://schemas.microsoft.com/office/drawing/2014/main" id="{7C1218B7-4095-4DE9-92D5-50B81FAB7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645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500"/>
                            </p:stCondLst>
                            <p:childTnLst>
                              <p:par>
                                <p:cTn id="9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7" grpId="0" animBg="1"/>
      <p:bldP spid="17" grpId="1" animBg="1"/>
      <p:bldP spid="21" grpId="0" animBg="1"/>
      <p:bldP spid="21" grpId="1" animBg="1"/>
      <p:bldP spid="10" grpId="0" animBg="1"/>
      <p:bldP spid="10" grpId="1" animBg="1"/>
      <p:bldP spid="2" grpId="0" animBg="1"/>
      <p:bldP spid="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1F318B8-EA4F-4DD5-895E-3F6980B90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17" y="1353811"/>
            <a:ext cx="9148063" cy="547854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3544" y="563845"/>
            <a:ext cx="3710609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Making of a PowerPoint Slide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3FF0351-0132-4451-9C85-92BAB2A19BDC}"/>
              </a:ext>
            </a:extLst>
          </p:cNvPr>
          <p:cNvSpPr txBox="1"/>
          <p:nvPr/>
        </p:nvSpPr>
        <p:spPr>
          <a:xfrm>
            <a:off x="2277686" y="4012361"/>
            <a:ext cx="4610224" cy="707886"/>
          </a:xfrm>
          <a:prstGeom prst="rect">
            <a:avLst/>
          </a:prstGeom>
          <a:solidFill>
            <a:srgbClr val="FDF3ED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Format Shape</a:t>
            </a:r>
            <a:r>
              <a:rPr lang="en-CA" sz="2000" dirty="0"/>
              <a:t> panel has three categories and ribbon has two categories: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0AF6339-B0E0-45FE-951A-9319DD69BE49}"/>
              </a:ext>
            </a:extLst>
          </p:cNvPr>
          <p:cNvSpPr txBox="1"/>
          <p:nvPr/>
        </p:nvSpPr>
        <p:spPr>
          <a:xfrm>
            <a:off x="779167" y="1872617"/>
            <a:ext cx="3570642" cy="400110"/>
          </a:xfrm>
          <a:prstGeom prst="rect">
            <a:avLst/>
          </a:prstGeom>
          <a:solidFill>
            <a:srgbClr val="FDF3ED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1. </a:t>
            </a:r>
            <a:r>
              <a:rPr lang="en-CA" b="1" dirty="0"/>
              <a:t>Fill &amp; Line/Outline </a:t>
            </a:r>
            <a:r>
              <a:rPr lang="en-CA" dirty="0"/>
              <a:t>formatting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91A0833-8B92-45E9-BB14-DE218014BE98}"/>
              </a:ext>
            </a:extLst>
          </p:cNvPr>
          <p:cNvCxnSpPr>
            <a:cxnSpLocks/>
            <a:stCxn id="51" idx="3"/>
            <a:endCxn id="75" idx="1"/>
          </p:cNvCxnSpPr>
          <p:nvPr/>
        </p:nvCxnSpPr>
        <p:spPr>
          <a:xfrm>
            <a:off x="4349809" y="2072672"/>
            <a:ext cx="5879505" cy="142088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61607CC1-50A6-4357-82CE-FE55AFF9829C}"/>
              </a:ext>
            </a:extLst>
          </p:cNvPr>
          <p:cNvCxnSpPr>
            <a:cxnSpLocks/>
            <a:stCxn id="51" idx="3"/>
            <a:endCxn id="66" idx="1"/>
          </p:cNvCxnSpPr>
          <p:nvPr/>
        </p:nvCxnSpPr>
        <p:spPr>
          <a:xfrm>
            <a:off x="4349809" y="2072672"/>
            <a:ext cx="1845892" cy="5523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6C7D688-38DE-48BB-A210-2A425CE307E3}"/>
              </a:ext>
            </a:extLst>
          </p:cNvPr>
          <p:cNvSpPr txBox="1"/>
          <p:nvPr/>
        </p:nvSpPr>
        <p:spPr>
          <a:xfrm>
            <a:off x="5068043" y="266956"/>
            <a:ext cx="4665617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When the WordArt container, not the text, is selected </a:t>
            </a:r>
            <a:r>
              <a:rPr lang="en-CA" sz="2000" b="1" dirty="0"/>
              <a:t>Shape Options</a:t>
            </a:r>
            <a:r>
              <a:rPr lang="en-CA" sz="2000" dirty="0"/>
              <a:t> is selected.</a:t>
            </a:r>
          </a:p>
          <a:p>
            <a:pPr algn="ctr"/>
            <a:r>
              <a:rPr lang="en-CA" sz="2000" i="1" dirty="0"/>
              <a:t>The shape is the container object.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6347F65B-76AF-476B-AF91-36B67B914B79}"/>
              </a:ext>
            </a:extLst>
          </p:cNvPr>
          <p:cNvCxnSpPr>
            <a:cxnSpLocks/>
            <a:endCxn id="61" idx="0"/>
          </p:cNvCxnSpPr>
          <p:nvPr/>
        </p:nvCxnSpPr>
        <p:spPr>
          <a:xfrm>
            <a:off x="9733660" y="1282619"/>
            <a:ext cx="897307" cy="180556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C876B1BE-D853-43E2-BFC2-9B5FC6B32305}"/>
              </a:ext>
            </a:extLst>
          </p:cNvPr>
          <p:cNvSpPr/>
          <p:nvPr/>
        </p:nvSpPr>
        <p:spPr>
          <a:xfrm>
            <a:off x="10254952" y="3088183"/>
            <a:ext cx="752030" cy="23613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46922ED2-20F0-40F0-8142-5D34446A8A35}"/>
              </a:ext>
            </a:extLst>
          </p:cNvPr>
          <p:cNvSpPr/>
          <p:nvPr/>
        </p:nvSpPr>
        <p:spPr>
          <a:xfrm>
            <a:off x="6195701" y="1939896"/>
            <a:ext cx="968479" cy="376014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311A79C0-2953-4A1F-8302-4AC30E037186}"/>
              </a:ext>
            </a:extLst>
          </p:cNvPr>
          <p:cNvSpPr/>
          <p:nvPr/>
        </p:nvSpPr>
        <p:spPr>
          <a:xfrm>
            <a:off x="10229314" y="3375489"/>
            <a:ext cx="319301" cy="23613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C955796D-A18E-4333-BEE6-25DC287E3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99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3" grpId="1" animBg="1"/>
      <p:bldP spid="51" grpId="0" animBg="1"/>
      <p:bldP spid="51" grpId="1" animBg="1"/>
      <p:bldP spid="25" grpId="0" animBg="1"/>
      <p:bldP spid="61" grpId="0" animBg="1"/>
      <p:bldP spid="61" grpId="1" animBg="1"/>
      <p:bldP spid="61" grpId="2" animBg="1"/>
      <p:bldP spid="66" grpId="0" animBg="1"/>
      <p:bldP spid="66" grpId="1" animBg="1"/>
      <p:bldP spid="75" grpId="0" animBg="1"/>
      <p:bldP spid="7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FF523B-33C1-4CF2-A5F8-A5FE1589C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16" y="1345609"/>
            <a:ext cx="9148064" cy="547854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3544" y="563845"/>
            <a:ext cx="3710609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Making of a PowerPoint Slide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0AF6339-B0E0-45FE-951A-9319DD69BE49}"/>
              </a:ext>
            </a:extLst>
          </p:cNvPr>
          <p:cNvSpPr txBox="1"/>
          <p:nvPr/>
        </p:nvSpPr>
        <p:spPr>
          <a:xfrm>
            <a:off x="779167" y="1872617"/>
            <a:ext cx="2679348" cy="400110"/>
          </a:xfrm>
          <a:prstGeom prst="rect">
            <a:avLst/>
          </a:prstGeom>
          <a:solidFill>
            <a:srgbClr val="FDF3ED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2. </a:t>
            </a:r>
            <a:r>
              <a:rPr lang="en-CA" b="1" dirty="0"/>
              <a:t>Effects </a:t>
            </a:r>
            <a:r>
              <a:rPr lang="en-CA" dirty="0"/>
              <a:t>formatting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91A0833-8B92-45E9-BB14-DE218014BE98}"/>
              </a:ext>
            </a:extLst>
          </p:cNvPr>
          <p:cNvCxnSpPr>
            <a:cxnSpLocks/>
            <a:stCxn id="51" idx="3"/>
            <a:endCxn id="75" idx="1"/>
          </p:cNvCxnSpPr>
          <p:nvPr/>
        </p:nvCxnSpPr>
        <p:spPr>
          <a:xfrm>
            <a:off x="3458515" y="2072672"/>
            <a:ext cx="7112631" cy="142088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61607CC1-50A6-4357-82CE-FE55AFF9829C}"/>
              </a:ext>
            </a:extLst>
          </p:cNvPr>
          <p:cNvCxnSpPr>
            <a:cxnSpLocks/>
            <a:stCxn id="51" idx="3"/>
            <a:endCxn id="66" idx="1"/>
          </p:cNvCxnSpPr>
          <p:nvPr/>
        </p:nvCxnSpPr>
        <p:spPr>
          <a:xfrm>
            <a:off x="3458515" y="2072672"/>
            <a:ext cx="2737186" cy="34578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46922ED2-20F0-40F0-8142-5D34446A8A35}"/>
              </a:ext>
            </a:extLst>
          </p:cNvPr>
          <p:cNvSpPr/>
          <p:nvPr/>
        </p:nvSpPr>
        <p:spPr>
          <a:xfrm>
            <a:off x="6195701" y="2333003"/>
            <a:ext cx="968479" cy="170915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311A79C0-2953-4A1F-8302-4AC30E037186}"/>
              </a:ext>
            </a:extLst>
          </p:cNvPr>
          <p:cNvSpPr/>
          <p:nvPr/>
        </p:nvSpPr>
        <p:spPr>
          <a:xfrm>
            <a:off x="10571146" y="3375489"/>
            <a:ext cx="319301" cy="23613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B6BC3A-63E3-4772-8F1E-8E20E8159C44}"/>
              </a:ext>
            </a:extLst>
          </p:cNvPr>
          <p:cNvSpPr txBox="1"/>
          <p:nvPr/>
        </p:nvSpPr>
        <p:spPr>
          <a:xfrm>
            <a:off x="5068043" y="266956"/>
            <a:ext cx="4665617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When the WordArt container, not the text, is selected </a:t>
            </a:r>
            <a:r>
              <a:rPr lang="en-CA" sz="2000" b="1" dirty="0"/>
              <a:t>Shape Options</a:t>
            </a:r>
            <a:r>
              <a:rPr lang="en-CA" sz="2000" dirty="0"/>
              <a:t> is selected.</a:t>
            </a:r>
          </a:p>
          <a:p>
            <a:pPr algn="ctr"/>
            <a:r>
              <a:rPr lang="en-CA" sz="2000" i="1" dirty="0"/>
              <a:t>The shape is the container object.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12D4346C-5872-42CB-ADC3-D2AA95FF7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2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66" grpId="0" animBg="1"/>
      <p:bldP spid="66" grpId="1" animBg="1"/>
      <p:bldP spid="75" grpId="0" animBg="1"/>
      <p:bldP spid="7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91B966-87B8-42DF-A803-5E32EA141F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14" y="1345608"/>
            <a:ext cx="9148065" cy="54785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3544" y="563845"/>
            <a:ext cx="3710609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Making of a PowerPoint Slide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0AF6339-B0E0-45FE-951A-9319DD69BE49}"/>
              </a:ext>
            </a:extLst>
          </p:cNvPr>
          <p:cNvSpPr txBox="1"/>
          <p:nvPr/>
        </p:nvSpPr>
        <p:spPr>
          <a:xfrm>
            <a:off x="779166" y="1872617"/>
            <a:ext cx="3391181" cy="400110"/>
          </a:xfrm>
          <a:prstGeom prst="rect">
            <a:avLst/>
          </a:prstGeom>
          <a:solidFill>
            <a:srgbClr val="FDF3ED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3. </a:t>
            </a:r>
            <a:r>
              <a:rPr lang="en-CA" b="1" dirty="0"/>
              <a:t>Size &amp; Properties </a:t>
            </a:r>
            <a:r>
              <a:rPr lang="en-CA" dirty="0"/>
              <a:t>formatting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91A0833-8B92-45E9-BB14-DE218014BE98}"/>
              </a:ext>
            </a:extLst>
          </p:cNvPr>
          <p:cNvCxnSpPr>
            <a:cxnSpLocks/>
            <a:stCxn id="51" idx="3"/>
            <a:endCxn id="75" idx="1"/>
          </p:cNvCxnSpPr>
          <p:nvPr/>
        </p:nvCxnSpPr>
        <p:spPr>
          <a:xfrm>
            <a:off x="4170347" y="2072672"/>
            <a:ext cx="6751177" cy="142088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311A79C0-2953-4A1F-8302-4AC30E037186}"/>
              </a:ext>
            </a:extLst>
          </p:cNvPr>
          <p:cNvSpPr/>
          <p:nvPr/>
        </p:nvSpPr>
        <p:spPr>
          <a:xfrm>
            <a:off x="10921524" y="3375489"/>
            <a:ext cx="319301" cy="23613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DF51B6-8598-41DC-847D-C40F1688C797}"/>
              </a:ext>
            </a:extLst>
          </p:cNvPr>
          <p:cNvSpPr txBox="1"/>
          <p:nvPr/>
        </p:nvSpPr>
        <p:spPr>
          <a:xfrm>
            <a:off x="5068043" y="266956"/>
            <a:ext cx="4665617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When the WordArt container, not the text, is selected </a:t>
            </a:r>
            <a:r>
              <a:rPr lang="en-CA" sz="2000" b="1" dirty="0"/>
              <a:t>Shape Options</a:t>
            </a:r>
            <a:r>
              <a:rPr lang="en-CA" sz="2000" dirty="0"/>
              <a:t> is selected.</a:t>
            </a:r>
          </a:p>
          <a:p>
            <a:pPr algn="ctr"/>
            <a:r>
              <a:rPr lang="en-CA" sz="2000" i="1" dirty="0"/>
              <a:t>The shape is the container object.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D3D6B38B-A6B5-4BEB-BCCA-E7D850E68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94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75" grpId="0" animBg="1"/>
      <p:bldP spid="7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85E409-8797-4FED-AA62-A0607F0B3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16" y="1351567"/>
            <a:ext cx="9148064" cy="547854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3544" y="563845"/>
            <a:ext cx="3710609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Making of a PowerPoint Slide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0AF6339-B0E0-45FE-951A-9319DD69BE49}"/>
              </a:ext>
            </a:extLst>
          </p:cNvPr>
          <p:cNvSpPr txBox="1"/>
          <p:nvPr/>
        </p:nvSpPr>
        <p:spPr>
          <a:xfrm>
            <a:off x="779167" y="1872617"/>
            <a:ext cx="3074986" cy="400110"/>
          </a:xfrm>
          <a:prstGeom prst="rect">
            <a:avLst/>
          </a:prstGeom>
          <a:solidFill>
            <a:srgbClr val="FDF3ED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1. </a:t>
            </a:r>
            <a:r>
              <a:rPr lang="en-CA" b="1" dirty="0"/>
              <a:t>Fill &amp; Outline </a:t>
            </a:r>
            <a:r>
              <a:rPr lang="en-CA" dirty="0"/>
              <a:t>formatting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91A0833-8B92-45E9-BB14-DE218014BE98}"/>
              </a:ext>
            </a:extLst>
          </p:cNvPr>
          <p:cNvCxnSpPr>
            <a:cxnSpLocks/>
            <a:stCxn id="51" idx="3"/>
            <a:endCxn id="75" idx="1"/>
          </p:cNvCxnSpPr>
          <p:nvPr/>
        </p:nvCxnSpPr>
        <p:spPr>
          <a:xfrm>
            <a:off x="3854153" y="2072672"/>
            <a:ext cx="6375161" cy="142088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6C7D688-38DE-48BB-A210-2A425CE307E3}"/>
              </a:ext>
            </a:extLst>
          </p:cNvPr>
          <p:cNvSpPr txBox="1"/>
          <p:nvPr/>
        </p:nvSpPr>
        <p:spPr>
          <a:xfrm>
            <a:off x="5068043" y="266956"/>
            <a:ext cx="4665617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When the WordArt text, not the container, is selected </a:t>
            </a:r>
            <a:r>
              <a:rPr lang="en-CA" sz="2000" b="1" dirty="0"/>
              <a:t>Text Options</a:t>
            </a:r>
            <a:r>
              <a:rPr lang="en-CA" sz="2000" dirty="0"/>
              <a:t> is selected.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6347F65B-76AF-476B-AF91-36B67B914B79}"/>
              </a:ext>
            </a:extLst>
          </p:cNvPr>
          <p:cNvCxnSpPr>
            <a:cxnSpLocks/>
            <a:endCxn id="61" idx="0"/>
          </p:cNvCxnSpPr>
          <p:nvPr/>
        </p:nvCxnSpPr>
        <p:spPr>
          <a:xfrm>
            <a:off x="9733660" y="974842"/>
            <a:ext cx="1679173" cy="212503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C876B1BE-D853-43E2-BFC2-9B5FC6B32305}"/>
              </a:ext>
            </a:extLst>
          </p:cNvPr>
          <p:cNvSpPr/>
          <p:nvPr/>
        </p:nvSpPr>
        <p:spPr>
          <a:xfrm>
            <a:off x="11036818" y="3099880"/>
            <a:ext cx="752030" cy="23613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311A79C0-2953-4A1F-8302-4AC30E037186}"/>
              </a:ext>
            </a:extLst>
          </p:cNvPr>
          <p:cNvSpPr/>
          <p:nvPr/>
        </p:nvSpPr>
        <p:spPr>
          <a:xfrm>
            <a:off x="10229314" y="3375489"/>
            <a:ext cx="319301" cy="23613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B4C34E8-EA69-4E35-A6E6-D879DEBAE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97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25" grpId="0" animBg="1"/>
      <p:bldP spid="61" grpId="0" animBg="1"/>
      <p:bldP spid="61" grpId="1" animBg="1"/>
      <p:bldP spid="61" grpId="2" animBg="1"/>
      <p:bldP spid="75" grpId="0" animBg="1"/>
      <p:bldP spid="7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84F896D-C10A-491D-A53D-AFDF11A8F1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14" y="1351566"/>
            <a:ext cx="9148065" cy="54785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3544" y="563845"/>
            <a:ext cx="3710609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Making of a PowerPoint Slide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0AF6339-B0E0-45FE-951A-9319DD69BE49}"/>
              </a:ext>
            </a:extLst>
          </p:cNvPr>
          <p:cNvSpPr txBox="1"/>
          <p:nvPr/>
        </p:nvSpPr>
        <p:spPr>
          <a:xfrm>
            <a:off x="779167" y="1872617"/>
            <a:ext cx="3074986" cy="400110"/>
          </a:xfrm>
          <a:prstGeom prst="rect">
            <a:avLst/>
          </a:prstGeom>
          <a:solidFill>
            <a:srgbClr val="FDF3ED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2. </a:t>
            </a:r>
            <a:r>
              <a:rPr lang="en-CA" b="1" dirty="0"/>
              <a:t>Text Effects </a:t>
            </a:r>
            <a:r>
              <a:rPr lang="en-CA" dirty="0"/>
              <a:t>formatting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91A0833-8B92-45E9-BB14-DE218014BE98}"/>
              </a:ext>
            </a:extLst>
          </p:cNvPr>
          <p:cNvCxnSpPr>
            <a:cxnSpLocks/>
            <a:stCxn id="51" idx="3"/>
            <a:endCxn id="75" idx="1"/>
          </p:cNvCxnSpPr>
          <p:nvPr/>
        </p:nvCxnSpPr>
        <p:spPr>
          <a:xfrm>
            <a:off x="3854153" y="2072672"/>
            <a:ext cx="6719093" cy="142088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6C7D688-38DE-48BB-A210-2A425CE307E3}"/>
              </a:ext>
            </a:extLst>
          </p:cNvPr>
          <p:cNvSpPr txBox="1"/>
          <p:nvPr/>
        </p:nvSpPr>
        <p:spPr>
          <a:xfrm>
            <a:off x="5068043" y="266956"/>
            <a:ext cx="4665617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When the WordArt text, not the container, is selected </a:t>
            </a:r>
            <a:r>
              <a:rPr lang="en-CA" sz="2000" b="1" dirty="0"/>
              <a:t>Text Options</a:t>
            </a:r>
            <a:r>
              <a:rPr lang="en-CA" sz="2000" dirty="0"/>
              <a:t> is selected.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311A79C0-2953-4A1F-8302-4AC30E037186}"/>
              </a:ext>
            </a:extLst>
          </p:cNvPr>
          <p:cNvSpPr/>
          <p:nvPr/>
        </p:nvSpPr>
        <p:spPr>
          <a:xfrm>
            <a:off x="10573246" y="3375489"/>
            <a:ext cx="319301" cy="23613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3CABE25C-AAC2-476F-92C3-5C769FA59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19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517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75" grpId="0" animBg="1"/>
      <p:bldP spid="75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15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1(306)953-5008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98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26EB24C-BA4C-4BE9-B058-64DC66D9F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313" y="1351577"/>
            <a:ext cx="9148065" cy="54785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43544" y="563845"/>
            <a:ext cx="3710609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Making of a PowerPoint Slide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0AF6339-B0E0-45FE-951A-9319DD69BE49}"/>
              </a:ext>
            </a:extLst>
          </p:cNvPr>
          <p:cNvSpPr txBox="1"/>
          <p:nvPr/>
        </p:nvSpPr>
        <p:spPr>
          <a:xfrm>
            <a:off x="779167" y="1872617"/>
            <a:ext cx="3074986" cy="400110"/>
          </a:xfrm>
          <a:prstGeom prst="rect">
            <a:avLst/>
          </a:prstGeom>
          <a:solidFill>
            <a:srgbClr val="FDF3ED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/>
            </a:lvl1pPr>
          </a:lstStyle>
          <a:p>
            <a:r>
              <a:rPr lang="en-CA" dirty="0"/>
              <a:t>3. </a:t>
            </a:r>
            <a:r>
              <a:rPr lang="en-CA" b="1" dirty="0"/>
              <a:t>Text Box </a:t>
            </a:r>
            <a:r>
              <a:rPr lang="en-CA" dirty="0"/>
              <a:t>formatting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91A0833-8B92-45E9-BB14-DE218014BE98}"/>
              </a:ext>
            </a:extLst>
          </p:cNvPr>
          <p:cNvCxnSpPr>
            <a:cxnSpLocks/>
            <a:stCxn id="51" idx="3"/>
            <a:endCxn id="75" idx="1"/>
          </p:cNvCxnSpPr>
          <p:nvPr/>
        </p:nvCxnSpPr>
        <p:spPr>
          <a:xfrm>
            <a:off x="3854153" y="2072672"/>
            <a:ext cx="7052379" cy="142088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6C7D688-38DE-48BB-A210-2A425CE307E3}"/>
              </a:ext>
            </a:extLst>
          </p:cNvPr>
          <p:cNvSpPr txBox="1"/>
          <p:nvPr/>
        </p:nvSpPr>
        <p:spPr>
          <a:xfrm>
            <a:off x="5068043" y="266956"/>
            <a:ext cx="4665617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When the WordArt text, not the container, is selected </a:t>
            </a:r>
            <a:r>
              <a:rPr lang="en-CA" sz="2000" b="1" dirty="0"/>
              <a:t>Text Options</a:t>
            </a:r>
            <a:r>
              <a:rPr lang="en-CA" sz="2000" dirty="0"/>
              <a:t> is selected.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311A79C0-2953-4A1F-8302-4AC30E037186}"/>
              </a:ext>
            </a:extLst>
          </p:cNvPr>
          <p:cNvSpPr/>
          <p:nvPr/>
        </p:nvSpPr>
        <p:spPr>
          <a:xfrm>
            <a:off x="10906532" y="3375489"/>
            <a:ext cx="319301" cy="236132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3AB96C5C-9573-4543-B4AA-2C7D3CE5B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22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1" grpId="1" animBg="1"/>
      <p:bldP spid="75" grpId="0" animBg="1"/>
      <p:bldP spid="75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1E410C9-231E-4B7A-A88A-D885953296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253" y="1343322"/>
            <a:ext cx="9066602" cy="54297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59936" y="237147"/>
            <a:ext cx="4760008" cy="70788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that we have inserted our WordArt title, let’s insert some content in a Textbox..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3858" y="467040"/>
            <a:ext cx="3868482" cy="707886"/>
          </a:xfrm>
          <a:prstGeom prst="rect">
            <a:avLst/>
          </a:prstGeom>
          <a:solidFill>
            <a:srgbClr val="F5F9FD"/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Add a </a:t>
            </a:r>
            <a:r>
              <a:rPr lang="en-CA" sz="2000" b="1" i="1" dirty="0"/>
              <a:t>Text Box </a:t>
            </a:r>
            <a:r>
              <a:rPr lang="en-CA" sz="2000" dirty="0"/>
              <a:t>and place it below the title by …</a:t>
            </a:r>
          </a:p>
        </p:txBody>
      </p:sp>
      <p:sp>
        <p:nvSpPr>
          <p:cNvPr id="9" name="Rectangle 8"/>
          <p:cNvSpPr/>
          <p:nvPr/>
        </p:nvSpPr>
        <p:spPr>
          <a:xfrm>
            <a:off x="9058079" y="1909617"/>
            <a:ext cx="393570" cy="61139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TextBox 25"/>
          <p:cNvSpPr txBox="1"/>
          <p:nvPr/>
        </p:nvSpPr>
        <p:spPr>
          <a:xfrm>
            <a:off x="6283642" y="5514678"/>
            <a:ext cx="5784121" cy="1015663"/>
          </a:xfrm>
          <a:prstGeom prst="rect">
            <a:avLst/>
          </a:prstGeom>
          <a:solidFill>
            <a:srgbClr val="F6F0FA"/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When you release the mouse button the </a:t>
            </a:r>
            <a:r>
              <a:rPr lang="en-CA" sz="2000" b="1" i="1" dirty="0"/>
              <a:t>Drawing Tools / Format</a:t>
            </a:r>
            <a:r>
              <a:rPr lang="en-CA" sz="2000" dirty="0"/>
              <a:t> also appears, though it may not be selected.  If not, click on the ribbon tab.</a:t>
            </a:r>
          </a:p>
        </p:txBody>
      </p:sp>
      <p:cxnSp>
        <p:nvCxnSpPr>
          <p:cNvPr id="51" name="Straight Arrow Connector 50"/>
          <p:cNvCxnSpPr>
            <a:cxnSpLocks/>
            <a:endCxn id="9" idx="1"/>
          </p:cNvCxnSpPr>
          <p:nvPr/>
        </p:nvCxnSpPr>
        <p:spPr>
          <a:xfrm>
            <a:off x="3358497" y="803305"/>
            <a:ext cx="5699582" cy="141200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cxnSpLocks/>
            <a:stCxn id="26" idx="0"/>
          </p:cNvCxnSpPr>
          <p:nvPr/>
        </p:nvCxnSpPr>
        <p:spPr>
          <a:xfrm flipV="1">
            <a:off x="9175703" y="1845892"/>
            <a:ext cx="1130525" cy="366878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E6EADF2A-1000-42F9-8CC0-E46740DA921F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7639940" y="2521009"/>
            <a:ext cx="1614924" cy="186298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076C009D-FD86-47A5-8AFC-D8630BE26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21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2EB4D9-49F1-4BD6-A248-60AEEC6391E2}"/>
              </a:ext>
            </a:extLst>
          </p:cNvPr>
          <p:cNvSpPr txBox="1"/>
          <p:nvPr/>
        </p:nvSpPr>
        <p:spPr>
          <a:xfrm>
            <a:off x="124237" y="2755330"/>
            <a:ext cx="4575950" cy="707886"/>
          </a:xfrm>
          <a:prstGeom prst="rect">
            <a:avLst/>
          </a:prstGeom>
          <a:solidFill>
            <a:srgbClr val="F5F9FD"/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+mj-lt"/>
              <a:buAutoNum type="arabicPeriod"/>
              <a:defRPr sz="2000"/>
            </a:lvl1pPr>
          </a:lstStyle>
          <a:p>
            <a:pPr marL="573088" lvl="1" indent="-342900">
              <a:buFont typeface="+mj-lt"/>
              <a:buAutoNum type="alphaLcPeriod"/>
            </a:pPr>
            <a:r>
              <a:rPr lang="en-CA" sz="2000" dirty="0"/>
              <a:t>placing the pointer to the top left where you want the text box to start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21898C-A5D5-4A82-9F31-D441F79E9547}"/>
              </a:ext>
            </a:extLst>
          </p:cNvPr>
          <p:cNvSpPr txBox="1"/>
          <p:nvPr/>
        </p:nvSpPr>
        <p:spPr>
          <a:xfrm>
            <a:off x="124236" y="5271128"/>
            <a:ext cx="5135699" cy="707886"/>
          </a:xfrm>
          <a:prstGeom prst="rect">
            <a:avLst/>
          </a:prstGeom>
          <a:solidFill>
            <a:srgbClr val="F5F9FD"/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+mj-lt"/>
              <a:buAutoNum type="arabicPeriod"/>
              <a:defRPr sz="2000"/>
            </a:lvl1pPr>
            <a:lvl2pPr lvl="1"/>
          </a:lstStyle>
          <a:p>
            <a:pPr marL="573088">
              <a:buFont typeface="+mj-lt"/>
              <a:buAutoNum type="alphaLcPeriod" startAt="2"/>
            </a:pPr>
            <a:r>
              <a:rPr lang="en-CA" dirty="0"/>
              <a:t>dragging the mouse pointer to the bottom right where you want the text box to end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5A472E0-DCA8-4F20-8079-F55EE2BDDD48}"/>
              </a:ext>
            </a:extLst>
          </p:cNvPr>
          <p:cNvCxnSpPr/>
          <p:nvPr/>
        </p:nvCxnSpPr>
        <p:spPr>
          <a:xfrm>
            <a:off x="4700186" y="3085032"/>
            <a:ext cx="324741" cy="129896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67129BF-2EB0-4F44-AA3D-C946961B9096}"/>
              </a:ext>
            </a:extLst>
          </p:cNvPr>
          <p:cNvCxnSpPr/>
          <p:nvPr/>
        </p:nvCxnSpPr>
        <p:spPr>
          <a:xfrm flipV="1">
            <a:off x="5259935" y="4734370"/>
            <a:ext cx="3550779" cy="88021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F9F64F8-8320-4EBD-AE93-4842AF5B6995}"/>
              </a:ext>
            </a:extLst>
          </p:cNvPr>
          <p:cNvCxnSpPr/>
          <p:nvPr/>
        </p:nvCxnSpPr>
        <p:spPr>
          <a:xfrm>
            <a:off x="5024927" y="4383993"/>
            <a:ext cx="3743058" cy="35037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7014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6" grpId="1" animBg="1"/>
      <p:bldP spid="9" grpId="0" animBg="1"/>
      <p:bldP spid="9" grpId="1" animBg="1"/>
      <p:bldP spid="26" grpId="0" animBg="1"/>
      <p:bldP spid="26" grpId="1" animBg="1"/>
      <p:bldP spid="2" grpId="0" animBg="1"/>
      <p:bldP spid="2" grpId="1" animBg="1"/>
      <p:bldP spid="5" grpId="0" animBg="1"/>
      <p:bldP spid="5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11A6E2D3-AD44-4CD5-9ED4-C9829B195D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894" y="1348091"/>
            <a:ext cx="9060867" cy="54349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57323" y="157270"/>
            <a:ext cx="3377077" cy="1015663"/>
          </a:xfrm>
          <a:prstGeom prst="rect">
            <a:avLst/>
          </a:prstGeom>
          <a:solidFill>
            <a:srgbClr val="FDF0E7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342900" indent="-342900">
              <a:buFont typeface="+mj-lt"/>
              <a:buAutoNum type="arabicPeriod" startAt="4"/>
              <a:defRPr sz="2000"/>
            </a:lvl1pPr>
          </a:lstStyle>
          <a:p>
            <a:pPr marL="0" indent="0">
              <a:buNone/>
            </a:pPr>
            <a:r>
              <a:rPr lang="en-CA" dirty="0"/>
              <a:t>Now that we have</a:t>
            </a:r>
          </a:p>
          <a:p>
            <a:pPr marL="534988">
              <a:buFont typeface="Wingdings" panose="05000000000000000000" pitchFamily="2" charset="2"/>
              <a:buChar char="Ø"/>
            </a:pPr>
            <a:r>
              <a:rPr lang="en-CA" dirty="0"/>
              <a:t>inserted a </a:t>
            </a:r>
            <a:r>
              <a:rPr lang="en-CA" b="1" dirty="0"/>
              <a:t>WordArt</a:t>
            </a:r>
            <a:r>
              <a:rPr lang="en-CA" dirty="0"/>
              <a:t> title,</a:t>
            </a:r>
          </a:p>
          <a:p>
            <a:pPr marL="534988">
              <a:buFont typeface="Wingdings" panose="05000000000000000000" pitchFamily="2" charset="2"/>
              <a:buChar char="Ø"/>
            </a:pPr>
            <a:r>
              <a:rPr lang="en-CA" dirty="0"/>
              <a:t>inserted a </a:t>
            </a:r>
            <a:r>
              <a:rPr lang="en-CA" b="1" dirty="0"/>
              <a:t>Textbox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24238" y="4058836"/>
            <a:ext cx="3858102" cy="1323439"/>
          </a:xfrm>
          <a:prstGeom prst="rect">
            <a:avLst/>
          </a:prstGeom>
          <a:solidFill>
            <a:srgbClr val="FDF0E7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CA" sz="2000" dirty="0"/>
              <a:t>Now type some content.</a:t>
            </a:r>
          </a:p>
          <a:p>
            <a:pPr marL="342900" indent="-342900">
              <a:buFont typeface="+mj-lt"/>
              <a:buAutoNum type="arabicPeriod" startAt="3"/>
            </a:pPr>
            <a:endParaRPr lang="en-CA" sz="2000" dirty="0"/>
          </a:p>
          <a:p>
            <a:r>
              <a:rPr lang="en-CA" sz="2000" dirty="0"/>
              <a:t>You can copy and paste the content from slide one, if you wish.</a:t>
            </a:r>
          </a:p>
        </p:txBody>
      </p:sp>
      <p:cxnSp>
        <p:nvCxnSpPr>
          <p:cNvPr id="38" name="Straight Arrow Connector 37"/>
          <p:cNvCxnSpPr>
            <a:cxnSpLocks/>
            <a:stCxn id="36" idx="3"/>
          </p:cNvCxnSpPr>
          <p:nvPr/>
        </p:nvCxnSpPr>
        <p:spPr>
          <a:xfrm>
            <a:off x="3982340" y="4720556"/>
            <a:ext cx="804345" cy="3432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9F37A3CE-8945-4D64-939C-64AFD5A38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82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EC1AC006-1B00-43D1-9796-85572781B4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893" y="1334982"/>
            <a:ext cx="9060867" cy="54480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E1C19B-4808-40B1-AC7D-E57F2B9EEE98}"/>
              </a:ext>
            </a:extLst>
          </p:cNvPr>
          <p:cNvSpPr txBox="1"/>
          <p:nvPr/>
        </p:nvSpPr>
        <p:spPr>
          <a:xfrm>
            <a:off x="5692197" y="211714"/>
            <a:ext cx="3493139" cy="400110"/>
          </a:xfrm>
          <a:prstGeom prst="rect">
            <a:avLst/>
          </a:prstGeom>
          <a:solidFill>
            <a:srgbClr val="F1F8EC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 startAt="3"/>
              <a:defRPr sz="2000"/>
            </a:lvl1pPr>
          </a:lstStyle>
          <a:p>
            <a:pPr marL="0" indent="0">
              <a:buNone/>
            </a:pPr>
            <a:r>
              <a:rPr lang="en-US" dirty="0"/>
              <a:t>At this point expose the ruler …</a:t>
            </a:r>
            <a:endParaRPr lang="en-C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DB8CBA-94C4-4BFE-A7B1-9C688D88454C}"/>
              </a:ext>
            </a:extLst>
          </p:cNvPr>
          <p:cNvSpPr txBox="1"/>
          <p:nvPr/>
        </p:nvSpPr>
        <p:spPr>
          <a:xfrm>
            <a:off x="1812324" y="852877"/>
            <a:ext cx="5404021" cy="400110"/>
          </a:xfrm>
          <a:prstGeom prst="rect">
            <a:avLst/>
          </a:prstGeom>
          <a:solidFill>
            <a:srgbClr val="F1F8EC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 startAt="3"/>
              <a:defRPr sz="2000"/>
            </a:lvl1pPr>
          </a:lstStyle>
          <a:p>
            <a:pPr marL="0" indent="0">
              <a:buNone/>
            </a:pPr>
            <a:r>
              <a:rPr lang="en-US" dirty="0"/>
              <a:t>Click on the View tab to show the View ribbon … </a:t>
            </a:r>
            <a:endParaRPr lang="en-CA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FC4043D-6206-4316-B735-F1BFBE228137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7216345" y="1052932"/>
            <a:ext cx="518985" cy="61934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D8E20E6-AADE-4103-B9D9-1BCB640B5C5D}"/>
              </a:ext>
            </a:extLst>
          </p:cNvPr>
          <p:cNvSpPr txBox="1"/>
          <p:nvPr/>
        </p:nvSpPr>
        <p:spPr>
          <a:xfrm>
            <a:off x="2281881" y="2773149"/>
            <a:ext cx="2314832" cy="400110"/>
          </a:xfrm>
          <a:prstGeom prst="rect">
            <a:avLst/>
          </a:prstGeom>
          <a:solidFill>
            <a:srgbClr val="F1F8EC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 startAt="3"/>
              <a:defRPr sz="2000"/>
            </a:lvl1pPr>
          </a:lstStyle>
          <a:p>
            <a:pPr marL="0" indent="0">
              <a:buNone/>
            </a:pPr>
            <a:r>
              <a:rPr lang="en-US" dirty="0"/>
              <a:t>Check the </a:t>
            </a:r>
            <a:r>
              <a:rPr lang="en-US" b="1" dirty="0"/>
              <a:t>Ruler</a:t>
            </a:r>
            <a:r>
              <a:rPr lang="en-US" dirty="0"/>
              <a:t> box</a:t>
            </a:r>
            <a:endParaRPr lang="en-CA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60D1A86-15C5-40CD-9623-5663F59CAF3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4596713" y="2018272"/>
            <a:ext cx="1721709" cy="95493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726C2A3-2EF1-40F1-9DFB-97307057571B}"/>
              </a:ext>
            </a:extLst>
          </p:cNvPr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E2D39961-B2DD-4359-81AD-1A1652B62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92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15" grpId="0" animBg="1"/>
      <p:bldP spid="1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F0E73C5-0C29-4EB4-9042-14610DF396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575" y="668205"/>
            <a:ext cx="9071615" cy="54545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84416" y="102479"/>
            <a:ext cx="7769932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that we have added content, let’s add a down-arrow and animate it.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238" y="494436"/>
            <a:ext cx="2909338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Click on the </a:t>
            </a:r>
            <a:r>
              <a:rPr lang="en-CA" sz="2000" b="1" i="1" dirty="0"/>
              <a:t>Insert</a:t>
            </a:r>
            <a:r>
              <a:rPr lang="en-CA" sz="2000" dirty="0"/>
              <a:t> tab.</a:t>
            </a:r>
          </a:p>
        </p:txBody>
      </p:sp>
      <p:cxnSp>
        <p:nvCxnSpPr>
          <p:cNvPr id="12" name="Straight Arrow Connector 11"/>
          <p:cNvCxnSpPr>
            <a:cxnSpLocks/>
            <a:stCxn id="7" idx="3"/>
          </p:cNvCxnSpPr>
          <p:nvPr/>
        </p:nvCxnSpPr>
        <p:spPr>
          <a:xfrm>
            <a:off x="3033576" y="694491"/>
            <a:ext cx="1005011" cy="36734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35539" y="1806770"/>
            <a:ext cx="2788896" cy="40011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Click on </a:t>
            </a:r>
            <a:r>
              <a:rPr lang="en-CA" sz="2000" b="1" i="1" dirty="0"/>
              <a:t>Shapes</a:t>
            </a:r>
            <a:r>
              <a:rPr lang="en-CA" sz="2000" dirty="0"/>
              <a:t>.</a:t>
            </a:r>
            <a:endParaRPr lang="en-CA" sz="2000" b="1" i="1" dirty="0"/>
          </a:p>
        </p:txBody>
      </p:sp>
      <p:sp>
        <p:nvSpPr>
          <p:cNvPr id="30" name="TextBox 29"/>
          <p:cNvSpPr txBox="1"/>
          <p:nvPr/>
        </p:nvSpPr>
        <p:spPr>
          <a:xfrm>
            <a:off x="135538" y="3118210"/>
            <a:ext cx="4008094" cy="1015663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Select the large down arrow and draw it at the bottom of the slide under the text we just typed in.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1C6E54-0323-4599-B367-80C721994182}"/>
              </a:ext>
            </a:extLst>
          </p:cNvPr>
          <p:cNvSpPr/>
          <p:nvPr/>
        </p:nvSpPr>
        <p:spPr>
          <a:xfrm>
            <a:off x="4038588" y="940289"/>
            <a:ext cx="444843" cy="24309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A2F0FC8-F3EF-4C8A-AE51-C8DBFE017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350" y="1224784"/>
            <a:ext cx="2092411" cy="5563193"/>
          </a:xfrm>
          <a:prstGeom prst="rect">
            <a:avLst/>
          </a:prstGeom>
        </p:spPr>
      </p:pic>
      <p:cxnSp>
        <p:nvCxnSpPr>
          <p:cNvPr id="32" name="Straight Arrow Connector 31"/>
          <p:cNvCxnSpPr>
            <a:cxnSpLocks/>
            <a:stCxn id="30" idx="3"/>
          </p:cNvCxnSpPr>
          <p:nvPr/>
        </p:nvCxnSpPr>
        <p:spPr>
          <a:xfrm>
            <a:off x="4143632" y="3626042"/>
            <a:ext cx="1886465" cy="39047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cxnSpLocks/>
            <a:stCxn id="14" idx="3"/>
          </p:cNvCxnSpPr>
          <p:nvPr/>
        </p:nvCxnSpPr>
        <p:spPr>
          <a:xfrm flipV="1">
            <a:off x="2924435" y="1468409"/>
            <a:ext cx="2594914" cy="53841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67DE71FF-F735-4789-8443-D01358242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548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7" grpId="1" animBg="1"/>
      <p:bldP spid="14" grpId="0" animBg="1"/>
      <p:bldP spid="14" grpId="1" animBg="1"/>
      <p:bldP spid="30" grpId="0" animBg="1"/>
      <p:bldP spid="30" grpId="1" animBg="1"/>
      <p:bldP spid="15" grpId="0" animBg="1"/>
      <p:bldP spid="15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E4135C-A58B-4014-91CC-803F72241A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892" y="1334982"/>
            <a:ext cx="9060868" cy="54480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80135" y="590188"/>
            <a:ext cx="5514382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to add some text and formatting to the arrow.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9610" y="5322963"/>
            <a:ext cx="4472477" cy="400110"/>
          </a:xfrm>
          <a:prstGeom prst="rect">
            <a:avLst/>
          </a:prstGeom>
          <a:solidFill>
            <a:srgbClr val="FBF9FD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192088" lvl="1"/>
            <a:r>
              <a:rPr lang="en-CA" sz="2000" dirty="0"/>
              <a:t>Select the arrow and format as you like.</a:t>
            </a:r>
          </a:p>
        </p:txBody>
      </p:sp>
      <p:cxnSp>
        <p:nvCxnSpPr>
          <p:cNvPr id="18" name="Straight Arrow Connector 17"/>
          <p:cNvCxnSpPr>
            <a:cxnSpLocks/>
            <a:stCxn id="16" idx="3"/>
          </p:cNvCxnSpPr>
          <p:nvPr/>
        </p:nvCxnSpPr>
        <p:spPr>
          <a:xfrm flipV="1">
            <a:off x="4852087" y="5412259"/>
            <a:ext cx="1886464" cy="11075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32B19556-5CA0-499E-9DDF-A22A7B5FA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12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6" grpId="1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1519C934-2C16-469F-B2E7-AE3CCBBF3C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887" y="1363319"/>
            <a:ext cx="9060871" cy="54266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5845" y="492199"/>
            <a:ext cx="3009820" cy="3170099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sz="2000" dirty="0"/>
              <a:t>Now apply whatever formatting you wish to the arrow object.</a:t>
            </a:r>
          </a:p>
          <a:p>
            <a:pPr marL="0" lvl="1"/>
            <a:r>
              <a:rPr lang="en-CA" sz="2000" dirty="0"/>
              <a:t>Note that if you type text in the arrow, it is white and centered. These things can be changed from the</a:t>
            </a:r>
          </a:p>
          <a:p>
            <a:pPr marL="715963" lvl="1" indent="-342900">
              <a:buFont typeface="Wingdings" panose="05000000000000000000" pitchFamily="2" charset="2"/>
              <a:buChar char="Ø"/>
            </a:pPr>
            <a:r>
              <a:rPr lang="en-CA" sz="2000" b="1" i="1" dirty="0"/>
              <a:t>Home</a:t>
            </a:r>
            <a:r>
              <a:rPr lang="en-CA" sz="2000" dirty="0"/>
              <a:t> tab</a:t>
            </a:r>
          </a:p>
          <a:p>
            <a:pPr marL="715963" lvl="1" indent="-342900">
              <a:buFont typeface="Wingdings" panose="05000000000000000000" pitchFamily="2" charset="2"/>
              <a:buChar char="Ø"/>
            </a:pPr>
            <a:r>
              <a:rPr lang="en-CA" sz="2000" b="1" i="1" dirty="0"/>
              <a:t>Font </a:t>
            </a:r>
            <a:r>
              <a:rPr lang="en-CA" sz="2000" dirty="0"/>
              <a:t>group</a:t>
            </a:r>
          </a:p>
          <a:p>
            <a:pPr marL="715963" lvl="1" indent="-342900">
              <a:buFont typeface="Wingdings" panose="05000000000000000000" pitchFamily="2" charset="2"/>
              <a:buChar char="Ø"/>
            </a:pPr>
            <a:r>
              <a:rPr lang="en-CA" sz="2000" b="1" i="1" dirty="0"/>
              <a:t>Paragraph</a:t>
            </a:r>
            <a:r>
              <a:rPr lang="en-CA" sz="2000" dirty="0"/>
              <a:t> group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68676" y="493784"/>
            <a:ext cx="5540184" cy="400110"/>
          </a:xfrm>
          <a:prstGeom prst="rect">
            <a:avLst/>
          </a:prstGeom>
          <a:solidFill>
            <a:srgbClr val="FEF8F4"/>
          </a:solidFill>
          <a:ln w="19050"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Now to add some text and formatting to the arrow.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5844" y="4201038"/>
            <a:ext cx="5514125" cy="707886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sz="2000" b="1" dirty="0"/>
              <a:t>Right-click</a:t>
            </a:r>
            <a:r>
              <a:rPr lang="en-CA" sz="2000" dirty="0"/>
              <a:t> on the arrow and select </a:t>
            </a:r>
            <a:r>
              <a:rPr lang="en-CA" sz="2000" b="1" i="1" dirty="0"/>
              <a:t>Format Shape</a:t>
            </a:r>
            <a:r>
              <a:rPr lang="en-CA" sz="2000" dirty="0"/>
              <a:t>, which displays the Format Shape pane …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8821" y="1491049"/>
            <a:ext cx="2854465" cy="2117124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3" name="Straight Arrow Connector 12"/>
          <p:cNvCxnSpPr>
            <a:cxnSpLocks/>
          </p:cNvCxnSpPr>
          <p:nvPr/>
        </p:nvCxnSpPr>
        <p:spPr>
          <a:xfrm flipV="1">
            <a:off x="2024539" y="1894706"/>
            <a:ext cx="1684647" cy="93911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526633" y="1650629"/>
            <a:ext cx="469338" cy="24407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6" name="Straight Arrow Connector 15"/>
          <p:cNvCxnSpPr>
            <a:cxnSpLocks/>
            <a:endCxn id="24" idx="2"/>
          </p:cNvCxnSpPr>
          <p:nvPr/>
        </p:nvCxnSpPr>
        <p:spPr>
          <a:xfrm flipV="1">
            <a:off x="2094201" y="2647263"/>
            <a:ext cx="3886581" cy="50719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/>
            <a:endCxn id="25" idx="2"/>
          </p:cNvCxnSpPr>
          <p:nvPr/>
        </p:nvCxnSpPr>
        <p:spPr>
          <a:xfrm flipV="1">
            <a:off x="2710249" y="2640723"/>
            <a:ext cx="5211708" cy="78827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893277" y="1894703"/>
            <a:ext cx="2175010" cy="75256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ectangle 24"/>
          <p:cNvSpPr/>
          <p:nvPr/>
        </p:nvSpPr>
        <p:spPr>
          <a:xfrm>
            <a:off x="7101016" y="1894703"/>
            <a:ext cx="1641882" cy="74602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C40A398-6B92-4FB0-8C60-12E6AA7492DA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5609969" y="4554981"/>
            <a:ext cx="972063" cy="58543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3CFB644F-9E90-4CD7-8156-29D6EF92FF4E}"/>
              </a:ext>
            </a:extLst>
          </p:cNvPr>
          <p:cNvSpPr/>
          <p:nvPr/>
        </p:nvSpPr>
        <p:spPr>
          <a:xfrm>
            <a:off x="10272584" y="2647263"/>
            <a:ext cx="1795174" cy="395124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C2DD803-4ED9-4ED9-B50F-D39EBBE3F4A1}"/>
              </a:ext>
            </a:extLst>
          </p:cNvPr>
          <p:cNvSpPr txBox="1"/>
          <p:nvPr/>
        </p:nvSpPr>
        <p:spPr>
          <a:xfrm>
            <a:off x="8295504" y="3995351"/>
            <a:ext cx="3682312" cy="707886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… select the arrow and click on the </a:t>
            </a:r>
            <a:r>
              <a:rPr lang="en-CA" sz="2000" b="1" i="1" dirty="0"/>
              <a:t>Drawing </a:t>
            </a:r>
            <a:r>
              <a:rPr lang="en-CA" sz="2000" dirty="0"/>
              <a:t>dialog box launcher.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DD212A7-4C1D-432D-829A-B3BFFBB0E62D}"/>
              </a:ext>
            </a:extLst>
          </p:cNvPr>
          <p:cNvGrpSpPr/>
          <p:nvPr/>
        </p:nvGrpSpPr>
        <p:grpSpPr>
          <a:xfrm>
            <a:off x="6582032" y="4349294"/>
            <a:ext cx="1713472" cy="791120"/>
            <a:chOff x="6582032" y="4349294"/>
            <a:chExt cx="1713472" cy="791120"/>
          </a:xfrm>
        </p:grpSpPr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AC308CCC-40FD-4719-B053-E89FF66E3828}"/>
                </a:ext>
              </a:extLst>
            </p:cNvPr>
            <p:cNvCxnSpPr>
              <a:cxnSpLocks/>
              <a:endCxn id="39" idx="1"/>
            </p:cNvCxnSpPr>
            <p:nvPr/>
          </p:nvCxnSpPr>
          <p:spPr>
            <a:xfrm flipV="1">
              <a:off x="6582032" y="4349294"/>
              <a:ext cx="1713472" cy="791120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9485ACC-4D77-4B50-B135-E75E7ED1243A}"/>
                </a:ext>
              </a:extLst>
            </p:cNvPr>
            <p:cNvSpPr txBox="1"/>
            <p:nvPr/>
          </p:nvSpPr>
          <p:spPr>
            <a:xfrm rot="20005042">
              <a:off x="7129506" y="4456666"/>
              <a:ext cx="5354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/>
                <a:t>OR</a:t>
              </a:r>
              <a:endParaRPr lang="en-CA" sz="2000" b="1" dirty="0"/>
            </a:p>
          </p:txBody>
        </p:sp>
      </p:grp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C8A3D934-17D2-4A0D-A8BB-5E46356DB95D}"/>
              </a:ext>
            </a:extLst>
          </p:cNvPr>
          <p:cNvCxnSpPr>
            <a:cxnSpLocks/>
          </p:cNvCxnSpPr>
          <p:nvPr/>
        </p:nvCxnSpPr>
        <p:spPr>
          <a:xfrm flipV="1">
            <a:off x="10111096" y="2561968"/>
            <a:ext cx="603521" cy="143338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 Placeholder 2">
            <a:extLst>
              <a:ext uri="{FF2B5EF4-FFF2-40B4-BE49-F238E27FC236}">
                <a16:creationId xmlns:a16="http://schemas.microsoft.com/office/drawing/2014/main" id="{F52BA262-8E42-4572-844B-71567D858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06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7" presetClass="emph" presetSubtype="0" fill="remove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"/>
                            </p:stCondLst>
                            <p:childTnLst>
                              <p:par>
                                <p:cTn id="9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500"/>
                            </p:stCondLst>
                            <p:childTnLst>
                              <p:par>
                                <p:cTn id="1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6" grpId="1" animBg="1"/>
      <p:bldP spid="8" grpId="0" animBg="1"/>
      <p:bldP spid="8" grpId="1" animBg="1"/>
      <p:bldP spid="10" grpId="0" animBg="1"/>
      <p:bldP spid="14" grpId="0" animBg="1"/>
      <p:bldP spid="14" grpId="1" animBg="1"/>
      <p:bldP spid="24" grpId="0" animBg="1"/>
      <p:bldP spid="24" grpId="1" animBg="1"/>
      <p:bldP spid="25" grpId="0" animBg="1"/>
      <p:bldP spid="25" grpId="1" animBg="1"/>
      <p:bldP spid="48" grpId="0" animBg="1"/>
      <p:bldP spid="39" grpId="0" animBg="1"/>
      <p:bldP spid="39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C0BA30E-7B76-4F4B-A359-8A0FF9F55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801" y="1401251"/>
            <a:ext cx="9069422" cy="543145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952BDA82-8801-4AB4-882A-FBC464FA91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248" y="769121"/>
            <a:ext cx="2654336" cy="590605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90817" y="88129"/>
            <a:ext cx="7769932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that we have added a down-arrow and formatted it, let’s animate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950" y="811826"/>
            <a:ext cx="3418009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Click on the </a:t>
            </a:r>
            <a:r>
              <a:rPr lang="en-CA" sz="2000" b="1" i="1" dirty="0"/>
              <a:t>Animations</a:t>
            </a:r>
            <a:r>
              <a:rPr lang="en-CA" sz="2000" dirty="0"/>
              <a:t> tab</a:t>
            </a:r>
          </a:p>
        </p:txBody>
      </p:sp>
      <p:cxnSp>
        <p:nvCxnSpPr>
          <p:cNvPr id="8" name="Straight Arrow Connector 7"/>
          <p:cNvCxnSpPr>
            <a:cxnSpLocks/>
            <a:stCxn id="6" idx="3"/>
          </p:cNvCxnSpPr>
          <p:nvPr/>
        </p:nvCxnSpPr>
        <p:spPr>
          <a:xfrm>
            <a:off x="3537959" y="1011881"/>
            <a:ext cx="2444097" cy="74000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19950" y="1547412"/>
            <a:ext cx="2910276" cy="70788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Click on the down </a:t>
            </a:r>
            <a:r>
              <a:rPr lang="en-CA" sz="2000" b="1" i="1" dirty="0"/>
              <a:t>more </a:t>
            </a:r>
            <a:r>
              <a:rPr lang="en-CA" sz="2000" dirty="0"/>
              <a:t>arrow.</a:t>
            </a:r>
          </a:p>
        </p:txBody>
      </p:sp>
      <p:cxnSp>
        <p:nvCxnSpPr>
          <p:cNvPr id="14" name="Straight Arrow Connector 13"/>
          <p:cNvCxnSpPr>
            <a:cxnSpLocks/>
            <a:stCxn id="12" idx="3"/>
            <a:endCxn id="31" idx="1"/>
          </p:cNvCxnSpPr>
          <p:nvPr/>
        </p:nvCxnSpPr>
        <p:spPr>
          <a:xfrm>
            <a:off x="3030226" y="1901355"/>
            <a:ext cx="4072192" cy="524204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9436736" y="1401251"/>
            <a:ext cx="314015" cy="333545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TextBox 29"/>
          <p:cNvSpPr txBox="1"/>
          <p:nvPr/>
        </p:nvSpPr>
        <p:spPr>
          <a:xfrm>
            <a:off x="2569520" y="2748161"/>
            <a:ext cx="3896573" cy="70788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Now select the </a:t>
            </a:r>
            <a:r>
              <a:rPr lang="en-CA" sz="2000" b="1" i="1" dirty="0"/>
              <a:t>Fly In</a:t>
            </a:r>
            <a:r>
              <a:rPr lang="en-CA" sz="2000" dirty="0"/>
              <a:t> animation from the </a:t>
            </a:r>
            <a:r>
              <a:rPr lang="en-CA" sz="2000" b="1" dirty="0"/>
              <a:t>Entrance</a:t>
            </a:r>
            <a:r>
              <a:rPr lang="en-CA" sz="2000" dirty="0"/>
              <a:t> animations.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3484ED64-E6A7-444D-823F-276DB7F9B0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418" y="2332188"/>
            <a:ext cx="127323" cy="18674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17384B0-525A-421D-9F49-A67DC9CA87D3}"/>
              </a:ext>
            </a:extLst>
          </p:cNvPr>
          <p:cNvSpPr txBox="1"/>
          <p:nvPr/>
        </p:nvSpPr>
        <p:spPr>
          <a:xfrm>
            <a:off x="3071780" y="3761101"/>
            <a:ext cx="2910276" cy="1323439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Entrance</a:t>
            </a:r>
            <a:r>
              <a:rPr lang="en-CA" sz="2000" dirty="0"/>
              <a:t> animations remain hidden until its’ animation time comes up in sequence.</a:t>
            </a:r>
            <a:endParaRPr lang="en-GB" sz="2000" dirty="0"/>
          </a:p>
        </p:txBody>
      </p:sp>
      <p:cxnSp>
        <p:nvCxnSpPr>
          <p:cNvPr id="38" name="Straight Arrow Connector 37"/>
          <p:cNvCxnSpPr>
            <a:cxnSpLocks/>
            <a:stCxn id="30" idx="3"/>
          </p:cNvCxnSpPr>
          <p:nvPr/>
        </p:nvCxnSpPr>
        <p:spPr>
          <a:xfrm flipV="1">
            <a:off x="6466093" y="1553947"/>
            <a:ext cx="2970643" cy="1548157"/>
          </a:xfrm>
          <a:prstGeom prst="straightConnector1">
            <a:avLst/>
          </a:prstGeom>
          <a:ln w="190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C480B81-D9C8-4BE5-B1FB-4BCCC3C247CE}"/>
              </a:ext>
            </a:extLst>
          </p:cNvPr>
          <p:cNvGrpSpPr/>
          <p:nvPr/>
        </p:nvGrpSpPr>
        <p:grpSpPr>
          <a:xfrm>
            <a:off x="3537053" y="485431"/>
            <a:ext cx="3273945" cy="350075"/>
            <a:chOff x="3537053" y="485431"/>
            <a:chExt cx="3273945" cy="350075"/>
          </a:xfrm>
        </p:grpSpPr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51099ED4-0EE8-46B6-888D-13A540F00649}"/>
                </a:ext>
              </a:extLst>
            </p:cNvPr>
            <p:cNvSpPr/>
            <p:nvPr/>
          </p:nvSpPr>
          <p:spPr>
            <a:xfrm>
              <a:off x="3537053" y="485431"/>
              <a:ext cx="3273945" cy="297436"/>
            </a:xfrm>
            <a:prstGeom prst="roundRect">
              <a:avLst/>
            </a:prstGeom>
            <a:noFill/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2000" dirty="0">
                  <a:solidFill>
                    <a:schemeClr val="tx1"/>
                  </a:solidFill>
                </a:rPr>
                <a:t>with the arrow selected</a:t>
              </a:r>
              <a:endParaRPr lang="en-GB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46AC79FD-FBAF-46AB-BD34-55BBACC64B89}"/>
                </a:ext>
              </a:extLst>
            </p:cNvPr>
            <p:cNvCxnSpPr/>
            <p:nvPr/>
          </p:nvCxnSpPr>
          <p:spPr>
            <a:xfrm flipH="1">
              <a:off x="6392254" y="488239"/>
              <a:ext cx="410198" cy="152696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A1A86330-5ACC-4C8D-B0DB-26D1176CC4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37053" y="637706"/>
              <a:ext cx="392626" cy="19780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0D450F4-6926-4B05-9179-A9820DDE3C7B}"/>
              </a:ext>
            </a:extLst>
          </p:cNvPr>
          <p:cNvGrpSpPr/>
          <p:nvPr/>
        </p:nvGrpSpPr>
        <p:grpSpPr>
          <a:xfrm>
            <a:off x="7229741" y="764934"/>
            <a:ext cx="1089836" cy="1788190"/>
            <a:chOff x="7229741" y="764934"/>
            <a:chExt cx="1089836" cy="1788190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216A3F67-0259-4A8F-84B0-9622EA1C4337}"/>
                </a:ext>
              </a:extLst>
            </p:cNvPr>
            <p:cNvCxnSpPr/>
            <p:nvPr/>
          </p:nvCxnSpPr>
          <p:spPr>
            <a:xfrm flipV="1">
              <a:off x="7229741" y="835506"/>
              <a:ext cx="1089836" cy="1590052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3A36A8E9-7AFD-4419-AEFA-97973D166D5F}"/>
                </a:ext>
              </a:extLst>
            </p:cNvPr>
            <p:cNvSpPr/>
            <p:nvPr/>
          </p:nvSpPr>
          <p:spPr>
            <a:xfrm rot="18244661">
              <a:off x="6738973" y="1490663"/>
              <a:ext cx="1788190" cy="336731"/>
            </a:xfrm>
            <a:prstGeom prst="roundRect">
              <a:avLst/>
            </a:prstGeom>
            <a:solidFill>
              <a:srgbClr val="B7472A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2000" dirty="0">
                  <a:solidFill>
                    <a:schemeClr val="tx1"/>
                  </a:solidFill>
                </a:rPr>
                <a:t>which displays</a:t>
              </a:r>
              <a:endParaRPr lang="en-GB" sz="2000" dirty="0">
                <a:solidFill>
                  <a:schemeClr val="tx1"/>
                </a:solidFill>
              </a:endParaRPr>
            </a:p>
          </p:txBody>
        </p:sp>
      </p:grpSp>
      <p:sp>
        <p:nvSpPr>
          <p:cNvPr id="58" name="Slide Number Placeholder 2">
            <a:extLst>
              <a:ext uri="{FF2B5EF4-FFF2-40B4-BE49-F238E27FC236}">
                <a16:creationId xmlns:a16="http://schemas.microsoft.com/office/drawing/2014/main" id="{59A36611-2B03-435B-8A41-32D22B88E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498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0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1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12" grpId="0" animBg="1"/>
      <p:bldP spid="12" grpId="1" animBg="1"/>
      <p:bldP spid="18" grpId="0" animBg="1"/>
      <p:bldP spid="18" grpId="1" animBg="1"/>
      <p:bldP spid="18" grpId="2" animBg="1"/>
      <p:bldP spid="30" grpId="0" animBg="1"/>
      <p:bldP spid="30" grpId="1" animBg="1"/>
      <p:bldP spid="36" grpId="0" animBg="1"/>
      <p:bldP spid="36" grpId="1" animBg="1"/>
      <p:bldP spid="36" grpId="2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34C0E56-455A-4EB5-A5D8-5FF12ED6EBB7}"/>
              </a:ext>
            </a:extLst>
          </p:cNvPr>
          <p:cNvSpPr/>
          <p:nvPr/>
        </p:nvSpPr>
        <p:spPr>
          <a:xfrm>
            <a:off x="777668" y="2307364"/>
            <a:ext cx="5947872" cy="3666146"/>
          </a:xfrm>
          <a:prstGeom prst="round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781FE8-C81F-4A02-AA63-034DBDA2B7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584" y="475974"/>
            <a:ext cx="2654336" cy="59060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306520-628F-41FA-BE45-D729C3E75FDC}"/>
              </a:ext>
            </a:extLst>
          </p:cNvPr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6EFD04-703D-4918-99C3-E2BB213598B7}"/>
              </a:ext>
            </a:extLst>
          </p:cNvPr>
          <p:cNvSpPr txBox="1"/>
          <p:nvPr/>
        </p:nvSpPr>
        <p:spPr>
          <a:xfrm>
            <a:off x="777667" y="1063652"/>
            <a:ext cx="5947871" cy="101566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Entrance </a:t>
            </a:r>
            <a:r>
              <a:rPr lang="en-CA" sz="2000" dirty="0"/>
              <a:t>animations remain “off screen” until its’ animation time appears in the sequence you have set for it.</a:t>
            </a:r>
            <a:endParaRPr lang="en-GB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B0C7EB-D118-4AD5-8E01-EA6AED51976A}"/>
              </a:ext>
            </a:extLst>
          </p:cNvPr>
          <p:cNvSpPr txBox="1"/>
          <p:nvPr/>
        </p:nvSpPr>
        <p:spPr>
          <a:xfrm>
            <a:off x="897310" y="3945089"/>
            <a:ext cx="57342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sz="800" dirty="0"/>
          </a:p>
          <a:p>
            <a:pPr marL="457200" indent="-457200">
              <a:buFont typeface="+mj-lt"/>
              <a:buAutoNum type="arabicPeriod" startAt="2"/>
            </a:pPr>
            <a:r>
              <a:rPr lang="en-CA" sz="2000" dirty="0"/>
              <a:t>applied as a second (or subsequent) animation to an object by clicking on the </a:t>
            </a:r>
            <a:r>
              <a:rPr lang="en-CA" sz="2000" b="1" dirty="0"/>
              <a:t>Add Animation</a:t>
            </a:r>
            <a:r>
              <a:rPr lang="en-CA" sz="2000" dirty="0"/>
              <a:t> button.  The </a:t>
            </a:r>
            <a:r>
              <a:rPr lang="en-CA" sz="2000" b="1" dirty="0"/>
              <a:t>Add Animation</a:t>
            </a:r>
            <a:r>
              <a:rPr lang="en-CA" sz="2000" dirty="0"/>
              <a:t> button displays the same dialog but allows you to add another animation to the same object.</a:t>
            </a:r>
            <a:endParaRPr lang="en-GB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A08062-A4D1-46FB-AEF9-CA0D4C87261B}"/>
              </a:ext>
            </a:extLst>
          </p:cNvPr>
          <p:cNvSpPr txBox="1"/>
          <p:nvPr/>
        </p:nvSpPr>
        <p:spPr>
          <a:xfrm>
            <a:off x="914402" y="2474777"/>
            <a:ext cx="5717136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Emphasis</a:t>
            </a:r>
            <a:r>
              <a:rPr lang="en-CA" sz="2000" dirty="0"/>
              <a:t> animations are either: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D9EC309-332F-4188-95C1-2C76283685C4}"/>
              </a:ext>
            </a:extLst>
          </p:cNvPr>
          <p:cNvSpPr txBox="1"/>
          <p:nvPr/>
        </p:nvSpPr>
        <p:spPr>
          <a:xfrm>
            <a:off x="914402" y="2838779"/>
            <a:ext cx="5717136" cy="92333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CA" dirty="0"/>
              <a:t>applied to an object that does not have any previous animations attached to it, in which case you simply select it from this dialog,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60681F-BD1A-4614-9DD1-F802BA15593C}"/>
              </a:ext>
            </a:extLst>
          </p:cNvPr>
          <p:cNvSpPr txBox="1"/>
          <p:nvPr/>
        </p:nvSpPr>
        <p:spPr>
          <a:xfrm>
            <a:off x="1286419" y="3736471"/>
            <a:ext cx="478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OR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7129D5E-D29C-449E-9EBD-A2558EBCAD6C}"/>
              </a:ext>
            </a:extLst>
          </p:cNvPr>
          <p:cNvSpPr/>
          <p:nvPr/>
        </p:nvSpPr>
        <p:spPr>
          <a:xfrm>
            <a:off x="7621584" y="1068224"/>
            <a:ext cx="2654336" cy="102549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D41F071-101D-4679-87FE-0AA8D71E4C4C}"/>
              </a:ext>
            </a:extLst>
          </p:cNvPr>
          <p:cNvCxnSpPr>
            <a:stCxn id="7" idx="3"/>
          </p:cNvCxnSpPr>
          <p:nvPr/>
        </p:nvCxnSpPr>
        <p:spPr>
          <a:xfrm flipV="1">
            <a:off x="6725538" y="1563880"/>
            <a:ext cx="896046" cy="760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201F4A9-1424-46F1-AF7F-29B8001C4A6D}"/>
              </a:ext>
            </a:extLst>
          </p:cNvPr>
          <p:cNvSpPr/>
          <p:nvPr/>
        </p:nvSpPr>
        <p:spPr>
          <a:xfrm>
            <a:off x="7621588" y="2245315"/>
            <a:ext cx="2654336" cy="135246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C81FE4B-FEE6-4D59-8049-24CC9CCC7223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4854011" y="2674834"/>
            <a:ext cx="2767577" cy="24671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2">
            <a:extLst>
              <a:ext uri="{FF2B5EF4-FFF2-40B4-BE49-F238E27FC236}">
                <a16:creationId xmlns:a16="http://schemas.microsoft.com/office/drawing/2014/main" id="{97853A36-0F0A-424E-AC89-49B41323D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55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7" grpId="0" animBg="1"/>
      <p:bldP spid="7" grpId="1" animBg="1"/>
      <p:bldP spid="8" grpId="0"/>
      <p:bldP spid="9" grpId="0"/>
      <p:bldP spid="10" grpId="0"/>
      <p:bldP spid="12" grpId="0"/>
      <p:bldP spid="14" grpId="0" animBg="1"/>
      <p:bldP spid="14" grpId="1" animBg="1"/>
      <p:bldP spid="17" grpId="0" animBg="1"/>
      <p:bldP spid="17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781FE8-C81F-4A02-AA63-034DBDA2B7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584" y="475974"/>
            <a:ext cx="2654336" cy="59060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306520-628F-41FA-BE45-D729C3E75FDC}"/>
              </a:ext>
            </a:extLst>
          </p:cNvPr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6EFD04-703D-4918-99C3-E2BB213598B7}"/>
              </a:ext>
            </a:extLst>
          </p:cNvPr>
          <p:cNvSpPr txBox="1"/>
          <p:nvPr/>
        </p:nvSpPr>
        <p:spPr>
          <a:xfrm>
            <a:off x="777667" y="2601456"/>
            <a:ext cx="5947871" cy="101566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Exit</a:t>
            </a:r>
            <a:r>
              <a:rPr lang="en-CA" sz="2000" dirty="0"/>
              <a:t> animations reverse the </a:t>
            </a:r>
            <a:r>
              <a:rPr lang="en-CA" sz="2000" b="1" dirty="0"/>
              <a:t>Entrance</a:t>
            </a:r>
            <a:r>
              <a:rPr lang="en-CA" sz="2000" dirty="0"/>
              <a:t> animations; the animation moves the object until it “disappears” off the slide.</a:t>
            </a:r>
            <a:endParaRPr lang="en-GB" sz="2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7129D5E-D29C-449E-9EBD-A2558EBCAD6C}"/>
              </a:ext>
            </a:extLst>
          </p:cNvPr>
          <p:cNvSpPr/>
          <p:nvPr/>
        </p:nvSpPr>
        <p:spPr>
          <a:xfrm>
            <a:off x="7621584" y="3736471"/>
            <a:ext cx="2654336" cy="102549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D41F071-101D-4679-87FE-0AA8D71E4C4C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6725538" y="3109288"/>
            <a:ext cx="896046" cy="62718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201F4A9-1424-46F1-AF7F-29B8001C4A6D}"/>
              </a:ext>
            </a:extLst>
          </p:cNvPr>
          <p:cNvSpPr/>
          <p:nvPr/>
        </p:nvSpPr>
        <p:spPr>
          <a:xfrm>
            <a:off x="7621584" y="4857640"/>
            <a:ext cx="2654336" cy="68858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1D13223-2C7C-41C5-8C3B-FE4E2EFCAE5F}"/>
              </a:ext>
            </a:extLst>
          </p:cNvPr>
          <p:cNvSpPr txBox="1"/>
          <p:nvPr/>
        </p:nvSpPr>
        <p:spPr>
          <a:xfrm>
            <a:off x="777667" y="3976893"/>
            <a:ext cx="5947871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apply a motion path movement  to any animated object.</a:t>
            </a:r>
            <a:endParaRPr lang="en-GB" sz="2000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F9106F4-3EC6-4ECE-AE72-0101493D012A}"/>
              </a:ext>
            </a:extLst>
          </p:cNvPr>
          <p:cNvCxnSpPr>
            <a:cxnSpLocks/>
            <a:stCxn id="23" idx="3"/>
            <a:endCxn id="17" idx="1"/>
          </p:cNvCxnSpPr>
          <p:nvPr/>
        </p:nvCxnSpPr>
        <p:spPr>
          <a:xfrm>
            <a:off x="6725538" y="4330836"/>
            <a:ext cx="896046" cy="87109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A64DB6EF-5F6A-475C-A99E-6FAB31528757}"/>
              </a:ext>
            </a:extLst>
          </p:cNvPr>
          <p:cNvSpPr/>
          <p:nvPr/>
        </p:nvSpPr>
        <p:spPr>
          <a:xfrm>
            <a:off x="7621584" y="5568556"/>
            <a:ext cx="2654336" cy="8012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807C4E0-D19E-41EF-BEC2-D3BAC4DFF791}"/>
              </a:ext>
            </a:extLst>
          </p:cNvPr>
          <p:cNvSpPr txBox="1"/>
          <p:nvPr/>
        </p:nvSpPr>
        <p:spPr>
          <a:xfrm>
            <a:off x="777667" y="5038389"/>
            <a:ext cx="5947871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top four options when selected will provide added effects not found in the options above.</a:t>
            </a:r>
            <a:endParaRPr lang="en-GB" sz="2000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FB7669D-86B6-4C28-A4FB-30910A9EC2AD}"/>
              </a:ext>
            </a:extLst>
          </p:cNvPr>
          <p:cNvCxnSpPr>
            <a:cxnSpLocks/>
            <a:stCxn id="28" idx="3"/>
            <a:endCxn id="27" idx="1"/>
          </p:cNvCxnSpPr>
          <p:nvPr/>
        </p:nvCxnSpPr>
        <p:spPr>
          <a:xfrm>
            <a:off x="6725538" y="5392332"/>
            <a:ext cx="896046" cy="57683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Slide Number Placeholder 2">
            <a:extLst>
              <a:ext uri="{FF2B5EF4-FFF2-40B4-BE49-F238E27FC236}">
                <a16:creationId xmlns:a16="http://schemas.microsoft.com/office/drawing/2014/main" id="{65349668-D74F-4FC2-8C4B-4CE13AE13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29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01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4" grpId="0" animBg="1"/>
      <p:bldP spid="14" grpId="1" animBg="1"/>
      <p:bldP spid="17" grpId="0" animBg="1"/>
      <p:bldP spid="17" grpId="1" animBg="1"/>
      <p:bldP spid="23" grpId="0" animBg="1"/>
      <p:bldP spid="23" grpId="1" animBg="1"/>
      <p:bldP spid="27" grpId="0" animBg="1"/>
      <p:bldP spid="27" grpId="1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1475" y="1254534"/>
            <a:ext cx="11412842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495674" y="3282736"/>
            <a:ext cx="4819651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Open PowerPoint File from NITHA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495674" y="3912009"/>
            <a:ext cx="4819651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Parts of PowerPoint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490913" y="4541282"/>
            <a:ext cx="4819651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Making of a PowerPoint Slides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D7F53EB2-28E3-4743-AC73-24087C668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5" grpId="0" animBg="1"/>
      <p:bldP spid="7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9067675-DBE6-4D6E-9F28-C44B99706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447" y="1385142"/>
            <a:ext cx="9019835" cy="54409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9932" y="3774563"/>
            <a:ext cx="3433664" cy="707886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</a:t>
            </a:r>
            <a:r>
              <a:rPr lang="en-CA" sz="2000" b="1" dirty="0"/>
              <a:t>Fly In</a:t>
            </a:r>
            <a:r>
              <a:rPr lang="en-CA" sz="2000" dirty="0"/>
              <a:t> from the </a:t>
            </a:r>
            <a:r>
              <a:rPr lang="en-CA" sz="2000" b="1" dirty="0"/>
              <a:t>Entrance</a:t>
            </a:r>
            <a:r>
              <a:rPr lang="en-CA" sz="2000" dirty="0"/>
              <a:t> animations on ribbon.</a:t>
            </a:r>
          </a:p>
        </p:txBody>
      </p:sp>
      <p:cxnSp>
        <p:nvCxnSpPr>
          <p:cNvPr id="15" name="Straight Arrow Connector 14"/>
          <p:cNvCxnSpPr>
            <a:cxnSpLocks/>
            <a:stCxn id="21" idx="3"/>
          </p:cNvCxnSpPr>
          <p:nvPr/>
        </p:nvCxnSpPr>
        <p:spPr>
          <a:xfrm flipV="1">
            <a:off x="3563596" y="2497429"/>
            <a:ext cx="2254063" cy="163107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5817659" y="2001408"/>
            <a:ext cx="540412" cy="49602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86B1906-B82E-44A9-A3EF-85C36881AC1F}"/>
              </a:ext>
            </a:extLst>
          </p:cNvPr>
          <p:cNvSpPr txBox="1"/>
          <p:nvPr/>
        </p:nvSpPr>
        <p:spPr>
          <a:xfrm>
            <a:off x="6567627" y="154036"/>
            <a:ext cx="4543690" cy="400110"/>
          </a:xfrm>
          <a:prstGeom prst="rect">
            <a:avLst/>
          </a:prstGeom>
          <a:solidFill>
            <a:srgbClr val="FEF8F4"/>
          </a:solidFill>
          <a:ln w="19050">
            <a:noFill/>
          </a:ln>
          <a:effectLst>
            <a:glow rad="63500">
              <a:schemeClr val="accent6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sz="2000" dirty="0"/>
              <a:t>Now to add some animation to the arrow.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AF310A-5784-44A2-A5CF-9DD5B94972D6}"/>
              </a:ext>
            </a:extLst>
          </p:cNvPr>
          <p:cNvSpPr txBox="1"/>
          <p:nvPr/>
        </p:nvSpPr>
        <p:spPr>
          <a:xfrm>
            <a:off x="129932" y="1084326"/>
            <a:ext cx="7176721" cy="400110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… then select the </a:t>
            </a:r>
            <a:r>
              <a:rPr lang="en-CA" sz="2000" b="1" dirty="0"/>
              <a:t>Animations</a:t>
            </a:r>
            <a:r>
              <a:rPr lang="en-CA" sz="2000" dirty="0"/>
              <a:t> tab to expose the </a:t>
            </a:r>
            <a:r>
              <a:rPr lang="en-CA" sz="2000" b="1" dirty="0"/>
              <a:t>Animations </a:t>
            </a:r>
            <a:r>
              <a:rPr lang="en-CA" sz="2000" dirty="0"/>
              <a:t>ribbon.</a:t>
            </a:r>
            <a:endParaRPr lang="en-GB" sz="200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D9E371E-C880-4E37-AB99-92B3A7E16E1D}"/>
              </a:ext>
            </a:extLst>
          </p:cNvPr>
          <p:cNvCxnSpPr/>
          <p:nvPr/>
        </p:nvCxnSpPr>
        <p:spPr>
          <a:xfrm>
            <a:off x="5431035" y="1474740"/>
            <a:ext cx="606751" cy="28171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7F1C3701-D1CC-47A1-9E93-8E85E0E1254F}"/>
              </a:ext>
            </a:extLst>
          </p:cNvPr>
          <p:cNvSpPr txBox="1"/>
          <p:nvPr/>
        </p:nvSpPr>
        <p:spPr>
          <a:xfrm>
            <a:off x="5431035" y="652558"/>
            <a:ext cx="2644741" cy="400110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First select the arrow …</a:t>
            </a:r>
            <a:endParaRPr lang="en-GB" sz="2000" dirty="0"/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5F32D081-0E54-4D85-8A7C-CF4E0B8D3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30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3084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19" grpId="0" animBg="1"/>
      <p:bldP spid="19" grpId="1" animBg="1"/>
      <p:bldP spid="12" grpId="0" animBg="1"/>
      <p:bldP spid="2" grpId="0" animBg="1"/>
      <p:bldP spid="2" grpId="1" animBg="1"/>
      <p:bldP spid="17" grpId="0" animBg="1"/>
      <p:bldP spid="17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6D5C9330-B6B7-429B-880F-53127CA16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447" y="1387971"/>
            <a:ext cx="9011953" cy="543618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0EEC5C28-0E09-4877-8942-C1DC97CD9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447" y="1672335"/>
            <a:ext cx="9011954" cy="10763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4238" y="655410"/>
            <a:ext cx="2877994" cy="2246769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7030A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You may have noticed that the arrow flew up from the bottom, which really does not make sense for an arrow that is pointing down, so let’s change that.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962" y="3613849"/>
            <a:ext cx="3643096" cy="1323439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CA" sz="2000" dirty="0"/>
              <a:t>To make the arrow fly down from the top click on the </a:t>
            </a:r>
            <a:r>
              <a:rPr lang="en-CA" sz="2000" b="1" i="1" dirty="0"/>
              <a:t> Effect Options</a:t>
            </a:r>
            <a:r>
              <a:rPr lang="en-CA" sz="2000" dirty="0"/>
              <a:t> on the ribbon and select the </a:t>
            </a:r>
            <a:r>
              <a:rPr lang="en-CA" sz="2000" b="1" dirty="0"/>
              <a:t>From Top</a:t>
            </a:r>
            <a:r>
              <a:rPr lang="en-CA" sz="2000" dirty="0"/>
              <a:t>.</a:t>
            </a:r>
          </a:p>
        </p:txBody>
      </p:sp>
      <p:cxnSp>
        <p:nvCxnSpPr>
          <p:cNvPr id="13" name="Straight Arrow Connector 12"/>
          <p:cNvCxnSpPr>
            <a:cxnSpLocks/>
            <a:stCxn id="10" idx="3"/>
          </p:cNvCxnSpPr>
          <p:nvPr/>
        </p:nvCxnSpPr>
        <p:spPr>
          <a:xfrm flipV="1">
            <a:off x="3743058" y="2597921"/>
            <a:ext cx="3546505" cy="167764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58770E8F-6039-4434-91FE-0895E1486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31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4E55415-59E9-4D1B-9471-1F3B55026C9F}"/>
              </a:ext>
            </a:extLst>
          </p:cNvPr>
          <p:cNvSpPr txBox="1"/>
          <p:nvPr/>
        </p:nvSpPr>
        <p:spPr>
          <a:xfrm>
            <a:off x="1025496" y="5879424"/>
            <a:ext cx="4264352" cy="707886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CA" sz="2000" dirty="0"/>
              <a:t>Start by selecting the arrow to make it the object that </a:t>
            </a:r>
            <a:r>
              <a:rPr lang="en-CA" sz="2000" i="1" dirty="0"/>
              <a:t>has focus.</a:t>
            </a:r>
            <a:endParaRPr lang="en-GB" sz="2000" i="1" dirty="0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380AC5B-C864-4B3A-9794-CD9810863A83}"/>
              </a:ext>
            </a:extLst>
          </p:cNvPr>
          <p:cNvCxnSpPr>
            <a:cxnSpLocks/>
          </p:cNvCxnSpPr>
          <p:nvPr/>
        </p:nvCxnSpPr>
        <p:spPr>
          <a:xfrm flipV="1">
            <a:off x="5272755" y="5700045"/>
            <a:ext cx="521294" cy="17946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0460B873-E605-457B-A6D1-EBEBE00E8A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129" y="4739710"/>
            <a:ext cx="2759162" cy="1585423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2B82A65-22B3-4F88-95D6-B7D74CDAE1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8956" y="3396492"/>
            <a:ext cx="1743081" cy="19367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66862A60-D657-488A-B492-2378CBD44F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809" y="1959601"/>
            <a:ext cx="1561991" cy="5774631"/>
          </a:xfrm>
          <a:prstGeom prst="rect">
            <a:avLst/>
          </a:prstGeom>
        </p:spPr>
      </p:pic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76030AFB-EF73-45DE-9063-6A447ABBCF39}"/>
              </a:ext>
            </a:extLst>
          </p:cNvPr>
          <p:cNvCxnSpPr>
            <a:cxnSpLocks/>
          </p:cNvCxnSpPr>
          <p:nvPr/>
        </p:nvCxnSpPr>
        <p:spPr>
          <a:xfrm>
            <a:off x="3230310" y="4751462"/>
            <a:ext cx="4119073" cy="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75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xit" presetSubtype="1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33" grpId="0" animBg="1"/>
      <p:bldP spid="33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B4F166-BDE7-4E29-8A7C-114B0ECC5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446" y="1389302"/>
            <a:ext cx="9011954" cy="54361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9A21A5-9654-4F87-A13F-4625E2F594B1}"/>
              </a:ext>
            </a:extLst>
          </p:cNvPr>
          <p:cNvSpPr txBox="1"/>
          <p:nvPr/>
        </p:nvSpPr>
        <p:spPr>
          <a:xfrm>
            <a:off x="3093446" y="252691"/>
            <a:ext cx="9011954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Another method for changing the movement direction of the arrow is by clicking on the </a:t>
            </a:r>
            <a:r>
              <a:rPr lang="en-CA" sz="2000" b="1" dirty="0"/>
              <a:t>down arrow </a:t>
            </a:r>
            <a:r>
              <a:rPr lang="en-CA" sz="2000" dirty="0"/>
              <a:t>on the animation we just created from the </a:t>
            </a:r>
            <a:r>
              <a:rPr lang="en-CA" sz="2000" b="1" dirty="0"/>
              <a:t>Animation Pane</a:t>
            </a:r>
            <a:r>
              <a:rPr lang="en-CA" sz="2000" dirty="0"/>
              <a:t>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8563BCC-DDC3-4260-B125-DC9C874BE2F8}"/>
              </a:ext>
            </a:extLst>
          </p:cNvPr>
          <p:cNvCxnSpPr>
            <a:cxnSpLocks/>
          </p:cNvCxnSpPr>
          <p:nvPr/>
        </p:nvCxnSpPr>
        <p:spPr>
          <a:xfrm>
            <a:off x="5477854" y="854579"/>
            <a:ext cx="6366617" cy="255519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D3188F4-6AC7-4162-A277-3EC6724EF01D}"/>
              </a:ext>
            </a:extLst>
          </p:cNvPr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4B22736-BBAB-4E77-84FD-FF139D28E7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066" y="3406220"/>
            <a:ext cx="1661301" cy="1618703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2D5F54C-3E9C-4A71-91DB-D05BBE4093F1}"/>
              </a:ext>
            </a:extLst>
          </p:cNvPr>
          <p:cNvCxnSpPr>
            <a:cxnSpLocks/>
          </p:cNvCxnSpPr>
          <p:nvPr/>
        </p:nvCxnSpPr>
        <p:spPr>
          <a:xfrm flipH="1">
            <a:off x="11485550" y="3580688"/>
            <a:ext cx="341829" cy="632389"/>
          </a:xfrm>
          <a:prstGeom prst="straightConnector1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A81424FF-BD31-44A2-98AC-34CB739758D6}"/>
              </a:ext>
            </a:extLst>
          </p:cNvPr>
          <p:cNvSpPr/>
          <p:nvPr/>
        </p:nvSpPr>
        <p:spPr>
          <a:xfrm>
            <a:off x="10442961" y="4213077"/>
            <a:ext cx="1478422" cy="19655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5166173-A9B8-4528-87B0-4FC4C54E6D9C}"/>
              </a:ext>
            </a:extLst>
          </p:cNvPr>
          <p:cNvCxnSpPr>
            <a:cxnSpLocks/>
            <a:stCxn id="17" idx="1"/>
          </p:cNvCxnSpPr>
          <p:nvPr/>
        </p:nvCxnSpPr>
        <p:spPr>
          <a:xfrm flipH="1" flipV="1">
            <a:off x="7998864" y="3285250"/>
            <a:ext cx="2444097" cy="102610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3D417841-846F-4A0F-9837-96B98AD606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969" y="3285250"/>
            <a:ext cx="2744895" cy="275235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6" name="Slide Number Placeholder 2">
            <a:extLst>
              <a:ext uri="{FF2B5EF4-FFF2-40B4-BE49-F238E27FC236}">
                <a16:creationId xmlns:a16="http://schemas.microsoft.com/office/drawing/2014/main" id="{A4768469-546D-4DE7-B375-EC5B0A3EC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32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8576FB-84DE-45F5-A3EA-7A542EE00690}"/>
              </a:ext>
            </a:extLst>
          </p:cNvPr>
          <p:cNvSpPr txBox="1"/>
          <p:nvPr/>
        </p:nvSpPr>
        <p:spPr>
          <a:xfrm>
            <a:off x="124236" y="3119213"/>
            <a:ext cx="3778211" cy="707886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direction of the animation can be changed from here as well.</a:t>
            </a:r>
            <a:endParaRPr lang="en-GB" sz="2000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931779D-BB06-45E7-AC40-789AC33BC0F6}"/>
              </a:ext>
            </a:extLst>
          </p:cNvPr>
          <p:cNvCxnSpPr>
            <a:cxnSpLocks/>
            <a:stCxn id="27" idx="3"/>
          </p:cNvCxnSpPr>
          <p:nvPr/>
        </p:nvCxnSpPr>
        <p:spPr>
          <a:xfrm>
            <a:off x="3902447" y="3473156"/>
            <a:ext cx="2267617" cy="52627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5BC16AD5-BBB6-496A-ABF8-FC805347ED17}"/>
              </a:ext>
            </a:extLst>
          </p:cNvPr>
          <p:cNvSpPr txBox="1"/>
          <p:nvPr/>
        </p:nvSpPr>
        <p:spPr>
          <a:xfrm>
            <a:off x="124237" y="3911883"/>
            <a:ext cx="3778210" cy="1015663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Smooth Start</a:t>
            </a:r>
            <a:r>
              <a:rPr lang="en-CA" sz="2000" dirty="0"/>
              <a:t> slows the start and increases in speed evenly and vise-versa for </a:t>
            </a:r>
            <a:r>
              <a:rPr lang="en-CA" sz="2000" b="1" dirty="0"/>
              <a:t>Smooth End</a:t>
            </a:r>
            <a:r>
              <a:rPr lang="en-CA" sz="2000" dirty="0"/>
              <a:t>. </a:t>
            </a:r>
            <a:endParaRPr lang="en-GB" sz="2000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FDA8F1A-7A42-4909-BC7C-2E205A071EEC}"/>
              </a:ext>
            </a:extLst>
          </p:cNvPr>
          <p:cNvCxnSpPr>
            <a:cxnSpLocks/>
            <a:stCxn id="30" idx="3"/>
          </p:cNvCxnSpPr>
          <p:nvPr/>
        </p:nvCxnSpPr>
        <p:spPr>
          <a:xfrm flipV="1">
            <a:off x="3902447" y="4221625"/>
            <a:ext cx="1515587" cy="19809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276398D-7ED3-42BB-9C13-78E2780D20CD}"/>
              </a:ext>
            </a:extLst>
          </p:cNvPr>
          <p:cNvCxnSpPr>
            <a:cxnSpLocks/>
            <a:stCxn id="30" idx="3"/>
          </p:cNvCxnSpPr>
          <p:nvPr/>
        </p:nvCxnSpPr>
        <p:spPr>
          <a:xfrm>
            <a:off x="3902447" y="4419715"/>
            <a:ext cx="1507041" cy="2409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55FD0BE6-6754-40AB-95E4-D892CF1C31BA}"/>
              </a:ext>
            </a:extLst>
          </p:cNvPr>
          <p:cNvSpPr txBox="1"/>
          <p:nvPr/>
        </p:nvSpPr>
        <p:spPr>
          <a:xfrm>
            <a:off x="124236" y="5028251"/>
            <a:ext cx="3778209" cy="1015663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bounce at the end of the animation can be not at all up to 0.5 seconds.</a:t>
            </a:r>
            <a:endParaRPr lang="en-GB" sz="2000" dirty="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A79046E1-CFD0-4993-9A2A-FD35D6D194D0}"/>
              </a:ext>
            </a:extLst>
          </p:cNvPr>
          <p:cNvCxnSpPr>
            <a:cxnSpLocks/>
            <a:stCxn id="38" idx="3"/>
          </p:cNvCxnSpPr>
          <p:nvPr/>
        </p:nvCxnSpPr>
        <p:spPr>
          <a:xfrm flipV="1">
            <a:off x="3902445" y="4674551"/>
            <a:ext cx="1507043" cy="86153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2184F4E0-C271-4DCD-AFF7-F3E6BB6EEEFB}"/>
              </a:ext>
            </a:extLst>
          </p:cNvPr>
          <p:cNvSpPr txBox="1"/>
          <p:nvPr/>
        </p:nvSpPr>
        <p:spPr>
          <a:xfrm rot="1380000">
            <a:off x="7867125" y="3541827"/>
            <a:ext cx="27953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dirty="0"/>
              <a:t>Select the </a:t>
            </a:r>
            <a:r>
              <a:rPr lang="en-CA" sz="1600" b="1" dirty="0"/>
              <a:t>Effect Options</a:t>
            </a:r>
            <a:r>
              <a:rPr lang="en-CA" sz="1600" dirty="0"/>
              <a:t> menu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970137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2" presetClass="exit" presetSubtype="9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7" grpId="0" animBg="1"/>
      <p:bldP spid="17" grpId="1" animBg="1"/>
      <p:bldP spid="27" grpId="0" animBg="1"/>
      <p:bldP spid="27" grpId="1" animBg="1"/>
      <p:bldP spid="30" grpId="0" animBg="1"/>
      <p:bldP spid="30" grpId="1" animBg="1"/>
      <p:bldP spid="38" grpId="0" animBg="1"/>
      <p:bldP spid="38" grpId="1" animBg="1"/>
      <p:bldP spid="43" grpId="0"/>
      <p:bldP spid="43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51F79F2B-2A69-4C16-BED8-DF946BD068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446" y="1389302"/>
            <a:ext cx="9011954" cy="5436189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F1E19BB-4A3C-4ACE-AC86-4C8C3F9410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544" y="4911911"/>
            <a:ext cx="2073888" cy="127623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4BDC84A-414E-4CBD-A9F6-31E193E282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969" y="3285250"/>
            <a:ext cx="2744895" cy="275235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96517B2-F609-43B2-A0E2-D46A4E80ED6B}"/>
              </a:ext>
            </a:extLst>
          </p:cNvPr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31" name="Slide Number Placeholder 2">
            <a:extLst>
              <a:ext uri="{FF2B5EF4-FFF2-40B4-BE49-F238E27FC236}">
                <a16:creationId xmlns:a16="http://schemas.microsoft.com/office/drawing/2014/main" id="{920D9D13-85D4-4442-8512-7498646A7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33</a:t>
            </a:fld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3E93526B-0D28-4C09-B75D-7412FFCA64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066" y="3406220"/>
            <a:ext cx="1661301" cy="161870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9F65AA3-E0C4-49AF-8BFF-48C80C56202A}"/>
              </a:ext>
            </a:extLst>
          </p:cNvPr>
          <p:cNvSpPr txBox="1"/>
          <p:nvPr/>
        </p:nvSpPr>
        <p:spPr>
          <a:xfrm>
            <a:off x="124237" y="3153256"/>
            <a:ext cx="3892286" cy="707886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Add a sound to the animation from the list or your own in .wav format.</a:t>
            </a:r>
            <a:endParaRPr lang="en-GB" sz="2000" dirty="0"/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E012848-055D-4A7B-8E1D-475F2D660B36}"/>
              </a:ext>
            </a:extLst>
          </p:cNvPr>
          <p:cNvCxnSpPr>
            <a:cxnSpLocks/>
          </p:cNvCxnSpPr>
          <p:nvPr/>
        </p:nvCxnSpPr>
        <p:spPr>
          <a:xfrm>
            <a:off x="4016523" y="3862699"/>
            <a:ext cx="1427148" cy="116222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C9562596-FC4E-454C-AA5F-B8E5478F14EF}"/>
              </a:ext>
            </a:extLst>
          </p:cNvPr>
          <p:cNvSpPr txBox="1"/>
          <p:nvPr/>
        </p:nvSpPr>
        <p:spPr>
          <a:xfrm>
            <a:off x="124236" y="3953541"/>
            <a:ext cx="3892285" cy="707886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After the animation has completed you can have the object …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D0FF6829-C8B2-4291-BF83-4C89C91174BB}"/>
              </a:ext>
            </a:extLst>
          </p:cNvPr>
          <p:cNvCxnSpPr>
            <a:cxnSpLocks/>
          </p:cNvCxnSpPr>
          <p:nvPr/>
        </p:nvCxnSpPr>
        <p:spPr>
          <a:xfrm>
            <a:off x="4016521" y="4307484"/>
            <a:ext cx="1427150" cy="88729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1DE6A300-9AFE-483E-861B-E40316049CC0}"/>
              </a:ext>
            </a:extLst>
          </p:cNvPr>
          <p:cNvSpPr txBox="1"/>
          <p:nvPr/>
        </p:nvSpPr>
        <p:spPr>
          <a:xfrm>
            <a:off x="130720" y="4661427"/>
            <a:ext cx="2262102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CA" sz="2000" dirty="0"/>
              <a:t>Change color</a:t>
            </a:r>
            <a:endParaRPr lang="en-GB" sz="20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A1B9CCC-BCBD-4141-B4D9-192678D03E8B}"/>
              </a:ext>
            </a:extLst>
          </p:cNvPr>
          <p:cNvSpPr txBox="1"/>
          <p:nvPr/>
        </p:nvSpPr>
        <p:spPr>
          <a:xfrm>
            <a:off x="127647" y="5061537"/>
            <a:ext cx="2262102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CA" sz="2000" dirty="0"/>
              <a:t>Don’t Dim</a:t>
            </a:r>
            <a:endParaRPr lang="en-GB" sz="20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986D2E1-B077-45D1-91FC-E09708868643}"/>
              </a:ext>
            </a:extLst>
          </p:cNvPr>
          <p:cNvSpPr txBox="1"/>
          <p:nvPr/>
        </p:nvSpPr>
        <p:spPr>
          <a:xfrm>
            <a:off x="124236" y="5461647"/>
            <a:ext cx="2270833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CA" sz="2000" dirty="0"/>
              <a:t>Hide</a:t>
            </a:r>
            <a:endParaRPr lang="en-GB" sz="20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57732AE-D21C-498D-BDEA-8758AE7AA418}"/>
              </a:ext>
            </a:extLst>
          </p:cNvPr>
          <p:cNvSpPr txBox="1"/>
          <p:nvPr/>
        </p:nvSpPr>
        <p:spPr>
          <a:xfrm>
            <a:off x="130720" y="5865166"/>
            <a:ext cx="2259029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CA" sz="2000" dirty="0"/>
              <a:t>Hide on next mouse click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85770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5" grpId="1" animBg="1"/>
      <p:bldP spid="37" grpId="0" animBg="1"/>
      <p:bldP spid="37" grpId="1" animBg="1"/>
      <p:bldP spid="17" grpId="0" animBg="1"/>
      <p:bldP spid="17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51F79F2B-2A69-4C16-BED8-DF946BD068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446" y="1389302"/>
            <a:ext cx="9011954" cy="543618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119" y="3548965"/>
            <a:ext cx="1536488" cy="13747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237" y="68025"/>
            <a:ext cx="2092981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4237" y="1368773"/>
            <a:ext cx="3328264" cy="1015663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Start On Click</a:t>
            </a:r>
            <a:r>
              <a:rPr lang="en-CA" sz="2000" dirty="0"/>
              <a:t> forces the animation to wait for a mouse click before being run.</a:t>
            </a:r>
            <a:endParaRPr lang="en-CA" sz="2000" b="1" i="1" dirty="0"/>
          </a:p>
        </p:txBody>
      </p:sp>
      <p:cxnSp>
        <p:nvCxnSpPr>
          <p:cNvPr id="4" name="Straight Arrow Connector 3"/>
          <p:cNvCxnSpPr>
            <a:cxnSpLocks/>
          </p:cNvCxnSpPr>
          <p:nvPr/>
        </p:nvCxnSpPr>
        <p:spPr>
          <a:xfrm>
            <a:off x="3443955" y="1909068"/>
            <a:ext cx="7263925" cy="177244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24237" y="3095990"/>
            <a:ext cx="3328264" cy="1323439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Start With Previous </a:t>
            </a:r>
            <a:r>
              <a:rPr lang="en-CA" sz="2000" dirty="0"/>
              <a:t>causes the animation to occur at the same time as the previous animation.</a:t>
            </a:r>
          </a:p>
        </p:txBody>
      </p:sp>
      <p:cxnSp>
        <p:nvCxnSpPr>
          <p:cNvPr id="12" name="Straight Arrow Connector 11"/>
          <p:cNvCxnSpPr>
            <a:cxnSpLocks/>
            <a:stCxn id="5" idx="3"/>
          </p:cNvCxnSpPr>
          <p:nvPr/>
        </p:nvCxnSpPr>
        <p:spPr>
          <a:xfrm>
            <a:off x="3452501" y="3757710"/>
            <a:ext cx="7246834" cy="8789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24237" y="5020825"/>
            <a:ext cx="3328264" cy="1015663"/>
          </a:xfrm>
          <a:prstGeom prst="rect">
            <a:avLst/>
          </a:prstGeom>
          <a:solidFill>
            <a:schemeClr val="bg1"/>
          </a:solidFill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i="1" dirty="0"/>
              <a:t>Start After Previous </a:t>
            </a:r>
            <a:r>
              <a:rPr lang="en-CA" sz="2000" dirty="0"/>
              <a:t>runs the animation after the previous one has ended.</a:t>
            </a:r>
          </a:p>
        </p:txBody>
      </p:sp>
      <p:cxnSp>
        <p:nvCxnSpPr>
          <p:cNvPr id="19" name="Straight Arrow Connector 18"/>
          <p:cNvCxnSpPr>
            <a:cxnSpLocks/>
          </p:cNvCxnSpPr>
          <p:nvPr/>
        </p:nvCxnSpPr>
        <p:spPr>
          <a:xfrm flipV="1">
            <a:off x="3452501" y="4033615"/>
            <a:ext cx="7255379" cy="1491503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1935644D-F247-48F8-85D6-87BEDCDBC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3811" y="4046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34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4FEBF6B-E943-465C-BBCE-63CEFB32ECD0}"/>
              </a:ext>
            </a:extLst>
          </p:cNvPr>
          <p:cNvSpPr txBox="1"/>
          <p:nvPr/>
        </p:nvSpPr>
        <p:spPr>
          <a:xfrm>
            <a:off x="125790" y="6036488"/>
            <a:ext cx="5819363" cy="707886"/>
          </a:xfrm>
          <a:prstGeom prst="rect">
            <a:avLst/>
          </a:prstGeom>
          <a:solidFill>
            <a:schemeClr val="bg1"/>
          </a:solidFill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If you set to </a:t>
            </a:r>
            <a:r>
              <a:rPr lang="en-CA" sz="2000" b="1" i="1" dirty="0"/>
              <a:t>Start After Previous</a:t>
            </a:r>
            <a:r>
              <a:rPr lang="en-CA" sz="2000" dirty="0"/>
              <a:t> on the first animation then it starts immediately when the slide is displayed.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7A74B8-66A0-4406-B56B-831DDED0C3C8}"/>
              </a:ext>
            </a:extLst>
          </p:cNvPr>
          <p:cNvSpPr txBox="1"/>
          <p:nvPr/>
        </p:nvSpPr>
        <p:spPr>
          <a:xfrm>
            <a:off x="4335259" y="252691"/>
            <a:ext cx="6777584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that we have animated the arrow let’s adjust a few things.</a:t>
            </a:r>
          </a:p>
        </p:txBody>
      </p:sp>
    </p:spTree>
    <p:extLst>
      <p:ext uri="{BB962C8B-B14F-4D97-AF65-F5344CB8AC3E}">
        <p14:creationId xmlns:p14="http://schemas.microsoft.com/office/powerpoint/2010/main" val="14219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  <p:bldP spid="15" grpId="0" animBg="1"/>
      <p:bldP spid="15" grpId="1" animBg="1"/>
      <p:bldP spid="13" grpId="0" animBg="1"/>
      <p:bldP spid="1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>
            <a:extLst>
              <a:ext uri="{FF2B5EF4-FFF2-40B4-BE49-F238E27FC236}">
                <a16:creationId xmlns:a16="http://schemas.microsoft.com/office/drawing/2014/main" id="{03EF3222-2C26-437C-AD8D-9D156099A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779" y="1362666"/>
            <a:ext cx="9039650" cy="545852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0352B7F6-73CE-4E3D-9D15-EE9B05FD8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24" y="3296823"/>
            <a:ext cx="3033965" cy="305045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4237" y="1219200"/>
            <a:ext cx="3698120" cy="2862322"/>
          </a:xfrm>
          <a:prstGeom prst="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On the </a:t>
            </a:r>
            <a:r>
              <a:rPr lang="en-CA" sz="2000" b="1" i="1" dirty="0"/>
              <a:t>Timing</a:t>
            </a:r>
            <a:r>
              <a:rPr lang="en-CA" sz="2000" dirty="0"/>
              <a:t> tab you can set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sz="2000" dirty="0"/>
              <a:t>How the animation starts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sz="2000" dirty="0"/>
              <a:t>A delay before it starts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sz="2000" dirty="0"/>
              <a:t>The duration (how long it takes to animate)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sz="2000" dirty="0"/>
              <a:t>Whether it repeats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sz="2000" dirty="0"/>
              <a:t>If the animation rewinds to the start when completed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sz="2000" dirty="0"/>
              <a:t>Or add a trigger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4888" y="1608169"/>
            <a:ext cx="2864520" cy="261820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734888" y="1890668"/>
            <a:ext cx="2864520" cy="282798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ounded Rectangle 25"/>
          <p:cNvSpPr/>
          <p:nvPr/>
        </p:nvSpPr>
        <p:spPr>
          <a:xfrm>
            <a:off x="734888" y="2198166"/>
            <a:ext cx="2864520" cy="576922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735415" y="2799788"/>
            <a:ext cx="2864520" cy="283659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ounded Rectangle 28"/>
          <p:cNvSpPr/>
          <p:nvPr/>
        </p:nvSpPr>
        <p:spPr>
          <a:xfrm>
            <a:off x="734888" y="3107349"/>
            <a:ext cx="2865047" cy="576922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Rounded Rectangle 29"/>
          <p:cNvSpPr/>
          <p:nvPr/>
        </p:nvSpPr>
        <p:spPr>
          <a:xfrm>
            <a:off x="734888" y="3708173"/>
            <a:ext cx="2845470" cy="308359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35259" y="252691"/>
            <a:ext cx="6777584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that we have animated the arrow let’s adjust a few things.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772" y="2652415"/>
            <a:ext cx="1536488" cy="1374753"/>
          </a:xfrm>
          <a:prstGeom prst="rect">
            <a:avLst/>
          </a:prstGeom>
        </p:spPr>
      </p:pic>
      <p:cxnSp>
        <p:nvCxnSpPr>
          <p:cNvPr id="18" name="Straight Arrow Connector 17"/>
          <p:cNvCxnSpPr>
            <a:cxnSpLocks/>
            <a:stCxn id="14" idx="3"/>
          </p:cNvCxnSpPr>
          <p:nvPr/>
        </p:nvCxnSpPr>
        <p:spPr>
          <a:xfrm>
            <a:off x="3599408" y="1739079"/>
            <a:ext cx="3466613" cy="222311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cxnSpLocks/>
            <a:stCxn id="23" idx="3"/>
          </p:cNvCxnSpPr>
          <p:nvPr/>
        </p:nvCxnSpPr>
        <p:spPr>
          <a:xfrm>
            <a:off x="3599408" y="2032067"/>
            <a:ext cx="3466613" cy="209542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cxnSpLocks/>
            <a:stCxn id="26" idx="3"/>
          </p:cNvCxnSpPr>
          <p:nvPr/>
        </p:nvCxnSpPr>
        <p:spPr>
          <a:xfrm>
            <a:off x="3599408" y="2486627"/>
            <a:ext cx="3466613" cy="1840398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cxnSpLocks/>
            <a:stCxn id="28" idx="3"/>
          </p:cNvCxnSpPr>
          <p:nvPr/>
        </p:nvCxnSpPr>
        <p:spPr>
          <a:xfrm>
            <a:off x="3599935" y="2941618"/>
            <a:ext cx="3466086" cy="159446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cxnSpLocks/>
            <a:stCxn id="29" idx="3"/>
          </p:cNvCxnSpPr>
          <p:nvPr/>
        </p:nvCxnSpPr>
        <p:spPr>
          <a:xfrm>
            <a:off x="3599935" y="3395810"/>
            <a:ext cx="2998573" cy="129152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cxnSpLocks/>
            <a:stCxn id="30" idx="3"/>
          </p:cNvCxnSpPr>
          <p:nvPr/>
        </p:nvCxnSpPr>
        <p:spPr>
          <a:xfrm>
            <a:off x="3580358" y="3862353"/>
            <a:ext cx="2998573" cy="102893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 Placeholder 2">
            <a:extLst>
              <a:ext uri="{FF2B5EF4-FFF2-40B4-BE49-F238E27FC236}">
                <a16:creationId xmlns:a16="http://schemas.microsoft.com/office/drawing/2014/main" id="{A7C8C616-F95D-4D20-BDE8-EE4F0038C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DEDE555-BB59-4D29-A702-08C5844914BA}"/>
              </a:ext>
            </a:extLst>
          </p:cNvPr>
          <p:cNvSpPr txBox="1"/>
          <p:nvPr/>
        </p:nvSpPr>
        <p:spPr>
          <a:xfrm>
            <a:off x="6334896" y="885062"/>
            <a:ext cx="3678279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1. Click on the </a:t>
            </a:r>
            <a:r>
              <a:rPr lang="en-US" b="1" dirty="0"/>
              <a:t>Timing</a:t>
            </a:r>
            <a:r>
              <a:rPr lang="en-US" dirty="0"/>
              <a:t> menu option.</a:t>
            </a:r>
            <a:endParaRPr lang="en-CA" dirty="0"/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4BDD80B-B395-4DC8-8FEE-8ED934CDA647}"/>
              </a:ext>
            </a:extLst>
          </p:cNvPr>
          <p:cNvCxnSpPr>
            <a:cxnSpLocks/>
            <a:stCxn id="35" idx="2"/>
          </p:cNvCxnSpPr>
          <p:nvPr/>
        </p:nvCxnSpPr>
        <p:spPr>
          <a:xfrm>
            <a:off x="8174036" y="1254394"/>
            <a:ext cx="2543391" cy="222197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9B4B44C-3F15-4140-9D20-3A827F4A56F3}"/>
              </a:ext>
            </a:extLst>
          </p:cNvPr>
          <p:cNvGrpSpPr/>
          <p:nvPr/>
        </p:nvGrpSpPr>
        <p:grpSpPr>
          <a:xfrm>
            <a:off x="7249297" y="3323315"/>
            <a:ext cx="3456844" cy="416663"/>
            <a:chOff x="7249297" y="3323315"/>
            <a:chExt cx="3456844" cy="416663"/>
          </a:xfrm>
        </p:grpSpPr>
        <p:cxnSp>
          <p:nvCxnSpPr>
            <p:cNvPr id="27" name="Straight Arrow Connector 26"/>
            <p:cNvCxnSpPr>
              <a:cxnSpLocks/>
            </p:cNvCxnSpPr>
            <p:nvPr/>
          </p:nvCxnSpPr>
          <p:spPr>
            <a:xfrm flipH="1">
              <a:off x="7249297" y="3517557"/>
              <a:ext cx="3426943" cy="222421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28CEF27-70CF-4016-B1A5-82C7D4E608CA}"/>
                </a:ext>
              </a:extLst>
            </p:cNvPr>
            <p:cNvSpPr txBox="1"/>
            <p:nvPr/>
          </p:nvSpPr>
          <p:spPr>
            <a:xfrm rot="21405497">
              <a:off x="7938228" y="3323315"/>
              <a:ext cx="27679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Click on the </a:t>
              </a:r>
              <a:r>
                <a:rPr lang="en-US" b="1" dirty="0"/>
                <a:t>Timing</a:t>
              </a:r>
              <a:r>
                <a:rPr lang="en-US" dirty="0"/>
                <a:t> tab.</a:t>
              </a:r>
              <a:endParaRPr lang="en-CA" dirty="0"/>
            </a:p>
          </p:txBody>
        </p:sp>
      </p:grpSp>
    </p:spTree>
    <p:extLst>
      <p:ext uri="{BB962C8B-B14F-4D97-AF65-F5344CB8AC3E}">
        <p14:creationId xmlns:p14="http://schemas.microsoft.com/office/powerpoint/2010/main" val="32492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4" grpId="0" animBg="1"/>
      <p:bldP spid="14" grpId="1" animBg="1"/>
      <p:bldP spid="23" grpId="0" animBg="1"/>
      <p:bldP spid="23" grpId="1" animBg="1"/>
      <p:bldP spid="26" grpId="0" animBg="1"/>
      <p:bldP spid="26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5" grpId="0" animBg="1"/>
      <p:bldP spid="35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12339CE-3239-4489-BD7E-AEAA6E24F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779" y="1362666"/>
            <a:ext cx="9039650" cy="54585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393FA6E-1B53-467F-B418-4FDBF9C5C1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191" y="2629600"/>
            <a:ext cx="3234633" cy="3252213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695326" y="1556331"/>
            <a:ext cx="2208566" cy="1041624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3" name="Rounded Rectangle 32"/>
          <p:cNvSpPr/>
          <p:nvPr/>
        </p:nvSpPr>
        <p:spPr>
          <a:xfrm>
            <a:off x="695326" y="2639822"/>
            <a:ext cx="2208564" cy="526950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5" name="Rounded Rectangle 34"/>
          <p:cNvSpPr/>
          <p:nvPr/>
        </p:nvSpPr>
        <p:spPr>
          <a:xfrm>
            <a:off x="695326" y="3209506"/>
            <a:ext cx="2208566" cy="766486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7" name="Rounded Rectangle 36"/>
          <p:cNvSpPr/>
          <p:nvPr/>
        </p:nvSpPr>
        <p:spPr>
          <a:xfrm>
            <a:off x="706288" y="4016569"/>
            <a:ext cx="2197603" cy="533843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95062" y="71982"/>
            <a:ext cx="6738890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that we have animated the arrow let’s adjust a few things.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4237" y="502210"/>
            <a:ext cx="3920203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Click on the </a:t>
            </a:r>
            <a:r>
              <a:rPr lang="en-CA" sz="2000" b="1" i="1" dirty="0"/>
              <a:t>Text Animation </a:t>
            </a:r>
            <a:r>
              <a:rPr lang="en-CA" sz="2000" dirty="0"/>
              <a:t>tab.</a:t>
            </a:r>
          </a:p>
        </p:txBody>
      </p:sp>
      <p:cxnSp>
        <p:nvCxnSpPr>
          <p:cNvPr id="18" name="Straight Arrow Connector 17"/>
          <p:cNvCxnSpPr>
            <a:stCxn id="14" idx="3"/>
          </p:cNvCxnSpPr>
          <p:nvPr/>
        </p:nvCxnSpPr>
        <p:spPr>
          <a:xfrm>
            <a:off x="2903892" y="2077143"/>
            <a:ext cx="3472632" cy="125557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cxnSpLocks/>
          </p:cNvCxnSpPr>
          <p:nvPr/>
        </p:nvCxnSpPr>
        <p:spPr>
          <a:xfrm>
            <a:off x="4044440" y="902320"/>
            <a:ext cx="3185035" cy="209173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33" idx="3"/>
          </p:cNvCxnSpPr>
          <p:nvPr/>
        </p:nvCxnSpPr>
        <p:spPr>
          <a:xfrm>
            <a:off x="2903890" y="2903297"/>
            <a:ext cx="3472634" cy="61828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35" idx="3"/>
          </p:cNvCxnSpPr>
          <p:nvPr/>
        </p:nvCxnSpPr>
        <p:spPr>
          <a:xfrm>
            <a:off x="2903892" y="3592749"/>
            <a:ext cx="3472632" cy="11582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37" idx="3"/>
          </p:cNvCxnSpPr>
          <p:nvPr/>
        </p:nvCxnSpPr>
        <p:spPr>
          <a:xfrm flipV="1">
            <a:off x="2903891" y="3878432"/>
            <a:ext cx="3472633" cy="40505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57876" y="4860829"/>
            <a:ext cx="2798704" cy="163121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sz="2000" dirty="0"/>
              <a:t>So we have seen how from the </a:t>
            </a:r>
            <a:r>
              <a:rPr lang="en-CA" sz="2000" b="1" i="1" dirty="0"/>
              <a:t>Animation Pane</a:t>
            </a:r>
            <a:r>
              <a:rPr lang="en-CA" sz="2000" dirty="0"/>
              <a:t> you can control specifically how the animation is to occur.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14862" y="591855"/>
            <a:ext cx="6829088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In the </a:t>
            </a:r>
            <a:r>
              <a:rPr lang="en-CA" sz="2000" b="1" i="1" dirty="0"/>
              <a:t>Animation Pane </a:t>
            </a:r>
            <a:r>
              <a:rPr lang="en-CA" sz="2000" dirty="0"/>
              <a:t>you can also change the animation execution order by picking it up with your mouse and moving it.</a:t>
            </a:r>
          </a:p>
        </p:txBody>
      </p:sp>
      <p:sp>
        <p:nvSpPr>
          <p:cNvPr id="21" name="Slide Number Placeholder 2">
            <a:extLst>
              <a:ext uri="{FF2B5EF4-FFF2-40B4-BE49-F238E27FC236}">
                <a16:creationId xmlns:a16="http://schemas.microsoft.com/office/drawing/2014/main" id="{CC666D6E-CAC2-4397-B1A9-561372F21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36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4237" y="936395"/>
            <a:ext cx="2836821" cy="3693319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 the </a:t>
            </a:r>
            <a:r>
              <a:rPr lang="en-CA" b="1" i="1" dirty="0"/>
              <a:t>Text Animation</a:t>
            </a:r>
            <a:r>
              <a:rPr lang="en-CA" dirty="0"/>
              <a:t> tab you can set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How you group text: as a group object or at a certain paragraph level.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When the text is to be automated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Control whether the attached shape is to be animated or not.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dirty="0"/>
              <a:t>Reverse the order of animation events.</a:t>
            </a:r>
          </a:p>
        </p:txBody>
      </p:sp>
    </p:spTree>
    <p:extLst>
      <p:ext uri="{BB962C8B-B14F-4D97-AF65-F5344CB8AC3E}">
        <p14:creationId xmlns:p14="http://schemas.microsoft.com/office/powerpoint/2010/main" val="35223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33" grpId="0" animBg="1"/>
      <p:bldP spid="33" grpId="1" animBg="1"/>
      <p:bldP spid="35" grpId="0" animBg="1"/>
      <p:bldP spid="35" grpId="1" animBg="1"/>
      <p:bldP spid="37" grpId="0" animBg="1"/>
      <p:bldP spid="37" grpId="1" animBg="1"/>
      <p:bldP spid="7" grpId="0" animBg="1"/>
      <p:bldP spid="25" grpId="0" animBg="1"/>
      <p:bldP spid="25" grpId="1" animBg="1"/>
      <p:bldP spid="19" grpId="0" animBg="1"/>
      <p:bldP spid="19" grpId="1" animBg="1"/>
      <p:bldP spid="19" grpId="2" animBg="1"/>
      <p:bldP spid="20" grpId="0" animBg="1"/>
      <p:bldP spid="20" grpId="1" animBg="1"/>
      <p:bldP spid="20" grpId="2" animBg="1"/>
      <p:bldP spid="10" grpId="0" animBg="1"/>
      <p:bldP spid="10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D959747-EF14-4BF1-8415-313496CABC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517" y="1363024"/>
            <a:ext cx="9018157" cy="54455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237" y="771553"/>
            <a:ext cx="3013077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Next is to start a new slide.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238" y="1359715"/>
            <a:ext cx="2853632" cy="70788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Click on the </a:t>
            </a:r>
            <a:r>
              <a:rPr lang="en-CA" sz="2000" b="1" i="1" dirty="0"/>
              <a:t>Home</a:t>
            </a:r>
            <a:r>
              <a:rPr lang="en-CA" sz="2000" i="1" dirty="0"/>
              <a:t> or </a:t>
            </a:r>
            <a:r>
              <a:rPr lang="en-CA" sz="2000" b="1" i="1" dirty="0"/>
              <a:t>Insert</a:t>
            </a:r>
            <a:r>
              <a:rPr lang="en-CA" sz="2000" dirty="0"/>
              <a:t> tab.</a:t>
            </a:r>
            <a:r>
              <a:rPr lang="en-CA" dirty="0"/>
              <a:t> </a:t>
            </a:r>
          </a:p>
        </p:txBody>
      </p:sp>
      <p:cxnSp>
        <p:nvCxnSpPr>
          <p:cNvPr id="10" name="Straight Arrow Connector 9"/>
          <p:cNvCxnSpPr>
            <a:stCxn id="7" idx="3"/>
          </p:cNvCxnSpPr>
          <p:nvPr/>
        </p:nvCxnSpPr>
        <p:spPr>
          <a:xfrm>
            <a:off x="2977870" y="1713658"/>
            <a:ext cx="720190" cy="2236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17959" y="2344608"/>
            <a:ext cx="2853634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Click on </a:t>
            </a:r>
            <a:r>
              <a:rPr lang="en-CA" sz="2000" b="1" i="1" dirty="0"/>
              <a:t>New Slide.</a:t>
            </a:r>
            <a:endParaRPr lang="en-CA" sz="2000" dirty="0"/>
          </a:p>
        </p:txBody>
      </p:sp>
      <p:sp>
        <p:nvSpPr>
          <p:cNvPr id="12" name="Rectangle 11"/>
          <p:cNvSpPr/>
          <p:nvPr/>
        </p:nvSpPr>
        <p:spPr>
          <a:xfrm>
            <a:off x="3137314" y="1937732"/>
            <a:ext cx="323850" cy="53644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092" y="2474179"/>
            <a:ext cx="2614319" cy="4343915"/>
          </a:xfrm>
          <a:prstGeom prst="rect">
            <a:avLst/>
          </a:prstGeom>
        </p:spPr>
      </p:pic>
      <p:cxnSp>
        <p:nvCxnSpPr>
          <p:cNvPr id="14" name="Straight Arrow Connector 13"/>
          <p:cNvCxnSpPr>
            <a:stCxn id="11" idx="3"/>
          </p:cNvCxnSpPr>
          <p:nvPr/>
        </p:nvCxnSpPr>
        <p:spPr>
          <a:xfrm flipV="1">
            <a:off x="2971593" y="2376720"/>
            <a:ext cx="165721" cy="16794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30658" y="3062774"/>
            <a:ext cx="2636109" cy="132343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sz="2000" dirty="0"/>
              <a:t>Notice that there are templates from which you can select to best suits your needs.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4237" y="4611937"/>
            <a:ext cx="2853633" cy="70788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But in this case, choose </a:t>
            </a:r>
            <a:r>
              <a:rPr lang="en-CA" sz="2000" b="1" i="1" dirty="0"/>
              <a:t>Blank</a:t>
            </a:r>
            <a:r>
              <a:rPr lang="en-CA" sz="2000" dirty="0"/>
              <a:t>.</a:t>
            </a:r>
          </a:p>
        </p:txBody>
      </p:sp>
      <p:cxnSp>
        <p:nvCxnSpPr>
          <p:cNvPr id="19" name="Straight Arrow Connector 18"/>
          <p:cNvCxnSpPr>
            <a:stCxn id="17" idx="3"/>
          </p:cNvCxnSpPr>
          <p:nvPr/>
        </p:nvCxnSpPr>
        <p:spPr>
          <a:xfrm flipV="1">
            <a:off x="2977870" y="4796603"/>
            <a:ext cx="483294" cy="16927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7" idx="3"/>
          </p:cNvCxnSpPr>
          <p:nvPr/>
        </p:nvCxnSpPr>
        <p:spPr>
          <a:xfrm flipV="1">
            <a:off x="2977870" y="1682881"/>
            <a:ext cx="1270449" cy="3077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80CA8090-BF4F-4AF1-9AC0-87106B848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37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159483-E870-43AB-9AF6-624E31BFDD06}"/>
              </a:ext>
            </a:extLst>
          </p:cNvPr>
          <p:cNvSpPr/>
          <p:nvPr/>
        </p:nvSpPr>
        <p:spPr>
          <a:xfrm>
            <a:off x="6021398" y="0"/>
            <a:ext cx="6170601" cy="1359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6021399" y="310356"/>
            <a:ext cx="3476828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Let’s move on to the next slide.</a:t>
            </a:r>
          </a:p>
        </p:txBody>
      </p:sp>
    </p:spTree>
    <p:extLst>
      <p:ext uri="{BB962C8B-B14F-4D97-AF65-F5344CB8AC3E}">
        <p14:creationId xmlns:p14="http://schemas.microsoft.com/office/powerpoint/2010/main" val="1267971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11" grpId="0" animBg="1"/>
      <p:bldP spid="11" grpId="1" animBg="1"/>
      <p:bldP spid="12" grpId="0" animBg="1"/>
      <p:bldP spid="12" grpId="1" animBg="1"/>
      <p:bldP spid="16" grpId="0" animBg="1"/>
      <p:bldP spid="16" grpId="1" animBg="1"/>
      <p:bldP spid="17" grpId="0" animBg="1"/>
      <p:bldP spid="17" grpId="1" animBg="1"/>
      <p:bldP spid="4" grpId="0" animBg="1"/>
      <p:bldP spid="4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65F7B9B8-67A8-4EAC-8586-DF4B6DFC84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683" y="1365637"/>
            <a:ext cx="9010318" cy="54408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65623" y="118402"/>
            <a:ext cx="8471282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With a new blank slide we can add more content and continue the presentation.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237" y="729141"/>
            <a:ext cx="6365575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First let’s change how the previous slide transitions into this slide.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237" y="1469637"/>
            <a:ext cx="269179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Transitions</a:t>
            </a:r>
            <a:r>
              <a:rPr lang="en-CA" dirty="0"/>
              <a:t> tab.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4236" y="2276177"/>
            <a:ext cx="2691792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You can choose from one of the slide transitions shown, but let’s display the menu.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4236" y="3649435"/>
            <a:ext cx="2691792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More</a:t>
            </a:r>
            <a:r>
              <a:rPr lang="en-CA" dirty="0"/>
              <a:t> menu button.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4236" y="4447595"/>
            <a:ext cx="2691792" cy="2308324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marL="342900" indent="-342900">
              <a:buFont typeface="+mj-lt"/>
              <a:buAutoNum type="arabicPeriod" startAt="4"/>
            </a:pPr>
            <a:r>
              <a:rPr lang="en-CA" dirty="0"/>
              <a:t>Now click through the choices and each one will preview animate for you.</a:t>
            </a:r>
          </a:p>
          <a:p>
            <a:endParaRPr lang="en-CA" dirty="0"/>
          </a:p>
          <a:p>
            <a:r>
              <a:rPr lang="en-CA" dirty="0"/>
              <a:t>You will need to select the </a:t>
            </a:r>
            <a:r>
              <a:rPr lang="en-CA" b="1" i="1" dirty="0"/>
              <a:t>More</a:t>
            </a:r>
            <a:r>
              <a:rPr lang="en-CA" dirty="0"/>
              <a:t> menu after selecting each one.</a:t>
            </a:r>
          </a:p>
        </p:txBody>
      </p:sp>
      <p:cxnSp>
        <p:nvCxnSpPr>
          <p:cNvPr id="10" name="Straight Arrow Connector 9"/>
          <p:cNvCxnSpPr>
            <a:cxnSpLocks/>
          </p:cNvCxnSpPr>
          <p:nvPr/>
        </p:nvCxnSpPr>
        <p:spPr>
          <a:xfrm flipV="1">
            <a:off x="2816028" y="1801184"/>
            <a:ext cx="2316145" cy="31478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  <a:stCxn id="12" idx="3"/>
          </p:cNvCxnSpPr>
          <p:nvPr/>
        </p:nvCxnSpPr>
        <p:spPr>
          <a:xfrm flipV="1">
            <a:off x="2816028" y="2383132"/>
            <a:ext cx="5603042" cy="158946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065" y="2551515"/>
            <a:ext cx="5959869" cy="411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313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6" grpId="1" animBg="1"/>
      <p:bldP spid="8" grpId="0" animBg="1"/>
      <p:bldP spid="8" grpId="1" animBg="1"/>
      <p:bldP spid="11" grpId="0" animBg="1"/>
      <p:bldP spid="11" grpId="1" animBg="1"/>
      <p:bldP spid="12" grpId="0" animBg="1"/>
      <p:bldP spid="12" grpId="1" animBg="1"/>
      <p:bldP spid="16" grpId="0" animBg="1"/>
      <p:bldP spid="16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6C751D9-2BE8-4B4D-97AF-DA141E9C19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627" y="1383527"/>
            <a:ext cx="9007136" cy="54332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39485E1-D1D2-4BD9-AC6C-24A280128C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627" y="1377916"/>
            <a:ext cx="9007136" cy="54388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80690" y="154497"/>
            <a:ext cx="7968883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Now you have added a slide transition to this slide from the previous slide.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237" y="753103"/>
            <a:ext cx="3381852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Next, insert an image from file.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51901" y="755026"/>
            <a:ext cx="2809177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Click in the </a:t>
            </a:r>
            <a:r>
              <a:rPr lang="en-CA" sz="2000" b="1" i="1" dirty="0"/>
              <a:t>Insert</a:t>
            </a:r>
            <a:r>
              <a:rPr lang="en-CA" sz="2000" dirty="0"/>
              <a:t> tab.</a:t>
            </a:r>
          </a:p>
        </p:txBody>
      </p:sp>
      <p:cxnSp>
        <p:nvCxnSpPr>
          <p:cNvPr id="11" name="Straight Arrow Connector 10"/>
          <p:cNvCxnSpPr>
            <a:cxnSpLocks/>
            <a:stCxn id="9" idx="2"/>
          </p:cNvCxnSpPr>
          <p:nvPr/>
        </p:nvCxnSpPr>
        <p:spPr>
          <a:xfrm flipH="1">
            <a:off x="4403233" y="1155136"/>
            <a:ext cx="1053257" cy="55828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76222" y="1576860"/>
            <a:ext cx="2784405" cy="707886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Click on </a:t>
            </a:r>
            <a:r>
              <a:rPr lang="en-CA" sz="2000" b="1" i="1" dirty="0"/>
              <a:t>Pictures</a:t>
            </a:r>
            <a:r>
              <a:rPr lang="en-CA" sz="2000" dirty="0"/>
              <a:t> in the </a:t>
            </a:r>
            <a:r>
              <a:rPr lang="en-CA" sz="2000" b="1" i="1" dirty="0"/>
              <a:t>Images</a:t>
            </a:r>
            <a:r>
              <a:rPr lang="en-CA" sz="2000" dirty="0"/>
              <a:t> group.</a:t>
            </a:r>
          </a:p>
        </p:txBody>
      </p:sp>
      <p:cxnSp>
        <p:nvCxnSpPr>
          <p:cNvPr id="15" name="Straight Arrow Connector 14"/>
          <p:cNvCxnSpPr>
            <a:cxnSpLocks/>
            <a:endCxn id="16" idx="1"/>
          </p:cNvCxnSpPr>
          <p:nvPr/>
        </p:nvCxnSpPr>
        <p:spPr>
          <a:xfrm>
            <a:off x="2401368" y="1873908"/>
            <a:ext cx="1688446" cy="34593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089814" y="1935383"/>
            <a:ext cx="391570" cy="56891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TextBox 17"/>
          <p:cNvSpPr txBox="1"/>
          <p:nvPr/>
        </p:nvSpPr>
        <p:spPr>
          <a:xfrm>
            <a:off x="276222" y="2664300"/>
            <a:ext cx="3144675" cy="163121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Which displays the </a:t>
            </a:r>
            <a:r>
              <a:rPr lang="en-CA" sz="2000" b="1" i="1" dirty="0"/>
              <a:t>Insert Picture</a:t>
            </a:r>
            <a:r>
              <a:rPr lang="en-CA" sz="2000" dirty="0"/>
              <a:t> dialog.</a:t>
            </a:r>
          </a:p>
          <a:p>
            <a:r>
              <a:rPr lang="en-CA" sz="2000" dirty="0"/>
              <a:t>Navigate to where the picture lives, probably the </a:t>
            </a:r>
            <a:r>
              <a:rPr lang="en-CA" sz="2000" b="1" i="1" dirty="0"/>
              <a:t>Downloads</a:t>
            </a:r>
            <a:r>
              <a:rPr lang="en-CA" sz="2000" dirty="0"/>
              <a:t> folder.</a:t>
            </a:r>
          </a:p>
        </p:txBody>
      </p:sp>
      <p:cxnSp>
        <p:nvCxnSpPr>
          <p:cNvPr id="21" name="Straight Arrow Connector 20"/>
          <p:cNvCxnSpPr>
            <a:cxnSpLocks/>
          </p:cNvCxnSpPr>
          <p:nvPr/>
        </p:nvCxnSpPr>
        <p:spPr>
          <a:xfrm flipV="1">
            <a:off x="2244626" y="2827470"/>
            <a:ext cx="2661483" cy="34632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406891" y="1121954"/>
            <a:ext cx="3608638" cy="400110"/>
          </a:xfrm>
          <a:prstGeom prst="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sz="2000" dirty="0"/>
              <a:t>Click on </a:t>
            </a:r>
            <a:r>
              <a:rPr lang="en-CA" sz="2000" b="1" i="1" dirty="0"/>
              <a:t>Scrabble_Picture.jpg</a:t>
            </a:r>
            <a:endParaRPr lang="en-CA" sz="2000" dirty="0"/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109" y="2056284"/>
            <a:ext cx="6492737" cy="4346635"/>
          </a:xfrm>
          <a:prstGeom prst="rect">
            <a:avLst/>
          </a:prstGeom>
        </p:spPr>
      </p:pic>
      <p:cxnSp>
        <p:nvCxnSpPr>
          <p:cNvPr id="24" name="Straight Arrow Connector 23"/>
          <p:cNvCxnSpPr>
            <a:cxnSpLocks/>
          </p:cNvCxnSpPr>
          <p:nvPr/>
        </p:nvCxnSpPr>
        <p:spPr>
          <a:xfrm flipH="1">
            <a:off x="7406892" y="1522064"/>
            <a:ext cx="549243" cy="152536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77172" y="4721581"/>
            <a:ext cx="3380428" cy="400110"/>
          </a:xfrm>
          <a:prstGeom prst="rect">
            <a:avLst/>
          </a:prstGeom>
          <a:solidFill>
            <a:schemeClr val="bg1"/>
          </a:solidFill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sz="2000" dirty="0"/>
              <a:t>Click on the </a:t>
            </a:r>
            <a:r>
              <a:rPr lang="en-CA" sz="2000" b="1" i="1" dirty="0"/>
              <a:t>Insert </a:t>
            </a:r>
            <a:r>
              <a:rPr lang="en-CA" sz="2000" dirty="0"/>
              <a:t>button.</a:t>
            </a:r>
          </a:p>
        </p:txBody>
      </p:sp>
      <p:cxnSp>
        <p:nvCxnSpPr>
          <p:cNvPr id="27" name="Straight Arrow Connector 26"/>
          <p:cNvCxnSpPr>
            <a:cxnSpLocks/>
            <a:stCxn id="25" idx="3"/>
          </p:cNvCxnSpPr>
          <p:nvPr/>
        </p:nvCxnSpPr>
        <p:spPr>
          <a:xfrm>
            <a:off x="3657600" y="4921636"/>
            <a:ext cx="6255521" cy="1222790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99440" y="5551588"/>
            <a:ext cx="3690373" cy="70788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>
                <a:solidFill>
                  <a:schemeClr val="accent6">
                    <a:lumMod val="75000"/>
                  </a:schemeClr>
                </a:solidFill>
              </a:rPr>
              <a:t>Note</a:t>
            </a:r>
            <a:r>
              <a:rPr lang="en-CA" sz="2000" dirty="0"/>
              <a:t>: If you click on the down arrow beside the </a:t>
            </a:r>
            <a:r>
              <a:rPr lang="en-CA" sz="2000" b="1" i="1" dirty="0"/>
              <a:t>Insert</a:t>
            </a:r>
            <a:r>
              <a:rPr lang="en-CA" sz="2000" dirty="0"/>
              <a:t> button …</a:t>
            </a:r>
          </a:p>
        </p:txBody>
      </p:sp>
      <p:cxnSp>
        <p:nvCxnSpPr>
          <p:cNvPr id="31" name="Straight Arrow Connector 30"/>
          <p:cNvCxnSpPr>
            <a:cxnSpLocks/>
            <a:stCxn id="29" idx="3"/>
          </p:cNvCxnSpPr>
          <p:nvPr/>
        </p:nvCxnSpPr>
        <p:spPr>
          <a:xfrm>
            <a:off x="4089813" y="5905531"/>
            <a:ext cx="6336056" cy="32954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cxnSpLocks/>
          </p:cNvCxnSpPr>
          <p:nvPr/>
        </p:nvCxnSpPr>
        <p:spPr>
          <a:xfrm>
            <a:off x="1815163" y="2208228"/>
            <a:ext cx="2789440" cy="40704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639" y="5525931"/>
            <a:ext cx="1370512" cy="59088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7591961" y="2733569"/>
            <a:ext cx="3423568" cy="1631216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… the small menu that appears will let you link to the file instead of inserting it into the PowerPoint presentation, or to link and insert both.</a:t>
            </a:r>
          </a:p>
        </p:txBody>
      </p:sp>
      <p:cxnSp>
        <p:nvCxnSpPr>
          <p:cNvPr id="55" name="Straight Arrow Connector 54"/>
          <p:cNvCxnSpPr>
            <a:cxnSpLocks/>
            <a:stCxn id="53" idx="2"/>
          </p:cNvCxnSpPr>
          <p:nvPr/>
        </p:nvCxnSpPr>
        <p:spPr>
          <a:xfrm>
            <a:off x="9303745" y="4364785"/>
            <a:ext cx="736860" cy="119044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cxnSpLocks/>
          </p:cNvCxnSpPr>
          <p:nvPr/>
        </p:nvCxnSpPr>
        <p:spPr>
          <a:xfrm flipV="1">
            <a:off x="2277686" y="3710691"/>
            <a:ext cx="2777609" cy="38336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5729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5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7" grpId="1" animBg="1"/>
      <p:bldP spid="9" grpId="0" animBg="1"/>
      <p:bldP spid="9" grpId="1" animBg="1"/>
      <p:bldP spid="12" grpId="0" animBg="1"/>
      <p:bldP spid="12" grpId="1" animBg="1"/>
      <p:bldP spid="16" grpId="0" animBg="1"/>
      <p:bldP spid="18" grpId="0" animBg="1"/>
      <p:bldP spid="18" grpId="1" animBg="1"/>
      <p:bldP spid="22" grpId="0" animBg="1"/>
      <p:bldP spid="22" grpId="1" animBg="1"/>
      <p:bldP spid="25" grpId="0" animBg="1"/>
      <p:bldP spid="25" grpId="1" animBg="1"/>
      <p:bldP spid="29" grpId="0" animBg="1"/>
      <p:bldP spid="29" grpId="1" animBg="1"/>
      <p:bldP spid="53" grpId="0" animBg="1"/>
      <p:bldP spid="5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A364D7-7471-4454-B632-F8BCF77BA4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393" y="1784142"/>
            <a:ext cx="8371854" cy="50401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6731" y="128187"/>
            <a:ext cx="5839526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Open Sample Document in MS PowerPoint 2016/2019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2459" y="670744"/>
            <a:ext cx="10703608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When you first open the program, this is the screen you will see.  From here you can open an existing presentation or start a new one from a template.  Even the blank presentation is a template.</a:t>
            </a:r>
          </a:p>
        </p:txBody>
      </p:sp>
      <p:cxnSp>
        <p:nvCxnSpPr>
          <p:cNvPr id="14" name="Straight Arrow Connector 13"/>
          <p:cNvCxnSpPr>
            <a:cxnSpLocks/>
            <a:stCxn id="12" idx="2"/>
          </p:cNvCxnSpPr>
          <p:nvPr/>
        </p:nvCxnSpPr>
        <p:spPr>
          <a:xfrm>
            <a:off x="5484263" y="1378630"/>
            <a:ext cx="378152" cy="405512"/>
          </a:xfrm>
          <a:prstGeom prst="straightConnector1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9389" y="4941140"/>
            <a:ext cx="3504540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Click on the </a:t>
            </a:r>
            <a:r>
              <a:rPr lang="en-CA" sz="2000" b="1" i="1" dirty="0"/>
              <a:t>Open Other Presentations</a:t>
            </a:r>
            <a:r>
              <a:rPr lang="en-CA" sz="2000" dirty="0"/>
              <a:t> link.</a:t>
            </a:r>
          </a:p>
        </p:txBody>
      </p:sp>
      <p:cxnSp>
        <p:nvCxnSpPr>
          <p:cNvPr id="17" name="Straight Arrow Connector 16"/>
          <p:cNvCxnSpPr>
            <a:cxnSpLocks/>
            <a:stCxn id="15" idx="3"/>
            <a:endCxn id="24" idx="1"/>
          </p:cNvCxnSpPr>
          <p:nvPr/>
        </p:nvCxnSpPr>
        <p:spPr>
          <a:xfrm>
            <a:off x="3673929" y="5295083"/>
            <a:ext cx="241326" cy="1174602"/>
          </a:xfrm>
          <a:prstGeom prst="straightConnector1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70978" y="1784142"/>
            <a:ext cx="3101361" cy="1015663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To start a new presentation, you would click on </a:t>
            </a:r>
            <a:r>
              <a:rPr lang="en-CA" sz="2000" b="1" i="1" dirty="0"/>
              <a:t>Blank Presentation, </a:t>
            </a:r>
            <a:r>
              <a:rPr lang="en-CA" sz="2000" i="1" dirty="0"/>
              <a:t>however …</a:t>
            </a:r>
            <a:endParaRPr lang="en-CA" sz="2000" dirty="0"/>
          </a:p>
        </p:txBody>
      </p:sp>
      <p:cxnSp>
        <p:nvCxnSpPr>
          <p:cNvPr id="11" name="Straight Arrow Connector 10"/>
          <p:cNvCxnSpPr>
            <a:cxnSpLocks/>
            <a:stCxn id="9" idx="3"/>
            <a:endCxn id="19" idx="1"/>
          </p:cNvCxnSpPr>
          <p:nvPr/>
        </p:nvCxnSpPr>
        <p:spPr>
          <a:xfrm>
            <a:off x="3472339" y="2291974"/>
            <a:ext cx="3569570" cy="1441917"/>
          </a:xfrm>
          <a:prstGeom prst="straightConnector1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7041909" y="3067565"/>
            <a:ext cx="1888445" cy="1332651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/>
          <p:cNvSpPr txBox="1"/>
          <p:nvPr/>
        </p:nvSpPr>
        <p:spPr>
          <a:xfrm>
            <a:off x="132458" y="3288577"/>
            <a:ext cx="4166077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sz="2000" dirty="0"/>
              <a:t>… we will open the</a:t>
            </a:r>
          </a:p>
          <a:p>
            <a:r>
              <a:rPr lang="en-CA" sz="2000" b="1" dirty="0"/>
              <a:t>PowerPoint_2016-2019_Sample.pptx</a:t>
            </a:r>
            <a:endParaRPr lang="en-CA" sz="2000" dirty="0"/>
          </a:p>
          <a:p>
            <a:r>
              <a:rPr lang="en-CA" sz="2000" dirty="0"/>
              <a:t>file.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915255" y="6366342"/>
            <a:ext cx="2098221" cy="206686"/>
          </a:xfrm>
          <a:prstGeom prst="rect">
            <a:avLst/>
          </a:prstGeom>
          <a:noFill/>
          <a:ln w="254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FDA6146A-E7B6-41E5-978E-CDE9CE424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027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xit" presetSubtype="9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9" grpId="0" animBg="1"/>
      <p:bldP spid="9" grpId="1" animBg="1"/>
      <p:bldP spid="19" grpId="0" animBg="1"/>
      <p:bldP spid="19" grpId="1" animBg="1"/>
      <p:bldP spid="22" grpId="0" animBg="1"/>
      <p:bldP spid="22" grpId="1" animBg="1"/>
      <p:bldP spid="22" grpId="2" animBg="1"/>
      <p:bldP spid="24" grpId="0" animBg="1"/>
      <p:bldP spid="24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58157" y="1379094"/>
            <a:ext cx="2526661" cy="163121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With the image still selected, add 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sz="2000" dirty="0"/>
              <a:t>a </a:t>
            </a:r>
            <a:r>
              <a:rPr lang="en-CA" sz="2000" b="1" i="1" dirty="0"/>
              <a:t>Picture Border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sz="2000" dirty="0"/>
              <a:t>a </a:t>
            </a:r>
            <a:r>
              <a:rPr lang="en-CA" sz="2000" b="1" i="1" dirty="0"/>
              <a:t>Picture Effect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sz="2000" dirty="0"/>
              <a:t>an</a:t>
            </a:r>
            <a:r>
              <a:rPr lang="en-CA" sz="2000" b="1" i="1" dirty="0"/>
              <a:t> Artistic Effect</a:t>
            </a:r>
            <a:endParaRPr lang="en-CA" sz="2000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22B83780-5034-4D6C-AF37-9FE0196F8C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627" y="1389347"/>
            <a:ext cx="9007136" cy="5433282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837" y="4155416"/>
            <a:ext cx="2596333" cy="1951605"/>
          </a:xfrm>
          <a:prstGeom prst="rect">
            <a:avLst/>
          </a:prstGeom>
        </p:spPr>
      </p:pic>
      <p:sp>
        <p:nvSpPr>
          <p:cNvPr id="26" name="Rounded Rectangle 25"/>
          <p:cNvSpPr/>
          <p:nvPr/>
        </p:nvSpPr>
        <p:spPr>
          <a:xfrm>
            <a:off x="770301" y="2694475"/>
            <a:ext cx="1820566" cy="260611"/>
          </a:xfrm>
          <a:prstGeom prst="roundRect">
            <a:avLst/>
          </a:prstGeom>
          <a:solidFill>
            <a:srgbClr val="C0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770301" y="2404079"/>
            <a:ext cx="1820567" cy="236571"/>
          </a:xfrm>
          <a:prstGeom prst="roundRect">
            <a:avLst/>
          </a:prstGeom>
          <a:solidFill>
            <a:srgbClr val="C0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763016" y="2021314"/>
            <a:ext cx="1827852" cy="330793"/>
          </a:xfrm>
          <a:prstGeom prst="roundRect">
            <a:avLst/>
          </a:prstGeom>
          <a:solidFill>
            <a:srgbClr val="C0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153" y="497109"/>
            <a:ext cx="2933876" cy="7078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marL="342900" indent="-342900">
              <a:buFont typeface="+mj-lt"/>
              <a:buAutoNum type="arabicPeriod"/>
            </a:pPr>
            <a:r>
              <a:rPr lang="en-CA" sz="2000" dirty="0"/>
              <a:t>Resize and position the clip art as it is here.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87105" y="153407"/>
            <a:ext cx="6660955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1900" b="1" dirty="0"/>
              <a:t>Tip</a:t>
            </a:r>
            <a:r>
              <a:rPr lang="en-CA" sz="1900" dirty="0"/>
              <a:t>: </a:t>
            </a:r>
            <a:r>
              <a:rPr lang="en-CA" sz="2000" b="1" dirty="0"/>
              <a:t>Vector</a:t>
            </a:r>
            <a:r>
              <a:rPr lang="en-CA" sz="2000" dirty="0"/>
              <a:t> graphics can be resized without degradation of the image, but a </a:t>
            </a:r>
            <a:r>
              <a:rPr lang="en-CA" sz="2000" b="1" dirty="0"/>
              <a:t>raster</a:t>
            </a:r>
            <a:r>
              <a:rPr lang="en-CA" sz="2000" dirty="0"/>
              <a:t> graphics will pixelate as it is resized larger.  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0032" y="2604255"/>
            <a:ext cx="1359389" cy="2153225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9617" y="2701000"/>
            <a:ext cx="1118969" cy="256227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59297" y="3356849"/>
            <a:ext cx="2594997" cy="267765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Now that you have added some styling to your clip art, let’s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b="1" dirty="0"/>
              <a:t>make a hyperlink above the clip art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b="1" dirty="0"/>
              <a:t>make it like a web page link when you hover over it some effect occurs.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56927" y="4375236"/>
            <a:ext cx="1733942" cy="476250"/>
          </a:xfrm>
          <a:prstGeom prst="roundRect">
            <a:avLst/>
          </a:prstGeom>
          <a:solidFill>
            <a:srgbClr val="FFB87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Rounded Rectangle 33"/>
          <p:cNvSpPr/>
          <p:nvPr/>
        </p:nvSpPr>
        <p:spPr>
          <a:xfrm>
            <a:off x="850385" y="4877964"/>
            <a:ext cx="1892815" cy="1095548"/>
          </a:xfrm>
          <a:prstGeom prst="roundRect">
            <a:avLst/>
          </a:prstGeom>
          <a:solidFill>
            <a:srgbClr val="FFB87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Slide Number Placeholder 2">
            <a:extLst>
              <a:ext uri="{FF2B5EF4-FFF2-40B4-BE49-F238E27FC236}">
                <a16:creationId xmlns:a16="http://schemas.microsoft.com/office/drawing/2014/main" id="{0397E3E9-FA9F-488E-8BCD-4BC266916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0621" y="6599935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40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D198D4-0F94-43B8-8C3A-BC2408AACB43}"/>
              </a:ext>
            </a:extLst>
          </p:cNvPr>
          <p:cNvSpPr txBox="1"/>
          <p:nvPr/>
        </p:nvSpPr>
        <p:spPr>
          <a:xfrm>
            <a:off x="4503635" y="1042792"/>
            <a:ext cx="7587530" cy="677108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900" b="1"/>
            </a:lvl1pPr>
          </a:lstStyle>
          <a:p>
            <a:r>
              <a:rPr lang="en-CA" b="0" dirty="0"/>
              <a:t>The</a:t>
            </a:r>
            <a:r>
              <a:rPr lang="en-CA" dirty="0"/>
              <a:t> JPG </a:t>
            </a:r>
            <a:r>
              <a:rPr lang="en-CA" b="0" dirty="0"/>
              <a:t>graphic we just inserted is a lossy compression file type, a raster graphic, so making it larger will cause pixelation, but smaller will not.</a:t>
            </a:r>
            <a:endParaRPr lang="en-GB" b="0" dirty="0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DFD1C49-FDC2-456A-B126-0AA17465ECF5}"/>
              </a:ext>
            </a:extLst>
          </p:cNvPr>
          <p:cNvCxnSpPr/>
          <p:nvPr/>
        </p:nvCxnSpPr>
        <p:spPr>
          <a:xfrm flipV="1">
            <a:off x="2518801" y="2079051"/>
            <a:ext cx="5326238" cy="10409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66BC772C-CEAD-49E1-9F8E-B72DBFDC560A}"/>
              </a:ext>
            </a:extLst>
          </p:cNvPr>
          <p:cNvCxnSpPr>
            <a:cxnSpLocks/>
          </p:cNvCxnSpPr>
          <p:nvPr/>
        </p:nvCxnSpPr>
        <p:spPr>
          <a:xfrm flipV="1">
            <a:off x="2567464" y="2236967"/>
            <a:ext cx="5115205" cy="182891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>
            <a:extLst>
              <a:ext uri="{FF2B5EF4-FFF2-40B4-BE49-F238E27FC236}">
                <a16:creationId xmlns:a16="http://schemas.microsoft.com/office/drawing/2014/main" id="{97FA1FC9-DD68-4228-B7E9-2052C8452E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683" y="2522364"/>
            <a:ext cx="2873752" cy="2255561"/>
          </a:xfrm>
          <a:prstGeom prst="rect">
            <a:avLst/>
          </a:prstGeom>
        </p:spPr>
      </p:pic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6C2C646-CD99-4B4E-9DB9-8F361FE0F37F}"/>
              </a:ext>
            </a:extLst>
          </p:cNvPr>
          <p:cNvCxnSpPr>
            <a:cxnSpLocks/>
          </p:cNvCxnSpPr>
          <p:nvPr/>
        </p:nvCxnSpPr>
        <p:spPr>
          <a:xfrm flipV="1">
            <a:off x="2590866" y="2503357"/>
            <a:ext cx="1220814" cy="312583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626F5F8-E064-4209-889A-175076239253}"/>
              </a:ext>
            </a:extLst>
          </p:cNvPr>
          <p:cNvCxnSpPr/>
          <p:nvPr/>
        </p:nvCxnSpPr>
        <p:spPr>
          <a:xfrm>
            <a:off x="8454649" y="2079051"/>
            <a:ext cx="1945383" cy="56159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852FAC65-25ED-4D92-A1E1-0F9B6C6631B0}"/>
              </a:ext>
            </a:extLst>
          </p:cNvPr>
          <p:cNvCxnSpPr/>
          <p:nvPr/>
        </p:nvCxnSpPr>
        <p:spPr>
          <a:xfrm>
            <a:off x="8520157" y="2275031"/>
            <a:ext cx="753013" cy="45725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7CD0B2B0-6318-4C68-8B82-7B882D7E8478}"/>
              </a:ext>
            </a:extLst>
          </p:cNvPr>
          <p:cNvCxnSpPr>
            <a:cxnSpLocks/>
          </p:cNvCxnSpPr>
          <p:nvPr/>
        </p:nvCxnSpPr>
        <p:spPr>
          <a:xfrm>
            <a:off x="3811680" y="2503357"/>
            <a:ext cx="1313386" cy="22893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46213E20-DCD0-4FD5-AE5A-C57503E4600C}"/>
              </a:ext>
            </a:extLst>
          </p:cNvPr>
          <p:cNvCxnSpPr/>
          <p:nvPr/>
        </p:nvCxnSpPr>
        <p:spPr>
          <a:xfrm>
            <a:off x="5315484" y="2815940"/>
            <a:ext cx="1700613" cy="1790243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639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500"/>
                            </p:stCondLst>
                            <p:childTnLst>
                              <p:par>
                                <p:cTn id="167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26" grpId="0" animBg="1"/>
      <p:bldP spid="26" grpId="1" animBg="1"/>
      <p:bldP spid="17" grpId="0" animBg="1"/>
      <p:bldP spid="17" grpId="1" animBg="1"/>
      <p:bldP spid="16" grpId="0" animBg="1"/>
      <p:bldP spid="16" grpId="1" animBg="1"/>
      <p:bldP spid="5" grpId="0" animBg="1"/>
      <p:bldP spid="5" grpId="1" animBg="1"/>
      <p:bldP spid="11" grpId="0" animBg="1"/>
      <p:bldP spid="11" grpId="1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2" grpId="0" animBg="1"/>
      <p:bldP spid="2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416F03F-5039-4E0B-AB5A-2580572818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938" y="1383488"/>
            <a:ext cx="9007136" cy="543328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C1B4FAA-7E75-4E38-9D55-E21B871E64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627" y="1389347"/>
            <a:ext cx="9007136" cy="543328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346307" y="116912"/>
            <a:ext cx="6592310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7030A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pPr algn="ctr"/>
            <a:r>
              <a:rPr lang="en-CA" sz="2000" b="0" dirty="0"/>
              <a:t>There is no hyperlink hover function in PowerPoint 2016/2019 like there is for web pages, so we will have to make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44140" y="1015570"/>
            <a:ext cx="3630366" cy="707886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Add a </a:t>
            </a:r>
            <a:r>
              <a:rPr lang="en-CA" sz="2000" b="1" i="1" dirty="0"/>
              <a:t>Text Box</a:t>
            </a:r>
            <a:r>
              <a:rPr lang="en-CA" sz="2000" dirty="0"/>
              <a:t> and then type in some text into that box.</a:t>
            </a:r>
          </a:p>
        </p:txBody>
      </p:sp>
      <p:cxnSp>
        <p:nvCxnSpPr>
          <p:cNvPr id="8" name="Straight Arrow Connector 7"/>
          <p:cNvCxnSpPr>
            <a:cxnSpLocks/>
            <a:stCxn id="6" idx="3"/>
            <a:endCxn id="9" idx="1"/>
          </p:cNvCxnSpPr>
          <p:nvPr/>
        </p:nvCxnSpPr>
        <p:spPr>
          <a:xfrm>
            <a:off x="7574506" y="1369513"/>
            <a:ext cx="784847" cy="88703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8359353" y="1956426"/>
            <a:ext cx="356557" cy="600246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104" y="3184033"/>
            <a:ext cx="3018080" cy="520296"/>
          </a:xfrm>
          <a:prstGeom prst="rect">
            <a:avLst/>
          </a:prstGeom>
        </p:spPr>
      </p:pic>
      <p:cxnSp>
        <p:nvCxnSpPr>
          <p:cNvPr id="14" name="Straight Arrow Connector 13"/>
          <p:cNvCxnSpPr>
            <a:stCxn id="9" idx="2"/>
          </p:cNvCxnSpPr>
          <p:nvPr/>
        </p:nvCxnSpPr>
        <p:spPr>
          <a:xfrm flipH="1">
            <a:off x="8068547" y="2556672"/>
            <a:ext cx="469085" cy="96665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377608" y="4607341"/>
            <a:ext cx="2826936" cy="203132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Make the text in the box (or part of the text) into a Hyperlink by: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dirty="0"/>
              <a:t>Selecting the text for the Hyperlink</a:t>
            </a:r>
          </a:p>
          <a:p>
            <a:pPr marL="538163" indent="-285750">
              <a:buFont typeface="Wingdings" panose="05000000000000000000" pitchFamily="2" charset="2"/>
              <a:buChar char="Ø"/>
            </a:pPr>
            <a:r>
              <a:rPr lang="en-CA" dirty="0"/>
              <a:t>Clicking on Hyperlink in the Links group</a:t>
            </a:r>
          </a:p>
        </p:txBody>
      </p:sp>
      <p:cxnSp>
        <p:nvCxnSpPr>
          <p:cNvPr id="22" name="Straight Arrow Connector 21"/>
          <p:cNvCxnSpPr>
            <a:cxnSpLocks/>
            <a:stCxn id="16" idx="3"/>
          </p:cNvCxnSpPr>
          <p:nvPr/>
        </p:nvCxnSpPr>
        <p:spPr>
          <a:xfrm flipV="1">
            <a:off x="5016660" y="3567059"/>
            <a:ext cx="1645431" cy="217232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cxnSpLocks/>
            <a:stCxn id="17" idx="3"/>
            <a:endCxn id="26" idx="2"/>
          </p:cNvCxnSpPr>
          <p:nvPr/>
        </p:nvCxnSpPr>
        <p:spPr>
          <a:xfrm flipV="1">
            <a:off x="5016660" y="2556672"/>
            <a:ext cx="2541048" cy="373161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7379429" y="1956426"/>
            <a:ext cx="356557" cy="600246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9559" y="3103766"/>
            <a:ext cx="5559540" cy="2910072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106" y="5410053"/>
            <a:ext cx="3138083" cy="20961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45717" y="3666388"/>
            <a:ext cx="2823719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Type or paste the web address into the </a:t>
            </a:r>
            <a:r>
              <a:rPr lang="en-CA" b="1" i="1" dirty="0"/>
              <a:t>Address</a:t>
            </a:r>
            <a:r>
              <a:rPr lang="en-CA" dirty="0"/>
              <a:t> box.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758294" y="5434875"/>
            <a:ext cx="3178023" cy="16487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CA"/>
          </a:p>
        </p:txBody>
      </p:sp>
      <p:cxnSp>
        <p:nvCxnSpPr>
          <p:cNvPr id="33" name="Straight Arrow Connector 32"/>
          <p:cNvCxnSpPr>
            <a:stCxn id="30" idx="3"/>
            <a:endCxn id="31" idx="1"/>
          </p:cNvCxnSpPr>
          <p:nvPr/>
        </p:nvCxnSpPr>
        <p:spPr>
          <a:xfrm>
            <a:off x="2969436" y="4128053"/>
            <a:ext cx="3788858" cy="138926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734" y="5731103"/>
            <a:ext cx="662262" cy="248933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967569" y="6158443"/>
            <a:ext cx="2823719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Click on the </a:t>
            </a:r>
            <a:r>
              <a:rPr lang="en-CA" b="1" dirty="0"/>
              <a:t>OK</a:t>
            </a:r>
            <a:r>
              <a:rPr lang="en-CA" dirty="0"/>
              <a:t> button.</a:t>
            </a:r>
          </a:p>
        </p:txBody>
      </p:sp>
      <p:cxnSp>
        <p:nvCxnSpPr>
          <p:cNvPr id="39" name="Straight Arrow Connector 38"/>
          <p:cNvCxnSpPr>
            <a:stCxn id="37" idx="3"/>
            <a:endCxn id="36" idx="1"/>
          </p:cNvCxnSpPr>
          <p:nvPr/>
        </p:nvCxnSpPr>
        <p:spPr>
          <a:xfrm flipV="1">
            <a:off x="8791288" y="5855570"/>
            <a:ext cx="660446" cy="48753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9469164" y="5734874"/>
            <a:ext cx="627401" cy="21165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2958267" y="5474512"/>
            <a:ext cx="2058393" cy="52973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2958267" y="6013979"/>
            <a:ext cx="2058393" cy="548622"/>
          </a:xfrm>
          <a:prstGeom prst="roundRect">
            <a:avLst/>
          </a:prstGeom>
          <a:solidFill>
            <a:srgbClr val="C0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tx1"/>
              </a:solidFill>
            </a:endParaRPr>
          </a:p>
        </p:txBody>
      </p:sp>
      <p:cxnSp>
        <p:nvCxnSpPr>
          <p:cNvPr id="55" name="Straight Arrow Connector 54"/>
          <p:cNvCxnSpPr>
            <a:cxnSpLocks/>
          </p:cNvCxnSpPr>
          <p:nvPr/>
        </p:nvCxnSpPr>
        <p:spPr>
          <a:xfrm>
            <a:off x="7557709" y="2556672"/>
            <a:ext cx="10310" cy="486258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6A74F2AB-AF2C-43EC-9C4A-A7B9C1EBB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41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35A5B16-F2BF-4787-B56E-7F5788063B6D}"/>
              </a:ext>
            </a:extLst>
          </p:cNvPr>
          <p:cNvSpPr/>
          <p:nvPr/>
        </p:nvSpPr>
        <p:spPr>
          <a:xfrm>
            <a:off x="0" y="824798"/>
            <a:ext cx="2837204" cy="12689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899A3C2-F791-4E8D-A74C-0F4C735398FE}"/>
              </a:ext>
            </a:extLst>
          </p:cNvPr>
          <p:cNvSpPr txBox="1"/>
          <p:nvPr/>
        </p:nvSpPr>
        <p:spPr>
          <a:xfrm>
            <a:off x="194976" y="664257"/>
            <a:ext cx="2594997" cy="267765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Now that you have added some styling to your clip art, let’s …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b="1" dirty="0"/>
              <a:t>make a hyperlink above the clip art</a:t>
            </a:r>
          </a:p>
          <a:p>
            <a:pPr marL="542925" indent="-285750">
              <a:buFont typeface="Wingdings" panose="05000000000000000000" pitchFamily="2" charset="2"/>
              <a:buChar char="Ø"/>
            </a:pPr>
            <a:r>
              <a:rPr lang="en-CA" b="1" dirty="0"/>
              <a:t>make it like a web page link when you hover over it some effect occurs.</a:t>
            </a:r>
          </a:p>
        </p:txBody>
      </p:sp>
      <p:sp>
        <p:nvSpPr>
          <p:cNvPr id="43" name="Rounded Rectangle 31">
            <a:extLst>
              <a:ext uri="{FF2B5EF4-FFF2-40B4-BE49-F238E27FC236}">
                <a16:creationId xmlns:a16="http://schemas.microsoft.com/office/drawing/2014/main" id="{DDE4CA8D-6D42-4E05-937A-A7360A5EAE47}"/>
              </a:ext>
            </a:extLst>
          </p:cNvPr>
          <p:cNvSpPr/>
          <p:nvPr/>
        </p:nvSpPr>
        <p:spPr>
          <a:xfrm>
            <a:off x="792606" y="1682644"/>
            <a:ext cx="1733942" cy="476250"/>
          </a:xfrm>
          <a:prstGeom prst="roundRect">
            <a:avLst/>
          </a:prstGeom>
          <a:solidFill>
            <a:srgbClr val="FFB87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4" name="Rounded Rectangle 33">
            <a:extLst>
              <a:ext uri="{FF2B5EF4-FFF2-40B4-BE49-F238E27FC236}">
                <a16:creationId xmlns:a16="http://schemas.microsoft.com/office/drawing/2014/main" id="{AA357291-09F2-4A68-9DED-87614CE5C473}"/>
              </a:ext>
            </a:extLst>
          </p:cNvPr>
          <p:cNvSpPr/>
          <p:nvPr/>
        </p:nvSpPr>
        <p:spPr>
          <a:xfrm>
            <a:off x="786064" y="2185372"/>
            <a:ext cx="1892815" cy="1095548"/>
          </a:xfrm>
          <a:prstGeom prst="roundRect">
            <a:avLst/>
          </a:prstGeom>
          <a:solidFill>
            <a:srgbClr val="FFB87D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663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500"/>
                            </p:stCondLst>
                            <p:childTnLst>
                              <p:par>
                                <p:cTn id="91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000"/>
                            </p:stCondLst>
                            <p:childTnLst>
                              <p:par>
                                <p:cTn id="9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5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000"/>
                            </p:stCondLst>
                            <p:childTnLst>
                              <p:par>
                                <p:cTn id="1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500"/>
                            </p:stCondLst>
                            <p:childTnLst>
                              <p:par>
                                <p:cTn id="13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0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53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1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6" grpId="0" animBg="1"/>
      <p:bldP spid="6" grpId="1" animBg="1"/>
      <p:bldP spid="9" grpId="0" animBg="1"/>
      <p:bldP spid="9" grpId="1" animBg="1"/>
      <p:bldP spid="9" grpId="2" animBg="1"/>
      <p:bldP spid="15" grpId="0" animBg="1"/>
      <p:bldP spid="15" grpId="1" animBg="1"/>
      <p:bldP spid="26" grpId="0" animBg="1"/>
      <p:bldP spid="26" grpId="1" animBg="1"/>
      <p:bldP spid="26" grpId="2" animBg="1"/>
      <p:bldP spid="26" grpId="3" animBg="1"/>
      <p:bldP spid="30" grpId="0" animBg="1"/>
      <p:bldP spid="30" grpId="1" animBg="1"/>
      <p:bldP spid="31" grpId="0" animBg="1"/>
      <p:bldP spid="37" grpId="0" animBg="1"/>
      <p:bldP spid="37" grpId="1" animBg="1"/>
      <p:bldP spid="41" grpId="0" animBg="1"/>
      <p:bldP spid="41" grpId="1" animBg="1"/>
      <p:bldP spid="41" grpId="2" animBg="1"/>
      <p:bldP spid="16" grpId="0" animBg="1"/>
      <p:bldP spid="16" grpId="1" animBg="1"/>
      <p:bldP spid="17" grpId="0" animBg="1"/>
      <p:bldP spid="17" grpId="1" animBg="1"/>
      <p:bldP spid="51" grpId="0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143D5BEB-9170-4721-8321-D1532DB043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078" y="1377267"/>
            <a:ext cx="9019885" cy="54409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238" y="622023"/>
            <a:ext cx="3268442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r>
              <a:rPr lang="en-CA" b="0" dirty="0"/>
              <a:t>… </a:t>
            </a:r>
            <a:r>
              <a:rPr lang="en-CA" sz="2000" b="0" dirty="0"/>
              <a:t>let’s decorate the text box.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926" y="1460086"/>
            <a:ext cx="3952107" cy="400110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Decorate the text box as you like.</a:t>
            </a:r>
          </a:p>
        </p:txBody>
      </p:sp>
      <p:cxnSp>
        <p:nvCxnSpPr>
          <p:cNvPr id="9" name="Straight Arrow Connector 8"/>
          <p:cNvCxnSpPr>
            <a:cxnSpLocks/>
            <a:stCxn id="7" idx="3"/>
          </p:cNvCxnSpPr>
          <p:nvPr/>
        </p:nvCxnSpPr>
        <p:spPr>
          <a:xfrm>
            <a:off x="4066033" y="1660141"/>
            <a:ext cx="2938480" cy="1833109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18598" y="2309202"/>
            <a:ext cx="3439816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r>
              <a:rPr lang="en-CA" sz="2000" b="0" dirty="0"/>
              <a:t>Once you have it decorated the way you like, copy the slide.</a:t>
            </a:r>
          </a:p>
        </p:txBody>
      </p:sp>
      <p:cxnSp>
        <p:nvCxnSpPr>
          <p:cNvPr id="13" name="Straight Arrow Connector 12"/>
          <p:cNvCxnSpPr>
            <a:cxnSpLocks/>
            <a:stCxn id="14" idx="3"/>
          </p:cNvCxnSpPr>
          <p:nvPr/>
        </p:nvCxnSpPr>
        <p:spPr>
          <a:xfrm flipV="1">
            <a:off x="2891311" y="3466094"/>
            <a:ext cx="440173" cy="457199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8598" y="3415461"/>
            <a:ext cx="2772713" cy="1015663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Right click on the current slide in the slide navigation pane.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632" y="3530425"/>
            <a:ext cx="1363350" cy="285426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18598" y="4625903"/>
            <a:ext cx="3051892" cy="400110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Click on </a:t>
            </a:r>
            <a:r>
              <a:rPr lang="en-CA" sz="2000" b="1" i="1" dirty="0"/>
              <a:t>Duplicate Slide</a:t>
            </a:r>
            <a:r>
              <a:rPr lang="en-CA" sz="2000" dirty="0"/>
              <a:t>.</a:t>
            </a:r>
          </a:p>
        </p:txBody>
      </p:sp>
      <p:cxnSp>
        <p:nvCxnSpPr>
          <p:cNvPr id="21" name="Straight Arrow Connector 20"/>
          <p:cNvCxnSpPr>
            <a:cxnSpLocks/>
            <a:stCxn id="19" idx="3"/>
            <a:endCxn id="22" idx="1"/>
          </p:cNvCxnSpPr>
          <p:nvPr/>
        </p:nvCxnSpPr>
        <p:spPr>
          <a:xfrm flipV="1">
            <a:off x="3170490" y="4575119"/>
            <a:ext cx="311519" cy="25083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482009" y="4489317"/>
            <a:ext cx="1329970" cy="171604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TextBox 22"/>
          <p:cNvSpPr txBox="1"/>
          <p:nvPr/>
        </p:nvSpPr>
        <p:spPr>
          <a:xfrm>
            <a:off x="8374906" y="5026013"/>
            <a:ext cx="3474195" cy="132343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0"/>
            </a:lvl1pPr>
          </a:lstStyle>
          <a:p>
            <a:r>
              <a:rPr lang="en-CA" sz="2000" dirty="0"/>
              <a:t>Now the navigation pane shows three slides we have made and the last one is the current slide which is the duplicated slide.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353" y="4639577"/>
            <a:ext cx="623948" cy="1952065"/>
          </a:xfrm>
          <a:prstGeom prst="rect">
            <a:avLst/>
          </a:prstGeom>
        </p:spPr>
      </p:pic>
      <p:cxnSp>
        <p:nvCxnSpPr>
          <p:cNvPr id="25" name="Straight Arrow Connector 24"/>
          <p:cNvCxnSpPr>
            <a:cxnSpLocks/>
            <a:stCxn id="23" idx="1"/>
          </p:cNvCxnSpPr>
          <p:nvPr/>
        </p:nvCxnSpPr>
        <p:spPr>
          <a:xfrm flipH="1">
            <a:off x="6289705" y="5687733"/>
            <a:ext cx="2085201" cy="376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F5E65DD4-B303-4AFA-A368-04DD3D007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9605" y="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42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60F6A02-0D51-4734-A30D-15868C53A38A}"/>
              </a:ext>
            </a:extLst>
          </p:cNvPr>
          <p:cNvSpPr/>
          <p:nvPr/>
        </p:nvSpPr>
        <p:spPr>
          <a:xfrm>
            <a:off x="5349667" y="512748"/>
            <a:ext cx="6842333" cy="581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5423936" y="622023"/>
            <a:ext cx="3836010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0"/>
            </a:lvl1pPr>
          </a:lstStyle>
          <a:p>
            <a:r>
              <a:rPr lang="en-CA" sz="2000" dirty="0"/>
              <a:t>With hyperlink now in a text box …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CEBA8A7-D38E-4F73-BB42-95A5EA5EE5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126" y="3482445"/>
            <a:ext cx="2362237" cy="2558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423581B-0991-436F-B78B-773AAE852A46}"/>
              </a:ext>
            </a:extLst>
          </p:cNvPr>
          <p:cNvSpPr txBox="1"/>
          <p:nvPr/>
        </p:nvSpPr>
        <p:spPr>
          <a:xfrm>
            <a:off x="600035" y="5575979"/>
            <a:ext cx="2772713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Tip:  When you duplicate a slide, that slide is automatically selected.</a:t>
            </a:r>
            <a:endParaRPr lang="en-GB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05274C1-EEBA-4C0D-9E0A-01A9DE15CCA6}"/>
              </a:ext>
            </a:extLst>
          </p:cNvPr>
          <p:cNvCxnSpPr>
            <a:cxnSpLocks/>
          </p:cNvCxnSpPr>
          <p:nvPr/>
        </p:nvCxnSpPr>
        <p:spPr>
          <a:xfrm flipH="1">
            <a:off x="3392680" y="5728623"/>
            <a:ext cx="2669163" cy="81897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42D02508-37D4-41F3-A861-7570B5B6184C}"/>
              </a:ext>
            </a:extLst>
          </p:cNvPr>
          <p:cNvSpPr txBox="1">
            <a:spLocks/>
          </p:cNvSpPr>
          <p:nvPr/>
        </p:nvSpPr>
        <p:spPr>
          <a:xfrm>
            <a:off x="-73371" y="6619190"/>
            <a:ext cx="732395" cy="2393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pPr/>
              <a:t>42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255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11" grpId="0" animBg="1"/>
      <p:bldP spid="11" grpId="1" animBg="1"/>
      <p:bldP spid="14" grpId="0" animBg="1"/>
      <p:bldP spid="14" grpId="1" animBg="1"/>
      <p:bldP spid="19" grpId="0" animBg="1"/>
      <p:bldP spid="19" grpId="1" animBg="1"/>
      <p:bldP spid="22" grpId="0" animBg="1"/>
      <p:bldP spid="22" grpId="1" animBg="1"/>
      <p:bldP spid="23" grpId="0" animBg="1"/>
      <p:bldP spid="23" grpId="1" animBg="1"/>
      <p:bldP spid="4" grpId="0" animBg="1"/>
      <p:bldP spid="4" grpId="1" animBg="1"/>
      <p:bldP spid="6" grpId="0" animBg="1"/>
      <p:bldP spid="6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:a16="http://schemas.microsoft.com/office/drawing/2014/main" id="{15473C05-96A2-438C-9F14-9469305EDFA5}"/>
              </a:ext>
            </a:extLst>
          </p:cNvPr>
          <p:cNvGrpSpPr/>
          <p:nvPr/>
        </p:nvGrpSpPr>
        <p:grpSpPr>
          <a:xfrm>
            <a:off x="3057078" y="1377267"/>
            <a:ext cx="9019885" cy="5440973"/>
            <a:chOff x="3057078" y="1377267"/>
            <a:chExt cx="9019885" cy="544097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4D29A94B-9146-442A-9FBA-DBA3784E1F78}"/>
                </a:ext>
              </a:extLst>
            </p:cNvPr>
            <p:cNvGrpSpPr/>
            <p:nvPr/>
          </p:nvGrpSpPr>
          <p:grpSpPr>
            <a:xfrm>
              <a:off x="3057078" y="1377267"/>
              <a:ext cx="9019885" cy="5440973"/>
              <a:chOff x="3057078" y="1377267"/>
              <a:chExt cx="9019885" cy="5440973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E5D147B1-52AC-4CEF-9E63-EE6CFF730E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57078" y="1377267"/>
                <a:ext cx="9019885" cy="5440973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A1E3C77D-76E1-42A3-8A8D-8B1A133480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56126" y="3482445"/>
                <a:ext cx="2362237" cy="255838"/>
              </a:xfrm>
              <a:prstGeom prst="rect">
                <a:avLst/>
              </a:prstGeom>
            </p:spPr>
          </p:pic>
        </p:grp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0E621144-6C02-428A-BA1F-941A2BBB7E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8074" y="2715897"/>
              <a:ext cx="633709" cy="2320742"/>
            </a:xfrm>
            <a:prstGeom prst="rect">
              <a:avLst/>
            </a:prstGeom>
          </p:spPr>
        </p:pic>
      </p:grpSp>
      <p:cxnSp>
        <p:nvCxnSpPr>
          <p:cNvPr id="10" name="Straight Arrow Connector 9"/>
          <p:cNvCxnSpPr>
            <a:cxnSpLocks/>
            <a:stCxn id="8" idx="3"/>
          </p:cNvCxnSpPr>
          <p:nvPr/>
        </p:nvCxnSpPr>
        <p:spPr>
          <a:xfrm flipV="1">
            <a:off x="3255948" y="3691783"/>
            <a:ext cx="3529413" cy="113975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24881" y="540823"/>
            <a:ext cx="750316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r>
              <a:rPr lang="en-CA" sz="2000" b="0" dirty="0"/>
              <a:t>Let’s decorate the text box on the new slide by making a slight change.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2603" y="4477598"/>
            <a:ext cx="3063345" cy="707886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Make some type of change to the hyperlink.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4237" y="1895785"/>
            <a:ext cx="3673289" cy="1323439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Select the hyperlink text box if it is not already selected and click on </a:t>
            </a:r>
            <a:r>
              <a:rPr lang="en-CA" sz="2000" b="1" i="1" dirty="0"/>
              <a:t>Action</a:t>
            </a:r>
            <a:r>
              <a:rPr lang="en-CA" sz="2000" dirty="0"/>
              <a:t> from the </a:t>
            </a:r>
            <a:r>
              <a:rPr lang="en-CA" sz="2000" b="1" i="1" dirty="0"/>
              <a:t>Links</a:t>
            </a:r>
            <a:r>
              <a:rPr lang="en-CA" sz="2000" dirty="0"/>
              <a:t> menu on the Insert ribbon.</a:t>
            </a:r>
          </a:p>
        </p:txBody>
      </p:sp>
      <p:cxnSp>
        <p:nvCxnSpPr>
          <p:cNvPr id="22" name="Straight Arrow Connector 21"/>
          <p:cNvCxnSpPr>
            <a:cxnSpLocks/>
            <a:stCxn id="19" idx="3"/>
          </p:cNvCxnSpPr>
          <p:nvPr/>
        </p:nvCxnSpPr>
        <p:spPr>
          <a:xfrm>
            <a:off x="3797526" y="2557505"/>
            <a:ext cx="2979289" cy="96336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410433" y="1937431"/>
            <a:ext cx="332058" cy="76304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1" name="Straight Arrow Connector 40"/>
          <p:cNvCxnSpPr>
            <a:cxnSpLocks/>
            <a:stCxn id="19" idx="3"/>
            <a:endCxn id="24" idx="1"/>
          </p:cNvCxnSpPr>
          <p:nvPr/>
        </p:nvCxnSpPr>
        <p:spPr>
          <a:xfrm flipV="1">
            <a:off x="3797526" y="2318951"/>
            <a:ext cx="3612907" cy="23855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8B59435-A592-4332-BB2B-556B38305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43</a:t>
            </a:fld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C4DDB8-1F9C-4037-A918-2A413CD6D8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126" y="3473703"/>
            <a:ext cx="2362237" cy="25583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2299F48-7BFF-462D-9D69-4569C641C6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795" y="2710721"/>
            <a:ext cx="1102122" cy="742912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CBE6A1D4-0E3C-425A-91C9-9748F367B591}"/>
              </a:ext>
            </a:extLst>
          </p:cNvPr>
          <p:cNvSpPr/>
          <p:nvPr/>
        </p:nvSpPr>
        <p:spPr>
          <a:xfrm>
            <a:off x="8084321" y="2715631"/>
            <a:ext cx="350378" cy="57450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22A76A7-A573-48A3-86D9-7FFDDC01929B}"/>
              </a:ext>
            </a:extLst>
          </p:cNvPr>
          <p:cNvCxnSpPr>
            <a:stCxn id="24" idx="3"/>
          </p:cNvCxnSpPr>
          <p:nvPr/>
        </p:nvCxnSpPr>
        <p:spPr>
          <a:xfrm>
            <a:off x="7742491" y="2318951"/>
            <a:ext cx="341830" cy="391770"/>
          </a:xfrm>
          <a:prstGeom prst="straightConnector1">
            <a:avLst/>
          </a:prstGeom>
          <a:ln w="254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E3CB674-E84C-494E-A99C-DD0792BF594D}"/>
              </a:ext>
            </a:extLst>
          </p:cNvPr>
          <p:cNvSpPr txBox="1"/>
          <p:nvPr/>
        </p:nvSpPr>
        <p:spPr>
          <a:xfrm>
            <a:off x="600035" y="551045"/>
            <a:ext cx="2772713" cy="1015663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0"/>
            </a:lvl1pPr>
          </a:lstStyle>
          <a:p>
            <a:r>
              <a:rPr lang="en-CA" dirty="0"/>
              <a:t>Tip:  When you duplicate a slide, that slide is automatically selected.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5603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xit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53" presetClass="exit" presetSubtype="32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1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8" grpId="1" animBg="1"/>
      <p:bldP spid="19" grpId="0" animBg="1"/>
      <p:bldP spid="19" grpId="1" animBg="1"/>
      <p:bldP spid="24" grpId="0" animBg="1"/>
      <p:bldP spid="24" grpId="1" animBg="1"/>
      <p:bldP spid="32" grpId="0" animBg="1"/>
      <p:bldP spid="32" grpId="1" animBg="1"/>
      <p:bldP spid="32" grpId="2" animBg="1"/>
      <p:bldP spid="32" grpId="3" animBg="1"/>
      <p:bldP spid="2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6A0152D-5B5E-4FE6-9EB4-CC2703CC762D}"/>
              </a:ext>
            </a:extLst>
          </p:cNvPr>
          <p:cNvGrpSpPr/>
          <p:nvPr/>
        </p:nvGrpSpPr>
        <p:grpSpPr>
          <a:xfrm>
            <a:off x="3057078" y="1377267"/>
            <a:ext cx="9019885" cy="5440973"/>
            <a:chOff x="3057078" y="1377267"/>
            <a:chExt cx="9019885" cy="5440973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9E38400-4F7C-4DFA-B862-927ED7A2A84D}"/>
                </a:ext>
              </a:extLst>
            </p:cNvPr>
            <p:cNvGrpSpPr/>
            <p:nvPr/>
          </p:nvGrpSpPr>
          <p:grpSpPr>
            <a:xfrm>
              <a:off x="3057078" y="1377267"/>
              <a:ext cx="9019885" cy="5440973"/>
              <a:chOff x="3057078" y="1377267"/>
              <a:chExt cx="9019885" cy="5440973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55E2550A-3A29-4A6E-91B4-C586764C7E65}"/>
                  </a:ext>
                </a:extLst>
              </p:cNvPr>
              <p:cNvGrpSpPr/>
              <p:nvPr/>
            </p:nvGrpSpPr>
            <p:grpSpPr>
              <a:xfrm>
                <a:off x="3057078" y="1377267"/>
                <a:ext cx="9019885" cy="5440973"/>
                <a:chOff x="3057078" y="1377267"/>
                <a:chExt cx="9019885" cy="5440973"/>
              </a:xfrm>
            </p:grpSpPr>
            <p:pic>
              <p:nvPicPr>
                <p:cNvPr id="24" name="Picture 23">
                  <a:extLst>
                    <a:ext uri="{FF2B5EF4-FFF2-40B4-BE49-F238E27FC236}">
                      <a16:creationId xmlns:a16="http://schemas.microsoft.com/office/drawing/2014/main" id="{F5C3BC42-CE2D-4E88-B3C5-DFF2085BD82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057078" y="1377267"/>
                  <a:ext cx="9019885" cy="5440973"/>
                </a:xfrm>
                <a:prstGeom prst="rect">
                  <a:avLst/>
                </a:prstGeom>
              </p:spPr>
            </p:pic>
            <p:pic>
              <p:nvPicPr>
                <p:cNvPr id="25" name="Picture 24">
                  <a:extLst>
                    <a:ext uri="{FF2B5EF4-FFF2-40B4-BE49-F238E27FC236}">
                      <a16:creationId xmlns:a16="http://schemas.microsoft.com/office/drawing/2014/main" id="{A1C465D2-9746-4EC8-BF0C-3ED6EA2D07D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756126" y="3482445"/>
                  <a:ext cx="2362237" cy="255838"/>
                </a:xfrm>
                <a:prstGeom prst="rect">
                  <a:avLst/>
                </a:prstGeom>
              </p:spPr>
            </p:pic>
          </p:grp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8EC09755-154B-4EBD-83E4-C1FF81374F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58074" y="2715897"/>
                <a:ext cx="633709" cy="2320742"/>
              </a:xfrm>
              <a:prstGeom prst="rect">
                <a:avLst/>
              </a:prstGeom>
            </p:spPr>
          </p:pic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1DF62512-B840-4B8F-8ACC-F7EBC1386F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6126" y="3473703"/>
              <a:ext cx="2362237" cy="255838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5439" y="545357"/>
            <a:ext cx="7503161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r>
              <a:rPr lang="en-CA" sz="2000" b="0" dirty="0"/>
              <a:t>Let’s decorate the text box on the new slide by making a slight change.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236" y="568433"/>
            <a:ext cx="3200078" cy="1015663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Make some type of subtle change. I changed the background color.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4235" y="1734632"/>
            <a:ext cx="3200077" cy="1631216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Select the hyperlink text box if it is not already selected and click on </a:t>
            </a:r>
            <a:r>
              <a:rPr lang="en-CA" sz="2000" b="1" i="1" dirty="0"/>
              <a:t>Action</a:t>
            </a:r>
            <a:r>
              <a:rPr lang="en-CA" sz="2000" dirty="0"/>
              <a:t> in the </a:t>
            </a:r>
            <a:r>
              <a:rPr lang="en-CA" sz="2000" b="1" i="1" dirty="0"/>
              <a:t>Links</a:t>
            </a:r>
            <a:r>
              <a:rPr lang="en-CA" sz="2000" dirty="0"/>
              <a:t> group on the Insert ribbon.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24238" y="3594642"/>
            <a:ext cx="3200074" cy="707886"/>
          </a:xfrm>
          <a:prstGeom prst="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On the </a:t>
            </a:r>
            <a:r>
              <a:rPr lang="en-CA" sz="2000" b="1" i="1" dirty="0"/>
              <a:t>Mouse Over </a:t>
            </a:r>
            <a:r>
              <a:rPr lang="en-CA" sz="2000" dirty="0"/>
              <a:t>tab</a:t>
            </a:r>
            <a:r>
              <a:rPr lang="en-CA" sz="2000" b="1" i="1" dirty="0"/>
              <a:t> </a:t>
            </a:r>
            <a:r>
              <a:rPr lang="en-CA" sz="2000" dirty="0"/>
              <a:t>click the </a:t>
            </a:r>
            <a:r>
              <a:rPr lang="en-CA" sz="2000" b="1" i="1" dirty="0"/>
              <a:t>Hyperlink to: </a:t>
            </a:r>
            <a:endParaRPr lang="en-CA" sz="2000" dirty="0"/>
          </a:p>
        </p:txBody>
      </p:sp>
      <p:sp>
        <p:nvSpPr>
          <p:cNvPr id="29" name="TextBox 28"/>
          <p:cNvSpPr txBox="1"/>
          <p:nvPr/>
        </p:nvSpPr>
        <p:spPr>
          <a:xfrm>
            <a:off x="133175" y="4460466"/>
            <a:ext cx="3191137" cy="707886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sz="2000" dirty="0"/>
              <a:t>Select </a:t>
            </a:r>
            <a:r>
              <a:rPr lang="en-CA" sz="2000" b="1" i="1" dirty="0"/>
              <a:t>Previous Slide</a:t>
            </a:r>
            <a:r>
              <a:rPr lang="en-CA" sz="2000" dirty="0"/>
              <a:t> from the drop menu.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3175" y="5342474"/>
            <a:ext cx="3191137" cy="400110"/>
          </a:xfrm>
          <a:prstGeom prst="rect">
            <a:avLst/>
          </a:prstGeom>
          <a:solidFill>
            <a:schemeClr val="bg1"/>
          </a:solidFill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sz="2000" dirty="0"/>
              <a:t>Click on </a:t>
            </a:r>
            <a:r>
              <a:rPr lang="en-CA" sz="2000" b="1" dirty="0"/>
              <a:t>OK</a:t>
            </a:r>
            <a:r>
              <a:rPr lang="en-CA" sz="2000" dirty="0"/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979" y="2358735"/>
            <a:ext cx="2839968" cy="3225049"/>
          </a:xfrm>
          <a:prstGeom prst="rect">
            <a:avLst/>
          </a:prstGeom>
        </p:spPr>
      </p:pic>
      <p:cxnSp>
        <p:nvCxnSpPr>
          <p:cNvPr id="28" name="Straight Arrow Connector 27"/>
          <p:cNvCxnSpPr/>
          <p:nvPr/>
        </p:nvCxnSpPr>
        <p:spPr>
          <a:xfrm flipV="1">
            <a:off x="2413901" y="2759385"/>
            <a:ext cx="4690906" cy="96837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978" y="2358627"/>
            <a:ext cx="2843218" cy="3224877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V="1">
            <a:off x="2629912" y="3373114"/>
            <a:ext cx="4021741" cy="67391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730" y="2355544"/>
            <a:ext cx="2842532" cy="3227960"/>
          </a:xfrm>
          <a:prstGeom prst="rect">
            <a:avLst/>
          </a:prstGeom>
        </p:spPr>
      </p:pic>
      <p:cxnSp>
        <p:nvCxnSpPr>
          <p:cNvPr id="31" name="Straight Arrow Connector 30"/>
          <p:cNvCxnSpPr>
            <a:cxnSpLocks/>
            <a:stCxn id="29" idx="3"/>
          </p:cNvCxnSpPr>
          <p:nvPr/>
        </p:nvCxnSpPr>
        <p:spPr>
          <a:xfrm flipV="1">
            <a:off x="3324312" y="3808289"/>
            <a:ext cx="3481090" cy="100612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2730" y="2350149"/>
            <a:ext cx="2846467" cy="3232429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7914312" y="5329709"/>
            <a:ext cx="598205" cy="17946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4" name="Straight Arrow Connector 33"/>
          <p:cNvCxnSpPr>
            <a:cxnSpLocks/>
            <a:stCxn id="32" idx="3"/>
          </p:cNvCxnSpPr>
          <p:nvPr/>
        </p:nvCxnSpPr>
        <p:spPr>
          <a:xfrm flipV="1">
            <a:off x="3324312" y="5429756"/>
            <a:ext cx="4590000" cy="112773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304598" y="3753045"/>
            <a:ext cx="3038796" cy="1015663"/>
          </a:xfrm>
          <a:prstGeom prst="rect">
            <a:avLst/>
          </a:prstGeom>
          <a:solidFill>
            <a:srgbClr val="CDFFE4"/>
          </a:solidFill>
          <a:effectLst>
            <a:glow rad="101600">
              <a:srgbClr val="FF0000">
                <a:alpha val="6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/>
            </a:lvl1pPr>
          </a:lstStyle>
          <a:p>
            <a:pPr algn="ctr"/>
            <a:r>
              <a:rPr lang="en-CA" sz="2000" b="0" dirty="0"/>
              <a:t>Now do the same to the previous slide except select </a:t>
            </a:r>
            <a:r>
              <a:rPr lang="en-CA" sz="2000" i="1" dirty="0"/>
              <a:t>Next Slide</a:t>
            </a:r>
            <a:r>
              <a:rPr lang="en-CA" sz="2000" b="0" dirty="0"/>
              <a:t> instead.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2911F92C-5528-40DB-A4B9-72C42567C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44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02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xit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xit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9" grpId="0" animBg="1"/>
      <p:bldP spid="32" grpId="0" animBg="1"/>
      <p:bldP spid="35" grpId="0" animBg="1"/>
      <p:bldP spid="35" grpId="1" animBg="1"/>
      <p:bldP spid="35" grpId="2" animBg="1"/>
      <p:bldP spid="37" grpId="0" animBg="1"/>
      <p:bldP spid="37" grpId="1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95837" y="518216"/>
            <a:ext cx="3642877" cy="707886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b="1"/>
            </a:lvl1pPr>
          </a:lstStyle>
          <a:p>
            <a:r>
              <a:rPr lang="en-CA" sz="2000" b="0" dirty="0"/>
              <a:t>… we need to make the original slide hyperlink to the new slide.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90F0CE-262B-4F8D-B6EF-93999F8D37DC}"/>
              </a:ext>
            </a:extLst>
          </p:cNvPr>
          <p:cNvSpPr/>
          <p:nvPr/>
        </p:nvSpPr>
        <p:spPr>
          <a:xfrm>
            <a:off x="5317644" y="-3092"/>
            <a:ext cx="6874356" cy="13884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596DC9-47F7-494E-B115-DF2D597FFC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212" y="1389717"/>
            <a:ext cx="9003658" cy="54311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44868" y="469731"/>
            <a:ext cx="4508433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With the </a:t>
            </a:r>
            <a:r>
              <a:rPr lang="en-CA" sz="2000" b="1" dirty="0"/>
              <a:t>original</a:t>
            </a:r>
            <a:r>
              <a:rPr lang="en-CA" sz="2000" dirty="0"/>
              <a:t> slide selected (slide 3) …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20157" y="1238701"/>
            <a:ext cx="3642190" cy="400110"/>
          </a:xfrm>
          <a:prstGeom prst="rect">
            <a:avLst/>
          </a:prstGeom>
          <a:solidFill>
            <a:schemeClr val="bg1"/>
          </a:solidFill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sz="2000" dirty="0"/>
              <a:t>Select the hyperlink text box.</a:t>
            </a:r>
          </a:p>
        </p:txBody>
      </p:sp>
      <p:cxnSp>
        <p:nvCxnSpPr>
          <p:cNvPr id="22" name="Straight Arrow Connector 21"/>
          <p:cNvCxnSpPr>
            <a:cxnSpLocks/>
            <a:stCxn id="19" idx="2"/>
          </p:cNvCxnSpPr>
          <p:nvPr/>
        </p:nvCxnSpPr>
        <p:spPr>
          <a:xfrm flipH="1">
            <a:off x="8656892" y="1638811"/>
            <a:ext cx="1684360" cy="1934284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409579" y="1958558"/>
            <a:ext cx="324363" cy="71627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TextBox 25"/>
          <p:cNvSpPr txBox="1"/>
          <p:nvPr/>
        </p:nvSpPr>
        <p:spPr>
          <a:xfrm>
            <a:off x="118129" y="4881015"/>
            <a:ext cx="3719947" cy="400110"/>
          </a:xfrm>
          <a:prstGeom prst="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en-CA" sz="2000" dirty="0"/>
              <a:t>Click the </a:t>
            </a:r>
            <a:r>
              <a:rPr lang="en-CA" sz="2000" b="1" i="1" dirty="0"/>
              <a:t>Hyperlink to: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6724" y="5687828"/>
            <a:ext cx="4599979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6"/>
            </a:pPr>
            <a:r>
              <a:rPr lang="en-CA" sz="2000" dirty="0"/>
              <a:t>Select </a:t>
            </a:r>
            <a:r>
              <a:rPr lang="en-CA" sz="2000" b="1" i="1" dirty="0"/>
              <a:t>Next Slide</a:t>
            </a:r>
            <a:r>
              <a:rPr lang="en-CA" sz="2000" dirty="0"/>
              <a:t> from the drop menu.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314766" y="6356605"/>
            <a:ext cx="1923806" cy="400110"/>
          </a:xfrm>
          <a:prstGeom prst="rect">
            <a:avLst/>
          </a:prstGeom>
          <a:solidFill>
            <a:schemeClr val="bg1"/>
          </a:solidFill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7"/>
            </a:pPr>
            <a:r>
              <a:rPr lang="en-CA" sz="2000" dirty="0"/>
              <a:t>Click on </a:t>
            </a:r>
            <a:r>
              <a:rPr lang="en-CA" sz="2000" b="1" dirty="0"/>
              <a:t>OK</a:t>
            </a:r>
            <a:r>
              <a:rPr lang="en-CA" sz="2000" dirty="0"/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6656" y="4006370"/>
            <a:ext cx="3719948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CA" sz="2000" dirty="0"/>
              <a:t>Select the </a:t>
            </a:r>
            <a:r>
              <a:rPr lang="en-CA" sz="2000" b="1" i="1" dirty="0"/>
              <a:t>Mouse Over</a:t>
            </a:r>
            <a:r>
              <a:rPr lang="en-CA" sz="2000" dirty="0"/>
              <a:t> tab.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6657" y="2121836"/>
            <a:ext cx="2085649" cy="400110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Click on </a:t>
            </a:r>
            <a:r>
              <a:rPr lang="en-CA" sz="2000" b="1" i="1" dirty="0"/>
              <a:t>Links.</a:t>
            </a:r>
            <a:endParaRPr lang="en-CA" sz="2000" dirty="0"/>
          </a:p>
        </p:txBody>
      </p:sp>
      <p:cxnSp>
        <p:nvCxnSpPr>
          <p:cNvPr id="39" name="Straight Arrow Connector 38"/>
          <p:cNvCxnSpPr>
            <a:cxnSpLocks/>
            <a:stCxn id="27" idx="3"/>
            <a:endCxn id="24" idx="1"/>
          </p:cNvCxnSpPr>
          <p:nvPr/>
        </p:nvCxnSpPr>
        <p:spPr>
          <a:xfrm flipV="1">
            <a:off x="2222306" y="2316696"/>
            <a:ext cx="5187273" cy="519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7717397" y="5816198"/>
            <a:ext cx="698320" cy="212368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3A473097-D438-42B0-9317-CFE09E3D8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45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C80DF8A-76CA-4BD3-8DAF-BF93140A96B3}"/>
              </a:ext>
            </a:extLst>
          </p:cNvPr>
          <p:cNvSpPr txBox="1"/>
          <p:nvPr/>
        </p:nvSpPr>
        <p:spPr>
          <a:xfrm>
            <a:off x="118129" y="3113246"/>
            <a:ext cx="3761661" cy="400110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CA" sz="2000" dirty="0"/>
              <a:t>Select </a:t>
            </a:r>
            <a:r>
              <a:rPr lang="en-CA" sz="2000" b="1" dirty="0"/>
              <a:t>Action</a:t>
            </a:r>
            <a:r>
              <a:rPr lang="en-CA" sz="2000" dirty="0"/>
              <a:t> from the menu.</a:t>
            </a:r>
            <a:endParaRPr lang="en-GB" sz="2000"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6CB98BC4-C98C-4DB8-9ADC-D948BFDDAF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492" y="2655754"/>
            <a:ext cx="1119214" cy="754433"/>
          </a:xfrm>
          <a:prstGeom prst="rect">
            <a:avLst/>
          </a:prstGeom>
        </p:spPr>
      </p:pic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79507DF-C04B-447F-90FE-27450D811140}"/>
              </a:ext>
            </a:extLst>
          </p:cNvPr>
          <p:cNvCxnSpPr>
            <a:cxnSpLocks/>
            <a:stCxn id="21" idx="3"/>
            <a:endCxn id="46" idx="1"/>
          </p:cNvCxnSpPr>
          <p:nvPr/>
        </p:nvCxnSpPr>
        <p:spPr>
          <a:xfrm flipV="1">
            <a:off x="3879790" y="2982482"/>
            <a:ext cx="4264352" cy="330819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3374E9CA-9C90-408B-A719-735E62B9D6A5}"/>
              </a:ext>
            </a:extLst>
          </p:cNvPr>
          <p:cNvSpPr/>
          <p:nvPr/>
        </p:nvSpPr>
        <p:spPr>
          <a:xfrm>
            <a:off x="8144142" y="2683379"/>
            <a:ext cx="350378" cy="598206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4826" y="2520052"/>
            <a:ext cx="3306524" cy="3754866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959621" y="5398041"/>
            <a:ext cx="3969199" cy="1323439"/>
          </a:xfrm>
          <a:prstGeom prst="rect">
            <a:avLst/>
          </a:prstGeom>
          <a:solidFill>
            <a:srgbClr val="CDFFE4"/>
          </a:solidFill>
          <a:effectLst>
            <a:glow rad="101600">
              <a:srgbClr val="FF0000">
                <a:alpha val="6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0"/>
            </a:lvl1pPr>
          </a:lstStyle>
          <a:p>
            <a:r>
              <a:rPr lang="en-CA" b="1" dirty="0"/>
              <a:t>We are done!</a:t>
            </a:r>
          </a:p>
          <a:p>
            <a:r>
              <a:rPr lang="en-CA" dirty="0"/>
              <a:t>Now run the </a:t>
            </a:r>
            <a:r>
              <a:rPr lang="en-CA" b="1" dirty="0"/>
              <a:t>second slide</a:t>
            </a:r>
            <a:r>
              <a:rPr lang="en-CA" dirty="0"/>
              <a:t> (shift-F5) from the Slide Show ribbon and step through the slides we just created.</a:t>
            </a:r>
          </a:p>
        </p:txBody>
      </p:sp>
      <p:cxnSp>
        <p:nvCxnSpPr>
          <p:cNvPr id="18" name="Straight Arrow Connector 17"/>
          <p:cNvCxnSpPr>
            <a:cxnSpLocks/>
            <a:stCxn id="15" idx="3"/>
          </p:cNvCxnSpPr>
          <p:nvPr/>
        </p:nvCxnSpPr>
        <p:spPr>
          <a:xfrm flipV="1">
            <a:off x="3856604" y="2993441"/>
            <a:ext cx="2458738" cy="121298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cxnSpLocks/>
            <a:stCxn id="26" idx="3"/>
          </p:cNvCxnSpPr>
          <p:nvPr/>
        </p:nvCxnSpPr>
        <p:spPr>
          <a:xfrm flipV="1">
            <a:off x="3838076" y="3775731"/>
            <a:ext cx="1990156" cy="130533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cxnSpLocks/>
            <a:stCxn id="29" idx="3"/>
          </p:cNvCxnSpPr>
          <p:nvPr/>
        </p:nvCxnSpPr>
        <p:spPr>
          <a:xfrm flipV="1">
            <a:off x="4716703" y="3980855"/>
            <a:ext cx="1263849" cy="190702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cxnSpLocks/>
            <a:stCxn id="32" idx="3"/>
          </p:cNvCxnSpPr>
          <p:nvPr/>
        </p:nvCxnSpPr>
        <p:spPr>
          <a:xfrm flipV="1">
            <a:off x="5238572" y="6087940"/>
            <a:ext cx="2159920" cy="468720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6071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" presetClass="exit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00"/>
                            </p:stCondLst>
                            <p:childTnLst>
                              <p:par>
                                <p:cTn id="1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500"/>
                            </p:stCondLst>
                            <p:childTnLst>
                              <p:par>
                                <p:cTn id="18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000"/>
                            </p:stCondLst>
                            <p:childTnLst>
                              <p:par>
                                <p:cTn id="185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7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9" grpId="0" animBg="1"/>
      <p:bldP spid="19" grpId="1" animBg="1"/>
      <p:bldP spid="24" grpId="0" animBg="1"/>
      <p:bldP spid="24" grpId="1" animBg="1"/>
      <p:bldP spid="26" grpId="0" animBg="1"/>
      <p:bldP spid="26" grpId="1" animBg="1"/>
      <p:bldP spid="29" grpId="0" animBg="1"/>
      <p:bldP spid="29" grpId="1" animBg="1"/>
      <p:bldP spid="32" grpId="0" animBg="1"/>
      <p:bldP spid="32" grpId="1" animBg="1"/>
      <p:bldP spid="15" grpId="0" animBg="1"/>
      <p:bldP spid="15" grpId="1" animBg="1"/>
      <p:bldP spid="27" grpId="0" animBg="1"/>
      <p:bldP spid="27" grpId="1" animBg="1"/>
      <p:bldP spid="27" grpId="2" animBg="1"/>
      <p:bldP spid="21" grpId="0" animBg="1"/>
      <p:bldP spid="21" grpId="1" animBg="1"/>
      <p:bldP spid="46" grpId="0" animBg="1"/>
      <p:bldP spid="46" grpId="1" animBg="1"/>
      <p:bldP spid="33" grpId="0" animBg="1"/>
      <p:bldP spid="33" grpId="1" animBg="1"/>
      <p:bldP spid="33" grpId="2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F90F0CE-262B-4F8D-B6EF-93999F8D37DC}"/>
              </a:ext>
            </a:extLst>
          </p:cNvPr>
          <p:cNvSpPr/>
          <p:nvPr/>
        </p:nvSpPr>
        <p:spPr>
          <a:xfrm>
            <a:off x="5317644" y="-3092"/>
            <a:ext cx="6874356" cy="13884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596DC9-47F7-494E-B115-DF2D597FFC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212" y="1389717"/>
            <a:ext cx="9003658" cy="543118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23" name="Slide Number Placeholder 2">
            <a:extLst>
              <a:ext uri="{FF2B5EF4-FFF2-40B4-BE49-F238E27FC236}">
                <a16:creationId xmlns:a16="http://schemas.microsoft.com/office/drawing/2014/main" id="{3A473097-D438-42B0-9317-CFE09E3D8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46</a:t>
            </a:fld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92826" y="691130"/>
            <a:ext cx="3969199" cy="1631216"/>
          </a:xfrm>
          <a:prstGeom prst="rect">
            <a:avLst/>
          </a:prstGeom>
          <a:solidFill>
            <a:srgbClr val="CDFFE4"/>
          </a:solidFill>
          <a:effectLst>
            <a:glow rad="101600">
              <a:srgbClr val="FF0000">
                <a:alpha val="6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000" b="0"/>
            </a:lvl1pPr>
          </a:lstStyle>
          <a:p>
            <a:r>
              <a:rPr lang="en-CA" b="1" dirty="0"/>
              <a:t>We are done!</a:t>
            </a:r>
          </a:p>
          <a:p>
            <a:endParaRPr lang="en-CA" b="1" dirty="0"/>
          </a:p>
          <a:p>
            <a:r>
              <a:rPr lang="en-CA" dirty="0"/>
              <a:t>Now run the </a:t>
            </a:r>
            <a:r>
              <a:rPr lang="en-CA" b="1" dirty="0"/>
              <a:t>second slide</a:t>
            </a:r>
            <a:r>
              <a:rPr lang="en-CA" dirty="0"/>
              <a:t> (shift-F5) from the Slide Show ribbon and step through the slides we just created.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437AFC5-03A5-43E1-9BAE-2ABCFDB34D4A}"/>
              </a:ext>
            </a:extLst>
          </p:cNvPr>
          <p:cNvSpPr/>
          <p:nvPr/>
        </p:nvSpPr>
        <p:spPr>
          <a:xfrm>
            <a:off x="3095850" y="3067940"/>
            <a:ext cx="501930" cy="290557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24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2" grpId="0" animBg="1"/>
      <p:bldP spid="2" grpId="1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unded Rectangle 28"/>
          <p:cNvSpPr/>
          <p:nvPr/>
        </p:nvSpPr>
        <p:spPr>
          <a:xfrm>
            <a:off x="957532" y="267427"/>
            <a:ext cx="10170544" cy="5477774"/>
          </a:xfrm>
          <a:prstGeom prst="roundRect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1984072" y="974784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1984072" y="1369535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1984072" y="1788332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1984071" y="2190113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1984070" y="2598227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1984071" y="3017326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1984070" y="3446204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1984070" y="3865931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1984070" y="4269767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ounded Rectangle 25"/>
          <p:cNvSpPr/>
          <p:nvPr/>
        </p:nvSpPr>
        <p:spPr>
          <a:xfrm>
            <a:off x="1984070" y="4698645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1984070" y="5136149"/>
            <a:ext cx="8497019" cy="230400"/>
          </a:xfrm>
          <a:prstGeom prst="roundRect">
            <a:avLst/>
          </a:prstGeom>
          <a:solidFill>
            <a:srgbClr val="00B05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1580156" y="453154"/>
            <a:ext cx="2379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We’ve learned so far …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80158" y="882032"/>
            <a:ext cx="9021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How to start PowerPoint &amp; load a file by using the Back Stage (File tab / Open).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80156" y="1286634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The parts of the PowerPoint screen; the Home tab and the contextual Format tab.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80156" y="1699327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How to create new slides both blank and from a template.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80157" y="2112021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How to create WordArt and style it to your liking.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80156" y="2516623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How to insert a Text Box, enter text and then format that Text Box to your style.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80156" y="2929317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dirty="0"/>
              <a:t>How to create a Shape and style it.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80156" y="3358195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n-CA" dirty="0"/>
              <a:t>How to animate the Shape as you like, plus all the settings to customize the animation.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88249" y="4191675"/>
            <a:ext cx="9013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9"/>
            </a:pPr>
            <a:r>
              <a:rPr lang="en-CA" dirty="0"/>
              <a:t>How to insert a picture and to add some styling to it.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88249" y="4620553"/>
            <a:ext cx="9013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10"/>
            </a:pPr>
            <a:r>
              <a:rPr lang="en-CA" dirty="0"/>
              <a:t>How to create a Hyperlink in a textbox and style it so it looks good.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88249" y="5049431"/>
            <a:ext cx="9013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11"/>
            </a:pPr>
            <a:r>
              <a:rPr lang="en-CA" dirty="0"/>
              <a:t>How to create a mouse-over hyperlink using the Action command.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80156" y="3787073"/>
            <a:ext cx="9021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8"/>
            </a:pPr>
            <a:r>
              <a:rPr lang="en-CA" dirty="0"/>
              <a:t>How to transition from one slide to the next and all the options for that.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524550" y="6170267"/>
            <a:ext cx="513291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Finally, we will briefly cover the </a:t>
            </a:r>
            <a:r>
              <a:rPr lang="en-CA" b="1" i="1" dirty="0"/>
              <a:t>Slide Show</a:t>
            </a:r>
            <a:r>
              <a:rPr lang="en-CA" dirty="0"/>
              <a:t> ribbon.  </a:t>
            </a:r>
          </a:p>
        </p:txBody>
      </p:sp>
      <p:sp>
        <p:nvSpPr>
          <p:cNvPr id="28" name="Slide Number Placeholder 2">
            <a:extLst>
              <a:ext uri="{FF2B5EF4-FFF2-40B4-BE49-F238E27FC236}">
                <a16:creationId xmlns:a16="http://schemas.microsoft.com/office/drawing/2014/main" id="{CE8F65C4-AEE6-4673-A3CF-BEA541F75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15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6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2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5" grpId="0"/>
      <p:bldP spid="5" grpId="1"/>
      <p:bldP spid="5" grpId="2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 build="allAtOnce"/>
      <p:bldP spid="11" grpId="0" build="allAtOnce"/>
      <p:bldP spid="12" grpId="0" build="allAtOnce"/>
      <p:bldP spid="13" grpId="0" build="allAtOnce"/>
      <p:bldP spid="14" grpId="0" build="allAtOnce"/>
      <p:bldP spid="15" grpId="0" build="allAtOnce"/>
      <p:bldP spid="16" grpId="0" build="allAtOnce"/>
      <p:bldP spid="30" grpId="0" animBg="1"/>
      <p:bldP spid="30" grpId="1" animBg="1"/>
      <p:bldP spid="30" grpId="2" animBg="1"/>
      <p:bldP spid="2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4244196" y="1759787"/>
            <a:ext cx="1708030" cy="252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>
            <a:off x="2136449" y="2316893"/>
            <a:ext cx="3815777" cy="538449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2539040" y="3111066"/>
            <a:ext cx="3413185" cy="538449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/>
          <p:cNvSpPr txBox="1"/>
          <p:nvPr/>
        </p:nvSpPr>
        <p:spPr>
          <a:xfrm>
            <a:off x="207034" y="1414732"/>
            <a:ext cx="5805578" cy="230832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Start Slide Show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From Beginning &amp; From Current Slide – Self explanatory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Present Online – Online broadcasting that requires</a:t>
            </a:r>
          </a:p>
          <a:p>
            <a:pPr marL="1889125"/>
            <a:r>
              <a:rPr lang="en-CA" dirty="0"/>
              <a:t>a web service.</a:t>
            </a:r>
          </a:p>
          <a:p>
            <a:pPr marL="2509838"/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Custom Slide Show – Choose specific slides to create a</a:t>
            </a:r>
          </a:p>
          <a:p>
            <a:pPr marL="2328863"/>
            <a:r>
              <a:rPr lang="en-CA" dirty="0"/>
              <a:t>slide show.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546761" y="4467190"/>
            <a:ext cx="4341964" cy="538449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16" name="Group 15"/>
          <p:cNvGrpSpPr/>
          <p:nvPr/>
        </p:nvGrpSpPr>
        <p:grpSpPr>
          <a:xfrm>
            <a:off x="1221695" y="5306812"/>
            <a:ext cx="4698523" cy="801435"/>
            <a:chOff x="1253701" y="5855104"/>
            <a:chExt cx="4698523" cy="801435"/>
          </a:xfrm>
          <a:solidFill>
            <a:srgbClr val="00B0F0">
              <a:alpha val="40000"/>
            </a:srgbClr>
          </a:solidFill>
        </p:grpSpPr>
        <p:sp>
          <p:nvSpPr>
            <p:cNvPr id="14" name="Rounded Rectangle 13"/>
            <p:cNvSpPr/>
            <p:nvPr/>
          </p:nvSpPr>
          <p:spPr>
            <a:xfrm>
              <a:off x="1253701" y="6118090"/>
              <a:ext cx="4698523" cy="53844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2580732" y="5855104"/>
              <a:ext cx="3371491" cy="262883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</p:grpSp>
      <p:sp>
        <p:nvSpPr>
          <p:cNvPr id="17" name="Rounded Rectangle 16"/>
          <p:cNvSpPr/>
          <p:nvPr/>
        </p:nvSpPr>
        <p:spPr>
          <a:xfrm>
            <a:off x="8433758" y="1759786"/>
            <a:ext cx="3505200" cy="526213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8163463" y="4764536"/>
            <a:ext cx="3505200" cy="252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7700508" y="2568895"/>
            <a:ext cx="4238449" cy="252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8407879" y="3135333"/>
            <a:ext cx="3531077" cy="51418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8476893" y="3935916"/>
            <a:ext cx="3462063" cy="51418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8755811" y="5879557"/>
            <a:ext cx="3183145" cy="51418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7901796" y="5323904"/>
            <a:ext cx="1224951" cy="252000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6202394" y="1414732"/>
            <a:ext cx="5805576" cy="507831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Set Up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Set Up Slide Show – Settings for how to present the slide</a:t>
            </a:r>
          </a:p>
          <a:p>
            <a:pPr marL="2243138"/>
            <a:r>
              <a:rPr lang="en-CA" dirty="0"/>
              <a:t>show.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Hide Slide – Hide one or more slides from presentation.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Rehearse Timings – Times how long it takes for you to do</a:t>
            </a:r>
          </a:p>
          <a:p>
            <a:pPr marL="2155825"/>
            <a:r>
              <a:rPr lang="en-CA" dirty="0"/>
              <a:t>the presentation.</a:t>
            </a:r>
          </a:p>
          <a:p>
            <a:pPr marL="2155825"/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Record Slide Show – Record the presentation and save as</a:t>
            </a:r>
          </a:p>
          <a:p>
            <a:pPr marL="2243138"/>
            <a:r>
              <a:rPr lang="en-CA" dirty="0"/>
              <a:t>in AVI or MOV format.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Play Narrations – Play the recorded slide show.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Use Timings – Play timings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Show Media Controls – Displays the media controls when</a:t>
            </a:r>
          </a:p>
          <a:p>
            <a:pPr marL="2509838"/>
            <a:r>
              <a:rPr lang="en-CA" dirty="0"/>
              <a:t>mouse-over the video.</a:t>
            </a:r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4D7CF929-5175-4BCC-8E1A-A0FA9979B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59605" y="33548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48</a:t>
            </a:fld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F2F696-DD79-4EA4-BD7B-2C4621DB79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705" y="4274"/>
            <a:ext cx="9376590" cy="139405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7034" y="3863226"/>
            <a:ext cx="5805578" cy="2308324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/>
              <a:t>Monitors</a:t>
            </a:r>
          </a:p>
          <a:p>
            <a:pPr marL="1527175"/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Monitor – If two or more monitors are present, choose</a:t>
            </a:r>
          </a:p>
          <a:p>
            <a:pPr marL="1346200"/>
            <a:r>
              <a:rPr lang="en-CA" dirty="0"/>
              <a:t>which monitor to display the presentation.</a:t>
            </a:r>
          </a:p>
          <a:p>
            <a:pPr marL="1346200"/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Use Presenter View – If two or more monitors are</a:t>
            </a:r>
          </a:p>
          <a:p>
            <a:pPr marL="982663"/>
            <a:r>
              <a:rPr lang="en-CA" dirty="0"/>
              <a:t>present, presenter view display the presentation, notes, and upcoming events on three panels.</a:t>
            </a:r>
          </a:p>
        </p:txBody>
      </p:sp>
    </p:spTree>
    <p:extLst>
      <p:ext uri="{BB962C8B-B14F-4D97-AF65-F5344CB8AC3E}">
        <p14:creationId xmlns:p14="http://schemas.microsoft.com/office/powerpoint/2010/main" val="5297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6" grpId="0" animBg="1"/>
      <p:bldP spid="13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7" grpId="0" animBg="1"/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8292A26-07CA-4CC4-AACD-430B1AA5DD55}"/>
              </a:ext>
            </a:extLst>
          </p:cNvPr>
          <p:cNvGrpSpPr/>
          <p:nvPr/>
        </p:nvGrpSpPr>
        <p:grpSpPr>
          <a:xfrm>
            <a:off x="2159922" y="2011678"/>
            <a:ext cx="7813964" cy="2518754"/>
            <a:chOff x="2252748" y="2277687"/>
            <a:chExt cx="7813964" cy="2518754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6F2FC7F-4F6F-46D8-BE8E-D601F407F063}"/>
                </a:ext>
              </a:extLst>
            </p:cNvPr>
            <p:cNvSpPr/>
            <p:nvPr/>
          </p:nvSpPr>
          <p:spPr>
            <a:xfrm>
              <a:off x="2310938" y="2277687"/>
              <a:ext cx="7755774" cy="2493818"/>
            </a:xfrm>
            <a:prstGeom prst="roundRect">
              <a:avLst>
                <a:gd name="adj" fmla="val 50000"/>
              </a:avLst>
            </a:prstGeom>
            <a:blipFill>
              <a:blip r:embed="rId5"/>
              <a:tile tx="0" ty="0" sx="100000" sy="100000" flip="none" algn="tl"/>
            </a:blipFill>
            <a:ln>
              <a:noFill/>
            </a:ln>
            <a:effectLst>
              <a:softEdge rad="25400"/>
            </a:effectLst>
            <a:scene3d>
              <a:camera prst="orthographicFront"/>
              <a:lightRig rig="balanced" dir="t"/>
            </a:scene3d>
            <a:sp3d>
              <a:bevelB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4B05320-F88F-435E-AB52-A35B1E685A20}"/>
                </a:ext>
              </a:extLst>
            </p:cNvPr>
            <p:cNvSpPr/>
            <p:nvPr/>
          </p:nvSpPr>
          <p:spPr>
            <a:xfrm>
              <a:off x="2252748" y="2302623"/>
              <a:ext cx="7755775" cy="2493818"/>
            </a:xfrm>
            <a:prstGeom prst="roundRect">
              <a:avLst>
                <a:gd name="adj" fmla="val 50000"/>
              </a:avLst>
            </a:prstGeom>
            <a:noFill/>
            <a:ln>
              <a:noFill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CA" sz="6000" b="1" dirty="0">
                  <a:solidFill>
                    <a:schemeClr val="tx1"/>
                  </a:solidFill>
                  <a:latin typeface="MV Boli" panose="02000500030200090000" pitchFamily="2" charset="0"/>
                  <a:cs typeface="MV Boli" panose="02000500030200090000" pitchFamily="2" charset="0"/>
                </a:rPr>
                <a:t>NITHA IT Helpdesk</a:t>
              </a:r>
              <a:br>
                <a:rPr lang="en-CA" sz="3200" dirty="0"/>
              </a:br>
              <a:r>
                <a:rPr lang="en-CA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helpdesk@nitha.com</a:t>
              </a:r>
              <a:br>
                <a:rPr lang="en-CA" sz="3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br>
                <a:rPr lang="en-CA" sz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</a:br>
              <a:r>
                <a:rPr lang="en-CA" sz="32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1(306)953-5008</a:t>
              </a:r>
              <a:endParaRPr lang="en-CA" sz="3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42608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193E5F-1FCF-48E7-A05E-B7D0C65F8C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321" y="1788893"/>
            <a:ext cx="8366762" cy="503713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539593" y="670744"/>
            <a:ext cx="3604265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Which displays the </a:t>
            </a:r>
            <a:r>
              <a:rPr lang="en-CA" sz="2000" b="1" i="1" dirty="0"/>
              <a:t>Open</a:t>
            </a:r>
            <a:r>
              <a:rPr lang="en-CA" sz="2000" dirty="0"/>
              <a:t> screen.</a:t>
            </a:r>
          </a:p>
        </p:txBody>
      </p:sp>
      <p:cxnSp>
        <p:nvCxnSpPr>
          <p:cNvPr id="14" name="Straight Arrow Connector 13"/>
          <p:cNvCxnSpPr>
            <a:cxnSpLocks/>
            <a:stCxn id="12" idx="2"/>
          </p:cNvCxnSpPr>
          <p:nvPr/>
        </p:nvCxnSpPr>
        <p:spPr>
          <a:xfrm flipH="1">
            <a:off x="5980016" y="1070854"/>
            <a:ext cx="2361710" cy="138912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9389" y="3753886"/>
            <a:ext cx="3623932" cy="40011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sz="2000" dirty="0"/>
              <a:t>Now click on the</a:t>
            </a:r>
            <a:r>
              <a:rPr lang="en-CA" sz="2000" b="1" i="1" dirty="0"/>
              <a:t> Browse</a:t>
            </a:r>
            <a:r>
              <a:rPr lang="en-CA" sz="2000" i="1" dirty="0"/>
              <a:t> link.</a:t>
            </a:r>
          </a:p>
        </p:txBody>
      </p:sp>
      <p:cxnSp>
        <p:nvCxnSpPr>
          <p:cNvPr id="17" name="Straight Arrow Connector 16"/>
          <p:cNvCxnSpPr>
            <a:cxnSpLocks/>
            <a:stCxn id="15" idx="3"/>
            <a:endCxn id="24" idx="1"/>
          </p:cNvCxnSpPr>
          <p:nvPr/>
        </p:nvCxnSpPr>
        <p:spPr>
          <a:xfrm>
            <a:off x="3793321" y="3953941"/>
            <a:ext cx="1368240" cy="215484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5161561" y="5941884"/>
            <a:ext cx="1203221" cy="33379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187374-9D09-4FB4-BE7A-598EB6B92A50}"/>
              </a:ext>
            </a:extLst>
          </p:cNvPr>
          <p:cNvSpPr txBox="1"/>
          <p:nvPr/>
        </p:nvSpPr>
        <p:spPr>
          <a:xfrm>
            <a:off x="136731" y="128187"/>
            <a:ext cx="5843285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Open Sample Document in MS PowerPoint 2016/2019</a:t>
            </a:r>
          </a:p>
        </p:txBody>
      </p:sp>
      <p:sp>
        <p:nvSpPr>
          <p:cNvPr id="10" name="Slide Number Placeholder 2">
            <a:extLst>
              <a:ext uri="{FF2B5EF4-FFF2-40B4-BE49-F238E27FC236}">
                <a16:creationId xmlns:a16="http://schemas.microsoft.com/office/drawing/2014/main" id="{66515831-DA43-479E-94B9-E9A7E7A04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5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95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xit" presetSubtype="3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24" grpId="0" animBg="1"/>
      <p:bldP spid="24" grpId="1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267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16884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193E5F-1FCF-48E7-A05E-B7D0C65F8C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3321" y="1788893"/>
            <a:ext cx="8366762" cy="503713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539593" y="670744"/>
            <a:ext cx="3604265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Which displays the </a:t>
            </a:r>
            <a:r>
              <a:rPr lang="en-CA" sz="2000" b="1" i="1" dirty="0"/>
              <a:t>Open</a:t>
            </a:r>
            <a:r>
              <a:rPr lang="en-CA" sz="2000" dirty="0"/>
              <a:t> dialog.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187374-9D09-4FB4-BE7A-598EB6B92A50}"/>
              </a:ext>
            </a:extLst>
          </p:cNvPr>
          <p:cNvSpPr txBox="1"/>
          <p:nvPr/>
        </p:nvSpPr>
        <p:spPr>
          <a:xfrm>
            <a:off x="136731" y="128187"/>
            <a:ext cx="5836779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Open Sample Document in MS PowerPoint 2016/2019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94DC97-D066-4870-BF4C-53D318869E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317" y="2025353"/>
            <a:ext cx="7769581" cy="4377576"/>
          </a:xfrm>
          <a:prstGeom prst="rect">
            <a:avLst/>
          </a:prstGeom>
        </p:spPr>
      </p:pic>
      <p:cxnSp>
        <p:nvCxnSpPr>
          <p:cNvPr id="14" name="Straight Arrow Connector 13"/>
          <p:cNvCxnSpPr>
            <a:cxnSpLocks/>
            <a:stCxn id="12" idx="2"/>
          </p:cNvCxnSpPr>
          <p:nvPr/>
        </p:nvCxnSpPr>
        <p:spPr>
          <a:xfrm flipH="1">
            <a:off x="4683096" y="1070854"/>
            <a:ext cx="3658630" cy="111686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36731" y="2195182"/>
            <a:ext cx="3504540" cy="101566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Now select the folder in the Navigation pane where the course data file is saved</a:t>
            </a:r>
            <a:r>
              <a:rPr lang="en-CA" sz="2000" i="1" dirty="0"/>
              <a:t>.</a:t>
            </a:r>
          </a:p>
        </p:txBody>
      </p:sp>
      <p:cxnSp>
        <p:nvCxnSpPr>
          <p:cNvPr id="17" name="Straight Arrow Connector 16"/>
          <p:cNvCxnSpPr>
            <a:cxnSpLocks/>
            <a:stCxn id="15" idx="3"/>
            <a:endCxn id="24" idx="1"/>
          </p:cNvCxnSpPr>
          <p:nvPr/>
        </p:nvCxnSpPr>
        <p:spPr>
          <a:xfrm>
            <a:off x="3641271" y="2703014"/>
            <a:ext cx="539356" cy="93324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180627" y="3518621"/>
            <a:ext cx="2194536" cy="23526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0A3E919-C66F-405C-AE56-82BE01776267}"/>
              </a:ext>
            </a:extLst>
          </p:cNvPr>
          <p:cNvSpPr txBox="1"/>
          <p:nvPr/>
        </p:nvSpPr>
        <p:spPr>
          <a:xfrm>
            <a:off x="1543378" y="5595527"/>
            <a:ext cx="3846808" cy="400110"/>
          </a:xfrm>
          <a:prstGeom prst="rect">
            <a:avLst/>
          </a:prstGeom>
          <a:solidFill>
            <a:schemeClr val="bg1"/>
          </a:solidFill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sz="2000" dirty="0"/>
              <a:t>Click on the file in the list pane.</a:t>
            </a:r>
            <a:endParaRPr lang="en-CA" sz="2000" i="1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034A316-E06A-4475-B688-4F99E91F16E1}"/>
              </a:ext>
            </a:extLst>
          </p:cNvPr>
          <p:cNvCxnSpPr>
            <a:cxnSpLocks/>
            <a:stCxn id="18" idx="3"/>
          </p:cNvCxnSpPr>
          <p:nvPr/>
        </p:nvCxnSpPr>
        <p:spPr>
          <a:xfrm flipV="1">
            <a:off x="5390186" y="3518621"/>
            <a:ext cx="1291719" cy="227696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DCEFA7CB-C4C1-445A-B9D6-BD75F2584824}"/>
              </a:ext>
            </a:extLst>
          </p:cNvPr>
          <p:cNvSpPr/>
          <p:nvPr/>
        </p:nvSpPr>
        <p:spPr>
          <a:xfrm>
            <a:off x="6681905" y="3283356"/>
            <a:ext cx="2194536" cy="23526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77709B1-6A3D-4048-8DE7-EE2CCB2D530D}"/>
              </a:ext>
            </a:extLst>
          </p:cNvPr>
          <p:cNvGrpSpPr/>
          <p:nvPr/>
        </p:nvGrpSpPr>
        <p:grpSpPr>
          <a:xfrm>
            <a:off x="7779173" y="3518621"/>
            <a:ext cx="2467234" cy="2574530"/>
            <a:chOff x="7779173" y="3518621"/>
            <a:chExt cx="2467234" cy="2574530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05E4676-18D2-4CCD-9868-2A8839983220}"/>
                </a:ext>
              </a:extLst>
            </p:cNvPr>
            <p:cNvCxnSpPr>
              <a:stCxn id="20" idx="2"/>
            </p:cNvCxnSpPr>
            <p:nvPr/>
          </p:nvCxnSpPr>
          <p:spPr>
            <a:xfrm>
              <a:off x="7779173" y="3518621"/>
              <a:ext cx="2467234" cy="2574530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4253E08-8ECC-4C40-8F9F-B32A009F86C5}"/>
                </a:ext>
              </a:extLst>
            </p:cNvPr>
            <p:cNvSpPr txBox="1"/>
            <p:nvPr/>
          </p:nvSpPr>
          <p:spPr>
            <a:xfrm rot="2748723">
              <a:off x="8074794" y="4438599"/>
              <a:ext cx="177260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dirty="0"/>
                <a:t>Click on </a:t>
              </a:r>
              <a:r>
                <a:rPr lang="en-CA" sz="2000" b="1" dirty="0"/>
                <a:t>Open</a:t>
              </a:r>
              <a:endParaRPr lang="en-GB" sz="2000" dirty="0"/>
            </a:p>
          </p:txBody>
        </p:sp>
      </p:grp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5AAE88A0-4154-41E7-B719-D4D329C98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6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64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xit" presetSubtype="3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24" grpId="0" animBg="1"/>
      <p:bldP spid="24" grpId="1" animBg="1"/>
      <p:bldP spid="18" grpId="0" animBg="1"/>
      <p:bldP spid="18" grpId="1" animBg="1"/>
      <p:bldP spid="20" grpId="0" animBg="1"/>
      <p:bldP spid="2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87F1A72-E017-454D-808B-6217D30B16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252" y="1658864"/>
            <a:ext cx="8636189" cy="51731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133062"/>
            <a:ext cx="2106215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Parts of PowerPoint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28374" y="587797"/>
            <a:ext cx="6238430" cy="40011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If you see this </a:t>
            </a:r>
            <a:r>
              <a:rPr lang="en-CA" sz="2000" b="1" i="1" dirty="0"/>
              <a:t>Protected View</a:t>
            </a:r>
            <a:r>
              <a:rPr lang="en-CA" sz="2000" dirty="0"/>
              <a:t> bar, click on </a:t>
            </a:r>
            <a:r>
              <a:rPr lang="en-CA" sz="2000" b="1" i="1" dirty="0"/>
              <a:t>Enable Editing</a:t>
            </a:r>
            <a:endParaRPr lang="en-CA" sz="2000" dirty="0"/>
          </a:p>
        </p:txBody>
      </p:sp>
      <p:sp>
        <p:nvSpPr>
          <p:cNvPr id="5" name="Rectangle 4"/>
          <p:cNvSpPr/>
          <p:nvPr/>
        </p:nvSpPr>
        <p:spPr>
          <a:xfrm>
            <a:off x="9915495" y="3014172"/>
            <a:ext cx="919740" cy="1938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7" name="Straight Arrow Connector 6"/>
          <p:cNvCxnSpPr>
            <a:cxnSpLocks/>
            <a:endCxn id="5" idx="0"/>
          </p:cNvCxnSpPr>
          <p:nvPr/>
        </p:nvCxnSpPr>
        <p:spPr>
          <a:xfrm>
            <a:off x="9836209" y="898216"/>
            <a:ext cx="539156" cy="211595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cxnSpLocks/>
          </p:cNvCxnSpPr>
          <p:nvPr/>
        </p:nvCxnSpPr>
        <p:spPr>
          <a:xfrm flipH="1">
            <a:off x="4503634" y="898216"/>
            <a:ext cx="2139928" cy="213554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2">
            <a:extLst>
              <a:ext uri="{FF2B5EF4-FFF2-40B4-BE49-F238E27FC236}">
                <a16:creationId xmlns:a16="http://schemas.microsoft.com/office/drawing/2014/main" id="{31C5D8EB-AC15-4DFE-990F-4AE875BD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7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04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3664CC8-BDC2-406B-9D05-C84BEF109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342" y="1330421"/>
            <a:ext cx="9128686" cy="54681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133062"/>
            <a:ext cx="2106215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Parts of PowerPoint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85929" y="180044"/>
            <a:ext cx="2204815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Quick Access Toolbar</a:t>
            </a:r>
          </a:p>
        </p:txBody>
      </p:sp>
      <p:sp>
        <p:nvSpPr>
          <p:cNvPr id="5" name="Rectangle 4"/>
          <p:cNvSpPr/>
          <p:nvPr/>
        </p:nvSpPr>
        <p:spPr>
          <a:xfrm>
            <a:off x="3010236" y="1334705"/>
            <a:ext cx="1638676" cy="28899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7" name="Straight Arrow Connector 6"/>
          <p:cNvCxnSpPr>
            <a:cxnSpLocks/>
            <a:stCxn id="4" idx="2"/>
            <a:endCxn id="5" idx="0"/>
          </p:cNvCxnSpPr>
          <p:nvPr/>
        </p:nvCxnSpPr>
        <p:spPr>
          <a:xfrm flipH="1">
            <a:off x="3829574" y="549376"/>
            <a:ext cx="58763" cy="78532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631636" y="33061"/>
            <a:ext cx="2495372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Ribbon Minimize Button</a:t>
            </a:r>
          </a:p>
        </p:txBody>
      </p:sp>
      <p:cxnSp>
        <p:nvCxnSpPr>
          <p:cNvPr id="14" name="Straight Arrow Connector 13"/>
          <p:cNvCxnSpPr>
            <a:cxnSpLocks/>
          </p:cNvCxnSpPr>
          <p:nvPr/>
        </p:nvCxnSpPr>
        <p:spPr>
          <a:xfrm>
            <a:off x="10348957" y="317728"/>
            <a:ext cx="344672" cy="110942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9776389" y="115970"/>
            <a:ext cx="2273181" cy="20877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TextBox 17"/>
          <p:cNvSpPr txBox="1"/>
          <p:nvPr/>
        </p:nvSpPr>
        <p:spPr>
          <a:xfrm>
            <a:off x="1498371" y="772463"/>
            <a:ext cx="94858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Ribbon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006345" y="1637768"/>
            <a:ext cx="9120664" cy="11054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1" name="Straight Arrow Connector 20"/>
          <p:cNvCxnSpPr>
            <a:cxnSpLocks/>
            <a:stCxn id="18" idx="3"/>
          </p:cNvCxnSpPr>
          <p:nvPr/>
        </p:nvCxnSpPr>
        <p:spPr>
          <a:xfrm>
            <a:off x="2446954" y="957129"/>
            <a:ext cx="550032" cy="91992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9443" y="2223203"/>
            <a:ext cx="237751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Slides Navigation  Pane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025211" y="2760290"/>
            <a:ext cx="632389" cy="381997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TextBox 24"/>
          <p:cNvSpPr txBox="1"/>
          <p:nvPr/>
        </p:nvSpPr>
        <p:spPr>
          <a:xfrm>
            <a:off x="1250543" y="3676442"/>
            <a:ext cx="1196411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Slide Pane</a:t>
            </a:r>
          </a:p>
        </p:txBody>
      </p:sp>
      <p:cxnSp>
        <p:nvCxnSpPr>
          <p:cNvPr id="28" name="Straight Arrow Connector 27"/>
          <p:cNvCxnSpPr>
            <a:stCxn id="23" idx="3"/>
          </p:cNvCxnSpPr>
          <p:nvPr/>
        </p:nvCxnSpPr>
        <p:spPr>
          <a:xfrm>
            <a:off x="2446954" y="2407869"/>
            <a:ext cx="559390" cy="55132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3683237" y="2760292"/>
            <a:ext cx="8455754" cy="352086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3" name="Straight Arrow Connector 32"/>
          <p:cNvCxnSpPr>
            <a:stCxn id="25" idx="3"/>
          </p:cNvCxnSpPr>
          <p:nvPr/>
        </p:nvCxnSpPr>
        <p:spPr>
          <a:xfrm>
            <a:off x="2446954" y="3861108"/>
            <a:ext cx="1180227" cy="75135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3683237" y="6298251"/>
            <a:ext cx="8461147" cy="28201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6" name="Straight Arrow Connector 35"/>
          <p:cNvCxnSpPr>
            <a:cxnSpLocks/>
            <a:stCxn id="37" idx="3"/>
            <a:endCxn id="34" idx="1"/>
          </p:cNvCxnSpPr>
          <p:nvPr/>
        </p:nvCxnSpPr>
        <p:spPr>
          <a:xfrm>
            <a:off x="2446954" y="5366514"/>
            <a:ext cx="1236283" cy="107274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1151554" y="5183002"/>
            <a:ext cx="1295400" cy="36702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CA" dirty="0"/>
              <a:t>Notes Pane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016665" y="6597353"/>
            <a:ext cx="9110343" cy="195931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2" name="TextBox 41"/>
          <p:cNvSpPr txBox="1"/>
          <p:nvPr/>
        </p:nvSpPr>
        <p:spPr>
          <a:xfrm>
            <a:off x="1238251" y="6423951"/>
            <a:ext cx="1196411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Status Bar</a:t>
            </a:r>
          </a:p>
        </p:txBody>
      </p:sp>
      <p:cxnSp>
        <p:nvCxnSpPr>
          <p:cNvPr id="44" name="Straight Arrow Connector 43"/>
          <p:cNvCxnSpPr>
            <a:cxnSpLocks/>
            <a:stCxn id="42" idx="3"/>
            <a:endCxn id="41" idx="1"/>
          </p:cNvCxnSpPr>
          <p:nvPr/>
        </p:nvCxnSpPr>
        <p:spPr>
          <a:xfrm>
            <a:off x="2434662" y="6608617"/>
            <a:ext cx="582003" cy="8670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Slide Number Placeholder 2">
            <a:extLst>
              <a:ext uri="{FF2B5EF4-FFF2-40B4-BE49-F238E27FC236}">
                <a16:creationId xmlns:a16="http://schemas.microsoft.com/office/drawing/2014/main" id="{8B745F3A-E9EF-4F2B-B5BF-DDE062078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8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87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xit" presetSubtype="9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xit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500"/>
                            </p:stCondLst>
                            <p:childTnLst>
                              <p:par>
                                <p:cTn id="1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500"/>
                            </p:stCondLst>
                            <p:childTnLst>
                              <p:par>
                                <p:cTn id="16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000"/>
                            </p:stCondLst>
                            <p:childTnLst>
                              <p:par>
                                <p:cTn id="1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00"/>
                            </p:stCondLst>
                            <p:childTnLst>
                              <p:par>
                                <p:cTn id="190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9" grpId="0"/>
      <p:bldP spid="9" grpId="1"/>
      <p:bldP spid="16" grpId="0" animBg="1"/>
      <p:bldP spid="16" grpId="1" animBg="1"/>
      <p:bldP spid="18" grpId="0" animBg="1"/>
      <p:bldP spid="18" grpId="1" animBg="1"/>
      <p:bldP spid="19" grpId="0" animBg="1"/>
      <p:bldP spid="19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31" grpId="0" animBg="1"/>
      <p:bldP spid="31" grpId="1" animBg="1"/>
      <p:bldP spid="34" grpId="0" animBg="1"/>
      <p:bldP spid="34" grpId="1" animBg="1"/>
      <p:bldP spid="37" grpId="0" animBg="1"/>
      <p:bldP spid="37" grpId="1" animBg="1"/>
      <p:bldP spid="41" grpId="0" animBg="1"/>
      <p:bldP spid="41" grpId="1" animBg="1"/>
      <p:bldP spid="42" grpId="0" animBg="1"/>
      <p:bldP spid="4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81BB5D-4BEF-4D3D-B5A5-24C1C3A78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050" y="1329157"/>
            <a:ext cx="9144940" cy="54779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3544" y="563845"/>
            <a:ext cx="3650789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The Making of a PowerPoint Slide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237" y="68025"/>
            <a:ext cx="2153449" cy="400110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Exercise Two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07A074-7A3C-441D-9D74-4416FEB89C07}"/>
              </a:ext>
            </a:extLst>
          </p:cNvPr>
          <p:cNvSpPr txBox="1"/>
          <p:nvPr/>
        </p:nvSpPr>
        <p:spPr>
          <a:xfrm>
            <a:off x="349307" y="1722731"/>
            <a:ext cx="3171560" cy="400110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sz="2000" dirty="0"/>
              <a:t>In order to make a new slide</a:t>
            </a:r>
            <a:endParaRPr lang="en-GB" sz="20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958A717-C389-44AC-9A2E-A98DCA374F48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2589376" y="2093720"/>
            <a:ext cx="533315" cy="102709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9248C4DA-47F8-46DC-9A5A-D08800DBEA0B}"/>
              </a:ext>
            </a:extLst>
          </p:cNvPr>
          <p:cNvSpPr/>
          <p:nvPr/>
        </p:nvSpPr>
        <p:spPr>
          <a:xfrm>
            <a:off x="3036780" y="3067940"/>
            <a:ext cx="586638" cy="361060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94E8B2-9C93-4E2F-BDE2-28C8B61C810F}"/>
              </a:ext>
            </a:extLst>
          </p:cNvPr>
          <p:cNvSpPr txBox="1"/>
          <p:nvPr/>
        </p:nvSpPr>
        <p:spPr>
          <a:xfrm>
            <a:off x="2589376" y="4490267"/>
            <a:ext cx="2367185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… do the following …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7734894-82E8-464D-AA80-D3C088C0DA4F}"/>
              </a:ext>
            </a:extLst>
          </p:cNvPr>
          <p:cNvCxnSpPr>
            <a:cxnSpLocks/>
            <a:stCxn id="12" idx="4"/>
            <a:endCxn id="14" idx="0"/>
          </p:cNvCxnSpPr>
          <p:nvPr/>
        </p:nvCxnSpPr>
        <p:spPr>
          <a:xfrm>
            <a:off x="3330099" y="3429000"/>
            <a:ext cx="442870" cy="1061267"/>
          </a:xfrm>
          <a:prstGeom prst="straightConnector1">
            <a:avLst/>
          </a:prstGeom>
          <a:ln w="19050">
            <a:gradFill>
              <a:gsLst>
                <a:gs pos="0">
                  <a:schemeClr val="accent2"/>
                </a:gs>
                <a:gs pos="35224">
                  <a:schemeClr val="accent2"/>
                </a:gs>
                <a:gs pos="68000">
                  <a:srgbClr val="FF0000"/>
                </a:gs>
                <a:gs pos="100000">
                  <a:srgbClr val="C00000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Arrow: Down 16">
            <a:extLst>
              <a:ext uri="{FF2B5EF4-FFF2-40B4-BE49-F238E27FC236}">
                <a16:creationId xmlns:a16="http://schemas.microsoft.com/office/drawing/2014/main" id="{BD9A112E-4DDF-4FE0-A828-2CEE5963F7C4}"/>
              </a:ext>
            </a:extLst>
          </p:cNvPr>
          <p:cNvSpPr/>
          <p:nvPr/>
        </p:nvSpPr>
        <p:spPr>
          <a:xfrm>
            <a:off x="4185343" y="4890377"/>
            <a:ext cx="397300" cy="1967623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EAE9F295-D9CF-42C8-812F-0FA9FDCE2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73371" y="6619190"/>
            <a:ext cx="732395" cy="239326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 Page </a:t>
            </a:r>
            <a:fld id="{C662AB10-2557-4585-9AB3-331B34F2A8FA}" type="slidenum">
              <a:rPr lang="en-GB" smtClean="0">
                <a:solidFill>
                  <a:schemeClr val="tx1"/>
                </a:solidFill>
              </a:rPr>
              <a:t>9</a:t>
            </a:fld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931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2" grpId="1" animBg="1"/>
      <p:bldP spid="14" grpId="0" animBg="1"/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7C22C9B-443C-4F56-951B-CAC6E1EC78C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8c9905-0105-41d2-b6b1-7940a0b0482d"/>
    <ds:schemaRef ds:uri="3d6fc04e-7a8e-4eb5-b21f-815b2cabce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35A25C3-98B2-4338-BD74-8A79ABF7B65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B6DF20-B6C2-43C5-8FD7-9894CBC41CD9}">
  <ds:schemaRefs>
    <ds:schemaRef ds:uri="http://schemas.microsoft.com/office/2006/metadata/properties"/>
    <ds:schemaRef ds:uri="http://schemas.microsoft.com/office/infopath/2007/PartnerControls"/>
    <ds:schemaRef ds:uri="3d6fc04e-7a8e-4eb5-b21f-815b2cabcec1"/>
    <ds:schemaRef ds:uri="428c9905-0105-41d2-b6b1-7940a0b0482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57281</TotalTime>
  <Words>3084</Words>
  <Application>Microsoft Office PowerPoint</Application>
  <PresentationFormat>Widescreen</PresentationFormat>
  <Paragraphs>386</Paragraphs>
  <Slides>50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7" baseType="lpstr">
      <vt:lpstr>Arial</vt:lpstr>
      <vt:lpstr>Calibri</vt:lpstr>
      <vt:lpstr>Calibri Light</vt:lpstr>
      <vt:lpstr>MV Boli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Netterville</dc:creator>
  <cp:lastModifiedBy>help desk</cp:lastModifiedBy>
  <cp:revision>1225</cp:revision>
  <dcterms:created xsi:type="dcterms:W3CDTF">2017-09-29T13:57:00Z</dcterms:created>
  <dcterms:modified xsi:type="dcterms:W3CDTF">2025-01-27T15:05:39Z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30100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</Properties>
</file>