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29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30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41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32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9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415" r:id="rId4"/>
    <p:sldId id="267" r:id="rId5"/>
    <p:sldId id="256" r:id="rId6"/>
    <p:sldId id="416" r:id="rId7"/>
    <p:sldId id="417" r:id="rId8"/>
    <p:sldId id="266" r:id="rId9"/>
    <p:sldId id="418" r:id="rId10"/>
    <p:sldId id="264" r:id="rId11"/>
    <p:sldId id="263" r:id="rId12"/>
    <p:sldId id="419" r:id="rId13"/>
    <p:sldId id="265" r:id="rId14"/>
    <p:sldId id="259" r:id="rId15"/>
    <p:sldId id="383" r:id="rId16"/>
    <p:sldId id="385" r:id="rId17"/>
    <p:sldId id="405" r:id="rId18"/>
    <p:sldId id="406" r:id="rId19"/>
    <p:sldId id="407" r:id="rId20"/>
    <p:sldId id="369" r:id="rId21"/>
    <p:sldId id="408" r:id="rId22"/>
    <p:sldId id="370" r:id="rId23"/>
    <p:sldId id="409" r:id="rId24"/>
    <p:sldId id="371" r:id="rId25"/>
    <p:sldId id="410" r:id="rId26"/>
    <p:sldId id="387" r:id="rId27"/>
    <p:sldId id="411" r:id="rId28"/>
    <p:sldId id="372" r:id="rId29"/>
    <p:sldId id="388" r:id="rId30"/>
    <p:sldId id="412" r:id="rId31"/>
    <p:sldId id="413" r:id="rId32"/>
    <p:sldId id="373" r:id="rId33"/>
    <p:sldId id="389" r:id="rId34"/>
    <p:sldId id="399" r:id="rId35"/>
    <p:sldId id="400" r:id="rId36"/>
    <p:sldId id="401" r:id="rId37"/>
    <p:sldId id="391" r:id="rId38"/>
    <p:sldId id="392" r:id="rId39"/>
    <p:sldId id="393" r:id="rId40"/>
    <p:sldId id="390" r:id="rId41"/>
    <p:sldId id="394" r:id="rId42"/>
    <p:sldId id="395" r:id="rId43"/>
    <p:sldId id="396" r:id="rId44"/>
    <p:sldId id="414" r:id="rId45"/>
    <p:sldId id="402" r:id="rId46"/>
    <p:sldId id="403" r:id="rId47"/>
    <p:sldId id="404" r:id="rId48"/>
    <p:sldId id="260" r:id="rId49"/>
    <p:sldId id="261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FFE4"/>
    <a:srgbClr val="B3FFD5"/>
    <a:srgbClr val="89FFBE"/>
    <a:srgbClr val="9A0000"/>
    <a:srgbClr val="FFB87D"/>
    <a:srgbClr val="FFC699"/>
    <a:srgbClr val="ED7D31"/>
    <a:srgbClr val="F1AC23"/>
    <a:srgbClr val="F8CCAE"/>
    <a:srgbClr val="F5B8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0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8" Type="http://schemas.openxmlformats.org/officeDocument/2006/relationships/customXml" Target="../customXml/item3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902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255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8002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9454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2664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48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571E-5757-4613-A54E-249D2601DE4E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68AE-8062-40C2-BCC7-F806B7121234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C282-C2F9-4393-888F-FE0CD4ADA87D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7991A-A729-4752-B983-A3209F9F3AE8}" type="datetime1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4AE-72C2-4F75-AEC2-4E5B03FF11C5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C37-0CCB-4A87-B3E1-68059CD775C4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5DD2-78A0-4460-BE00-01E88DBE42DC}" type="datetime1">
              <a:rPr lang="en-US" smtClean="0"/>
              <a:t>8/5/2020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931D-4A4B-44E7-A640-0BCD17463B0E}" type="datetime1">
              <a:rPr lang="en-US" smtClean="0"/>
              <a:t>8/5/2020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A1CE-A379-4620-B4F1-1012371ABFE4}" type="datetime1">
              <a:rPr lang="en-US" smtClean="0"/>
              <a:t>8/5/2020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9DF7-A2F7-48B4-B4BF-DCB685847789}" type="datetime1">
              <a:rPr lang="en-US" smtClean="0"/>
              <a:t>8/5/2020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1D30-CDCA-4040-B985-EDDE5473082D}" type="datetime1">
              <a:rPr lang="en-US" smtClean="0"/>
              <a:t>8/5/2020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56A5C-742E-4356-86E8-D1C826B2EDFB}" type="datetime1">
              <a:rPr lang="en-US" smtClean="0"/>
              <a:t>8/5/2020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E394-13D8-419E-9940-D7E54BDB0012}" type="datetime1">
              <a:rPr lang="en-US" smtClean="0"/>
              <a:t>8/5/2020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3583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85000" lnSpcReduction="1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PowerPoint 2013 Intro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6372" y="2986314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015" y="1362011"/>
            <a:ext cx="1325078" cy="130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49567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&amp; Open PowerPoint File from NITHA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49567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Parts of PowerPoint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490913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Making of a PowerPoint Slides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91" y="1036901"/>
            <a:ext cx="2045788" cy="48487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029" y="5913798"/>
            <a:ext cx="10058400" cy="314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755" y="6349310"/>
            <a:ext cx="2543175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FF0000"/>
                </a:solidFill>
              </a:rPr>
              <a:t>Windows 10 </a:t>
            </a:r>
            <a:r>
              <a:rPr lang="en-CA" dirty="0"/>
              <a:t>start button</a:t>
            </a:r>
          </a:p>
        </p:txBody>
      </p:sp>
      <p:sp>
        <p:nvSpPr>
          <p:cNvPr id="11" name="Line Callout 1 10"/>
          <p:cNvSpPr/>
          <p:nvPr/>
        </p:nvSpPr>
        <p:spPr>
          <a:xfrm rot="10800000">
            <a:off x="1772458" y="5910808"/>
            <a:ext cx="312715" cy="317067"/>
          </a:xfrm>
          <a:prstGeom prst="borderCallout1">
            <a:avLst>
              <a:gd name="adj1" fmla="val 46698"/>
              <a:gd name="adj2" fmla="val 101187"/>
              <a:gd name="adj3" fmla="val -41960"/>
              <a:gd name="adj4" fmla="val 194686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5276850" y="1660119"/>
            <a:ext cx="3990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1600" b="1" dirty="0"/>
              <a:t>Click on your Start Button (</a:t>
            </a:r>
            <a:r>
              <a:rPr lang="en-CA" sz="1600" b="1" dirty="0">
                <a:solidFill>
                  <a:srgbClr val="C00000"/>
                </a:solidFill>
              </a:rPr>
              <a:t>Windows 10</a:t>
            </a:r>
            <a:r>
              <a:rPr lang="en-CA" sz="1600" b="1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2013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PowerPoint 2013</a:t>
            </a:r>
          </a:p>
        </p:txBody>
      </p:sp>
      <p:cxnSp>
        <p:nvCxnSpPr>
          <p:cNvPr id="18" name="Straight Arrow Connector 17"/>
          <p:cNvCxnSpPr>
            <a:endCxn id="20" idx="3"/>
          </p:cNvCxnSpPr>
          <p:nvPr/>
        </p:nvCxnSpPr>
        <p:spPr>
          <a:xfrm flipH="1" flipV="1">
            <a:off x="3771900" y="1875791"/>
            <a:ext cx="1592036" cy="76127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7" idx="3"/>
          </p:cNvCxnSpPr>
          <p:nvPr/>
        </p:nvCxnSpPr>
        <p:spPr>
          <a:xfrm flipH="1">
            <a:off x="3771900" y="2914116"/>
            <a:ext cx="2073425" cy="40380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PowerPoint 2013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641" y="534674"/>
            <a:ext cx="3569238" cy="30777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</a:t>
            </a:r>
            <a:r>
              <a:rPr lang="en-CA" i="1" dirty="0"/>
              <a:t>start</a:t>
            </a:r>
            <a:r>
              <a:rPr lang="en-CA" b="0" dirty="0"/>
              <a:t> PowerPoint 2013. (</a:t>
            </a:r>
            <a:r>
              <a:rPr lang="en-CA" dirty="0">
                <a:solidFill>
                  <a:srgbClr val="C00000"/>
                </a:solidFill>
              </a:rPr>
              <a:t>Windows 10</a:t>
            </a:r>
            <a:r>
              <a:rPr lang="en-CA" b="0" dirty="0"/>
              <a:t>)</a:t>
            </a:r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2214114" y="3194009"/>
            <a:ext cx="1557786" cy="2478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2148346" y="1751877"/>
            <a:ext cx="1623554" cy="2478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085174" y="1900958"/>
            <a:ext cx="3341259" cy="400985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33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  <p:bldP spid="15" grpId="0"/>
      <p:bldP spid="7" grpId="0" animBg="1"/>
      <p:bldP spid="7" grpId="1" animBg="1"/>
      <p:bldP spid="20" grpId="0" animBg="1"/>
      <p:bldP spid="2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93" y="1790081"/>
            <a:ext cx="8371854" cy="50357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7781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PowerPoint 2013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459" y="670744"/>
            <a:ext cx="1019108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first open the program, this is the screen you will see.  From here you can open an existing presentation or start a new one from a template.  Even the blank presentation is a template.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976257" y="1322614"/>
            <a:ext cx="563336" cy="46746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389" y="3753886"/>
            <a:ext cx="350454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Open Other Presentations</a:t>
            </a:r>
            <a:r>
              <a:rPr lang="en-CA" dirty="0"/>
              <a:t> link.</a:t>
            </a:r>
          </a:p>
        </p:txBody>
      </p:sp>
      <p:cxnSp>
        <p:nvCxnSpPr>
          <p:cNvPr id="17" name="Straight Arrow Connector 16"/>
          <p:cNvCxnSpPr>
            <a:stCxn id="15" idx="3"/>
            <a:endCxn id="24" idx="1"/>
          </p:cNvCxnSpPr>
          <p:nvPr/>
        </p:nvCxnSpPr>
        <p:spPr>
          <a:xfrm flipV="1">
            <a:off x="3673929" y="3641027"/>
            <a:ext cx="207142" cy="4360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9389" y="1490300"/>
            <a:ext cx="3504540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To start a new presentation, you would click on </a:t>
            </a:r>
            <a:r>
              <a:rPr lang="en-CA" b="1" i="1" dirty="0"/>
              <a:t>Blank Presentation.</a:t>
            </a:r>
            <a:endParaRPr lang="en-CA" dirty="0"/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3673929" y="1813466"/>
            <a:ext cx="2767691" cy="179058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441620" y="3013653"/>
            <a:ext cx="1551214" cy="123667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/>
          <p:cNvSpPr txBox="1"/>
          <p:nvPr/>
        </p:nvSpPr>
        <p:spPr>
          <a:xfrm>
            <a:off x="169389" y="2689240"/>
            <a:ext cx="3504540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600" dirty="0"/>
              <a:t>However, we are going to open the </a:t>
            </a:r>
            <a:r>
              <a:rPr lang="en-CA" sz="1600" b="1" dirty="0"/>
              <a:t>PowerPoint_2013_Sample.pptx</a:t>
            </a:r>
            <a:r>
              <a:rPr lang="en-CA" sz="1600" dirty="0"/>
              <a:t> file.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881071" y="3537684"/>
            <a:ext cx="2098221" cy="2066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602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9" grpId="0" animBg="1"/>
      <p:bldP spid="19" grpId="0" animBg="1"/>
      <p:bldP spid="19" grpId="1" animBg="1"/>
      <p:bldP spid="22" grpId="0" animBg="1"/>
      <p:bldP spid="22" grpId="1" animBg="1"/>
      <p:bldP spid="24" grpId="0" animBg="1"/>
      <p:bldP spid="2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21" y="1784542"/>
            <a:ext cx="8366762" cy="50331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7781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PowerPoint 2013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9593" y="670744"/>
            <a:ext cx="3290207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Which displays the </a:t>
            </a:r>
            <a:r>
              <a:rPr lang="en-CA" b="1" i="1" dirty="0"/>
              <a:t>Open</a:t>
            </a:r>
            <a:r>
              <a:rPr lang="en-CA" dirty="0"/>
              <a:t> screen.</a:t>
            </a:r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>
          <a:xfrm flipH="1">
            <a:off x="5980014" y="1040076"/>
            <a:ext cx="2204683" cy="141990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389" y="3753886"/>
            <a:ext cx="350454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Now click on the</a:t>
            </a:r>
            <a:r>
              <a:rPr lang="en-CA" b="1" i="1" dirty="0"/>
              <a:t> Computer</a:t>
            </a:r>
            <a:r>
              <a:rPr lang="en-CA" i="1" dirty="0"/>
              <a:t> link.</a:t>
            </a:r>
          </a:p>
        </p:txBody>
      </p:sp>
      <p:cxnSp>
        <p:nvCxnSpPr>
          <p:cNvPr id="17" name="Straight Arrow Connector 16"/>
          <p:cNvCxnSpPr>
            <a:stCxn id="15" idx="3"/>
            <a:endCxn id="24" idx="1"/>
          </p:cNvCxnSpPr>
          <p:nvPr/>
        </p:nvCxnSpPr>
        <p:spPr>
          <a:xfrm>
            <a:off x="3673929" y="3938552"/>
            <a:ext cx="1445077" cy="14487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119006" y="3916531"/>
            <a:ext cx="1203221" cy="33379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895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24" grpId="0" animBg="1"/>
      <p:bldP spid="2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549" y="1784542"/>
            <a:ext cx="8345442" cy="5025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7781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PowerPoint 2013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1731" y="497519"/>
            <a:ext cx="6554549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Which display the recent folders and recently opened files of which there are none in my example so it displays default folders.</a:t>
            </a:r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>
          <a:xfrm flipH="1">
            <a:off x="8172956" y="1143850"/>
            <a:ext cx="356050" cy="172882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69389" y="3753886"/>
            <a:ext cx="350454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Now click on the</a:t>
            </a:r>
            <a:r>
              <a:rPr lang="en-CA" b="1" i="1" dirty="0"/>
              <a:t> Browse </a:t>
            </a:r>
            <a:r>
              <a:rPr lang="en-CA" dirty="0"/>
              <a:t>button</a:t>
            </a:r>
            <a:r>
              <a:rPr lang="en-CA" i="1" dirty="0"/>
              <a:t>.</a:t>
            </a:r>
          </a:p>
        </p:txBody>
      </p:sp>
      <p:cxnSp>
        <p:nvCxnSpPr>
          <p:cNvPr id="18" name="Straight Arrow Connector 17"/>
          <p:cNvCxnSpPr>
            <a:stCxn id="16" idx="3"/>
            <a:endCxn id="19" idx="1"/>
          </p:cNvCxnSpPr>
          <p:nvPr/>
        </p:nvCxnSpPr>
        <p:spPr>
          <a:xfrm>
            <a:off x="3673929" y="4077052"/>
            <a:ext cx="3986429" cy="2905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660358" y="4009549"/>
            <a:ext cx="690624" cy="7162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897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1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549" y="1784542"/>
            <a:ext cx="8345442" cy="50250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7781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PowerPoint 2013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1732" y="497519"/>
            <a:ext cx="320444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Which display the </a:t>
            </a:r>
            <a:r>
              <a:rPr lang="en-CA" b="1" i="1" dirty="0"/>
              <a:t>Open</a:t>
            </a:r>
            <a:r>
              <a:rPr lang="en-CA" dirty="0"/>
              <a:t> dialog.</a:t>
            </a:r>
          </a:p>
        </p:txBody>
      </p:sp>
      <p:cxnSp>
        <p:nvCxnSpPr>
          <p:cNvPr id="14" name="Straight Arrow Connector 13"/>
          <p:cNvCxnSpPr>
            <a:stCxn id="12" idx="2"/>
            <a:endCxn id="7" idx="0"/>
          </p:cNvCxnSpPr>
          <p:nvPr/>
        </p:nvCxnSpPr>
        <p:spPr>
          <a:xfrm>
            <a:off x="6853955" y="866851"/>
            <a:ext cx="1226261" cy="164115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69389" y="1772670"/>
            <a:ext cx="350454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Now click on the</a:t>
            </a:r>
            <a:r>
              <a:rPr lang="en-CA" b="1" i="1" dirty="0"/>
              <a:t> PowerPoint_2013_Sample</a:t>
            </a:r>
            <a:r>
              <a:rPr lang="en-CA" dirty="0"/>
              <a:t> file</a:t>
            </a:r>
            <a:r>
              <a:rPr lang="en-CA" i="1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643" y="2508006"/>
            <a:ext cx="6903145" cy="3889404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16" idx="3"/>
          </p:cNvCxnSpPr>
          <p:nvPr/>
        </p:nvCxnSpPr>
        <p:spPr>
          <a:xfrm>
            <a:off x="3673929" y="2095836"/>
            <a:ext cx="2961540" cy="144038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389" y="4636116"/>
            <a:ext cx="3504540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1600" dirty="0"/>
              <a:t>Which displays the file name in the file name box.</a:t>
            </a:r>
          </a:p>
        </p:txBody>
      </p:sp>
      <p:cxnSp>
        <p:nvCxnSpPr>
          <p:cNvPr id="11" name="Straight Arrow Connector 10"/>
          <p:cNvCxnSpPr>
            <a:stCxn id="15" idx="3"/>
          </p:cNvCxnSpPr>
          <p:nvPr/>
        </p:nvCxnSpPr>
        <p:spPr>
          <a:xfrm>
            <a:off x="3673929" y="4928504"/>
            <a:ext cx="2370821" cy="104341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9389" y="5861583"/>
            <a:ext cx="3504540" cy="36933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Click on the</a:t>
            </a:r>
            <a:r>
              <a:rPr lang="en-CA" b="1" i="1" dirty="0"/>
              <a:t> Open</a:t>
            </a:r>
            <a:r>
              <a:rPr lang="en-CA" dirty="0"/>
              <a:t> button</a:t>
            </a:r>
            <a:r>
              <a:rPr lang="en-CA" i="1" dirty="0"/>
              <a:t>.</a:t>
            </a:r>
          </a:p>
        </p:txBody>
      </p:sp>
      <p:cxnSp>
        <p:nvCxnSpPr>
          <p:cNvPr id="21" name="Straight Arrow Connector 20"/>
          <p:cNvCxnSpPr>
            <a:stCxn id="20" idx="3"/>
          </p:cNvCxnSpPr>
          <p:nvPr/>
        </p:nvCxnSpPr>
        <p:spPr>
          <a:xfrm>
            <a:off x="3673929" y="6046249"/>
            <a:ext cx="6344011" cy="170116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9389" y="2909047"/>
            <a:ext cx="3504540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the folder where the </a:t>
            </a:r>
            <a:r>
              <a:rPr lang="en-CA" b="1" i="1" dirty="0"/>
              <a:t>PowerPoint_2013_Sample</a:t>
            </a:r>
            <a:r>
              <a:rPr lang="en-CA" dirty="0"/>
              <a:t> file is saved, probably the </a:t>
            </a:r>
            <a:r>
              <a:rPr lang="en-CA" b="1" i="1" dirty="0"/>
              <a:t>Downloads</a:t>
            </a:r>
            <a:r>
              <a:rPr lang="en-CA" dirty="0"/>
              <a:t> folder</a:t>
            </a:r>
            <a:r>
              <a:rPr lang="en-CA" i="1" dirty="0"/>
              <a:t>.</a:t>
            </a:r>
          </a:p>
        </p:txBody>
      </p:sp>
      <p:cxnSp>
        <p:nvCxnSpPr>
          <p:cNvPr id="25" name="Straight Arrow Connector 24"/>
          <p:cNvCxnSpPr>
            <a:stCxn id="24" idx="3"/>
            <a:endCxn id="27" idx="1"/>
          </p:cNvCxnSpPr>
          <p:nvPr/>
        </p:nvCxnSpPr>
        <p:spPr>
          <a:xfrm>
            <a:off x="3673929" y="3509212"/>
            <a:ext cx="954714" cy="15467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628643" y="4949165"/>
            <a:ext cx="1764065" cy="213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580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5" grpId="0" animBg="1"/>
      <p:bldP spid="15" grpId="1" animBg="1"/>
      <p:bldP spid="20" grpId="0" animBg="1"/>
      <p:bldP spid="24" grpId="0" animBg="1"/>
      <p:bldP spid="27" grpId="0" animBg="1"/>
      <p:bldP spid="2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164" y="1658866"/>
            <a:ext cx="8605278" cy="5173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133062"/>
            <a:ext cx="210621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PowerPoint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70189" y="587797"/>
            <a:ext cx="5559228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see this </a:t>
            </a:r>
            <a:r>
              <a:rPr lang="en-CA" b="1" i="1" dirty="0"/>
              <a:t>Protected View</a:t>
            </a:r>
            <a:r>
              <a:rPr lang="en-CA" dirty="0"/>
              <a:t> bar, click on </a:t>
            </a:r>
            <a:r>
              <a:rPr lang="en-CA" b="1" i="1" dirty="0"/>
              <a:t>Enable Editing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915495" y="2185229"/>
            <a:ext cx="919740" cy="1938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endCxn id="5" idx="0"/>
          </p:cNvCxnSpPr>
          <p:nvPr/>
        </p:nvCxnSpPr>
        <p:spPr>
          <a:xfrm>
            <a:off x="9653798" y="898216"/>
            <a:ext cx="721567" cy="128701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373112" y="898216"/>
            <a:ext cx="1270449" cy="131900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52" y="1329635"/>
            <a:ext cx="9153031" cy="55024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133062"/>
            <a:ext cx="210621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PowerPoint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5929" y="180044"/>
            <a:ext cx="220481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Quick Access Toolbar</a:t>
            </a:r>
          </a:p>
        </p:txBody>
      </p:sp>
      <p:sp>
        <p:nvSpPr>
          <p:cNvPr id="5" name="Rectangle 4"/>
          <p:cNvSpPr/>
          <p:nvPr/>
        </p:nvSpPr>
        <p:spPr>
          <a:xfrm>
            <a:off x="3018782" y="1351798"/>
            <a:ext cx="1577493" cy="21364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 flipH="1">
            <a:off x="3807529" y="549376"/>
            <a:ext cx="80808" cy="8024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631636" y="33061"/>
            <a:ext cx="2495372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Ribbon Minimize Button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109153" y="857603"/>
            <a:ext cx="807003" cy="5908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0348957" y="317728"/>
            <a:ext cx="818052" cy="106601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9776389" y="115970"/>
            <a:ext cx="2273181" cy="20877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9046896" y="645164"/>
            <a:ext cx="1335722" cy="20877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>
                <a:solidFill>
                  <a:schemeClr val="tx1"/>
                </a:solidFill>
              </a:rPr>
              <a:t>Help Button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8371" y="772463"/>
            <a:ext cx="948583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Ribbon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06345" y="1577947"/>
            <a:ext cx="9120664" cy="1048108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/>
          <p:cNvCxnSpPr>
            <a:stCxn id="18" idx="3"/>
          </p:cNvCxnSpPr>
          <p:nvPr/>
        </p:nvCxnSpPr>
        <p:spPr>
          <a:xfrm>
            <a:off x="2446954" y="957129"/>
            <a:ext cx="559390" cy="641915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443" y="2223203"/>
            <a:ext cx="237751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Slides Navigation  Pane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08331" y="2646096"/>
            <a:ext cx="600717" cy="397265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1250543" y="3676442"/>
            <a:ext cx="1196411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Slide Pane</a:t>
            </a:r>
          </a:p>
        </p:txBody>
      </p:sp>
      <p:cxnSp>
        <p:nvCxnSpPr>
          <p:cNvPr id="28" name="Straight Arrow Connector 27"/>
          <p:cNvCxnSpPr>
            <a:stCxn id="23" idx="3"/>
          </p:cNvCxnSpPr>
          <p:nvPr/>
        </p:nvCxnSpPr>
        <p:spPr>
          <a:xfrm>
            <a:off x="2446954" y="2407869"/>
            <a:ext cx="559390" cy="5513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627181" y="2646096"/>
            <a:ext cx="8511810" cy="369182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/>
          <p:cNvCxnSpPr>
            <a:stCxn id="25" idx="3"/>
          </p:cNvCxnSpPr>
          <p:nvPr/>
        </p:nvCxnSpPr>
        <p:spPr>
          <a:xfrm>
            <a:off x="2446954" y="3861108"/>
            <a:ext cx="1180227" cy="7513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622981" y="6348351"/>
            <a:ext cx="8495935" cy="273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Arrow Connector 35"/>
          <p:cNvCxnSpPr>
            <a:stCxn id="37" idx="3"/>
            <a:endCxn id="34" idx="1"/>
          </p:cNvCxnSpPr>
          <p:nvPr/>
        </p:nvCxnSpPr>
        <p:spPr>
          <a:xfrm>
            <a:off x="2446954" y="5366514"/>
            <a:ext cx="1176027" cy="11187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51554" y="5183002"/>
            <a:ext cx="1295400" cy="367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Notes Pane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994053" y="6632516"/>
            <a:ext cx="9153032" cy="18595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1238251" y="6423951"/>
            <a:ext cx="1196411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Status Bar</a:t>
            </a:r>
          </a:p>
        </p:txBody>
      </p:sp>
      <p:cxnSp>
        <p:nvCxnSpPr>
          <p:cNvPr id="44" name="Straight Arrow Connector 43"/>
          <p:cNvCxnSpPr>
            <a:stCxn id="42" idx="3"/>
            <a:endCxn id="41" idx="1"/>
          </p:cNvCxnSpPr>
          <p:nvPr/>
        </p:nvCxnSpPr>
        <p:spPr>
          <a:xfrm>
            <a:off x="2434662" y="6608617"/>
            <a:ext cx="559391" cy="11687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87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9" grpId="0"/>
      <p:bldP spid="16" grpId="0" animBg="1"/>
      <p:bldP spid="17" grpId="0" animBg="1"/>
      <p:bldP spid="18" grpId="0" animBg="1"/>
      <p:bldP spid="19" grpId="0" animBg="1"/>
      <p:bldP spid="19" grpId="1" animBg="1"/>
      <p:bldP spid="23" grpId="0" animBg="1"/>
      <p:bldP spid="24" grpId="0" animBg="1"/>
      <p:bldP spid="24" grpId="1" animBg="1"/>
      <p:bldP spid="25" grpId="0" animBg="1"/>
      <p:bldP spid="31" grpId="0" animBg="1"/>
      <p:bldP spid="31" grpId="1" animBg="1"/>
      <p:bldP spid="34" grpId="0" animBg="1"/>
      <p:bldP spid="34" grpId="1" animBg="1"/>
      <p:bldP spid="37" grpId="0" animBg="1"/>
      <p:bldP spid="41" grpId="0" animBg="1"/>
      <p:bldP spid="41" grpId="1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52" y="1329635"/>
            <a:ext cx="9153031" cy="55024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1226565"/>
            <a:ext cx="266751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Home Tab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237" y="2451394"/>
            <a:ext cx="2667515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New Slide</a:t>
            </a:r>
            <a:r>
              <a:rPr lang="en-CA" dirty="0"/>
              <a:t> menu from the </a:t>
            </a:r>
            <a:r>
              <a:rPr lang="en-CA" b="1" i="1" dirty="0"/>
              <a:t>Slides</a:t>
            </a:r>
            <a:r>
              <a:rPr lang="en-CA" dirty="0"/>
              <a:t> group.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237" y="4032766"/>
            <a:ext cx="2667515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slide </a:t>
            </a:r>
            <a:r>
              <a:rPr lang="en-CA" b="1" i="1" dirty="0"/>
              <a:t>Blank</a:t>
            </a:r>
            <a:r>
              <a:rPr lang="en-CA" dirty="0"/>
              <a:t> slide</a:t>
            </a:r>
            <a:endParaRPr lang="en-CA" b="1" i="1" dirty="0"/>
          </a:p>
        </p:txBody>
      </p:sp>
      <p:sp>
        <p:nvSpPr>
          <p:cNvPr id="11" name="Rectangle 10"/>
          <p:cNvSpPr/>
          <p:nvPr/>
        </p:nvSpPr>
        <p:spPr>
          <a:xfrm>
            <a:off x="3565596" y="1595534"/>
            <a:ext cx="545157" cy="18471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CA" dirty="0"/>
          </a:p>
        </p:txBody>
      </p:sp>
      <p:cxnSp>
        <p:nvCxnSpPr>
          <p:cNvPr id="13" name="Straight Arrow Connector 12"/>
          <p:cNvCxnSpPr>
            <a:stCxn id="6" idx="3"/>
            <a:endCxn id="11" idx="1"/>
          </p:cNvCxnSpPr>
          <p:nvPr/>
        </p:nvCxnSpPr>
        <p:spPr>
          <a:xfrm>
            <a:off x="2791752" y="1411231"/>
            <a:ext cx="773844" cy="27666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814975" y="1840202"/>
            <a:ext cx="352425" cy="57712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stCxn id="9" idx="3"/>
            <a:endCxn id="28" idx="1"/>
          </p:cNvCxnSpPr>
          <p:nvPr/>
        </p:nvCxnSpPr>
        <p:spPr>
          <a:xfrm flipV="1">
            <a:off x="2791752" y="2132469"/>
            <a:ext cx="1014055" cy="780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22" y="2433513"/>
            <a:ext cx="2926768" cy="395292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07" y="1828800"/>
            <a:ext cx="369684" cy="607338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10" idx="3"/>
          </p:cNvCxnSpPr>
          <p:nvPr/>
        </p:nvCxnSpPr>
        <p:spPr>
          <a:xfrm>
            <a:off x="2791752" y="4355932"/>
            <a:ext cx="1198897" cy="5721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02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1" grpId="1" animBg="1"/>
      <p:bldP spid="14" grpId="0" animBg="1"/>
      <p:bldP spid="1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51" y="1314717"/>
            <a:ext cx="9144939" cy="55064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</p:spTree>
    <p:extLst>
      <p:ext uri="{BB962C8B-B14F-4D97-AF65-F5344CB8AC3E}">
        <p14:creationId xmlns:p14="http://schemas.microsoft.com/office/powerpoint/2010/main" val="2320931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50" y="1315858"/>
            <a:ext cx="9136847" cy="55015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1943784"/>
            <a:ext cx="2748437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Notice the new slide was inserted below the slide you had selected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089086" y="3051877"/>
            <a:ext cx="436766" cy="2381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stCxn id="5" idx="3"/>
            <a:endCxn id="6" idx="1"/>
          </p:cNvCxnSpPr>
          <p:nvPr/>
        </p:nvCxnSpPr>
        <p:spPr>
          <a:xfrm>
            <a:off x="2872674" y="2405449"/>
            <a:ext cx="216412" cy="7654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3025" y="563845"/>
            <a:ext cx="283845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Insert</a:t>
            </a:r>
            <a:r>
              <a:rPr lang="en-CA" dirty="0"/>
              <a:t> tab</a:t>
            </a:r>
          </a:p>
        </p:txBody>
      </p:sp>
      <p:cxnSp>
        <p:nvCxnSpPr>
          <p:cNvPr id="19" name="Straight Arrow Connector 18"/>
          <p:cNvCxnSpPr>
            <a:stCxn id="17" idx="2"/>
          </p:cNvCxnSpPr>
          <p:nvPr/>
        </p:nvCxnSpPr>
        <p:spPr>
          <a:xfrm flipH="1">
            <a:off x="4693381" y="933177"/>
            <a:ext cx="688869" cy="6366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24237" y="3278454"/>
            <a:ext cx="274843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Let’s make a </a:t>
            </a:r>
            <a:r>
              <a:rPr lang="en-CA" b="1" i="1" dirty="0"/>
              <a:t>WordArt</a:t>
            </a:r>
            <a:r>
              <a:rPr lang="en-CA" dirty="0"/>
              <a:t> title.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WordArt</a:t>
            </a:r>
            <a:endParaRPr lang="en-CA" dirty="0"/>
          </a:p>
        </p:txBody>
      </p:sp>
      <p:sp>
        <p:nvSpPr>
          <p:cNvPr id="24" name="Rectangle 23"/>
          <p:cNvSpPr/>
          <p:nvPr/>
        </p:nvSpPr>
        <p:spPr>
          <a:xfrm>
            <a:off x="8971202" y="1859658"/>
            <a:ext cx="400050" cy="5619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3" idx="3"/>
            <a:endCxn id="24" idx="1"/>
          </p:cNvCxnSpPr>
          <p:nvPr/>
        </p:nvCxnSpPr>
        <p:spPr>
          <a:xfrm flipV="1">
            <a:off x="2872674" y="2140646"/>
            <a:ext cx="6098528" cy="146097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24238" y="4540080"/>
            <a:ext cx="2748436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</a:t>
            </a:r>
            <a:r>
              <a:rPr lang="en-CA" b="1" i="1" dirty="0"/>
              <a:t>WordArt</a:t>
            </a:r>
            <a:r>
              <a:rPr lang="en-CA" dirty="0"/>
              <a:t> that appeals to you.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27728" y="1569855"/>
            <a:ext cx="565653" cy="23466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111" y="1842444"/>
            <a:ext cx="425566" cy="58728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319" y="2429125"/>
            <a:ext cx="2623568" cy="2074449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28" idx="3"/>
          </p:cNvCxnSpPr>
          <p:nvPr/>
        </p:nvCxnSpPr>
        <p:spPr>
          <a:xfrm flipV="1">
            <a:off x="2872674" y="3466349"/>
            <a:ext cx="6230866" cy="139689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04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17" grpId="0" animBg="1"/>
      <p:bldP spid="23" grpId="0" animBg="1"/>
      <p:bldP spid="24" grpId="0" animBg="1"/>
      <p:bldP spid="24" grpId="1" animBg="1"/>
      <p:bldP spid="28" grpId="0" animBg="1"/>
      <p:bldP spid="18" grpId="0" animBg="1"/>
      <p:bldP spid="1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49" y="1311497"/>
            <a:ext cx="9136847" cy="55015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1367151"/>
            <a:ext cx="274843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Type into the new WordArt box you just created,</a:t>
            </a:r>
          </a:p>
          <a:p>
            <a:r>
              <a:rPr lang="en-CA" b="1" i="1" dirty="0"/>
              <a:t>Our First PowerPoint Slide</a:t>
            </a:r>
            <a:r>
              <a:rPr lang="en-CA" dirty="0"/>
              <a:t>,</a:t>
            </a:r>
          </a:p>
          <a:p>
            <a:r>
              <a:rPr lang="en-CA" dirty="0"/>
              <a:t>and move it to the top of the slide.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>
            <a:off x="2872674" y="2105815"/>
            <a:ext cx="4110753" cy="24342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529" y="2937408"/>
            <a:ext cx="4329523" cy="32615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247" y="4303698"/>
            <a:ext cx="3664085" cy="71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0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1.85185E-6 L -0.00169 -0.1814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49" y="1310791"/>
            <a:ext cx="9111142" cy="54860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570" y="1199665"/>
            <a:ext cx="2723826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/>
              <a:t>Right click </a:t>
            </a:r>
            <a:r>
              <a:rPr lang="en-CA" dirty="0"/>
              <a:t>on the WordArt or the edge of the box, the dashed line.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5259" y="80668"/>
            <a:ext cx="7769932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 object on the slide, a WordArt object, let’s do some formatting to it.</a:t>
            </a:r>
          </a:p>
        </p:txBody>
      </p:sp>
      <p:cxnSp>
        <p:nvCxnSpPr>
          <p:cNvPr id="19" name="Straight Arrow Connector 18"/>
          <p:cNvCxnSpPr>
            <a:stCxn id="17" idx="2"/>
          </p:cNvCxnSpPr>
          <p:nvPr/>
        </p:nvCxnSpPr>
        <p:spPr>
          <a:xfrm flipH="1">
            <a:off x="7630789" y="726999"/>
            <a:ext cx="589436" cy="27308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</p:cNvCxnSpPr>
          <p:nvPr/>
        </p:nvCxnSpPr>
        <p:spPr>
          <a:xfrm>
            <a:off x="2848396" y="1799830"/>
            <a:ext cx="3228723" cy="17444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684" y="2809941"/>
            <a:ext cx="1378826" cy="385903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4237" y="2827689"/>
            <a:ext cx="2732251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</a:t>
            </a:r>
            <a:r>
              <a:rPr lang="en-CA" b="1" i="1" dirty="0"/>
              <a:t>Format Shape…</a:t>
            </a:r>
            <a:r>
              <a:rPr lang="en-CA" dirty="0"/>
              <a:t> from the list.</a:t>
            </a:r>
          </a:p>
          <a:p>
            <a:r>
              <a:rPr lang="en-CA" b="1" dirty="0"/>
              <a:t>AND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Format</a:t>
            </a:r>
            <a:r>
              <a:rPr lang="en-CA" dirty="0"/>
              <a:t> tab.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565175" y="3147802"/>
            <a:ext cx="3447207" cy="312352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V="1">
            <a:off x="2443795" y="1666959"/>
            <a:ext cx="8529005" cy="21686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64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957" y="1313555"/>
            <a:ext cx="9111142" cy="548608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955" y="3266459"/>
            <a:ext cx="1382493" cy="332855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926" y="3252998"/>
            <a:ext cx="1388084" cy="33420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570" y="1199665"/>
            <a:ext cx="2723826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Format Shape pane has three categories, two categories on the ribbon: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30476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52404" y="627594"/>
            <a:ext cx="8544695" cy="5847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The </a:t>
            </a:r>
            <a:r>
              <a:rPr lang="en-CA" sz="1600" b="1" i="1" dirty="0"/>
              <a:t>Format Shape </a:t>
            </a:r>
            <a:r>
              <a:rPr lang="en-CA" sz="1600" dirty="0"/>
              <a:t>pane that was opened by right-clicking and selecting it from the menu appeared on the left side as seen  </a:t>
            </a:r>
            <a:r>
              <a:rPr lang="en-CA" sz="1600" b="1" i="1" dirty="0"/>
              <a:t>here </a:t>
            </a:r>
            <a:r>
              <a:rPr lang="en-CA" sz="1600" dirty="0"/>
              <a:t>and the </a:t>
            </a:r>
            <a:r>
              <a:rPr lang="en-CA" sz="1600" b="1" i="1" dirty="0"/>
              <a:t>Format tab</a:t>
            </a:r>
            <a:r>
              <a:rPr lang="en-CA" sz="1600" dirty="0"/>
              <a:t> displays the </a:t>
            </a:r>
            <a:r>
              <a:rPr lang="en-CA" sz="1600" b="1" i="1" dirty="0"/>
              <a:t>Format </a:t>
            </a:r>
            <a:r>
              <a:rPr lang="en-CA" sz="1600" dirty="0"/>
              <a:t>object</a:t>
            </a:r>
            <a:r>
              <a:rPr lang="en-CA" sz="1600" b="1" i="1" dirty="0"/>
              <a:t> </a:t>
            </a:r>
            <a:r>
              <a:rPr lang="en-CA" sz="1600" dirty="0"/>
              <a:t>ribbon as seen </a:t>
            </a:r>
            <a:r>
              <a:rPr lang="en-CA" sz="1600" b="1" i="1" dirty="0"/>
              <a:t>here</a:t>
            </a:r>
            <a:r>
              <a:rPr lang="en-CA" sz="1600" dirty="0"/>
              <a:t>.</a:t>
            </a:r>
            <a:endParaRPr lang="en-CA" sz="1600" b="1" i="1" dirty="0"/>
          </a:p>
        </p:txBody>
      </p:sp>
      <p:cxnSp>
        <p:nvCxnSpPr>
          <p:cNvPr id="29" name="Straight Arrow Connector 28"/>
          <p:cNvCxnSpPr>
            <a:stCxn id="5" idx="3"/>
          </p:cNvCxnSpPr>
          <p:nvPr/>
        </p:nvCxnSpPr>
        <p:spPr>
          <a:xfrm>
            <a:off x="2848396" y="1661330"/>
            <a:ext cx="501707" cy="10737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4236" y="4853954"/>
            <a:ext cx="273225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Poke through the options and format the WordArt object we just made.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6" y="2121123"/>
            <a:ext cx="2724159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Fill &amp; Line formatting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4236" y="2492532"/>
            <a:ext cx="2724159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Effects formatting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4236" y="2864759"/>
            <a:ext cx="2724159" cy="160043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Size &amp; Properties</a:t>
            </a:r>
          </a:p>
          <a:p>
            <a:endParaRPr lang="en-CA" sz="800" dirty="0"/>
          </a:p>
          <a:p>
            <a:r>
              <a:rPr lang="en-CA" b="1" i="1" dirty="0"/>
              <a:t>Note</a:t>
            </a:r>
            <a:r>
              <a:rPr lang="en-CA" dirty="0"/>
              <a:t>: The size &amp; properties options are only available from the Format Shape pane, not from the ribbon.</a:t>
            </a: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848395" y="2305789"/>
            <a:ext cx="414718" cy="1015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8" idx="3"/>
            <a:endCxn id="35" idx="0"/>
          </p:cNvCxnSpPr>
          <p:nvPr/>
        </p:nvCxnSpPr>
        <p:spPr>
          <a:xfrm>
            <a:off x="2848395" y="2677198"/>
            <a:ext cx="780880" cy="6444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3"/>
          </p:cNvCxnSpPr>
          <p:nvPr/>
        </p:nvCxnSpPr>
        <p:spPr>
          <a:xfrm flipV="1">
            <a:off x="2848395" y="3321668"/>
            <a:ext cx="1019598" cy="3433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4070296" y="1124793"/>
            <a:ext cx="1731693" cy="152939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1264113" y="1124793"/>
            <a:ext cx="105199" cy="53653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770888" y="139707"/>
            <a:ext cx="802730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Note</a:t>
            </a:r>
            <a:r>
              <a:rPr lang="en-CA" dirty="0"/>
              <a:t>: The </a:t>
            </a:r>
            <a:r>
              <a:rPr lang="en-CA" b="1" i="1" dirty="0"/>
              <a:t>Format</a:t>
            </a:r>
            <a:r>
              <a:rPr lang="en-CA" dirty="0"/>
              <a:t> tab will not appear until the WordArt object is selected.</a:t>
            </a:r>
          </a:p>
        </p:txBody>
      </p:sp>
      <p:cxnSp>
        <p:nvCxnSpPr>
          <p:cNvPr id="28" name="Straight Arrow Connector 27"/>
          <p:cNvCxnSpPr>
            <a:stCxn id="7" idx="3"/>
          </p:cNvCxnSpPr>
          <p:nvPr/>
        </p:nvCxnSpPr>
        <p:spPr>
          <a:xfrm flipV="1">
            <a:off x="2848395" y="2192940"/>
            <a:ext cx="3479577" cy="11284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311788" y="1845995"/>
            <a:ext cx="954860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ectangle 30"/>
          <p:cNvSpPr/>
          <p:nvPr/>
        </p:nvSpPr>
        <p:spPr>
          <a:xfrm>
            <a:off x="3151847" y="3321664"/>
            <a:ext cx="234671" cy="2145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ectangle 34"/>
          <p:cNvSpPr/>
          <p:nvPr/>
        </p:nvSpPr>
        <p:spPr>
          <a:xfrm>
            <a:off x="3511939" y="3321663"/>
            <a:ext cx="234671" cy="2145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7" name="Straight Arrow Connector 36"/>
          <p:cNvCxnSpPr>
            <a:stCxn id="18" idx="3"/>
          </p:cNvCxnSpPr>
          <p:nvPr/>
        </p:nvCxnSpPr>
        <p:spPr>
          <a:xfrm flipV="1">
            <a:off x="2848395" y="2305789"/>
            <a:ext cx="3463393" cy="3714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303695" y="2215327"/>
            <a:ext cx="962953" cy="2145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/>
          <p:cNvSpPr/>
          <p:nvPr/>
        </p:nvSpPr>
        <p:spPr>
          <a:xfrm>
            <a:off x="3872034" y="3317751"/>
            <a:ext cx="234671" cy="2145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359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  <p:bldP spid="7" grpId="0" animBg="1"/>
      <p:bldP spid="18" grpId="0" animBg="1"/>
      <p:bldP spid="22" grpId="0" animBg="1"/>
      <p:bldP spid="26" grpId="0" animBg="1"/>
      <p:bldP spid="26" grpId="1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5" grpId="0" animBg="1"/>
      <p:bldP spid="35" grpId="1" animBg="1"/>
      <p:bldP spid="35" grpId="2" animBg="1"/>
      <p:bldP spid="38" grpId="0" animBg="1"/>
      <p:bldP spid="38" grpId="1" animBg="1"/>
      <p:bldP spid="38" grpId="2" animBg="1"/>
      <p:bldP spid="44" grpId="0" animBg="1"/>
      <p:bldP spid="44" grpId="1" animBg="1"/>
      <p:bldP spid="44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015" y="1315511"/>
            <a:ext cx="9068635" cy="54604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39115" y="315030"/>
            <a:ext cx="830994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inserted our WordArt title, let’s insert some content in a Textbox..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58" y="467040"/>
            <a:ext cx="2774886" cy="313932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Add a </a:t>
            </a:r>
            <a:r>
              <a:rPr lang="en-CA" b="1" i="1" dirty="0"/>
              <a:t>Text Box </a:t>
            </a:r>
            <a:r>
              <a:rPr lang="en-CA" dirty="0"/>
              <a:t>and place it below the title by</a:t>
            </a:r>
          </a:p>
          <a:p>
            <a:pPr marL="520700" lvl="1" indent="-342900">
              <a:buFont typeface="+mj-lt"/>
              <a:buAutoNum type="alphaLcParenR"/>
            </a:pPr>
            <a:r>
              <a:rPr lang="en-CA" dirty="0"/>
              <a:t>Placing the pointer to the top left where you want the text box to start</a:t>
            </a:r>
          </a:p>
          <a:p>
            <a:pPr marL="520700" lvl="1" indent="-342900">
              <a:buFont typeface="+mj-lt"/>
              <a:buAutoNum type="alphaLcParenR"/>
            </a:pPr>
            <a:r>
              <a:rPr lang="en-CA" dirty="0"/>
              <a:t>Dragging the mouse pointer to the bottom right where you want the text box to end</a:t>
            </a:r>
          </a:p>
        </p:txBody>
      </p:sp>
      <p:sp>
        <p:nvSpPr>
          <p:cNvPr id="9" name="Rectangle 8"/>
          <p:cNvSpPr/>
          <p:nvPr/>
        </p:nvSpPr>
        <p:spPr>
          <a:xfrm>
            <a:off x="8150197" y="1861336"/>
            <a:ext cx="249336" cy="54200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080" y="3823726"/>
            <a:ext cx="4044715" cy="430141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492062" y="2137887"/>
            <a:ext cx="4151499" cy="178675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659745" y="3932729"/>
            <a:ext cx="3822517" cy="23076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3858" y="3663502"/>
            <a:ext cx="2772599" cy="2031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When you release the mouse button the </a:t>
            </a:r>
            <a:r>
              <a:rPr lang="en-CA" b="1" i="1" dirty="0"/>
              <a:t>Drawing Tools / Format</a:t>
            </a:r>
            <a:r>
              <a:rPr lang="en-CA" dirty="0"/>
              <a:t> also appears, though it may not be selected.  If not, click on the ribbon tab.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6145" y="5747494"/>
            <a:ext cx="2774633" cy="10772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1600" dirty="0"/>
              <a:t>Now type some content. You can copy and paste the content from slide one, if you wish.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2646096" y="995881"/>
            <a:ext cx="5479825" cy="114200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684" y="1837061"/>
            <a:ext cx="352960" cy="57436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132" y="1558025"/>
            <a:ext cx="9069094" cy="1044744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 flipV="1">
            <a:off x="2886457" y="1655185"/>
            <a:ext cx="8097471" cy="216083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08" y="2920569"/>
            <a:ext cx="4322095" cy="3244271"/>
          </a:xfrm>
          <a:prstGeom prst="rect">
            <a:avLst/>
          </a:prstGeom>
        </p:spPr>
      </p:pic>
      <p:cxnSp>
        <p:nvCxnSpPr>
          <p:cNvPr id="38" name="Straight Arrow Connector 37"/>
          <p:cNvCxnSpPr>
            <a:stCxn id="36" idx="3"/>
          </p:cNvCxnSpPr>
          <p:nvPr/>
        </p:nvCxnSpPr>
        <p:spPr>
          <a:xfrm flipV="1">
            <a:off x="2890778" y="4059601"/>
            <a:ext cx="3930808" cy="22265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8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9" grpId="1" animBg="1"/>
      <p:bldP spid="26" grpId="0" animBg="1"/>
      <p:bldP spid="3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94" y="1305473"/>
            <a:ext cx="9064864" cy="5458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added content, let’s add a down-arrow and animate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494436"/>
            <a:ext cx="406676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Insert</a:t>
            </a:r>
            <a:r>
              <a:rPr lang="en-CA" dirty="0"/>
              <a:t> tab.</a:t>
            </a:r>
          </a:p>
        </p:txBody>
      </p:sp>
      <p:cxnSp>
        <p:nvCxnSpPr>
          <p:cNvPr id="12" name="Straight Arrow Connector 11"/>
          <p:cNvCxnSpPr>
            <a:stCxn id="7" idx="3"/>
          </p:cNvCxnSpPr>
          <p:nvPr/>
        </p:nvCxnSpPr>
        <p:spPr>
          <a:xfrm>
            <a:off x="4191000" y="679102"/>
            <a:ext cx="144259" cy="96277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4238" y="987953"/>
            <a:ext cx="278889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Shapes</a:t>
            </a:r>
            <a:r>
              <a:rPr lang="en-CA" dirty="0"/>
              <a:t>.</a:t>
            </a:r>
            <a:endParaRPr lang="en-CA" b="1" i="1" dirty="0"/>
          </a:p>
        </p:txBody>
      </p:sp>
      <p:cxnSp>
        <p:nvCxnSpPr>
          <p:cNvPr id="17" name="Straight Arrow Connector 16"/>
          <p:cNvCxnSpPr>
            <a:stCxn id="14" idx="3"/>
          </p:cNvCxnSpPr>
          <p:nvPr/>
        </p:nvCxnSpPr>
        <p:spPr>
          <a:xfrm>
            <a:off x="2913134" y="1172619"/>
            <a:ext cx="2477173" cy="7292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4237" y="1464150"/>
            <a:ext cx="2788897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Select the large down arrow and draw it at the bottom of the slide under the text we just typed in.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07" y="1802182"/>
            <a:ext cx="2305682" cy="499122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88759" y="1804087"/>
            <a:ext cx="655991" cy="2027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stCxn id="30" idx="3"/>
          </p:cNvCxnSpPr>
          <p:nvPr/>
        </p:nvCxnSpPr>
        <p:spPr>
          <a:xfrm>
            <a:off x="2913134" y="2202814"/>
            <a:ext cx="3058788" cy="230445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54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  <p:bldP spid="30" grpId="0" animBg="1"/>
      <p:bldP spid="19" grpId="0" animBg="1"/>
      <p:bldP spid="1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976" y="1305473"/>
            <a:ext cx="9047490" cy="54477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8346" y="486796"/>
            <a:ext cx="517275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to add some text and formatting to the arrow.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237" y="776114"/>
            <a:ext cx="2788897" cy="2031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Right-click on the arrow and select </a:t>
            </a:r>
            <a:r>
              <a:rPr lang="en-CA" b="1" i="1" dirty="0"/>
              <a:t>Format Shape</a:t>
            </a:r>
            <a:r>
              <a:rPr lang="en-CA" dirty="0"/>
              <a:t>, which displays the Format Shape pane </a:t>
            </a:r>
            <a:r>
              <a:rPr lang="en-CA" b="1" dirty="0"/>
              <a:t>OR</a:t>
            </a:r>
            <a:r>
              <a:rPr lang="en-CA" dirty="0"/>
              <a:t> select the arrow and click on the </a:t>
            </a:r>
            <a:r>
              <a:rPr lang="en-CA" b="1" i="1" dirty="0"/>
              <a:t>Format </a:t>
            </a:r>
            <a:r>
              <a:rPr lang="en-CA" dirty="0"/>
              <a:t>context tab.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73" y="1466883"/>
            <a:ext cx="1589889" cy="4449749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2277686" y="1305473"/>
            <a:ext cx="6024742" cy="348501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735108" y="1853076"/>
            <a:ext cx="557664" cy="91281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691235" y="1666959"/>
            <a:ext cx="9200645" cy="9305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891880" y="1569855"/>
            <a:ext cx="760651" cy="1780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412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7" grpId="0" animBg="1"/>
      <p:bldP spid="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976" y="1309465"/>
            <a:ext cx="9039398" cy="54428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8346" y="486796"/>
            <a:ext cx="517275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to add some text and formatting to the arrow.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7" y="776114"/>
            <a:ext cx="2788897" cy="2031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Right-click on the arrow and select </a:t>
            </a:r>
            <a:r>
              <a:rPr lang="en-CA" b="1" i="1" dirty="0"/>
              <a:t>Format Shape</a:t>
            </a:r>
            <a:r>
              <a:rPr lang="en-CA" dirty="0"/>
              <a:t>, which displays the Format Shape pane </a:t>
            </a:r>
            <a:r>
              <a:rPr lang="en-CA" b="1" dirty="0"/>
              <a:t>OR</a:t>
            </a:r>
            <a:r>
              <a:rPr lang="en-CA" dirty="0"/>
              <a:t> select the arrow and click on the </a:t>
            </a:r>
            <a:r>
              <a:rPr lang="en-CA" b="1" i="1" dirty="0"/>
              <a:t>Format </a:t>
            </a:r>
            <a:r>
              <a:rPr lang="en-CA" dirty="0"/>
              <a:t>context tab.</a:t>
            </a:r>
          </a:p>
        </p:txBody>
      </p:sp>
      <p:sp>
        <p:nvSpPr>
          <p:cNvPr id="9" name="Rectangle 8"/>
          <p:cNvSpPr/>
          <p:nvPr/>
        </p:nvSpPr>
        <p:spPr>
          <a:xfrm>
            <a:off x="511231" y="6040032"/>
            <a:ext cx="2223877" cy="490237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/>
        </p:nvSpPr>
        <p:spPr>
          <a:xfrm>
            <a:off x="503139" y="4088512"/>
            <a:ext cx="2231969" cy="1915775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124237" y="3209922"/>
            <a:ext cx="2788897" cy="34163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Now apply whatever formatting you wish to the arrow object.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CA" dirty="0"/>
              <a:t>Note that if you type text in the arrow, it is white and centered. These things can be changed from the </a:t>
            </a:r>
            <a:r>
              <a:rPr lang="en-CA" b="1" i="1" dirty="0"/>
              <a:t>Home</a:t>
            </a:r>
            <a:r>
              <a:rPr lang="en-CA" dirty="0"/>
              <a:t> tab / </a:t>
            </a:r>
            <a:r>
              <a:rPr lang="en-CA" b="1" i="1" dirty="0"/>
              <a:t>Font</a:t>
            </a:r>
            <a:r>
              <a:rPr lang="en-CA" dirty="0"/>
              <a:t> and </a:t>
            </a:r>
            <a:r>
              <a:rPr lang="en-CA" b="1" i="1" dirty="0"/>
              <a:t>Paragraph</a:t>
            </a:r>
            <a:r>
              <a:rPr lang="en-CA" dirty="0"/>
              <a:t> groups.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CA" dirty="0"/>
              <a:t>We will add animation in the next slide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464027" y="1747880"/>
            <a:ext cx="1136929" cy="36889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584772" y="1569855"/>
            <a:ext cx="469338" cy="1780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endCxn id="24" idx="2"/>
          </p:cNvCxnSpPr>
          <p:nvPr/>
        </p:nvCxnSpPr>
        <p:spPr>
          <a:xfrm flipV="1">
            <a:off x="2464027" y="2581359"/>
            <a:ext cx="3402024" cy="28554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25" idx="2"/>
          </p:cNvCxnSpPr>
          <p:nvPr/>
        </p:nvCxnSpPr>
        <p:spPr>
          <a:xfrm flipV="1">
            <a:off x="2464027" y="2580342"/>
            <a:ext cx="5247098" cy="28564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886240" y="1795083"/>
            <a:ext cx="1959621" cy="7862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/>
          <p:cNvSpPr/>
          <p:nvPr/>
        </p:nvSpPr>
        <p:spPr>
          <a:xfrm>
            <a:off x="6877060" y="1794066"/>
            <a:ext cx="1668130" cy="7862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406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4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511" y="1375640"/>
            <a:ext cx="9025955" cy="54347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added a down-arrow and formatted it, let’s animate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478687"/>
            <a:ext cx="4028664" cy="35394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1700" dirty="0"/>
              <a:t>Click on the </a:t>
            </a:r>
            <a:r>
              <a:rPr lang="en-CA" sz="1700" b="1" i="1" dirty="0"/>
              <a:t>Animations</a:t>
            </a:r>
            <a:r>
              <a:rPr lang="en-CA" sz="1700" dirty="0"/>
              <a:t> tab</a:t>
            </a:r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>
            <a:off x="4152901" y="655659"/>
            <a:ext cx="2968090" cy="10239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9950" y="895212"/>
            <a:ext cx="2910276" cy="61555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700" dirty="0"/>
              <a:t>Click on the down </a:t>
            </a:r>
            <a:r>
              <a:rPr lang="en-CA" sz="1700" b="1" i="1" dirty="0"/>
              <a:t>more </a:t>
            </a:r>
            <a:r>
              <a:rPr lang="en-CA" sz="1700" dirty="0"/>
              <a:t>arrow.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>
            <a:off x="3030226" y="1202989"/>
            <a:ext cx="3516998" cy="108524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666" y="1111178"/>
            <a:ext cx="3077795" cy="558430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9950" y="2254339"/>
            <a:ext cx="2910276" cy="1138773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dirty="0"/>
              <a:t>This first section called </a:t>
            </a:r>
            <a:r>
              <a:rPr lang="en-CA" sz="1700" b="1" i="1" dirty="0"/>
              <a:t>Entrance</a:t>
            </a:r>
            <a:r>
              <a:rPr lang="en-CA" sz="1700" dirty="0"/>
              <a:t> will hide the object until it is time to display it and then do the set animation.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66077" y="1640061"/>
            <a:ext cx="2934920" cy="1229409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3030226" y="2817366"/>
            <a:ext cx="5235851" cy="5530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9950" y="3449142"/>
            <a:ext cx="2896753" cy="166199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dirty="0"/>
              <a:t>Click on the </a:t>
            </a:r>
            <a:r>
              <a:rPr lang="en-CA" sz="1700" b="1" i="1" dirty="0"/>
              <a:t> Add Animation </a:t>
            </a:r>
            <a:r>
              <a:rPr lang="en-CA" sz="1700" dirty="0"/>
              <a:t>button in the </a:t>
            </a:r>
            <a:r>
              <a:rPr lang="en-CA" sz="1700" b="1" i="1" dirty="0"/>
              <a:t>Advance Animation</a:t>
            </a:r>
            <a:r>
              <a:rPr lang="en-CA" sz="1700" dirty="0"/>
              <a:t> group to add an </a:t>
            </a:r>
            <a:r>
              <a:rPr lang="en-CA" sz="1700" b="1" i="1" dirty="0"/>
              <a:t>Emphasis</a:t>
            </a:r>
            <a:r>
              <a:rPr lang="en-CA" sz="1700" dirty="0"/>
              <a:t> effect to the object after it is already displayed on the slide.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66077" y="2912792"/>
            <a:ext cx="2934920" cy="16140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>
            <a:stCxn id="21" idx="3"/>
            <a:endCxn id="22" idx="1"/>
          </p:cNvCxnSpPr>
          <p:nvPr/>
        </p:nvCxnSpPr>
        <p:spPr>
          <a:xfrm flipV="1">
            <a:off x="3016703" y="3719806"/>
            <a:ext cx="5249374" cy="56033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9950" y="5167165"/>
            <a:ext cx="2904845" cy="166199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dirty="0"/>
              <a:t>The </a:t>
            </a:r>
            <a:r>
              <a:rPr lang="en-CA" sz="1700" b="1" i="1" dirty="0"/>
              <a:t>Exit</a:t>
            </a:r>
            <a:r>
              <a:rPr lang="en-CA" sz="1700" dirty="0"/>
              <a:t> options will do the animation and then hide the object.  You can also add </a:t>
            </a:r>
            <a:r>
              <a:rPr lang="en-CA" sz="1700" b="1" i="1" dirty="0"/>
              <a:t>Emphasis</a:t>
            </a:r>
            <a:r>
              <a:rPr lang="en-CA" sz="1700" dirty="0"/>
              <a:t> effects to an exiting object using the </a:t>
            </a:r>
            <a:r>
              <a:rPr lang="en-CA" sz="1700" b="1" i="1" dirty="0"/>
              <a:t>Add Animation</a:t>
            </a:r>
            <a:r>
              <a:rPr lang="en-CA" sz="1700" dirty="0"/>
              <a:t> button.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66077" y="4561625"/>
            <a:ext cx="2934920" cy="124154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Arrow Connector 28"/>
          <p:cNvCxnSpPr>
            <a:stCxn id="25" idx="3"/>
            <a:endCxn id="27" idx="1"/>
          </p:cNvCxnSpPr>
          <p:nvPr/>
        </p:nvCxnSpPr>
        <p:spPr>
          <a:xfrm flipV="1">
            <a:off x="3024795" y="5182398"/>
            <a:ext cx="5241282" cy="8157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9950" y="1581040"/>
            <a:ext cx="2910276" cy="615553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1700" dirty="0"/>
              <a:t>Now select the </a:t>
            </a:r>
            <a:r>
              <a:rPr lang="en-CA" sz="1700" b="1" i="1" dirty="0"/>
              <a:t>Fly In</a:t>
            </a:r>
            <a:r>
              <a:rPr lang="en-CA" sz="1700" dirty="0"/>
              <a:t> animation.</a:t>
            </a:r>
          </a:p>
        </p:txBody>
      </p:sp>
      <p:cxnSp>
        <p:nvCxnSpPr>
          <p:cNvPr id="38" name="Straight Arrow Connector 37"/>
          <p:cNvCxnSpPr>
            <a:stCxn id="30" idx="3"/>
          </p:cNvCxnSpPr>
          <p:nvPr/>
        </p:nvCxnSpPr>
        <p:spPr>
          <a:xfrm>
            <a:off x="3030226" y="1888817"/>
            <a:ext cx="3127813" cy="16780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727016" y="2497429"/>
            <a:ext cx="4491080" cy="116014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218096" y="1881124"/>
            <a:ext cx="606902" cy="61630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04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7" grpId="0" animBg="1"/>
      <p:bldP spid="18" grpId="0" animBg="1"/>
      <p:bldP spid="18" grpId="1" animBg="1"/>
      <p:bldP spid="21" grpId="0" animBg="1"/>
      <p:bldP spid="22" grpId="0" animBg="1"/>
      <p:bldP spid="22" grpId="1" animBg="1"/>
      <p:bldP spid="25" grpId="0" animBg="1"/>
      <p:bldP spid="27" grpId="0" animBg="1"/>
      <p:bldP spid="27" grpId="1" animBg="1"/>
      <p:bldP spid="30" grpId="0" animBg="1"/>
      <p:bldP spid="19" grpId="0" animBg="1"/>
      <p:bldP spid="1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7" y="1386430"/>
            <a:ext cx="9019835" cy="54311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238" y="655410"/>
            <a:ext cx="2877994" cy="175432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You may have noticed that the arrow flew up from the bottom, which really does not make sense for an arrow that is pointing down, so let’s change that.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962" y="3613849"/>
            <a:ext cx="2902270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 Animation Pane</a:t>
            </a:r>
            <a:r>
              <a:rPr lang="en-CA" dirty="0"/>
              <a:t> in the </a:t>
            </a:r>
            <a:r>
              <a:rPr lang="en-CA" b="1" i="1" dirty="0"/>
              <a:t>Advanced Animation</a:t>
            </a:r>
            <a:r>
              <a:rPr lang="en-CA" dirty="0"/>
              <a:t> group.</a:t>
            </a:r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 flipV="1">
            <a:off x="3002232" y="1982549"/>
            <a:ext cx="4887503" cy="20929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10081" y="252691"/>
            <a:ext cx="4774388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In the </a:t>
            </a:r>
            <a:r>
              <a:rPr lang="en-CA" b="1" i="1" dirty="0"/>
              <a:t>Animation Pane</a:t>
            </a:r>
            <a:r>
              <a:rPr lang="en-CA" dirty="0"/>
              <a:t> that appears on the right side, click on the down arrow beside the animation.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9063080" y="825388"/>
            <a:ext cx="2791752" cy="258945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19" y="3548965"/>
            <a:ext cx="1536488" cy="137475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9962" y="5790835"/>
            <a:ext cx="290227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arrow if it is not already.</a:t>
            </a:r>
          </a:p>
        </p:txBody>
      </p:sp>
      <p:cxnSp>
        <p:nvCxnSpPr>
          <p:cNvPr id="23" name="Straight Arrow Connector 22"/>
          <p:cNvCxnSpPr>
            <a:stCxn id="21" idx="3"/>
          </p:cNvCxnSpPr>
          <p:nvPr/>
        </p:nvCxnSpPr>
        <p:spPr>
          <a:xfrm flipV="1">
            <a:off x="3002232" y="5784226"/>
            <a:ext cx="3026334" cy="32977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75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7" y="1386430"/>
            <a:ext cx="9019835" cy="543111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19" y="3548965"/>
            <a:ext cx="1536488" cy="13747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2092981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237" y="548374"/>
            <a:ext cx="2837535" cy="12003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On Click</a:t>
            </a:r>
            <a:r>
              <a:rPr lang="en-CA" dirty="0"/>
              <a:t> forces the animation to wait for a mouse click before being run.</a:t>
            </a:r>
            <a:endParaRPr lang="en-CA" b="1" i="1" dirty="0"/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>
          <a:xfrm>
            <a:off x="2961772" y="1148539"/>
            <a:ext cx="7768267" cy="25090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4237" y="1839795"/>
            <a:ext cx="2837535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With Previous </a:t>
            </a:r>
            <a:r>
              <a:rPr lang="en-CA" dirty="0"/>
              <a:t>causes the animation to occur at the same time as the previous animation.</a:t>
            </a:r>
          </a:p>
        </p:txBody>
      </p:sp>
      <p:cxnSp>
        <p:nvCxnSpPr>
          <p:cNvPr id="12" name="Straight Arrow Connector 11"/>
          <p:cNvCxnSpPr>
            <a:stCxn id="5" idx="3"/>
          </p:cNvCxnSpPr>
          <p:nvPr/>
        </p:nvCxnSpPr>
        <p:spPr>
          <a:xfrm>
            <a:off x="2961772" y="2439960"/>
            <a:ext cx="7760175" cy="140375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237" y="3101816"/>
            <a:ext cx="2837535" cy="92333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After Previous </a:t>
            </a:r>
            <a:r>
              <a:rPr lang="en-CA" dirty="0"/>
              <a:t>runs the animation after the previous one has ended.</a:t>
            </a:r>
          </a:p>
        </p:txBody>
      </p:sp>
      <p:cxnSp>
        <p:nvCxnSpPr>
          <p:cNvPr id="19" name="Straight Arrow Connector 18"/>
          <p:cNvCxnSpPr>
            <a:stCxn id="15" idx="3"/>
          </p:cNvCxnSpPr>
          <p:nvPr/>
        </p:nvCxnSpPr>
        <p:spPr>
          <a:xfrm>
            <a:off x="2961772" y="3563481"/>
            <a:ext cx="7784451" cy="47006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24237" y="4076881"/>
            <a:ext cx="2837535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Effects Options …</a:t>
            </a:r>
            <a:r>
              <a:rPr lang="en-CA" dirty="0"/>
              <a:t> displays a menu with further settings to customize your animation.</a:t>
            </a:r>
            <a:endParaRPr lang="en-CA" b="1" i="1" dirty="0"/>
          </a:p>
        </p:txBody>
      </p:sp>
      <p:cxnSp>
        <p:nvCxnSpPr>
          <p:cNvPr id="22" name="Straight Arrow Connector 21"/>
          <p:cNvCxnSpPr>
            <a:stCxn id="20" idx="3"/>
          </p:cNvCxnSpPr>
          <p:nvPr/>
        </p:nvCxnSpPr>
        <p:spPr>
          <a:xfrm flipV="1">
            <a:off x="2961772" y="4224042"/>
            <a:ext cx="7784451" cy="4530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279" y="2148610"/>
            <a:ext cx="3204070" cy="329432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4237" y="5328945"/>
            <a:ext cx="2837535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</a:t>
            </a:r>
            <a:r>
              <a:rPr lang="en-CA" b="1" i="1" dirty="0"/>
              <a:t>From Top</a:t>
            </a:r>
            <a:r>
              <a:rPr lang="en-CA" dirty="0"/>
              <a:t> from the </a:t>
            </a:r>
            <a:r>
              <a:rPr lang="en-CA" b="1" i="1" dirty="0"/>
              <a:t>Direction</a:t>
            </a:r>
            <a:r>
              <a:rPr lang="en-CA" dirty="0"/>
              <a:t> menu.  Notice the other options you can apply in the </a:t>
            </a:r>
            <a:r>
              <a:rPr lang="en-CA" b="1" i="1" dirty="0"/>
              <a:t>Effect </a:t>
            </a:r>
            <a:r>
              <a:rPr lang="en-CA" dirty="0"/>
              <a:t>tab.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961772" y="3040124"/>
            <a:ext cx="1488847" cy="31413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891002" y="121721"/>
            <a:ext cx="296977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OR</a:t>
            </a:r>
            <a:r>
              <a:rPr lang="en-CA" dirty="0"/>
              <a:t> select </a:t>
            </a:r>
            <a:r>
              <a:rPr lang="en-CA" b="1" i="1" dirty="0"/>
              <a:t>From Top</a:t>
            </a:r>
            <a:r>
              <a:rPr lang="en-CA" dirty="0"/>
              <a:t> from this </a:t>
            </a:r>
            <a:r>
              <a:rPr lang="en-CA" b="1" i="1" dirty="0"/>
              <a:t>Effects Option</a:t>
            </a:r>
            <a:r>
              <a:rPr lang="en-CA" dirty="0"/>
              <a:t> menu on the Animations ribbon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305" y="1877352"/>
            <a:ext cx="1463340" cy="4980648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20" idx="3"/>
          </p:cNvCxnSpPr>
          <p:nvPr/>
        </p:nvCxnSpPr>
        <p:spPr>
          <a:xfrm flipV="1">
            <a:off x="2961772" y="4159306"/>
            <a:ext cx="550171" cy="5177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30" idx="2"/>
          </p:cNvCxnSpPr>
          <p:nvPr/>
        </p:nvCxnSpPr>
        <p:spPr>
          <a:xfrm flipH="1">
            <a:off x="7088623" y="1045051"/>
            <a:ext cx="287268" cy="126632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30" idx="2"/>
          </p:cNvCxnSpPr>
          <p:nvPr/>
        </p:nvCxnSpPr>
        <p:spPr>
          <a:xfrm flipH="1">
            <a:off x="7153359" y="1045051"/>
            <a:ext cx="222532" cy="33408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70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5" grpId="0" animBg="1"/>
      <p:bldP spid="20" grpId="0" animBg="1"/>
      <p:bldP spid="25" grpId="0" animBg="1"/>
      <p:bldP spid="3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79" y="1386430"/>
            <a:ext cx="9031412" cy="5438081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744413" y="1855550"/>
            <a:ext cx="2079707" cy="51753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44413" y="2415680"/>
            <a:ext cx="2079707" cy="48154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744413" y="2939822"/>
            <a:ext cx="2079707" cy="80499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755687" y="3787418"/>
            <a:ext cx="2068433" cy="2000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44413" y="4030040"/>
            <a:ext cx="2079707" cy="83723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44413" y="4880077"/>
            <a:ext cx="2079707" cy="2000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animated the arrow let’s adjust a few things.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72" y="2652415"/>
            <a:ext cx="1536488" cy="13747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4237" y="685007"/>
            <a:ext cx="40852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Timing</a:t>
            </a:r>
            <a:r>
              <a:rPr lang="en-CA" dirty="0"/>
              <a:t> tab.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237" y="1219200"/>
            <a:ext cx="2790611" cy="397031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Timing</a:t>
            </a:r>
            <a:r>
              <a:rPr lang="en-CA" dirty="0"/>
              <a:t> tab you can set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How the animation starts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 delay before it starts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The duration (how long it takes to animate)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Whether it repeats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If the animation rewinds to the start when completed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Or add a trigger</a:t>
            </a:r>
          </a:p>
        </p:txBody>
      </p:sp>
      <p:cxnSp>
        <p:nvCxnSpPr>
          <p:cNvPr id="18" name="Straight Arrow Connector 17"/>
          <p:cNvCxnSpPr>
            <a:stCxn id="14" idx="3"/>
          </p:cNvCxnSpPr>
          <p:nvPr/>
        </p:nvCxnSpPr>
        <p:spPr>
          <a:xfrm>
            <a:off x="2824120" y="2114317"/>
            <a:ext cx="4251426" cy="209525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814595" y="2652415"/>
            <a:ext cx="4260951" cy="178343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824120" y="3358613"/>
            <a:ext cx="4270476" cy="126723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814595" y="3882755"/>
            <a:ext cx="4260951" cy="97992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814595" y="4433302"/>
            <a:ext cx="4270476" cy="59759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824120" y="4976523"/>
            <a:ext cx="4260951" cy="22579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5" idx="3"/>
          </p:cNvCxnSpPr>
          <p:nvPr/>
        </p:nvCxnSpPr>
        <p:spPr>
          <a:xfrm>
            <a:off x="4209524" y="869673"/>
            <a:ext cx="3388897" cy="304687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2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6" grpId="0" animBg="1"/>
      <p:bldP spid="28" grpId="0" animBg="1"/>
      <p:bldP spid="29" grpId="0" animBg="1"/>
      <p:bldP spid="30" grpId="0" animBg="1"/>
      <p:bldP spid="25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695326" y="1556331"/>
            <a:ext cx="2208566" cy="1041624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695326" y="2639822"/>
            <a:ext cx="2208564" cy="52695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695326" y="3209506"/>
            <a:ext cx="2208566" cy="76648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706288" y="4016569"/>
            <a:ext cx="2197603" cy="53384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79" y="1385212"/>
            <a:ext cx="9023319" cy="54332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4237" y="936395"/>
            <a:ext cx="2836821" cy="369331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Text Animation</a:t>
            </a:r>
            <a:r>
              <a:rPr lang="en-CA" dirty="0"/>
              <a:t> tab you can set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How you group text: as a group object or at a certain paragraph level.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When the text is to be automated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Control whether the attached shape is to be animated or not.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Reverse the order of animation events.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44440" y="139593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that we have animated the arrow let’s adjust a few things.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4237" y="502210"/>
            <a:ext cx="357382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Text Animation </a:t>
            </a:r>
            <a:r>
              <a:rPr lang="en-CA" dirty="0"/>
              <a:t>tab.</a:t>
            </a:r>
          </a:p>
        </p:txBody>
      </p:sp>
      <p:cxnSp>
        <p:nvCxnSpPr>
          <p:cNvPr id="18" name="Straight Arrow Connector 17"/>
          <p:cNvCxnSpPr>
            <a:stCxn id="14" idx="3"/>
          </p:cNvCxnSpPr>
          <p:nvPr/>
        </p:nvCxnSpPr>
        <p:spPr>
          <a:xfrm>
            <a:off x="2903892" y="2077143"/>
            <a:ext cx="3472632" cy="125557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5" idx="3"/>
          </p:cNvCxnSpPr>
          <p:nvPr/>
        </p:nvCxnSpPr>
        <p:spPr>
          <a:xfrm>
            <a:off x="3698060" y="686876"/>
            <a:ext cx="3531415" cy="230717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3" idx="3"/>
          </p:cNvCxnSpPr>
          <p:nvPr/>
        </p:nvCxnSpPr>
        <p:spPr>
          <a:xfrm>
            <a:off x="2903890" y="2903297"/>
            <a:ext cx="3472634" cy="61828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5" idx="3"/>
          </p:cNvCxnSpPr>
          <p:nvPr/>
        </p:nvCxnSpPr>
        <p:spPr>
          <a:xfrm>
            <a:off x="2903892" y="3592749"/>
            <a:ext cx="3472632" cy="11582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7" idx="3"/>
          </p:cNvCxnSpPr>
          <p:nvPr/>
        </p:nvCxnSpPr>
        <p:spPr>
          <a:xfrm flipV="1">
            <a:off x="2903891" y="3878432"/>
            <a:ext cx="3472633" cy="40505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3295" y="5138388"/>
            <a:ext cx="2798704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So we have seen how from the </a:t>
            </a:r>
            <a:r>
              <a:rPr lang="en-CA" b="1" i="1" dirty="0"/>
              <a:t>Animation Pane</a:t>
            </a:r>
            <a:r>
              <a:rPr lang="en-CA" dirty="0"/>
              <a:t> you can control specifically how the animation is to occur.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85284" y="623903"/>
            <a:ext cx="6133173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In the </a:t>
            </a:r>
            <a:r>
              <a:rPr lang="en-CA" b="1" i="1" dirty="0"/>
              <a:t>Animation Pane </a:t>
            </a:r>
            <a:r>
              <a:rPr lang="en-CA" dirty="0"/>
              <a:t>you can also change the animation execution order by picking it up with your mouse and moving it.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448" y="3555055"/>
            <a:ext cx="1625405" cy="1435198"/>
          </a:xfrm>
          <a:prstGeom prst="rect">
            <a:avLst/>
          </a:prstGeom>
        </p:spPr>
      </p:pic>
      <p:cxnSp>
        <p:nvCxnSpPr>
          <p:cNvPr id="42" name="Straight Arrow Connector 41"/>
          <p:cNvCxnSpPr>
            <a:stCxn id="40" idx="1"/>
          </p:cNvCxnSpPr>
          <p:nvPr/>
        </p:nvCxnSpPr>
        <p:spPr>
          <a:xfrm flipH="1" flipV="1">
            <a:off x="9459589" y="4016569"/>
            <a:ext cx="900859" cy="25608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3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3" grpId="0" animBg="1"/>
      <p:bldP spid="35" grpId="0" animBg="1"/>
      <p:bldP spid="37" grpId="0" animBg="1"/>
      <p:bldP spid="10" grpId="0" animBg="1"/>
      <p:bldP spid="25" grpId="0" animBg="1"/>
      <p:bldP spid="19" grpId="0" animBg="1"/>
      <p:bldP spid="19" grpId="1" animBg="1"/>
      <p:bldP spid="20" grpId="0" animBg="1"/>
      <p:bldP spid="20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77" y="1381520"/>
            <a:ext cx="9015228" cy="5428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5259" y="252691"/>
            <a:ext cx="7769932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we have an animated arrow which drops from the top to the bottom.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771553"/>
            <a:ext cx="284735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Next is to start a new slide.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8" y="1359715"/>
            <a:ext cx="2853632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Home</a:t>
            </a:r>
            <a:r>
              <a:rPr lang="en-CA" i="1" dirty="0"/>
              <a:t> or </a:t>
            </a:r>
            <a:r>
              <a:rPr lang="en-CA" b="1" i="1" dirty="0"/>
              <a:t>Insert</a:t>
            </a:r>
            <a:r>
              <a:rPr lang="en-CA" dirty="0"/>
              <a:t> tab. </a:t>
            </a:r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>
          <a:xfrm>
            <a:off x="2977870" y="1682881"/>
            <a:ext cx="720190" cy="5314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7959" y="2344608"/>
            <a:ext cx="2853634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New Slide.</a:t>
            </a:r>
            <a:endParaRPr lang="en-CA" dirty="0"/>
          </a:p>
        </p:txBody>
      </p:sp>
      <p:sp>
        <p:nvSpPr>
          <p:cNvPr id="12" name="Rectangle 11"/>
          <p:cNvSpPr/>
          <p:nvPr/>
        </p:nvSpPr>
        <p:spPr>
          <a:xfrm>
            <a:off x="3137314" y="1929494"/>
            <a:ext cx="323850" cy="53644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92" y="2465941"/>
            <a:ext cx="2614319" cy="4343915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11" idx="3"/>
          </p:cNvCxnSpPr>
          <p:nvPr/>
        </p:nvCxnSpPr>
        <p:spPr>
          <a:xfrm flipV="1">
            <a:off x="2971593" y="2376720"/>
            <a:ext cx="165721" cy="15255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03799" y="3062774"/>
            <a:ext cx="2281954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Notice that there are templates from which you can select to best suits your needs.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237" y="4611937"/>
            <a:ext cx="2853633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But in this case, choose </a:t>
            </a:r>
            <a:r>
              <a:rPr lang="en-CA" b="1" i="1" dirty="0"/>
              <a:t>Blank</a:t>
            </a:r>
            <a:r>
              <a:rPr lang="en-CA" dirty="0"/>
              <a:t>.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2977870" y="4796603"/>
            <a:ext cx="483294" cy="1385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3"/>
          </p:cNvCxnSpPr>
          <p:nvPr/>
        </p:nvCxnSpPr>
        <p:spPr>
          <a:xfrm>
            <a:off x="2977870" y="1682881"/>
            <a:ext cx="1270449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97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2" grpId="1" animBg="1"/>
      <p:bldP spid="16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85" y="1381520"/>
            <a:ext cx="9015228" cy="5428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9693" y="118402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a new blank slide we can add more content and continue the presentation.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729141"/>
            <a:ext cx="636557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First let’s change how the previous slide transitions into this slide.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7" y="1469637"/>
            <a:ext cx="269179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Transitions</a:t>
            </a:r>
            <a:r>
              <a:rPr lang="en-CA" dirty="0"/>
              <a:t> tab.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236" y="2276177"/>
            <a:ext cx="2691792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You can choose from one of the slide transitions shown, but let’s display the menu.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6" y="3649435"/>
            <a:ext cx="2691792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More</a:t>
            </a:r>
            <a:r>
              <a:rPr lang="en-CA" dirty="0"/>
              <a:t> menu button.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236" y="4447595"/>
            <a:ext cx="2691792" cy="2308324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marL="342900" indent="-342900">
              <a:buFont typeface="+mj-lt"/>
              <a:buAutoNum type="arabicPeriod" startAt="4"/>
            </a:pPr>
            <a:r>
              <a:rPr lang="en-CA" dirty="0"/>
              <a:t>Now click through the choices and each one will preview animate for you.</a:t>
            </a:r>
          </a:p>
          <a:p>
            <a:endParaRPr lang="en-CA" dirty="0"/>
          </a:p>
          <a:p>
            <a:r>
              <a:rPr lang="en-CA" dirty="0"/>
              <a:t>You will need to select the </a:t>
            </a:r>
            <a:r>
              <a:rPr lang="en-CA" b="1" i="1" dirty="0"/>
              <a:t>More</a:t>
            </a:r>
            <a:r>
              <a:rPr lang="en-CA" dirty="0"/>
              <a:t> menu after selecting each one.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816028" y="1762987"/>
            <a:ext cx="3342011" cy="323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2816028" y="2369624"/>
            <a:ext cx="5106075" cy="1602977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495" y="1924783"/>
            <a:ext cx="5959869" cy="411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85" y="1386392"/>
            <a:ext cx="9007136" cy="5423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28356" y="154497"/>
            <a:ext cx="77272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you have added a slide transition to this slide from the previous slide.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223" y="727787"/>
            <a:ext cx="300914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Let’s insert an image from file.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6224" y="1287323"/>
            <a:ext cx="266118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in the </a:t>
            </a:r>
            <a:r>
              <a:rPr lang="en-CA" b="1" i="1" dirty="0"/>
              <a:t>Insert</a:t>
            </a:r>
            <a:r>
              <a:rPr lang="en-CA" dirty="0"/>
              <a:t> tab.</a:t>
            </a:r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>
            <a:off x="2937409" y="1471989"/>
            <a:ext cx="1327094" cy="27504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6223" y="1780163"/>
            <a:ext cx="2661185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Pictures</a:t>
            </a:r>
            <a:r>
              <a:rPr lang="en-CA" dirty="0"/>
              <a:t> in the </a:t>
            </a:r>
            <a:r>
              <a:rPr lang="en-CA" b="1" i="1" dirty="0"/>
              <a:t>Images</a:t>
            </a:r>
            <a:r>
              <a:rPr lang="en-CA" dirty="0"/>
              <a:t> group.</a:t>
            </a:r>
          </a:p>
        </p:txBody>
      </p:sp>
      <p:cxnSp>
        <p:nvCxnSpPr>
          <p:cNvPr id="15" name="Straight Arrow Connector 14"/>
          <p:cNvCxnSpPr>
            <a:stCxn id="12" idx="3"/>
            <a:endCxn id="16" idx="1"/>
          </p:cNvCxnSpPr>
          <p:nvPr/>
        </p:nvCxnSpPr>
        <p:spPr>
          <a:xfrm>
            <a:off x="2937408" y="2103329"/>
            <a:ext cx="1078264" cy="293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015672" y="1910670"/>
            <a:ext cx="378303" cy="44411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276223" y="2564133"/>
            <a:ext cx="2661185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Which displays the </a:t>
            </a:r>
            <a:r>
              <a:rPr lang="en-CA" b="1" i="1" dirty="0"/>
              <a:t>Insert Picture</a:t>
            </a:r>
            <a:r>
              <a:rPr lang="en-CA" dirty="0"/>
              <a:t> dialog.</a:t>
            </a:r>
          </a:p>
          <a:p>
            <a:endParaRPr lang="en-CA" sz="1000" dirty="0"/>
          </a:p>
          <a:p>
            <a:r>
              <a:rPr lang="en-CA" dirty="0"/>
              <a:t>Navigate to where the picture lives, probably the </a:t>
            </a:r>
            <a:r>
              <a:rPr lang="en-CA" b="1" i="1" dirty="0"/>
              <a:t>Downloads</a:t>
            </a:r>
            <a:r>
              <a:rPr lang="en-CA" dirty="0"/>
              <a:t> folder.</a:t>
            </a:r>
          </a:p>
        </p:txBody>
      </p:sp>
      <p:cxnSp>
        <p:nvCxnSpPr>
          <p:cNvPr id="21" name="Straight Arrow Connector 20"/>
          <p:cNvCxnSpPr>
            <a:stCxn id="18" idx="3"/>
          </p:cNvCxnSpPr>
          <p:nvPr/>
        </p:nvCxnSpPr>
        <p:spPr>
          <a:xfrm flipV="1">
            <a:off x="2937408" y="3133658"/>
            <a:ext cx="1968701" cy="2460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76222" y="4326727"/>
            <a:ext cx="2661185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</a:t>
            </a:r>
            <a:r>
              <a:rPr lang="en-CA" b="1" i="1" dirty="0"/>
              <a:t>Scrabble_Picture.jpg</a:t>
            </a:r>
            <a:endParaRPr lang="en-CA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109" y="2056284"/>
            <a:ext cx="6492737" cy="4346635"/>
          </a:xfrm>
          <a:prstGeom prst="rect">
            <a:avLst/>
          </a:prstGeom>
        </p:spPr>
      </p:pic>
      <p:cxnSp>
        <p:nvCxnSpPr>
          <p:cNvPr id="24" name="Straight Arrow Connector 23"/>
          <p:cNvCxnSpPr>
            <a:stCxn id="22" idx="3"/>
          </p:cNvCxnSpPr>
          <p:nvPr/>
        </p:nvCxnSpPr>
        <p:spPr>
          <a:xfrm flipV="1">
            <a:off x="2937407" y="3163168"/>
            <a:ext cx="4183584" cy="148672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6222" y="5084026"/>
            <a:ext cx="2661186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the </a:t>
            </a:r>
            <a:r>
              <a:rPr lang="en-CA" b="1" i="1" dirty="0"/>
              <a:t>Insert </a:t>
            </a:r>
            <a:r>
              <a:rPr lang="en-CA" dirty="0"/>
              <a:t>button.</a:t>
            </a:r>
          </a:p>
        </p:txBody>
      </p:sp>
      <p:cxnSp>
        <p:nvCxnSpPr>
          <p:cNvPr id="27" name="Straight Arrow Connector 26"/>
          <p:cNvCxnSpPr>
            <a:stCxn id="25" idx="3"/>
          </p:cNvCxnSpPr>
          <p:nvPr/>
        </p:nvCxnSpPr>
        <p:spPr>
          <a:xfrm>
            <a:off x="2937408" y="5407192"/>
            <a:ext cx="6942967" cy="791197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6222" y="5837555"/>
            <a:ext cx="2661186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accent6">
                    <a:lumMod val="75000"/>
                  </a:schemeClr>
                </a:solidFill>
              </a:rPr>
              <a:t>Note</a:t>
            </a:r>
            <a:r>
              <a:rPr lang="en-CA" dirty="0"/>
              <a:t>: If you click on the down arrow beside the </a:t>
            </a:r>
            <a:r>
              <a:rPr lang="en-CA" b="1" i="1" dirty="0"/>
              <a:t>Insert</a:t>
            </a:r>
            <a:r>
              <a:rPr lang="en-CA" dirty="0"/>
              <a:t> button …</a:t>
            </a:r>
          </a:p>
        </p:txBody>
      </p:sp>
      <p:cxnSp>
        <p:nvCxnSpPr>
          <p:cNvPr id="31" name="Straight Arrow Connector 30"/>
          <p:cNvCxnSpPr>
            <a:stCxn id="29" idx="3"/>
          </p:cNvCxnSpPr>
          <p:nvPr/>
        </p:nvCxnSpPr>
        <p:spPr>
          <a:xfrm flipV="1">
            <a:off x="2937408" y="6212742"/>
            <a:ext cx="7316396" cy="864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068060" y="2345305"/>
            <a:ext cx="2431112" cy="25272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639" y="5525931"/>
            <a:ext cx="1370512" cy="59088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591961" y="2733569"/>
            <a:ext cx="3235182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… the small menu that appears will let you link to the file instead of inserting it into the PowerPoint presentation, or to link and insert both.</a:t>
            </a:r>
          </a:p>
        </p:txBody>
      </p:sp>
      <p:cxnSp>
        <p:nvCxnSpPr>
          <p:cNvPr id="55" name="Straight Arrow Connector 54"/>
          <p:cNvCxnSpPr>
            <a:stCxn id="53" idx="2"/>
          </p:cNvCxnSpPr>
          <p:nvPr/>
        </p:nvCxnSpPr>
        <p:spPr>
          <a:xfrm>
            <a:off x="9209552" y="4210897"/>
            <a:ext cx="831053" cy="1344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2068060" y="3702907"/>
            <a:ext cx="2966325" cy="3028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7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6" grpId="0" animBg="1"/>
      <p:bldP spid="18" grpId="0" animBg="1"/>
      <p:bldP spid="22" grpId="0" animBg="1"/>
      <p:bldP spid="25" grpId="0" animBg="1"/>
      <p:bldP spid="29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82" y="1379094"/>
            <a:ext cx="9009473" cy="542487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745" y="4102242"/>
            <a:ext cx="2596333" cy="1951605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70301" y="2566909"/>
            <a:ext cx="1641126" cy="2286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63016" y="2283880"/>
            <a:ext cx="1648411" cy="2286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63016" y="2021315"/>
            <a:ext cx="1648411" cy="2286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8157" y="462926"/>
            <a:ext cx="273076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marL="342900" indent="-342900">
              <a:buFont typeface="+mj-lt"/>
              <a:buAutoNum type="arabicPeriod"/>
            </a:pPr>
            <a:r>
              <a:rPr lang="en-CA" dirty="0"/>
              <a:t>Resize and position the clip art as it is here.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5681" y="267658"/>
            <a:ext cx="9009473" cy="8771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1700" b="1" dirty="0"/>
              <a:t>Tip</a:t>
            </a:r>
            <a:r>
              <a:rPr lang="en-CA" sz="1700" dirty="0"/>
              <a:t>: Vector graphics can be resized without degradation of the image, but a raster graphic will</a:t>
            </a:r>
          </a:p>
          <a:p>
            <a:pPr marL="381000"/>
            <a:r>
              <a:rPr lang="en-CA" sz="1700" dirty="0"/>
              <a:t>pixelate as it is resized larger than its’ intended size.  The JPG graphic we just inserted is a lossy compression file type, and a raster graphic, so making it larger will pixelate, but smaller will not.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157" y="1379094"/>
            <a:ext cx="2526661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image still selected, add 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an</a:t>
            </a:r>
            <a:r>
              <a:rPr lang="en-CA" b="1" i="1" dirty="0"/>
              <a:t> Artistic Effect</a:t>
            </a:r>
            <a:endParaRPr lang="en-CA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Picture Border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Picture Effect</a:t>
            </a:r>
          </a:p>
        </p:txBody>
      </p:sp>
      <p:cxnSp>
        <p:nvCxnSpPr>
          <p:cNvPr id="19" name="Straight Arrow Connector 18"/>
          <p:cNvCxnSpPr>
            <a:stCxn id="16" idx="3"/>
          </p:cNvCxnSpPr>
          <p:nvPr/>
        </p:nvCxnSpPr>
        <p:spPr>
          <a:xfrm>
            <a:off x="2411427" y="2135615"/>
            <a:ext cx="1408014" cy="23263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797922" y="2279190"/>
            <a:ext cx="927827" cy="17341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51" y="2428333"/>
            <a:ext cx="2771775" cy="2159406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17" idx="3"/>
            <a:endCxn id="24" idx="1"/>
          </p:cNvCxnSpPr>
          <p:nvPr/>
        </p:nvCxnSpPr>
        <p:spPr>
          <a:xfrm flipV="1">
            <a:off x="2411427" y="1976049"/>
            <a:ext cx="5371371" cy="42213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782798" y="1888629"/>
            <a:ext cx="924232" cy="1748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074" y="2040063"/>
            <a:ext cx="1359389" cy="215322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27" name="Straight Arrow Connector 26"/>
          <p:cNvCxnSpPr>
            <a:stCxn id="26" idx="3"/>
          </p:cNvCxnSpPr>
          <p:nvPr/>
        </p:nvCxnSpPr>
        <p:spPr>
          <a:xfrm flipV="1">
            <a:off x="2411427" y="2184261"/>
            <a:ext cx="5371371" cy="49694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782798" y="2087250"/>
            <a:ext cx="924232" cy="16266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965" y="2225733"/>
            <a:ext cx="1118969" cy="256227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09329" y="3236539"/>
            <a:ext cx="2421884" cy="286232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Now that you have added some styling to your clip art, let’s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make a hyperlink above the clip 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make it like a web page link when you hover over it some effect occurs.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06958" y="4160920"/>
            <a:ext cx="1733942" cy="476250"/>
          </a:xfrm>
          <a:prstGeom prst="roundRect">
            <a:avLst/>
          </a:prstGeom>
          <a:solidFill>
            <a:srgbClr val="FFB87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800416" y="4697832"/>
            <a:ext cx="1740483" cy="1322642"/>
          </a:xfrm>
          <a:prstGeom prst="roundRect">
            <a:avLst/>
          </a:prstGeom>
          <a:solidFill>
            <a:srgbClr val="FFB87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395536" y="2135615"/>
            <a:ext cx="1423905" cy="72080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25" idx="1"/>
          </p:cNvCxnSpPr>
          <p:nvPr/>
        </p:nvCxnSpPr>
        <p:spPr>
          <a:xfrm>
            <a:off x="2401889" y="2391195"/>
            <a:ext cx="5405185" cy="72548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29" idx="1"/>
          </p:cNvCxnSpPr>
          <p:nvPr/>
        </p:nvCxnSpPr>
        <p:spPr>
          <a:xfrm>
            <a:off x="2403335" y="2690945"/>
            <a:ext cx="5406630" cy="81592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561" y="4114555"/>
            <a:ext cx="2620608" cy="195021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927" y="4095225"/>
            <a:ext cx="2684152" cy="197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xit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7" grpId="0" animBg="1"/>
      <p:bldP spid="16" grpId="0" animBg="1"/>
      <p:bldP spid="5" grpId="0" animBg="1"/>
      <p:bldP spid="11" grpId="0" animBg="1"/>
      <p:bldP spid="11" grpId="1" animBg="1"/>
      <p:bldP spid="15" grpId="0" animBg="1"/>
      <p:bldP spid="20" grpId="0" animBg="1"/>
      <p:bldP spid="20" grpId="1" animBg="1"/>
      <p:bldP spid="20" grpId="2" animBg="1"/>
      <p:bldP spid="24" grpId="0" animBg="1"/>
      <p:bldP spid="24" grpId="1" animBg="1"/>
      <p:bldP spid="24" grpId="2" animBg="1"/>
      <p:bldP spid="28" grpId="0" animBg="1"/>
      <p:bldP spid="28" grpId="1" animBg="1"/>
      <p:bldP spid="28" grpId="2" animBg="1"/>
      <p:bldP spid="31" grpId="0" animBg="1"/>
      <p:bldP spid="32" grpId="0" animBg="1"/>
      <p:bldP spid="3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94" y="1373952"/>
            <a:ext cx="8983083" cy="54089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76163" y="451352"/>
            <a:ext cx="959089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There is no hover function in PowerPoint 2010 like there is for web pages, so we will have to make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1066217"/>
            <a:ext cx="2823719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Add a </a:t>
            </a:r>
            <a:r>
              <a:rPr lang="en-CA" b="1" i="1" dirty="0"/>
              <a:t>Text Box</a:t>
            </a:r>
            <a:r>
              <a:rPr lang="en-CA" dirty="0"/>
              <a:t> and then type in some text into that box.</a:t>
            </a:r>
          </a:p>
        </p:txBody>
      </p:sp>
      <p:cxnSp>
        <p:nvCxnSpPr>
          <p:cNvPr id="8" name="Straight Arrow Connector 7"/>
          <p:cNvCxnSpPr>
            <a:stCxn id="6" idx="3"/>
            <a:endCxn id="9" idx="1"/>
          </p:cNvCxnSpPr>
          <p:nvPr/>
        </p:nvCxnSpPr>
        <p:spPr>
          <a:xfrm>
            <a:off x="2947956" y="1527882"/>
            <a:ext cx="5175940" cy="64883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123896" y="1876589"/>
            <a:ext cx="356557" cy="60024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04" y="3184033"/>
            <a:ext cx="3018080" cy="52029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9" idx="2"/>
          </p:cNvCxnSpPr>
          <p:nvPr/>
        </p:nvCxnSpPr>
        <p:spPr>
          <a:xfrm flipH="1">
            <a:off x="7833090" y="2476835"/>
            <a:ext cx="469085" cy="96665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1020" y="2136671"/>
            <a:ext cx="2826936" cy="20313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Make the text in the box (or part of the text) into a Hyperlink by: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Selecting the text for the Hyperlink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Clicking on Hyperlink in the Links group</a:t>
            </a:r>
          </a:p>
        </p:txBody>
      </p:sp>
      <p:cxnSp>
        <p:nvCxnSpPr>
          <p:cNvPr id="22" name="Straight Arrow Connector 21"/>
          <p:cNvCxnSpPr>
            <a:stCxn id="16" idx="3"/>
          </p:cNvCxnSpPr>
          <p:nvPr/>
        </p:nvCxnSpPr>
        <p:spPr>
          <a:xfrm>
            <a:off x="2767476" y="3295627"/>
            <a:ext cx="3908453" cy="2745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7" idx="3"/>
            <a:endCxn id="26" idx="2"/>
          </p:cNvCxnSpPr>
          <p:nvPr/>
        </p:nvCxnSpPr>
        <p:spPr>
          <a:xfrm flipV="1">
            <a:off x="2767476" y="2476835"/>
            <a:ext cx="4082432" cy="136770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611193" y="1876589"/>
            <a:ext cx="477430" cy="600246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74" y="3042930"/>
            <a:ext cx="5559540" cy="29100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680" y="5365935"/>
            <a:ext cx="2631920" cy="17572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24237" y="4314532"/>
            <a:ext cx="2823719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Type or paste the web address into the </a:t>
            </a:r>
            <a:r>
              <a:rPr lang="en-CA" b="1" i="1" dirty="0"/>
              <a:t>Address</a:t>
            </a:r>
            <a:r>
              <a:rPr lang="en-CA" dirty="0"/>
              <a:t> box.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65190" y="5370074"/>
            <a:ext cx="3178023" cy="16487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/>
          </a:p>
        </p:txBody>
      </p:sp>
      <p:cxnSp>
        <p:nvCxnSpPr>
          <p:cNvPr id="33" name="Straight Arrow Connector 32"/>
          <p:cNvCxnSpPr>
            <a:stCxn id="30" idx="3"/>
            <a:endCxn id="31" idx="1"/>
          </p:cNvCxnSpPr>
          <p:nvPr/>
        </p:nvCxnSpPr>
        <p:spPr>
          <a:xfrm>
            <a:off x="2947956" y="4776197"/>
            <a:ext cx="3517234" cy="67631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561" y="5650161"/>
            <a:ext cx="662262" cy="24893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24237" y="5828232"/>
            <a:ext cx="2823719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39" name="Straight Arrow Connector 38"/>
          <p:cNvCxnSpPr>
            <a:stCxn id="37" idx="3"/>
            <a:endCxn id="36" idx="1"/>
          </p:cNvCxnSpPr>
          <p:nvPr/>
        </p:nvCxnSpPr>
        <p:spPr>
          <a:xfrm flipV="1">
            <a:off x="2947956" y="5774628"/>
            <a:ext cx="6221605" cy="2382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9186991" y="5666345"/>
            <a:ext cx="627401" cy="21165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09083" y="3030758"/>
            <a:ext cx="2058393" cy="52973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09083" y="3570225"/>
            <a:ext cx="2058393" cy="548622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6849908" y="2483902"/>
            <a:ext cx="238715" cy="58637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9" grpId="1" animBg="1"/>
      <p:bldP spid="15" grpId="0" animBg="1"/>
      <p:bldP spid="26" grpId="0" animBg="1"/>
      <p:bldP spid="26" grpId="1" animBg="1"/>
      <p:bldP spid="26" grpId="2" animBg="1"/>
      <p:bldP spid="30" grpId="0" animBg="1"/>
      <p:bldP spid="31" grpId="0" animBg="1"/>
      <p:bldP spid="31" grpId="1" animBg="1"/>
      <p:bldP spid="37" grpId="0" animBg="1"/>
      <p:bldP spid="41" grpId="0" animBg="1"/>
      <p:bldP spid="41" grpId="1" animBg="1"/>
      <p:bldP spid="16" grpId="0" animBg="1"/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118" y="1370800"/>
            <a:ext cx="8971853" cy="54022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4024" y="493038"/>
            <a:ext cx="353019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hyperlink now in a text box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238" y="622023"/>
            <a:ext cx="277271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Let’s decorate the text box.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1213503"/>
            <a:ext cx="2772713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Decorate the text box as you like.</a:t>
            </a: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896950" y="1536669"/>
            <a:ext cx="6085209" cy="195621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8598" y="2181263"/>
            <a:ext cx="2772713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Once you have it decorated the way you like, copy the slide.</a:t>
            </a:r>
          </a:p>
        </p:txBody>
      </p:sp>
      <p:cxnSp>
        <p:nvCxnSpPr>
          <p:cNvPr id="13" name="Straight Arrow Connector 12"/>
          <p:cNvCxnSpPr>
            <a:stCxn id="14" idx="3"/>
          </p:cNvCxnSpPr>
          <p:nvPr/>
        </p:nvCxnSpPr>
        <p:spPr>
          <a:xfrm flipV="1">
            <a:off x="2891311" y="3426022"/>
            <a:ext cx="2772713" cy="451104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8598" y="3415461"/>
            <a:ext cx="2772713" cy="92333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Right click on the current slide in the slide navigation pane.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175" y="3198770"/>
            <a:ext cx="1363350" cy="285426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8598" y="4625903"/>
            <a:ext cx="277271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Duplicate Slide</a:t>
            </a:r>
            <a:r>
              <a:rPr lang="en-CA" dirty="0"/>
              <a:t>.</a:t>
            </a:r>
          </a:p>
        </p:txBody>
      </p:sp>
      <p:cxnSp>
        <p:nvCxnSpPr>
          <p:cNvPr id="21" name="Straight Arrow Connector 20"/>
          <p:cNvCxnSpPr>
            <a:stCxn id="19" idx="3"/>
            <a:endCxn id="22" idx="1"/>
          </p:cNvCxnSpPr>
          <p:nvPr/>
        </p:nvCxnSpPr>
        <p:spPr>
          <a:xfrm flipV="1">
            <a:off x="2891311" y="4252989"/>
            <a:ext cx="3148554" cy="55758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039865" y="4167187"/>
            <a:ext cx="1329970" cy="17160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166313" y="5171141"/>
            <a:ext cx="2772713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0"/>
            </a:lvl1pPr>
          </a:lstStyle>
          <a:p>
            <a:r>
              <a:rPr lang="en-CA" dirty="0"/>
              <a:t>Now the navigation pane shows three slides we have made and the last one is the current slide which is the duplicated slide.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36" y="2619935"/>
            <a:ext cx="623948" cy="1952065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stCxn id="23" idx="3"/>
          </p:cNvCxnSpPr>
          <p:nvPr/>
        </p:nvCxnSpPr>
        <p:spPr>
          <a:xfrm flipV="1">
            <a:off x="2939026" y="3770296"/>
            <a:ext cx="2724998" cy="21395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55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4" grpId="0" animBg="1"/>
      <p:bldP spid="19" grpId="0" animBg="1"/>
      <p:bldP spid="22" grpId="0" animBg="1"/>
      <p:bldP spid="22" grpId="1" animBg="1"/>
      <p:bldP spid="22" grpId="2" animBg="1"/>
      <p:bldP spid="2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069" y="1405987"/>
            <a:ext cx="8953546" cy="5391196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8" idx="3"/>
          </p:cNvCxnSpPr>
          <p:nvPr/>
        </p:nvCxnSpPr>
        <p:spPr>
          <a:xfrm>
            <a:off x="3017016" y="1209563"/>
            <a:ext cx="3859092" cy="230796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415" y="1405987"/>
            <a:ext cx="8940108" cy="53831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069" y="1401023"/>
            <a:ext cx="8945454" cy="5386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07127" y="515596"/>
            <a:ext cx="688781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Let’s decorate the text box on the new slide by making a slight change.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6" y="747898"/>
            <a:ext cx="289278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Make some type of subtle change. I changed the background color.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4237" y="1895785"/>
            <a:ext cx="2892779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hyperlink text box if it is not already selected and click on </a:t>
            </a:r>
            <a:r>
              <a:rPr lang="en-CA" b="1" i="1" dirty="0"/>
              <a:t>Action</a:t>
            </a:r>
            <a:r>
              <a:rPr lang="en-CA" dirty="0"/>
              <a:t> in the </a:t>
            </a:r>
            <a:r>
              <a:rPr lang="en-CA" b="1" i="1" dirty="0"/>
              <a:t>Links</a:t>
            </a:r>
            <a:r>
              <a:rPr lang="en-CA" dirty="0"/>
              <a:t> group on the Insert ribbon.</a:t>
            </a:r>
          </a:p>
        </p:txBody>
      </p:sp>
      <p:cxnSp>
        <p:nvCxnSpPr>
          <p:cNvPr id="22" name="Straight Arrow Connector 21"/>
          <p:cNvCxnSpPr>
            <a:stCxn id="19" idx="3"/>
          </p:cNvCxnSpPr>
          <p:nvPr/>
        </p:nvCxnSpPr>
        <p:spPr>
          <a:xfrm>
            <a:off x="3017016" y="2634449"/>
            <a:ext cx="3772202" cy="83953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145512" y="1886156"/>
            <a:ext cx="358923" cy="5469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1" name="Straight Arrow Connector 40"/>
          <p:cNvCxnSpPr>
            <a:stCxn id="19" idx="3"/>
          </p:cNvCxnSpPr>
          <p:nvPr/>
        </p:nvCxnSpPr>
        <p:spPr>
          <a:xfrm flipV="1">
            <a:off x="3017016" y="2159621"/>
            <a:ext cx="4128496" cy="47482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60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xit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9" grpId="0" animBg="1"/>
      <p:bldP spid="24" grpId="0" animBg="1"/>
      <p:bldP spid="24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069" y="1401023"/>
            <a:ext cx="8945454" cy="5386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07127" y="515596"/>
            <a:ext cx="688781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Let’s decorate the text box on the new slide by making a slight change.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6" y="747898"/>
            <a:ext cx="289278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Make some type of subtle change. I changed the background color.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4237" y="1895785"/>
            <a:ext cx="2892779" cy="14773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hyperlink text box if it is not already selected and click on </a:t>
            </a:r>
            <a:r>
              <a:rPr lang="en-CA" b="1" i="1" dirty="0"/>
              <a:t>Action</a:t>
            </a:r>
            <a:r>
              <a:rPr lang="en-CA" dirty="0"/>
              <a:t> in the </a:t>
            </a:r>
            <a:r>
              <a:rPr lang="en-CA" b="1" i="1" dirty="0"/>
              <a:t>Links</a:t>
            </a:r>
            <a:r>
              <a:rPr lang="en-CA" dirty="0"/>
              <a:t> group on the Insert ribbon.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4238" y="3594642"/>
            <a:ext cx="2892778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On the </a:t>
            </a:r>
            <a:r>
              <a:rPr lang="en-CA" b="1" i="1" dirty="0"/>
              <a:t>Mouse Over </a:t>
            </a:r>
            <a:r>
              <a:rPr lang="en-CA" dirty="0"/>
              <a:t>tab</a:t>
            </a:r>
            <a:r>
              <a:rPr lang="en-CA" b="1" i="1" dirty="0"/>
              <a:t> </a:t>
            </a:r>
            <a:r>
              <a:rPr lang="en-CA" dirty="0"/>
              <a:t>click the </a:t>
            </a:r>
            <a:r>
              <a:rPr lang="en-CA" b="1" i="1" dirty="0"/>
              <a:t>Hyperlink to: </a:t>
            </a:r>
            <a:endParaRPr lang="en-CA" dirty="0"/>
          </a:p>
        </p:txBody>
      </p:sp>
      <p:sp>
        <p:nvSpPr>
          <p:cNvPr id="29" name="TextBox 28"/>
          <p:cNvSpPr txBox="1"/>
          <p:nvPr/>
        </p:nvSpPr>
        <p:spPr>
          <a:xfrm>
            <a:off x="133175" y="4460466"/>
            <a:ext cx="2883841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</a:t>
            </a:r>
            <a:r>
              <a:rPr lang="en-CA" b="1" i="1" dirty="0"/>
              <a:t>Previous Slide</a:t>
            </a:r>
            <a:r>
              <a:rPr lang="en-CA" dirty="0"/>
              <a:t> from the drop menu.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3175" y="5342474"/>
            <a:ext cx="2883841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979" y="2358735"/>
            <a:ext cx="2839968" cy="3225049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 flipV="1">
            <a:off x="2413901" y="2759385"/>
            <a:ext cx="4690906" cy="9683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978" y="2358627"/>
            <a:ext cx="2843218" cy="3224877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2629912" y="3373114"/>
            <a:ext cx="4021741" cy="67391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30" y="2355544"/>
            <a:ext cx="2842532" cy="3227960"/>
          </a:xfrm>
          <a:prstGeom prst="rect">
            <a:avLst/>
          </a:prstGeom>
        </p:spPr>
      </p:pic>
      <p:cxnSp>
        <p:nvCxnSpPr>
          <p:cNvPr id="31" name="Straight Arrow Connector 30"/>
          <p:cNvCxnSpPr>
            <a:stCxn id="29" idx="3"/>
          </p:cNvCxnSpPr>
          <p:nvPr/>
        </p:nvCxnSpPr>
        <p:spPr>
          <a:xfrm flipV="1">
            <a:off x="3017016" y="3808288"/>
            <a:ext cx="3788386" cy="9753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30" y="2350149"/>
            <a:ext cx="2846467" cy="323242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914312" y="5329709"/>
            <a:ext cx="598205" cy="1794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4" name="Straight Arrow Connector 33"/>
          <p:cNvCxnSpPr>
            <a:stCxn id="32" idx="3"/>
          </p:cNvCxnSpPr>
          <p:nvPr/>
        </p:nvCxnSpPr>
        <p:spPr>
          <a:xfrm flipV="1">
            <a:off x="3017016" y="5429756"/>
            <a:ext cx="4897296" cy="97384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22690" y="2890387"/>
            <a:ext cx="3038796" cy="1015663"/>
          </a:xfrm>
          <a:prstGeom prst="rect">
            <a:avLst/>
          </a:prstGeom>
          <a:solidFill>
            <a:srgbClr val="CDFFE4"/>
          </a:solidFill>
          <a:effectLst>
            <a:glow rad="1016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ctr"/>
            <a:r>
              <a:rPr lang="en-CA" sz="2000" b="0" dirty="0"/>
              <a:t>Now do the same to the previous slide except select </a:t>
            </a:r>
            <a:r>
              <a:rPr lang="en-CA" sz="2000" i="1" dirty="0"/>
              <a:t>Next Slide</a:t>
            </a:r>
            <a:r>
              <a:rPr lang="en-CA" sz="2000" b="0" dirty="0"/>
              <a:t> instead.</a:t>
            </a:r>
          </a:p>
        </p:txBody>
      </p:sp>
    </p:spTree>
    <p:extLst>
      <p:ext uri="{BB962C8B-B14F-4D97-AF65-F5344CB8AC3E}">
        <p14:creationId xmlns:p14="http://schemas.microsoft.com/office/powerpoint/2010/main" val="127902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xit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2" grpId="0" animBg="1"/>
      <p:bldP spid="35" grpId="0" animBg="1"/>
      <p:bldP spid="35" grpId="1" animBg="1"/>
      <p:bldP spid="35" grpId="2" animBg="1"/>
      <p:bldP spid="37" grpId="0" animBg="1"/>
      <p:bldP spid="37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722" y="1366865"/>
            <a:ext cx="8942019" cy="53842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4869" y="469731"/>
            <a:ext cx="334201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</a:t>
            </a:r>
            <a:r>
              <a:rPr lang="en-CA" b="1" dirty="0"/>
              <a:t>original</a:t>
            </a:r>
            <a:r>
              <a:rPr lang="en-CA" dirty="0"/>
              <a:t> slide selected…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837" y="518216"/>
            <a:ext cx="3969198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/>
            </a:lvl1pPr>
          </a:lstStyle>
          <a:p>
            <a:r>
              <a:rPr lang="en-CA" b="0" dirty="0"/>
              <a:t>We need to make the original slide hyperlink to the new slide.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8070" y="1370800"/>
            <a:ext cx="2792956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hyperlink text box.</a:t>
            </a:r>
          </a:p>
        </p:txBody>
      </p:sp>
      <p:cxnSp>
        <p:nvCxnSpPr>
          <p:cNvPr id="22" name="Straight Arrow Connector 21"/>
          <p:cNvCxnSpPr>
            <a:stCxn id="19" idx="3"/>
          </p:cNvCxnSpPr>
          <p:nvPr/>
        </p:nvCxnSpPr>
        <p:spPr>
          <a:xfrm>
            <a:off x="2931026" y="1693966"/>
            <a:ext cx="4918248" cy="178424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101933" y="1864554"/>
            <a:ext cx="358923" cy="5469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/>
          <p:cNvSpPr txBox="1"/>
          <p:nvPr/>
        </p:nvSpPr>
        <p:spPr>
          <a:xfrm>
            <a:off x="136657" y="3474645"/>
            <a:ext cx="2794369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the </a:t>
            </a:r>
            <a:r>
              <a:rPr lang="en-CA" b="1" i="1" dirty="0"/>
              <a:t>Hyperlink to: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6657" y="4012540"/>
            <a:ext cx="2781234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Select </a:t>
            </a:r>
            <a:r>
              <a:rPr lang="en-CA" b="1" i="1" dirty="0"/>
              <a:t>Next Slide</a:t>
            </a:r>
            <a:r>
              <a:rPr lang="en-CA" dirty="0"/>
              <a:t> from the drop menu.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6658" y="4834582"/>
            <a:ext cx="2781234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5034356" y="718935"/>
            <a:ext cx="1473612" cy="257499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6657" y="2672278"/>
            <a:ext cx="279436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Select the </a:t>
            </a:r>
            <a:r>
              <a:rPr lang="en-CA" b="1" i="1" dirty="0"/>
              <a:t>Mouse Over</a:t>
            </a:r>
            <a:r>
              <a:rPr lang="en-CA" dirty="0"/>
              <a:t> tab.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6657" y="2121836"/>
            <a:ext cx="279436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Action.</a:t>
            </a:r>
            <a:endParaRPr lang="en-CA" dirty="0"/>
          </a:p>
        </p:txBody>
      </p:sp>
      <p:cxnSp>
        <p:nvCxnSpPr>
          <p:cNvPr id="39" name="Straight Arrow Connector 38"/>
          <p:cNvCxnSpPr>
            <a:stCxn id="27" idx="3"/>
            <a:endCxn id="24" idx="1"/>
          </p:cNvCxnSpPr>
          <p:nvPr/>
        </p:nvCxnSpPr>
        <p:spPr>
          <a:xfrm flipV="1">
            <a:off x="2931026" y="2138020"/>
            <a:ext cx="4170907" cy="16848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56" y="2348946"/>
            <a:ext cx="3306524" cy="3754866"/>
          </a:xfrm>
          <a:prstGeom prst="rect">
            <a:avLst/>
          </a:prstGeom>
        </p:spPr>
      </p:pic>
      <p:cxnSp>
        <p:nvCxnSpPr>
          <p:cNvPr id="28" name="Straight Arrow Connector 27"/>
          <p:cNvCxnSpPr>
            <a:stCxn id="26" idx="3"/>
          </p:cNvCxnSpPr>
          <p:nvPr/>
        </p:nvCxnSpPr>
        <p:spPr>
          <a:xfrm flipV="1">
            <a:off x="2931026" y="3560496"/>
            <a:ext cx="3316025" cy="9881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9" idx="3"/>
          </p:cNvCxnSpPr>
          <p:nvPr/>
        </p:nvCxnSpPr>
        <p:spPr>
          <a:xfrm flipV="1">
            <a:off x="2917891" y="3730428"/>
            <a:ext cx="3507185" cy="6052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2" idx="3"/>
            <a:endCxn id="35" idx="1"/>
          </p:cNvCxnSpPr>
          <p:nvPr/>
        </p:nvCxnSpPr>
        <p:spPr>
          <a:xfrm>
            <a:off x="2917892" y="5019248"/>
            <a:ext cx="4799505" cy="903134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717397" y="5816198"/>
            <a:ext cx="698320" cy="212368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/>
          <p:cNvCxnSpPr>
            <a:stCxn id="15" idx="3"/>
          </p:cNvCxnSpPr>
          <p:nvPr/>
        </p:nvCxnSpPr>
        <p:spPr>
          <a:xfrm flipV="1">
            <a:off x="2931026" y="2774366"/>
            <a:ext cx="3830970" cy="22107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48050" y="2629456"/>
            <a:ext cx="3969199" cy="1323439"/>
          </a:xfrm>
          <a:prstGeom prst="rect">
            <a:avLst/>
          </a:prstGeom>
          <a:solidFill>
            <a:srgbClr val="CDFFE4"/>
          </a:solidFill>
          <a:effectLst>
            <a:glow rad="1016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0"/>
            </a:lvl1pPr>
          </a:lstStyle>
          <a:p>
            <a:r>
              <a:rPr lang="en-CA" dirty="0"/>
              <a:t>We are done!</a:t>
            </a:r>
          </a:p>
          <a:p>
            <a:r>
              <a:rPr lang="en-CA" dirty="0"/>
              <a:t>Now run the Current Slide from the Slide Show ribbon and hover over your hyperlink to test it.</a:t>
            </a:r>
          </a:p>
        </p:txBody>
      </p:sp>
    </p:spTree>
    <p:extLst>
      <p:ext uri="{BB962C8B-B14F-4D97-AF65-F5344CB8AC3E}">
        <p14:creationId xmlns:p14="http://schemas.microsoft.com/office/powerpoint/2010/main" val="395607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9" grpId="0" animBg="1"/>
      <p:bldP spid="24" grpId="0" animBg="1"/>
      <p:bldP spid="24" grpId="1" animBg="1"/>
      <p:bldP spid="26" grpId="0" animBg="1"/>
      <p:bldP spid="29" grpId="0" animBg="1"/>
      <p:bldP spid="32" grpId="0" animBg="1"/>
      <p:bldP spid="15" grpId="0" animBg="1"/>
      <p:bldP spid="27" grpId="0" animBg="1"/>
      <p:bldP spid="35" grpId="0" animBg="1"/>
      <p:bldP spid="35" grpId="1" animBg="1"/>
      <p:bldP spid="3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957532" y="267427"/>
            <a:ext cx="10170544" cy="5477774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1984072" y="974784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1984072" y="1369535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984072" y="1788332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984071" y="2190113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1984070" y="2598227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984071" y="3017326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984070" y="3446204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984070" y="3865931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984070" y="4269767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1984070" y="4698645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1984070" y="5136149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580156" y="453154"/>
            <a:ext cx="237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We’ve learned so far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0158" y="882032"/>
            <a:ext cx="9021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How to start PowerPoint &amp; load a file by using the Back Stage (File tab / Open).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80156" y="1286634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The parts of the PowerPoint screen; the Home tab and the contextual Format tab.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80156" y="1699327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How to create new slides both blank and from a template.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0157" y="2112021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How to create WordArt and style it to your liking.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80156" y="2516623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How to insert a Text Box, enter text and then format that Text Box to your style.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80156" y="2929317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How to create a Shape and style 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80156" y="3358195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How to animate the Shape as you like, plus all the settings to customize the animation.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88249" y="4191675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How to insert a picture and to add some styling to it.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8249" y="4620553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CA" dirty="0"/>
              <a:t>How to create a Hyperlink in a textbox and style it so it looks good.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8249" y="5049431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en-CA" dirty="0"/>
              <a:t>How to create a mouse-over hyperlink using the Action command.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0156" y="3787073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How to transition from one slide to the next and all the options for that.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27336" y="6188584"/>
            <a:ext cx="45273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Next, we will cover the </a:t>
            </a:r>
            <a:r>
              <a:rPr lang="en-CA" b="1" i="1" dirty="0"/>
              <a:t>Slide Show</a:t>
            </a:r>
            <a:r>
              <a:rPr lang="en-CA" dirty="0"/>
              <a:t> ribbon.  </a:t>
            </a:r>
          </a:p>
        </p:txBody>
      </p:sp>
    </p:spTree>
    <p:extLst>
      <p:ext uri="{BB962C8B-B14F-4D97-AF65-F5344CB8AC3E}">
        <p14:creationId xmlns:p14="http://schemas.microsoft.com/office/powerpoint/2010/main" val="24701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5" grpId="0"/>
      <p:bldP spid="5" grpId="1"/>
      <p:bldP spid="6" grpId="0"/>
      <p:bldP spid="7" grpId="0"/>
      <p:bldP spid="8" grpId="0"/>
      <p:bldP spid="9" grpId="0"/>
      <p:bldP spid="30" grpId="0" animBg="1"/>
      <p:bldP spid="30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12" y="88963"/>
            <a:ext cx="10058400" cy="1168449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4244196" y="1759787"/>
            <a:ext cx="1708030" cy="252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757578" y="2316893"/>
            <a:ext cx="3194648" cy="53844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539040" y="3111066"/>
            <a:ext cx="3413185" cy="53844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768414" y="4177865"/>
            <a:ext cx="4183811" cy="53844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610261" y="5016536"/>
            <a:ext cx="4341964" cy="53844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6" name="Group 15"/>
          <p:cNvGrpSpPr/>
          <p:nvPr/>
        </p:nvGrpSpPr>
        <p:grpSpPr>
          <a:xfrm>
            <a:off x="1253701" y="5855104"/>
            <a:ext cx="4698523" cy="801435"/>
            <a:chOff x="1253701" y="5855104"/>
            <a:chExt cx="4698523" cy="801435"/>
          </a:xfrm>
          <a:solidFill>
            <a:srgbClr val="00B0F0">
              <a:alpha val="40000"/>
            </a:srgbClr>
          </a:solidFill>
        </p:grpSpPr>
        <p:sp>
          <p:nvSpPr>
            <p:cNvPr id="14" name="Rounded Rectangle 13"/>
            <p:cNvSpPr/>
            <p:nvPr/>
          </p:nvSpPr>
          <p:spPr>
            <a:xfrm>
              <a:off x="1253701" y="6118090"/>
              <a:ext cx="4698523" cy="53844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580732" y="5855104"/>
              <a:ext cx="3371491" cy="2628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8433758" y="1759786"/>
            <a:ext cx="3505200" cy="52621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163463" y="4764536"/>
            <a:ext cx="3505200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7700508" y="2568895"/>
            <a:ext cx="4238449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407879" y="3135333"/>
            <a:ext cx="3531077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476893" y="3935916"/>
            <a:ext cx="3462063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755811" y="5879557"/>
            <a:ext cx="3183145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901796" y="5323904"/>
            <a:ext cx="1224951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07034" y="1414732"/>
            <a:ext cx="5805578" cy="230832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Slide Show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From Beginning &amp; From Current Slide – Self explanatory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Broadcast Slide Show – Online broadcasting that requires</a:t>
            </a:r>
          </a:p>
          <a:p>
            <a:pPr marL="2509838"/>
            <a:r>
              <a:rPr lang="en-CA" dirty="0"/>
              <a:t>a web service.</a:t>
            </a:r>
          </a:p>
          <a:p>
            <a:pPr marL="2509838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Custom Slide Show – Choose specific slides to create a</a:t>
            </a:r>
          </a:p>
          <a:p>
            <a:pPr marL="2328863"/>
            <a:r>
              <a:rPr lang="en-CA" dirty="0"/>
              <a:t>slide show.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2394" y="1414732"/>
            <a:ext cx="5805576" cy="507831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Set Up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Up Slide Show – Settings for how to present the slide</a:t>
            </a:r>
          </a:p>
          <a:p>
            <a:pPr marL="2243138"/>
            <a:r>
              <a:rPr lang="en-CA" dirty="0"/>
              <a:t>show.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Hide Slide – Hide one or more slides from presentation.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Rehearse Timings – Times how long it takes for you to do</a:t>
            </a:r>
          </a:p>
          <a:p>
            <a:pPr marL="2155825"/>
            <a:r>
              <a:rPr lang="en-CA" dirty="0"/>
              <a:t>the presentation.</a:t>
            </a:r>
          </a:p>
          <a:p>
            <a:pPr marL="2155825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Record Slide Show – Record the presentation and save as</a:t>
            </a:r>
          </a:p>
          <a:p>
            <a:pPr marL="2243138"/>
            <a:r>
              <a:rPr lang="en-CA" dirty="0"/>
              <a:t>in AVI or MOV format.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Play Narrations – Play the recorded slide show.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Timings – Play timings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Show Media Controls – Displays the media controls when</a:t>
            </a:r>
          </a:p>
          <a:p>
            <a:pPr marL="2509838"/>
            <a:r>
              <a:rPr lang="en-CA" dirty="0"/>
              <a:t>mouse-over the video.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034" y="3863226"/>
            <a:ext cx="5805578" cy="286232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Monitors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Resolution – Set the resolution up to the maximum for</a:t>
            </a:r>
          </a:p>
          <a:p>
            <a:pPr marL="1527175"/>
            <a:r>
              <a:rPr lang="en-CA" dirty="0"/>
              <a:t>the monitor</a:t>
            </a:r>
          </a:p>
          <a:p>
            <a:pPr marL="1527175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Show On – If two or more monitors are present, choose</a:t>
            </a:r>
          </a:p>
          <a:p>
            <a:pPr marL="1346200"/>
            <a:r>
              <a:rPr lang="en-CA" dirty="0"/>
              <a:t>which monitor to display the presentation.</a:t>
            </a:r>
          </a:p>
          <a:p>
            <a:pPr marL="1346200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Presenter View – If two or more monitors are</a:t>
            </a:r>
          </a:p>
          <a:p>
            <a:pPr marL="982663"/>
            <a:r>
              <a:rPr lang="en-CA" dirty="0"/>
              <a:t>present, presenter view display the presentation, notes, and upcoming events on three panels.</a:t>
            </a:r>
          </a:p>
        </p:txBody>
      </p:sp>
    </p:spTree>
    <p:extLst>
      <p:ext uri="{BB962C8B-B14F-4D97-AF65-F5344CB8AC3E}">
        <p14:creationId xmlns:p14="http://schemas.microsoft.com/office/powerpoint/2010/main" val="5297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6" grpId="0" animBg="1"/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877F20-5531-4851-BE18-187B12F14614}"/>
</file>

<file path=customXml/itemProps2.xml><?xml version="1.0" encoding="utf-8"?>
<ds:datastoreItem xmlns:ds="http://schemas.openxmlformats.org/officeDocument/2006/customXml" ds:itemID="{2831A470-015A-45BF-9986-2E206969F5F9}"/>
</file>

<file path=customXml/itemProps3.xml><?xml version="1.0" encoding="utf-8"?>
<ds:datastoreItem xmlns:ds="http://schemas.openxmlformats.org/officeDocument/2006/customXml" ds:itemID="{9750ABCC-DBC9-404A-ABE6-065773E87E88}"/>
</file>

<file path=docProps/app.xml><?xml version="1.0" encoding="utf-8"?>
<Properties xmlns="http://schemas.openxmlformats.org/officeDocument/2006/extended-properties" xmlns:vt="http://schemas.openxmlformats.org/officeDocument/2006/docPropsVTypes">
  <TotalTime>53804</TotalTime>
  <Words>3072</Words>
  <Application>Microsoft Office PowerPoint</Application>
  <PresentationFormat>Widescreen</PresentationFormat>
  <Paragraphs>337</Paragraphs>
  <Slides>49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1009</cp:revision>
  <dcterms:created xsi:type="dcterms:W3CDTF">2017-09-29T13:57:00Z</dcterms:created>
  <dcterms:modified xsi:type="dcterms:W3CDTF">2020-08-05T15:31:46Z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29200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