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6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7.xml" ContentType="application/vnd.openxmlformats-officedocument.presentationml.slide+xml"/>
  <Override PartName="/ppt/slides/slide15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36.xml" ContentType="application/vnd.openxmlformats-officedocument.presentationml.slide+xml"/>
  <Override PartName="/ppt/slides/slide38.xml" ContentType="application/vnd.openxmlformats-officedocument.presentationml.slide+xml"/>
  <Override PartName="/ppt/slides/slide34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5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3.xml" ContentType="application/vnd.openxmlformats-officedocument.presentationml.slide+xml"/>
  <Override PartName="/ppt/notesSlides/notesSlide5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7" r:id="rId2"/>
    <p:sldId id="258" r:id="rId3"/>
    <p:sldId id="405" r:id="rId4"/>
    <p:sldId id="267" r:id="rId5"/>
    <p:sldId id="256" r:id="rId6"/>
    <p:sldId id="406" r:id="rId7"/>
    <p:sldId id="407" r:id="rId8"/>
    <p:sldId id="266" r:id="rId9"/>
    <p:sldId id="408" r:id="rId10"/>
    <p:sldId id="264" r:id="rId11"/>
    <p:sldId id="263" r:id="rId12"/>
    <p:sldId id="409" r:id="rId13"/>
    <p:sldId id="265" r:id="rId14"/>
    <p:sldId id="259" r:id="rId15"/>
    <p:sldId id="382" r:id="rId16"/>
    <p:sldId id="383" r:id="rId17"/>
    <p:sldId id="384" r:id="rId18"/>
    <p:sldId id="385" r:id="rId19"/>
    <p:sldId id="369" r:id="rId20"/>
    <p:sldId id="370" r:id="rId21"/>
    <p:sldId id="371" r:id="rId22"/>
    <p:sldId id="387" r:id="rId23"/>
    <p:sldId id="372" r:id="rId24"/>
    <p:sldId id="388" r:id="rId25"/>
    <p:sldId id="373" r:id="rId26"/>
    <p:sldId id="389" r:id="rId27"/>
    <p:sldId id="399" r:id="rId28"/>
    <p:sldId id="400" r:id="rId29"/>
    <p:sldId id="401" r:id="rId30"/>
    <p:sldId id="391" r:id="rId31"/>
    <p:sldId id="392" r:id="rId32"/>
    <p:sldId id="393" r:id="rId33"/>
    <p:sldId id="390" r:id="rId34"/>
    <p:sldId id="394" r:id="rId35"/>
    <p:sldId id="395" r:id="rId36"/>
    <p:sldId id="396" r:id="rId37"/>
    <p:sldId id="402" r:id="rId38"/>
    <p:sldId id="403" r:id="rId39"/>
    <p:sldId id="404" r:id="rId40"/>
    <p:sldId id="350" r:id="rId41"/>
    <p:sldId id="260" r:id="rId42"/>
    <p:sldId id="261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0000"/>
    <a:srgbClr val="FFB87D"/>
    <a:srgbClr val="FFC699"/>
    <a:srgbClr val="ED7D31"/>
    <a:srgbClr val="F1AC23"/>
    <a:srgbClr val="F8CCAE"/>
    <a:srgbClr val="F5B88F"/>
    <a:srgbClr val="F1F8EC"/>
    <a:srgbClr val="FADDCA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10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0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50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customXml" Target="../customXml/item3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0563F-02DC-4124-A5F1-A9C636BD1AFF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BEBD6-E9C6-4D02-8BBB-C6BBFADC817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1701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1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105516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2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761245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32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9021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33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62551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36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180020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37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926644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Please</a:t>
            </a:r>
            <a:r>
              <a:rPr lang="en-CA" baseline="0" dirty="0"/>
              <a:t> do not hesitate to ask any question regarding </a:t>
            </a:r>
            <a:r>
              <a:rPr lang="en-CA" baseline="0"/>
              <a:t>this session, </a:t>
            </a:r>
            <a:r>
              <a:rPr lang="en-CA" baseline="0" dirty="0"/>
              <a:t>and I will make sure to answer your question as soon as possible.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41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620670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3571E-5757-4613-A54E-249D2601DE4E}" type="datetime1">
              <a:rPr lang="en-US" smtClean="0"/>
              <a:t>8/5/2020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8299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268AE-8062-40C2-BCC7-F806B7121234}" type="datetime1">
              <a:rPr lang="en-US" smtClean="0"/>
              <a:t>8/5/2020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111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AC282-C2F9-4393-888F-FE0CD4ADA87D}" type="datetime1">
              <a:rPr lang="en-US" smtClean="0"/>
              <a:t>8/5/2020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409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online image</a:t>
            </a:r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7991A-A729-4752-B983-A3209F9F3AE8}" type="datetime1">
              <a:rPr lang="en-US" smtClean="0"/>
              <a:t>8/5/2020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footer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2B24C-DC2C-4712-9D60-04BFC1B335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2009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14AE-72C2-4F75-AEC2-4E5B03FF11C5}" type="datetime1">
              <a:rPr lang="en-US" smtClean="0"/>
              <a:t>8/5/2020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77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EC37-0CCB-4A87-B3E1-68059CD775C4}" type="datetime1">
              <a:rPr lang="en-US" smtClean="0"/>
              <a:t>8/5/2020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3129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A5DD2-78A0-4460-BE00-01E88DBE42DC}" type="datetime1">
              <a:rPr lang="en-US" smtClean="0"/>
              <a:t>8/5/2020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4241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D931D-4A4B-44E7-A640-0BCD17463B0E}" type="datetime1">
              <a:rPr lang="en-US" smtClean="0"/>
              <a:t>8/5/2020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203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A1CE-A379-4620-B4F1-1012371ABFE4}" type="datetime1">
              <a:rPr lang="en-US" smtClean="0"/>
              <a:t>8/5/2020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757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19DF7-A2F7-48B4-B4BF-DCB685847789}" type="datetime1">
              <a:rPr lang="en-US" smtClean="0"/>
              <a:t>8/5/2020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959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B1D30-CDCA-4040-B985-EDDE5473082D}" type="datetime1">
              <a:rPr lang="en-US" smtClean="0"/>
              <a:t>8/5/2020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664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56A5C-742E-4356-86E8-D1C826B2EDFB}" type="datetime1">
              <a:rPr lang="en-US" smtClean="0"/>
              <a:t>8/5/2020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3371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EE394-13D8-419E-9940-D7E54BDB0012}" type="datetime1">
              <a:rPr lang="en-US" smtClean="0"/>
              <a:t>8/5/2020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CA"/>
              <a:t>This is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600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image" Target="../media/image26.png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9.png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7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8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Relationship Id="rId9" Type="http://schemas.openxmlformats.org/officeDocument/2006/relationships/image" Target="../media/image7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8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4"/>
          <a:stretch/>
        </p:blipFill>
        <p:spPr bwMode="auto">
          <a:xfrm>
            <a:off x="0" y="0"/>
            <a:ext cx="12307078" cy="6902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73583" y="208001"/>
            <a:ext cx="6047943" cy="830933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85000" lnSpcReduction="10000"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5333" b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CA" dirty="0"/>
              <a:t>PowerPoint 2010 Intro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350" y="1246935"/>
            <a:ext cx="1386377" cy="13433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96371" y="2825470"/>
            <a:ext cx="1714334" cy="369332"/>
          </a:xfrm>
          <a:prstGeom prst="rect">
            <a:avLst/>
          </a:prstGeom>
          <a:solidFill>
            <a:srgbClr val="FBE0CD"/>
          </a:solidFill>
          <a:effectLst>
            <a:glow rad="101600">
              <a:schemeClr val="accent6">
                <a:lumMod val="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Entry Level</a:t>
            </a:r>
          </a:p>
        </p:txBody>
      </p:sp>
    </p:spTree>
    <p:extLst>
      <p:ext uri="{BB962C8B-B14F-4D97-AF65-F5344CB8AC3E}">
        <p14:creationId xmlns:p14="http://schemas.microsoft.com/office/powerpoint/2010/main" val="2847858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E1A7BD7-41B6-41B0-83EF-CB58A1CB0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237" y="0"/>
            <a:ext cx="5708259" cy="6858000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2A28DB-B5DE-4094-A2BC-CCC5A1E45532}"/>
              </a:ext>
            </a:extLst>
          </p:cNvPr>
          <p:cNvSpPr txBox="1"/>
          <p:nvPr/>
        </p:nvSpPr>
        <p:spPr>
          <a:xfrm>
            <a:off x="2660822" y="2675239"/>
            <a:ext cx="343517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These links display the WebEx information for that course</a:t>
            </a:r>
            <a:endParaRPr lang="en-GB" sz="20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5883DCB-30D8-4173-91E6-9B2E9AD30084}"/>
              </a:ext>
            </a:extLst>
          </p:cNvPr>
          <p:cNvGrpSpPr/>
          <p:nvPr/>
        </p:nvGrpSpPr>
        <p:grpSpPr>
          <a:xfrm>
            <a:off x="6096000" y="3029182"/>
            <a:ext cx="4547286" cy="966169"/>
            <a:chOff x="6096000" y="3029182"/>
            <a:chExt cx="4547286" cy="966169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41645BA8-9CD3-4B4E-81A0-F60B92F10C1E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1359243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1746A0EA-7490-4D18-A438-FE9236850EE9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2438400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CE1A7D98-4E08-409D-A44A-D6235C3394CB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3566984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13041F54-6A78-46F8-BA3A-BCAA6E01B364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4547286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00A724F-ABEA-4288-B2C9-4630EAA449A9}"/>
              </a:ext>
            </a:extLst>
          </p:cNvPr>
          <p:cNvSpPr txBox="1"/>
          <p:nvPr/>
        </p:nvSpPr>
        <p:spPr>
          <a:xfrm>
            <a:off x="181233" y="5244001"/>
            <a:ext cx="591476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These links download the ICS file for that course so that you can add it to your Outlook calendar as an event.</a:t>
            </a:r>
            <a:endParaRPr lang="en-GB" sz="2000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17B5754-8629-4D1A-B0EF-56335F8DAAA7}"/>
              </a:ext>
            </a:extLst>
          </p:cNvPr>
          <p:cNvGrpSpPr/>
          <p:nvPr/>
        </p:nvGrpSpPr>
        <p:grpSpPr>
          <a:xfrm>
            <a:off x="6096001" y="4304604"/>
            <a:ext cx="4868561" cy="1293340"/>
            <a:chOff x="5943601" y="4152204"/>
            <a:chExt cx="4868561" cy="1293340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F650D135-E18D-4921-AB9D-99D10FF61FE2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78970"/>
              <a:ext cx="4868561" cy="12665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6BDB9215-C155-46AF-830F-3C71610F9DC4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52204"/>
              <a:ext cx="3698788" cy="129334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451FA0C0-A862-4CBE-9DB5-3069BDE33A2A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78970"/>
              <a:ext cx="2545491" cy="12665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4F8B8748-737F-480E-88F2-60F6DC759346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61168"/>
              <a:ext cx="1285102" cy="128437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B611B86B-06AB-4DC3-9E25-B38DC8E5BE84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538006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2794723" y="4730091"/>
            <a:ext cx="4972231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To download the</a:t>
            </a:r>
          </a:p>
          <a:p>
            <a:pPr marL="684213" indent="-342900">
              <a:buFont typeface="Wingdings" panose="05000000000000000000" pitchFamily="2" charset="2"/>
              <a:buChar char="Ø"/>
            </a:pPr>
            <a:r>
              <a:rPr lang="en-CA" sz="2000" dirty="0"/>
              <a:t>Courseware file (A PowerPoint file)</a:t>
            </a:r>
          </a:p>
          <a:p>
            <a:r>
              <a:rPr lang="en-CA" sz="2000" b="1" dirty="0"/>
              <a:t>and/or</a:t>
            </a:r>
          </a:p>
          <a:p>
            <a:pPr marL="684213" indent="-342900">
              <a:buFont typeface="Wingdings" panose="05000000000000000000" pitchFamily="2" charset="2"/>
              <a:buChar char="Ø"/>
            </a:pPr>
            <a:r>
              <a:rPr lang="en-CA" sz="2000" dirty="0"/>
              <a:t>Sample data files used in the course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  <a:stCxn id="11" idx="3"/>
            <a:endCxn id="20" idx="2"/>
          </p:cNvCxnSpPr>
          <p:nvPr/>
        </p:nvCxnSpPr>
        <p:spPr>
          <a:xfrm flipV="1">
            <a:off x="7766954" y="3190970"/>
            <a:ext cx="1043678" cy="220084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509563" y="1539284"/>
            <a:ext cx="5405205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Download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26A7F7-3E47-4C6B-BC23-AC12809167F1}"/>
              </a:ext>
            </a:extLst>
          </p:cNvPr>
          <p:cNvSpPr txBox="1"/>
          <p:nvPr/>
        </p:nvSpPr>
        <p:spPr>
          <a:xfrm>
            <a:off x="6585165" y="2790860"/>
            <a:ext cx="4450933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click on the </a:t>
            </a:r>
            <a:r>
              <a:rPr lang="en-CA" dirty="0"/>
              <a:t>Course Files Downloads </a:t>
            </a:r>
            <a:r>
              <a:rPr lang="en-CA" b="0" dirty="0"/>
              <a:t>link</a:t>
            </a:r>
            <a:endParaRPr lang="en-GB" b="0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20" idx="0"/>
            <a:endCxn id="29" idx="4"/>
          </p:cNvCxnSpPr>
          <p:nvPr/>
        </p:nvCxnSpPr>
        <p:spPr>
          <a:xfrm flipH="1" flipV="1">
            <a:off x="8198874" y="1927377"/>
            <a:ext cx="611758" cy="86348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430CE7EB-6C7F-4FE1-8992-AB61679E6D12}"/>
              </a:ext>
            </a:extLst>
          </p:cNvPr>
          <p:cNvSpPr/>
          <p:nvPr/>
        </p:nvSpPr>
        <p:spPr>
          <a:xfrm>
            <a:off x="7766954" y="1682781"/>
            <a:ext cx="863839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D01D96-E954-41C6-AD11-9C9BC38386C6}"/>
              </a:ext>
            </a:extLst>
          </p:cNvPr>
          <p:cNvSpPr txBox="1"/>
          <p:nvPr/>
        </p:nvSpPr>
        <p:spPr>
          <a:xfrm>
            <a:off x="509563" y="2816795"/>
            <a:ext cx="558643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CA" sz="2000" b="1" dirty="0"/>
              <a:t>Course Files Download</a:t>
            </a:r>
            <a:r>
              <a:rPr lang="en-CA" sz="2000" dirty="0"/>
              <a:t> – The courseware and the data files which are used in the courses are all available for download any time whether or not you are taking the course.</a:t>
            </a:r>
            <a:endParaRPr lang="en-GB" sz="2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0F06DB4-8352-4ADB-9056-026D1EF16637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03875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0" grpId="0" animBg="1"/>
      <p:bldP spid="29" grpId="0" animBg="1"/>
      <p:bldP spid="29" grpId="1" animBg="1"/>
      <p:bldP spid="29" grpId="2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7D463A-D939-4DF5-A591-FB5AE1C2E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796" y="0"/>
            <a:ext cx="5742122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387080" y="4294361"/>
            <a:ext cx="5586437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PowerPoint Courseware File</a:t>
            </a:r>
            <a:r>
              <a:rPr lang="en-CA" sz="2000" dirty="0"/>
              <a:t> is the course itself.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66F5037-725A-447A-B6E2-9433739067E1}"/>
              </a:ext>
            </a:extLst>
          </p:cNvPr>
          <p:cNvGrpSpPr/>
          <p:nvPr/>
        </p:nvGrpSpPr>
        <p:grpSpPr>
          <a:xfrm>
            <a:off x="5973517" y="4090800"/>
            <a:ext cx="752023" cy="985402"/>
            <a:chOff x="5973517" y="4090800"/>
            <a:chExt cx="752023" cy="985402"/>
          </a:xfrm>
        </p:grpSpPr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3998DC7B-3DC3-4AB4-8494-A7C0B9EFE4D5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5973517" y="4494416"/>
              <a:ext cx="743477" cy="1538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CA170E0-1F5C-47B1-B979-1D0951CDC31A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 flipV="1">
              <a:off x="5973517" y="4366902"/>
              <a:ext cx="752023" cy="12751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4FEB0A90-28D9-4543-A7FD-0CF0DAB67F9B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 flipV="1">
              <a:off x="5973517" y="4090800"/>
              <a:ext cx="743477" cy="40361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B31434AE-A0B4-4E1E-A945-461C3038A6A9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5973517" y="4494416"/>
              <a:ext cx="743477" cy="58178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44B481FA-5B19-4F74-8927-7F0A33112140}"/>
              </a:ext>
            </a:extLst>
          </p:cNvPr>
          <p:cNvSpPr txBox="1"/>
          <p:nvPr/>
        </p:nvSpPr>
        <p:spPr>
          <a:xfrm>
            <a:off x="10434415" y="3551294"/>
            <a:ext cx="1575604" cy="16312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Course Sample File</a:t>
            </a:r>
            <a:r>
              <a:rPr lang="en-CA" sz="2000" dirty="0"/>
              <a:t> is the data file used in the course.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B636495-C626-4BA6-A864-CA5DC132A691}"/>
              </a:ext>
            </a:extLst>
          </p:cNvPr>
          <p:cNvGrpSpPr/>
          <p:nvPr/>
        </p:nvGrpSpPr>
        <p:grpSpPr>
          <a:xfrm>
            <a:off x="8665435" y="4090800"/>
            <a:ext cx="1768980" cy="1002493"/>
            <a:chOff x="8665435" y="4090800"/>
            <a:chExt cx="1768980" cy="1002493"/>
          </a:xfrm>
        </p:grpSpPr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190AF6E6-6324-4468-B2B7-5235BC2DC42B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>
              <a:off x="8682527" y="4366902"/>
              <a:ext cx="1751888" cy="26491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800DEC2F-FA0A-4731-BD62-117A81678E61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 flipV="1">
              <a:off x="8699619" y="4366901"/>
              <a:ext cx="1734796" cy="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46B17E06-DBFD-462C-9AF4-42A2CCE9129F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 flipV="1">
              <a:off x="8665435" y="4090800"/>
              <a:ext cx="1768980" cy="27610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93A07BF9-07AD-4F0D-98F6-BF8888306A81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>
              <a:off x="8708164" y="4366902"/>
              <a:ext cx="1726251" cy="72639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8E511A3-3BD6-4A4C-A6FB-01897BEE19E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33241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509563" y="2816795"/>
            <a:ext cx="5586437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n-CA" sz="2000" b="1" dirty="0"/>
              <a:t>Tech Videos</a:t>
            </a:r>
            <a:r>
              <a:rPr lang="en-CA" sz="2000" dirty="0"/>
              <a:t> are the fourth section of the website. As they are created, they will be placed here.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  <a:endCxn id="7" idx="3"/>
          </p:cNvCxnSpPr>
          <p:nvPr/>
        </p:nvCxnSpPr>
        <p:spPr>
          <a:xfrm flipV="1">
            <a:off x="6096000" y="1891557"/>
            <a:ext cx="1017948" cy="143307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FCBCD4-8DED-43A2-9B05-C7C152F62086}"/>
              </a:ext>
            </a:extLst>
          </p:cNvPr>
          <p:cNvSpPr/>
          <p:nvPr/>
        </p:nvSpPr>
        <p:spPr>
          <a:xfrm>
            <a:off x="7030005" y="1682781"/>
            <a:ext cx="573198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D9898F-F140-4805-9D2E-424562D2A64B}"/>
              </a:ext>
            </a:extLst>
          </p:cNvPr>
          <p:cNvSpPr txBox="1"/>
          <p:nvPr/>
        </p:nvSpPr>
        <p:spPr>
          <a:xfrm>
            <a:off x="509562" y="3952540"/>
            <a:ext cx="5586437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Tech Videos</a:t>
            </a:r>
            <a:r>
              <a:rPr lang="en-CA" sz="2000" dirty="0"/>
              <a:t> are short 3 to 15 minute videos featuring solutions to various tech issues.</a:t>
            </a:r>
            <a:endParaRPr lang="en-GB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4041BDD-00CA-4A9A-89ED-98783B5738EC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52137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7" grpId="0" animBg="1"/>
      <p:bldP spid="7" grpId="1" animBg="1"/>
      <p:bldP spid="7" grpId="2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71475" y="1254534"/>
            <a:ext cx="11412842" cy="1143000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5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will we be covering in this course?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3495674" y="328273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Download &amp; Open PowerPoint File from NITHA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3495674" y="3912009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Parts of PowerPoint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3490913" y="4541282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Making of a PowerPoint Slides</a:t>
            </a:r>
          </a:p>
        </p:txBody>
      </p:sp>
    </p:spTree>
    <p:extLst>
      <p:ext uri="{BB962C8B-B14F-4D97-AF65-F5344CB8AC3E}">
        <p14:creationId xmlns:p14="http://schemas.microsoft.com/office/powerpoint/2010/main" val="344363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5" grpId="0" animBg="1"/>
      <p:bldP spid="7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871" y="1512374"/>
            <a:ext cx="2746567" cy="457761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872" y="6089985"/>
            <a:ext cx="10058400" cy="1728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78594" y="283122"/>
            <a:ext cx="6844145" cy="830997"/>
          </a:xfrm>
          <a:prstGeom prst="rect">
            <a:avLst/>
          </a:prstGeom>
          <a:solidFill>
            <a:srgbClr val="00B050">
              <a:alpha val="40000"/>
            </a:srgbClr>
          </a:solidFill>
          <a:effectLst>
            <a:glow rad="139700">
              <a:schemeClr val="accent6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Let’s open the PowerPoint 2010 program</a:t>
            </a:r>
          </a:p>
          <a:p>
            <a:pPr algn="ctr"/>
            <a:endParaRPr lang="en-CA" sz="1600" dirty="0"/>
          </a:p>
          <a:p>
            <a:pPr algn="ctr"/>
            <a:r>
              <a:rPr lang="en-CA" sz="1400" dirty="0"/>
              <a:t>If you are using a computer in this course, then follow along with what I do.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76850" y="2498781"/>
            <a:ext cx="5067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1600" b="1" dirty="0"/>
              <a:t>Scroll down the program list and find MS Office 2010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sz="1600" b="1" dirty="0"/>
              <a:t>Then click on PowerPoint 2010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3025211" y="2704255"/>
            <a:ext cx="2350095" cy="1278085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23" idx="3"/>
          </p:cNvCxnSpPr>
          <p:nvPr/>
        </p:nvCxnSpPr>
        <p:spPr>
          <a:xfrm flipH="1">
            <a:off x="3038261" y="2922662"/>
            <a:ext cx="2789973" cy="1974079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/>
          <p:cNvGrpSpPr/>
          <p:nvPr/>
        </p:nvGrpSpPr>
        <p:grpSpPr>
          <a:xfrm>
            <a:off x="124237" y="1660119"/>
            <a:ext cx="11705813" cy="5099195"/>
            <a:chOff x="124237" y="1660119"/>
            <a:chExt cx="11705813" cy="5099195"/>
          </a:xfrm>
        </p:grpSpPr>
        <p:sp>
          <p:nvSpPr>
            <p:cNvPr id="7" name="TextBox 6"/>
            <p:cNvSpPr txBox="1"/>
            <p:nvPr/>
          </p:nvSpPr>
          <p:spPr>
            <a:xfrm>
              <a:off x="124237" y="6389982"/>
              <a:ext cx="2543175" cy="369332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b="1" dirty="0">
                  <a:solidFill>
                    <a:srgbClr val="FF0000"/>
                  </a:solidFill>
                </a:rPr>
                <a:t>Windows 7 </a:t>
              </a:r>
              <a:r>
                <a:rPr lang="en-CA" dirty="0"/>
                <a:t>start button</a:t>
              </a:r>
            </a:p>
          </p:txBody>
        </p:sp>
        <p:sp>
          <p:nvSpPr>
            <p:cNvPr id="8" name="Line Callout 1 7"/>
            <p:cNvSpPr/>
            <p:nvPr/>
          </p:nvSpPr>
          <p:spPr>
            <a:xfrm>
              <a:off x="1440872" y="6024784"/>
              <a:ext cx="353745" cy="249653"/>
            </a:xfrm>
            <a:prstGeom prst="borderCallout1">
              <a:avLst>
                <a:gd name="adj1" fmla="val 51919"/>
                <a:gd name="adj2" fmla="val -3672"/>
                <a:gd name="adj3" fmla="val 142352"/>
                <a:gd name="adj4" fmla="val -45324"/>
              </a:avLst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5276850" y="1660119"/>
              <a:ext cx="6553200" cy="584775"/>
              <a:chOff x="5276850" y="1660119"/>
              <a:chExt cx="6553200" cy="584775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5276850" y="1660119"/>
                <a:ext cx="6553200" cy="584775"/>
                <a:chOff x="5276850" y="1660119"/>
                <a:chExt cx="6553200" cy="58477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5276850" y="1660119"/>
                  <a:ext cx="655320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342900" indent="-342900">
                    <a:buFont typeface="+mj-lt"/>
                    <a:buAutoNum type="arabicPeriod"/>
                  </a:pPr>
                  <a:r>
                    <a:rPr lang="en-CA" sz="1600" b="1" dirty="0"/>
                    <a:t>Click on your Start Button (</a:t>
                  </a:r>
                  <a:r>
                    <a:rPr lang="en-CA" sz="1600" b="1" dirty="0">
                      <a:solidFill>
                        <a:srgbClr val="C00000"/>
                      </a:solidFill>
                    </a:rPr>
                    <a:t>Windows 7</a:t>
                  </a:r>
                  <a:r>
                    <a:rPr lang="en-CA" sz="1600" b="1" dirty="0"/>
                    <a:t>)</a:t>
                  </a:r>
                </a:p>
                <a:p>
                  <a:pPr marL="800100" lvl="1" indent="-342900">
                    <a:buFont typeface="Wingdings" panose="05000000000000000000" pitchFamily="2" charset="2"/>
                    <a:buChar char="Ø"/>
                  </a:pPr>
                  <a:r>
                    <a:rPr lang="en-CA" sz="1600" b="1" dirty="0"/>
                    <a:t>Click on </a:t>
                  </a:r>
                  <a:r>
                    <a:rPr lang="en-CA" sz="1600" b="1" i="1" dirty="0"/>
                    <a:t>All Programs</a:t>
                  </a:r>
                </a:p>
              </p:txBody>
            </p:sp>
            <p:pic>
              <p:nvPicPr>
                <p:cNvPr id="29" name="Picture 28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098637" y="1885995"/>
                  <a:ext cx="2400635" cy="323895"/>
                </a:xfrm>
                <a:prstGeom prst="rect">
                  <a:avLst/>
                </a:prstGeom>
                <a:ln w="12700">
                  <a:solidFill>
                    <a:schemeClr val="tx1"/>
                  </a:solidFill>
                </a:ln>
              </p:spPr>
            </p:pic>
          </p:grpSp>
          <p:cxnSp>
            <p:nvCxnSpPr>
              <p:cNvPr id="31" name="Straight Arrow Connector 30"/>
              <p:cNvCxnSpPr/>
              <p:nvPr/>
            </p:nvCxnSpPr>
            <p:spPr>
              <a:xfrm>
                <a:off x="8124825" y="2084450"/>
                <a:ext cx="84772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9" name="TextBox 18"/>
          <p:cNvSpPr txBox="1"/>
          <p:nvPr/>
        </p:nvSpPr>
        <p:spPr>
          <a:xfrm>
            <a:off x="233641" y="534674"/>
            <a:ext cx="3569238" cy="307777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/>
            </a:lvl1pPr>
          </a:lstStyle>
          <a:p>
            <a:r>
              <a:rPr lang="en-CA" dirty="0"/>
              <a:t>Goal: </a:t>
            </a:r>
            <a:r>
              <a:rPr lang="en-CA" b="0" dirty="0"/>
              <a:t>To </a:t>
            </a:r>
            <a:r>
              <a:rPr lang="en-CA" i="1" dirty="0"/>
              <a:t>start</a:t>
            </a:r>
            <a:r>
              <a:rPr lang="en-CA" b="0" dirty="0"/>
              <a:t> PowerPoint 2010. (</a:t>
            </a:r>
            <a:r>
              <a:rPr lang="en-CA" dirty="0">
                <a:solidFill>
                  <a:srgbClr val="C00000"/>
                </a:solidFill>
              </a:rPr>
              <a:t>Windows 7</a:t>
            </a:r>
            <a:r>
              <a:rPr lang="en-CA" b="0" dirty="0"/>
              <a:t>)</a:t>
            </a:r>
            <a:endParaRPr lang="en-CA" dirty="0"/>
          </a:p>
        </p:txBody>
      </p:sp>
      <p:sp>
        <p:nvSpPr>
          <p:cNvPr id="12" name="Rectangle 11"/>
          <p:cNvSpPr/>
          <p:nvPr/>
        </p:nvSpPr>
        <p:spPr>
          <a:xfrm>
            <a:off x="1521152" y="3939610"/>
            <a:ext cx="1521150" cy="115545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ectangle 22"/>
          <p:cNvSpPr/>
          <p:nvPr/>
        </p:nvSpPr>
        <p:spPr>
          <a:xfrm>
            <a:off x="1517111" y="4838968"/>
            <a:ext cx="1521150" cy="115545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69553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23" grpId="0" animBg="1"/>
      <p:bldP spid="23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091" y="1060044"/>
            <a:ext cx="1756624" cy="485225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029" y="5913798"/>
            <a:ext cx="10058400" cy="3140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133755" y="1660119"/>
            <a:ext cx="9134070" cy="5058523"/>
            <a:chOff x="133755" y="1660119"/>
            <a:chExt cx="9134070" cy="5058523"/>
          </a:xfrm>
        </p:grpSpPr>
        <p:sp>
          <p:nvSpPr>
            <p:cNvPr id="10" name="TextBox 9"/>
            <p:cNvSpPr txBox="1"/>
            <p:nvPr/>
          </p:nvSpPr>
          <p:spPr>
            <a:xfrm>
              <a:off x="133755" y="6349310"/>
              <a:ext cx="2543175" cy="369332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b="1" dirty="0">
                  <a:solidFill>
                    <a:srgbClr val="FF0000"/>
                  </a:solidFill>
                </a:rPr>
                <a:t>Windows 10 </a:t>
              </a:r>
              <a:r>
                <a:rPr lang="en-CA" dirty="0"/>
                <a:t>start button</a:t>
              </a:r>
            </a:p>
          </p:txBody>
        </p:sp>
        <p:sp>
          <p:nvSpPr>
            <p:cNvPr id="11" name="Line Callout 1 10"/>
            <p:cNvSpPr/>
            <p:nvPr/>
          </p:nvSpPr>
          <p:spPr>
            <a:xfrm rot="10800000">
              <a:off x="1772458" y="5910808"/>
              <a:ext cx="312715" cy="317067"/>
            </a:xfrm>
            <a:prstGeom prst="borderCallout1">
              <a:avLst>
                <a:gd name="adj1" fmla="val 46698"/>
                <a:gd name="adj2" fmla="val 101187"/>
                <a:gd name="adj3" fmla="val -41960"/>
                <a:gd name="adj4" fmla="val 194686"/>
              </a:avLst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276850" y="1660119"/>
              <a:ext cx="399097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/>
              </a:pPr>
              <a:r>
                <a:rPr lang="en-CA" sz="1600" b="1" dirty="0"/>
                <a:t>Click on your Start Button (</a:t>
              </a:r>
              <a:r>
                <a:rPr lang="en-CA" sz="1600" b="1" dirty="0">
                  <a:solidFill>
                    <a:srgbClr val="C00000"/>
                  </a:solidFill>
                </a:rPr>
                <a:t>Windows 10</a:t>
              </a:r>
              <a:r>
                <a:rPr lang="en-CA" sz="1600" b="1" dirty="0"/>
                <a:t>)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276850" y="2498781"/>
            <a:ext cx="5067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1600" b="1" dirty="0"/>
              <a:t>Scroll down the program list and find MS Office 2010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sz="1600" b="1" dirty="0"/>
              <a:t>Then click on PowerPoint 2010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H="1" flipV="1">
            <a:off x="3513715" y="1504060"/>
            <a:ext cx="2169238" cy="1182254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3513715" y="2914116"/>
            <a:ext cx="2331609" cy="1452785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278594" y="283122"/>
            <a:ext cx="6844145" cy="830997"/>
          </a:xfrm>
          <a:prstGeom prst="rect">
            <a:avLst/>
          </a:prstGeom>
          <a:solidFill>
            <a:srgbClr val="00B050">
              <a:alpha val="40000"/>
            </a:srgbClr>
          </a:solidFill>
          <a:effectLst>
            <a:glow rad="139700">
              <a:schemeClr val="accent6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Let’s open the PowerPoint 2010 program</a:t>
            </a:r>
          </a:p>
          <a:p>
            <a:pPr algn="ctr"/>
            <a:endParaRPr lang="en-CA" sz="1600" dirty="0"/>
          </a:p>
          <a:p>
            <a:pPr algn="ctr"/>
            <a:r>
              <a:rPr lang="en-CA" sz="1400" dirty="0"/>
              <a:t>If you are using a computer in this course, then follow along with what I do.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33641" y="534674"/>
            <a:ext cx="3569238" cy="307777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/>
            </a:lvl1pPr>
          </a:lstStyle>
          <a:p>
            <a:r>
              <a:rPr lang="en-CA" dirty="0"/>
              <a:t>Goal: </a:t>
            </a:r>
            <a:r>
              <a:rPr lang="en-CA" b="0" dirty="0"/>
              <a:t>To </a:t>
            </a:r>
            <a:r>
              <a:rPr lang="en-CA" i="1" dirty="0"/>
              <a:t>start</a:t>
            </a:r>
            <a:r>
              <a:rPr lang="en-CA" b="0" dirty="0"/>
              <a:t> PowerPoint 2010. (</a:t>
            </a:r>
            <a:r>
              <a:rPr lang="en-CA" dirty="0">
                <a:solidFill>
                  <a:srgbClr val="C00000"/>
                </a:solidFill>
              </a:rPr>
              <a:t>Windows 10</a:t>
            </a:r>
            <a:r>
              <a:rPr lang="en-CA" b="0" dirty="0"/>
              <a:t>)</a:t>
            </a:r>
            <a:endParaRPr lang="en-CA" dirty="0"/>
          </a:p>
        </p:txBody>
      </p:sp>
      <p:sp>
        <p:nvSpPr>
          <p:cNvPr id="7" name="Rectangle 6"/>
          <p:cNvSpPr/>
          <p:nvPr/>
        </p:nvSpPr>
        <p:spPr>
          <a:xfrm>
            <a:off x="1757091" y="4238714"/>
            <a:ext cx="1756624" cy="24782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ectangle 19"/>
          <p:cNvSpPr/>
          <p:nvPr/>
        </p:nvSpPr>
        <p:spPr>
          <a:xfrm>
            <a:off x="1757091" y="1387009"/>
            <a:ext cx="1756624" cy="24782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90334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20" grpId="0" animBg="1"/>
      <p:bldP spid="20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675117" y="3443955"/>
            <a:ext cx="3367044" cy="521292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692209" y="4221621"/>
            <a:ext cx="3349952" cy="287261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136732" y="128187"/>
            <a:ext cx="417034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Open Presentation in PowerPoint 2010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8007" y="885738"/>
            <a:ext cx="4067798" cy="1477328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Next we need to open the sample PowerPoint presentation that we downloaded from the NITHA server (or was given to you by your Telehealth Coordinator)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6373" y="3365083"/>
            <a:ext cx="3999432" cy="12003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the </a:t>
            </a:r>
            <a:r>
              <a:rPr lang="en-CA" b="1" i="1" dirty="0"/>
              <a:t>File</a:t>
            </a:r>
            <a:r>
              <a:rPr lang="en-CA" dirty="0"/>
              <a:t> tab along the top left of the program (the red tab)</a:t>
            </a:r>
          </a:p>
          <a:p>
            <a:pPr marL="358775" lvl="1"/>
            <a:r>
              <a:rPr lang="en-CA" dirty="0"/>
              <a:t>OR</a:t>
            </a:r>
          </a:p>
          <a:p>
            <a:pPr marL="342900" indent="-342900">
              <a:buFont typeface="+mj-lt"/>
              <a:buAutoNum type="arabicPeriod"/>
            </a:pPr>
            <a:r>
              <a:rPr lang="en-CA" dirty="0"/>
              <a:t>Press the Ctrl-O keyboard sequence.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765" y="948583"/>
            <a:ext cx="7562244" cy="5849595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flipV="1">
            <a:off x="4042161" y="1324598"/>
            <a:ext cx="606751" cy="236718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5304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450" y="870510"/>
            <a:ext cx="7674226" cy="59362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6732" y="128187"/>
            <a:ext cx="417034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Open Sample Document in MS Word 2010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6732" y="881518"/>
            <a:ext cx="4170348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the </a:t>
            </a:r>
            <a:r>
              <a:rPr lang="en-CA" b="1" i="1" dirty="0"/>
              <a:t>Downloads</a:t>
            </a:r>
            <a:r>
              <a:rPr lang="en-CA" dirty="0"/>
              <a:t> or </a:t>
            </a:r>
            <a:r>
              <a:rPr lang="en-CA" b="1" i="1" dirty="0"/>
              <a:t>Documents </a:t>
            </a:r>
            <a:r>
              <a:rPr lang="en-CA" dirty="0"/>
              <a:t>folder in the </a:t>
            </a:r>
            <a:r>
              <a:rPr lang="en-CA" b="1" i="1" dirty="0"/>
              <a:t>Navigation </a:t>
            </a:r>
            <a:r>
              <a:rPr lang="en-CA" dirty="0"/>
              <a:t>pane.</a:t>
            </a:r>
          </a:p>
        </p:txBody>
      </p:sp>
      <p:cxnSp>
        <p:nvCxnSpPr>
          <p:cNvPr id="14" name="Straight Arrow Connector 13"/>
          <p:cNvCxnSpPr>
            <a:stCxn id="12" idx="3"/>
          </p:cNvCxnSpPr>
          <p:nvPr/>
        </p:nvCxnSpPr>
        <p:spPr>
          <a:xfrm>
            <a:off x="4307080" y="1204684"/>
            <a:ext cx="1298960" cy="141283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36732" y="2717947"/>
            <a:ext cx="4170348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the </a:t>
            </a:r>
            <a:r>
              <a:rPr lang="en-CA" b="1" i="1" dirty="0"/>
              <a:t>Sample.pptx</a:t>
            </a:r>
            <a:r>
              <a:rPr lang="en-CA" dirty="0"/>
              <a:t> file.</a:t>
            </a:r>
          </a:p>
        </p:txBody>
      </p:sp>
      <p:cxnSp>
        <p:nvCxnSpPr>
          <p:cNvPr id="17" name="Straight Arrow Connector 16"/>
          <p:cNvCxnSpPr>
            <a:stCxn id="15" idx="3"/>
          </p:cNvCxnSpPr>
          <p:nvPr/>
        </p:nvCxnSpPr>
        <p:spPr>
          <a:xfrm flipV="1">
            <a:off x="4307080" y="2561875"/>
            <a:ext cx="3307223" cy="340738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32459" y="4550058"/>
            <a:ext cx="4170348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Click on the </a:t>
            </a:r>
            <a:r>
              <a:rPr lang="en-CA" b="1" i="1" dirty="0"/>
              <a:t>Open</a:t>
            </a:r>
            <a:r>
              <a:rPr lang="en-CA" dirty="0"/>
              <a:t> button.</a:t>
            </a:r>
          </a:p>
        </p:txBody>
      </p:sp>
      <p:cxnSp>
        <p:nvCxnSpPr>
          <p:cNvPr id="20" name="Straight Arrow Connector 19"/>
          <p:cNvCxnSpPr>
            <a:stCxn id="18" idx="3"/>
          </p:cNvCxnSpPr>
          <p:nvPr/>
        </p:nvCxnSpPr>
        <p:spPr>
          <a:xfrm>
            <a:off x="4302807" y="4734724"/>
            <a:ext cx="5721410" cy="65767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6027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259" y="780566"/>
            <a:ext cx="7779457" cy="60176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133062"/>
            <a:ext cx="2106215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Parts of PowerPoint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91028" y="133062"/>
            <a:ext cx="2204815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Quick Access Toolbar</a:t>
            </a:r>
          </a:p>
        </p:txBody>
      </p:sp>
      <p:sp>
        <p:nvSpPr>
          <p:cNvPr id="5" name="Rectangle 4"/>
          <p:cNvSpPr/>
          <p:nvPr/>
        </p:nvSpPr>
        <p:spPr>
          <a:xfrm>
            <a:off x="4343805" y="786214"/>
            <a:ext cx="997316" cy="213644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7" name="Straight Arrow Connector 6"/>
          <p:cNvCxnSpPr>
            <a:stCxn id="4" idx="2"/>
            <a:endCxn id="5" idx="0"/>
          </p:cNvCxnSpPr>
          <p:nvPr/>
        </p:nvCxnSpPr>
        <p:spPr>
          <a:xfrm>
            <a:off x="4093436" y="502394"/>
            <a:ext cx="749027" cy="28382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9631636" y="33061"/>
            <a:ext cx="2495372" cy="64633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Ribbon Minimize Button</a:t>
            </a:r>
          </a:p>
          <a:p>
            <a:pPr algn="r"/>
            <a:r>
              <a:rPr lang="en-CA" dirty="0"/>
              <a:t>Help Button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1776105" y="606751"/>
            <a:ext cx="264919" cy="42729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10348957" y="317728"/>
            <a:ext cx="1486968" cy="78040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9776389" y="115970"/>
            <a:ext cx="2273181" cy="20877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10904434" y="394312"/>
            <a:ext cx="1145136" cy="20877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TextBox 17"/>
          <p:cNvSpPr txBox="1"/>
          <p:nvPr/>
        </p:nvSpPr>
        <p:spPr>
          <a:xfrm>
            <a:off x="2991028" y="789555"/>
            <a:ext cx="948583" cy="369332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Ribbon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343805" y="1016950"/>
            <a:ext cx="7783203" cy="897308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1" name="Straight Arrow Connector 20"/>
          <p:cNvCxnSpPr>
            <a:stCxn id="18" idx="3"/>
            <a:endCxn id="19" idx="1"/>
          </p:cNvCxnSpPr>
          <p:nvPr/>
        </p:nvCxnSpPr>
        <p:spPr>
          <a:xfrm>
            <a:off x="3939611" y="974221"/>
            <a:ext cx="404194" cy="491383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562100" y="2240295"/>
            <a:ext cx="2377511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Slides Navigation  Pane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344784" y="1931350"/>
            <a:ext cx="394669" cy="467454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TextBox 24"/>
          <p:cNvSpPr txBox="1"/>
          <p:nvPr/>
        </p:nvSpPr>
        <p:spPr>
          <a:xfrm>
            <a:off x="2743200" y="3693534"/>
            <a:ext cx="1196411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Slide Pane</a:t>
            </a:r>
          </a:p>
        </p:txBody>
      </p:sp>
      <p:cxnSp>
        <p:nvCxnSpPr>
          <p:cNvPr id="28" name="Straight Arrow Connector 27"/>
          <p:cNvCxnSpPr>
            <a:stCxn id="23" idx="3"/>
          </p:cNvCxnSpPr>
          <p:nvPr/>
        </p:nvCxnSpPr>
        <p:spPr>
          <a:xfrm>
            <a:off x="3939611" y="2424961"/>
            <a:ext cx="404194" cy="67854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4768028" y="1940875"/>
            <a:ext cx="7176322" cy="436467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3" name="Straight Arrow Connector 32"/>
          <p:cNvCxnSpPr>
            <a:stCxn id="25" idx="3"/>
            <a:endCxn id="31" idx="1"/>
          </p:cNvCxnSpPr>
          <p:nvPr/>
        </p:nvCxnSpPr>
        <p:spPr>
          <a:xfrm>
            <a:off x="3939611" y="3878200"/>
            <a:ext cx="828417" cy="24501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4768028" y="6332167"/>
            <a:ext cx="7176322" cy="2737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6" name="Straight Arrow Connector 35"/>
          <p:cNvCxnSpPr>
            <a:stCxn id="37" idx="3"/>
            <a:endCxn id="34" idx="1"/>
          </p:cNvCxnSpPr>
          <p:nvPr/>
        </p:nvCxnSpPr>
        <p:spPr>
          <a:xfrm>
            <a:off x="3939611" y="5383606"/>
            <a:ext cx="828417" cy="108542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644211" y="5200094"/>
            <a:ext cx="1295400" cy="3670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Notes Pane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335259" y="6624949"/>
            <a:ext cx="7779457" cy="185426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2" name="TextBox 41"/>
          <p:cNvSpPr txBox="1"/>
          <p:nvPr/>
        </p:nvSpPr>
        <p:spPr>
          <a:xfrm>
            <a:off x="2730908" y="6441043"/>
            <a:ext cx="1196411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Status Bar</a:t>
            </a:r>
          </a:p>
        </p:txBody>
      </p:sp>
      <p:cxnSp>
        <p:nvCxnSpPr>
          <p:cNvPr id="44" name="Straight Arrow Connector 43"/>
          <p:cNvCxnSpPr>
            <a:stCxn id="42" idx="3"/>
            <a:endCxn id="41" idx="1"/>
          </p:cNvCxnSpPr>
          <p:nvPr/>
        </p:nvCxnSpPr>
        <p:spPr>
          <a:xfrm>
            <a:off x="3927319" y="6625709"/>
            <a:ext cx="407940" cy="91953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404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500"/>
                            </p:stCondLst>
                            <p:childTnLst>
                              <p:par>
                                <p:cTn id="1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1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500"/>
                            </p:stCondLst>
                            <p:childTnLst>
                              <p:par>
                                <p:cTn id="1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000"/>
                            </p:stCondLst>
                            <p:childTnLst>
                              <p:par>
                                <p:cTn id="15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5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9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2" animBg="1"/>
      <p:bldP spid="9" grpId="0"/>
      <p:bldP spid="16" grpId="0" animBg="1"/>
      <p:bldP spid="17" grpId="0" animBg="1"/>
      <p:bldP spid="18" grpId="0" animBg="1"/>
      <p:bldP spid="19" grpId="0" animBg="1"/>
      <p:bldP spid="19" grpId="1" animBg="1"/>
      <p:bldP spid="23" grpId="0" animBg="1"/>
      <p:bldP spid="24" grpId="0" animBg="1"/>
      <p:bldP spid="24" grpId="1" animBg="1"/>
      <p:bldP spid="25" grpId="0" animBg="1"/>
      <p:bldP spid="31" grpId="0" animBg="1"/>
      <p:bldP spid="31" grpId="1" animBg="1"/>
      <p:bldP spid="34" grpId="0" animBg="1"/>
      <p:bldP spid="34" grpId="1" animBg="1"/>
      <p:bldP spid="37" grpId="0" animBg="1"/>
      <p:bldP spid="41" grpId="0" animBg="1"/>
      <p:bldP spid="41" grpId="1" animBg="1"/>
      <p:bldP spid="4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D08FB72-70EC-47FE-AD8C-E22DB09BFB55}"/>
              </a:ext>
            </a:extLst>
          </p:cNvPr>
          <p:cNvSpPr/>
          <p:nvPr/>
        </p:nvSpPr>
        <p:spPr>
          <a:xfrm>
            <a:off x="0" y="0"/>
            <a:ext cx="12191496" cy="6858000"/>
          </a:xfrm>
          <a:prstGeom prst="rect">
            <a:avLst/>
          </a:prstGeom>
          <a:solidFill>
            <a:srgbClr val="9DC7C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AEF59F-6377-4C96-8121-717DD7060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1410790"/>
            <a:ext cx="11956868" cy="4101736"/>
          </a:xfrm>
          <a:prstGeom prst="rect">
            <a:avLst/>
          </a:prstGeom>
          <a:effectLst>
            <a:glow rad="165100">
              <a:srgbClr val="A2C9C5">
                <a:alpha val="80000"/>
              </a:srgbClr>
            </a:glow>
            <a:softEdge rad="50800"/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8B7FDD2-6078-4006-B984-09968396C173}"/>
              </a:ext>
            </a:extLst>
          </p:cNvPr>
          <p:cNvSpPr/>
          <p:nvPr/>
        </p:nvSpPr>
        <p:spPr>
          <a:xfrm>
            <a:off x="2238103" y="1863634"/>
            <a:ext cx="7506788" cy="3135086"/>
          </a:xfrm>
          <a:prstGeom prst="roundRect">
            <a:avLst/>
          </a:prstGeom>
          <a:solidFill>
            <a:srgbClr val="F9A119">
              <a:alpha val="40000"/>
            </a:srgbClr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50800" dist="1270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02D688-9A47-4B98-BA70-70BD214B889E}"/>
              </a:ext>
            </a:extLst>
          </p:cNvPr>
          <p:cNvSpPr txBox="1"/>
          <p:nvPr/>
        </p:nvSpPr>
        <p:spPr>
          <a:xfrm>
            <a:off x="2917373" y="1867135"/>
            <a:ext cx="6008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0" dirty="0"/>
              <a:t>NITHA IT Helpdesk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05E94-2932-4457-B38B-504436B92791}"/>
              </a:ext>
            </a:extLst>
          </p:cNvPr>
          <p:cNvSpPr txBox="1"/>
          <p:nvPr/>
        </p:nvSpPr>
        <p:spPr>
          <a:xfrm>
            <a:off x="2917373" y="2969655"/>
            <a:ext cx="6130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148FFB-0773-4F1D-987F-DFDD48FB2726}"/>
              </a:ext>
            </a:extLst>
          </p:cNvPr>
          <p:cNvSpPr txBox="1"/>
          <p:nvPr/>
        </p:nvSpPr>
        <p:spPr>
          <a:xfrm>
            <a:off x="3770810" y="4009786"/>
            <a:ext cx="4728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1(844)486-4842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B3497C1-5BF2-4018-ADCD-9EEE0E9204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15360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B189C6-647C-466F-B2AD-8DDA54AE68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4" y="5396312"/>
            <a:ext cx="12190992" cy="145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2980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259" y="773709"/>
            <a:ext cx="7779457" cy="601761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3544" y="563845"/>
            <a:ext cx="3304763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Making of a PowerPoint Slide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25134" y="1725854"/>
            <a:ext cx="3038474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the Home Tab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25134" y="2786977"/>
            <a:ext cx="3038475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</a:t>
            </a:r>
            <a:r>
              <a:rPr lang="en-CA" b="1" i="1" dirty="0"/>
              <a:t>New Slide</a:t>
            </a:r>
            <a:endParaRPr lang="en-CA" dirty="0"/>
          </a:p>
        </p:txBody>
      </p:sp>
      <p:sp>
        <p:nvSpPr>
          <p:cNvPr id="10" name="TextBox 9"/>
          <p:cNvSpPr txBox="1"/>
          <p:nvPr/>
        </p:nvSpPr>
        <p:spPr>
          <a:xfrm>
            <a:off x="925135" y="3850284"/>
            <a:ext cx="3038475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Select the slide </a:t>
            </a:r>
            <a:r>
              <a:rPr lang="en-CA" b="1" i="1" dirty="0"/>
              <a:t>Blank</a:t>
            </a:r>
            <a:r>
              <a:rPr lang="en-CA" dirty="0"/>
              <a:t> slide</a:t>
            </a:r>
            <a:endParaRPr lang="en-CA" b="1" i="1" dirty="0"/>
          </a:p>
        </p:txBody>
      </p:sp>
      <p:sp>
        <p:nvSpPr>
          <p:cNvPr id="11" name="Rectangle 10"/>
          <p:cNvSpPr/>
          <p:nvPr/>
        </p:nvSpPr>
        <p:spPr>
          <a:xfrm>
            <a:off x="4819650" y="990600"/>
            <a:ext cx="457200" cy="178397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CA" dirty="0"/>
          </a:p>
        </p:txBody>
      </p:sp>
      <p:cxnSp>
        <p:nvCxnSpPr>
          <p:cNvPr id="13" name="Straight Arrow Connector 12"/>
          <p:cNvCxnSpPr>
            <a:stCxn id="6" idx="3"/>
            <a:endCxn id="11" idx="1"/>
          </p:cNvCxnSpPr>
          <p:nvPr/>
        </p:nvCxnSpPr>
        <p:spPr>
          <a:xfrm flipV="1">
            <a:off x="3963608" y="1079799"/>
            <a:ext cx="856042" cy="830721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5019675" y="1207097"/>
            <a:ext cx="352425" cy="62170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6" name="Straight Arrow Connector 15"/>
          <p:cNvCxnSpPr>
            <a:stCxn id="9" idx="3"/>
            <a:endCxn id="14" idx="1"/>
          </p:cNvCxnSpPr>
          <p:nvPr/>
        </p:nvCxnSpPr>
        <p:spPr>
          <a:xfrm flipV="1">
            <a:off x="3963609" y="1517949"/>
            <a:ext cx="1056066" cy="145369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155" y="1729900"/>
            <a:ext cx="2625375" cy="4375625"/>
          </a:xfrm>
          <a:prstGeom prst="rect">
            <a:avLst/>
          </a:prstGeom>
          <a:ln w="9525">
            <a:solidFill>
              <a:schemeClr val="bg1">
                <a:lumMod val="65000"/>
              </a:schemeClr>
            </a:solidFill>
          </a:ln>
        </p:spPr>
      </p:pic>
      <p:cxnSp>
        <p:nvCxnSpPr>
          <p:cNvPr id="19" name="Straight Arrow Connector 18"/>
          <p:cNvCxnSpPr>
            <a:stCxn id="10" idx="3"/>
          </p:cNvCxnSpPr>
          <p:nvPr/>
        </p:nvCxnSpPr>
        <p:spPr>
          <a:xfrm>
            <a:off x="3963610" y="4034950"/>
            <a:ext cx="1170365" cy="5127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</p:spTree>
    <p:extLst>
      <p:ext uri="{BB962C8B-B14F-4D97-AF65-F5344CB8AC3E}">
        <p14:creationId xmlns:p14="http://schemas.microsoft.com/office/powerpoint/2010/main" val="2885020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1" grpId="1" animBg="1"/>
      <p:bldP spid="14" grpId="0" animBg="1"/>
      <p:bldP spid="14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259" y="773708"/>
            <a:ext cx="7779457" cy="60176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9100" y="1384677"/>
            <a:ext cx="3472683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Notice the new slide was inserted below the slide you had selected</a:t>
            </a:r>
          </a:p>
        </p:txBody>
      </p:sp>
      <p:sp>
        <p:nvSpPr>
          <p:cNvPr id="6" name="Rectangle 5"/>
          <p:cNvSpPr/>
          <p:nvPr/>
        </p:nvSpPr>
        <p:spPr>
          <a:xfrm>
            <a:off x="4335259" y="2266950"/>
            <a:ext cx="436766" cy="23812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8" name="Straight Arrow Connector 7"/>
          <p:cNvCxnSpPr>
            <a:stCxn id="5" idx="3"/>
            <a:endCxn id="6" idx="1"/>
          </p:cNvCxnSpPr>
          <p:nvPr/>
        </p:nvCxnSpPr>
        <p:spPr>
          <a:xfrm>
            <a:off x="3891783" y="1707843"/>
            <a:ext cx="443476" cy="67817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43544" y="563845"/>
            <a:ext cx="3304763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Making of a PowerPoint Slide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35259" y="145038"/>
            <a:ext cx="2838450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the </a:t>
            </a:r>
            <a:r>
              <a:rPr lang="en-CA" b="1" i="1" dirty="0"/>
              <a:t>Insert</a:t>
            </a:r>
            <a:r>
              <a:rPr lang="en-CA" dirty="0"/>
              <a:t> tab</a:t>
            </a:r>
          </a:p>
        </p:txBody>
      </p:sp>
      <p:cxnSp>
        <p:nvCxnSpPr>
          <p:cNvPr id="19" name="Straight Arrow Connector 18"/>
          <p:cNvCxnSpPr>
            <a:stCxn id="17" idx="2"/>
          </p:cNvCxnSpPr>
          <p:nvPr/>
        </p:nvCxnSpPr>
        <p:spPr>
          <a:xfrm flipH="1">
            <a:off x="5486400" y="514370"/>
            <a:ext cx="268084" cy="54174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259" y="771550"/>
            <a:ext cx="7769932" cy="6010247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19100" y="2266950"/>
            <a:ext cx="3479393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Let’s make a </a:t>
            </a:r>
            <a:r>
              <a:rPr lang="en-CA" b="1" i="1" dirty="0"/>
              <a:t>WordArt</a:t>
            </a:r>
            <a:r>
              <a:rPr lang="en-CA" dirty="0"/>
              <a:t> title.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</a:t>
            </a:r>
            <a:r>
              <a:rPr lang="en-CA" b="1" i="1" dirty="0"/>
              <a:t>WordArt</a:t>
            </a:r>
            <a:endParaRPr lang="en-CA" dirty="0"/>
          </a:p>
        </p:txBody>
      </p:sp>
      <p:sp>
        <p:nvSpPr>
          <p:cNvPr id="24" name="Rectangle 23"/>
          <p:cNvSpPr/>
          <p:nvPr/>
        </p:nvSpPr>
        <p:spPr>
          <a:xfrm>
            <a:off x="9124950" y="1181100"/>
            <a:ext cx="400050" cy="56197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6" name="Straight Arrow Connector 25"/>
          <p:cNvCxnSpPr>
            <a:stCxn id="23" idx="3"/>
            <a:endCxn id="24" idx="1"/>
          </p:cNvCxnSpPr>
          <p:nvPr/>
        </p:nvCxnSpPr>
        <p:spPr>
          <a:xfrm flipV="1">
            <a:off x="3898493" y="1462088"/>
            <a:ext cx="5226457" cy="112802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950" y="1736418"/>
            <a:ext cx="2423485" cy="2826058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19100" y="3267075"/>
            <a:ext cx="3479393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Select the </a:t>
            </a:r>
            <a:r>
              <a:rPr lang="en-CA" b="1" i="1" dirty="0"/>
              <a:t>WordArt</a:t>
            </a:r>
            <a:r>
              <a:rPr lang="en-CA" dirty="0"/>
              <a:t> that appeals to you.</a:t>
            </a:r>
          </a:p>
        </p:txBody>
      </p:sp>
    </p:spTree>
    <p:extLst>
      <p:ext uri="{BB962C8B-B14F-4D97-AF65-F5344CB8AC3E}">
        <p14:creationId xmlns:p14="http://schemas.microsoft.com/office/powerpoint/2010/main" val="1316044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17" grpId="0" animBg="1"/>
      <p:bldP spid="23" grpId="0" animBg="1"/>
      <p:bldP spid="24" grpId="0" animBg="1"/>
      <p:bldP spid="24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259" y="771549"/>
            <a:ext cx="7769932" cy="60102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9100" y="1384677"/>
            <a:ext cx="3472683" cy="120032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b="1" i="1" dirty="0"/>
              <a:t>Right click </a:t>
            </a:r>
            <a:r>
              <a:rPr lang="en-CA" dirty="0"/>
              <a:t>on the WordArt or the edge of the box, the dashed line, and click on </a:t>
            </a:r>
            <a:r>
              <a:rPr lang="en-CA" b="1" i="1" dirty="0"/>
              <a:t>Format Shape</a:t>
            </a:r>
            <a:r>
              <a:rPr lang="en-CA" dirty="0"/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3544" y="563845"/>
            <a:ext cx="3304763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Making of a PowerPoint Slide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35259" y="80668"/>
            <a:ext cx="7769932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that we have an object on the slide, a WordArt object, let’s do some formatting to it.</a:t>
            </a:r>
          </a:p>
        </p:txBody>
      </p:sp>
      <p:cxnSp>
        <p:nvCxnSpPr>
          <p:cNvPr id="19" name="Straight Arrow Connector 18"/>
          <p:cNvCxnSpPr>
            <a:stCxn id="17" idx="2"/>
          </p:cNvCxnSpPr>
          <p:nvPr/>
        </p:nvCxnSpPr>
        <p:spPr>
          <a:xfrm>
            <a:off x="8220225" y="726999"/>
            <a:ext cx="76050" cy="173997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12390" y="4212120"/>
            <a:ext cx="3479393" cy="1200329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Take some time to click on each item in the left side column and view the formatting that can and cannot be done to this WordArt.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432" y="2237750"/>
            <a:ext cx="4933343" cy="3503156"/>
          </a:xfrm>
          <a:prstGeom prst="rect">
            <a:avLst/>
          </a:prstGeom>
        </p:spPr>
      </p:pic>
      <p:cxnSp>
        <p:nvCxnSpPr>
          <p:cNvPr id="8" name="Straight Arrow Connector 7"/>
          <p:cNvCxnSpPr>
            <a:stCxn id="5" idx="3"/>
          </p:cNvCxnSpPr>
          <p:nvPr/>
        </p:nvCxnSpPr>
        <p:spPr>
          <a:xfrm>
            <a:off x="3891783" y="1984842"/>
            <a:ext cx="5291444" cy="102505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277686" y="2466975"/>
            <a:ext cx="7133014" cy="310515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9410700" y="5500687"/>
            <a:ext cx="809625" cy="13811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176" y="1880044"/>
            <a:ext cx="3900816" cy="385245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208" y="1880044"/>
            <a:ext cx="3892738" cy="3844481"/>
          </a:xfrm>
          <a:prstGeom prst="rect">
            <a:avLst/>
          </a:prstGeom>
          <a:ln w="12700">
            <a:solidFill>
              <a:srgbClr val="00B050"/>
            </a:solidFill>
          </a:ln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513" y="1871640"/>
            <a:ext cx="3901248" cy="3852885"/>
          </a:xfrm>
          <a:prstGeom prst="rect">
            <a:avLst/>
          </a:prstGeom>
          <a:ln w="12700">
            <a:solidFill>
              <a:srgbClr val="00B050"/>
            </a:solidFill>
          </a:ln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660" y="1863236"/>
            <a:ext cx="3908190" cy="3859741"/>
          </a:xfrm>
          <a:prstGeom prst="rect">
            <a:avLst/>
          </a:prstGeom>
          <a:ln w="12700">
            <a:solidFill>
              <a:srgbClr val="00B050"/>
            </a:solidFill>
          </a:ln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660" y="1863236"/>
            <a:ext cx="3908190" cy="3859741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660" y="1861581"/>
            <a:ext cx="3909866" cy="386139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659" y="1861566"/>
            <a:ext cx="3909881" cy="3861411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206" y="1852913"/>
            <a:ext cx="3918643" cy="3870064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734" y="1869796"/>
            <a:ext cx="3903116" cy="385473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6283" y="1862408"/>
            <a:ext cx="3909028" cy="386056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126" y="1866564"/>
            <a:ext cx="3904820" cy="3856413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005" y="1852913"/>
            <a:ext cx="3922306" cy="387368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110" y="1857329"/>
            <a:ext cx="3915739" cy="3867196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206" y="1854460"/>
            <a:ext cx="3918644" cy="3870066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6282" y="1862260"/>
            <a:ext cx="3909180" cy="3860718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006" y="1842520"/>
            <a:ext cx="3929166" cy="388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645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9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1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5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"/>
                            </p:stCondLst>
                            <p:childTnLst>
                              <p:par>
                                <p:cTn id="1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6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00"/>
                            </p:stCondLst>
                            <p:childTnLst>
                              <p:par>
                                <p:cTn id="1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8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00"/>
                            </p:stCondLst>
                            <p:childTnLst>
                              <p:par>
                                <p:cTn id="19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500"/>
                            </p:stCondLst>
                            <p:childTnLst>
                              <p:par>
                                <p:cTn id="20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0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500"/>
                            </p:stCondLst>
                            <p:childTnLst>
                              <p:par>
                                <p:cTn id="2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500"/>
                            </p:stCondLst>
                            <p:childTnLst>
                              <p:par>
                                <p:cTn id="2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2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  <p:bldP spid="23" grpId="0" animBg="1"/>
      <p:bldP spid="23" grpId="1" animBg="1"/>
      <p:bldP spid="23" grpId="2" animBg="1"/>
      <p:bldP spid="30" grpId="0" animBg="1"/>
      <p:bldP spid="30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114181" y="1809857"/>
            <a:ext cx="2892503" cy="784166"/>
          </a:xfrm>
          <a:prstGeom prst="round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1114181" y="2663993"/>
            <a:ext cx="2892503" cy="784164"/>
          </a:xfrm>
          <a:prstGeom prst="round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259" y="771548"/>
            <a:ext cx="7769932" cy="60102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35259" y="252691"/>
            <a:ext cx="7769932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that we have an inserted our WordArt title, let’s insert some content.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6223" y="1209804"/>
            <a:ext cx="3798945" cy="2308324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Add a </a:t>
            </a:r>
            <a:r>
              <a:rPr lang="en-CA" b="1" i="1" dirty="0"/>
              <a:t>Text Box </a:t>
            </a:r>
            <a:r>
              <a:rPr lang="en-CA" dirty="0"/>
              <a:t>and place it below the title by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CA" dirty="0"/>
              <a:t>Placing the pointer to the top left where you want the text box to start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CA" dirty="0"/>
              <a:t>Dragging the mouse pointer to the bottom right where you want the text box to end</a:t>
            </a:r>
          </a:p>
        </p:txBody>
      </p:sp>
      <p:cxnSp>
        <p:nvCxnSpPr>
          <p:cNvPr id="8" name="Straight Arrow Connector 7"/>
          <p:cNvCxnSpPr>
            <a:stCxn id="6" idx="3"/>
          </p:cNvCxnSpPr>
          <p:nvPr/>
        </p:nvCxnSpPr>
        <p:spPr>
          <a:xfrm flipV="1">
            <a:off x="4075168" y="1504950"/>
            <a:ext cx="4306832" cy="85901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8401050" y="1238250"/>
            <a:ext cx="285750" cy="504826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1215587"/>
            <a:ext cx="356876" cy="55606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894" y="2892723"/>
            <a:ext cx="4407706" cy="468744"/>
          </a:xfrm>
          <a:prstGeom prst="rect">
            <a:avLst/>
          </a:prstGeom>
        </p:spPr>
      </p:pic>
      <p:cxnSp>
        <p:nvCxnSpPr>
          <p:cNvPr id="13" name="Straight Arrow Connector 12"/>
          <p:cNvCxnSpPr>
            <a:stCxn id="11" idx="2"/>
          </p:cNvCxnSpPr>
          <p:nvPr/>
        </p:nvCxnSpPr>
        <p:spPr>
          <a:xfrm flipH="1">
            <a:off x="6238875" y="1771650"/>
            <a:ext cx="2321563" cy="1238250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238875" y="3009900"/>
            <a:ext cx="4162425" cy="238125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048" y="771548"/>
            <a:ext cx="7757618" cy="6000722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76224" y="4571743"/>
            <a:ext cx="3800978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When you release the mouse button …</a:t>
            </a:r>
          </a:p>
        </p:txBody>
      </p:sp>
      <p:cxnSp>
        <p:nvCxnSpPr>
          <p:cNvPr id="25" name="Straight Arrow Connector 24"/>
          <p:cNvCxnSpPr>
            <a:stCxn id="23" idx="3"/>
          </p:cNvCxnSpPr>
          <p:nvPr/>
        </p:nvCxnSpPr>
        <p:spPr>
          <a:xfrm flipV="1">
            <a:off x="4077202" y="3372845"/>
            <a:ext cx="2021167" cy="152206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76223" y="3721770"/>
            <a:ext cx="3800979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And the </a:t>
            </a:r>
            <a:r>
              <a:rPr lang="en-CA" b="1" i="1" dirty="0"/>
              <a:t>Drawing Tools / Format</a:t>
            </a:r>
            <a:r>
              <a:rPr lang="en-CA" dirty="0"/>
              <a:t> ribbon appears.</a:t>
            </a:r>
          </a:p>
        </p:txBody>
      </p:sp>
      <p:cxnSp>
        <p:nvCxnSpPr>
          <p:cNvPr id="28" name="Straight Arrow Connector 27"/>
          <p:cNvCxnSpPr>
            <a:stCxn id="26" idx="3"/>
          </p:cNvCxnSpPr>
          <p:nvPr/>
        </p:nvCxnSpPr>
        <p:spPr>
          <a:xfrm flipV="1">
            <a:off x="4077202" y="1104901"/>
            <a:ext cx="5895473" cy="294003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76225" y="5420760"/>
            <a:ext cx="3803012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Now type some content …</a:t>
            </a:r>
          </a:p>
        </p:txBody>
      </p:sp>
      <p:cxnSp>
        <p:nvCxnSpPr>
          <p:cNvPr id="38" name="Straight Arrow Connector 37"/>
          <p:cNvCxnSpPr>
            <a:stCxn id="36" idx="3"/>
            <a:endCxn id="39" idx="1"/>
          </p:cNvCxnSpPr>
          <p:nvPr/>
        </p:nvCxnSpPr>
        <p:spPr>
          <a:xfrm flipV="1">
            <a:off x="4079237" y="3890941"/>
            <a:ext cx="2021166" cy="171448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3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403" y="2979721"/>
            <a:ext cx="4519971" cy="1822440"/>
          </a:xfrm>
          <a:prstGeom prst="rect">
            <a:avLst/>
          </a:prstGeom>
        </p:spPr>
      </p:pic>
      <p:sp>
        <p:nvSpPr>
          <p:cNvPr id="41" name="Down Arrow 40"/>
          <p:cNvSpPr/>
          <p:nvPr/>
        </p:nvSpPr>
        <p:spPr>
          <a:xfrm>
            <a:off x="295275" y="5819775"/>
            <a:ext cx="3783962" cy="1038224"/>
          </a:xfrm>
          <a:prstGeom prst="downArrow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/>
                </a:solidFill>
              </a:rPr>
              <a:t>We will add an arrow and give it some animation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43544" y="563845"/>
            <a:ext cx="3304763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Making of a PowerPoint Slide</a:t>
            </a:r>
          </a:p>
        </p:txBody>
      </p:sp>
    </p:spTree>
    <p:extLst>
      <p:ext uri="{BB962C8B-B14F-4D97-AF65-F5344CB8AC3E}">
        <p14:creationId xmlns:p14="http://schemas.microsoft.com/office/powerpoint/2010/main" val="355282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4" grpId="0" animBg="1"/>
      <p:bldP spid="6" grpId="0" animBg="1"/>
      <p:bldP spid="9" grpId="0" animBg="1"/>
      <p:bldP spid="9" grpId="1" animBg="1"/>
      <p:bldP spid="23" grpId="0" animBg="1"/>
      <p:bldP spid="26" grpId="0" animBg="1"/>
      <p:bldP spid="36" grpId="0" animBg="1"/>
      <p:bldP spid="4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ounded Rectangle 44"/>
          <p:cNvSpPr/>
          <p:nvPr/>
        </p:nvSpPr>
        <p:spPr>
          <a:xfrm>
            <a:off x="923925" y="6143625"/>
            <a:ext cx="3114675" cy="47625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4" name="Rounded Rectangle 43"/>
          <p:cNvSpPr/>
          <p:nvPr/>
        </p:nvSpPr>
        <p:spPr>
          <a:xfrm>
            <a:off x="923925" y="4724707"/>
            <a:ext cx="3114675" cy="1352243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259" y="771547"/>
            <a:ext cx="7769932" cy="60102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35259" y="252691"/>
            <a:ext cx="7769932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that we have added content, let’s add a down-arrow and animate it.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4237" y="704850"/>
            <a:ext cx="4066763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the </a:t>
            </a:r>
            <a:r>
              <a:rPr lang="en-CA" b="1" i="1" dirty="0"/>
              <a:t>Insert</a:t>
            </a:r>
            <a:r>
              <a:rPr lang="en-CA" dirty="0"/>
              <a:t> tab.</a:t>
            </a:r>
          </a:p>
        </p:txBody>
      </p:sp>
      <p:cxnSp>
        <p:nvCxnSpPr>
          <p:cNvPr id="12" name="Straight Arrow Connector 11"/>
          <p:cNvCxnSpPr>
            <a:stCxn id="7" idx="3"/>
          </p:cNvCxnSpPr>
          <p:nvPr/>
        </p:nvCxnSpPr>
        <p:spPr>
          <a:xfrm>
            <a:off x="4191000" y="889516"/>
            <a:ext cx="1171575" cy="16775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24237" y="1352550"/>
            <a:ext cx="4066763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</a:t>
            </a:r>
            <a:r>
              <a:rPr lang="en-CA" b="1" i="1" dirty="0"/>
              <a:t>Shapes</a:t>
            </a:r>
            <a:r>
              <a:rPr lang="en-CA" dirty="0"/>
              <a:t>.</a:t>
            </a:r>
            <a:endParaRPr lang="en-CA" b="1" i="1" dirty="0"/>
          </a:p>
        </p:txBody>
      </p:sp>
      <p:cxnSp>
        <p:nvCxnSpPr>
          <p:cNvPr id="17" name="Straight Arrow Connector 16"/>
          <p:cNvCxnSpPr>
            <a:stCxn id="14" idx="3"/>
          </p:cNvCxnSpPr>
          <p:nvPr/>
        </p:nvCxnSpPr>
        <p:spPr>
          <a:xfrm flipV="1">
            <a:off x="4191000" y="1504950"/>
            <a:ext cx="2228850" cy="3226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419850" y="1234637"/>
            <a:ext cx="295275" cy="47986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326" y="1215587"/>
            <a:ext cx="321080" cy="52748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325" y="1721882"/>
            <a:ext cx="2076449" cy="4733666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24237" y="2021444"/>
            <a:ext cx="4066763" cy="92333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Select the large down arrow and draw it at the bottom of the slide under the text we just typed in.</a:t>
            </a:r>
          </a:p>
        </p:txBody>
      </p:sp>
      <p:cxnSp>
        <p:nvCxnSpPr>
          <p:cNvPr id="32" name="Straight Arrow Connector 31"/>
          <p:cNvCxnSpPr>
            <a:stCxn id="30" idx="3"/>
          </p:cNvCxnSpPr>
          <p:nvPr/>
        </p:nvCxnSpPr>
        <p:spPr>
          <a:xfrm>
            <a:off x="4191000" y="2483109"/>
            <a:ext cx="2743200" cy="1295705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259" y="778914"/>
            <a:ext cx="7760407" cy="6002879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124237" y="3209925"/>
            <a:ext cx="4066763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Right-click on the arrow and select </a:t>
            </a:r>
            <a:r>
              <a:rPr lang="en-CA" b="1" i="1" dirty="0"/>
              <a:t>Format Shape</a:t>
            </a:r>
            <a:r>
              <a:rPr lang="en-CA" dirty="0"/>
              <a:t>, which displays … 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334" y="1860929"/>
            <a:ext cx="3882641" cy="3834509"/>
          </a:xfrm>
          <a:prstGeom prst="rect">
            <a:avLst/>
          </a:prstGeom>
        </p:spPr>
      </p:pic>
      <p:cxnSp>
        <p:nvCxnSpPr>
          <p:cNvPr id="41" name="Straight Arrow Connector 40"/>
          <p:cNvCxnSpPr>
            <a:stCxn id="35" idx="3"/>
            <a:endCxn id="37" idx="1"/>
          </p:cNvCxnSpPr>
          <p:nvPr/>
        </p:nvCxnSpPr>
        <p:spPr>
          <a:xfrm>
            <a:off x="4191000" y="3533091"/>
            <a:ext cx="2013334" cy="24509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124237" y="4124325"/>
            <a:ext cx="4066763" cy="258532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dirty="0"/>
              <a:t>Now apply whatever formatting you wish to the arrow object.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dirty="0"/>
              <a:t>Note that if you type text in the arrow, it is white and centered. These things can be changed from the </a:t>
            </a:r>
            <a:r>
              <a:rPr lang="en-CA" b="1" i="1" dirty="0"/>
              <a:t>Home</a:t>
            </a:r>
            <a:r>
              <a:rPr lang="en-CA" dirty="0"/>
              <a:t> tab / </a:t>
            </a:r>
            <a:r>
              <a:rPr lang="en-CA" b="1" i="1" dirty="0"/>
              <a:t>Font</a:t>
            </a:r>
            <a:r>
              <a:rPr lang="en-CA" dirty="0"/>
              <a:t> and </a:t>
            </a:r>
            <a:r>
              <a:rPr lang="en-CA" b="1" i="1" dirty="0"/>
              <a:t>Paragraph</a:t>
            </a:r>
            <a:r>
              <a:rPr lang="en-CA" dirty="0"/>
              <a:t> groups.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dirty="0"/>
              <a:t>We will add animation in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839548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4" grpId="0" animBg="1"/>
      <p:bldP spid="4" grpId="0" animBg="1"/>
      <p:bldP spid="7" grpId="0" animBg="1"/>
      <p:bldP spid="14" grpId="0" animBg="1"/>
      <p:bldP spid="19" grpId="0" animBg="1"/>
      <p:bldP spid="19" grpId="1" animBg="1"/>
      <p:bldP spid="30" grpId="0" animBg="1"/>
      <p:bldP spid="35" grpId="0" animBg="1"/>
      <p:bldP spid="4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259" y="770804"/>
            <a:ext cx="7746261" cy="599193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35259" y="252691"/>
            <a:ext cx="7769932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that we have added a down-arrow and formatted it, let’s animate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4237" y="817663"/>
            <a:ext cx="4028664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the </a:t>
            </a:r>
            <a:r>
              <a:rPr lang="en-CA" b="1" i="1" dirty="0"/>
              <a:t>Animations</a:t>
            </a:r>
            <a:r>
              <a:rPr lang="en-CA" dirty="0"/>
              <a:t> tab</a:t>
            </a:r>
          </a:p>
        </p:txBody>
      </p:sp>
      <p:cxnSp>
        <p:nvCxnSpPr>
          <p:cNvPr id="8" name="Straight Arrow Connector 7"/>
          <p:cNvCxnSpPr>
            <a:stCxn id="6" idx="3"/>
          </p:cNvCxnSpPr>
          <p:nvPr/>
        </p:nvCxnSpPr>
        <p:spPr>
          <a:xfrm>
            <a:off x="4152901" y="1002329"/>
            <a:ext cx="3486149" cy="10322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24237" y="1438275"/>
            <a:ext cx="4028664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the down arrow beside the Animations.</a:t>
            </a:r>
          </a:p>
        </p:txBody>
      </p:sp>
      <p:cxnSp>
        <p:nvCxnSpPr>
          <p:cNvPr id="14" name="Straight Arrow Connector 13"/>
          <p:cNvCxnSpPr>
            <a:stCxn id="12" idx="3"/>
          </p:cNvCxnSpPr>
          <p:nvPr/>
        </p:nvCxnSpPr>
        <p:spPr>
          <a:xfrm flipV="1">
            <a:off x="4152901" y="1628775"/>
            <a:ext cx="3324224" cy="13266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905" y="1230317"/>
            <a:ext cx="3077795" cy="558430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24237" y="3117522"/>
            <a:ext cx="4028664" cy="923330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This first section called </a:t>
            </a:r>
            <a:r>
              <a:rPr lang="en-CA" b="1" i="1" dirty="0"/>
              <a:t>Entrance</a:t>
            </a:r>
            <a:r>
              <a:rPr lang="en-CA" dirty="0"/>
              <a:t> will hide the object until it is time to display it and then do the set animation.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808905" y="1761441"/>
            <a:ext cx="2934920" cy="1229409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0" name="Straight Arrow Connector 19"/>
          <p:cNvCxnSpPr>
            <a:stCxn id="17" idx="3"/>
          </p:cNvCxnSpPr>
          <p:nvPr/>
        </p:nvCxnSpPr>
        <p:spPr>
          <a:xfrm flipV="1">
            <a:off x="4152901" y="2667685"/>
            <a:ext cx="656004" cy="911502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24237" y="4181872"/>
            <a:ext cx="4028664" cy="120032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i="1" dirty="0"/>
              <a:t> Add Animation </a:t>
            </a:r>
            <a:r>
              <a:rPr lang="en-CA" dirty="0"/>
              <a:t>button in the </a:t>
            </a:r>
            <a:r>
              <a:rPr lang="en-CA" b="1" i="1" dirty="0"/>
              <a:t>Advance Animation</a:t>
            </a:r>
            <a:r>
              <a:rPr lang="en-CA" dirty="0"/>
              <a:t> group to add an </a:t>
            </a:r>
            <a:r>
              <a:rPr lang="en-CA" b="1" i="1" dirty="0"/>
              <a:t>Emphasis</a:t>
            </a:r>
            <a:r>
              <a:rPr lang="en-CA" dirty="0"/>
              <a:t> effect to the object after it is already displayed on the slide.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808905" y="3034172"/>
            <a:ext cx="2934920" cy="161402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4" name="Straight Arrow Connector 23"/>
          <p:cNvCxnSpPr>
            <a:stCxn id="21" idx="3"/>
            <a:endCxn id="22" idx="1"/>
          </p:cNvCxnSpPr>
          <p:nvPr/>
        </p:nvCxnSpPr>
        <p:spPr>
          <a:xfrm flipV="1">
            <a:off x="4152901" y="3841186"/>
            <a:ext cx="656004" cy="94085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24237" y="5559891"/>
            <a:ext cx="4028664" cy="120032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</a:t>
            </a:r>
            <a:r>
              <a:rPr lang="en-CA" b="1" i="1" dirty="0"/>
              <a:t>Exit</a:t>
            </a:r>
            <a:r>
              <a:rPr lang="en-CA" dirty="0"/>
              <a:t> options will do the animation and then hide the object.  You can also add </a:t>
            </a:r>
            <a:r>
              <a:rPr lang="en-CA" b="1" i="1" dirty="0"/>
              <a:t>Emphasis</a:t>
            </a:r>
            <a:r>
              <a:rPr lang="en-CA" dirty="0"/>
              <a:t> effects to an exiting object using the </a:t>
            </a:r>
            <a:r>
              <a:rPr lang="en-CA" b="1" i="1" dirty="0"/>
              <a:t>Add Animation</a:t>
            </a:r>
            <a:r>
              <a:rPr lang="en-CA" dirty="0"/>
              <a:t> button.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808905" y="4683005"/>
            <a:ext cx="2934920" cy="124154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9" name="Straight Arrow Connector 28"/>
          <p:cNvCxnSpPr>
            <a:stCxn id="25" idx="3"/>
            <a:endCxn id="27" idx="1"/>
          </p:cNvCxnSpPr>
          <p:nvPr/>
        </p:nvCxnSpPr>
        <p:spPr>
          <a:xfrm flipV="1">
            <a:off x="4152901" y="5303778"/>
            <a:ext cx="656004" cy="85627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24237" y="2376146"/>
            <a:ext cx="4028664" cy="369332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Now select the </a:t>
            </a:r>
            <a:r>
              <a:rPr lang="en-CA" b="1" i="1" dirty="0"/>
              <a:t>Fly In</a:t>
            </a:r>
            <a:r>
              <a:rPr lang="en-CA" dirty="0"/>
              <a:t> animation.</a:t>
            </a:r>
          </a:p>
        </p:txBody>
      </p:sp>
      <p:cxnSp>
        <p:nvCxnSpPr>
          <p:cNvPr id="38" name="Straight Arrow Connector 37"/>
          <p:cNvCxnSpPr>
            <a:stCxn id="30" idx="3"/>
          </p:cNvCxnSpPr>
          <p:nvPr/>
        </p:nvCxnSpPr>
        <p:spPr>
          <a:xfrm flipV="1">
            <a:off x="4152901" y="2061038"/>
            <a:ext cx="2012622" cy="499774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0498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500"/>
                            </p:stCondLst>
                            <p:childTnLst>
                              <p:par>
                                <p:cTn id="10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4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2" grpId="0" animBg="1"/>
      <p:bldP spid="17" grpId="0" animBg="1"/>
      <p:bldP spid="18" grpId="0" animBg="1"/>
      <p:bldP spid="18" grpId="1" animBg="1"/>
      <p:bldP spid="21" grpId="0" animBg="1"/>
      <p:bldP spid="22" grpId="0" animBg="1"/>
      <p:bldP spid="22" grpId="1" animBg="1"/>
      <p:bldP spid="25" grpId="0" animBg="1"/>
      <p:bldP spid="27" grpId="0" animBg="1"/>
      <p:bldP spid="27" grpId="1" animBg="1"/>
      <p:bldP spid="3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536" y="768050"/>
            <a:ext cx="7721934" cy="59731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35259" y="252691"/>
            <a:ext cx="7769932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that we have animated the arrow let’s adjust a few things.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4238" y="770804"/>
            <a:ext cx="4095338" cy="1200329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You may have noticed that the arrow flew up from the bottom, which really does not make sense for an arrow that is pointing down, so let’s change that.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4237" y="2209800"/>
            <a:ext cx="4095339" cy="92333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Select the arrow if it is not already and then click on the </a:t>
            </a:r>
            <a:r>
              <a:rPr lang="en-CA" b="1" i="1" dirty="0"/>
              <a:t> Animation Pane</a:t>
            </a:r>
            <a:r>
              <a:rPr lang="en-CA" dirty="0"/>
              <a:t> in the </a:t>
            </a:r>
            <a:r>
              <a:rPr lang="en-CA" b="1" i="1" dirty="0"/>
              <a:t>Advanced Animation</a:t>
            </a:r>
            <a:r>
              <a:rPr lang="en-CA" dirty="0"/>
              <a:t> group.</a:t>
            </a:r>
          </a:p>
        </p:txBody>
      </p:sp>
      <p:cxnSp>
        <p:nvCxnSpPr>
          <p:cNvPr id="13" name="Straight Arrow Connector 12"/>
          <p:cNvCxnSpPr>
            <a:stCxn id="10" idx="3"/>
          </p:cNvCxnSpPr>
          <p:nvPr/>
        </p:nvCxnSpPr>
        <p:spPr>
          <a:xfrm flipV="1">
            <a:off x="4219576" y="1323975"/>
            <a:ext cx="4391024" cy="134749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24237" y="3419475"/>
            <a:ext cx="4095339" cy="92333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In the </a:t>
            </a:r>
            <a:r>
              <a:rPr lang="en-CA" b="1" i="1" dirty="0"/>
              <a:t>Animation Pane</a:t>
            </a:r>
            <a:r>
              <a:rPr lang="en-CA" dirty="0"/>
              <a:t> that appears on the right side, click on the down arrow beside the animation.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772" y="2652415"/>
            <a:ext cx="1536488" cy="1374753"/>
          </a:xfrm>
          <a:prstGeom prst="rect">
            <a:avLst/>
          </a:prstGeom>
        </p:spPr>
      </p:pic>
      <p:cxnSp>
        <p:nvCxnSpPr>
          <p:cNvPr id="16" name="Straight Arrow Connector 15"/>
          <p:cNvCxnSpPr>
            <a:stCxn id="14" idx="3"/>
          </p:cNvCxnSpPr>
          <p:nvPr/>
        </p:nvCxnSpPr>
        <p:spPr>
          <a:xfrm flipV="1">
            <a:off x="4219576" y="2571750"/>
            <a:ext cx="7562849" cy="130939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6757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733" y="776490"/>
            <a:ext cx="7725827" cy="59761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35259" y="252691"/>
            <a:ext cx="7769932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that we have animated the arrow let’s adjust a few things.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772" y="2652415"/>
            <a:ext cx="1536488" cy="137475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4237" y="622023"/>
            <a:ext cx="4085813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Start On Click</a:t>
            </a:r>
            <a:r>
              <a:rPr lang="en-CA" dirty="0"/>
              <a:t> forces the animation to wait for a mouse click before being run.</a:t>
            </a:r>
            <a:endParaRPr lang="en-CA" b="1" i="1" dirty="0"/>
          </a:p>
        </p:txBody>
      </p:sp>
      <p:cxnSp>
        <p:nvCxnSpPr>
          <p:cNvPr id="4" name="Straight Arrow Connector 3"/>
          <p:cNvCxnSpPr>
            <a:stCxn id="2" idx="3"/>
          </p:cNvCxnSpPr>
          <p:nvPr/>
        </p:nvCxnSpPr>
        <p:spPr>
          <a:xfrm>
            <a:off x="4210050" y="945189"/>
            <a:ext cx="6486525" cy="179801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24237" y="1438275"/>
            <a:ext cx="4085813" cy="92333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Start With Previous </a:t>
            </a:r>
            <a:r>
              <a:rPr lang="en-CA" dirty="0"/>
              <a:t>causes the animation to occur at the same time as the previous animation.</a:t>
            </a:r>
          </a:p>
        </p:txBody>
      </p:sp>
      <p:cxnSp>
        <p:nvCxnSpPr>
          <p:cNvPr id="12" name="Straight Arrow Connector 11"/>
          <p:cNvCxnSpPr>
            <a:stCxn id="5" idx="3"/>
          </p:cNvCxnSpPr>
          <p:nvPr/>
        </p:nvCxnSpPr>
        <p:spPr>
          <a:xfrm>
            <a:off x="4210050" y="1899940"/>
            <a:ext cx="6486525" cy="103376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24237" y="2534056"/>
            <a:ext cx="4085287" cy="646331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Start After Previous </a:t>
            </a:r>
            <a:r>
              <a:rPr lang="en-CA" dirty="0"/>
              <a:t>runs the animation after the previous one has ended.</a:t>
            </a:r>
          </a:p>
        </p:txBody>
      </p:sp>
      <p:cxnSp>
        <p:nvCxnSpPr>
          <p:cNvPr id="19" name="Straight Arrow Connector 18"/>
          <p:cNvCxnSpPr>
            <a:stCxn id="15" idx="3"/>
          </p:cNvCxnSpPr>
          <p:nvPr/>
        </p:nvCxnSpPr>
        <p:spPr>
          <a:xfrm>
            <a:off x="4209524" y="2857222"/>
            <a:ext cx="6477526" cy="257453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24237" y="3339791"/>
            <a:ext cx="4085287" cy="9233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Effects Options …</a:t>
            </a:r>
            <a:r>
              <a:rPr lang="en-CA" dirty="0"/>
              <a:t> displays a menu with further settings to customize your animation.</a:t>
            </a:r>
            <a:endParaRPr lang="en-CA" b="1" i="1" dirty="0"/>
          </a:p>
        </p:txBody>
      </p:sp>
      <p:cxnSp>
        <p:nvCxnSpPr>
          <p:cNvPr id="22" name="Straight Arrow Connector 21"/>
          <p:cNvCxnSpPr>
            <a:stCxn id="20" idx="3"/>
          </p:cNvCxnSpPr>
          <p:nvPr/>
        </p:nvCxnSpPr>
        <p:spPr>
          <a:xfrm flipV="1">
            <a:off x="4209524" y="3339791"/>
            <a:ext cx="6487051" cy="46166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482" y="3374785"/>
            <a:ext cx="3192077" cy="3281995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24237" y="4448175"/>
            <a:ext cx="4085287" cy="92333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Select </a:t>
            </a:r>
            <a:r>
              <a:rPr lang="en-CA" b="1" i="1" dirty="0"/>
              <a:t>From Top</a:t>
            </a:r>
            <a:r>
              <a:rPr lang="en-CA" dirty="0"/>
              <a:t> from the </a:t>
            </a:r>
            <a:r>
              <a:rPr lang="en-CA" b="1" i="1" dirty="0"/>
              <a:t>Direction</a:t>
            </a:r>
            <a:r>
              <a:rPr lang="en-CA" dirty="0"/>
              <a:t> menu.  Notice the other options you can apply in the </a:t>
            </a:r>
            <a:r>
              <a:rPr lang="en-CA" b="1" i="1" dirty="0"/>
              <a:t>Effect </a:t>
            </a:r>
            <a:r>
              <a:rPr lang="en-CA" dirty="0"/>
              <a:t>tab.</a:t>
            </a:r>
          </a:p>
        </p:txBody>
      </p:sp>
      <p:cxnSp>
        <p:nvCxnSpPr>
          <p:cNvPr id="27" name="Straight Arrow Connector 26"/>
          <p:cNvCxnSpPr>
            <a:stCxn id="25" idx="3"/>
          </p:cNvCxnSpPr>
          <p:nvPr/>
        </p:nvCxnSpPr>
        <p:spPr>
          <a:xfrm flipV="1">
            <a:off x="4209524" y="4200525"/>
            <a:ext cx="3915301" cy="70931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7706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15" grpId="0" animBg="1"/>
      <p:bldP spid="20" grpId="0" animBg="1"/>
      <p:bldP spid="2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274" y="768050"/>
            <a:ext cx="7724721" cy="5975275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723900" y="1581150"/>
            <a:ext cx="3228975" cy="200025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723900" y="1865073"/>
            <a:ext cx="3228975" cy="200025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Rounded Rectangle 25"/>
          <p:cNvSpPr/>
          <p:nvPr/>
        </p:nvSpPr>
        <p:spPr>
          <a:xfrm>
            <a:off x="723900" y="2129946"/>
            <a:ext cx="3228975" cy="489429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Rounded Rectangle 27"/>
          <p:cNvSpPr/>
          <p:nvPr/>
        </p:nvSpPr>
        <p:spPr>
          <a:xfrm>
            <a:off x="723900" y="2680990"/>
            <a:ext cx="3228975" cy="200025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Rounded Rectangle 28"/>
          <p:cNvSpPr/>
          <p:nvPr/>
        </p:nvSpPr>
        <p:spPr>
          <a:xfrm>
            <a:off x="723900" y="2945863"/>
            <a:ext cx="3228975" cy="502187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" name="Rounded Rectangle 29"/>
          <p:cNvSpPr/>
          <p:nvPr/>
        </p:nvSpPr>
        <p:spPr>
          <a:xfrm>
            <a:off x="723900" y="3511689"/>
            <a:ext cx="3228975" cy="200025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TextBox 5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35259" y="252691"/>
            <a:ext cx="7769932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that we have animated the arrow let’s adjust a few things.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772" y="2652415"/>
            <a:ext cx="1536488" cy="137475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482" y="3374785"/>
            <a:ext cx="3192077" cy="3281995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24237" y="685007"/>
            <a:ext cx="4085287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the </a:t>
            </a:r>
            <a:r>
              <a:rPr lang="en-CA" b="1" i="1" dirty="0"/>
              <a:t>Timing</a:t>
            </a:r>
            <a:r>
              <a:rPr lang="en-CA" dirty="0"/>
              <a:t> tab.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4237" y="1219200"/>
            <a:ext cx="4085287" cy="2585323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On the </a:t>
            </a:r>
            <a:r>
              <a:rPr lang="en-CA" b="1" i="1" dirty="0"/>
              <a:t>Timing</a:t>
            </a:r>
            <a:r>
              <a:rPr lang="en-CA" dirty="0"/>
              <a:t> tab you can set …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How the animation starts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A delay before it starts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The duration (how long it takes to animate)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Whether it repeats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If the animation rewinds to the start when completed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Or add a trigger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959" y="3374784"/>
            <a:ext cx="3192077" cy="3281995"/>
          </a:xfrm>
          <a:prstGeom prst="rect">
            <a:avLst/>
          </a:prstGeom>
        </p:spPr>
      </p:pic>
      <p:cxnSp>
        <p:nvCxnSpPr>
          <p:cNvPr id="18" name="Straight Arrow Connector 17"/>
          <p:cNvCxnSpPr>
            <a:stCxn id="14" idx="3"/>
          </p:cNvCxnSpPr>
          <p:nvPr/>
        </p:nvCxnSpPr>
        <p:spPr>
          <a:xfrm>
            <a:off x="3952875" y="1681163"/>
            <a:ext cx="3276600" cy="2346005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3952875" y="1967864"/>
            <a:ext cx="3276600" cy="2298622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3957398" y="2322707"/>
            <a:ext cx="3281602" cy="2144518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3957398" y="2763072"/>
            <a:ext cx="3281602" cy="1942278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3947873" y="3201391"/>
            <a:ext cx="3291127" cy="1665884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3921844" y="3599765"/>
            <a:ext cx="3326681" cy="1461929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5" idx="3"/>
          </p:cNvCxnSpPr>
          <p:nvPr/>
        </p:nvCxnSpPr>
        <p:spPr>
          <a:xfrm>
            <a:off x="4209524" y="869673"/>
            <a:ext cx="3496201" cy="283555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928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3" grpId="0" animBg="1"/>
      <p:bldP spid="26" grpId="0" animBg="1"/>
      <p:bldP spid="28" grpId="0" animBg="1"/>
      <p:bldP spid="29" grpId="0" animBg="1"/>
      <p:bldP spid="30" grpId="0" animBg="1"/>
      <p:bldP spid="25" grpId="0" animBg="1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722" y="761958"/>
            <a:ext cx="7719223" cy="5971022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723900" y="1562100"/>
            <a:ext cx="3228975" cy="809625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3" name="Rounded Rectangle 32"/>
          <p:cNvSpPr/>
          <p:nvPr/>
        </p:nvSpPr>
        <p:spPr>
          <a:xfrm>
            <a:off x="723900" y="2409825"/>
            <a:ext cx="3228975" cy="238125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5" name="Rounded Rectangle 34"/>
          <p:cNvSpPr/>
          <p:nvPr/>
        </p:nvSpPr>
        <p:spPr>
          <a:xfrm>
            <a:off x="723900" y="2684223"/>
            <a:ext cx="3228975" cy="497127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7" name="Rounded Rectangle 36"/>
          <p:cNvSpPr/>
          <p:nvPr/>
        </p:nvSpPr>
        <p:spPr>
          <a:xfrm>
            <a:off x="725338" y="3221828"/>
            <a:ext cx="3228975" cy="497127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9"/>
          <p:cNvSpPr txBox="1"/>
          <p:nvPr/>
        </p:nvSpPr>
        <p:spPr>
          <a:xfrm>
            <a:off x="124237" y="1219200"/>
            <a:ext cx="4085287" cy="2585323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On the </a:t>
            </a:r>
            <a:r>
              <a:rPr lang="en-CA" b="1" i="1" dirty="0"/>
              <a:t>Text Animation</a:t>
            </a:r>
            <a:r>
              <a:rPr lang="en-CA" dirty="0"/>
              <a:t> tab you can set …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How you group text: as a group object or at a certain paragraph level.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When the text is to be automated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Control whether the attached shape is to be animated or not.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Reverse the order of animation events.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35259" y="252691"/>
            <a:ext cx="7769932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that we have animated the arrow let’s adjust a few things.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772" y="2652415"/>
            <a:ext cx="1536488" cy="137475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482" y="3374785"/>
            <a:ext cx="3192077" cy="3281995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24237" y="685007"/>
            <a:ext cx="4085287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the </a:t>
            </a:r>
            <a:r>
              <a:rPr lang="en-CA" b="1" i="1" dirty="0"/>
              <a:t>Text Animation </a:t>
            </a:r>
            <a:r>
              <a:rPr lang="en-CA" dirty="0"/>
              <a:t>tab.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3131" y="3374782"/>
            <a:ext cx="3171380" cy="3260715"/>
          </a:xfrm>
          <a:prstGeom prst="rect">
            <a:avLst/>
          </a:prstGeom>
        </p:spPr>
      </p:pic>
      <p:cxnSp>
        <p:nvCxnSpPr>
          <p:cNvPr id="18" name="Straight Arrow Connector 17"/>
          <p:cNvCxnSpPr>
            <a:stCxn id="14" idx="3"/>
          </p:cNvCxnSpPr>
          <p:nvPr/>
        </p:nvCxnSpPr>
        <p:spPr>
          <a:xfrm>
            <a:off x="3952875" y="1966913"/>
            <a:ext cx="3276600" cy="2041205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5" idx="3"/>
          </p:cNvCxnSpPr>
          <p:nvPr/>
        </p:nvCxnSpPr>
        <p:spPr>
          <a:xfrm>
            <a:off x="4209524" y="869673"/>
            <a:ext cx="4086751" cy="279139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33" idx="3"/>
          </p:cNvCxnSpPr>
          <p:nvPr/>
        </p:nvCxnSpPr>
        <p:spPr>
          <a:xfrm>
            <a:off x="3952875" y="2528888"/>
            <a:ext cx="3295650" cy="169068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35" idx="3"/>
          </p:cNvCxnSpPr>
          <p:nvPr/>
        </p:nvCxnSpPr>
        <p:spPr>
          <a:xfrm>
            <a:off x="3952875" y="2932787"/>
            <a:ext cx="3305175" cy="1496338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7" idx="3"/>
          </p:cNvCxnSpPr>
          <p:nvPr/>
        </p:nvCxnSpPr>
        <p:spPr>
          <a:xfrm>
            <a:off x="3954313" y="3470392"/>
            <a:ext cx="3294212" cy="1130183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24237" y="4035483"/>
            <a:ext cx="4085287" cy="92333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So we have seen how from the </a:t>
            </a:r>
            <a:r>
              <a:rPr lang="en-CA" b="1" i="1" dirty="0"/>
              <a:t>Animation Pane</a:t>
            </a:r>
            <a:r>
              <a:rPr lang="en-CA" dirty="0"/>
              <a:t> you can control specifically how the animation is to occur.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4237" y="5362575"/>
            <a:ext cx="4085287" cy="1200329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In the </a:t>
            </a:r>
            <a:r>
              <a:rPr lang="en-CA" b="1" i="1" dirty="0"/>
              <a:t>Animation Pane </a:t>
            </a:r>
            <a:r>
              <a:rPr lang="en-CA" dirty="0"/>
              <a:t>you can also change the animation execution order by picking it up with your mouse and moving it.</a:t>
            </a:r>
          </a:p>
        </p:txBody>
      </p:sp>
    </p:spTree>
    <p:extLst>
      <p:ext uri="{BB962C8B-B14F-4D97-AF65-F5344CB8AC3E}">
        <p14:creationId xmlns:p14="http://schemas.microsoft.com/office/powerpoint/2010/main" val="352231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3" grpId="0" animBg="1"/>
      <p:bldP spid="35" grpId="0" animBg="1"/>
      <p:bldP spid="37" grpId="0" animBg="1"/>
      <p:bldP spid="10" grpId="0" animBg="1"/>
      <p:bldP spid="25" grpId="0" animBg="1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35B948-EADA-438F-965D-48F0B4F618A3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8B7919-DC79-4426-8C25-8152ADB648B9}"/>
              </a:ext>
            </a:extLst>
          </p:cNvPr>
          <p:cNvSpPr txBox="1"/>
          <p:nvPr/>
        </p:nvSpPr>
        <p:spPr>
          <a:xfrm>
            <a:off x="6581780" y="106552"/>
            <a:ext cx="545460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dirty="0"/>
              <a:t>How do I get to the </a:t>
            </a:r>
            <a:r>
              <a:rPr lang="en-CA" sz="2000" b="1" dirty="0"/>
              <a:t>Courses Registration Website</a:t>
            </a:r>
            <a:r>
              <a:rPr lang="en-CA" sz="2000" dirty="0"/>
              <a:t>?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8AB18C-5D88-4BAA-A576-13C28EB52C48}"/>
              </a:ext>
            </a:extLst>
          </p:cNvPr>
          <p:cNvSpPr txBox="1"/>
          <p:nvPr/>
        </p:nvSpPr>
        <p:spPr>
          <a:xfrm>
            <a:off x="6581780" y="501337"/>
            <a:ext cx="545460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b="1" dirty="0"/>
              <a:t>First</a:t>
            </a:r>
            <a:r>
              <a:rPr lang="en-CA" sz="2000" dirty="0"/>
              <a:t>, open up your favorite web browser.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34A85BC-53E8-40C1-AA37-BF6CFE2084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468" y="1005492"/>
            <a:ext cx="8958844" cy="579484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8FC6E9F-484C-4589-BBE2-C3DF3B973206}"/>
              </a:ext>
            </a:extLst>
          </p:cNvPr>
          <p:cNvSpPr txBox="1"/>
          <p:nvPr/>
        </p:nvSpPr>
        <p:spPr>
          <a:xfrm>
            <a:off x="197708" y="2393276"/>
            <a:ext cx="725753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b="1" dirty="0"/>
              <a:t>Second</a:t>
            </a:r>
            <a:r>
              <a:rPr lang="en-CA" sz="2000" dirty="0"/>
              <a:t>, type in the address bar the URL, </a:t>
            </a:r>
            <a:r>
              <a:rPr lang="en-CA" sz="2800" b="1" dirty="0"/>
              <a:t>nitha.com/courses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67011A5-A911-49D1-9709-A585D025032D}"/>
              </a:ext>
            </a:extLst>
          </p:cNvPr>
          <p:cNvCxnSpPr>
            <a:cxnSpLocks/>
          </p:cNvCxnSpPr>
          <p:nvPr/>
        </p:nvCxnSpPr>
        <p:spPr>
          <a:xfrm flipV="1">
            <a:off x="2702011" y="1565189"/>
            <a:ext cx="667265" cy="988541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CF3B71A8-D524-48A0-915D-E86FDB6ED0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45" y="1381962"/>
            <a:ext cx="1473016" cy="203175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573F64F-D1C0-4E54-A51B-9D801A500CD4}"/>
              </a:ext>
            </a:extLst>
          </p:cNvPr>
          <p:cNvCxnSpPr>
            <a:cxnSpLocks/>
          </p:cNvCxnSpPr>
          <p:nvPr/>
        </p:nvCxnSpPr>
        <p:spPr>
          <a:xfrm>
            <a:off x="4909240" y="1474573"/>
            <a:ext cx="2760562" cy="666874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87F105A-C605-484B-9EFC-4C057DB6BFEE}"/>
              </a:ext>
            </a:extLst>
          </p:cNvPr>
          <p:cNvSpPr txBox="1"/>
          <p:nvPr/>
        </p:nvSpPr>
        <p:spPr>
          <a:xfrm>
            <a:off x="7669802" y="2141447"/>
            <a:ext cx="3991053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Finally, press </a:t>
            </a:r>
            <a:r>
              <a:rPr lang="en-CA" dirty="0"/>
              <a:t>ENTER </a:t>
            </a:r>
            <a:r>
              <a:rPr lang="en-CA" b="0" dirty="0"/>
              <a:t>on our keyboard</a:t>
            </a:r>
          </a:p>
        </p:txBody>
      </p:sp>
    </p:spTree>
    <p:extLst>
      <p:ext uri="{BB962C8B-B14F-4D97-AF65-F5344CB8AC3E}">
        <p14:creationId xmlns:p14="http://schemas.microsoft.com/office/powerpoint/2010/main" val="231450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21" grpId="0" animBg="1"/>
      <p:bldP spid="3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259" y="756973"/>
            <a:ext cx="7727211" cy="59772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35259" y="252691"/>
            <a:ext cx="7769932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we have an animated arrow which drops from the top to the bottom.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4237" y="771553"/>
            <a:ext cx="3971513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Next is to start a new slide.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4237" y="1400175"/>
            <a:ext cx="3971513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the </a:t>
            </a:r>
            <a:r>
              <a:rPr lang="en-CA" b="1" i="1" dirty="0"/>
              <a:t>Home</a:t>
            </a:r>
            <a:r>
              <a:rPr lang="en-CA" dirty="0"/>
              <a:t> tab. </a:t>
            </a:r>
          </a:p>
        </p:txBody>
      </p:sp>
      <p:cxnSp>
        <p:nvCxnSpPr>
          <p:cNvPr id="10" name="Straight Arrow Connector 9"/>
          <p:cNvCxnSpPr>
            <a:stCxn id="7" idx="3"/>
          </p:cNvCxnSpPr>
          <p:nvPr/>
        </p:nvCxnSpPr>
        <p:spPr>
          <a:xfrm flipV="1">
            <a:off x="4095750" y="1057275"/>
            <a:ext cx="781050" cy="52756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24236" y="1895475"/>
            <a:ext cx="3971513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the words </a:t>
            </a:r>
            <a:r>
              <a:rPr lang="en-CA" b="1" i="1" dirty="0"/>
              <a:t>New Slide.</a:t>
            </a:r>
            <a:endParaRPr lang="en-CA" dirty="0"/>
          </a:p>
        </p:txBody>
      </p:sp>
      <p:sp>
        <p:nvSpPr>
          <p:cNvPr id="12" name="Rectangle 11"/>
          <p:cNvSpPr/>
          <p:nvPr/>
        </p:nvSpPr>
        <p:spPr>
          <a:xfrm>
            <a:off x="5038725" y="1188510"/>
            <a:ext cx="323850" cy="51646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4" name="Straight Arrow Connector 13"/>
          <p:cNvCxnSpPr>
            <a:stCxn id="11" idx="3"/>
          </p:cNvCxnSpPr>
          <p:nvPr/>
        </p:nvCxnSpPr>
        <p:spPr>
          <a:xfrm flipV="1">
            <a:off x="4095749" y="1476375"/>
            <a:ext cx="942976" cy="60376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716345"/>
            <a:ext cx="2635829" cy="437965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24237" y="2476500"/>
            <a:ext cx="3971513" cy="92333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Notice that there are templates from which you can select to suits your needs the best.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4236" y="3648075"/>
            <a:ext cx="3971513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But in this case, choose </a:t>
            </a:r>
            <a:r>
              <a:rPr lang="en-CA" b="1" i="1" dirty="0"/>
              <a:t>Blank</a:t>
            </a:r>
            <a:r>
              <a:rPr lang="en-CA" dirty="0"/>
              <a:t>.</a:t>
            </a:r>
          </a:p>
        </p:txBody>
      </p:sp>
      <p:cxnSp>
        <p:nvCxnSpPr>
          <p:cNvPr id="19" name="Straight Arrow Connector 18"/>
          <p:cNvCxnSpPr>
            <a:stCxn id="17" idx="3"/>
          </p:cNvCxnSpPr>
          <p:nvPr/>
        </p:nvCxnSpPr>
        <p:spPr>
          <a:xfrm>
            <a:off x="4095749" y="3832741"/>
            <a:ext cx="1085851" cy="205859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797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1" grpId="0" animBg="1"/>
      <p:bldP spid="12" grpId="0" animBg="1"/>
      <p:bldP spid="12" grpId="1" animBg="1"/>
      <p:bldP spid="16" grpId="0" animBg="1"/>
      <p:bldP spid="1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259" y="756971"/>
            <a:ext cx="7727211" cy="59772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35259" y="252691"/>
            <a:ext cx="772721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With a new blank slide we can add more content and continue the presentation.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4237" y="771553"/>
            <a:ext cx="3971513" cy="646331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First let’s change how the previous slide transitions into this slide.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4237" y="1915261"/>
            <a:ext cx="3971513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i="1" dirty="0"/>
              <a:t>Transitions</a:t>
            </a:r>
            <a:r>
              <a:rPr lang="en-CA" dirty="0"/>
              <a:t> tab.</a:t>
            </a:r>
          </a:p>
        </p:txBody>
      </p:sp>
      <p:cxnSp>
        <p:nvCxnSpPr>
          <p:cNvPr id="10" name="Straight Arrow Connector 9"/>
          <p:cNvCxnSpPr>
            <a:stCxn id="8" idx="3"/>
          </p:cNvCxnSpPr>
          <p:nvPr/>
        </p:nvCxnSpPr>
        <p:spPr>
          <a:xfrm flipV="1">
            <a:off x="4095750" y="1068823"/>
            <a:ext cx="2895600" cy="103110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24236" y="2780482"/>
            <a:ext cx="3971513" cy="92333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You can choose from one of the slide transitions shown, but let’s display the menu.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4236" y="4205469"/>
            <a:ext cx="3971513" cy="369332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i="1" dirty="0"/>
              <a:t>More</a:t>
            </a:r>
            <a:r>
              <a:rPr lang="en-CA" dirty="0"/>
              <a:t> menu button.</a:t>
            </a:r>
          </a:p>
        </p:txBody>
      </p:sp>
      <p:cxnSp>
        <p:nvCxnSpPr>
          <p:cNvPr id="14" name="Straight Arrow Connector 13"/>
          <p:cNvCxnSpPr>
            <a:stCxn id="12" idx="3"/>
          </p:cNvCxnSpPr>
          <p:nvPr/>
        </p:nvCxnSpPr>
        <p:spPr>
          <a:xfrm flipV="1">
            <a:off x="4095749" y="1619250"/>
            <a:ext cx="4686301" cy="2770885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787" y="1208061"/>
            <a:ext cx="5435063" cy="267733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24236" y="5076458"/>
            <a:ext cx="3971513" cy="1477328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Now click through the choices and each one will preview animate for you.</a:t>
            </a:r>
          </a:p>
          <a:p>
            <a:endParaRPr lang="en-CA" dirty="0"/>
          </a:p>
          <a:p>
            <a:r>
              <a:rPr lang="en-CA" dirty="0"/>
              <a:t>You will need to select the </a:t>
            </a:r>
            <a:r>
              <a:rPr lang="en-CA" b="1" i="1" dirty="0"/>
              <a:t>More</a:t>
            </a:r>
            <a:r>
              <a:rPr lang="en-CA" dirty="0"/>
              <a:t> menu after selecting each one.</a:t>
            </a:r>
          </a:p>
        </p:txBody>
      </p:sp>
    </p:spTree>
    <p:extLst>
      <p:ext uri="{BB962C8B-B14F-4D97-AF65-F5344CB8AC3E}">
        <p14:creationId xmlns:p14="http://schemas.microsoft.com/office/powerpoint/2010/main" val="1815313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1" grpId="0" animBg="1"/>
      <p:bldP spid="12" grpId="0" animBg="1"/>
      <p:bldP spid="1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259" y="754812"/>
            <a:ext cx="7717686" cy="59698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35259" y="252691"/>
            <a:ext cx="772721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you have added a slide transition to this slide from the previous slide.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6225" y="622023"/>
            <a:ext cx="3819525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Let’s insert some ClipArt.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6224" y="1287323"/>
            <a:ext cx="3819525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in the </a:t>
            </a:r>
            <a:r>
              <a:rPr lang="en-CA" b="1" i="1" dirty="0"/>
              <a:t>Insert</a:t>
            </a:r>
            <a:r>
              <a:rPr lang="en-CA" dirty="0"/>
              <a:t> tab.</a:t>
            </a:r>
          </a:p>
        </p:txBody>
      </p:sp>
      <p:cxnSp>
        <p:nvCxnSpPr>
          <p:cNvPr id="11" name="Straight Arrow Connector 10"/>
          <p:cNvCxnSpPr>
            <a:stCxn id="9" idx="3"/>
          </p:cNvCxnSpPr>
          <p:nvPr/>
        </p:nvCxnSpPr>
        <p:spPr>
          <a:xfrm flipV="1">
            <a:off x="4095749" y="1066683"/>
            <a:ext cx="1247776" cy="40530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76224" y="1952623"/>
            <a:ext cx="3819525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</a:t>
            </a:r>
            <a:r>
              <a:rPr lang="en-CA" b="1" i="1" dirty="0"/>
              <a:t>Clip Art</a:t>
            </a:r>
            <a:r>
              <a:rPr lang="en-CA" dirty="0"/>
              <a:t> in the </a:t>
            </a:r>
            <a:r>
              <a:rPr lang="en-CA" b="1" i="1" dirty="0"/>
              <a:t>Images</a:t>
            </a:r>
            <a:r>
              <a:rPr lang="en-CA" dirty="0"/>
              <a:t> group.</a:t>
            </a:r>
          </a:p>
        </p:txBody>
      </p:sp>
      <p:cxnSp>
        <p:nvCxnSpPr>
          <p:cNvPr id="15" name="Straight Arrow Connector 14"/>
          <p:cNvCxnSpPr>
            <a:stCxn id="12" idx="3"/>
            <a:endCxn id="16" idx="1"/>
          </p:cNvCxnSpPr>
          <p:nvPr/>
        </p:nvCxnSpPr>
        <p:spPr>
          <a:xfrm flipV="1">
            <a:off x="4095749" y="1454206"/>
            <a:ext cx="1028701" cy="82158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5124450" y="1197605"/>
            <a:ext cx="314325" cy="51320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TextBox 17"/>
          <p:cNvSpPr txBox="1"/>
          <p:nvPr/>
        </p:nvSpPr>
        <p:spPr>
          <a:xfrm>
            <a:off x="276224" y="2894922"/>
            <a:ext cx="3819525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Which displays the </a:t>
            </a:r>
            <a:r>
              <a:rPr lang="en-CA" b="1" i="1" dirty="0"/>
              <a:t>Clip Art</a:t>
            </a:r>
            <a:r>
              <a:rPr lang="en-CA" dirty="0"/>
              <a:t> pane.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5050" y="1884758"/>
            <a:ext cx="2105385" cy="4649391"/>
          </a:xfrm>
          <a:prstGeom prst="rect">
            <a:avLst/>
          </a:prstGeom>
        </p:spPr>
      </p:pic>
      <p:cxnSp>
        <p:nvCxnSpPr>
          <p:cNvPr id="21" name="Straight Arrow Connector 20"/>
          <p:cNvCxnSpPr>
            <a:stCxn id="18" idx="3"/>
          </p:cNvCxnSpPr>
          <p:nvPr/>
        </p:nvCxnSpPr>
        <p:spPr>
          <a:xfrm flipV="1">
            <a:off x="4095749" y="2044178"/>
            <a:ext cx="5829301" cy="103541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76224" y="3562350"/>
            <a:ext cx="3819525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Type in some search word.</a:t>
            </a:r>
          </a:p>
        </p:txBody>
      </p:sp>
      <p:cxnSp>
        <p:nvCxnSpPr>
          <p:cNvPr id="24" name="Straight Arrow Connector 23"/>
          <p:cNvCxnSpPr>
            <a:stCxn id="22" idx="3"/>
          </p:cNvCxnSpPr>
          <p:nvPr/>
        </p:nvCxnSpPr>
        <p:spPr>
          <a:xfrm flipV="1">
            <a:off x="4095749" y="2367344"/>
            <a:ext cx="5915026" cy="1379672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76223" y="4229602"/>
            <a:ext cx="3819525" cy="381000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dirty="0"/>
              <a:t>Click on the </a:t>
            </a:r>
            <a:r>
              <a:rPr lang="en-CA" b="1" i="1" dirty="0"/>
              <a:t>Go</a:t>
            </a:r>
            <a:r>
              <a:rPr lang="en-CA" dirty="0"/>
              <a:t> button.</a:t>
            </a:r>
          </a:p>
        </p:txBody>
      </p:sp>
      <p:cxnSp>
        <p:nvCxnSpPr>
          <p:cNvPr id="27" name="Straight Arrow Connector 26"/>
          <p:cNvCxnSpPr>
            <a:stCxn id="25" idx="3"/>
          </p:cNvCxnSpPr>
          <p:nvPr/>
        </p:nvCxnSpPr>
        <p:spPr>
          <a:xfrm flipV="1">
            <a:off x="4095748" y="2419003"/>
            <a:ext cx="7486652" cy="2001099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1894" y="3264253"/>
            <a:ext cx="1965711" cy="2634211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76223" y="4876800"/>
            <a:ext cx="3819525" cy="9233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en-CA" dirty="0"/>
              <a:t>Scroll through the clip art and choose one to insert on to your blank slide.</a:t>
            </a:r>
          </a:p>
        </p:txBody>
      </p:sp>
      <p:cxnSp>
        <p:nvCxnSpPr>
          <p:cNvPr id="31" name="Straight Arrow Connector 30"/>
          <p:cNvCxnSpPr>
            <a:stCxn id="29" idx="3"/>
          </p:cNvCxnSpPr>
          <p:nvPr/>
        </p:nvCxnSpPr>
        <p:spPr>
          <a:xfrm flipV="1">
            <a:off x="4095748" y="4437622"/>
            <a:ext cx="5806792" cy="90084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Double Brace 31"/>
          <p:cNvSpPr/>
          <p:nvPr/>
        </p:nvSpPr>
        <p:spPr>
          <a:xfrm rot="5400000">
            <a:off x="9253538" y="3690939"/>
            <a:ext cx="3314698" cy="1800225"/>
          </a:xfrm>
          <a:prstGeom prst="bracePair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25729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500"/>
                            </p:stCondLst>
                            <p:childTnLst>
                              <p:par>
                                <p:cTn id="10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2" grpId="0" animBg="1"/>
      <p:bldP spid="16" grpId="0" animBg="1"/>
      <p:bldP spid="18" grpId="0" animBg="1"/>
      <p:bldP spid="22" grpId="0" animBg="1"/>
      <p:bldP spid="25" grpId="0" animBg="1"/>
      <p:bldP spid="29" grpId="0" animBg="1"/>
      <p:bldP spid="3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/>
          <p:cNvSpPr/>
          <p:nvPr/>
        </p:nvSpPr>
        <p:spPr>
          <a:xfrm>
            <a:off x="857250" y="3489245"/>
            <a:ext cx="3076575" cy="2286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857250" y="3197578"/>
            <a:ext cx="3076575" cy="2286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857250" y="2933700"/>
            <a:ext cx="3076575" cy="2286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259" y="745286"/>
            <a:ext cx="7717686" cy="59698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35259" y="252691"/>
            <a:ext cx="772721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that you have added some clip art 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6225" y="622023"/>
            <a:ext cx="3819525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marL="342900" indent="-342900">
              <a:buFont typeface="+mj-lt"/>
              <a:buAutoNum type="arabicPeriod"/>
            </a:pPr>
            <a:r>
              <a:rPr lang="en-CA" dirty="0"/>
              <a:t>Resize and position the clip art.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5050" y="1884758"/>
            <a:ext cx="2105385" cy="46493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1894" y="3264253"/>
            <a:ext cx="1965711" cy="263421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499" y="1870895"/>
            <a:ext cx="5057775" cy="433181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76225" y="1326495"/>
            <a:ext cx="3819525" cy="92333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b="1" dirty="0"/>
              <a:t>Tip</a:t>
            </a:r>
            <a:r>
              <a:rPr lang="en-CA" dirty="0"/>
              <a:t>: Typically clip art is a vector graphic, not a raster graphic, so resizing it will not cause pixelation.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095750" y="745286"/>
            <a:ext cx="857250" cy="175026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76224" y="2584965"/>
            <a:ext cx="3819526" cy="1200329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With the clip art still selected, add 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an</a:t>
            </a:r>
            <a:r>
              <a:rPr lang="en-CA" b="1" i="1" dirty="0"/>
              <a:t> Artistic Effect</a:t>
            </a:r>
            <a:endParaRPr lang="en-CA" dirty="0"/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a </a:t>
            </a:r>
            <a:r>
              <a:rPr lang="en-CA" b="1" i="1" dirty="0"/>
              <a:t>Picture Border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a </a:t>
            </a:r>
            <a:r>
              <a:rPr lang="en-CA" b="1" i="1" dirty="0"/>
              <a:t>Picture Effect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3933825" y="1673860"/>
            <a:ext cx="1019175" cy="137277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4981574" y="1533525"/>
            <a:ext cx="866775" cy="161925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574" y="1698081"/>
            <a:ext cx="2771775" cy="2159406"/>
          </a:xfrm>
          <a:prstGeom prst="rect">
            <a:avLst/>
          </a:prstGeom>
        </p:spPr>
      </p:pic>
      <p:cxnSp>
        <p:nvCxnSpPr>
          <p:cNvPr id="23" name="Straight Arrow Connector 22"/>
          <p:cNvCxnSpPr/>
          <p:nvPr/>
        </p:nvCxnSpPr>
        <p:spPr>
          <a:xfrm flipV="1">
            <a:off x="3933825" y="1326495"/>
            <a:ext cx="4610100" cy="1937758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8562975" y="1193145"/>
            <a:ext cx="866775" cy="161925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499" y="1345634"/>
            <a:ext cx="1369514" cy="2153225"/>
          </a:xfrm>
          <a:prstGeom prst="rect">
            <a:avLst/>
          </a:prstGeom>
        </p:spPr>
      </p:pic>
      <p:cxnSp>
        <p:nvCxnSpPr>
          <p:cNvPr id="27" name="Straight Arrow Connector 26"/>
          <p:cNvCxnSpPr>
            <a:endCxn id="28" idx="1"/>
          </p:cNvCxnSpPr>
          <p:nvPr/>
        </p:nvCxnSpPr>
        <p:spPr>
          <a:xfrm flipV="1">
            <a:off x="3933825" y="1451861"/>
            <a:ext cx="4638675" cy="215975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8572500" y="1370898"/>
            <a:ext cx="866775" cy="161925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7956" y="1529601"/>
            <a:ext cx="1118969" cy="256227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276225" y="4208365"/>
            <a:ext cx="3819525" cy="2031325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Now that you have added some styling to your clip art, let’s …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make a hyperlink above the clip art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make it like a web page link when you hover over it some effect occurs.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857250" y="4848225"/>
            <a:ext cx="3076575" cy="476250"/>
          </a:xfrm>
          <a:prstGeom prst="roundRect">
            <a:avLst/>
          </a:prstGeom>
          <a:solidFill>
            <a:srgbClr val="FFB87D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4" name="Rounded Rectangle 33"/>
          <p:cNvSpPr/>
          <p:nvPr/>
        </p:nvSpPr>
        <p:spPr>
          <a:xfrm>
            <a:off x="857249" y="5378904"/>
            <a:ext cx="3076575" cy="774246"/>
          </a:xfrm>
          <a:prstGeom prst="roundRect">
            <a:avLst/>
          </a:prstGeom>
          <a:solidFill>
            <a:srgbClr val="FFB87D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3639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00"/>
                            </p:stCondLst>
                            <p:childTnLst>
                              <p:par>
                                <p:cTn id="11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17" grpId="0" animBg="1"/>
      <p:bldP spid="16" grpId="0" animBg="1"/>
      <p:bldP spid="5" grpId="0" animBg="1"/>
      <p:bldP spid="11" grpId="0" animBg="1"/>
      <p:bldP spid="15" grpId="0" animBg="1"/>
      <p:bldP spid="20" grpId="0" animBg="1"/>
      <p:bldP spid="20" grpId="1" animBg="1"/>
      <p:bldP spid="24" grpId="0" animBg="1"/>
      <p:bldP spid="24" grpId="1" animBg="1"/>
      <p:bldP spid="28" grpId="0" animBg="1"/>
      <p:bldP spid="28" grpId="1" animBg="1"/>
      <p:bldP spid="31" grpId="0" animBg="1"/>
      <p:bldP spid="32" grpId="0" animBg="1"/>
      <p:bldP spid="3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259" y="743127"/>
            <a:ext cx="7708161" cy="596246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35259" y="252691"/>
            <a:ext cx="772721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Since I chose a Scrabble clip art image, I will continue with that theme …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4237" y="622023"/>
            <a:ext cx="3969199" cy="92333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/>
            </a:lvl1pPr>
          </a:lstStyle>
          <a:p>
            <a:r>
              <a:rPr lang="en-CA" b="0" dirty="0"/>
              <a:t>There is no hover function in PowerPoint 2010 like there is for web pages, so we will have to make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4237" y="1811708"/>
            <a:ext cx="3969199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Add a </a:t>
            </a:r>
            <a:r>
              <a:rPr lang="en-CA" b="1" i="1" dirty="0"/>
              <a:t>Text Box</a:t>
            </a:r>
            <a:r>
              <a:rPr lang="en-CA" dirty="0"/>
              <a:t> and then type in some text into that box.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915" y="1862093"/>
            <a:ext cx="5187297" cy="116144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837" y="1153682"/>
            <a:ext cx="847019" cy="695195"/>
          </a:xfrm>
          <a:prstGeom prst="rect">
            <a:avLst/>
          </a:prstGeom>
        </p:spPr>
      </p:pic>
      <p:cxnSp>
        <p:nvCxnSpPr>
          <p:cNvPr id="8" name="Straight Arrow Connector 7"/>
          <p:cNvCxnSpPr>
            <a:stCxn id="6" idx="3"/>
          </p:cNvCxnSpPr>
          <p:nvPr/>
        </p:nvCxnSpPr>
        <p:spPr>
          <a:xfrm flipV="1">
            <a:off x="4093436" y="1664583"/>
            <a:ext cx="4272897" cy="47029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8366333" y="1213503"/>
            <a:ext cx="290557" cy="478564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450" y="2350049"/>
            <a:ext cx="3018080" cy="520296"/>
          </a:xfrm>
          <a:prstGeom prst="rect">
            <a:avLst/>
          </a:prstGeom>
        </p:spPr>
      </p:pic>
      <p:cxnSp>
        <p:nvCxnSpPr>
          <p:cNvPr id="14" name="Straight Arrow Connector 13"/>
          <p:cNvCxnSpPr>
            <a:stCxn id="9" idx="2"/>
          </p:cNvCxnSpPr>
          <p:nvPr/>
        </p:nvCxnSpPr>
        <p:spPr>
          <a:xfrm flipH="1">
            <a:off x="7759581" y="1692067"/>
            <a:ext cx="752031" cy="93033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24237" y="2845750"/>
            <a:ext cx="3969199" cy="147732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Make the text in the box (or part of the text) into a Hyperlink by:</a:t>
            </a:r>
          </a:p>
          <a:p>
            <a:pPr marL="538163" indent="-285750">
              <a:buFont typeface="Wingdings" panose="05000000000000000000" pitchFamily="2" charset="2"/>
              <a:buChar char="Ø"/>
            </a:pPr>
            <a:r>
              <a:rPr lang="en-CA" dirty="0"/>
              <a:t>Selecting the text for the Hyperlink</a:t>
            </a:r>
          </a:p>
          <a:p>
            <a:pPr marL="538163" indent="-285750">
              <a:buFont typeface="Wingdings" panose="05000000000000000000" pitchFamily="2" charset="2"/>
              <a:buChar char="Ø"/>
            </a:pPr>
            <a:r>
              <a:rPr lang="en-CA" dirty="0"/>
              <a:t>Clicking on Hyperlink in the Links group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83664" y="3461047"/>
            <a:ext cx="3358497" cy="239282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683663" y="3724360"/>
            <a:ext cx="3358497" cy="548538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2" name="Straight Arrow Connector 21"/>
          <p:cNvCxnSpPr>
            <a:stCxn id="16" idx="3"/>
          </p:cNvCxnSpPr>
          <p:nvPr/>
        </p:nvCxnSpPr>
        <p:spPr>
          <a:xfrm flipV="1">
            <a:off x="4042161" y="2683379"/>
            <a:ext cx="2050990" cy="89730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26" idx="2"/>
          </p:cNvCxnSpPr>
          <p:nvPr/>
        </p:nvCxnSpPr>
        <p:spPr>
          <a:xfrm flipV="1">
            <a:off x="4042160" y="1640819"/>
            <a:ext cx="3661166" cy="2350068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7501792" y="1187865"/>
            <a:ext cx="403068" cy="452954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744" y="2058919"/>
            <a:ext cx="5108698" cy="262596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362" y="4137633"/>
            <a:ext cx="2933547" cy="16159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24237" y="4768553"/>
            <a:ext cx="3969199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Type or paste the web address into the </a:t>
            </a:r>
            <a:r>
              <a:rPr lang="en-CA" b="1" i="1" dirty="0"/>
              <a:t>Address</a:t>
            </a:r>
            <a:r>
              <a:rPr lang="en-CA" dirty="0"/>
              <a:t> box.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994872" y="4141772"/>
            <a:ext cx="3542235" cy="17276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3" name="Straight Arrow Connector 32"/>
          <p:cNvCxnSpPr>
            <a:stCxn id="30" idx="3"/>
            <a:endCxn id="31" idx="1"/>
          </p:cNvCxnSpPr>
          <p:nvPr/>
        </p:nvCxnSpPr>
        <p:spPr>
          <a:xfrm flipV="1">
            <a:off x="4093436" y="4228152"/>
            <a:ext cx="1901436" cy="86356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812" y="4428290"/>
            <a:ext cx="627401" cy="203701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24237" y="5828232"/>
            <a:ext cx="3969199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Click on the </a:t>
            </a:r>
            <a:r>
              <a:rPr lang="en-CA" b="1" dirty="0"/>
              <a:t>OK</a:t>
            </a:r>
            <a:r>
              <a:rPr lang="en-CA" dirty="0"/>
              <a:t> button.</a:t>
            </a:r>
          </a:p>
        </p:txBody>
      </p:sp>
      <p:cxnSp>
        <p:nvCxnSpPr>
          <p:cNvPr id="39" name="Straight Arrow Connector 38"/>
          <p:cNvCxnSpPr>
            <a:stCxn id="37" idx="3"/>
            <a:endCxn id="36" idx="1"/>
          </p:cNvCxnSpPr>
          <p:nvPr/>
        </p:nvCxnSpPr>
        <p:spPr>
          <a:xfrm flipV="1">
            <a:off x="4093436" y="4530141"/>
            <a:ext cx="4922376" cy="148275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9015812" y="4420332"/>
            <a:ext cx="627401" cy="21165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6631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"/>
                            </p:stCondLst>
                            <p:childTnLst>
                              <p:par>
                                <p:cTn id="9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500"/>
                            </p:stCondLst>
                            <p:childTnLst>
                              <p:par>
                                <p:cTn id="1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000"/>
                            </p:stCondLst>
                            <p:childTnLst>
                              <p:par>
                                <p:cTn id="15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9" grpId="0" animBg="1"/>
      <p:bldP spid="9" grpId="1" animBg="1"/>
      <p:bldP spid="15" grpId="0" animBg="1"/>
      <p:bldP spid="16" grpId="0" animBg="1"/>
      <p:bldP spid="17" grpId="0" animBg="1"/>
      <p:bldP spid="26" grpId="0" animBg="1"/>
      <p:bldP spid="26" grpId="1" animBg="1"/>
      <p:bldP spid="26" grpId="2" animBg="1"/>
      <p:bldP spid="30" grpId="0" animBg="1"/>
      <p:bldP spid="31" grpId="0" animBg="1"/>
      <p:bldP spid="31" grpId="1" animBg="1"/>
      <p:bldP spid="37" grpId="0" animBg="1"/>
      <p:bldP spid="41" grpId="0" animBg="1"/>
      <p:bldP spid="41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259" y="739776"/>
            <a:ext cx="7699615" cy="59558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35259" y="252691"/>
            <a:ext cx="772721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With hyperlink now in a text box 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4237" y="622023"/>
            <a:ext cx="3969199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/>
            </a:lvl1pPr>
          </a:lstStyle>
          <a:p>
            <a:r>
              <a:rPr lang="en-CA" b="0" dirty="0"/>
              <a:t>Let’s decorate the text box.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4237" y="1213503"/>
            <a:ext cx="3969199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Decorate the text box as you like.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724" y="2238711"/>
            <a:ext cx="3314556" cy="706249"/>
          </a:xfrm>
          <a:prstGeom prst="rect">
            <a:avLst/>
          </a:prstGeom>
        </p:spPr>
      </p:pic>
      <p:cxnSp>
        <p:nvCxnSpPr>
          <p:cNvPr id="9" name="Straight Arrow Connector 8"/>
          <p:cNvCxnSpPr>
            <a:stCxn id="7" idx="3"/>
          </p:cNvCxnSpPr>
          <p:nvPr/>
        </p:nvCxnSpPr>
        <p:spPr>
          <a:xfrm>
            <a:off x="4093436" y="1398169"/>
            <a:ext cx="1760433" cy="127666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24237" y="1804983"/>
            <a:ext cx="3969199" cy="646331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/>
            </a:lvl1pPr>
          </a:lstStyle>
          <a:p>
            <a:r>
              <a:rPr lang="en-CA" b="0" dirty="0"/>
              <a:t>Once you have it decorated the way you like, copy the slide.</a:t>
            </a:r>
          </a:p>
        </p:txBody>
      </p:sp>
      <p:cxnSp>
        <p:nvCxnSpPr>
          <p:cNvPr id="13" name="Straight Arrow Connector 12"/>
          <p:cNvCxnSpPr>
            <a:stCxn id="14" idx="3"/>
          </p:cNvCxnSpPr>
          <p:nvPr/>
        </p:nvCxnSpPr>
        <p:spPr>
          <a:xfrm flipV="1">
            <a:off x="4093436" y="2358981"/>
            <a:ext cx="341831" cy="624388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24237" y="2660203"/>
            <a:ext cx="3969199" cy="646331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Right click on the current slide in the slide navigation pane.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811" y="2356519"/>
            <a:ext cx="1363350" cy="285426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24237" y="3555050"/>
            <a:ext cx="3969199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Click on </a:t>
            </a:r>
            <a:r>
              <a:rPr lang="en-CA" b="1" i="1" dirty="0"/>
              <a:t>Duplicate Slide</a:t>
            </a:r>
            <a:r>
              <a:rPr lang="en-CA" dirty="0"/>
              <a:t>.</a:t>
            </a:r>
          </a:p>
        </p:txBody>
      </p:sp>
      <p:cxnSp>
        <p:nvCxnSpPr>
          <p:cNvPr id="21" name="Straight Arrow Connector 20"/>
          <p:cNvCxnSpPr>
            <a:stCxn id="19" idx="3"/>
          </p:cNvCxnSpPr>
          <p:nvPr/>
        </p:nvCxnSpPr>
        <p:spPr>
          <a:xfrm flipV="1">
            <a:off x="4093436" y="3409772"/>
            <a:ext cx="487110" cy="32994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4600811" y="3306534"/>
            <a:ext cx="1329970" cy="171604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TextBox 22"/>
          <p:cNvSpPr txBox="1"/>
          <p:nvPr/>
        </p:nvSpPr>
        <p:spPr>
          <a:xfrm>
            <a:off x="124237" y="4170348"/>
            <a:ext cx="3969199" cy="92333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0"/>
            </a:lvl1pPr>
          </a:lstStyle>
          <a:p>
            <a:r>
              <a:rPr lang="en-CA" dirty="0"/>
              <a:t>Now the navigation pane shows three slides and the last one is the current slide, which is also the duplicated slide.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866" y="1850163"/>
            <a:ext cx="431279" cy="942424"/>
          </a:xfrm>
          <a:prstGeom prst="rect">
            <a:avLst/>
          </a:prstGeom>
        </p:spPr>
      </p:pic>
      <p:cxnSp>
        <p:nvCxnSpPr>
          <p:cNvPr id="25" name="Straight Arrow Connector 24"/>
          <p:cNvCxnSpPr>
            <a:stCxn id="23" idx="3"/>
          </p:cNvCxnSpPr>
          <p:nvPr/>
        </p:nvCxnSpPr>
        <p:spPr>
          <a:xfrm flipV="1">
            <a:off x="4093436" y="2660203"/>
            <a:ext cx="427289" cy="197181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55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1" grpId="0" animBg="1"/>
      <p:bldP spid="14" grpId="0" animBg="1"/>
      <p:bldP spid="19" grpId="0" animBg="1"/>
      <p:bldP spid="22" grpId="0" animBg="1"/>
      <p:bldP spid="22" grpId="1" animBg="1"/>
      <p:bldP spid="22" grpId="2" animBg="1"/>
      <p:bldP spid="2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259" y="739775"/>
            <a:ext cx="7699615" cy="59558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35259" y="252691"/>
            <a:ext cx="772721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With the slide duplicated 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4237" y="622023"/>
            <a:ext cx="3969199" cy="646331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/>
            </a:lvl1pPr>
          </a:lstStyle>
          <a:p>
            <a:r>
              <a:rPr lang="en-CA" b="0" dirty="0"/>
              <a:t>Let’s decorate the text box on the new slide by making a slight change.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588" y="2503918"/>
            <a:ext cx="2968895" cy="3332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4237" y="1469877"/>
            <a:ext cx="3969199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Make some type on subtle change.</a:t>
            </a:r>
          </a:p>
          <a:p>
            <a:pPr marL="358775"/>
            <a:r>
              <a:rPr lang="en-CA" dirty="0"/>
              <a:t>I changed the background color.</a:t>
            </a:r>
          </a:p>
        </p:txBody>
      </p:sp>
      <p:cxnSp>
        <p:nvCxnSpPr>
          <p:cNvPr id="10" name="Straight Arrow Connector 9"/>
          <p:cNvCxnSpPr>
            <a:stCxn id="8" idx="3"/>
            <a:endCxn id="7" idx="1"/>
          </p:cNvCxnSpPr>
          <p:nvPr/>
        </p:nvCxnSpPr>
        <p:spPr>
          <a:xfrm>
            <a:off x="4093436" y="1793043"/>
            <a:ext cx="1702152" cy="87751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24237" y="2299766"/>
            <a:ext cx="3969199" cy="120032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Select the hyperlink text box if it is not already selected and click on </a:t>
            </a:r>
            <a:r>
              <a:rPr lang="en-CA" b="1" i="1" dirty="0"/>
              <a:t>Action</a:t>
            </a:r>
            <a:r>
              <a:rPr lang="en-CA" dirty="0"/>
              <a:t> in the </a:t>
            </a:r>
            <a:r>
              <a:rPr lang="en-CA" b="1" i="1" dirty="0"/>
              <a:t>Links</a:t>
            </a:r>
            <a:r>
              <a:rPr lang="en-CA" dirty="0"/>
              <a:t> group on the Insert ribbon.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197" y="963016"/>
            <a:ext cx="4663070" cy="1906536"/>
          </a:xfrm>
          <a:prstGeom prst="rect">
            <a:avLst/>
          </a:prstGeom>
        </p:spPr>
      </p:pic>
      <p:cxnSp>
        <p:nvCxnSpPr>
          <p:cNvPr id="22" name="Straight Arrow Connector 21"/>
          <p:cNvCxnSpPr/>
          <p:nvPr/>
        </p:nvCxnSpPr>
        <p:spPr>
          <a:xfrm flipV="1">
            <a:off x="4093436" y="1591520"/>
            <a:ext cx="3845607" cy="133425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7939043" y="1162228"/>
            <a:ext cx="358923" cy="5469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094" y="1736366"/>
            <a:ext cx="2831993" cy="3171201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24237" y="3683654"/>
            <a:ext cx="3969199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Click the </a:t>
            </a:r>
            <a:r>
              <a:rPr lang="en-CA" b="1" i="1" dirty="0"/>
              <a:t>Hyperlink to: </a:t>
            </a:r>
            <a:r>
              <a:rPr lang="en-CA" dirty="0"/>
              <a:t>on the </a:t>
            </a:r>
            <a:r>
              <a:rPr lang="en-CA" b="1" i="1" dirty="0"/>
              <a:t>Mouse Over </a:t>
            </a:r>
            <a:r>
              <a:rPr lang="en-CA" dirty="0"/>
              <a:t>tab.</a:t>
            </a:r>
            <a:endParaRPr lang="en-CA" b="1" i="1" dirty="0"/>
          </a:p>
        </p:txBody>
      </p:sp>
      <p:cxnSp>
        <p:nvCxnSpPr>
          <p:cNvPr id="28" name="Straight Arrow Connector 27"/>
          <p:cNvCxnSpPr>
            <a:stCxn id="26" idx="3"/>
          </p:cNvCxnSpPr>
          <p:nvPr/>
        </p:nvCxnSpPr>
        <p:spPr>
          <a:xfrm flipV="1">
            <a:off x="4093436" y="2631512"/>
            <a:ext cx="2383564" cy="1375308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33175" y="4541386"/>
            <a:ext cx="3969199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Select </a:t>
            </a:r>
            <a:r>
              <a:rPr lang="en-CA" b="1" i="1" dirty="0"/>
              <a:t>Previous Slide</a:t>
            </a:r>
            <a:r>
              <a:rPr lang="en-CA" dirty="0"/>
              <a:t> from the drop menu.</a:t>
            </a:r>
          </a:p>
        </p:txBody>
      </p:sp>
      <p:cxnSp>
        <p:nvCxnSpPr>
          <p:cNvPr id="31" name="Straight Arrow Connector 30"/>
          <p:cNvCxnSpPr>
            <a:stCxn id="29" idx="3"/>
          </p:cNvCxnSpPr>
          <p:nvPr/>
        </p:nvCxnSpPr>
        <p:spPr>
          <a:xfrm flipV="1">
            <a:off x="4102374" y="2834584"/>
            <a:ext cx="2503917" cy="202996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33175" y="5399118"/>
            <a:ext cx="3969199" cy="369332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dirty="0"/>
              <a:t>Click on </a:t>
            </a:r>
            <a:r>
              <a:rPr lang="en-CA" b="1" dirty="0"/>
              <a:t>OK</a:t>
            </a:r>
            <a:r>
              <a:rPr lang="en-CA" dirty="0"/>
              <a:t>.</a:t>
            </a:r>
          </a:p>
        </p:txBody>
      </p:sp>
      <p:cxnSp>
        <p:nvCxnSpPr>
          <p:cNvPr id="34" name="Straight Arrow Connector 33"/>
          <p:cNvCxnSpPr>
            <a:stCxn id="32" idx="3"/>
            <a:endCxn id="35" idx="1"/>
          </p:cNvCxnSpPr>
          <p:nvPr/>
        </p:nvCxnSpPr>
        <p:spPr>
          <a:xfrm flipV="1">
            <a:off x="4102374" y="4747189"/>
            <a:ext cx="3648662" cy="836595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7751036" y="4657458"/>
            <a:ext cx="598205" cy="179462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7" name="TextBox 36"/>
          <p:cNvSpPr txBox="1"/>
          <p:nvPr/>
        </p:nvSpPr>
        <p:spPr>
          <a:xfrm>
            <a:off x="124237" y="6003814"/>
            <a:ext cx="3969199" cy="646331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/>
            </a:lvl1pPr>
          </a:lstStyle>
          <a:p>
            <a:r>
              <a:rPr lang="en-CA" b="0" dirty="0"/>
              <a:t>Now do the same to the previous slide except select </a:t>
            </a:r>
            <a:r>
              <a:rPr lang="en-CA" i="1" dirty="0"/>
              <a:t>Next Slide</a:t>
            </a:r>
            <a:r>
              <a:rPr lang="en-CA" b="0" dirty="0"/>
              <a:t> instead.</a:t>
            </a:r>
          </a:p>
        </p:txBody>
      </p:sp>
    </p:spTree>
    <p:extLst>
      <p:ext uri="{BB962C8B-B14F-4D97-AF65-F5344CB8AC3E}">
        <p14:creationId xmlns:p14="http://schemas.microsoft.com/office/powerpoint/2010/main" val="1795603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9" grpId="0" animBg="1"/>
      <p:bldP spid="24" grpId="0" animBg="1"/>
      <p:bldP spid="24" grpId="1" animBg="1"/>
      <p:bldP spid="26" grpId="0" animBg="1"/>
      <p:bldP spid="29" grpId="0" animBg="1"/>
      <p:bldP spid="32" grpId="0" animBg="1"/>
      <p:bldP spid="35" grpId="0" animBg="1"/>
      <p:bldP spid="35" grpId="1" animBg="1"/>
      <p:bldP spid="37" grpId="0" animBg="1"/>
      <p:bldP spid="37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259" y="722864"/>
            <a:ext cx="7699615" cy="59558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35259" y="252691"/>
            <a:ext cx="772721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With the </a:t>
            </a:r>
            <a:r>
              <a:rPr lang="en-CA" b="1" dirty="0"/>
              <a:t>original</a:t>
            </a:r>
            <a:r>
              <a:rPr lang="en-CA" dirty="0"/>
              <a:t> slide selected…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4237" y="622023"/>
            <a:ext cx="3969199" cy="646331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/>
            </a:lvl1pPr>
          </a:lstStyle>
          <a:p>
            <a:r>
              <a:rPr lang="en-CA" b="0" dirty="0"/>
              <a:t>We need to make the original slide hyperlink to the new slide.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4237" y="2014848"/>
            <a:ext cx="3969199" cy="92333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Select the hyperlink text box if it is not already selected and click on </a:t>
            </a:r>
            <a:r>
              <a:rPr lang="en-CA" b="1" i="1" dirty="0"/>
              <a:t>Action.</a:t>
            </a:r>
            <a:endParaRPr lang="en-CA" dirty="0"/>
          </a:p>
        </p:txBody>
      </p:sp>
      <p:cxnSp>
        <p:nvCxnSpPr>
          <p:cNvPr id="22" name="Straight Arrow Connector 21"/>
          <p:cNvCxnSpPr>
            <a:stCxn id="19" idx="3"/>
            <a:endCxn id="24" idx="1"/>
          </p:cNvCxnSpPr>
          <p:nvPr/>
        </p:nvCxnSpPr>
        <p:spPr>
          <a:xfrm flipV="1">
            <a:off x="4093436" y="1435694"/>
            <a:ext cx="3845607" cy="1040819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7939043" y="1162228"/>
            <a:ext cx="358923" cy="5469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094" y="1722868"/>
            <a:ext cx="2831993" cy="3171201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36658" y="3645713"/>
            <a:ext cx="3969199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Click the </a:t>
            </a:r>
            <a:r>
              <a:rPr lang="en-CA" b="1" i="1" dirty="0"/>
              <a:t>Hyperlink to:</a:t>
            </a:r>
          </a:p>
        </p:txBody>
      </p:sp>
      <p:cxnSp>
        <p:nvCxnSpPr>
          <p:cNvPr id="28" name="Straight Arrow Connector 27"/>
          <p:cNvCxnSpPr>
            <a:stCxn id="26" idx="3"/>
          </p:cNvCxnSpPr>
          <p:nvPr/>
        </p:nvCxnSpPr>
        <p:spPr>
          <a:xfrm flipV="1">
            <a:off x="4105857" y="2597885"/>
            <a:ext cx="2323518" cy="1232494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36658" y="4182551"/>
            <a:ext cx="3969199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Select </a:t>
            </a:r>
            <a:r>
              <a:rPr lang="en-CA" b="1" i="1" dirty="0"/>
              <a:t>Next Slide</a:t>
            </a:r>
            <a:r>
              <a:rPr lang="en-CA" dirty="0"/>
              <a:t> from the drop menu.</a:t>
            </a:r>
          </a:p>
        </p:txBody>
      </p:sp>
      <p:cxnSp>
        <p:nvCxnSpPr>
          <p:cNvPr id="31" name="Straight Arrow Connector 30"/>
          <p:cNvCxnSpPr>
            <a:stCxn id="29" idx="3"/>
          </p:cNvCxnSpPr>
          <p:nvPr/>
        </p:nvCxnSpPr>
        <p:spPr>
          <a:xfrm flipV="1">
            <a:off x="4105857" y="2749979"/>
            <a:ext cx="2485443" cy="175573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36658" y="4985857"/>
            <a:ext cx="3969199" cy="369332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dirty="0"/>
              <a:t>Click on </a:t>
            </a:r>
            <a:r>
              <a:rPr lang="en-CA" b="1" dirty="0"/>
              <a:t>OK</a:t>
            </a:r>
            <a:r>
              <a:rPr lang="en-CA" dirty="0"/>
              <a:t>.</a:t>
            </a:r>
          </a:p>
        </p:txBody>
      </p:sp>
      <p:cxnSp>
        <p:nvCxnSpPr>
          <p:cNvPr id="34" name="Straight Arrow Connector 33"/>
          <p:cNvCxnSpPr>
            <a:stCxn id="32" idx="3"/>
            <a:endCxn id="35" idx="1"/>
          </p:cNvCxnSpPr>
          <p:nvPr/>
        </p:nvCxnSpPr>
        <p:spPr>
          <a:xfrm flipV="1">
            <a:off x="4105857" y="4737664"/>
            <a:ext cx="3645179" cy="432859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7751036" y="4647933"/>
            <a:ext cx="598205" cy="179462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4638675" y="556543"/>
            <a:ext cx="828675" cy="169341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24469" y="3096623"/>
            <a:ext cx="39691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Select the </a:t>
            </a:r>
            <a:r>
              <a:rPr lang="en-CA" b="1" i="1" dirty="0"/>
              <a:t>Mouse Over</a:t>
            </a:r>
            <a:r>
              <a:rPr lang="en-CA" dirty="0"/>
              <a:t> tab.</a:t>
            </a:r>
          </a:p>
        </p:txBody>
      </p:sp>
      <p:cxnSp>
        <p:nvCxnSpPr>
          <p:cNvPr id="18" name="Straight Arrow Connector 17"/>
          <p:cNvCxnSpPr>
            <a:stCxn id="15" idx="3"/>
          </p:cNvCxnSpPr>
          <p:nvPr/>
        </p:nvCxnSpPr>
        <p:spPr>
          <a:xfrm flipV="1">
            <a:off x="4093668" y="2082025"/>
            <a:ext cx="2764332" cy="119926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36657" y="5517824"/>
            <a:ext cx="3969199" cy="1200329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/>
            </a:lvl1pPr>
          </a:lstStyle>
          <a:p>
            <a:pPr algn="ctr"/>
            <a:r>
              <a:rPr lang="en-CA" dirty="0"/>
              <a:t>We are done!</a:t>
            </a:r>
          </a:p>
          <a:p>
            <a:pPr algn="ctr"/>
            <a:r>
              <a:rPr lang="en-CA" b="0" dirty="0"/>
              <a:t>Now run the </a:t>
            </a:r>
            <a:r>
              <a:rPr lang="en-CA" i="1" dirty="0"/>
              <a:t>Current Slide </a:t>
            </a:r>
            <a:r>
              <a:rPr lang="en-CA" b="0" dirty="0"/>
              <a:t>from the </a:t>
            </a:r>
            <a:r>
              <a:rPr lang="en-CA" i="1" dirty="0"/>
              <a:t>Slide Show </a:t>
            </a:r>
            <a:r>
              <a:rPr lang="en-CA" b="0" dirty="0"/>
              <a:t>ribbon and hover over your hyperlink to test it.</a:t>
            </a:r>
          </a:p>
        </p:txBody>
      </p:sp>
    </p:spTree>
    <p:extLst>
      <p:ext uri="{BB962C8B-B14F-4D97-AF65-F5344CB8AC3E}">
        <p14:creationId xmlns:p14="http://schemas.microsoft.com/office/powerpoint/2010/main" val="3956071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"/>
                            </p:stCondLst>
                            <p:childTnLst>
                              <p:par>
                                <p:cTn id="10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0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 animBg="1"/>
      <p:bldP spid="24" grpId="0" animBg="1"/>
      <p:bldP spid="24" grpId="1" animBg="1"/>
      <p:bldP spid="26" grpId="0" animBg="1"/>
      <p:bldP spid="29" grpId="0" animBg="1"/>
      <p:bldP spid="32" grpId="0" animBg="1"/>
      <p:bldP spid="35" grpId="0" animBg="1"/>
      <p:bldP spid="35" grpId="1" animBg="1"/>
      <p:bldP spid="15" grpId="0" animBg="1"/>
      <p:bldP spid="3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ounded Rectangle 28"/>
          <p:cNvSpPr/>
          <p:nvPr/>
        </p:nvSpPr>
        <p:spPr>
          <a:xfrm>
            <a:off x="957532" y="267427"/>
            <a:ext cx="10170544" cy="5477774"/>
          </a:xfrm>
          <a:prstGeom prst="roundRect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1984072" y="974784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1984072" y="1369535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ounded Rectangle 18"/>
          <p:cNvSpPr/>
          <p:nvPr/>
        </p:nvSpPr>
        <p:spPr>
          <a:xfrm>
            <a:off x="1984072" y="1788332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ounded Rectangle 19"/>
          <p:cNvSpPr/>
          <p:nvPr/>
        </p:nvSpPr>
        <p:spPr>
          <a:xfrm>
            <a:off x="1984071" y="2190113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1984070" y="2598227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1984071" y="3017326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1984070" y="3446204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ounded Rectangle 23"/>
          <p:cNvSpPr/>
          <p:nvPr/>
        </p:nvSpPr>
        <p:spPr>
          <a:xfrm>
            <a:off x="1984070" y="3865931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ounded Rectangle 24"/>
          <p:cNvSpPr/>
          <p:nvPr/>
        </p:nvSpPr>
        <p:spPr>
          <a:xfrm>
            <a:off x="1984070" y="4269767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Rounded Rectangle 25"/>
          <p:cNvSpPr/>
          <p:nvPr/>
        </p:nvSpPr>
        <p:spPr>
          <a:xfrm>
            <a:off x="1984070" y="4698645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Rounded Rectangle 26"/>
          <p:cNvSpPr/>
          <p:nvPr/>
        </p:nvSpPr>
        <p:spPr>
          <a:xfrm>
            <a:off x="1984070" y="5136149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1580156" y="453154"/>
            <a:ext cx="2379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We’ve learned so far 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80158" y="882032"/>
            <a:ext cx="9021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How to start PowerPoint &amp; load a file by using the Back Stage (File tab / Open).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80156" y="1286634"/>
            <a:ext cx="902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The parts of the PowerPoint screen; the Home tab and the contextual Format tab.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80156" y="1699327"/>
            <a:ext cx="902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How to create new slides both blank and from a template.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80157" y="2112021"/>
            <a:ext cx="902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How to create WordArt and style it to your liking.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80156" y="2516623"/>
            <a:ext cx="902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dirty="0"/>
              <a:t>How to insert a Text Box, enter text and then format that Text Box to your style.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80156" y="2929317"/>
            <a:ext cx="902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en-CA" dirty="0"/>
              <a:t>How to create a Shape and style it.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80156" y="3358195"/>
            <a:ext cx="902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7"/>
            </a:pPr>
            <a:r>
              <a:rPr lang="en-CA" dirty="0"/>
              <a:t>How to animate the Shape as you like, plus all the settings to customize the animation.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88249" y="4191675"/>
            <a:ext cx="9013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9"/>
            </a:pPr>
            <a:r>
              <a:rPr lang="en-CA" dirty="0"/>
              <a:t>How to insert ClipArt and to add some styling to it.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88249" y="4620553"/>
            <a:ext cx="9013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10"/>
            </a:pPr>
            <a:r>
              <a:rPr lang="en-CA" dirty="0"/>
              <a:t>How to create a Hyperlink in a textbox and style it so it looks good.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88249" y="5049431"/>
            <a:ext cx="9013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11"/>
            </a:pPr>
            <a:r>
              <a:rPr lang="en-CA" dirty="0"/>
              <a:t>How to create a mouse-over hyperlink using the Action command.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80156" y="3787073"/>
            <a:ext cx="902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8"/>
            </a:pPr>
            <a:r>
              <a:rPr lang="en-CA" dirty="0"/>
              <a:t>How to transition from one slide to the next and all the options for that.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827336" y="6188584"/>
            <a:ext cx="452734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Next, we will cover the </a:t>
            </a:r>
            <a:r>
              <a:rPr lang="en-CA" b="1" i="1" dirty="0"/>
              <a:t>Slide Show</a:t>
            </a:r>
            <a:r>
              <a:rPr lang="en-CA" dirty="0"/>
              <a:t> ribbon.  </a:t>
            </a:r>
          </a:p>
        </p:txBody>
      </p:sp>
    </p:spTree>
    <p:extLst>
      <p:ext uri="{BB962C8B-B14F-4D97-AF65-F5344CB8AC3E}">
        <p14:creationId xmlns:p14="http://schemas.microsoft.com/office/powerpoint/2010/main" val="247015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3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5" grpId="0"/>
      <p:bldP spid="5" grpId="1"/>
      <p:bldP spid="6" grpId="0"/>
      <p:bldP spid="7" grpId="0"/>
      <p:bldP spid="8" grpId="0"/>
      <p:bldP spid="9" grpId="0"/>
      <p:bldP spid="30" grpId="0" animBg="1"/>
      <p:bldP spid="30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4244196" y="1759787"/>
            <a:ext cx="1708030" cy="252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Rounded Rectangle 9"/>
          <p:cNvSpPr/>
          <p:nvPr/>
        </p:nvSpPr>
        <p:spPr>
          <a:xfrm>
            <a:off x="2757578" y="2316893"/>
            <a:ext cx="3194648" cy="538449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ounded Rectangle 10"/>
          <p:cNvSpPr/>
          <p:nvPr/>
        </p:nvSpPr>
        <p:spPr>
          <a:xfrm>
            <a:off x="2539040" y="3111066"/>
            <a:ext cx="3413185" cy="538449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1768414" y="4177865"/>
            <a:ext cx="4183811" cy="538449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ounded Rectangle 12"/>
          <p:cNvSpPr/>
          <p:nvPr/>
        </p:nvSpPr>
        <p:spPr>
          <a:xfrm>
            <a:off x="1610261" y="5016536"/>
            <a:ext cx="4341964" cy="538449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16" name="Group 15"/>
          <p:cNvGrpSpPr/>
          <p:nvPr/>
        </p:nvGrpSpPr>
        <p:grpSpPr>
          <a:xfrm>
            <a:off x="1253701" y="5855104"/>
            <a:ext cx="4698523" cy="801435"/>
            <a:chOff x="1253701" y="5855104"/>
            <a:chExt cx="4698523" cy="801435"/>
          </a:xfrm>
          <a:solidFill>
            <a:srgbClr val="00B0F0">
              <a:alpha val="40000"/>
            </a:srgbClr>
          </a:solidFill>
        </p:grpSpPr>
        <p:sp>
          <p:nvSpPr>
            <p:cNvPr id="14" name="Rounded Rectangle 13"/>
            <p:cNvSpPr/>
            <p:nvPr/>
          </p:nvSpPr>
          <p:spPr>
            <a:xfrm>
              <a:off x="1253701" y="6118090"/>
              <a:ext cx="4698523" cy="53844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2580732" y="5855104"/>
              <a:ext cx="3371491" cy="26288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17" name="Rounded Rectangle 16"/>
          <p:cNvSpPr/>
          <p:nvPr/>
        </p:nvSpPr>
        <p:spPr>
          <a:xfrm>
            <a:off x="8433758" y="1759786"/>
            <a:ext cx="3505200" cy="526213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8163463" y="4764536"/>
            <a:ext cx="3505200" cy="252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ounded Rectangle 18"/>
          <p:cNvSpPr/>
          <p:nvPr/>
        </p:nvSpPr>
        <p:spPr>
          <a:xfrm>
            <a:off x="7700508" y="2568895"/>
            <a:ext cx="4238449" cy="252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ounded Rectangle 19"/>
          <p:cNvSpPr/>
          <p:nvPr/>
        </p:nvSpPr>
        <p:spPr>
          <a:xfrm>
            <a:off x="8407879" y="3135333"/>
            <a:ext cx="3531077" cy="514182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8476893" y="3935916"/>
            <a:ext cx="3462063" cy="514182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8755811" y="5879557"/>
            <a:ext cx="3183145" cy="514182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7901796" y="5323904"/>
            <a:ext cx="1224951" cy="252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049" y="173511"/>
            <a:ext cx="10058400" cy="1144181"/>
          </a:xfrm>
          <a:prstGeom prst="rect">
            <a:avLst/>
          </a:prstGeom>
          <a:ln w="12700">
            <a:solidFill>
              <a:srgbClr val="00B05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07034" y="1414732"/>
            <a:ext cx="5805578" cy="2308324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Start Slide Show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From Beginning &amp; From Current Slide – Self explanatory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Broadcast Slide Show – Online broadcasting that requires</a:t>
            </a:r>
          </a:p>
          <a:p>
            <a:pPr marL="2509838"/>
            <a:r>
              <a:rPr lang="en-CA" dirty="0"/>
              <a:t>a web service.</a:t>
            </a:r>
          </a:p>
          <a:p>
            <a:pPr marL="2509838"/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Custom Slide Show – Choose specific slides to create a</a:t>
            </a:r>
          </a:p>
          <a:p>
            <a:pPr marL="2328863"/>
            <a:r>
              <a:rPr lang="en-CA" dirty="0"/>
              <a:t>slide show.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2394" y="1414732"/>
            <a:ext cx="5805576" cy="507831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Set Up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Set Up Slide Show – Settings for how to present the slide</a:t>
            </a:r>
          </a:p>
          <a:p>
            <a:pPr marL="2243138"/>
            <a:r>
              <a:rPr lang="en-CA" dirty="0"/>
              <a:t>show.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Hide Slide – Hide one or more slides from presentation.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Rehearse Timings – Times how long it takes for you to do</a:t>
            </a:r>
          </a:p>
          <a:p>
            <a:pPr marL="2155825"/>
            <a:r>
              <a:rPr lang="en-CA" dirty="0"/>
              <a:t>the presentation.</a:t>
            </a:r>
          </a:p>
          <a:p>
            <a:pPr marL="2155825"/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Record Slide Show – Record the presentation and save as</a:t>
            </a:r>
          </a:p>
          <a:p>
            <a:pPr marL="2243138"/>
            <a:r>
              <a:rPr lang="en-CA" dirty="0"/>
              <a:t>in AVI or MOV format.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Play Narrations – Play the recorded slide show.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Use Timings – Play timings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Show Media Controls – Displays the media controls when</a:t>
            </a:r>
          </a:p>
          <a:p>
            <a:pPr marL="2509838"/>
            <a:r>
              <a:rPr lang="en-CA" dirty="0"/>
              <a:t>mouse-over the video.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7034" y="3863226"/>
            <a:ext cx="5805578" cy="286232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Monitors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Resolution – Set the resolution up to the maximum for</a:t>
            </a:r>
          </a:p>
          <a:p>
            <a:pPr marL="1527175"/>
            <a:r>
              <a:rPr lang="en-CA" dirty="0"/>
              <a:t>the monitor</a:t>
            </a:r>
          </a:p>
          <a:p>
            <a:pPr marL="1527175"/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Show On – If two or more monitors are present, choose</a:t>
            </a:r>
          </a:p>
          <a:p>
            <a:pPr marL="1346200"/>
            <a:r>
              <a:rPr lang="en-CA" dirty="0"/>
              <a:t>which monitor to display the presentation.</a:t>
            </a:r>
          </a:p>
          <a:p>
            <a:pPr marL="1346200"/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Use Presenter View – If two or more monitors are</a:t>
            </a:r>
          </a:p>
          <a:p>
            <a:pPr marL="982663"/>
            <a:r>
              <a:rPr lang="en-CA" dirty="0"/>
              <a:t>present, presenter view display the presentation, notes, and upcoming events on three panels.</a:t>
            </a:r>
          </a:p>
        </p:txBody>
      </p:sp>
    </p:spTree>
    <p:extLst>
      <p:ext uri="{BB962C8B-B14F-4D97-AF65-F5344CB8AC3E}">
        <p14:creationId xmlns:p14="http://schemas.microsoft.com/office/powerpoint/2010/main" val="52974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81D081C-7484-4BD3-BA85-63686E53FEC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2B727C-F416-4824-BB8A-40681E85D9B9}"/>
              </a:ext>
            </a:extLst>
          </p:cNvPr>
          <p:cNvSpPr txBox="1"/>
          <p:nvPr/>
        </p:nvSpPr>
        <p:spPr>
          <a:xfrm>
            <a:off x="307649" y="2160544"/>
            <a:ext cx="5395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There are </a:t>
            </a:r>
            <a:r>
              <a:rPr lang="en-CA" sz="2000" b="1" dirty="0"/>
              <a:t>four</a:t>
            </a:r>
            <a:r>
              <a:rPr lang="en-CA" sz="2000" dirty="0"/>
              <a:t> sections to the</a:t>
            </a:r>
          </a:p>
          <a:p>
            <a:r>
              <a:rPr lang="en-CA" sz="2000" dirty="0"/>
              <a:t>	IT Helpdesk Courses Registration Website </a:t>
            </a:r>
            <a:endParaRPr lang="en-GB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315C1B-5515-411A-A988-8EA19C0E3649}"/>
              </a:ext>
            </a:extLst>
          </p:cNvPr>
          <p:cNvSpPr txBox="1"/>
          <p:nvPr/>
        </p:nvSpPr>
        <p:spPr>
          <a:xfrm>
            <a:off x="1408670" y="3438991"/>
            <a:ext cx="4687330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457200" indent="-457200">
              <a:buFont typeface="+mj-lt"/>
              <a:buAutoNum type="arabicPeriod" startAt="2"/>
              <a:defRPr sz="2000" b="1"/>
            </a:lvl1pPr>
          </a:lstStyle>
          <a:p>
            <a:pPr>
              <a:buFont typeface="+mj-lt"/>
              <a:buAutoNum type="arabicPeriod"/>
            </a:pPr>
            <a:r>
              <a:rPr lang="en-CA" dirty="0"/>
              <a:t>The calendar – </a:t>
            </a:r>
            <a:r>
              <a:rPr lang="en-CA" b="0" dirty="0"/>
              <a:t>As seen on the right,</a:t>
            </a:r>
          </a:p>
          <a:p>
            <a:pPr marL="0" indent="0">
              <a:buNone/>
            </a:pPr>
            <a:r>
              <a:rPr lang="en-CA" b="0" dirty="0"/>
              <a:t>the calendar displays the selected month and all the course links on the appropriate days.</a:t>
            </a:r>
            <a:endParaRPr lang="en-GB" b="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BC3385D-84A9-4E78-A51F-A0F246422AB7}"/>
              </a:ext>
            </a:extLst>
          </p:cNvPr>
          <p:cNvCxnSpPr>
            <a:cxnSpLocks/>
          </p:cNvCxnSpPr>
          <p:nvPr/>
        </p:nvCxnSpPr>
        <p:spPr>
          <a:xfrm flipV="1">
            <a:off x="5774724" y="3472760"/>
            <a:ext cx="848267" cy="19307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D93FCD9-57E9-4370-840E-10258A0A3149}"/>
              </a:ext>
            </a:extLst>
          </p:cNvPr>
          <p:cNvGrpSpPr/>
          <p:nvPr/>
        </p:nvGrpSpPr>
        <p:grpSpPr>
          <a:xfrm>
            <a:off x="153824" y="5366759"/>
            <a:ext cx="6229884" cy="952458"/>
            <a:chOff x="153824" y="5366759"/>
            <a:chExt cx="6229884" cy="952458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01DBC924-9C5B-430D-8587-8A04479B309C}"/>
                </a:ext>
              </a:extLst>
            </p:cNvPr>
            <p:cNvSpPr/>
            <p:nvPr/>
          </p:nvSpPr>
          <p:spPr>
            <a:xfrm>
              <a:off x="153824" y="5366759"/>
              <a:ext cx="6152972" cy="952458"/>
            </a:xfrm>
            <a:prstGeom prst="roundRect">
              <a:avLst/>
            </a:prstGeom>
            <a:noFill/>
            <a:ln w="254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9B84A50-35CE-4602-AD12-6643EC23F490}"/>
                </a:ext>
              </a:extLst>
            </p:cNvPr>
            <p:cNvSpPr txBox="1"/>
            <p:nvPr/>
          </p:nvSpPr>
          <p:spPr>
            <a:xfrm>
              <a:off x="307649" y="5400943"/>
              <a:ext cx="607605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2000" b="1" dirty="0"/>
                <a:t>Morning courses </a:t>
              </a:r>
              <a:r>
                <a:rPr lang="en-CA" sz="2000" dirty="0"/>
                <a:t>		</a:t>
              </a:r>
              <a:r>
                <a:rPr lang="en-CA" sz="2000" u="sng" dirty="0"/>
                <a:t>9:30 AM</a:t>
              </a:r>
              <a:r>
                <a:rPr lang="en-CA" sz="2000" dirty="0"/>
                <a:t>   to   </a:t>
              </a:r>
              <a:r>
                <a:rPr lang="en-CA" sz="2000" u="sng" dirty="0"/>
                <a:t>11:30 AM</a:t>
              </a:r>
              <a:endParaRPr lang="en-GB" sz="2000" u="sng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33D7794-9FC9-41CA-A941-E33AA166F0A8}"/>
                </a:ext>
              </a:extLst>
            </p:cNvPr>
            <p:cNvSpPr txBox="1"/>
            <p:nvPr/>
          </p:nvSpPr>
          <p:spPr>
            <a:xfrm>
              <a:off x="299103" y="5877172"/>
              <a:ext cx="60076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2000" b="1" dirty="0"/>
                <a:t>Afternoon courses	</a:t>
              </a:r>
              <a:r>
                <a:rPr lang="en-CA" sz="2000" u="sng" dirty="0"/>
                <a:t>2:00 PM</a:t>
              </a:r>
              <a:r>
                <a:rPr lang="en-CA" sz="2000" dirty="0"/>
                <a:t>   to    </a:t>
              </a:r>
              <a:r>
                <a:rPr lang="en-CA" sz="2000" u="sng" dirty="0"/>
                <a:t>4:00 PM</a:t>
              </a:r>
              <a:endParaRPr lang="en-GB" sz="2000" u="sng" dirty="0"/>
            </a:p>
          </p:txBody>
        </p:sp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AA85A71-7E32-44F2-A2E2-2D730170E3D8}"/>
              </a:ext>
            </a:extLst>
          </p:cNvPr>
          <p:cNvSpPr/>
          <p:nvPr/>
        </p:nvSpPr>
        <p:spPr>
          <a:xfrm>
            <a:off x="8785076" y="1683521"/>
            <a:ext cx="3358497" cy="242288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2D7AF75-FE73-43D5-ABA7-59D34FB3C25C}"/>
              </a:ext>
            </a:extLst>
          </p:cNvPr>
          <p:cNvCxnSpPr/>
          <p:nvPr/>
        </p:nvCxnSpPr>
        <p:spPr>
          <a:xfrm flipV="1">
            <a:off x="6229883" y="1925809"/>
            <a:ext cx="2555193" cy="347259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87201D1-348E-41D4-91AF-4A8430C4334C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65153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3" grpId="0" animBg="1"/>
      <p:bldP spid="14" grpId="0" animBg="1"/>
      <p:bldP spid="14" grpId="1" animBg="1"/>
      <p:bldP spid="14" grpId="2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53"/>
            <a:ext cx="12192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00"/>
          <a:stretch/>
        </p:blipFill>
        <p:spPr bwMode="auto">
          <a:xfrm rot="10800000">
            <a:off x="0" y="5309118"/>
            <a:ext cx="12192000" cy="154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4" name="TextBox 3"/>
          <p:cNvSpPr txBox="1"/>
          <p:nvPr/>
        </p:nvSpPr>
        <p:spPr>
          <a:xfrm>
            <a:off x="345623" y="144757"/>
            <a:ext cx="5978977" cy="523220"/>
          </a:xfrm>
          <a:prstGeom prst="rect">
            <a:avLst/>
          </a:prstGeom>
          <a:effectLst>
            <a:glow rad="139700">
              <a:schemeClr val="accent2">
                <a:lumMod val="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800" dirty="0"/>
              <a:t>We have covered here in this course 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05199" y="2174608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Download &amp; Open PowerPoint File from NITHA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05199" y="2803881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Parts of PowerPoint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00438" y="3433154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Making of a PowerPoint Slides</a:t>
            </a:r>
          </a:p>
        </p:txBody>
      </p:sp>
    </p:spTree>
    <p:extLst>
      <p:ext uri="{BB962C8B-B14F-4D97-AF65-F5344CB8AC3E}">
        <p14:creationId xmlns:p14="http://schemas.microsoft.com/office/powerpoint/2010/main" val="107587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3" grpId="0" animBg="1"/>
      <p:bldP spid="14" grpId="0" animBg="1"/>
      <p:bldP spid="1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622375" y="1666223"/>
            <a:ext cx="6947250" cy="3525553"/>
          </a:xfrm>
          <a:solidFill>
            <a:schemeClr val="accent2"/>
          </a:solidFill>
          <a:effectLst>
            <a:softEdge rad="127000"/>
          </a:effectLst>
        </p:spPr>
        <p:txBody>
          <a:bodyPr>
            <a:normAutofit fontScale="90000"/>
          </a:bodyPr>
          <a:lstStyle/>
          <a:p>
            <a:pPr algn="ctr"/>
            <a:r>
              <a:rPr lang="en-CA" sz="5333" b="1" dirty="0"/>
              <a:t>NITHA IT Helpdesk</a:t>
            </a:r>
            <a:br>
              <a:rPr lang="en-CA" sz="5333" dirty="0"/>
            </a:br>
            <a:br>
              <a:rPr lang="en-CA" sz="5333" dirty="0"/>
            </a:br>
            <a: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helpdesk@nitha.com</a:t>
            </a:r>
            <a:b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1(844)486-4842</a:t>
            </a:r>
            <a:endParaRPr lang="en-C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6021"/>
            <a:ext cx="12192000" cy="12019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49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12191999" cy="6858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1999" cy="12673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816884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5122870" y="722268"/>
            <a:ext cx="699900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Cycle </a:t>
            </a:r>
            <a:r>
              <a:rPr lang="en-CA" sz="2000" b="1" dirty="0"/>
              <a:t>forward</a:t>
            </a:r>
            <a:r>
              <a:rPr lang="en-CA" sz="2000" dirty="0"/>
              <a:t> through the months by clicking on the next month </a:t>
            </a:r>
            <a:endParaRPr lang="en-GB" sz="20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</p:cNvCxnSpPr>
          <p:nvPr/>
        </p:nvCxnSpPr>
        <p:spPr>
          <a:xfrm>
            <a:off x="8695012" y="1130525"/>
            <a:ext cx="900326" cy="809370"/>
          </a:xfrm>
          <a:prstGeom prst="straightConnector1">
            <a:avLst/>
          </a:prstGeom>
          <a:ln w="25400"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53000">
                  <a:schemeClr val="accent2">
                    <a:lumMod val="20000"/>
                    <a:lumOff val="80000"/>
                  </a:schemeClr>
                </a:gs>
                <a:gs pos="73000">
                  <a:schemeClr val="tx1">
                    <a:lumMod val="65000"/>
                    <a:lumOff val="3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115033" y="2472642"/>
            <a:ext cx="7639941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Cycle </a:t>
            </a:r>
            <a:r>
              <a:rPr lang="en-CA" sz="2000" b="1" dirty="0"/>
              <a:t>backward</a:t>
            </a:r>
            <a:r>
              <a:rPr lang="en-CA" sz="2000" dirty="0"/>
              <a:t> through the months by clicking on the previous month 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7754974" y="2008262"/>
            <a:ext cx="936099" cy="66443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D109899-4FFD-4ED9-8E29-4184C22632AE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3F28F4-960F-499E-BB8C-A9C8AE6D837E}"/>
              </a:ext>
            </a:extLst>
          </p:cNvPr>
          <p:cNvSpPr txBox="1"/>
          <p:nvPr/>
        </p:nvSpPr>
        <p:spPr>
          <a:xfrm>
            <a:off x="3418702" y="3668521"/>
            <a:ext cx="4336271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And of course, the month in the middle is the currently displayed month.</a:t>
            </a:r>
            <a:endParaRPr lang="en-GB" sz="2000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DD19CDC-A4E8-4D2B-BC0D-108CFFFB0FB9}"/>
              </a:ext>
            </a:extLst>
          </p:cNvPr>
          <p:cNvCxnSpPr>
            <a:cxnSpLocks/>
            <a:stCxn id="26" idx="3"/>
          </p:cNvCxnSpPr>
          <p:nvPr/>
        </p:nvCxnSpPr>
        <p:spPr>
          <a:xfrm flipV="1">
            <a:off x="7754973" y="2042446"/>
            <a:ext cx="1414664" cy="198001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7F29A42-E234-4864-ADB8-31B47FA9D0C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625631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8374879" y="945351"/>
            <a:ext cx="2037838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or the next year</a:t>
            </a:r>
            <a:endParaRPr lang="en-GB" sz="20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</p:cNvCxnSpPr>
          <p:nvPr/>
        </p:nvCxnSpPr>
        <p:spPr>
          <a:xfrm>
            <a:off x="10412717" y="1141904"/>
            <a:ext cx="900326" cy="794759"/>
          </a:xfrm>
          <a:prstGeom prst="straightConnector1">
            <a:avLst/>
          </a:prstGeom>
          <a:ln w="25400"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53000">
                  <a:schemeClr val="accent2">
                    <a:lumMod val="20000"/>
                    <a:lumOff val="80000"/>
                  </a:schemeClr>
                </a:gs>
                <a:gs pos="73000">
                  <a:schemeClr val="tx1">
                    <a:lumMod val="65000"/>
                    <a:lumOff val="3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1797464" y="2675239"/>
            <a:ext cx="429853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can even click on the previous year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6096000" y="2008262"/>
            <a:ext cx="1073921" cy="86703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F12CDB-4555-4D8B-9319-D9295BE1AE8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52879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1540476" y="3203135"/>
            <a:ext cx="4701475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 the </a:t>
            </a:r>
            <a:r>
              <a:rPr lang="en-CA" sz="2000" b="1" dirty="0"/>
              <a:t>course link </a:t>
            </a:r>
            <a:r>
              <a:rPr lang="en-CA" sz="2000" dirty="0"/>
              <a:t>of your choice and you will be taken to a registration page.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11" idx="3"/>
            <a:endCxn id="14" idx="1"/>
          </p:cNvCxnSpPr>
          <p:nvPr/>
        </p:nvCxnSpPr>
        <p:spPr>
          <a:xfrm>
            <a:off x="6241951" y="3557078"/>
            <a:ext cx="1842370" cy="60306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A0A2A8C-2733-4889-A3C4-011A330D0821}"/>
              </a:ext>
            </a:extLst>
          </p:cNvPr>
          <p:cNvSpPr/>
          <p:nvPr/>
        </p:nvSpPr>
        <p:spPr>
          <a:xfrm>
            <a:off x="8084321" y="2816795"/>
            <a:ext cx="914400" cy="2686697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C1C9925-4F21-4433-A7CB-C01F7B5C1095}"/>
              </a:ext>
            </a:extLst>
          </p:cNvPr>
          <p:cNvSpPr/>
          <p:nvPr/>
        </p:nvSpPr>
        <p:spPr>
          <a:xfrm>
            <a:off x="9653730" y="2814843"/>
            <a:ext cx="914400" cy="2686697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C3825E5-177D-4FC3-A25A-A06B25559F7A}"/>
              </a:ext>
            </a:extLst>
          </p:cNvPr>
          <p:cNvCxnSpPr>
            <a:cxnSpLocks/>
          </p:cNvCxnSpPr>
          <p:nvPr/>
        </p:nvCxnSpPr>
        <p:spPr>
          <a:xfrm flipV="1">
            <a:off x="9016151" y="4198641"/>
            <a:ext cx="663217" cy="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64FFD91-DB86-40F7-B3EB-D1862C242320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318881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49428" y="1539284"/>
            <a:ext cx="6093633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 Registration page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237843D-8EC4-4C13-9AC5-5D374B7D1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398" y="0"/>
            <a:ext cx="5986541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2570205" y="2333005"/>
            <a:ext cx="2619632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Enter your information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5189837" y="2533060"/>
            <a:ext cx="1219201" cy="63850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300E432-2300-4E85-927C-5F57CE721A92}"/>
              </a:ext>
            </a:extLst>
          </p:cNvPr>
          <p:cNvSpPr/>
          <p:nvPr/>
        </p:nvSpPr>
        <p:spPr>
          <a:xfrm>
            <a:off x="6409038" y="2840208"/>
            <a:ext cx="2537253" cy="669109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1F8D34-FCA4-4A3D-888A-DC695CE219BA}"/>
              </a:ext>
            </a:extLst>
          </p:cNvPr>
          <p:cNvSpPr txBox="1"/>
          <p:nvPr/>
        </p:nvSpPr>
        <p:spPr>
          <a:xfrm>
            <a:off x="2281880" y="2885876"/>
            <a:ext cx="290795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how you are going to attend the course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WebEx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Telehealth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8BCCAEB-2571-49AF-BBA8-A3C38DE1613D}"/>
              </a:ext>
            </a:extLst>
          </p:cNvPr>
          <p:cNvCxnSpPr>
            <a:cxnSpLocks/>
          </p:cNvCxnSpPr>
          <p:nvPr/>
        </p:nvCxnSpPr>
        <p:spPr>
          <a:xfrm>
            <a:off x="4184822" y="3707028"/>
            <a:ext cx="2454875" cy="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609586E-FB4B-4011-9D6F-DC88A3770433}"/>
              </a:ext>
            </a:extLst>
          </p:cNvPr>
          <p:cNvCxnSpPr>
            <a:cxnSpLocks/>
          </p:cNvCxnSpPr>
          <p:nvPr/>
        </p:nvCxnSpPr>
        <p:spPr>
          <a:xfrm flipV="1">
            <a:off x="4497859" y="3888261"/>
            <a:ext cx="2010033" cy="11532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A865A6AC-9C0D-4A68-82AB-84431780FA92}"/>
              </a:ext>
            </a:extLst>
          </p:cNvPr>
          <p:cNvSpPr txBox="1"/>
          <p:nvPr/>
        </p:nvSpPr>
        <p:spPr>
          <a:xfrm>
            <a:off x="1112108" y="4337361"/>
            <a:ext cx="4077730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how you want your Certificate of Completion delivered.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Email as a PDF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Canada Post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C634158-66A7-4F2E-8B9B-61737E4C5E23}"/>
              </a:ext>
            </a:extLst>
          </p:cNvPr>
          <p:cNvCxnSpPr>
            <a:cxnSpLocks/>
          </p:cNvCxnSpPr>
          <p:nvPr/>
        </p:nvCxnSpPr>
        <p:spPr>
          <a:xfrm flipV="1">
            <a:off x="3715265" y="4143633"/>
            <a:ext cx="2751438" cy="100501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6F75DBC-482C-46A3-A013-5ECBBB8E2BEB}"/>
              </a:ext>
            </a:extLst>
          </p:cNvPr>
          <p:cNvCxnSpPr>
            <a:cxnSpLocks/>
          </p:cNvCxnSpPr>
          <p:nvPr/>
        </p:nvCxnSpPr>
        <p:spPr>
          <a:xfrm flipV="1">
            <a:off x="3542270" y="4291916"/>
            <a:ext cx="2825579" cy="117800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E1DAB863-A4BB-4514-8561-F2B51607EC18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1221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22" grpId="0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509563" y="2816795"/>
            <a:ext cx="558643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CA" sz="2000" b="1" dirty="0"/>
              <a:t>WebEx</a:t>
            </a:r>
            <a:r>
              <a:rPr lang="en-CA" sz="2000" dirty="0"/>
              <a:t> </a:t>
            </a:r>
            <a:r>
              <a:rPr lang="en-CA" sz="2000" b="1" dirty="0"/>
              <a:t>Information</a:t>
            </a:r>
            <a:r>
              <a:rPr lang="en-CA" sz="2000" dirty="0"/>
              <a:t> – For the </a:t>
            </a:r>
            <a:r>
              <a:rPr lang="en-CA" sz="2000" b="1" dirty="0"/>
              <a:t>WebEx</a:t>
            </a:r>
            <a:r>
              <a:rPr lang="en-CA" sz="2000" dirty="0"/>
              <a:t> connection information on how to attend the courses in the current week, click on the </a:t>
            </a:r>
            <a:r>
              <a:rPr lang="en-CA" sz="2000" b="1" dirty="0"/>
              <a:t>WebEx</a:t>
            </a:r>
            <a:r>
              <a:rPr lang="en-CA" sz="2000" dirty="0"/>
              <a:t> link.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6096000" y="1919577"/>
            <a:ext cx="672269" cy="155893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394247" y="1554568"/>
            <a:ext cx="5586437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WebEx Info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FCBCD4-8DED-43A2-9B05-C7C152F62086}"/>
              </a:ext>
            </a:extLst>
          </p:cNvPr>
          <p:cNvSpPr/>
          <p:nvPr/>
        </p:nvSpPr>
        <p:spPr>
          <a:xfrm>
            <a:off x="6549096" y="1674975"/>
            <a:ext cx="412543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499961-6484-4945-8B6B-A57A0CA709D2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81692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7" grpId="0" animBg="1"/>
      <p:bldP spid="7" grpId="1" animBg="1"/>
      <p:bldP spid="7" grpId="2" animBg="1"/>
      <p:bldP spid="7" grpId="3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8C6F0EE4D416448B08A0A9C2309DCF" ma:contentTypeVersion="8" ma:contentTypeDescription="Create a new document." ma:contentTypeScope="" ma:versionID="e25b42b5db4ef2fce0519e33ca23b2c7">
  <xsd:schema xmlns:xsd="http://www.w3.org/2001/XMLSchema" xmlns:xs="http://www.w3.org/2001/XMLSchema" xmlns:p="http://schemas.microsoft.com/office/2006/metadata/properties" xmlns:ns2="428c9905-0105-41d2-b6b1-7940a0b0482d" xmlns:ns3="3d6fc04e-7a8e-4eb5-b21f-815b2cabcec1" targetNamespace="http://schemas.microsoft.com/office/2006/metadata/properties" ma:root="true" ma:fieldsID="d3753595328a70c41c3f4f701ad7ce52" ns2:_="" ns3:_="">
    <xsd:import namespace="428c9905-0105-41d2-b6b1-7940a0b0482d"/>
    <xsd:import namespace="3d6fc04e-7a8e-4eb5-b21f-815b2cabce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8c9905-0105-41d2-b6b1-7940a0b048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86bb179-aa6e-4e86-b8b1-d610b8151f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fc04e-7a8e-4eb5-b21f-815b2cabcec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848134b-c5b9-4b55-ad71-f65d02626ae0}" ma:internalName="TaxCatchAll" ma:showField="CatchAllData" ma:web="3d6fc04e-7a8e-4eb5-b21f-815b2cabce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6fc04e-7a8e-4eb5-b21f-815b2cabcec1" xsi:nil="true"/>
    <lcf76f155ced4ddcb4097134ff3c332f xmlns="428c9905-0105-41d2-b6b1-7940a0b0482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82BB66B-51D4-4164-9906-B9733F392F17}"/>
</file>

<file path=customXml/itemProps2.xml><?xml version="1.0" encoding="utf-8"?>
<ds:datastoreItem xmlns:ds="http://schemas.openxmlformats.org/officeDocument/2006/customXml" ds:itemID="{62D61687-A8C9-4F02-9CD8-98C6F65DD9D0}"/>
</file>

<file path=customXml/itemProps3.xml><?xml version="1.0" encoding="utf-8"?>
<ds:datastoreItem xmlns:ds="http://schemas.openxmlformats.org/officeDocument/2006/customXml" ds:itemID="{20644DEE-27AA-4E15-985C-F2E42F19B2AE}"/>
</file>

<file path=docProps/app.xml><?xml version="1.0" encoding="utf-8"?>
<Properties xmlns="http://schemas.openxmlformats.org/officeDocument/2006/extended-properties" xmlns:vt="http://schemas.openxmlformats.org/officeDocument/2006/docPropsVTypes">
  <TotalTime>45955</TotalTime>
  <Words>2724</Words>
  <Application>Microsoft Office PowerPoint</Application>
  <PresentationFormat>Widescreen</PresentationFormat>
  <Paragraphs>313</Paragraphs>
  <Slides>42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NITHA IT Helpdesk  helpdesk@nitha.com  1(844)486-4842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Netterville</dc:creator>
  <cp:lastModifiedBy>Peter Netterville</cp:lastModifiedBy>
  <cp:revision>811</cp:revision>
  <dcterms:created xsi:type="dcterms:W3CDTF">2017-09-29T13:57:00Z</dcterms:created>
  <dcterms:modified xsi:type="dcterms:W3CDTF">2020-08-05T15:27:01Z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0x010100DF8C6F0EE4D416448B08A0A9C2309DCF</vt:lpwstr>
  </property>
  <property fmtid="{D5CDD505-2E9C-101B-9397-08002B2CF9AE}" pid="3" name="Order">
    <vt:r8>29600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</Properties>
</file>