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9"/>
  </p:notesMasterIdLst>
  <p:sldIdLst>
    <p:sldId id="257" r:id="rId5"/>
    <p:sldId id="258" r:id="rId6"/>
    <p:sldId id="259" r:id="rId7"/>
    <p:sldId id="375" r:id="rId8"/>
    <p:sldId id="376" r:id="rId9"/>
    <p:sldId id="377" r:id="rId10"/>
    <p:sldId id="392" r:id="rId11"/>
    <p:sldId id="395" r:id="rId12"/>
    <p:sldId id="394" r:id="rId13"/>
    <p:sldId id="378" r:id="rId14"/>
    <p:sldId id="379" r:id="rId15"/>
    <p:sldId id="380" r:id="rId16"/>
    <p:sldId id="381" r:id="rId17"/>
    <p:sldId id="382" r:id="rId18"/>
    <p:sldId id="383" r:id="rId19"/>
    <p:sldId id="384" r:id="rId20"/>
    <p:sldId id="385" r:id="rId21"/>
    <p:sldId id="386" r:id="rId22"/>
    <p:sldId id="387" r:id="rId23"/>
    <p:sldId id="388" r:id="rId24"/>
    <p:sldId id="389" r:id="rId25"/>
    <p:sldId id="390" r:id="rId26"/>
    <p:sldId id="391" r:id="rId27"/>
    <p:sldId id="396" r:id="rId28"/>
    <p:sldId id="398" r:id="rId29"/>
    <p:sldId id="397" r:id="rId30"/>
    <p:sldId id="399" r:id="rId31"/>
    <p:sldId id="400" r:id="rId32"/>
    <p:sldId id="401" r:id="rId33"/>
    <p:sldId id="402" r:id="rId34"/>
    <p:sldId id="403" r:id="rId35"/>
    <p:sldId id="404" r:id="rId36"/>
    <p:sldId id="405" r:id="rId37"/>
    <p:sldId id="406" r:id="rId38"/>
    <p:sldId id="414" r:id="rId39"/>
    <p:sldId id="407" r:id="rId40"/>
    <p:sldId id="409" r:id="rId41"/>
    <p:sldId id="415" r:id="rId42"/>
    <p:sldId id="408" r:id="rId43"/>
    <p:sldId id="410" r:id="rId44"/>
    <p:sldId id="411" r:id="rId45"/>
    <p:sldId id="412" r:id="rId46"/>
    <p:sldId id="413" r:id="rId47"/>
    <p:sldId id="416" r:id="rId48"/>
    <p:sldId id="417" r:id="rId49"/>
    <p:sldId id="418" r:id="rId50"/>
    <p:sldId id="419" r:id="rId51"/>
    <p:sldId id="420" r:id="rId52"/>
    <p:sldId id="421" r:id="rId53"/>
    <p:sldId id="422" r:id="rId54"/>
    <p:sldId id="423" r:id="rId55"/>
    <p:sldId id="350" r:id="rId56"/>
    <p:sldId id="424" r:id="rId57"/>
    <p:sldId id="261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E5FF"/>
    <a:srgbClr val="57D3FF"/>
    <a:srgbClr val="F2F2F2"/>
    <a:srgbClr val="F8CCAE"/>
    <a:srgbClr val="F5B88F"/>
    <a:srgbClr val="F1F8EC"/>
    <a:srgbClr val="FADDCA"/>
    <a:srgbClr val="E0E0E0"/>
    <a:srgbClr val="F9A119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D7AE2DFF-A6CF-4BF5-93AA-5118C4FE18EE}"/>
    <pc:docChg chg="delSld">
      <pc:chgData name="help desk" userId="076106f8-e622-4bba-bf8d-41b4b1aaf204" providerId="ADAL" clId="{D7AE2DFF-A6CF-4BF5-93AA-5118C4FE18EE}" dt="2024-06-24T20:12:09.195" v="0" actId="47"/>
      <pc:docMkLst>
        <pc:docMk/>
      </pc:docMkLst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1625631789" sldId="256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2651532878" sldId="267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2314503019" sldId="424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528791687" sldId="425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3318881279" sldId="426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3816924526" sldId="427"/>
        </pc:sldMkLst>
      </pc:sldChg>
      <pc:sldChg chg="del">
        <pc:chgData name="help desk" userId="076106f8-e622-4bba-bf8d-41b4b1aaf204" providerId="ADAL" clId="{D7AE2DFF-A6CF-4BF5-93AA-5118C4FE18EE}" dt="2024-06-24T20:12:09.195" v="0" actId="47"/>
        <pc:sldMkLst>
          <pc:docMk/>
          <pc:sldMk cId="1332410728" sldId="428"/>
        </pc:sldMkLst>
      </pc:sldChg>
    </pc:docChg>
  </pc:docChgLst>
  <pc:docChgLst>
    <pc:chgData name="help desk" userId="076106f8-e622-4bba-bf8d-41b4b1aaf204" providerId="ADAL" clId="{E4CDE85F-5A4C-4429-A4C4-E8D204ADE110}"/>
    <pc:docChg chg="custSel addSld delSld modSld">
      <pc:chgData name="help desk" userId="076106f8-e622-4bba-bf8d-41b4b1aaf204" providerId="ADAL" clId="{E4CDE85F-5A4C-4429-A4C4-E8D204ADE110}" dt="2025-01-27T14:57:56.996" v="42" actId="1036"/>
      <pc:docMkLst>
        <pc:docMk/>
      </pc:docMkLst>
      <pc:sldChg chg="addSp delSp modSp mod">
        <pc:chgData name="help desk" userId="076106f8-e622-4bba-bf8d-41b4b1aaf204" providerId="ADAL" clId="{E4CDE85F-5A4C-4429-A4C4-E8D204ADE110}" dt="2025-01-27T14:57:56.996" v="42" actId="1036"/>
        <pc:sldMkLst>
          <pc:docMk/>
          <pc:sldMk cId="2847858403" sldId="257"/>
        </pc:sldMkLst>
        <pc:spChg chg="del mod">
          <ac:chgData name="help desk" userId="076106f8-e622-4bba-bf8d-41b4b1aaf204" providerId="ADAL" clId="{E4CDE85F-5A4C-4429-A4C4-E8D204ADE110}" dt="2025-01-27T14:57:45.435" v="21" actId="478"/>
          <ac:spMkLst>
            <pc:docMk/>
            <pc:sldMk cId="2847858403" sldId="257"/>
            <ac:spMk id="2" creationId="{00000000-0000-0000-0000-000000000000}"/>
          </ac:spMkLst>
        </pc:spChg>
        <pc:spChg chg="mod">
          <ac:chgData name="help desk" userId="076106f8-e622-4bba-bf8d-41b4b1aaf204" providerId="ADAL" clId="{E4CDE85F-5A4C-4429-A4C4-E8D204ADE110}" dt="2025-01-27T14:57:56.996" v="42" actId="1036"/>
          <ac:spMkLst>
            <pc:docMk/>
            <pc:sldMk cId="2847858403" sldId="257"/>
            <ac:spMk id="4" creationId="{46AEDD74-5DFE-4B1B-8748-65ED919EA5B5}"/>
          </ac:spMkLst>
        </pc:spChg>
        <pc:spChg chg="add mod">
          <ac:chgData name="help desk" userId="076106f8-e622-4bba-bf8d-41b4b1aaf204" providerId="ADAL" clId="{E4CDE85F-5A4C-4429-A4C4-E8D204ADE110}" dt="2025-01-27T14:57:43.506" v="20" actId="1076"/>
          <ac:spMkLst>
            <pc:docMk/>
            <pc:sldMk cId="2847858403" sldId="257"/>
            <ac:spMk id="7" creationId="{CA00F703-7593-4EB1-B3EA-C2959EDE2591}"/>
          </ac:spMkLst>
        </pc:spChg>
        <pc:picChg chg="mod">
          <ac:chgData name="help desk" userId="076106f8-e622-4bba-bf8d-41b4b1aaf204" providerId="ADAL" clId="{E4CDE85F-5A4C-4429-A4C4-E8D204ADE110}" dt="2025-01-27T14:57:48.845" v="23" actId="1076"/>
          <ac:picMkLst>
            <pc:docMk/>
            <pc:sldMk cId="2847858403" sldId="257"/>
            <ac:picMk id="15362" creationId="{00000000-0000-0000-0000-000000000000}"/>
          </ac:picMkLst>
        </pc:picChg>
      </pc:sldChg>
      <pc:sldChg chg="modSp">
        <pc:chgData name="help desk" userId="076106f8-e622-4bba-bf8d-41b4b1aaf204" providerId="ADAL" clId="{E4CDE85F-5A4C-4429-A4C4-E8D204ADE110}" dt="2025-01-14T21:45:22.334" v="2"/>
        <pc:sldMkLst>
          <pc:docMk/>
          <pc:sldMk cId="3125298073" sldId="258"/>
        </pc:sldMkLst>
        <pc:spChg chg="mod">
          <ac:chgData name="help desk" userId="076106f8-e622-4bba-bf8d-41b4b1aaf204" providerId="ADAL" clId="{E4CDE85F-5A4C-4429-A4C4-E8D204ADE110}" dt="2025-01-14T21:45:22.334" v="2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E4CDE85F-5A4C-4429-A4C4-E8D204ADE110}" dt="2025-01-10T14:49:43.741" v="1" actId="47"/>
        <pc:sldMkLst>
          <pc:docMk/>
          <pc:sldMk cId="4268497802" sldId="260"/>
        </pc:sldMkLst>
      </pc:sldChg>
      <pc:sldChg chg="add">
        <pc:chgData name="help desk" userId="076106f8-e622-4bba-bf8d-41b4b1aaf204" providerId="ADAL" clId="{E4CDE85F-5A4C-4429-A4C4-E8D204ADE110}" dt="2025-01-10T14:49:41.857" v="0"/>
        <pc:sldMkLst>
          <pc:docMk/>
          <pc:sldMk cId="2360287973" sldId="42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53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1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9.jpeg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AEDD74-5DFE-4B1B-8748-65ED919EA5B5}"/>
              </a:ext>
            </a:extLst>
          </p:cNvPr>
          <p:cNvSpPr txBox="1"/>
          <p:nvPr/>
        </p:nvSpPr>
        <p:spPr>
          <a:xfrm>
            <a:off x="5078639" y="2786351"/>
            <a:ext cx="2000168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7F7557-3FD2-4A6D-92A8-263338821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610" y="1366982"/>
            <a:ext cx="1165318" cy="108382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A00F703-7593-4EB1-B3EA-C2959EDE2591}"/>
              </a:ext>
            </a:extLst>
          </p:cNvPr>
          <p:cNvSpPr/>
          <p:nvPr/>
        </p:nvSpPr>
        <p:spPr>
          <a:xfrm>
            <a:off x="2627740" y="213587"/>
            <a:ext cx="7051597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Outlook 2016/2019 Rules &amp; Search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CC3CF5-61C3-46DE-B7E7-19E23C26A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79" y="1328198"/>
            <a:ext cx="8317913" cy="54721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196C3-88DF-4364-9A8D-3D5CAC0FCE1C}"/>
              </a:ext>
            </a:extLst>
          </p:cNvPr>
          <p:cNvSpPr txBox="1"/>
          <p:nvPr/>
        </p:nvSpPr>
        <p:spPr>
          <a:xfrm>
            <a:off x="276838" y="251670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517280-9643-4581-B124-5862E2B6BB1C}"/>
              </a:ext>
            </a:extLst>
          </p:cNvPr>
          <p:cNvSpPr/>
          <p:nvPr/>
        </p:nvSpPr>
        <p:spPr>
          <a:xfrm>
            <a:off x="9782175" y="4391025"/>
            <a:ext cx="2181225" cy="6191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CAAB2B5-E223-4432-9358-19322CEDAF17}"/>
              </a:ext>
            </a:extLst>
          </p:cNvPr>
          <p:cNvSpPr/>
          <p:nvPr/>
        </p:nvSpPr>
        <p:spPr>
          <a:xfrm>
            <a:off x="8229599" y="1928719"/>
            <a:ext cx="592503" cy="1477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32693D-DD8F-44CA-AA1C-7792371B39B9}"/>
              </a:ext>
            </a:extLst>
          </p:cNvPr>
          <p:cNvSpPr txBox="1"/>
          <p:nvPr/>
        </p:nvSpPr>
        <p:spPr>
          <a:xfrm>
            <a:off x="5258410" y="205742"/>
            <a:ext cx="414276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50"/>
                </a:solidFill>
              </a:rPr>
              <a:t>OR</a:t>
            </a:r>
            <a:r>
              <a:rPr lang="en-CA" dirty="0"/>
              <a:t> by clicking on the </a:t>
            </a:r>
            <a:r>
              <a:rPr lang="en-CA" b="1" dirty="0"/>
              <a:t>Rules…</a:t>
            </a:r>
            <a:r>
              <a:rPr lang="en-CA" dirty="0"/>
              <a:t> menu found in the </a:t>
            </a:r>
            <a:r>
              <a:rPr lang="en-CA" b="1" dirty="0"/>
              <a:t>Move</a:t>
            </a:r>
            <a:r>
              <a:rPr lang="en-CA" dirty="0"/>
              <a:t> group on the </a:t>
            </a:r>
            <a:r>
              <a:rPr lang="en-CA" b="1" dirty="0"/>
              <a:t>Home</a:t>
            </a:r>
            <a:r>
              <a:rPr lang="en-CA" dirty="0"/>
              <a:t> ribbon.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AD609B-1DC3-4834-8265-510373ECA6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1922305"/>
            <a:ext cx="2527072" cy="8893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A73B89-B28B-4ABD-9C50-926994F768A0}"/>
              </a:ext>
            </a:extLst>
          </p:cNvPr>
          <p:cNvSpPr txBox="1"/>
          <p:nvPr/>
        </p:nvSpPr>
        <p:spPr>
          <a:xfrm>
            <a:off x="454225" y="1143532"/>
            <a:ext cx="317939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Manage Rules &amp; Alerts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01E3B2-2692-4DA1-9C6B-04F1A6D87AA5}"/>
              </a:ext>
            </a:extLst>
          </p:cNvPr>
          <p:cNvCxnSpPr>
            <a:cxnSpLocks/>
            <a:stCxn id="15" idx="3"/>
            <a:endCxn id="21" idx="1"/>
          </p:cNvCxnSpPr>
          <p:nvPr/>
        </p:nvCxnSpPr>
        <p:spPr>
          <a:xfrm>
            <a:off x="3633622" y="1328198"/>
            <a:ext cx="4605502" cy="1356527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A4D1AF2-1B17-46FA-9A4B-B3EB78D3F68B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7329791" y="852073"/>
            <a:ext cx="909334" cy="1071977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1D9534C-5593-4B1A-A3DC-80ABF32D9678}"/>
              </a:ext>
            </a:extLst>
          </p:cNvPr>
          <p:cNvSpPr/>
          <p:nvPr/>
        </p:nvSpPr>
        <p:spPr>
          <a:xfrm>
            <a:off x="8239124" y="2588149"/>
            <a:ext cx="2486026" cy="19315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01CC86-940A-4F59-9866-8C0809C33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662" y="2862015"/>
            <a:ext cx="4594475" cy="3790243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B837A7-FA18-482A-A8BC-E0E9ED8F3501}"/>
              </a:ext>
            </a:extLst>
          </p:cNvPr>
          <p:cNvCxnSpPr>
            <a:cxnSpLocks/>
            <a:stCxn id="12" idx="0"/>
          </p:cNvCxnSpPr>
          <p:nvPr/>
        </p:nvCxnSpPr>
        <p:spPr>
          <a:xfrm flipH="1" flipV="1">
            <a:off x="5645791" y="2994870"/>
            <a:ext cx="5226997" cy="1396155"/>
          </a:xfrm>
          <a:prstGeom prst="straightConnector1">
            <a:avLst/>
          </a:prstGeom>
          <a:ln w="19050">
            <a:gradFill>
              <a:gsLst>
                <a:gs pos="0">
                  <a:srgbClr val="FF0000"/>
                </a:gs>
                <a:gs pos="100000">
                  <a:srgbClr val="FF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5E5C14-8018-4647-8089-0FDF6F6CC352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7FD70BC-C756-4D24-B4AB-8FBE9559EFDF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5D79ECA-C63F-475F-8847-862733B7EA21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10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977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15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3B01CC86-940A-4F59-9866-8C0809C33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08795"/>
            <a:ext cx="7581288" cy="6254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512584-B524-4B47-A71B-4F48F60CFA03}"/>
              </a:ext>
            </a:extLst>
          </p:cNvPr>
          <p:cNvSpPr txBox="1"/>
          <p:nvPr/>
        </p:nvSpPr>
        <p:spPr>
          <a:xfrm>
            <a:off x="7072314" y="216066"/>
            <a:ext cx="27765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dirty="0"/>
              <a:t>Email Rules</a:t>
            </a:r>
            <a:r>
              <a:rPr lang="en-CA" dirty="0"/>
              <a:t> tab</a:t>
            </a:r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2A2E0E-3CA6-4646-A544-B344C2E283C8}"/>
              </a:ext>
            </a:extLst>
          </p:cNvPr>
          <p:cNvSpPr/>
          <p:nvPr/>
        </p:nvSpPr>
        <p:spPr>
          <a:xfrm>
            <a:off x="4648200" y="621002"/>
            <a:ext cx="914400" cy="21719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5C48DC-55CD-4CD3-9CC0-CDCCF7630E00}"/>
              </a:ext>
            </a:extLst>
          </p:cNvPr>
          <p:cNvCxnSpPr>
            <a:cxnSpLocks/>
            <a:stCxn id="2" idx="1"/>
            <a:endCxn id="3" idx="3"/>
          </p:cNvCxnSpPr>
          <p:nvPr/>
        </p:nvCxnSpPr>
        <p:spPr>
          <a:xfrm flipH="1">
            <a:off x="5562600" y="400732"/>
            <a:ext cx="1509714" cy="32886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8775CBA-3429-48AE-BB25-26B6D2AADFE1}"/>
              </a:ext>
            </a:extLst>
          </p:cNvPr>
          <p:cNvSpPr txBox="1"/>
          <p:nvPr/>
        </p:nvSpPr>
        <p:spPr>
          <a:xfrm>
            <a:off x="201250" y="1358837"/>
            <a:ext cx="4142761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email account to which you want to apply the rule(s).</a:t>
            </a:r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D94C064-28EE-4D5B-A0DB-AE0994905B9D}"/>
              </a:ext>
            </a:extLst>
          </p:cNvPr>
          <p:cNvSpPr/>
          <p:nvPr/>
        </p:nvSpPr>
        <p:spPr>
          <a:xfrm>
            <a:off x="6857691" y="1011197"/>
            <a:ext cx="4943783" cy="2365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2E8EE0-65EC-405A-BE51-A23876EDCDBE}"/>
              </a:ext>
            </a:extLst>
          </p:cNvPr>
          <p:cNvCxnSpPr>
            <a:cxnSpLocks/>
          </p:cNvCxnSpPr>
          <p:nvPr/>
        </p:nvCxnSpPr>
        <p:spPr>
          <a:xfrm flipV="1">
            <a:off x="4344011" y="1011197"/>
            <a:ext cx="2523205" cy="3392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9D81DF0-3225-45DD-87C1-9193DA777957}"/>
              </a:ext>
            </a:extLst>
          </p:cNvPr>
          <p:cNvSpPr txBox="1"/>
          <p:nvPr/>
        </p:nvSpPr>
        <p:spPr>
          <a:xfrm>
            <a:off x="201250" y="2258256"/>
            <a:ext cx="414276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 create a new rule click on </a:t>
            </a:r>
            <a:r>
              <a:rPr lang="en-CA" b="1" dirty="0"/>
              <a:t>New Rule…</a:t>
            </a:r>
            <a:r>
              <a:rPr lang="en-CA" dirty="0"/>
              <a:t> to display the </a:t>
            </a:r>
            <a:r>
              <a:rPr lang="en-CA" b="1" dirty="0"/>
              <a:t>Rules Wizard</a:t>
            </a:r>
            <a:r>
              <a:rPr lang="en-CA" dirty="0"/>
              <a:t>.</a:t>
            </a:r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21528FF-E367-4533-A221-F3B0D94B0583}"/>
              </a:ext>
            </a:extLst>
          </p:cNvPr>
          <p:cNvSpPr/>
          <p:nvPr/>
        </p:nvSpPr>
        <p:spPr>
          <a:xfrm>
            <a:off x="4752667" y="1399083"/>
            <a:ext cx="1095684" cy="23657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B060F67-FEAA-4E0A-8942-1A995C4246A8}"/>
              </a:ext>
            </a:extLst>
          </p:cNvPr>
          <p:cNvCxnSpPr>
            <a:cxnSpLocks/>
            <a:endCxn id="37" idx="1"/>
          </p:cNvCxnSpPr>
          <p:nvPr/>
        </p:nvCxnSpPr>
        <p:spPr>
          <a:xfrm flipV="1">
            <a:off x="4344011" y="1517372"/>
            <a:ext cx="408656" cy="7408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7F454A58-3DE4-4114-8032-34F09935DF5B}"/>
              </a:ext>
            </a:extLst>
          </p:cNvPr>
          <p:cNvSpPr txBox="1"/>
          <p:nvPr/>
        </p:nvSpPr>
        <p:spPr>
          <a:xfrm>
            <a:off x="276838" y="251670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E6878AF-2B54-4FCF-BC72-55D700480915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369249-E0EA-4F0A-8669-9387174C5DB6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502E71-BF2E-44F4-B9A5-DAA45F26A2B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11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770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22" grpId="0" animBg="1"/>
      <p:bldP spid="22" grpId="1" animBg="1"/>
      <p:bldP spid="23" grpId="0" animBg="1"/>
      <p:bldP spid="23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A2F2213-A00F-4A99-BBE4-7CBE80990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08795"/>
            <a:ext cx="7581288" cy="6254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512584-B524-4B47-A71B-4F48F60CFA03}"/>
              </a:ext>
            </a:extLst>
          </p:cNvPr>
          <p:cNvSpPr txBox="1"/>
          <p:nvPr/>
        </p:nvSpPr>
        <p:spPr>
          <a:xfrm>
            <a:off x="202409" y="3218623"/>
            <a:ext cx="4141602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Or start a rule from scratch for either incoming email/RSS feed or outgoing.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8775CBA-3429-48AE-BB25-26B6D2AADFE1}"/>
              </a:ext>
            </a:extLst>
          </p:cNvPr>
          <p:cNvSpPr txBox="1"/>
          <p:nvPr/>
        </p:nvSpPr>
        <p:spPr>
          <a:xfrm>
            <a:off x="176492" y="1459245"/>
            <a:ext cx="4142761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five </a:t>
            </a:r>
            <a:r>
              <a:rPr lang="en-CA" b="1" dirty="0"/>
              <a:t>Stay Organized</a:t>
            </a:r>
            <a:r>
              <a:rPr lang="en-CA" dirty="0"/>
              <a:t> templates from which to choose.</a:t>
            </a:r>
            <a:endParaRPr lang="en-GB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9D81DF0-3225-45DD-87C1-9193DA777957}"/>
              </a:ext>
            </a:extLst>
          </p:cNvPr>
          <p:cNvSpPr txBox="1"/>
          <p:nvPr/>
        </p:nvSpPr>
        <p:spPr>
          <a:xfrm>
            <a:off x="201249" y="2339240"/>
            <a:ext cx="4142761" cy="64633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Three </a:t>
            </a:r>
            <a:r>
              <a:rPr lang="en-CA" b="1" dirty="0"/>
              <a:t>Stay Up to Date</a:t>
            </a:r>
            <a:r>
              <a:rPr lang="en-CA" dirty="0"/>
              <a:t> templates available.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559997-9BA7-45BA-A82D-6660970E6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584" y="194191"/>
            <a:ext cx="5175273" cy="637773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21528FF-E367-4533-A221-F3B0D94B0583}"/>
              </a:ext>
            </a:extLst>
          </p:cNvPr>
          <p:cNvSpPr/>
          <p:nvPr/>
        </p:nvSpPr>
        <p:spPr>
          <a:xfrm>
            <a:off x="5848351" y="2320292"/>
            <a:ext cx="4676774" cy="76580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B060F67-FEAA-4E0A-8942-1A995C4246A8}"/>
              </a:ext>
            </a:extLst>
          </p:cNvPr>
          <p:cNvCxnSpPr>
            <a:cxnSpLocks/>
            <a:stCxn id="36" idx="3"/>
            <a:endCxn id="37" idx="1"/>
          </p:cNvCxnSpPr>
          <p:nvPr/>
        </p:nvCxnSpPr>
        <p:spPr>
          <a:xfrm>
            <a:off x="4344010" y="2662406"/>
            <a:ext cx="1504341" cy="407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02E8EE0-65EC-405A-BE51-A23876EDCDBE}"/>
              </a:ext>
            </a:extLst>
          </p:cNvPr>
          <p:cNvCxnSpPr>
            <a:cxnSpLocks/>
            <a:stCxn id="22" idx="3"/>
            <a:endCxn id="23" idx="1"/>
          </p:cNvCxnSpPr>
          <p:nvPr/>
        </p:nvCxnSpPr>
        <p:spPr>
          <a:xfrm flipV="1">
            <a:off x="4319253" y="1781445"/>
            <a:ext cx="1529098" cy="9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1D94C064-28EE-4D5B-A0DB-AE0994905B9D}"/>
              </a:ext>
            </a:extLst>
          </p:cNvPr>
          <p:cNvSpPr/>
          <p:nvPr/>
        </p:nvSpPr>
        <p:spPr>
          <a:xfrm>
            <a:off x="5848351" y="1276890"/>
            <a:ext cx="4676774" cy="1009110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2A2E0E-3CA6-4646-A544-B344C2E283C8}"/>
              </a:ext>
            </a:extLst>
          </p:cNvPr>
          <p:cNvSpPr/>
          <p:nvPr/>
        </p:nvSpPr>
        <p:spPr>
          <a:xfrm>
            <a:off x="5848350" y="3122686"/>
            <a:ext cx="4676774" cy="5730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15C48DC-55CD-4CD3-9CC0-CDCCF7630E00}"/>
              </a:ext>
            </a:extLst>
          </p:cNvPr>
          <p:cNvCxnSpPr>
            <a:cxnSpLocks/>
            <a:stCxn id="2" idx="3"/>
            <a:endCxn id="3" idx="1"/>
          </p:cNvCxnSpPr>
          <p:nvPr/>
        </p:nvCxnSpPr>
        <p:spPr>
          <a:xfrm flipV="1">
            <a:off x="4344011" y="3409193"/>
            <a:ext cx="1504339" cy="1325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9D0119E-5A8F-4ACB-84DC-7AF2D2BA3AB3}"/>
              </a:ext>
            </a:extLst>
          </p:cNvPr>
          <p:cNvSpPr txBox="1"/>
          <p:nvPr/>
        </p:nvSpPr>
        <p:spPr>
          <a:xfrm>
            <a:off x="202409" y="4098618"/>
            <a:ext cx="414160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Click on </a:t>
            </a:r>
            <a:r>
              <a:rPr lang="en-CA" b="1" dirty="0"/>
              <a:t>Apply rule on message I receive</a:t>
            </a:r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80B5E6D-2E3C-4CE8-B076-D42C5CC1E3C5}"/>
              </a:ext>
            </a:extLst>
          </p:cNvPr>
          <p:cNvSpPr/>
          <p:nvPr/>
        </p:nvSpPr>
        <p:spPr>
          <a:xfrm>
            <a:off x="5972175" y="3294137"/>
            <a:ext cx="2343150" cy="2110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95A125A-C3E5-455A-9590-F523337DF2E5}"/>
              </a:ext>
            </a:extLst>
          </p:cNvPr>
          <p:cNvCxnSpPr>
            <a:cxnSpLocks/>
            <a:stCxn id="32" idx="3"/>
            <a:endCxn id="33" idx="1"/>
          </p:cNvCxnSpPr>
          <p:nvPr/>
        </p:nvCxnSpPr>
        <p:spPr>
          <a:xfrm flipV="1">
            <a:off x="4344011" y="3399669"/>
            <a:ext cx="1628164" cy="88361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38DD3ED-3526-4822-844D-90C2D60FDDD6}"/>
              </a:ext>
            </a:extLst>
          </p:cNvPr>
          <p:cNvGrpSpPr/>
          <p:nvPr/>
        </p:nvGrpSpPr>
        <p:grpSpPr>
          <a:xfrm>
            <a:off x="8315325" y="3505200"/>
            <a:ext cx="666750" cy="2714625"/>
            <a:chOff x="8315325" y="3505200"/>
            <a:chExt cx="666750" cy="2714625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546CD41-8ABE-4436-BEB7-05D2DD36FB81}"/>
                </a:ext>
              </a:extLst>
            </p:cNvPr>
            <p:cNvCxnSpPr>
              <a:cxnSpLocks/>
            </p:cNvCxnSpPr>
            <p:nvPr/>
          </p:nvCxnSpPr>
          <p:spPr>
            <a:xfrm>
              <a:off x="8315325" y="3505200"/>
              <a:ext cx="666750" cy="2714625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3D8529D-A219-4856-B932-799B3A91E626}"/>
                </a:ext>
              </a:extLst>
            </p:cNvPr>
            <p:cNvSpPr txBox="1"/>
            <p:nvPr/>
          </p:nvSpPr>
          <p:spPr>
            <a:xfrm rot="4596088">
              <a:off x="7791899" y="4448874"/>
              <a:ext cx="1790700" cy="400110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Then click Next</a:t>
              </a:r>
              <a:endParaRPr lang="en-GB" sz="2000" b="1" dirty="0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FC0640AB-2336-46A7-B91C-AC64743C5144}"/>
              </a:ext>
            </a:extLst>
          </p:cNvPr>
          <p:cNvSpPr txBox="1"/>
          <p:nvPr/>
        </p:nvSpPr>
        <p:spPr>
          <a:xfrm>
            <a:off x="276838" y="251670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A585943-61FA-440B-9A33-E0C70C28DAD8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84D45AB-20AC-4890-896F-32A14AF90D48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87390BA-64DA-4D58-A8C0-323F137ED0D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12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1831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2" grpId="0" animBg="1"/>
      <p:bldP spid="22" grpId="1" animBg="1"/>
      <p:bldP spid="36" grpId="0" animBg="1"/>
      <p:bldP spid="36" grpId="1" animBg="1"/>
      <p:bldP spid="37" grpId="0" animBg="1"/>
      <p:bldP spid="37" grpId="1" animBg="1"/>
      <p:bldP spid="23" grpId="0" animBg="1"/>
      <p:bldP spid="23" grpId="1" animBg="1"/>
      <p:bldP spid="3" grpId="0" animBg="1"/>
      <p:bldP spid="3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734A03-C977-43EF-94D2-7B3533ADC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2595"/>
            <a:ext cx="7581288" cy="62542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F374FB-EB64-484C-954F-F695651BA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23" y="-7515"/>
            <a:ext cx="5360774" cy="66063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C3908A-54A5-46B5-93CC-83CE0E2AA627}"/>
              </a:ext>
            </a:extLst>
          </p:cNvPr>
          <p:cNvSpPr txBox="1"/>
          <p:nvPr/>
        </p:nvSpPr>
        <p:spPr>
          <a:xfrm>
            <a:off x="97671" y="1009650"/>
            <a:ext cx="3981450" cy="9233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First you need to select the condition(s) that will flag the incoming email for an action you will assign later.</a:t>
            </a:r>
            <a:endParaRPr lang="en-GB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01E124D-BB53-4DE7-B941-16402D54EA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373" y="917923"/>
            <a:ext cx="4762502" cy="568314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E636EA-AB98-4FBD-832E-E79E27940A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6" y="4232017"/>
            <a:ext cx="5360344" cy="2368808"/>
          </a:xfrm>
          <a:prstGeom prst="rect">
            <a:avLst/>
          </a:prstGeom>
        </p:spPr>
      </p:pic>
      <p:sp>
        <p:nvSpPr>
          <p:cNvPr id="13" name="Right Brace 12">
            <a:extLst>
              <a:ext uri="{FF2B5EF4-FFF2-40B4-BE49-F238E27FC236}">
                <a16:creationId xmlns:a16="http://schemas.microsoft.com/office/drawing/2014/main" id="{94E67FA1-3E71-40E4-9819-0CEA38FFD0C1}"/>
              </a:ext>
            </a:extLst>
          </p:cNvPr>
          <p:cNvSpPr/>
          <p:nvPr/>
        </p:nvSpPr>
        <p:spPr>
          <a:xfrm>
            <a:off x="8505825" y="904875"/>
            <a:ext cx="600075" cy="335280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F6B84776-9D24-45DC-9A55-94C5DEC76384}"/>
              </a:ext>
            </a:extLst>
          </p:cNvPr>
          <p:cNvSpPr/>
          <p:nvPr/>
        </p:nvSpPr>
        <p:spPr>
          <a:xfrm rot="10800000">
            <a:off x="5133974" y="914399"/>
            <a:ext cx="657225" cy="3343275"/>
          </a:xfrm>
          <a:prstGeom prst="rightBrace">
            <a:avLst>
              <a:gd name="adj1" fmla="val 8333"/>
              <a:gd name="adj2" fmla="val 50578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400751D-B047-4F5E-8996-9CB52F0E3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5" y="-9770"/>
            <a:ext cx="5363772" cy="91473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9548ECD-4490-41EF-93DB-7196124B21FE}"/>
              </a:ext>
            </a:extLst>
          </p:cNvPr>
          <p:cNvSpPr/>
          <p:nvPr/>
        </p:nvSpPr>
        <p:spPr>
          <a:xfrm>
            <a:off x="5619750" y="516227"/>
            <a:ext cx="2752725" cy="16004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FAF161-A561-4F48-9CC9-1F10B3B17609}"/>
              </a:ext>
            </a:extLst>
          </p:cNvPr>
          <p:cNvCxnSpPr>
            <a:cxnSpLocks/>
            <a:stCxn id="9" idx="3"/>
            <a:endCxn id="12" idx="1"/>
          </p:cNvCxnSpPr>
          <p:nvPr/>
        </p:nvCxnSpPr>
        <p:spPr>
          <a:xfrm flipV="1">
            <a:off x="4079121" y="596251"/>
            <a:ext cx="1540629" cy="87506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E148DA4-AA79-4610-919A-7E857A607027}"/>
              </a:ext>
            </a:extLst>
          </p:cNvPr>
          <p:cNvSpPr txBox="1"/>
          <p:nvPr/>
        </p:nvSpPr>
        <p:spPr>
          <a:xfrm>
            <a:off x="97672" y="2034765"/>
            <a:ext cx="3981450" cy="6463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There are a lot of different conditions from which you can choose.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E99CC3-1C30-4907-AE98-67562A972718}"/>
              </a:ext>
            </a:extLst>
          </p:cNvPr>
          <p:cNvSpPr txBox="1"/>
          <p:nvPr/>
        </p:nvSpPr>
        <p:spPr>
          <a:xfrm>
            <a:off x="97672" y="2773356"/>
            <a:ext cx="3981450" cy="369331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Most of those conditions require information such as: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people or public group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specific words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specified account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importance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sensitivity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flag for action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category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in a specific range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in a specified date span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form name</a:t>
            </a:r>
          </a:p>
          <a:p>
            <a:pPr marL="457200" indent="-285750">
              <a:buFont typeface="Wingdings" panose="05000000000000000000" pitchFamily="2" charset="2"/>
              <a:buChar char="Ø"/>
            </a:pPr>
            <a:r>
              <a:rPr lang="en-CA" dirty="0"/>
              <a:t>selected properties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F49E53-DA94-4165-9CCF-474B27BF0EFA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5CA1F4-EAE8-4504-B315-D7E1506EBCFA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0E66309-B9AB-4FA9-8DCA-8C904AADB63C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AF3E5A6-CCD2-4674-B5A8-61D22D183DA5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13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2251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0.00104 -0.345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7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2" grpId="0" animBg="1"/>
      <p:bldP spid="21" grpId="0" animBg="1"/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734A03-C977-43EF-94D2-7B3533ADCF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32595"/>
            <a:ext cx="7581288" cy="62542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1F374FB-EB64-484C-954F-F695651BA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23" y="-7515"/>
            <a:ext cx="5360774" cy="66063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C3908A-54A5-46B5-93CC-83CE0E2AA627}"/>
              </a:ext>
            </a:extLst>
          </p:cNvPr>
          <p:cNvSpPr txBox="1"/>
          <p:nvPr/>
        </p:nvSpPr>
        <p:spPr>
          <a:xfrm>
            <a:off x="1066799" y="1076325"/>
            <a:ext cx="30123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checkbox beside</a:t>
            </a:r>
          </a:p>
          <a:p>
            <a:r>
              <a:rPr lang="en-CA" b="1" dirty="0"/>
              <a:t>from </a:t>
            </a:r>
            <a:r>
              <a:rPr lang="en-CA" b="1" u="sng" dirty="0"/>
              <a:t>people or public group</a:t>
            </a:r>
            <a:endParaRPr lang="en-GB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9E636EA-AB98-4FBD-832E-E79E27940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6" y="4232017"/>
            <a:ext cx="5360344" cy="2368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00751D-B047-4F5E-8996-9CB52F0E31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5" y="-9770"/>
            <a:ext cx="5363772" cy="91473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E148DA4-AA79-4610-919A-7E857A607027}"/>
              </a:ext>
            </a:extLst>
          </p:cNvPr>
          <p:cNvSpPr txBox="1"/>
          <p:nvPr/>
        </p:nvSpPr>
        <p:spPr>
          <a:xfrm>
            <a:off x="276838" y="2272890"/>
            <a:ext cx="380228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Then click on </a:t>
            </a:r>
            <a:r>
              <a:rPr lang="en-CA" b="1" u="sng" dirty="0"/>
              <a:t>people or public group</a:t>
            </a:r>
            <a:r>
              <a:rPr lang="en-CA" dirty="0"/>
              <a:t> in the </a:t>
            </a:r>
            <a:r>
              <a:rPr lang="en-CA" b="1" dirty="0"/>
              <a:t>Step 2</a:t>
            </a:r>
            <a:r>
              <a:rPr lang="en-CA" dirty="0"/>
              <a:t> box.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8F2710-268B-472F-9AF1-FEBE3BBB7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802" y="-13111"/>
            <a:ext cx="5376892" cy="6626193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AFAF161-A561-4F48-9CC9-1F10B3B17609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4079120" y="1028701"/>
            <a:ext cx="1616830" cy="3707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02EBE67-792B-4EAC-B709-1382BC3049BD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4079122" y="2596056"/>
            <a:ext cx="1988303" cy="221406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29FAA4B-AA94-4BC8-8FA9-CD5AD8DCC840}"/>
              </a:ext>
            </a:extLst>
          </p:cNvPr>
          <p:cNvSpPr txBox="1"/>
          <p:nvPr/>
        </p:nvSpPr>
        <p:spPr>
          <a:xfrm>
            <a:off x="706282" y="4456182"/>
            <a:ext cx="310773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In order to sort incoming emails to  a different folder.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52BC900-EB64-4224-A215-448EABCA1B56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7519292-98C9-4782-A47D-896B877E396F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EEBA44-457F-4FAF-9821-17FF2024C91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E7C769-2150-4CDC-BB38-10C548E5888C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14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8406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1" grpId="0" animBg="1"/>
      <p:bldP spid="21" grpId="1" animBg="1"/>
      <p:bldP spid="26" grpId="0" animBg="1"/>
      <p:bldP spid="2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4D5A6D-381F-4A9B-84E6-25F8B23D9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49" y="87735"/>
            <a:ext cx="6200813" cy="668253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1D8CB4-18BD-4818-9C23-85352A2D2BD9}"/>
              </a:ext>
            </a:extLst>
          </p:cNvPr>
          <p:cNvSpPr txBox="1"/>
          <p:nvPr/>
        </p:nvSpPr>
        <p:spPr>
          <a:xfrm>
            <a:off x="1238250" y="4882387"/>
            <a:ext cx="31813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By default the Exchange Global Address List will be displayed.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79A201A-8EBB-453B-9537-D02B61019F54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5600700" y="771528"/>
            <a:ext cx="2667000" cy="157799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8E19669-EA45-4D8C-A47B-0C429F5DAB92}"/>
              </a:ext>
            </a:extLst>
          </p:cNvPr>
          <p:cNvSpPr txBox="1"/>
          <p:nvPr/>
        </p:nvSpPr>
        <p:spPr>
          <a:xfrm>
            <a:off x="133350" y="1749355"/>
            <a:ext cx="546735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contact or group of contacts.</a:t>
            </a:r>
          </a:p>
          <a:p>
            <a:endParaRPr lang="en-CA" dirty="0"/>
          </a:p>
          <a:p>
            <a:r>
              <a:rPr lang="en-CA" dirty="0"/>
              <a:t>If the contact you want does not appear in the Exchange Global Address List then click on the drop menu.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3790AAD-5FE8-429A-9D6F-1B34913DE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650" y="695325"/>
            <a:ext cx="2476168" cy="2343150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CC44FFD-ED7A-42E0-B8E2-554FB53F31E6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5600700" y="1123950"/>
            <a:ext cx="2657475" cy="241376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448D6D35-2B6F-45E0-AA6F-72A398DED242}"/>
              </a:ext>
            </a:extLst>
          </p:cNvPr>
          <p:cNvSpPr txBox="1"/>
          <p:nvPr/>
        </p:nvSpPr>
        <p:spPr>
          <a:xfrm>
            <a:off x="133350" y="3214552"/>
            <a:ext cx="546735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Contacts that you add to your Outlook are accessible from the top option.</a:t>
            </a:r>
            <a:endParaRPr lang="en-GB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35164A5-5628-44F7-AE44-443422B6C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973" y="685800"/>
            <a:ext cx="2486234" cy="235267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A033C4B-7C3F-4CD3-895F-7E3FC6F7587F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B39F05-1D63-49BC-A6EA-475FA682E3C4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82AA9B1-4515-4561-A2FE-83F3F5B0A6C0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086452F-7C0D-4194-B813-A43907C311FF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15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0869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2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C9C0210-B9F2-418E-BB3A-BA295D8E6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1252" y="89709"/>
            <a:ext cx="6197149" cy="6678582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D82A995-CE18-4933-98E3-0964A10A73E4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4340144" y="1637867"/>
            <a:ext cx="1555831" cy="34333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E4DECC0-FA2D-49B0-B773-DC672BA39D25}"/>
              </a:ext>
            </a:extLst>
          </p:cNvPr>
          <p:cNvSpPr txBox="1"/>
          <p:nvPr/>
        </p:nvSpPr>
        <p:spPr>
          <a:xfrm>
            <a:off x="587294" y="1176202"/>
            <a:ext cx="375285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Double click on the contact you want and it will be added to the </a:t>
            </a:r>
            <a:r>
              <a:rPr lang="en-CA" b="1" dirty="0"/>
              <a:t>From </a:t>
            </a:r>
            <a:r>
              <a:rPr lang="en-CA" dirty="0"/>
              <a:t>text box at the bottom of the dialog.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67FD1E5-B415-4ED7-B74E-D7655F92FE1E}"/>
              </a:ext>
            </a:extLst>
          </p:cNvPr>
          <p:cNvCxnSpPr>
            <a:cxnSpLocks/>
          </p:cNvCxnSpPr>
          <p:nvPr/>
        </p:nvCxnSpPr>
        <p:spPr>
          <a:xfrm>
            <a:off x="5895975" y="2099532"/>
            <a:ext cx="1400175" cy="412029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CBC3D40-FC7F-484E-BBCC-2EC9A86B25C5}"/>
              </a:ext>
            </a:extLst>
          </p:cNvPr>
          <p:cNvGrpSpPr/>
          <p:nvPr/>
        </p:nvGrpSpPr>
        <p:grpSpPr>
          <a:xfrm>
            <a:off x="7810501" y="6145797"/>
            <a:ext cx="2533650" cy="404426"/>
            <a:chOff x="7953375" y="6145797"/>
            <a:chExt cx="2390775" cy="404426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C56D738-BAB1-4BA7-8101-17705E27A387}"/>
                </a:ext>
              </a:extLst>
            </p:cNvPr>
            <p:cNvCxnSpPr>
              <a:cxnSpLocks/>
            </p:cNvCxnSpPr>
            <p:nvPr/>
          </p:nvCxnSpPr>
          <p:spPr>
            <a:xfrm>
              <a:off x="7953375" y="6315075"/>
              <a:ext cx="2390775" cy="235148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7F4CFF3-2B44-4EEF-8A29-BE373B6102D1}"/>
                </a:ext>
              </a:extLst>
            </p:cNvPr>
            <p:cNvSpPr txBox="1"/>
            <p:nvPr/>
          </p:nvSpPr>
          <p:spPr>
            <a:xfrm rot="335151">
              <a:off x="8128802" y="6145797"/>
              <a:ext cx="116205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600" dirty="0"/>
                <a:t>Click on </a:t>
              </a:r>
              <a:r>
                <a:rPr lang="en-CA" sz="1600" b="1" dirty="0"/>
                <a:t>OK</a:t>
              </a:r>
              <a:endParaRPr lang="en-GB" sz="16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16737A3-DFC7-4818-8F1C-FADF8DFE8B6E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036E41-18F7-449C-B2A8-B5F5B7797434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CE707B-2033-4C12-87B5-19D51CD842F9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5E8871-3435-4EDA-A07F-F8BB488A18B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16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0252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0E084D-E38B-495A-9D69-7FB13EBE2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06" y="119062"/>
            <a:ext cx="5371765" cy="661987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E27AEB8-E9AF-48D5-BC0A-86545DDB3F29}"/>
              </a:ext>
            </a:extLst>
          </p:cNvPr>
          <p:cNvSpPr txBox="1"/>
          <p:nvPr/>
        </p:nvSpPr>
        <p:spPr>
          <a:xfrm>
            <a:off x="276839" y="5262920"/>
            <a:ext cx="734316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When you are done adding conditions, click on </a:t>
            </a:r>
            <a:r>
              <a:rPr lang="en-CA" b="1" dirty="0"/>
              <a:t>Next</a:t>
            </a:r>
            <a:r>
              <a:rPr lang="en-CA" dirty="0"/>
              <a:t> to go to the next panel where you choose the action(s) to apply to the incoming email.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B404570-7073-498E-9B49-634FF5DC5F4E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7620001" y="5586086"/>
            <a:ext cx="2543174" cy="85281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979015B-3E68-443B-87EF-02D3AC51FCB2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5342A6-718A-4020-B9EF-49D891848083}"/>
              </a:ext>
            </a:extLst>
          </p:cNvPr>
          <p:cNvSpPr txBox="1"/>
          <p:nvPr/>
        </p:nvSpPr>
        <p:spPr>
          <a:xfrm>
            <a:off x="292543" y="1515762"/>
            <a:ext cx="606706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At this point you can choose more conditions that will apply to the incoming email.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C7F588-48BB-469A-9AAE-3DC440152711}"/>
              </a:ext>
            </a:extLst>
          </p:cNvPr>
          <p:cNvSpPr txBox="1"/>
          <p:nvPr/>
        </p:nvSpPr>
        <p:spPr>
          <a:xfrm>
            <a:off x="292543" y="2726724"/>
            <a:ext cx="606706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Depending upon what other condition(s) you choose you can either restrict or expand the filters.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947551-D269-4262-BD1E-F1A73B789A63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E5DBDA-C2B9-4F35-A9BF-D83FE02B7AB8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2E01236-685D-4978-9242-E9D3F70D4987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17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8847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BC2CE3-8819-4067-B492-809B94004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0" y="0"/>
            <a:ext cx="5263395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1B4E85-E682-44D6-909F-C960B34EDE71}"/>
              </a:ext>
            </a:extLst>
          </p:cNvPr>
          <p:cNvSpPr txBox="1"/>
          <p:nvPr/>
        </p:nvSpPr>
        <p:spPr>
          <a:xfrm>
            <a:off x="377237" y="5438715"/>
            <a:ext cx="5915025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A variety of actions are available from which </a:t>
            </a:r>
            <a:r>
              <a:rPr lang="en-CA"/>
              <a:t>to choose.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0BE070-79C1-4D86-B7BA-26A411AFDD5F}"/>
              </a:ext>
            </a:extLst>
          </p:cNvPr>
          <p:cNvSpPr txBox="1"/>
          <p:nvPr/>
        </p:nvSpPr>
        <p:spPr>
          <a:xfrm>
            <a:off x="1195415" y="1083170"/>
            <a:ext cx="461901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to sort the incoming email into its’ own folder, select </a:t>
            </a:r>
            <a:r>
              <a:rPr lang="en-CA" b="1" dirty="0"/>
              <a:t>move it to the </a:t>
            </a:r>
            <a:r>
              <a:rPr lang="en-CA" b="1" u="sng" dirty="0"/>
              <a:t>specified</a:t>
            </a:r>
            <a:r>
              <a:rPr lang="en-CA" b="1" dirty="0"/>
              <a:t> folder</a:t>
            </a:r>
            <a:r>
              <a:rPr lang="en-CA" dirty="0"/>
              <a:t>.</a:t>
            </a:r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1AB567-D543-4019-BF53-4013410E8628}"/>
              </a:ext>
            </a:extLst>
          </p:cNvPr>
          <p:cNvGrpSpPr/>
          <p:nvPr/>
        </p:nvGrpSpPr>
        <p:grpSpPr>
          <a:xfrm>
            <a:off x="1195415" y="1729501"/>
            <a:ext cx="2139335" cy="3709214"/>
            <a:chOff x="1600200" y="1729501"/>
            <a:chExt cx="1734550" cy="3709214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3CA056F-1F54-4D86-91D6-610B774460E5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H="1" flipV="1">
              <a:off x="1600200" y="1729501"/>
              <a:ext cx="1734550" cy="3709214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9B2E2DB-8F2E-4CD4-8505-FDDFCEC204D3}"/>
                </a:ext>
              </a:extLst>
            </p:cNvPr>
            <p:cNvSpPr txBox="1"/>
            <p:nvPr/>
          </p:nvSpPr>
          <p:spPr>
            <a:xfrm rot="3584592">
              <a:off x="821035" y="3476625"/>
              <a:ext cx="34575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but to continue with the exercise</a:t>
              </a:r>
              <a:endParaRPr lang="en-GB" dirty="0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A658B5CB-BDBC-4EB8-9041-812419EB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102" y="0"/>
            <a:ext cx="5263395" cy="685800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3D42429-AF7A-4696-BEE4-AE39C4709B0D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5814427" y="1019175"/>
            <a:ext cx="1224548" cy="3871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CDC14EA-BA18-479C-9BF2-9F6E1ADB8612}"/>
              </a:ext>
            </a:extLst>
          </p:cNvPr>
          <p:cNvGrpSpPr/>
          <p:nvPr/>
        </p:nvGrpSpPr>
        <p:grpSpPr>
          <a:xfrm>
            <a:off x="7038975" y="1083170"/>
            <a:ext cx="990600" cy="4186170"/>
            <a:chOff x="7038975" y="1083170"/>
            <a:chExt cx="990600" cy="4186170"/>
          </a:xfrm>
        </p:grpSpPr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F327CA6-4349-4A1E-A631-E271B2752D90}"/>
                </a:ext>
              </a:extLst>
            </p:cNvPr>
            <p:cNvCxnSpPr/>
            <p:nvPr/>
          </p:nvCxnSpPr>
          <p:spPr>
            <a:xfrm>
              <a:off x="7038975" y="1083170"/>
              <a:ext cx="990600" cy="418617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579656E-C594-4423-9C9C-A5527C3C1CD1}"/>
                </a:ext>
              </a:extLst>
            </p:cNvPr>
            <p:cNvSpPr txBox="1"/>
            <p:nvPr/>
          </p:nvSpPr>
          <p:spPr>
            <a:xfrm rot="4604931">
              <a:off x="6033951" y="2809747"/>
              <a:ext cx="3106974" cy="369332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CA" b="1" dirty="0"/>
                <a:t>Click here to specify the folder</a:t>
              </a:r>
              <a:endParaRPr lang="en-GB" b="1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872252E-8900-461D-8B41-396DCCF8F773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4C493FC-07E8-45F1-ABFA-8B67B74C738D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8F6E86C-69C8-405D-977C-434C615EDA97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475CC44-79BA-44FC-BA5B-62CDF493E6DA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18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8528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BC2CE3-8819-4067-B492-809B94004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0" y="0"/>
            <a:ext cx="5263395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0BE070-79C1-4D86-B7BA-26A411AFDD5F}"/>
              </a:ext>
            </a:extLst>
          </p:cNvPr>
          <p:cNvSpPr txBox="1"/>
          <p:nvPr/>
        </p:nvSpPr>
        <p:spPr>
          <a:xfrm>
            <a:off x="800110" y="5381625"/>
            <a:ext cx="5096661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The </a:t>
            </a:r>
            <a:r>
              <a:rPr lang="en-CA" b="1" dirty="0"/>
              <a:t>Rules and Alerts</a:t>
            </a:r>
            <a:r>
              <a:rPr lang="en-CA" dirty="0"/>
              <a:t> dialog is displayed from where you can create one or more new folders.</a:t>
            </a:r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658B5CB-BDBC-4EB8-9041-812419EB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102" y="0"/>
            <a:ext cx="5263395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E3A63E-D775-485B-B104-673AB42CB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799" y="1342340"/>
            <a:ext cx="3708894" cy="31366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CC0691-BAFE-4AE8-AA06-2DCA33F10F5D}"/>
              </a:ext>
            </a:extLst>
          </p:cNvPr>
          <p:cNvSpPr txBox="1"/>
          <p:nvPr/>
        </p:nvSpPr>
        <p:spPr>
          <a:xfrm>
            <a:off x="466725" y="1365320"/>
            <a:ext cx="5895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If you scroll to the top of the dialog and select the email account name, any folder you create will be placed in the root … parallel with the Inbox, Drafts, Sent Items, etc.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E40189A-06E8-4C04-B769-A3097E141DC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6362700" y="1826985"/>
            <a:ext cx="1676400" cy="1827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4B75C01-9DC6-4DDC-8512-CCD4B70CC991}"/>
              </a:ext>
            </a:extLst>
          </p:cNvPr>
          <p:cNvSpPr txBox="1"/>
          <p:nvPr/>
        </p:nvSpPr>
        <p:spPr>
          <a:xfrm>
            <a:off x="2638425" y="2577986"/>
            <a:ext cx="372427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To make a new folder select a folder (or the root) and then click on </a:t>
            </a:r>
            <a:r>
              <a:rPr lang="en-CA" b="1" dirty="0"/>
              <a:t>New…</a:t>
            </a:r>
            <a:endParaRPr lang="en-GB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5659A21-C998-4A78-B8CC-1B2031CD59FE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6362700" y="2647950"/>
            <a:ext cx="4333875" cy="25320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518850A-E101-489E-BCE1-BD6AD85071EF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E61F314-28F9-4A78-A492-3802CFCD59AA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FEDECF7-7844-45B4-B551-C62B436F5F7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39198FB-7EF1-4820-92D0-141846A91664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19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6921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21" grpId="0" animBg="1"/>
      <p:bldP spid="21" grpId="1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BC2CE3-8819-4067-B492-809B94004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0" y="0"/>
            <a:ext cx="5263395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F4DAB3E-77B7-4E06-A59E-56DE042D299C}"/>
              </a:ext>
            </a:extLst>
          </p:cNvPr>
          <p:cNvGrpSpPr/>
          <p:nvPr/>
        </p:nvGrpSpPr>
        <p:grpSpPr>
          <a:xfrm>
            <a:off x="122638" y="6550223"/>
            <a:ext cx="925122" cy="307777"/>
            <a:chOff x="10528991" y="0"/>
            <a:chExt cx="69384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453061-BB3A-4539-BB61-211C18A326A2}"/>
                </a:ext>
              </a:extLst>
            </p:cNvPr>
            <p:cNvSpPr txBox="1"/>
            <p:nvPr/>
          </p:nvSpPr>
          <p:spPr>
            <a:xfrm>
              <a:off x="10528991" y="0"/>
              <a:ext cx="5104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D54B70-B5F2-4583-B194-D998BBA4445E}"/>
                </a:ext>
              </a:extLst>
            </p:cNvPr>
            <p:cNvSpPr txBox="1"/>
            <p:nvPr/>
          </p:nvSpPr>
          <p:spPr>
            <a:xfrm>
              <a:off x="10851357" y="0"/>
              <a:ext cx="3714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fld id="{599CA30C-359B-48FE-9C30-8978E03E59BB}" type="slidenum">
                <a:rPr lang="en-CA" sz="1400" smtClean="0"/>
                <a:pPr/>
                <a:t>20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A658B5CB-BDBC-4EB8-9041-812419EB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102" y="0"/>
            <a:ext cx="5263395" cy="685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E3A63E-D775-485B-B104-673AB42CB9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799" y="1342340"/>
            <a:ext cx="3708894" cy="31366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CC0691-BAFE-4AE8-AA06-2DCA33F10F5D}"/>
              </a:ext>
            </a:extLst>
          </p:cNvPr>
          <p:cNvSpPr txBox="1"/>
          <p:nvPr/>
        </p:nvSpPr>
        <p:spPr>
          <a:xfrm>
            <a:off x="1342985" y="2233285"/>
            <a:ext cx="31242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Type in the name of the folder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36B3DA-D2C8-4E81-B622-89E93CE961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910" y="919044"/>
            <a:ext cx="3413329" cy="3964214"/>
          </a:xfrm>
          <a:prstGeom prst="rect">
            <a:avLst/>
          </a:prstGeom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E40189A-06E8-4C04-B769-A3097E141DC1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467185" y="1657350"/>
            <a:ext cx="3524290" cy="7606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712E0D5-4D5D-444E-8736-7EF65B2E93A3}"/>
              </a:ext>
            </a:extLst>
          </p:cNvPr>
          <p:cNvCxnSpPr>
            <a:cxnSpLocks/>
          </p:cNvCxnSpPr>
          <p:nvPr/>
        </p:nvCxnSpPr>
        <p:spPr>
          <a:xfrm>
            <a:off x="7991475" y="1657350"/>
            <a:ext cx="1676400" cy="302895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A9B7087-A018-4C64-A9EC-5A7BBB70D075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</p:spTree>
    <p:extLst>
      <p:ext uri="{BB962C8B-B14F-4D97-AF65-F5344CB8AC3E}">
        <p14:creationId xmlns:p14="http://schemas.microsoft.com/office/powerpoint/2010/main" val="2204416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BC2CE3-8819-4067-B492-809B94004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830" y="0"/>
            <a:ext cx="5263395" cy="6858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58B5CB-BDBC-4EB8-9041-812419EBB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102" y="0"/>
            <a:ext cx="526339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C2C0EBB-EE8C-4066-A949-0A87C324D1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799" y="1342340"/>
            <a:ext cx="3708894" cy="313666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9CC0691-BAFE-4AE8-AA06-2DCA33F10F5D}"/>
              </a:ext>
            </a:extLst>
          </p:cNvPr>
          <p:cNvSpPr txBox="1"/>
          <p:nvPr/>
        </p:nvSpPr>
        <p:spPr>
          <a:xfrm>
            <a:off x="4543424" y="1452235"/>
            <a:ext cx="134298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Click on OK</a:t>
            </a:r>
            <a:endParaRPr lang="en-GB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E40189A-06E8-4C04-B769-A3097E141DC1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5886409" y="1636901"/>
            <a:ext cx="4781591" cy="34429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A06E8C1-EC94-4C7E-B7AB-970FE48C484F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5656B0A-BB01-469A-901F-D618BEFD1AD4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AB7A96D-CBAC-4FA6-8340-5A022F971E1B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8C9DA1C-3058-4591-A32D-FAF39D83634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21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476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8B3A216-522E-4701-92B8-20AF73924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2493" y="0"/>
            <a:ext cx="5272613" cy="6858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F4DAB3E-77B7-4E06-A59E-56DE042D299C}"/>
              </a:ext>
            </a:extLst>
          </p:cNvPr>
          <p:cNvGrpSpPr/>
          <p:nvPr/>
        </p:nvGrpSpPr>
        <p:grpSpPr>
          <a:xfrm>
            <a:off x="122638" y="6550223"/>
            <a:ext cx="925122" cy="307777"/>
            <a:chOff x="10528991" y="0"/>
            <a:chExt cx="69384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A453061-BB3A-4539-BB61-211C18A326A2}"/>
                </a:ext>
              </a:extLst>
            </p:cNvPr>
            <p:cNvSpPr txBox="1"/>
            <p:nvPr/>
          </p:nvSpPr>
          <p:spPr>
            <a:xfrm>
              <a:off x="10528991" y="0"/>
              <a:ext cx="5104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5D54B70-B5F2-4583-B194-D998BBA4445E}"/>
                </a:ext>
              </a:extLst>
            </p:cNvPr>
            <p:cNvSpPr txBox="1"/>
            <p:nvPr/>
          </p:nvSpPr>
          <p:spPr>
            <a:xfrm>
              <a:off x="10851357" y="0"/>
              <a:ext cx="3714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fld id="{599CA30C-359B-48FE-9C30-8978E03E59BB}" type="slidenum">
                <a:rPr lang="en-CA" sz="1400" smtClean="0"/>
                <a:pPr/>
                <a:t>22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9E7A8A9-F90A-4369-8213-CF35502854B5}"/>
              </a:ext>
            </a:extLst>
          </p:cNvPr>
          <p:cNvSpPr txBox="1"/>
          <p:nvPr/>
        </p:nvSpPr>
        <p:spPr>
          <a:xfrm>
            <a:off x="685810" y="4572000"/>
            <a:ext cx="5096661" cy="1631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This panel lets you add any exceptions to the original condition you set up for this rule.</a:t>
            </a:r>
          </a:p>
          <a:p>
            <a:endParaRPr lang="en-CA" dirty="0"/>
          </a:p>
          <a:p>
            <a:r>
              <a:rPr lang="en-CA" dirty="0"/>
              <a:t>This list is essentially the same as the first set of conditions.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A92124-AEA8-4774-90E2-FDC476CCCC68}"/>
              </a:ext>
            </a:extLst>
          </p:cNvPr>
          <p:cNvSpPr txBox="1"/>
          <p:nvPr/>
        </p:nvSpPr>
        <p:spPr>
          <a:xfrm>
            <a:off x="276838" y="981075"/>
            <a:ext cx="6038237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So for our example you could specify that emails that come in from the selected contact are automatically moved to the </a:t>
            </a:r>
            <a:r>
              <a:rPr lang="en-CA" b="1" dirty="0"/>
              <a:t>A New Folder</a:t>
            </a:r>
            <a:r>
              <a:rPr lang="en-CA" dirty="0"/>
              <a:t> except when it is </a:t>
            </a:r>
            <a:r>
              <a:rPr lang="en-CA" b="1" dirty="0"/>
              <a:t>sent only to me </a:t>
            </a:r>
            <a:r>
              <a:rPr lang="en-CA" dirty="0"/>
              <a:t>(no other email(s) in the TO, CC, or BCC fields).</a:t>
            </a:r>
            <a:endParaRPr lang="en-GB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FCC637-BA85-44B6-991F-B127F0C94B0A}"/>
              </a:ext>
            </a:extLst>
          </p:cNvPr>
          <p:cNvSpPr txBox="1"/>
          <p:nvPr/>
        </p:nvSpPr>
        <p:spPr>
          <a:xfrm>
            <a:off x="3343274" y="2857500"/>
            <a:ext cx="27527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done click on </a:t>
            </a:r>
            <a:r>
              <a:rPr lang="en-CA" b="1" dirty="0"/>
              <a:t>Next</a:t>
            </a:r>
            <a:endParaRPr lang="en-GB" b="1" dirty="0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id="{33B621D5-4CAF-4463-8A6E-F644FAA7E6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0944326"/>
              </p:ext>
            </p:extLst>
          </p:nvPr>
        </p:nvGraphicFramePr>
        <p:xfrm>
          <a:off x="6812493" y="1443832"/>
          <a:ext cx="5272613" cy="204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5574600" imgH="215640" progId="Photoshop.Image.12">
                  <p:embed/>
                </p:oleObj>
              </mc:Choice>
              <mc:Fallback>
                <p:oleObj name="Image" r:id="rId3" imgW="5574600" imgH="215640" progId="Photoshop.Image.12">
                  <p:embed/>
                  <p:pic>
                    <p:nvPicPr>
                      <p:cNvPr id="24" name="Object 23">
                        <a:extLst>
                          <a:ext uri="{FF2B5EF4-FFF2-40B4-BE49-F238E27FC236}">
                            <a16:creationId xmlns:a16="http://schemas.microsoft.com/office/drawing/2014/main" id="{33B621D5-4CAF-4463-8A6E-F644FAA7E6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12493" y="1443832"/>
                        <a:ext cx="5272613" cy="2041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F9D6366-9093-4D49-B7B6-FB868B82595D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6315075" y="1535074"/>
            <a:ext cx="695325" cy="461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id="{3434E5B3-4B14-44A3-B002-58CEDBA762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063865"/>
              </p:ext>
            </p:extLst>
          </p:nvPr>
        </p:nvGraphicFramePr>
        <p:xfrm>
          <a:off x="6812492" y="866775"/>
          <a:ext cx="5272613" cy="215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5" imgW="5574600" imgH="228240" progId="Photoshop.Image.12">
                  <p:embed/>
                </p:oleObj>
              </mc:Choice>
              <mc:Fallback>
                <p:oleObj name="Image" r:id="rId5" imgW="5574600" imgH="228240" progId="Photoshop.Image.12">
                  <p:embed/>
                  <p:pic>
                    <p:nvPicPr>
                      <p:cNvPr id="25" name="Object 24">
                        <a:extLst>
                          <a:ext uri="{FF2B5EF4-FFF2-40B4-BE49-F238E27FC236}">
                            <a16:creationId xmlns:a16="http://schemas.microsoft.com/office/drawing/2014/main" id="{3434E5B3-4B14-44A3-B002-58CEDBA7620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12492" y="866775"/>
                        <a:ext cx="5272613" cy="2155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B5D8549-D2A7-46B4-B1BD-014E5ED0867A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6095999" y="3042166"/>
            <a:ext cx="4229101" cy="35080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B2D25E9-3B20-4F80-BC8C-A167E126F01E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</p:spTree>
    <p:extLst>
      <p:ext uri="{BB962C8B-B14F-4D97-AF65-F5344CB8AC3E}">
        <p14:creationId xmlns:p14="http://schemas.microsoft.com/office/powerpoint/2010/main" val="329175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16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6C97263-7DC4-434F-AD44-AC66FF94CA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339" y="0"/>
            <a:ext cx="5564994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18C3A0-4BDF-4F4D-B7DD-55F5F63DBF8F}"/>
              </a:ext>
            </a:extLst>
          </p:cNvPr>
          <p:cNvSpPr txBox="1"/>
          <p:nvPr/>
        </p:nvSpPr>
        <p:spPr>
          <a:xfrm>
            <a:off x="3486150" y="1268968"/>
            <a:ext cx="218151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Name your new </a:t>
            </a:r>
            <a:r>
              <a:rPr lang="en-CA"/>
              <a:t>rule.</a:t>
            </a:r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88F279E-A0DD-4A9A-B75E-BEF78C630FDB}"/>
              </a:ext>
            </a:extLst>
          </p:cNvPr>
          <p:cNvCxnSpPr>
            <a:cxnSpLocks/>
            <a:stCxn id="6" idx="3"/>
            <a:endCxn id="10" idx="1"/>
          </p:cNvCxnSpPr>
          <p:nvPr/>
        </p:nvCxnSpPr>
        <p:spPr>
          <a:xfrm>
            <a:off x="5667662" y="1453634"/>
            <a:ext cx="990313" cy="70366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E2BCE4B-E64D-4E99-A00C-0506A527B81B}"/>
              </a:ext>
            </a:extLst>
          </p:cNvPr>
          <p:cNvSpPr/>
          <p:nvPr/>
        </p:nvSpPr>
        <p:spPr>
          <a:xfrm>
            <a:off x="6657975" y="1400175"/>
            <a:ext cx="5219700" cy="24765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D9ED0F-7EA8-4B7A-BEC3-73355AC2F825}"/>
              </a:ext>
            </a:extLst>
          </p:cNvPr>
          <p:cNvSpPr txBox="1"/>
          <p:nvPr/>
        </p:nvSpPr>
        <p:spPr>
          <a:xfrm>
            <a:off x="3486150" y="1872734"/>
            <a:ext cx="218151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Set the rule options.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86B5B6A-17DC-4CFE-9EAF-F2AC0C4F3E9F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5667662" y="2057400"/>
            <a:ext cx="961738" cy="179427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1E0794A2-E088-477F-A87F-AEACB211A24A}"/>
              </a:ext>
            </a:extLst>
          </p:cNvPr>
          <p:cNvSpPr/>
          <p:nvPr/>
        </p:nvSpPr>
        <p:spPr>
          <a:xfrm>
            <a:off x="6657975" y="2109432"/>
            <a:ext cx="1847850" cy="24765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DC06CA-C582-4624-95A9-C0EEFFC5CC64}"/>
              </a:ext>
            </a:extLst>
          </p:cNvPr>
          <p:cNvSpPr txBox="1"/>
          <p:nvPr/>
        </p:nvSpPr>
        <p:spPr>
          <a:xfrm>
            <a:off x="333375" y="2486025"/>
            <a:ext cx="5486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Running the rule now on the messages in the inbox can be a good way to clean up many messages automatically.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AC72CC7-DB24-4050-9486-5E8AE37BEA70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5819775" y="2530914"/>
            <a:ext cx="856677" cy="278277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788E449-0892-4FD8-94A0-D30D1DD32E17}"/>
              </a:ext>
            </a:extLst>
          </p:cNvPr>
          <p:cNvSpPr txBox="1"/>
          <p:nvPr/>
        </p:nvSpPr>
        <p:spPr>
          <a:xfrm>
            <a:off x="333519" y="3247162"/>
            <a:ext cx="5486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If you do not want the rule to be run now, you can opt to run it later by checking this box.</a:t>
            </a:r>
            <a:endParaRPr lang="en-GB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4FA50E8-307B-4E2F-A56B-BE0D8FEA9671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5819919" y="2831068"/>
            <a:ext cx="856533" cy="739260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FE435A0E-F5D6-4412-9FAC-CB8445732C85}"/>
              </a:ext>
            </a:extLst>
          </p:cNvPr>
          <p:cNvSpPr txBox="1"/>
          <p:nvPr/>
        </p:nvSpPr>
        <p:spPr>
          <a:xfrm>
            <a:off x="333519" y="4032927"/>
            <a:ext cx="548640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If you have more than one email account, you can have it apply this rule to all of them.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F2A42BD-F2C9-420E-9DE5-8868B44C3007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5819919" y="3154233"/>
            <a:ext cx="856533" cy="1201860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E78EADC-337E-4E02-B399-105E35D054C2}"/>
              </a:ext>
            </a:extLst>
          </p:cNvPr>
          <p:cNvSpPr txBox="1"/>
          <p:nvPr/>
        </p:nvSpPr>
        <p:spPr>
          <a:xfrm>
            <a:off x="3933825" y="5112603"/>
            <a:ext cx="188609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rule summary</a:t>
            </a:r>
            <a:endParaRPr lang="en-GB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4079B11-8AD2-49E6-A68A-923D56038D7A}"/>
              </a:ext>
            </a:extLst>
          </p:cNvPr>
          <p:cNvCxnSpPr>
            <a:cxnSpLocks/>
            <a:stCxn id="29" idx="3"/>
            <a:endCxn id="33" idx="1"/>
          </p:cNvCxnSpPr>
          <p:nvPr/>
        </p:nvCxnSpPr>
        <p:spPr>
          <a:xfrm flipV="1">
            <a:off x="5819919" y="4352733"/>
            <a:ext cx="637780" cy="944536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ft Brace 32">
            <a:extLst>
              <a:ext uri="{FF2B5EF4-FFF2-40B4-BE49-F238E27FC236}">
                <a16:creationId xmlns:a16="http://schemas.microsoft.com/office/drawing/2014/main" id="{356FA7DF-A469-4BA3-BD0A-574D29D6BDBC}"/>
              </a:ext>
            </a:extLst>
          </p:cNvPr>
          <p:cNvSpPr/>
          <p:nvPr/>
        </p:nvSpPr>
        <p:spPr>
          <a:xfrm>
            <a:off x="6457699" y="3963062"/>
            <a:ext cx="343402" cy="779341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D92FEC3-FECD-4876-8BF3-F0574F074E70}"/>
              </a:ext>
            </a:extLst>
          </p:cNvPr>
          <p:cNvGrpSpPr/>
          <p:nvPr/>
        </p:nvGrpSpPr>
        <p:grpSpPr>
          <a:xfrm>
            <a:off x="122638" y="6550223"/>
            <a:ext cx="925122" cy="307777"/>
            <a:chOff x="10528991" y="0"/>
            <a:chExt cx="693840" cy="30777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CE7D038-5D96-43BF-A44D-7CD35F93C9E5}"/>
                </a:ext>
              </a:extLst>
            </p:cNvPr>
            <p:cNvSpPr txBox="1"/>
            <p:nvPr/>
          </p:nvSpPr>
          <p:spPr>
            <a:xfrm>
              <a:off x="10528991" y="0"/>
              <a:ext cx="5104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E735C15-4FD6-4EBF-A89D-D3BA8902EAD3}"/>
                </a:ext>
              </a:extLst>
            </p:cNvPr>
            <p:cNvSpPr txBox="1"/>
            <p:nvPr/>
          </p:nvSpPr>
          <p:spPr>
            <a:xfrm>
              <a:off x="10851357" y="0"/>
              <a:ext cx="3714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fld id="{599CA30C-359B-48FE-9C30-8978E03E59BB}" type="slidenum">
                <a:rPr lang="en-CA" sz="1400" smtClean="0"/>
                <a:pPr/>
                <a:t>23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3563CC23-0D5A-423E-B49F-4D03DCB19670}"/>
              </a:ext>
            </a:extLst>
          </p:cNvPr>
          <p:cNvSpPr txBox="1"/>
          <p:nvPr/>
        </p:nvSpPr>
        <p:spPr>
          <a:xfrm>
            <a:off x="210163" y="184995"/>
            <a:ext cx="4142761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Rules &amp; Alert Dialog</a:t>
            </a:r>
          </a:p>
        </p:txBody>
      </p:sp>
    </p:spTree>
    <p:extLst>
      <p:ext uri="{BB962C8B-B14F-4D97-AF65-F5344CB8AC3E}">
        <p14:creationId xmlns:p14="http://schemas.microsoft.com/office/powerpoint/2010/main" val="410304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2" grpId="0" animBg="1"/>
      <p:bldP spid="14" grpId="0" animBg="1"/>
      <p:bldP spid="18" grpId="0" animBg="1"/>
      <p:bldP spid="23" grpId="0" animBg="1"/>
      <p:bldP spid="26" grpId="0" animBg="1"/>
      <p:bldP spid="29" grpId="0" animBg="1"/>
      <p:bldP spid="3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169F7422-96A3-4DCC-93D7-8EA7A9092B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62" y="733922"/>
            <a:ext cx="9213916" cy="6076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7E296-9D46-4AB6-A27C-8B762D991AE0}"/>
              </a:ext>
            </a:extLst>
          </p:cNvPr>
          <p:cNvSpPr txBox="1"/>
          <p:nvPr/>
        </p:nvSpPr>
        <p:spPr>
          <a:xfrm>
            <a:off x="210164" y="184995"/>
            <a:ext cx="30664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315028-0D66-4368-B3D9-13DBF5BF0C7F}"/>
              </a:ext>
            </a:extLst>
          </p:cNvPr>
          <p:cNvSpPr txBox="1"/>
          <p:nvPr/>
        </p:nvSpPr>
        <p:spPr>
          <a:xfrm>
            <a:off x="3438320" y="3499695"/>
            <a:ext cx="81534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order to start a search, click in a search box and the context </a:t>
            </a:r>
            <a:r>
              <a:rPr lang="en-CA" dirty="0">
                <a:solidFill>
                  <a:srgbClr val="C00000"/>
                </a:solidFill>
              </a:rPr>
              <a:t>Search ribbon </a:t>
            </a:r>
            <a:r>
              <a:rPr lang="en-CA" dirty="0"/>
              <a:t>appears.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9DC0CB0-5C58-4CB1-8BD9-EB404BB34B60}"/>
              </a:ext>
            </a:extLst>
          </p:cNvPr>
          <p:cNvCxnSpPr>
            <a:cxnSpLocks/>
          </p:cNvCxnSpPr>
          <p:nvPr/>
        </p:nvCxnSpPr>
        <p:spPr>
          <a:xfrm flipH="1" flipV="1">
            <a:off x="5334001" y="2181225"/>
            <a:ext cx="761999" cy="14097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C6FC6C3-F599-483A-B122-D2164F53C837}"/>
              </a:ext>
            </a:extLst>
          </p:cNvPr>
          <p:cNvSpPr txBox="1"/>
          <p:nvPr/>
        </p:nvSpPr>
        <p:spPr>
          <a:xfrm>
            <a:off x="285749" y="1270133"/>
            <a:ext cx="2276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pPr algn="ctr"/>
            <a:r>
              <a:rPr lang="en-CA" dirty="0"/>
              <a:t>Email module</a:t>
            </a:r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7EAFFB-A37B-44D8-8424-F8228F8EF90F}"/>
              </a:ext>
            </a:extLst>
          </p:cNvPr>
          <p:cNvSpPr/>
          <p:nvPr/>
        </p:nvSpPr>
        <p:spPr>
          <a:xfrm>
            <a:off x="2908062" y="1009650"/>
            <a:ext cx="9213916" cy="10096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27E8DEE-B786-4EAE-848E-D182E41FB910}"/>
              </a:ext>
            </a:extLst>
          </p:cNvPr>
          <p:cNvCxnSpPr/>
          <p:nvPr/>
        </p:nvCxnSpPr>
        <p:spPr>
          <a:xfrm flipV="1">
            <a:off x="9591675" y="2001630"/>
            <a:ext cx="76200" cy="158929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21ABBF5-070F-43E5-B308-31BBD205A86D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869207-25B0-424C-9EDF-C36A17DD57B1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FAA6354-252D-4983-97E6-4114A605E65F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24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3581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5" grpId="0" animBg="1"/>
      <p:bldP spid="2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AA7B613-3153-4F7C-8CB8-01ECB4B966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62" y="742160"/>
            <a:ext cx="9213916" cy="6076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957E296-9D46-4AB6-A27C-8B762D991AE0}"/>
              </a:ext>
            </a:extLst>
          </p:cNvPr>
          <p:cNvSpPr txBox="1"/>
          <p:nvPr/>
        </p:nvSpPr>
        <p:spPr>
          <a:xfrm>
            <a:off x="210164" y="184995"/>
            <a:ext cx="300928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79A8EA-AC11-4871-B85E-25FF60AA63CA}"/>
              </a:ext>
            </a:extLst>
          </p:cNvPr>
          <p:cNvSpPr txBox="1"/>
          <p:nvPr/>
        </p:nvSpPr>
        <p:spPr>
          <a:xfrm>
            <a:off x="285749" y="1270133"/>
            <a:ext cx="2276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pPr algn="ctr"/>
            <a:r>
              <a:rPr lang="en-CA" dirty="0"/>
              <a:t>Calendar module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15C15A-1173-40F1-9151-5988940595B6}"/>
              </a:ext>
            </a:extLst>
          </p:cNvPr>
          <p:cNvSpPr txBox="1"/>
          <p:nvPr/>
        </p:nvSpPr>
        <p:spPr>
          <a:xfrm>
            <a:off x="3438320" y="3499695"/>
            <a:ext cx="81534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order to start a search, click in a search box and the context </a:t>
            </a:r>
            <a:r>
              <a:rPr lang="en-CA" dirty="0">
                <a:solidFill>
                  <a:srgbClr val="C00000"/>
                </a:solidFill>
              </a:rPr>
              <a:t>Search ribbon </a:t>
            </a:r>
            <a:r>
              <a:rPr lang="en-CA" dirty="0"/>
              <a:t>appears.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190D328-910F-4E73-9229-48DBAE1925E9}"/>
              </a:ext>
            </a:extLst>
          </p:cNvPr>
          <p:cNvCxnSpPr>
            <a:cxnSpLocks/>
          </p:cNvCxnSpPr>
          <p:nvPr/>
        </p:nvCxnSpPr>
        <p:spPr>
          <a:xfrm flipV="1">
            <a:off x="6198976" y="2286790"/>
            <a:ext cx="4049822" cy="13041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E4B5EEB-4FE9-4BE7-8E17-7070D705AFA5}"/>
              </a:ext>
            </a:extLst>
          </p:cNvPr>
          <p:cNvSpPr txBox="1"/>
          <p:nvPr/>
        </p:nvSpPr>
        <p:spPr>
          <a:xfrm>
            <a:off x="285749" y="1270133"/>
            <a:ext cx="2276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pPr algn="ctr"/>
            <a:r>
              <a:rPr lang="en-CA" dirty="0"/>
              <a:t>Calendar module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CA8B457-7080-4E39-A3EE-71D70A9C9481}"/>
              </a:ext>
            </a:extLst>
          </p:cNvPr>
          <p:cNvSpPr/>
          <p:nvPr/>
        </p:nvSpPr>
        <p:spPr>
          <a:xfrm>
            <a:off x="2908062" y="1009650"/>
            <a:ext cx="9213916" cy="10096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8EE63F-FADC-403D-8826-C29FCA2C296C}"/>
              </a:ext>
            </a:extLst>
          </p:cNvPr>
          <p:cNvCxnSpPr/>
          <p:nvPr/>
        </p:nvCxnSpPr>
        <p:spPr>
          <a:xfrm flipV="1">
            <a:off x="9591675" y="2001630"/>
            <a:ext cx="76200" cy="158929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E81B8B-5F85-422C-9372-2BA6953EB982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4D0A367-B25F-459D-AAAF-02703D21264C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009EA5-2B51-4844-91ED-553CAE8977E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25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1667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9" grpId="0" animBg="1"/>
      <p:bldP spid="19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0B9F9DD2-75F2-45A9-9902-B741DD564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61" y="732637"/>
            <a:ext cx="9213915" cy="6076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47A2D-E97D-474C-A513-59755B6FAAF4}"/>
              </a:ext>
            </a:extLst>
          </p:cNvPr>
          <p:cNvSpPr txBox="1"/>
          <p:nvPr/>
        </p:nvSpPr>
        <p:spPr>
          <a:xfrm>
            <a:off x="210163" y="184995"/>
            <a:ext cx="305691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</a:t>
            </a:r>
            <a:endParaRPr lang="en-GB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C1DD58-6910-4E67-8E1A-E8A7E400BC72}"/>
              </a:ext>
            </a:extLst>
          </p:cNvPr>
          <p:cNvSpPr txBox="1"/>
          <p:nvPr/>
        </p:nvSpPr>
        <p:spPr>
          <a:xfrm>
            <a:off x="285749" y="1270133"/>
            <a:ext cx="2276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pPr algn="ctr"/>
            <a:r>
              <a:rPr lang="en-CA" dirty="0"/>
              <a:t>Contacts module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1C9F98-BBF6-4ED6-AD5C-B2ACB727200C}"/>
              </a:ext>
            </a:extLst>
          </p:cNvPr>
          <p:cNvSpPr txBox="1"/>
          <p:nvPr/>
        </p:nvSpPr>
        <p:spPr>
          <a:xfrm>
            <a:off x="3438320" y="3499695"/>
            <a:ext cx="81534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order to start a search, click in a search box and the context </a:t>
            </a:r>
            <a:r>
              <a:rPr lang="en-CA" dirty="0">
                <a:solidFill>
                  <a:srgbClr val="C00000"/>
                </a:solidFill>
              </a:rPr>
              <a:t>Search ribbon </a:t>
            </a:r>
            <a:r>
              <a:rPr lang="en-CA" dirty="0"/>
              <a:t>appears.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330EA07-094D-4D43-BAB8-6FBFAA7BEDB1}"/>
              </a:ext>
            </a:extLst>
          </p:cNvPr>
          <p:cNvCxnSpPr>
            <a:cxnSpLocks/>
          </p:cNvCxnSpPr>
          <p:nvPr/>
        </p:nvCxnSpPr>
        <p:spPr>
          <a:xfrm flipV="1">
            <a:off x="6198976" y="2171700"/>
            <a:ext cx="2383049" cy="14192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47E2039B-F24F-484E-AD74-2CF714F097E7}"/>
              </a:ext>
            </a:extLst>
          </p:cNvPr>
          <p:cNvSpPr/>
          <p:nvPr/>
        </p:nvSpPr>
        <p:spPr>
          <a:xfrm>
            <a:off x="2908062" y="1009650"/>
            <a:ext cx="9213916" cy="10096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C75F8B0-DD57-4347-8888-D46FB9ACF835}"/>
              </a:ext>
            </a:extLst>
          </p:cNvPr>
          <p:cNvCxnSpPr>
            <a:cxnSpLocks/>
          </p:cNvCxnSpPr>
          <p:nvPr/>
        </p:nvCxnSpPr>
        <p:spPr>
          <a:xfrm flipV="1">
            <a:off x="9591675" y="2001630"/>
            <a:ext cx="76200" cy="158929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1AABF203-5AAB-4401-910C-95826EC4D642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F4FB89-622D-4263-B375-047E293BDA2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A51328-EC8F-4891-A337-DCB4A3012D10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26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36241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1" grpId="0" animBg="1"/>
      <p:bldP spid="2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BD91504-B5A0-4A01-AEFF-FB077AA9D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060" y="742160"/>
            <a:ext cx="9213916" cy="6076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47A2D-E97D-474C-A513-59755B6FAAF4}"/>
              </a:ext>
            </a:extLst>
          </p:cNvPr>
          <p:cNvSpPr txBox="1"/>
          <p:nvPr/>
        </p:nvSpPr>
        <p:spPr>
          <a:xfrm>
            <a:off x="210164" y="184995"/>
            <a:ext cx="30283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16E080-41EC-4BA8-BB2F-D2902F5A475A}"/>
              </a:ext>
            </a:extLst>
          </p:cNvPr>
          <p:cNvSpPr txBox="1"/>
          <p:nvPr/>
        </p:nvSpPr>
        <p:spPr>
          <a:xfrm>
            <a:off x="3438320" y="3499695"/>
            <a:ext cx="81534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In order to start a search, click in a search box and the context </a:t>
            </a:r>
            <a:r>
              <a:rPr lang="en-CA" dirty="0">
                <a:solidFill>
                  <a:srgbClr val="C00000"/>
                </a:solidFill>
              </a:rPr>
              <a:t>Search ribbon </a:t>
            </a:r>
            <a:r>
              <a:rPr lang="en-CA" dirty="0"/>
              <a:t>appears.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36D41DC-704F-4FA1-8E92-02A6011E7355}"/>
              </a:ext>
            </a:extLst>
          </p:cNvPr>
          <p:cNvCxnSpPr>
            <a:cxnSpLocks/>
          </p:cNvCxnSpPr>
          <p:nvPr/>
        </p:nvCxnSpPr>
        <p:spPr>
          <a:xfrm flipH="1" flipV="1">
            <a:off x="4495800" y="2200275"/>
            <a:ext cx="1703176" cy="13906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BD2BA8C-3B42-421F-9F61-9F07CCAA1E51}"/>
              </a:ext>
            </a:extLst>
          </p:cNvPr>
          <p:cNvSpPr/>
          <p:nvPr/>
        </p:nvSpPr>
        <p:spPr>
          <a:xfrm>
            <a:off x="2908062" y="1009650"/>
            <a:ext cx="9213916" cy="100965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FC763F1-23B7-4326-A8DF-9E62AD7EBBDC}"/>
              </a:ext>
            </a:extLst>
          </p:cNvPr>
          <p:cNvCxnSpPr>
            <a:cxnSpLocks/>
          </p:cNvCxnSpPr>
          <p:nvPr/>
        </p:nvCxnSpPr>
        <p:spPr>
          <a:xfrm flipV="1">
            <a:off x="9591675" y="2001630"/>
            <a:ext cx="76200" cy="158929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88E82BE-63E8-4356-A25C-97277E76ABFE}"/>
              </a:ext>
            </a:extLst>
          </p:cNvPr>
          <p:cNvSpPr txBox="1"/>
          <p:nvPr/>
        </p:nvSpPr>
        <p:spPr>
          <a:xfrm>
            <a:off x="285749" y="1270133"/>
            <a:ext cx="227647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pPr algn="ctr"/>
            <a:r>
              <a:rPr lang="en-CA" dirty="0"/>
              <a:t>Tasks module</a:t>
            </a:r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F3642E5-850C-4845-A318-BD5280B29FED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48CE70-B3C9-4B38-8F14-EDD1041D66F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B4CDC56-E536-4DAC-B3AD-CA25D952737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27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45620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xit" presetSubtype="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4" grpId="0" animBg="1"/>
      <p:bldP spid="14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C1492DD-766C-4A9F-9B96-3151E847E2EA}"/>
              </a:ext>
            </a:extLst>
          </p:cNvPr>
          <p:cNvSpPr txBox="1"/>
          <p:nvPr/>
        </p:nvSpPr>
        <p:spPr>
          <a:xfrm>
            <a:off x="257789" y="128401"/>
            <a:ext cx="310453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4F2760-5DEF-4D0D-B04E-6D6C56AE94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" y="665461"/>
            <a:ext cx="10506075" cy="14780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EFA968-78A8-4BD3-B5BE-6A6E2CA56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" y="2218036"/>
            <a:ext cx="10506076" cy="14780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3AEEA0-E270-46D6-8F64-46C33C5EA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" y="3770611"/>
            <a:ext cx="10506076" cy="14780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EAFCB1-E1F9-428E-A97A-2FC7B50AF7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99" y="5329041"/>
            <a:ext cx="10515601" cy="147934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0B63F8-AF91-4A4B-A763-B5C7EA61DEC5}"/>
              </a:ext>
            </a:extLst>
          </p:cNvPr>
          <p:cNvSpPr txBox="1"/>
          <p:nvPr/>
        </p:nvSpPr>
        <p:spPr>
          <a:xfrm>
            <a:off x="3429614" y="142502"/>
            <a:ext cx="7962286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search bars for the different modules have mostly the same search commands.</a:t>
            </a:r>
            <a:endParaRPr lang="en-GB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D19A690-72F8-4828-9207-77A3619351E2}"/>
              </a:ext>
            </a:extLst>
          </p:cNvPr>
          <p:cNvCxnSpPr/>
          <p:nvPr/>
        </p:nvCxnSpPr>
        <p:spPr>
          <a:xfrm>
            <a:off x="2876550" y="923925"/>
            <a:ext cx="31581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5CD2C2C-F506-46D6-ACA5-5889F67B0CFA}"/>
              </a:ext>
            </a:extLst>
          </p:cNvPr>
          <p:cNvCxnSpPr/>
          <p:nvPr/>
        </p:nvCxnSpPr>
        <p:spPr>
          <a:xfrm>
            <a:off x="2743200" y="2486025"/>
            <a:ext cx="457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DC94D5D-E57E-4B37-BD11-48C71CF8C277}"/>
              </a:ext>
            </a:extLst>
          </p:cNvPr>
          <p:cNvCxnSpPr/>
          <p:nvPr/>
        </p:nvCxnSpPr>
        <p:spPr>
          <a:xfrm>
            <a:off x="2762250" y="4029075"/>
            <a:ext cx="4572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D4F823-8E51-472A-810E-1C6B5547F97F}"/>
              </a:ext>
            </a:extLst>
          </p:cNvPr>
          <p:cNvCxnSpPr/>
          <p:nvPr/>
        </p:nvCxnSpPr>
        <p:spPr>
          <a:xfrm>
            <a:off x="2735162" y="5591175"/>
            <a:ext cx="48463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C8AB697-17B5-4366-A227-E5A23853261B}"/>
              </a:ext>
            </a:extLst>
          </p:cNvPr>
          <p:cNvSpPr/>
          <p:nvPr/>
        </p:nvSpPr>
        <p:spPr>
          <a:xfrm>
            <a:off x="5600700" y="1952625"/>
            <a:ext cx="428625" cy="18498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EBBEFA0-D2C6-481F-9651-6BFEBCEFCF41}"/>
              </a:ext>
            </a:extLst>
          </p:cNvPr>
          <p:cNvSpPr/>
          <p:nvPr/>
        </p:nvSpPr>
        <p:spPr>
          <a:xfrm>
            <a:off x="5095875" y="3505200"/>
            <a:ext cx="428625" cy="18498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7FC77C3-6AB1-4567-8ADE-7B3B7F7846E7}"/>
              </a:ext>
            </a:extLst>
          </p:cNvPr>
          <p:cNvSpPr/>
          <p:nvPr/>
        </p:nvSpPr>
        <p:spPr>
          <a:xfrm>
            <a:off x="4391025" y="5063919"/>
            <a:ext cx="428625" cy="18498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DE29807-24CF-49DA-A088-1440A8383200}"/>
              </a:ext>
            </a:extLst>
          </p:cNvPr>
          <p:cNvSpPr/>
          <p:nvPr/>
        </p:nvSpPr>
        <p:spPr>
          <a:xfrm>
            <a:off x="5095875" y="6623005"/>
            <a:ext cx="428625" cy="18498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4BC33C-83CB-4D8C-B9E7-3DC351C7A818}"/>
              </a:ext>
            </a:extLst>
          </p:cNvPr>
          <p:cNvSpPr txBox="1"/>
          <p:nvPr/>
        </p:nvSpPr>
        <p:spPr>
          <a:xfrm>
            <a:off x="7067551" y="739259"/>
            <a:ext cx="483869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But the differences are found in the </a:t>
            </a:r>
            <a:r>
              <a:rPr lang="en-CA" b="1" dirty="0"/>
              <a:t>Refine</a:t>
            </a:r>
            <a:r>
              <a:rPr lang="en-CA" dirty="0"/>
              <a:t> group.</a:t>
            </a:r>
            <a:endParaRPr lang="en-GB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61DC8F0-54A6-43DF-975F-036C8FEAA0DE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6DF6DCB-595E-46F6-AB83-9FC3C74274F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07703-1644-4685-BF2C-49D5CF8F5223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28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665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7085FEC-6615-497D-991A-288CFF0DCBC7}"/>
              </a:ext>
            </a:extLst>
          </p:cNvPr>
          <p:cNvSpPr txBox="1"/>
          <p:nvPr/>
        </p:nvSpPr>
        <p:spPr>
          <a:xfrm>
            <a:off x="257788" y="4801969"/>
            <a:ext cx="4238012" cy="923330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options in the </a:t>
            </a:r>
            <a:r>
              <a:rPr lang="en-CA" b="1" dirty="0"/>
              <a:t>Scope </a:t>
            </a:r>
            <a:r>
              <a:rPr lang="en-CA" dirty="0"/>
              <a:t>group are the same as the drop menu on the </a:t>
            </a:r>
            <a:r>
              <a:rPr lang="en-CA" b="1" dirty="0"/>
              <a:t>search bar</a:t>
            </a:r>
            <a:r>
              <a:rPr lang="en-CA" dirty="0"/>
              <a:t>.  Where do you want Outlook to search?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28366A-7C06-4068-8E61-DC812BB49931}"/>
              </a:ext>
            </a:extLst>
          </p:cNvPr>
          <p:cNvGrpSpPr/>
          <p:nvPr/>
        </p:nvGrpSpPr>
        <p:grpSpPr>
          <a:xfrm>
            <a:off x="1019177" y="1884661"/>
            <a:ext cx="10506075" cy="2001936"/>
            <a:chOff x="876300" y="665461"/>
            <a:chExt cx="10506075" cy="20019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A7751B9-04B1-47D1-A7F4-8197F058D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665461"/>
              <a:ext cx="10506075" cy="147800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D679F8C-5CE8-4F6B-8905-3D3A3D7EB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1980172"/>
              <a:ext cx="10506075" cy="687225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3E7E8F1-7C51-46EF-A775-92B932E6320A}"/>
              </a:ext>
            </a:extLst>
          </p:cNvPr>
          <p:cNvSpPr txBox="1"/>
          <p:nvPr/>
        </p:nvSpPr>
        <p:spPr>
          <a:xfrm>
            <a:off x="257788" y="128401"/>
            <a:ext cx="381891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- email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793AB4-845D-4E1D-B553-D2D717C6E97F}"/>
              </a:ext>
            </a:extLst>
          </p:cNvPr>
          <p:cNvSpPr/>
          <p:nvPr/>
        </p:nvSpPr>
        <p:spPr>
          <a:xfrm>
            <a:off x="1019177" y="2476500"/>
            <a:ext cx="2228850" cy="88616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7B5DB5-EF38-447A-B6BF-1A55F485435F}"/>
              </a:ext>
            </a:extLst>
          </p:cNvPr>
          <p:cNvCxnSpPr>
            <a:cxnSpLocks/>
          </p:cNvCxnSpPr>
          <p:nvPr/>
        </p:nvCxnSpPr>
        <p:spPr>
          <a:xfrm flipH="1" flipV="1">
            <a:off x="2133603" y="3301467"/>
            <a:ext cx="295274" cy="158485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983554A-5D25-4AF7-A51E-BBBD863CBE5D}"/>
              </a:ext>
            </a:extLst>
          </p:cNvPr>
          <p:cNvCxnSpPr>
            <a:cxnSpLocks/>
          </p:cNvCxnSpPr>
          <p:nvPr/>
        </p:nvCxnSpPr>
        <p:spPr>
          <a:xfrm flipV="1">
            <a:off x="4019552" y="3594033"/>
            <a:ext cx="3476625" cy="16072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75F6513F-1D42-4966-8548-DEE068525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653" y="3625999"/>
            <a:ext cx="1114424" cy="99767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EC38F42-9381-42F6-ABCE-26E7C180B377}"/>
              </a:ext>
            </a:extLst>
          </p:cNvPr>
          <p:cNvSpPr/>
          <p:nvPr/>
        </p:nvSpPr>
        <p:spPr>
          <a:xfrm>
            <a:off x="8467727" y="2505075"/>
            <a:ext cx="476250" cy="72287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70D2670-68B2-48DF-8EB1-15F81D99C545}"/>
              </a:ext>
            </a:extLst>
          </p:cNvPr>
          <p:cNvCxnSpPr>
            <a:cxnSpLocks/>
          </p:cNvCxnSpPr>
          <p:nvPr/>
        </p:nvCxnSpPr>
        <p:spPr>
          <a:xfrm>
            <a:off x="7920040" y="1617776"/>
            <a:ext cx="785812" cy="85872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BB9E326E-BB85-4846-B8CE-6B9ABCC2588C}"/>
              </a:ext>
            </a:extLst>
          </p:cNvPr>
          <p:cNvSpPr txBox="1"/>
          <p:nvPr/>
        </p:nvSpPr>
        <p:spPr>
          <a:xfrm>
            <a:off x="4695825" y="1433110"/>
            <a:ext cx="3224215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dirty="0"/>
              <a:t>Search Tools</a:t>
            </a:r>
            <a:r>
              <a:rPr lang="en-CA" dirty="0"/>
              <a:t> menu is the most useful menu of commands on the search ribbon.</a:t>
            </a:r>
            <a:r>
              <a:rPr lang="en-CA" b="1" dirty="0"/>
              <a:t> </a:t>
            </a:r>
            <a:r>
              <a:rPr lang="en-CA" dirty="0"/>
              <a:t> </a:t>
            </a:r>
            <a:endParaRPr lang="en-GB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5127E62-12EF-4080-B59D-F0F11BCEE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383" y="3232627"/>
            <a:ext cx="1734160" cy="107046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461009E-FEF3-47FA-81BB-28201927FF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2800" y="3501819"/>
            <a:ext cx="1659178" cy="27986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8CD10DF-A018-4829-9903-EB7E7CDAE88F}"/>
              </a:ext>
            </a:extLst>
          </p:cNvPr>
          <p:cNvSpPr txBox="1"/>
          <p:nvPr/>
        </p:nvSpPr>
        <p:spPr>
          <a:xfrm>
            <a:off x="9039225" y="647700"/>
            <a:ext cx="2228850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Indexing Status command forces a run on indexing.</a:t>
            </a:r>
            <a:endParaRPr lang="en-GB" dirty="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1064A891-DD8F-4C63-A869-07F538E753D4}"/>
              </a:ext>
            </a:extLst>
          </p:cNvPr>
          <p:cNvCxnSpPr>
            <a:cxnSpLocks/>
            <a:stCxn id="40" idx="2"/>
          </p:cNvCxnSpPr>
          <p:nvPr/>
        </p:nvCxnSpPr>
        <p:spPr>
          <a:xfrm flipH="1">
            <a:off x="9729787" y="1571030"/>
            <a:ext cx="423863" cy="179163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67BCE6A-50F1-4BA6-9C37-5D7956CA78DB}"/>
              </a:ext>
            </a:extLst>
          </p:cNvPr>
          <p:cNvSpPr txBox="1"/>
          <p:nvPr/>
        </p:nvSpPr>
        <p:spPr>
          <a:xfrm>
            <a:off x="7400925" y="5471304"/>
            <a:ext cx="4448175" cy="1200329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</a:t>
            </a:r>
            <a:r>
              <a:rPr lang="en-CA" b="1" dirty="0"/>
              <a:t>Locations to Search </a:t>
            </a:r>
            <a:r>
              <a:rPr lang="en-CA" dirty="0"/>
              <a:t>menu shows all Exchange server emails and any Outlook .PST files connected to your Outlook.  Select the location you want to search.</a:t>
            </a:r>
            <a:endParaRPr lang="en-GB" dirty="0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163FF2AF-8DC7-423F-B569-1AA4AA5E8BA2}"/>
              </a:ext>
            </a:extLst>
          </p:cNvPr>
          <p:cNvCxnSpPr>
            <a:cxnSpLocks/>
            <a:stCxn id="44" idx="0"/>
          </p:cNvCxnSpPr>
          <p:nvPr/>
        </p:nvCxnSpPr>
        <p:spPr>
          <a:xfrm flipV="1">
            <a:off x="9625013" y="3671152"/>
            <a:ext cx="442912" cy="180015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BA120A8-F83F-4EDD-8DC5-76D89A859DC2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7724B1F-171F-4C46-8AB9-5BDC7F181729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876DF6-EC5C-4AB6-A688-5AE6A4F537EF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29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0980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24" grpId="0" animBg="1"/>
      <p:bldP spid="27" grpId="0" animBg="1"/>
      <p:bldP spid="40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532229" y="276965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an Outlook rule?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532230" y="4004813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rules.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3532229" y="4622886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Tips for working with rules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532229" y="5241947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Searching for Outlook objects.</a:t>
            </a:r>
            <a:endParaRPr lang="en-GB" dirty="0"/>
          </a:p>
        </p:txBody>
      </p:sp>
      <p:sp>
        <p:nvSpPr>
          <p:cNvPr id="79" name="TextBox 78"/>
          <p:cNvSpPr txBox="1"/>
          <p:nvPr/>
        </p:nvSpPr>
        <p:spPr>
          <a:xfrm>
            <a:off x="3532229" y="5858047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Advanced features of the Search.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551282" y="338772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Pros and cons in using rules.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7" grpId="0" animBg="1"/>
      <p:bldP spid="78" grpId="0" animBg="1"/>
      <p:bldP spid="79" grpId="0" animBg="1"/>
      <p:bldP spid="8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217AD738-5E0F-4EE5-8838-4A23AEFB8A2F}"/>
              </a:ext>
            </a:extLst>
          </p:cNvPr>
          <p:cNvGrpSpPr/>
          <p:nvPr/>
        </p:nvGrpSpPr>
        <p:grpSpPr>
          <a:xfrm>
            <a:off x="842961" y="792143"/>
            <a:ext cx="10506075" cy="2001936"/>
            <a:chOff x="876300" y="665461"/>
            <a:chExt cx="10506075" cy="200193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6E5B92A-2FD3-47EA-96E2-3F6146BEF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665461"/>
              <a:ext cx="10506075" cy="1478005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DE6919E-5527-4014-8C40-BF3117BC0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" y="1980172"/>
              <a:ext cx="10506075" cy="687225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770C2BB5-2782-4554-9D5F-5659035CD5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729" y="1406025"/>
            <a:ext cx="1556119" cy="16134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650934-3C2C-49EC-BEDB-9A455DE3A427}"/>
              </a:ext>
            </a:extLst>
          </p:cNvPr>
          <p:cNvSpPr txBox="1"/>
          <p:nvPr/>
        </p:nvSpPr>
        <p:spPr>
          <a:xfrm>
            <a:off x="6057287" y="243129"/>
            <a:ext cx="5876925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</a:t>
            </a:r>
            <a:r>
              <a:rPr lang="en-CA" b="1" dirty="0"/>
              <a:t>Advanced Find </a:t>
            </a:r>
            <a:r>
              <a:rPr lang="en-CA" dirty="0"/>
              <a:t>link pulls up a dialog which will allow you to be specific in your search.  You will discover the </a:t>
            </a:r>
            <a:r>
              <a:rPr lang="en-CA" b="1" dirty="0"/>
              <a:t>Advanced Find</a:t>
            </a:r>
            <a:r>
              <a:rPr lang="en-CA" dirty="0"/>
              <a:t> to be</a:t>
            </a:r>
            <a:r>
              <a:rPr lang="en-CA" b="1" dirty="0"/>
              <a:t> </a:t>
            </a:r>
            <a:r>
              <a:rPr lang="en-CA" dirty="0"/>
              <a:t>a valuable tool.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844C7D1-3DFA-4123-9B9F-C9587ABE2FE9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8995750" y="1166459"/>
            <a:ext cx="243500" cy="14814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9E426B90-06C5-4035-9140-B2A8C3F5FA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872" y="3167922"/>
            <a:ext cx="6438507" cy="3561727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7BCBA8E-1F49-400A-8042-0825DF225347}"/>
              </a:ext>
            </a:extLst>
          </p:cNvPr>
          <p:cNvCxnSpPr/>
          <p:nvPr/>
        </p:nvCxnSpPr>
        <p:spPr>
          <a:xfrm flipH="1">
            <a:off x="7848600" y="2647950"/>
            <a:ext cx="1390650" cy="519972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A9D8AFD-92C4-462F-AF3A-93B2587B4554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488AA7-0BFA-45FE-BDC9-F1DE2830B0A5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1342A6-5444-4EAD-82A6-3ADAAC4F18E7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B3896A-473C-430C-9954-E36384C417E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30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6710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EE2D1-CFED-490B-9CF4-4433A07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8" y="698789"/>
            <a:ext cx="8355555" cy="462222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2204CA-DF29-4A62-92EC-297C68FAC7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864" y="1254327"/>
            <a:ext cx="3022222" cy="161269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BBCDE1-9B35-4EFA-A6B1-7A574AB12DA2}"/>
              </a:ext>
            </a:extLst>
          </p:cNvPr>
          <p:cNvSpPr/>
          <p:nvPr/>
        </p:nvSpPr>
        <p:spPr>
          <a:xfrm>
            <a:off x="923925" y="1228725"/>
            <a:ext cx="307321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DE9A-76C1-42B1-9C7D-6026737EEBAC}"/>
              </a:ext>
            </a:extLst>
          </p:cNvPr>
          <p:cNvSpPr txBox="1"/>
          <p:nvPr/>
        </p:nvSpPr>
        <p:spPr>
          <a:xfrm>
            <a:off x="7096125" y="3167268"/>
            <a:ext cx="43053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module for your search string?</a:t>
            </a:r>
            <a:endParaRPr lang="en-GB" b="1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4836C-6CCF-4499-A6EE-1E2A30BB89D2}"/>
              </a:ext>
            </a:extLst>
          </p:cNvPr>
          <p:cNvCxnSpPr>
            <a:cxnSpLocks/>
            <a:stCxn id="16" idx="1"/>
            <a:endCxn id="14" idx="3"/>
          </p:cNvCxnSpPr>
          <p:nvPr/>
        </p:nvCxnSpPr>
        <p:spPr>
          <a:xfrm flipH="1" flipV="1">
            <a:off x="3997136" y="1382857"/>
            <a:ext cx="3098989" cy="19690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C75E64D-615C-4917-BC66-E9689AEEC20B}"/>
              </a:ext>
            </a:extLst>
          </p:cNvPr>
          <p:cNvSpPr/>
          <p:nvPr/>
        </p:nvSpPr>
        <p:spPr>
          <a:xfrm>
            <a:off x="4397465" y="1228725"/>
            <a:ext cx="307321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CF896-934F-4246-B1D7-FD94AA9114D7}"/>
              </a:ext>
            </a:extLst>
          </p:cNvPr>
          <p:cNvSpPr txBox="1"/>
          <p:nvPr/>
        </p:nvSpPr>
        <p:spPr>
          <a:xfrm>
            <a:off x="8839200" y="254659"/>
            <a:ext cx="25622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sub-folder?</a:t>
            </a:r>
            <a:endParaRPr lang="en-GB" b="1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D9002B-83B6-4864-AD17-9EB1BF1315B0}"/>
              </a:ext>
            </a:extLst>
          </p:cNvPr>
          <p:cNvCxnSpPr>
            <a:cxnSpLocks/>
            <a:stCxn id="25" idx="1"/>
            <a:endCxn id="24" idx="3"/>
          </p:cNvCxnSpPr>
          <p:nvPr/>
        </p:nvCxnSpPr>
        <p:spPr>
          <a:xfrm flipH="1">
            <a:off x="7470676" y="439325"/>
            <a:ext cx="1368524" cy="94353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F25CB30-E1DB-43FD-AEC2-5C4500DFA514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31E1C3-20A0-4462-A698-AD8249B43350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ADAF0FD-822B-4723-A1A5-C91BAF3E7B20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D481E91-2864-4A54-A4FA-C0399775648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31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5957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1EE2D1-CFED-490B-9CF4-4433A07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8" y="698789"/>
            <a:ext cx="8355555" cy="46222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BBCDE1-9B35-4EFA-A6B1-7A574AB12DA2}"/>
              </a:ext>
            </a:extLst>
          </p:cNvPr>
          <p:cNvSpPr/>
          <p:nvPr/>
        </p:nvSpPr>
        <p:spPr>
          <a:xfrm>
            <a:off x="2022666" y="2369992"/>
            <a:ext cx="5244946" cy="30826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DE9A-76C1-42B1-9C7D-6026737EEBAC}"/>
              </a:ext>
            </a:extLst>
          </p:cNvPr>
          <p:cNvSpPr txBox="1"/>
          <p:nvPr/>
        </p:nvSpPr>
        <p:spPr>
          <a:xfrm>
            <a:off x="8787852" y="3183082"/>
            <a:ext cx="318073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field(s) for your search string?</a:t>
            </a:r>
            <a:endParaRPr lang="en-GB" b="1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4836C-6CCF-4499-A6EE-1E2A30BB89D2}"/>
              </a:ext>
            </a:extLst>
          </p:cNvPr>
          <p:cNvCxnSpPr>
            <a:cxnSpLocks/>
            <a:stCxn id="16" idx="1"/>
            <a:endCxn id="14" idx="3"/>
          </p:cNvCxnSpPr>
          <p:nvPr/>
        </p:nvCxnSpPr>
        <p:spPr>
          <a:xfrm flipH="1" flipV="1">
            <a:off x="7267612" y="2524125"/>
            <a:ext cx="1520240" cy="98212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C75E64D-615C-4917-BC66-E9689AEEC20B}"/>
              </a:ext>
            </a:extLst>
          </p:cNvPr>
          <p:cNvSpPr/>
          <p:nvPr/>
        </p:nvSpPr>
        <p:spPr>
          <a:xfrm>
            <a:off x="2022665" y="2019300"/>
            <a:ext cx="523846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CF896-934F-4246-B1D7-FD94AA9114D7}"/>
              </a:ext>
            </a:extLst>
          </p:cNvPr>
          <p:cNvSpPr txBox="1"/>
          <p:nvPr/>
        </p:nvSpPr>
        <p:spPr>
          <a:xfrm>
            <a:off x="8787852" y="1045234"/>
            <a:ext cx="199444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Your search string.</a:t>
            </a:r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D9002B-83B6-4864-AD17-9EB1BF1315B0}"/>
              </a:ext>
            </a:extLst>
          </p:cNvPr>
          <p:cNvCxnSpPr>
            <a:cxnSpLocks/>
            <a:stCxn id="25" idx="1"/>
            <a:endCxn id="24" idx="3"/>
          </p:cNvCxnSpPr>
          <p:nvPr/>
        </p:nvCxnSpPr>
        <p:spPr>
          <a:xfrm flipH="1">
            <a:off x="7261126" y="1229900"/>
            <a:ext cx="1526726" cy="94353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BF517ABD-38C8-4813-AB84-CDA3D390A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676" y="2378124"/>
            <a:ext cx="5219047" cy="787302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7692ECB-035D-446E-9EB3-2C7853F54168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139BCE5-5150-4DA7-8AA1-009C6622D958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1DB618E-8873-4319-AB62-8400826D1D19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8C50652-5BD2-4AC7-913B-57A7D653257A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32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928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EE2D1-CFED-490B-9CF4-4433A07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8" y="698789"/>
            <a:ext cx="8355555" cy="46222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BBCDE1-9B35-4EFA-A6B1-7A574AB12DA2}"/>
              </a:ext>
            </a:extLst>
          </p:cNvPr>
          <p:cNvSpPr/>
          <p:nvPr/>
        </p:nvSpPr>
        <p:spPr>
          <a:xfrm>
            <a:off x="2022665" y="3133869"/>
            <a:ext cx="5244946" cy="2878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DE9A-76C1-42B1-9C7D-6026737EEBAC}"/>
              </a:ext>
            </a:extLst>
          </p:cNvPr>
          <p:cNvSpPr txBox="1"/>
          <p:nvPr/>
        </p:nvSpPr>
        <p:spPr>
          <a:xfrm>
            <a:off x="8787852" y="3183082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Search for the search words in emails from those listed in this box.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4836C-6CCF-4499-A6EE-1E2A30BB89D2}"/>
              </a:ext>
            </a:extLst>
          </p:cNvPr>
          <p:cNvCxnSpPr>
            <a:cxnSpLocks/>
            <a:stCxn id="16" idx="1"/>
            <a:endCxn id="14" idx="3"/>
          </p:cNvCxnSpPr>
          <p:nvPr/>
        </p:nvCxnSpPr>
        <p:spPr>
          <a:xfrm flipH="1" flipV="1">
            <a:off x="7267611" y="3277817"/>
            <a:ext cx="1520241" cy="36693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C75E64D-615C-4917-BC66-E9689AEEC20B}"/>
              </a:ext>
            </a:extLst>
          </p:cNvPr>
          <p:cNvSpPr/>
          <p:nvPr/>
        </p:nvSpPr>
        <p:spPr>
          <a:xfrm>
            <a:off x="2019625" y="2790824"/>
            <a:ext cx="5238461" cy="30302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CF896-934F-4246-B1D7-FD94AA9114D7}"/>
              </a:ext>
            </a:extLst>
          </p:cNvPr>
          <p:cNvSpPr txBox="1"/>
          <p:nvPr/>
        </p:nvSpPr>
        <p:spPr>
          <a:xfrm>
            <a:off x="8787851" y="1045234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Search for the search words in emails from the listed in this box.</a:t>
            </a:r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D9002B-83B6-4864-AD17-9EB1BF1315B0}"/>
              </a:ext>
            </a:extLst>
          </p:cNvPr>
          <p:cNvCxnSpPr>
            <a:cxnSpLocks/>
            <a:stCxn id="25" idx="1"/>
            <a:endCxn id="24" idx="3"/>
          </p:cNvCxnSpPr>
          <p:nvPr/>
        </p:nvCxnSpPr>
        <p:spPr>
          <a:xfrm flipH="1">
            <a:off x="7258086" y="1506899"/>
            <a:ext cx="1529765" cy="143543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0FE422-0004-4C3E-903C-5F510780C4C7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355CB9-5293-486D-BF67-FD9F5943557A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36402F0-C900-4907-AAFB-E3F3D4AC45D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33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475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EE2D1-CFED-490B-9CF4-4433A07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8" y="698789"/>
            <a:ext cx="8355555" cy="46222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BBCDE1-9B35-4EFA-A6B1-7A574AB12DA2}"/>
              </a:ext>
            </a:extLst>
          </p:cNvPr>
          <p:cNvSpPr/>
          <p:nvPr/>
        </p:nvSpPr>
        <p:spPr>
          <a:xfrm>
            <a:off x="422465" y="3466730"/>
            <a:ext cx="1158685" cy="2878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DE9A-76C1-42B1-9C7D-6026737EEBAC}"/>
              </a:ext>
            </a:extLst>
          </p:cNvPr>
          <p:cNvSpPr txBox="1"/>
          <p:nvPr/>
        </p:nvSpPr>
        <p:spPr>
          <a:xfrm>
            <a:off x="257788" y="5631007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module for your search string?  Check this box to enable it.</a:t>
            </a:r>
            <a:endParaRPr lang="en-GB" b="1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4836C-6CCF-4499-A6EE-1E2A30BB89D2}"/>
              </a:ext>
            </a:extLst>
          </p:cNvPr>
          <p:cNvCxnSpPr>
            <a:cxnSpLocks/>
            <a:stCxn id="16" idx="0"/>
            <a:endCxn id="14" idx="2"/>
          </p:cNvCxnSpPr>
          <p:nvPr/>
        </p:nvCxnSpPr>
        <p:spPr>
          <a:xfrm flipH="1" flipV="1">
            <a:off x="1001808" y="3754625"/>
            <a:ext cx="846349" cy="187638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C75E64D-615C-4917-BC66-E9689AEEC20B}"/>
              </a:ext>
            </a:extLst>
          </p:cNvPr>
          <p:cNvSpPr/>
          <p:nvPr/>
        </p:nvSpPr>
        <p:spPr>
          <a:xfrm>
            <a:off x="2019768" y="3457205"/>
            <a:ext cx="5257332" cy="30302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CF896-934F-4246-B1D7-FD94AA9114D7}"/>
              </a:ext>
            </a:extLst>
          </p:cNvPr>
          <p:cNvSpPr txBox="1"/>
          <p:nvPr/>
        </p:nvSpPr>
        <p:spPr>
          <a:xfrm>
            <a:off x="8778020" y="3292960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Search for the search words in emails from those listed in this box.</a:t>
            </a:r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D9002B-83B6-4864-AD17-9EB1BF1315B0}"/>
              </a:ext>
            </a:extLst>
          </p:cNvPr>
          <p:cNvCxnSpPr>
            <a:cxnSpLocks/>
            <a:stCxn id="25" idx="1"/>
            <a:endCxn id="24" idx="3"/>
          </p:cNvCxnSpPr>
          <p:nvPr/>
        </p:nvCxnSpPr>
        <p:spPr>
          <a:xfrm flipH="1" flipV="1">
            <a:off x="7277100" y="3608719"/>
            <a:ext cx="1500920" cy="1459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788AE3-C573-4722-AEDC-36DCFECB540B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705E00-92EB-440C-9BC1-BD8EA7CA6288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5653DEB-2F72-4E1F-A18B-6EE9D555105A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34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4020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23846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Email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1EE2D1-CFED-490B-9CF4-4433A07B9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88" y="698789"/>
            <a:ext cx="8355555" cy="462222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BBCDE1-9B35-4EFA-A6B1-7A574AB12DA2}"/>
              </a:ext>
            </a:extLst>
          </p:cNvPr>
          <p:cNvSpPr/>
          <p:nvPr/>
        </p:nvSpPr>
        <p:spPr>
          <a:xfrm>
            <a:off x="2019768" y="3892756"/>
            <a:ext cx="1341270" cy="2878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84DE9A-76C1-42B1-9C7D-6026737EEBAC}"/>
              </a:ext>
            </a:extLst>
          </p:cNvPr>
          <p:cNvSpPr txBox="1"/>
          <p:nvPr/>
        </p:nvSpPr>
        <p:spPr>
          <a:xfrm>
            <a:off x="257789" y="5631007"/>
            <a:ext cx="25018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Time period conditions.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914836C-6CCF-4499-A6EE-1E2A30BB89D2}"/>
              </a:ext>
            </a:extLst>
          </p:cNvPr>
          <p:cNvCxnSpPr>
            <a:cxnSpLocks/>
          </p:cNvCxnSpPr>
          <p:nvPr/>
        </p:nvCxnSpPr>
        <p:spPr>
          <a:xfrm flipV="1">
            <a:off x="678498" y="4020065"/>
            <a:ext cx="1341270" cy="16109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C75E64D-615C-4917-BC66-E9689AEEC20B}"/>
              </a:ext>
            </a:extLst>
          </p:cNvPr>
          <p:cNvSpPr/>
          <p:nvPr/>
        </p:nvSpPr>
        <p:spPr>
          <a:xfrm>
            <a:off x="3397505" y="3876280"/>
            <a:ext cx="3884744" cy="30302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ECF896-934F-4246-B1D7-FD94AA9114D7}"/>
              </a:ext>
            </a:extLst>
          </p:cNvPr>
          <p:cNvSpPr txBox="1"/>
          <p:nvPr/>
        </p:nvSpPr>
        <p:spPr>
          <a:xfrm>
            <a:off x="8778020" y="3292960"/>
            <a:ext cx="318073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the time period?</a:t>
            </a:r>
            <a:endParaRPr lang="en-GB" dirty="0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9D9002B-83B6-4864-AD17-9EB1BF1315B0}"/>
              </a:ext>
            </a:extLst>
          </p:cNvPr>
          <p:cNvCxnSpPr>
            <a:cxnSpLocks/>
            <a:stCxn id="25" idx="1"/>
            <a:endCxn id="24" idx="3"/>
          </p:cNvCxnSpPr>
          <p:nvPr/>
        </p:nvCxnSpPr>
        <p:spPr>
          <a:xfrm flipH="1">
            <a:off x="7282249" y="3477626"/>
            <a:ext cx="1495771" cy="55016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A3F8DFB-1FEA-40C5-8D92-68A36AEBE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887" y="3909232"/>
            <a:ext cx="1333333" cy="14476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4195D99-C3D1-4443-A26D-844282A174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630" y="3909231"/>
            <a:ext cx="3847619" cy="14476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3E5555B-366A-421E-80CE-D06A3CA8694B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F0C9C86-EFC0-47AA-A2D4-4F4FCCA1B431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8FFC321-4F18-4D88-8B9A-C18B38F950D6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35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1612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6" grpId="0" animBg="1"/>
      <p:bldP spid="16" grpId="1" animBg="1"/>
      <p:bldP spid="24" grpId="0" animBg="1"/>
      <p:bldP spid="24" grpId="1" animBg="1"/>
      <p:bldP spid="25" grpId="0" animBg="1"/>
      <p:bldP spid="2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F5ED25-166A-422F-ADC3-4778B1A7C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6" y="698789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Calendar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F988AD4-ABDA-44EF-8C3E-DBE58E4FE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02" y="1257156"/>
            <a:ext cx="3022222" cy="161269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7607650-115E-4AE8-AF85-F6F3FA31C314}"/>
              </a:ext>
            </a:extLst>
          </p:cNvPr>
          <p:cNvSpPr/>
          <p:nvPr/>
        </p:nvSpPr>
        <p:spPr>
          <a:xfrm>
            <a:off x="923925" y="1228725"/>
            <a:ext cx="307321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AD4C31-041E-401A-BDDD-A48E4F5A2BB2}"/>
              </a:ext>
            </a:extLst>
          </p:cNvPr>
          <p:cNvSpPr txBox="1"/>
          <p:nvPr/>
        </p:nvSpPr>
        <p:spPr>
          <a:xfrm>
            <a:off x="7096125" y="3167268"/>
            <a:ext cx="43053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module for your search string?</a:t>
            </a:r>
            <a:endParaRPr lang="en-GB" b="1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AC7572D-60BE-4BD0-87DA-B62CBEDB8E91}"/>
              </a:ext>
            </a:extLst>
          </p:cNvPr>
          <p:cNvCxnSpPr>
            <a:cxnSpLocks/>
            <a:stCxn id="19" idx="1"/>
            <a:endCxn id="18" idx="3"/>
          </p:cNvCxnSpPr>
          <p:nvPr/>
        </p:nvCxnSpPr>
        <p:spPr>
          <a:xfrm flipH="1" flipV="1">
            <a:off x="3997136" y="1382857"/>
            <a:ext cx="3098989" cy="19690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E436658-2D7C-40C6-9B55-87EA362339BD}"/>
              </a:ext>
            </a:extLst>
          </p:cNvPr>
          <p:cNvSpPr/>
          <p:nvPr/>
        </p:nvSpPr>
        <p:spPr>
          <a:xfrm>
            <a:off x="4397465" y="1228725"/>
            <a:ext cx="307321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62CE30-5418-4236-9054-3885C8287C49}"/>
              </a:ext>
            </a:extLst>
          </p:cNvPr>
          <p:cNvSpPr txBox="1"/>
          <p:nvPr/>
        </p:nvSpPr>
        <p:spPr>
          <a:xfrm>
            <a:off x="8839200" y="254659"/>
            <a:ext cx="25622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sub-folder?</a:t>
            </a:r>
            <a:endParaRPr lang="en-GB" b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4FA3DF-3B00-4903-B644-8EFF64584AF8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>
            <a:off x="7470676" y="439325"/>
            <a:ext cx="1368524" cy="94353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84321E-3DC0-47C1-BEE7-1964E319C6E3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B9EA13-3AD9-43DD-AB7F-90208F0367B6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DFEFF8D-B70D-4C24-8663-D2D5EBEE15B0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36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59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F5ED25-166A-422F-ADC3-4778B1A7C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6" y="698789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Calendar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7607650-115E-4AE8-AF85-F6F3FA31C314}"/>
              </a:ext>
            </a:extLst>
          </p:cNvPr>
          <p:cNvSpPr/>
          <p:nvPr/>
        </p:nvSpPr>
        <p:spPr>
          <a:xfrm>
            <a:off x="2016680" y="2364560"/>
            <a:ext cx="5257332" cy="28909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AD4C31-041E-401A-BDDD-A48E4F5A2BB2}"/>
              </a:ext>
            </a:extLst>
          </p:cNvPr>
          <p:cNvSpPr txBox="1"/>
          <p:nvPr/>
        </p:nvSpPr>
        <p:spPr>
          <a:xfrm>
            <a:off x="8839200" y="1785415"/>
            <a:ext cx="303152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field(s) for your search string?</a:t>
            </a:r>
            <a:endParaRPr lang="en-GB" b="1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AC7572D-60BE-4BD0-87DA-B62CBEDB8E91}"/>
              </a:ext>
            </a:extLst>
          </p:cNvPr>
          <p:cNvCxnSpPr>
            <a:cxnSpLocks/>
            <a:stCxn id="19" idx="1"/>
            <a:endCxn id="18" idx="3"/>
          </p:cNvCxnSpPr>
          <p:nvPr/>
        </p:nvCxnSpPr>
        <p:spPr>
          <a:xfrm flipH="1">
            <a:off x="7274012" y="2108581"/>
            <a:ext cx="1565188" cy="40052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5E436658-2D7C-40C6-9B55-87EA362339BD}"/>
              </a:ext>
            </a:extLst>
          </p:cNvPr>
          <p:cNvSpPr/>
          <p:nvPr/>
        </p:nvSpPr>
        <p:spPr>
          <a:xfrm>
            <a:off x="2027796" y="2022227"/>
            <a:ext cx="5246215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62CE30-5418-4236-9054-3885C8287C49}"/>
              </a:ext>
            </a:extLst>
          </p:cNvPr>
          <p:cNvSpPr txBox="1"/>
          <p:nvPr/>
        </p:nvSpPr>
        <p:spPr>
          <a:xfrm>
            <a:off x="8839200" y="1124115"/>
            <a:ext cx="195236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Your search string.</a:t>
            </a:r>
            <a:endParaRPr lang="en-GB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B4FA3DF-3B00-4903-B644-8EFF64584AF8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>
            <a:off x="7274011" y="1308781"/>
            <a:ext cx="1565189" cy="8675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B46FAD8-A5C3-479F-ADFB-CBB81C5BEF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26" y="2399188"/>
            <a:ext cx="5219047" cy="78730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5A351EF-34C3-44CB-904A-F0F68F9EC550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2E94B3E-D84C-49B1-B0CB-A8D7A9805287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50AC290-4641-4A36-9EC0-18D912B303C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37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0556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F5ED25-166A-422F-ADC3-4778B1A7C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6" y="698789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Calendar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221978-C746-45E0-8AC3-E6595664E50E}"/>
              </a:ext>
            </a:extLst>
          </p:cNvPr>
          <p:cNvSpPr/>
          <p:nvPr/>
        </p:nvSpPr>
        <p:spPr>
          <a:xfrm>
            <a:off x="2016679" y="3130362"/>
            <a:ext cx="5257332" cy="2878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CEC7E3-DF46-40FF-8399-6BF9BCA024C9}"/>
              </a:ext>
            </a:extLst>
          </p:cNvPr>
          <p:cNvSpPr txBox="1"/>
          <p:nvPr/>
        </p:nvSpPr>
        <p:spPr>
          <a:xfrm>
            <a:off x="8835685" y="5047007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Or filter your search limiting it to those who were invited (and accepted) to attend the event.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983852-4F75-49BA-BE0D-7B310F910988}"/>
              </a:ext>
            </a:extLst>
          </p:cNvPr>
          <p:cNvCxnSpPr>
            <a:cxnSpLocks/>
            <a:endCxn id="12" idx="3"/>
          </p:cNvCxnSpPr>
          <p:nvPr/>
        </p:nvCxnSpPr>
        <p:spPr>
          <a:xfrm flipH="1" flipV="1">
            <a:off x="7274011" y="3274310"/>
            <a:ext cx="1561674" cy="177269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4668670-E058-41C8-8A41-649E766C494A}"/>
              </a:ext>
            </a:extLst>
          </p:cNvPr>
          <p:cNvSpPr/>
          <p:nvPr/>
        </p:nvSpPr>
        <p:spPr>
          <a:xfrm>
            <a:off x="2016679" y="2794111"/>
            <a:ext cx="5257332" cy="30302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D8CCE2-5933-45A2-AAF0-D79E5BA5E65C}"/>
              </a:ext>
            </a:extLst>
          </p:cNvPr>
          <p:cNvSpPr txBox="1"/>
          <p:nvPr/>
        </p:nvSpPr>
        <p:spPr>
          <a:xfrm>
            <a:off x="8835685" y="2723714"/>
            <a:ext cx="3180737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additional filters for the calendar appointment search, such as </a:t>
            </a:r>
            <a:r>
              <a:rPr lang="en-CA" b="1" dirty="0"/>
              <a:t>Organized by…</a:t>
            </a:r>
          </a:p>
          <a:p>
            <a:endParaRPr lang="en-CA" b="1" dirty="0"/>
          </a:p>
          <a:p>
            <a:r>
              <a:rPr lang="en-CA" dirty="0"/>
              <a:t>Select the email of the person who organized the meeting.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6E015A2-F0D0-4228-9BC4-89F50719FA95}"/>
              </a:ext>
            </a:extLst>
          </p:cNvPr>
          <p:cNvCxnSpPr>
            <a:cxnSpLocks/>
            <a:stCxn id="16" idx="1"/>
            <a:endCxn id="15" idx="3"/>
          </p:cNvCxnSpPr>
          <p:nvPr/>
        </p:nvCxnSpPr>
        <p:spPr>
          <a:xfrm flipH="1" flipV="1">
            <a:off x="7274011" y="2945625"/>
            <a:ext cx="1561674" cy="6552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835DAC-C894-4AC3-B0CC-0651D3EE59EB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E85446-5E88-46D9-9875-CBE81A36C9A6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A620457-0664-44E2-979B-FE9CF339FC9A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38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6140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F5ED25-166A-422F-ADC3-4778B1A7C2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46" y="698789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Calendar</a:t>
            </a:r>
            <a:endParaRPr lang="en-GB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221978-C746-45E0-8AC3-E6595664E50E}"/>
              </a:ext>
            </a:extLst>
          </p:cNvPr>
          <p:cNvSpPr/>
          <p:nvPr/>
        </p:nvSpPr>
        <p:spPr>
          <a:xfrm>
            <a:off x="2019558" y="3562473"/>
            <a:ext cx="1357955" cy="2878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CEC7E3-DF46-40FF-8399-6BF9BCA024C9}"/>
              </a:ext>
            </a:extLst>
          </p:cNvPr>
          <p:cNvSpPr txBox="1"/>
          <p:nvPr/>
        </p:nvSpPr>
        <p:spPr>
          <a:xfrm>
            <a:off x="257746" y="5572792"/>
            <a:ext cx="318073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also filter by date/time.</a:t>
            </a:r>
            <a:endParaRPr lang="en-GB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4983852-4F75-49BA-BE0D-7B310F910988}"/>
              </a:ext>
            </a:extLst>
          </p:cNvPr>
          <p:cNvCxnSpPr>
            <a:cxnSpLocks/>
          </p:cNvCxnSpPr>
          <p:nvPr/>
        </p:nvCxnSpPr>
        <p:spPr>
          <a:xfrm flipV="1">
            <a:off x="543697" y="3706420"/>
            <a:ext cx="1472983" cy="186637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4668670-E058-41C8-8A41-649E766C494A}"/>
              </a:ext>
            </a:extLst>
          </p:cNvPr>
          <p:cNvSpPr/>
          <p:nvPr/>
        </p:nvSpPr>
        <p:spPr>
          <a:xfrm>
            <a:off x="3454959" y="3555579"/>
            <a:ext cx="3835528" cy="30302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D8CCE2-5933-45A2-AAF0-D79E5BA5E65C}"/>
              </a:ext>
            </a:extLst>
          </p:cNvPr>
          <p:cNvSpPr txBox="1"/>
          <p:nvPr/>
        </p:nvSpPr>
        <p:spPr>
          <a:xfrm>
            <a:off x="8835685" y="2723714"/>
            <a:ext cx="318073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you are also filtering your search by date/time you can specify a time period.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6E015A2-F0D0-4228-9BC4-89F50719FA95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274011" y="3185379"/>
            <a:ext cx="1561674" cy="5210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8B18579D-E961-4C4D-9FDB-06DAADA21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347" y="3842369"/>
            <a:ext cx="1333333" cy="111746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67A48DED-1B46-4484-90DB-FC3F2451E6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654" y="3823704"/>
            <a:ext cx="3796825" cy="143492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62BF05D-1C65-4154-8A75-A3353A37DAE0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4B3BE2-2B68-441B-958D-CB210779C216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07BFE9-1FFA-4852-918D-99CA37A6546B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39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1903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917C2A-4746-434E-9431-34601E53B41A}"/>
              </a:ext>
            </a:extLst>
          </p:cNvPr>
          <p:cNvSpPr txBox="1"/>
          <p:nvPr/>
        </p:nvSpPr>
        <p:spPr>
          <a:xfrm>
            <a:off x="276838" y="251670"/>
            <a:ext cx="26928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What is an Outlook rule?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C29DC9-8167-492F-9D42-61438D8D1C9A}"/>
              </a:ext>
            </a:extLst>
          </p:cNvPr>
          <p:cNvSpPr txBox="1"/>
          <p:nvPr/>
        </p:nvSpPr>
        <p:spPr>
          <a:xfrm>
            <a:off x="3920454" y="138957"/>
            <a:ext cx="6652296" cy="6463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An Outlook rule performs one or more actions on an incoming or outgoing email.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B1938C-1091-4066-A5DA-FA330ED31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81" y="1328199"/>
            <a:ext cx="8317912" cy="54721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BA6268-23D4-4B21-8C54-C43E66E63EA2}"/>
              </a:ext>
            </a:extLst>
          </p:cNvPr>
          <p:cNvSpPr txBox="1"/>
          <p:nvPr/>
        </p:nvSpPr>
        <p:spPr>
          <a:xfrm>
            <a:off x="3915080" y="792363"/>
            <a:ext cx="2940909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OR on an incoming RSS feed.</a:t>
            </a:r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18F254-5601-4999-BC36-846D76D7FEAC}"/>
              </a:ext>
            </a:extLst>
          </p:cNvPr>
          <p:cNvGrpSpPr/>
          <p:nvPr/>
        </p:nvGrpSpPr>
        <p:grpSpPr>
          <a:xfrm>
            <a:off x="148281" y="1321868"/>
            <a:ext cx="3529912" cy="5458590"/>
            <a:chOff x="148281" y="1321868"/>
            <a:chExt cx="3529912" cy="545859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40E2F4A-CCC4-4BF4-9F63-B04584DB4ED8}"/>
                </a:ext>
              </a:extLst>
            </p:cNvPr>
            <p:cNvSpPr/>
            <p:nvPr/>
          </p:nvSpPr>
          <p:spPr>
            <a:xfrm>
              <a:off x="148281" y="1321868"/>
              <a:ext cx="3501081" cy="545859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rgbClr val="00B0F0">
                  <a:alpha val="40000"/>
                </a:srgb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97B72C-3CDC-4CBB-B5FF-438E19C5F657}"/>
                </a:ext>
              </a:extLst>
            </p:cNvPr>
            <p:cNvSpPr txBox="1"/>
            <p:nvPr/>
          </p:nvSpPr>
          <p:spPr>
            <a:xfrm>
              <a:off x="177112" y="1478004"/>
              <a:ext cx="3501081" cy="4893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RSS Feed </a:t>
              </a:r>
              <a:r>
                <a:rPr lang="en-CA" sz="1600" dirty="0"/>
                <a:t>(</a:t>
              </a:r>
              <a:r>
                <a:rPr lang="en-CA" sz="1600" b="1" dirty="0"/>
                <a:t>R</a:t>
              </a:r>
              <a:r>
                <a:rPr lang="en-CA" sz="1600" dirty="0"/>
                <a:t>eally </a:t>
              </a:r>
              <a:r>
                <a:rPr lang="en-CA" sz="1600" b="1" dirty="0"/>
                <a:t>S</a:t>
              </a:r>
              <a:r>
                <a:rPr lang="en-CA" sz="1600" dirty="0"/>
                <a:t>imple </a:t>
              </a:r>
              <a:r>
                <a:rPr lang="en-CA" sz="1600" b="1" dirty="0"/>
                <a:t>S</a:t>
              </a:r>
              <a:r>
                <a:rPr lang="en-CA" sz="1600" dirty="0"/>
                <a:t>yndication)</a:t>
              </a:r>
            </a:p>
            <a:p>
              <a:endParaRPr lang="en-CA" sz="800" dirty="0"/>
            </a:p>
            <a:p>
              <a:r>
                <a:rPr lang="en-CA" dirty="0"/>
                <a:t>- a web feed which allows users to access aggregate information, updates and other information on software, products, and business news in a standardized format.</a:t>
              </a:r>
            </a:p>
            <a:p>
              <a:endParaRPr lang="en-CA" sz="800" dirty="0"/>
            </a:p>
            <a:p>
              <a:r>
                <a:rPr lang="en-CA" dirty="0"/>
                <a:t>Some of the feeds you can receive are:</a:t>
              </a:r>
            </a:p>
            <a:p>
              <a:pPr marL="403225" indent="-285750">
                <a:buFont typeface="Wingdings" panose="05000000000000000000" pitchFamily="2" charset="2"/>
                <a:buChar char="Ø"/>
              </a:pPr>
              <a:r>
                <a:rPr lang="en-US" dirty="0"/>
                <a:t>update information</a:t>
              </a:r>
            </a:p>
            <a:p>
              <a:pPr marL="403225" indent="-285750">
                <a:buFont typeface="Wingdings" panose="05000000000000000000" pitchFamily="2" charset="2"/>
                <a:buChar char="Ø"/>
              </a:pPr>
              <a:r>
                <a:rPr lang="en-US" dirty="0"/>
                <a:t>blog entries</a:t>
              </a:r>
            </a:p>
            <a:p>
              <a:pPr marL="403225" indent="-285750">
                <a:buFont typeface="Wingdings" panose="05000000000000000000" pitchFamily="2" charset="2"/>
                <a:buChar char="Ø"/>
              </a:pPr>
              <a:r>
                <a:rPr lang="en-US" dirty="0"/>
                <a:t>news headlines</a:t>
              </a:r>
            </a:p>
            <a:p>
              <a:pPr marL="403225" indent="-285750">
                <a:buFont typeface="Wingdings" panose="05000000000000000000" pitchFamily="2" charset="2"/>
                <a:buChar char="Ø"/>
              </a:pPr>
              <a:r>
                <a:rPr lang="en-US" dirty="0"/>
                <a:t>audio &amp; video episodes</a:t>
              </a:r>
            </a:p>
            <a:p>
              <a:pPr marL="403225" indent="-285750">
                <a:buFont typeface="Wingdings" panose="05000000000000000000" pitchFamily="2" charset="2"/>
                <a:buChar char="Ø"/>
              </a:pPr>
              <a:r>
                <a:rPr lang="en-US" dirty="0"/>
                <a:t>podcasts</a:t>
              </a:r>
              <a:endParaRPr lang="en-GB" dirty="0"/>
            </a:p>
            <a:p>
              <a:endParaRPr lang="en-CA" sz="800" dirty="0"/>
            </a:p>
            <a:p>
              <a:r>
                <a:rPr lang="en-CA" dirty="0"/>
                <a:t>R</a:t>
              </a:r>
              <a:r>
                <a:rPr lang="en-GB" dirty="0"/>
                <a:t>SS feeds are automatically updated which removes the need to go back to a website for updates.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F2C0F55-745A-44A0-86AB-2878FEA051D3}"/>
              </a:ext>
            </a:extLst>
          </p:cNvPr>
          <p:cNvSpPr txBox="1"/>
          <p:nvPr/>
        </p:nvSpPr>
        <p:spPr>
          <a:xfrm>
            <a:off x="8953500" y="1528311"/>
            <a:ext cx="275272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Rules can be applied to …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10C3B7-3919-4A0E-B58C-E36A4E7E7A61}"/>
              </a:ext>
            </a:extLst>
          </p:cNvPr>
          <p:cNvSpPr txBox="1"/>
          <p:nvPr/>
        </p:nvSpPr>
        <p:spPr>
          <a:xfrm>
            <a:off x="8956074" y="1904939"/>
            <a:ext cx="235267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1. The Client Outlook </a:t>
            </a:r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E43A74-78AA-43FD-A406-0B5FF6BA2065}"/>
              </a:ext>
            </a:extLst>
          </p:cNvPr>
          <p:cNvSpPr txBox="1"/>
          <p:nvPr/>
        </p:nvSpPr>
        <p:spPr>
          <a:xfrm>
            <a:off x="8958262" y="2272417"/>
            <a:ext cx="235267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2. The Exchange Server</a:t>
            </a:r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21EA79D-EE94-45B6-9BC3-12B206562C89}"/>
              </a:ext>
            </a:extLst>
          </p:cNvPr>
          <p:cNvGrpSpPr/>
          <p:nvPr/>
        </p:nvGrpSpPr>
        <p:grpSpPr>
          <a:xfrm>
            <a:off x="4357815" y="1528311"/>
            <a:ext cx="3529912" cy="5132062"/>
            <a:chOff x="5423573" y="1498235"/>
            <a:chExt cx="3529912" cy="513206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3AA021C-68B6-4AC7-AD14-DD95BE3C3FDA}"/>
                </a:ext>
              </a:extLst>
            </p:cNvPr>
            <p:cNvSpPr/>
            <p:nvPr/>
          </p:nvSpPr>
          <p:spPr>
            <a:xfrm>
              <a:off x="5423573" y="1498235"/>
              <a:ext cx="3501081" cy="513206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rgbClr val="00B0F0">
                  <a:alpha val="40000"/>
                </a:srgbClr>
              </a:glo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dirty="0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45516A7-9D80-4DC4-8D41-D883E91CEA21}"/>
                </a:ext>
              </a:extLst>
            </p:cNvPr>
            <p:cNvSpPr txBox="1"/>
            <p:nvPr/>
          </p:nvSpPr>
          <p:spPr>
            <a:xfrm>
              <a:off x="5452404" y="1835531"/>
              <a:ext cx="3501081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Whether the rule is applied locally in Outlook on your computer (the client) or on the Exchange Server depends upon what you are getting the rule to do.</a:t>
              </a:r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695463-F2F7-4DD5-ACFD-BEE15E7BCD14}"/>
                </a:ext>
              </a:extLst>
            </p:cNvPr>
            <p:cNvSpPr txBox="1"/>
            <p:nvPr/>
          </p:nvSpPr>
          <p:spPr>
            <a:xfrm>
              <a:off x="5423573" y="3450925"/>
              <a:ext cx="350108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For instance … </a:t>
              </a:r>
            </a:p>
            <a:p>
              <a:endParaRPr lang="en-CA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CA" dirty="0"/>
                <a:t>if you are playing a sound when the mail comes in the rule must be done locally on your computer</a:t>
              </a:r>
            </a:p>
            <a:p>
              <a:endParaRPr lang="en-CA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CA" dirty="0"/>
                <a:t>but if the email is being sorted into a folder it is performed on the Exchange server.</a:t>
              </a:r>
              <a:endParaRPr lang="en-GB" dirty="0"/>
            </a:p>
          </p:txBody>
        </p:sp>
      </p:grp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E0EBE38-E65D-47D8-9862-8827E73AE064}"/>
              </a:ext>
            </a:extLst>
          </p:cNvPr>
          <p:cNvCxnSpPr>
            <a:cxnSpLocks/>
          </p:cNvCxnSpPr>
          <p:nvPr/>
        </p:nvCxnSpPr>
        <p:spPr>
          <a:xfrm flipH="1">
            <a:off x="7887727" y="2419350"/>
            <a:ext cx="1065774" cy="65722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79F3B00-5CE9-46BB-8659-A62CB1F0E3BA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6990195-5F06-4A39-98A0-B8C301CC00C7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1FC0FE9-486B-45FD-AC50-348039DEAE45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E87A189-6C46-43F1-A994-982E208D8923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431097" y="977029"/>
            <a:ext cx="483983" cy="50097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156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6" grpId="0" animBg="1"/>
      <p:bldP spid="13" grpId="0" animBg="1"/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CD014-F6F7-48D3-A2FD-8A06DADB5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Contacts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923925" y="1228725"/>
            <a:ext cx="3073211" cy="30696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7096125" y="3167268"/>
            <a:ext cx="4305300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module for your search string?</a:t>
            </a:r>
            <a:endParaRPr lang="en-GB" b="1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1"/>
            <a:endCxn id="19" idx="3"/>
          </p:cNvCxnSpPr>
          <p:nvPr/>
        </p:nvCxnSpPr>
        <p:spPr>
          <a:xfrm flipH="1" flipV="1">
            <a:off x="3997136" y="1382209"/>
            <a:ext cx="3098989" cy="19697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80AECD0-1DA9-441D-AD31-3E85A677EE3A}"/>
              </a:ext>
            </a:extLst>
          </p:cNvPr>
          <p:cNvSpPr/>
          <p:nvPr/>
        </p:nvSpPr>
        <p:spPr>
          <a:xfrm>
            <a:off x="4397465" y="1228725"/>
            <a:ext cx="3073211" cy="308264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797DE2-AC08-4E34-BAD8-E09188370228}"/>
              </a:ext>
            </a:extLst>
          </p:cNvPr>
          <p:cNvSpPr txBox="1"/>
          <p:nvPr/>
        </p:nvSpPr>
        <p:spPr>
          <a:xfrm>
            <a:off x="8839200" y="254659"/>
            <a:ext cx="2562225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/>
              <a:t>Look </a:t>
            </a:r>
            <a:r>
              <a:rPr lang="en-CA" dirty="0"/>
              <a:t>in what sub-folder?</a:t>
            </a:r>
            <a:endParaRPr lang="en-GB" b="1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6F56DE8-1BCC-4E56-AA32-3A29B758A643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>
            <a:off x="7470676" y="439325"/>
            <a:ext cx="1368524" cy="94353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59A984E-5056-4DAE-B5B8-91AD7EF331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76" y="1258638"/>
            <a:ext cx="3022222" cy="161269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A33FD04-C277-43F2-A08E-D4E3B1636BC6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AA3C33-41B4-41D3-8027-10EE665C8A78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61EFA82-3584-416F-AE7A-E762BCD27A34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40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1097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CD014-F6F7-48D3-A2FD-8A06DADB5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Contacts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2027795" y="2357308"/>
            <a:ext cx="5246216" cy="306967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8929815" y="3167268"/>
            <a:ext cx="292443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what field do you want the search to be done?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1"/>
            <a:endCxn id="19" idx="3"/>
          </p:cNvCxnSpPr>
          <p:nvPr/>
        </p:nvCxnSpPr>
        <p:spPr>
          <a:xfrm flipH="1" flipV="1">
            <a:off x="7274011" y="2510792"/>
            <a:ext cx="1655804" cy="97964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80AECD0-1DA9-441D-AD31-3E85A677EE3A}"/>
              </a:ext>
            </a:extLst>
          </p:cNvPr>
          <p:cNvSpPr/>
          <p:nvPr/>
        </p:nvSpPr>
        <p:spPr>
          <a:xfrm>
            <a:off x="2026753" y="2025537"/>
            <a:ext cx="5246216" cy="297533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797DE2-AC08-4E34-BAD8-E09188370228}"/>
              </a:ext>
            </a:extLst>
          </p:cNvPr>
          <p:cNvSpPr txBox="1"/>
          <p:nvPr/>
        </p:nvSpPr>
        <p:spPr>
          <a:xfrm>
            <a:off x="8929815" y="584172"/>
            <a:ext cx="292443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Enter a search string.</a:t>
            </a:r>
            <a:endParaRPr lang="en-GB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6F56DE8-1BCC-4E56-AA32-3A29B758A643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>
            <a:off x="7272969" y="768838"/>
            <a:ext cx="1656846" cy="14054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5BC0686-6525-4994-ACEC-A5B806D10F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337" y="2375069"/>
            <a:ext cx="5219047" cy="144761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C74423D-D9E0-4977-83DB-3EE8633BE4FD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AE970A8-C937-442E-A6A4-8F73F51EC39E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C3098D-3205-42A9-9C8B-6A863AC252C5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41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7251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CD014-F6F7-48D3-A2FD-8A06DADB5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Contacts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67289" y="2817340"/>
            <a:ext cx="1460365" cy="273198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564537" y="4222201"/>
            <a:ext cx="2924432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this button to pull up the Contact (Address List) dialog to choose one or more contacts.  By default the Exchange list is displayed.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1197472" y="3090538"/>
            <a:ext cx="829281" cy="11316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80AECD0-1DA9-441D-AD31-3E85A677EE3A}"/>
              </a:ext>
            </a:extLst>
          </p:cNvPr>
          <p:cNvSpPr/>
          <p:nvPr/>
        </p:nvSpPr>
        <p:spPr>
          <a:xfrm>
            <a:off x="2026753" y="2793005"/>
            <a:ext cx="5246216" cy="297533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797DE2-AC08-4E34-BAD8-E09188370228}"/>
              </a:ext>
            </a:extLst>
          </p:cNvPr>
          <p:cNvSpPr txBox="1"/>
          <p:nvPr/>
        </p:nvSpPr>
        <p:spPr>
          <a:xfrm>
            <a:off x="8822844" y="2721206"/>
            <a:ext cx="2924434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OR type in the email address or addresses.  Each address is separated by a semi-colon (or leave blank, which forces a search through all contacts).</a:t>
            </a:r>
            <a:endParaRPr lang="en-GB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6F56DE8-1BCC-4E56-AA32-3A29B758A643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 flipV="1">
            <a:off x="7272969" y="2941772"/>
            <a:ext cx="1549875" cy="65659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C7FDD3-390D-4F75-8EE5-6AEA8240FFC3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2084DB2-17AD-4AB1-B641-F28E4A4EE27A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900B061-0E6B-4A15-9EB8-BA730D1D4962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42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1373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CCD014-F6F7-48D3-A2FD-8A06DADB5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8" y="128401"/>
            <a:ext cx="5632266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- Contacts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2026753" y="3252079"/>
            <a:ext cx="1350761" cy="273198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383304" y="5087174"/>
            <a:ext cx="29244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Is there a time or time period in which to search the contact for the search string?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</p:cNvCxnSpPr>
          <p:nvPr/>
        </p:nvCxnSpPr>
        <p:spPr>
          <a:xfrm flipV="1">
            <a:off x="682322" y="3388678"/>
            <a:ext cx="1337633" cy="169849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80AECD0-1DA9-441D-AD31-3E85A677EE3A}"/>
              </a:ext>
            </a:extLst>
          </p:cNvPr>
          <p:cNvSpPr/>
          <p:nvPr/>
        </p:nvSpPr>
        <p:spPr>
          <a:xfrm>
            <a:off x="3459891" y="3235982"/>
            <a:ext cx="3813077" cy="289295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797DE2-AC08-4E34-BAD8-E09188370228}"/>
              </a:ext>
            </a:extLst>
          </p:cNvPr>
          <p:cNvSpPr txBox="1"/>
          <p:nvPr/>
        </p:nvSpPr>
        <p:spPr>
          <a:xfrm>
            <a:off x="8822844" y="2721206"/>
            <a:ext cx="292443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a time period.</a:t>
            </a:r>
            <a:endParaRPr lang="en-GB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6F56DE8-1BCC-4E56-AA32-3A29B758A643}"/>
              </a:ext>
            </a:extLst>
          </p:cNvPr>
          <p:cNvCxnSpPr>
            <a:cxnSpLocks/>
            <a:stCxn id="23" idx="1"/>
            <a:endCxn id="22" idx="3"/>
          </p:cNvCxnSpPr>
          <p:nvPr/>
        </p:nvCxnSpPr>
        <p:spPr>
          <a:xfrm flipH="1">
            <a:off x="7272968" y="2905872"/>
            <a:ext cx="1549876" cy="4747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3B37E46-2921-4F10-81FD-1EB54B02E5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68" y="3281750"/>
            <a:ext cx="1333333" cy="77460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9FFD98-F680-4EAC-B3D7-4EC5C60940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143" y="3274077"/>
            <a:ext cx="3796825" cy="14476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5AD0E73-2BE5-4125-9D1F-383F86D2EF15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7ED86F0-F78B-4E64-9315-B460847AA4BC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AE84BA-AC6E-400C-8D4C-F607CD0F04EF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43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208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86643" y="2051392"/>
            <a:ext cx="1045595" cy="255203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the message you are searching for has a Category assigned to it, this is where you can select that Category.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endCxn id="19" idx="2"/>
          </p:cNvCxnSpPr>
          <p:nvPr/>
        </p:nvCxnSpPr>
        <p:spPr>
          <a:xfrm flipV="1">
            <a:off x="144407" y="2306595"/>
            <a:ext cx="865034" cy="293241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0BDD61E-7F2C-4EE3-A1E3-CB67375F6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833" y="958798"/>
            <a:ext cx="5118091" cy="393781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B92E84F-882D-4E04-84BD-D0C94706E91F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FC06B8-02A7-4183-A9A0-BBF45E5F7563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0077C5-907B-4478-9733-F30D70F72017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44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78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77795" y="2430162"/>
            <a:ext cx="1515761" cy="156519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this box it you want to specify either read or unread messages are searched.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1235676" y="2586681"/>
            <a:ext cx="370947" cy="265233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FC2805E-8768-4EDE-A260-7639D7D77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67" y="2395544"/>
            <a:ext cx="6793651" cy="6222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B9DA7B8-4271-4376-A48B-F3C2850DD9C3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6C0C01-A638-442E-B614-3D840E073D99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591B98-503C-439D-B479-B8833207C67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45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5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77795" y="2759149"/>
            <a:ext cx="1515761" cy="156519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this box it you want to specify messages with one or more attachments or no attachments.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1235676" y="2915668"/>
            <a:ext cx="370947" cy="23233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2E392AF3-67C9-4A14-9328-C0CF7041C3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306" y="2724398"/>
            <a:ext cx="6780952" cy="6222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8FB57DF0-4073-4C94-80AF-0AB0105CA777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7FFA12-7A9E-4AE0-9EAF-543DC3F57C98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C6B11A-7FE8-4F0D-BBF3-C68F00F418E5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46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598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77795" y="3088662"/>
            <a:ext cx="1647567" cy="157046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this box it you want to specify the importance the sender of the message assigned to the message.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1301579" y="3245708"/>
            <a:ext cx="305044" cy="19933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4487B65-217F-4DB6-BEA7-D55F336DF8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83" y="3051825"/>
            <a:ext cx="6819047" cy="78730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094E51F-E8C0-41C3-8490-FC96C5D013DF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58EBEE-C355-409B-B652-F828406CBA31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0B1A45-B9AA-4E97-845F-7E868BF6D8C2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47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6809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77795" y="3420762"/>
            <a:ext cx="1647567" cy="157046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this box it you want to specify messages that were previously flagged.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1301579" y="3577808"/>
            <a:ext cx="305044" cy="166120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AC16A801-D1D3-4DF7-AB4D-F7E38FFED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43" y="3373921"/>
            <a:ext cx="6831746" cy="95238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D18A1B58-ACCE-490E-BF97-B229E6134A0E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F4DB05-AA71-4999-A665-4AB318C96B8B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095294B-E538-4671-9864-B9588E91A343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48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2587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477795" y="3750275"/>
            <a:ext cx="1029729" cy="170936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7" y="5239012"/>
            <a:ext cx="2924432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Check this box it you want to the search to be case sensitive.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H="1" flipV="1">
            <a:off x="992660" y="3921211"/>
            <a:ext cx="613963" cy="131780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43DD994-03F8-4C72-B7B6-11E404D06EEE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75C367D-CAA1-49AA-83FD-D3313ABEE035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8F0D01F-B0BB-4AB3-9A06-D70890F1A621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49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6723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2075FA48-AE2D-4A61-BB05-88EFBF530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4371"/>
            <a:ext cx="12192000" cy="12019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706AF2-9074-4B5A-80F4-643F1FCD9D48}"/>
              </a:ext>
            </a:extLst>
          </p:cNvPr>
          <p:cNvSpPr txBox="1"/>
          <p:nvPr/>
        </p:nvSpPr>
        <p:spPr>
          <a:xfrm>
            <a:off x="276838" y="251670"/>
            <a:ext cx="289498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Pros and cons in using rules.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6B3829-9664-4381-9F94-2D0EF07CC457}"/>
              </a:ext>
            </a:extLst>
          </p:cNvPr>
          <p:cNvSpPr txBox="1"/>
          <p:nvPr/>
        </p:nvSpPr>
        <p:spPr>
          <a:xfrm>
            <a:off x="276838" y="856862"/>
            <a:ext cx="270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dirty="0"/>
              <a:t>Pro</a:t>
            </a:r>
            <a:r>
              <a:rPr lang="en-CA" dirty="0"/>
              <a:t> side rules can: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2B6DFF-08D5-4D85-B019-13294A3B1E06}"/>
              </a:ext>
            </a:extLst>
          </p:cNvPr>
          <p:cNvSpPr txBox="1"/>
          <p:nvPr/>
        </p:nvSpPr>
        <p:spPr>
          <a:xfrm>
            <a:off x="183679" y="1419233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help keep your emails sorted and you organized.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5ADBBD-5E56-45E4-95E6-F73F1F19C5AA}"/>
              </a:ext>
            </a:extLst>
          </p:cNvPr>
          <p:cNvSpPr txBox="1"/>
          <p:nvPr/>
        </p:nvSpPr>
        <p:spPr>
          <a:xfrm>
            <a:off x="183679" y="1979678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remove unwanted emails automatically.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3BBE89-1A40-4F64-B759-D25AD5380ECD}"/>
              </a:ext>
            </a:extLst>
          </p:cNvPr>
          <p:cNvSpPr txBox="1"/>
          <p:nvPr/>
        </p:nvSpPr>
        <p:spPr>
          <a:xfrm>
            <a:off x="183679" y="2540123"/>
            <a:ext cx="566467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send automatic reply with specific content or template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03BB52-7C30-4199-AAD0-37BB9F4D5A6E}"/>
              </a:ext>
            </a:extLst>
          </p:cNvPr>
          <p:cNvSpPr txBox="1"/>
          <p:nvPr/>
        </p:nvSpPr>
        <p:spPr>
          <a:xfrm>
            <a:off x="183679" y="3105123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automatically print the incoming or outgoing email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FCB8EC-02F6-4AD5-AC6D-7892496CBD1F}"/>
              </a:ext>
            </a:extLst>
          </p:cNvPr>
          <p:cNvSpPr txBox="1"/>
          <p:nvPr/>
        </p:nvSpPr>
        <p:spPr>
          <a:xfrm>
            <a:off x="183679" y="3656214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play a sound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052538-C904-4675-9E73-BD7EEC53683B}"/>
              </a:ext>
            </a:extLst>
          </p:cNvPr>
          <p:cNvSpPr txBox="1"/>
          <p:nvPr/>
        </p:nvSpPr>
        <p:spPr>
          <a:xfrm>
            <a:off x="183679" y="4224430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Display a new item alert window</a:t>
            </a:r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2C0B2-5CCC-4D8E-B2C5-34829E36AD1F}"/>
              </a:ext>
            </a:extLst>
          </p:cNvPr>
          <p:cNvSpPr txBox="1"/>
          <p:nvPr/>
        </p:nvSpPr>
        <p:spPr>
          <a:xfrm>
            <a:off x="183679" y="4792646"/>
            <a:ext cx="5664671" cy="3714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Display a Desktop Alert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FAA8B1-3A41-437D-849D-D879182C8B4A}"/>
              </a:ext>
            </a:extLst>
          </p:cNvPr>
          <p:cNvSpPr/>
          <p:nvPr/>
        </p:nvSpPr>
        <p:spPr>
          <a:xfrm>
            <a:off x="5953126" y="856862"/>
            <a:ext cx="70084" cy="487547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EC1CA-BF70-4CFA-820F-2A33E506E2F3}"/>
              </a:ext>
            </a:extLst>
          </p:cNvPr>
          <p:cNvSpPr txBox="1"/>
          <p:nvPr/>
        </p:nvSpPr>
        <p:spPr>
          <a:xfrm>
            <a:off x="6296640" y="856862"/>
            <a:ext cx="2704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dirty="0"/>
              <a:t>Con</a:t>
            </a:r>
            <a:r>
              <a:rPr lang="en-CA" dirty="0"/>
              <a:t> side rules can: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180C76-E839-4540-83AD-F304B1616F72}"/>
              </a:ext>
            </a:extLst>
          </p:cNvPr>
          <p:cNvSpPr txBox="1"/>
          <p:nvPr/>
        </p:nvSpPr>
        <p:spPr>
          <a:xfrm>
            <a:off x="6168791" y="1419233"/>
            <a:ext cx="566467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cause odd things to happen when there are too many, they are too complex or run in the wrong order.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FDC223-57D9-4448-948C-33CFE33C55EA}"/>
              </a:ext>
            </a:extLst>
          </p:cNvPr>
          <p:cNvSpPr txBox="1"/>
          <p:nvPr/>
        </p:nvSpPr>
        <p:spPr>
          <a:xfrm>
            <a:off x="6168791" y="2540122"/>
            <a:ext cx="566467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make searching for a specific email a little more difficult if the emails are sorted to separate folders.</a:t>
            </a:r>
            <a:endParaRPr lang="en-GB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B23D79-AF7D-454D-9EAA-ED8E39FC6F7B}"/>
              </a:ext>
            </a:extLst>
          </p:cNvPr>
          <p:cNvSpPr txBox="1"/>
          <p:nvPr/>
        </p:nvSpPr>
        <p:spPr>
          <a:xfrm>
            <a:off x="6168791" y="3656214"/>
            <a:ext cx="5664671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tend to be a bit complex to set up</a:t>
            </a:r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53453C-0EA3-45EE-A2E8-E6C335793523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8047B4F-AF47-41BB-8020-E3A221E243DF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44CC88-D1A6-43D1-BCC5-E81DE134EB8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5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5654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/>
      <p:bldP spid="17" grpId="0" animBg="1"/>
      <p:bldP spid="18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BCD018-D42B-4CC6-9BE9-30C94F887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44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98BA056-2297-4903-8878-008083B651FC}"/>
              </a:ext>
            </a:extLst>
          </p:cNvPr>
          <p:cNvSpPr/>
          <p:nvPr/>
        </p:nvSpPr>
        <p:spPr>
          <a:xfrm>
            <a:off x="659027" y="4288796"/>
            <a:ext cx="6483178" cy="258490"/>
          </a:xfrm>
          <a:prstGeom prst="rect">
            <a:avLst/>
          </a:prstGeom>
          <a:noFill/>
          <a:ln w="2222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144406" y="5239012"/>
            <a:ext cx="6483177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the size of the message (including attachments) is known, you can filter the search by specifying the lower and upper size limits.</a:t>
            </a:r>
            <a:endParaRPr lang="en-GB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03E840D-A6C6-46B5-8E76-CC3C2418E195}"/>
              </a:ext>
            </a:extLst>
          </p:cNvPr>
          <p:cNvCxnSpPr>
            <a:cxnSpLocks/>
            <a:stCxn id="20" idx="0"/>
            <a:endCxn id="19" idx="2"/>
          </p:cNvCxnSpPr>
          <p:nvPr/>
        </p:nvCxnSpPr>
        <p:spPr>
          <a:xfrm flipV="1">
            <a:off x="3385995" y="4547286"/>
            <a:ext cx="514621" cy="6917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EF377267-2EB3-4517-B3B3-3C446B00E02C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FBC689C-0665-4E6E-809A-1BBFF448D164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4A261B-A207-4D31-9F14-01E6643AA44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50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3307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B54832-0A50-4E2D-8B85-2B63794A8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13" y="700086"/>
            <a:ext cx="8355555" cy="46222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B5E3D8-1D29-4ACF-A588-493EF8ED2FBD}"/>
              </a:ext>
            </a:extLst>
          </p:cNvPr>
          <p:cNvSpPr txBox="1"/>
          <p:nvPr/>
        </p:nvSpPr>
        <p:spPr>
          <a:xfrm>
            <a:off x="257787" y="128401"/>
            <a:ext cx="7864721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 anchor="t" anchorCtr="0">
            <a:spAutoFit/>
          </a:bodyPr>
          <a:lstStyle/>
          <a:p>
            <a:r>
              <a:rPr lang="en-CA" dirty="0"/>
              <a:t>Searching for Outlook Objects – Advanced Find – Messages (More Choices Dialog)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6A153-6106-4A88-AD2F-3C65A5596067}"/>
              </a:ext>
            </a:extLst>
          </p:cNvPr>
          <p:cNvSpPr txBox="1"/>
          <p:nvPr/>
        </p:nvSpPr>
        <p:spPr>
          <a:xfrm>
            <a:off x="257787" y="5524661"/>
            <a:ext cx="8210710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Advanced Tab of the Advanced Find dialog is a powerful tool that will allow you to search any field that exists in the Outlook software for your specified search criteria. 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BDB9BE-9A19-45A3-9B9E-DD10C209E13A}"/>
              </a:ext>
            </a:extLst>
          </p:cNvPr>
          <p:cNvSpPr txBox="1"/>
          <p:nvPr/>
        </p:nvSpPr>
        <p:spPr>
          <a:xfrm>
            <a:off x="7397578" y="2806348"/>
            <a:ext cx="4308390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If all the other searches fail and you can be very specific in your search.</a:t>
            </a:r>
          </a:p>
          <a:p>
            <a:r>
              <a:rPr lang="en-CA" dirty="0"/>
              <a:t>Click on the Field drop menu and choose the precise field that you want to search using your search criteria.</a:t>
            </a:r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6303E2A-BF26-4BCE-83C4-F8B08856639F}"/>
              </a:ext>
            </a:extLst>
          </p:cNvPr>
          <p:cNvCxnSpPr/>
          <p:nvPr/>
        </p:nvCxnSpPr>
        <p:spPr>
          <a:xfrm flipH="1">
            <a:off x="1318054" y="3545012"/>
            <a:ext cx="6079524" cy="1208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1BA59A38-AC97-4F29-9CA3-11D89D2C96B7}"/>
              </a:ext>
            </a:extLst>
          </p:cNvPr>
          <p:cNvGrpSpPr/>
          <p:nvPr/>
        </p:nvGrpSpPr>
        <p:grpSpPr>
          <a:xfrm>
            <a:off x="0" y="6550223"/>
            <a:ext cx="871226" cy="307777"/>
            <a:chOff x="10487026" y="0"/>
            <a:chExt cx="685800" cy="30777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08A73A1-47E2-47C3-90DA-158E3E79B710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FCD6EF-A890-4553-92B1-6EF88468FDCE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51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4135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98D213-AAD0-42EA-917A-378330B503B7}"/>
              </a:ext>
            </a:extLst>
          </p:cNvPr>
          <p:cNvSpPr txBox="1"/>
          <p:nvPr/>
        </p:nvSpPr>
        <p:spPr>
          <a:xfrm>
            <a:off x="3416899" y="1845637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What is an Outlook rule?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38958-B604-4749-A317-C6E4EB78998A}"/>
              </a:ext>
            </a:extLst>
          </p:cNvPr>
          <p:cNvSpPr txBox="1"/>
          <p:nvPr/>
        </p:nvSpPr>
        <p:spPr>
          <a:xfrm>
            <a:off x="3416900" y="3080798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Methods for creating and managing rules.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8BDF45-6FE8-49A3-8A94-AD6272519E8D}"/>
              </a:ext>
            </a:extLst>
          </p:cNvPr>
          <p:cNvSpPr txBox="1"/>
          <p:nvPr/>
        </p:nvSpPr>
        <p:spPr>
          <a:xfrm>
            <a:off x="3416899" y="3698871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Tips for working with rules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2F0F8F6-C356-4A5D-BD3A-EB26D1F9C62A}"/>
              </a:ext>
            </a:extLst>
          </p:cNvPr>
          <p:cNvSpPr txBox="1"/>
          <p:nvPr/>
        </p:nvSpPr>
        <p:spPr>
          <a:xfrm>
            <a:off x="3416899" y="43179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Searching for Outlook objects.</a:t>
            </a:r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5FBA264-20FD-4F90-B394-648A20A352AD}"/>
              </a:ext>
            </a:extLst>
          </p:cNvPr>
          <p:cNvSpPr txBox="1"/>
          <p:nvPr/>
        </p:nvSpPr>
        <p:spPr>
          <a:xfrm>
            <a:off x="3416899" y="493403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Advanced features of the Search.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D33867-E93A-40C6-BB59-AA1F012FE57A}"/>
              </a:ext>
            </a:extLst>
          </p:cNvPr>
          <p:cNvSpPr txBox="1"/>
          <p:nvPr/>
        </p:nvSpPr>
        <p:spPr>
          <a:xfrm>
            <a:off x="3435952" y="2463710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Pros and cons in using rules.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0287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CC3CF5-61C3-46DE-B7E7-19E23C26A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79" y="1328198"/>
            <a:ext cx="8317913" cy="54721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9196C3-88DF-4364-9A8D-3D5CAC0FCE1C}"/>
              </a:ext>
            </a:extLst>
          </p:cNvPr>
          <p:cNvSpPr txBox="1"/>
          <p:nvPr/>
        </p:nvSpPr>
        <p:spPr>
          <a:xfrm>
            <a:off x="276838" y="251670"/>
            <a:ext cx="41427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Quick Method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517280-9643-4581-B124-5862E2B6BB1C}"/>
              </a:ext>
            </a:extLst>
          </p:cNvPr>
          <p:cNvSpPr/>
          <p:nvPr/>
        </p:nvSpPr>
        <p:spPr>
          <a:xfrm>
            <a:off x="9782175" y="3829050"/>
            <a:ext cx="1933575" cy="61912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FB837A7-FA18-482A-A8BC-E0E9ED8F3501}"/>
              </a:ext>
            </a:extLst>
          </p:cNvPr>
          <p:cNvCxnSpPr>
            <a:stCxn id="12" idx="2"/>
          </p:cNvCxnSpPr>
          <p:nvPr/>
        </p:nvCxnSpPr>
        <p:spPr>
          <a:xfrm flipH="1" flipV="1">
            <a:off x="6914386" y="3029327"/>
            <a:ext cx="2867789" cy="110928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B5D79DB-CCEB-4D2E-B866-FCDF0F535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386" y="3029327"/>
            <a:ext cx="3575448" cy="367627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7A73B89-B28B-4ABD-9C50-926994F768A0}"/>
              </a:ext>
            </a:extLst>
          </p:cNvPr>
          <p:cNvSpPr txBox="1"/>
          <p:nvPr/>
        </p:nvSpPr>
        <p:spPr>
          <a:xfrm>
            <a:off x="2095500" y="3205113"/>
            <a:ext cx="2924175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Mouse over the </a:t>
            </a:r>
            <a:r>
              <a:rPr lang="en-CA" b="1" dirty="0"/>
              <a:t>Rules</a:t>
            </a:r>
            <a:r>
              <a:rPr lang="en-CA" dirty="0"/>
              <a:t> menu.</a:t>
            </a:r>
            <a:endParaRPr lang="en-GB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801E3B2-2692-4DA1-9C6B-04F1A6D87AA5}"/>
              </a:ext>
            </a:extLst>
          </p:cNvPr>
          <p:cNvCxnSpPr/>
          <p:nvPr/>
        </p:nvCxnSpPr>
        <p:spPr>
          <a:xfrm>
            <a:off x="5038725" y="3429000"/>
            <a:ext cx="1875661" cy="1533525"/>
          </a:xfrm>
          <a:prstGeom prst="straightConnector1">
            <a:avLst/>
          </a:prstGeom>
          <a:ln w="15875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CAAB2B5-E223-4432-9358-19322CEDAF17}"/>
              </a:ext>
            </a:extLst>
          </p:cNvPr>
          <p:cNvSpPr/>
          <p:nvPr/>
        </p:nvSpPr>
        <p:spPr>
          <a:xfrm>
            <a:off x="6914386" y="4962525"/>
            <a:ext cx="1353314" cy="180975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32693D-DD8F-44CA-AA1C-7792371B39B9}"/>
              </a:ext>
            </a:extLst>
          </p:cNvPr>
          <p:cNvSpPr txBox="1"/>
          <p:nvPr/>
        </p:nvSpPr>
        <p:spPr>
          <a:xfrm>
            <a:off x="2294288" y="5927530"/>
            <a:ext cx="2317384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</a:t>
            </a:r>
            <a:r>
              <a:rPr lang="en-CA" b="1" dirty="0"/>
              <a:t>Create Rule …</a:t>
            </a:r>
            <a:endParaRPr lang="en-GB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A4D1AF2-1B17-46FA-9A4B-B3EB78D3F68B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 flipV="1">
            <a:off x="4611672" y="5269380"/>
            <a:ext cx="3656028" cy="842816"/>
          </a:xfrm>
          <a:prstGeom prst="straightConnector1">
            <a:avLst/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11D9534C-5593-4B1A-A3DC-80ABF32D9678}"/>
              </a:ext>
            </a:extLst>
          </p:cNvPr>
          <p:cNvSpPr/>
          <p:nvPr/>
        </p:nvSpPr>
        <p:spPr>
          <a:xfrm>
            <a:off x="8267700" y="5178892"/>
            <a:ext cx="2222134" cy="1809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ACBF9C6-E736-4C3C-81A6-8AB2A85B2E4B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C65BAD-0CFD-48B3-A366-A1739A19369F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AB2C6D0-A1BB-43E4-B109-4107AD4FC234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6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5078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2" grpId="0" animBg="1"/>
      <p:bldP spid="15" grpId="0" animBg="1"/>
      <p:bldP spid="18" grpId="0" animBg="1"/>
      <p:bldP spid="19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B4C0E4-4EA7-4742-8810-572E46AAB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79" y="1328198"/>
            <a:ext cx="8317913" cy="54721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52EA7D-6F9A-4136-A41A-B69CA7E87D67}"/>
              </a:ext>
            </a:extLst>
          </p:cNvPr>
          <p:cNvSpPr txBox="1"/>
          <p:nvPr/>
        </p:nvSpPr>
        <p:spPr>
          <a:xfrm>
            <a:off x="276838" y="251670"/>
            <a:ext cx="41427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Quick Method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EEC3AF-8A7B-4AF9-B695-112D36A4F964}"/>
              </a:ext>
            </a:extLst>
          </p:cNvPr>
          <p:cNvSpPr txBox="1"/>
          <p:nvPr/>
        </p:nvSpPr>
        <p:spPr>
          <a:xfrm>
            <a:off x="5626971" y="466768"/>
            <a:ext cx="517600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creating a rule from a specific message by right clicking on it you will see this small dialog appear.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7799F4-9599-4646-A957-21C02046F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971" y="2928389"/>
            <a:ext cx="4254353" cy="27356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7B3E11-0B61-4748-95DA-351B25175E6D}"/>
              </a:ext>
            </a:extLst>
          </p:cNvPr>
          <p:cNvSpPr txBox="1"/>
          <p:nvPr/>
        </p:nvSpPr>
        <p:spPr>
          <a:xfrm>
            <a:off x="7454863" y="2989254"/>
            <a:ext cx="25838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source email address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9D2948-3D5C-4EFB-B361-B9968B691BE0}"/>
              </a:ext>
            </a:extLst>
          </p:cNvPr>
          <p:cNvCxnSpPr>
            <a:cxnSpLocks/>
            <a:stCxn id="24" idx="3"/>
            <a:endCxn id="23" idx="1"/>
          </p:cNvCxnSpPr>
          <p:nvPr/>
        </p:nvCxnSpPr>
        <p:spPr>
          <a:xfrm>
            <a:off x="3573710" y="2671098"/>
            <a:ext cx="1895913" cy="11448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9D1904-E69D-4110-9C9E-AE5FBFDA3C16}"/>
              </a:ext>
            </a:extLst>
          </p:cNvPr>
          <p:cNvCxnSpPr>
            <a:cxnSpLocks/>
            <a:stCxn id="2" idx="2"/>
            <a:endCxn id="8" idx="0"/>
          </p:cNvCxnSpPr>
          <p:nvPr/>
        </p:nvCxnSpPr>
        <p:spPr>
          <a:xfrm flipH="1">
            <a:off x="7754148" y="1113099"/>
            <a:ext cx="460827" cy="181529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ADF7A8F-9384-4DFD-BC8A-1D40E6EF8D75}"/>
              </a:ext>
            </a:extLst>
          </p:cNvPr>
          <p:cNvSpPr txBox="1"/>
          <p:nvPr/>
        </p:nvSpPr>
        <p:spPr>
          <a:xfrm>
            <a:off x="449502" y="4542148"/>
            <a:ext cx="404349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Subject containing the specified text</a:t>
            </a:r>
            <a:endParaRPr lang="en-GB" dirty="0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715C8276-7162-45FF-A5A4-16E8B56D5D49}"/>
              </a:ext>
            </a:extLst>
          </p:cNvPr>
          <p:cNvSpPr/>
          <p:nvPr/>
        </p:nvSpPr>
        <p:spPr>
          <a:xfrm>
            <a:off x="5469623" y="3429000"/>
            <a:ext cx="436228" cy="773884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AFC054-004C-416B-A64A-096B57A57470}"/>
              </a:ext>
            </a:extLst>
          </p:cNvPr>
          <p:cNvSpPr txBox="1"/>
          <p:nvPr/>
        </p:nvSpPr>
        <p:spPr>
          <a:xfrm>
            <a:off x="453006" y="2347932"/>
            <a:ext cx="31207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Choose one or more from the three most common conditions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475A4F5-3E08-41BB-89A4-E96FD5CD87C4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905851" y="3173920"/>
            <a:ext cx="1549012" cy="4397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26B0865-B22E-4162-8381-3929570AA429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4492995" y="3873454"/>
            <a:ext cx="1344836" cy="85336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EA0B2BF-5E68-40A5-AE3C-A14DB8153570}"/>
              </a:ext>
            </a:extLst>
          </p:cNvPr>
          <p:cNvSpPr txBox="1"/>
          <p:nvPr/>
        </p:nvSpPr>
        <p:spPr>
          <a:xfrm>
            <a:off x="8046289" y="4296665"/>
            <a:ext cx="369620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Sent to recipient address or if the email is sent multiple people you can condition flagging the email by another’s email address.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A41B72-3629-4C56-81DA-923250B81153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5905851" y="4094422"/>
            <a:ext cx="2140438" cy="80240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375913-8E09-4DE3-8A09-229F3206ABDE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AAA4A4-1A68-40D9-ABC0-8A1065F06B1C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D2F2AA-4271-4FF8-A04E-74A8B04D4ED6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7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606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7" grpId="0" animBg="1"/>
      <p:bldP spid="23" grpId="0" animBg="1"/>
      <p:bldP spid="24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B4C0E4-4EA7-4742-8810-572E46AAB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79" y="1328198"/>
            <a:ext cx="8317913" cy="54721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52EA7D-6F9A-4136-A41A-B69CA7E87D67}"/>
              </a:ext>
            </a:extLst>
          </p:cNvPr>
          <p:cNvSpPr txBox="1"/>
          <p:nvPr/>
        </p:nvSpPr>
        <p:spPr>
          <a:xfrm>
            <a:off x="276838" y="251670"/>
            <a:ext cx="41427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Quick Method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EEC3AF-8A7B-4AF9-B695-112D36A4F964}"/>
              </a:ext>
            </a:extLst>
          </p:cNvPr>
          <p:cNvSpPr txBox="1"/>
          <p:nvPr/>
        </p:nvSpPr>
        <p:spPr>
          <a:xfrm>
            <a:off x="5626971" y="466768"/>
            <a:ext cx="517600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creating a rule from a specific message by right clicking on it you will see a smaller dialog appear.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7799F4-9599-4646-A957-21C02046F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971" y="2928389"/>
            <a:ext cx="4254353" cy="27356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7B3E11-0B61-4748-95DA-351B25175E6D}"/>
              </a:ext>
            </a:extLst>
          </p:cNvPr>
          <p:cNvSpPr txBox="1"/>
          <p:nvPr/>
        </p:nvSpPr>
        <p:spPr>
          <a:xfrm>
            <a:off x="8454185" y="4151536"/>
            <a:ext cx="25838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Pull up an Alert window</a:t>
            </a:r>
            <a:endParaRPr lang="en-GB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19D2948-3D5C-4EFB-B361-B9968B691BE0}"/>
              </a:ext>
            </a:extLst>
          </p:cNvPr>
          <p:cNvCxnSpPr>
            <a:cxnSpLocks/>
            <a:stCxn id="24" idx="3"/>
            <a:endCxn id="23" idx="1"/>
          </p:cNvCxnSpPr>
          <p:nvPr/>
        </p:nvCxnSpPr>
        <p:spPr>
          <a:xfrm>
            <a:off x="3597014" y="3672707"/>
            <a:ext cx="1895913" cy="114484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ADF7A8F-9384-4DFD-BC8A-1D40E6EF8D75}"/>
              </a:ext>
            </a:extLst>
          </p:cNvPr>
          <p:cNvSpPr txBox="1"/>
          <p:nvPr/>
        </p:nvSpPr>
        <p:spPr>
          <a:xfrm>
            <a:off x="3162650" y="5528501"/>
            <a:ext cx="124101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Play a tune</a:t>
            </a:r>
            <a:endParaRPr lang="en-GB" dirty="0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715C8276-7162-45FF-A5A4-16E8B56D5D49}"/>
              </a:ext>
            </a:extLst>
          </p:cNvPr>
          <p:cNvSpPr/>
          <p:nvPr/>
        </p:nvSpPr>
        <p:spPr>
          <a:xfrm>
            <a:off x="5492927" y="4430609"/>
            <a:ext cx="436228" cy="773884"/>
          </a:xfrm>
          <a:prstGeom prst="leftBrac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AFC054-004C-416B-A64A-096B57A57470}"/>
              </a:ext>
            </a:extLst>
          </p:cNvPr>
          <p:cNvSpPr txBox="1"/>
          <p:nvPr/>
        </p:nvSpPr>
        <p:spPr>
          <a:xfrm>
            <a:off x="476310" y="3349541"/>
            <a:ext cx="312070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Choose one or more from the three most common actions</a:t>
            </a:r>
            <a:endParaRPr lang="en-GB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475A4F5-3E08-41BB-89A4-E96FD5CD87C4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929155" y="4336202"/>
            <a:ext cx="2525030" cy="2145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26B0865-B22E-4162-8381-3929570AA429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4403667" y="4815281"/>
            <a:ext cx="1400154" cy="89788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EA0B2BF-5E68-40A5-AE3C-A14DB8153570}"/>
              </a:ext>
            </a:extLst>
          </p:cNvPr>
          <p:cNvSpPr txBox="1"/>
          <p:nvPr/>
        </p:nvSpPr>
        <p:spPr>
          <a:xfrm>
            <a:off x="7944260" y="5483284"/>
            <a:ext cx="23070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Move email to a folder</a:t>
            </a:r>
            <a:endParaRPr lang="en-GB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A41B72-3629-4C56-81DA-923250B81153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5905852" y="5053088"/>
            <a:ext cx="2038408" cy="61486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77CBF41-F2A8-469E-928C-8B45A41F87FD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4EFDC3-597A-4242-BCFC-14D8BDF8CC1D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BFBFBA-1F3E-470F-AD2C-7AF9CEEF3817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8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8672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23" grpId="0" animBg="1"/>
      <p:bldP spid="24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2EA7D-6F9A-4136-A41A-B69CA7E87D67}"/>
              </a:ext>
            </a:extLst>
          </p:cNvPr>
          <p:cNvSpPr txBox="1"/>
          <p:nvPr/>
        </p:nvSpPr>
        <p:spPr>
          <a:xfrm>
            <a:off x="276838" y="251670"/>
            <a:ext cx="414276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Methods for creating and managing rules</a:t>
            </a:r>
          </a:p>
          <a:p>
            <a:pPr algn="ctr"/>
            <a:r>
              <a:rPr lang="en-CA" b="1" dirty="0"/>
              <a:t>Quick Method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F35A4E-8C5A-4CB8-9A0F-87C521DAE9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79" y="1328198"/>
            <a:ext cx="8317913" cy="54721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3BA58F-9B2B-4203-8D00-B6DD20AF15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971" y="2928389"/>
            <a:ext cx="4254353" cy="2735637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472B51A-CBB1-4BAD-95EC-413543C5E383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3597014" y="3672707"/>
            <a:ext cx="5102369" cy="17298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3323D0B-D6F0-4D2D-97F6-7C3A5811E499}"/>
              </a:ext>
            </a:extLst>
          </p:cNvPr>
          <p:cNvSpPr txBox="1"/>
          <p:nvPr/>
        </p:nvSpPr>
        <p:spPr>
          <a:xfrm>
            <a:off x="922789" y="3349541"/>
            <a:ext cx="267422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The </a:t>
            </a:r>
            <a:r>
              <a:rPr lang="en-CA" b="1" dirty="0"/>
              <a:t>Advanced Options</a:t>
            </a:r>
            <a:r>
              <a:rPr lang="en-CA" dirty="0"/>
              <a:t> presents the </a:t>
            </a:r>
            <a:r>
              <a:rPr lang="en-CA" b="1" dirty="0"/>
              <a:t>Rules Wizard</a:t>
            </a:r>
            <a:endParaRPr lang="en-GB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0C719D-EF0C-4A55-AC7F-44458471BFDD}"/>
              </a:ext>
            </a:extLst>
          </p:cNvPr>
          <p:cNvSpPr txBox="1"/>
          <p:nvPr/>
        </p:nvSpPr>
        <p:spPr>
          <a:xfrm>
            <a:off x="545285" y="4786863"/>
            <a:ext cx="2674225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However, if you want the </a:t>
            </a:r>
            <a:r>
              <a:rPr lang="en-CA" b="1" dirty="0"/>
              <a:t>Rules Wizard </a:t>
            </a:r>
            <a:r>
              <a:rPr lang="en-CA" dirty="0"/>
              <a:t>you are best off launching it through the second method …</a:t>
            </a:r>
          </a:p>
          <a:p>
            <a:r>
              <a:rPr lang="en-CA" dirty="0"/>
              <a:t> </a:t>
            </a:r>
          </a:p>
          <a:p>
            <a:r>
              <a:rPr lang="en-CA" dirty="0"/>
              <a:t>2. </a:t>
            </a:r>
            <a:r>
              <a:rPr lang="en-CA" b="1" dirty="0"/>
              <a:t>Manage Rules &amp; Alerts</a:t>
            </a:r>
            <a:endParaRPr lang="en-GB" b="1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205E50-859E-45E8-86A0-972F14C38E17}"/>
              </a:ext>
            </a:extLst>
          </p:cNvPr>
          <p:cNvGrpSpPr/>
          <p:nvPr/>
        </p:nvGrpSpPr>
        <p:grpSpPr>
          <a:xfrm>
            <a:off x="11177895" y="11005"/>
            <a:ext cx="871226" cy="307777"/>
            <a:chOff x="10487026" y="0"/>
            <a:chExt cx="685800" cy="30777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64ECB11-7AFD-47F4-945D-1EAF48C9932C}"/>
                </a:ext>
              </a:extLst>
            </p:cNvPr>
            <p:cNvSpPr txBox="1"/>
            <p:nvPr/>
          </p:nvSpPr>
          <p:spPr>
            <a:xfrm>
              <a:off x="10487026" y="0"/>
              <a:ext cx="55245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dirty="0"/>
                <a:t>Page </a:t>
              </a:r>
              <a:endParaRPr lang="en-GB" sz="14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9AD484-5F30-4EEE-973D-4914DC004608}"/>
                </a:ext>
              </a:extLst>
            </p:cNvPr>
            <p:cNvSpPr txBox="1"/>
            <p:nvPr/>
          </p:nvSpPr>
          <p:spPr>
            <a:xfrm>
              <a:off x="10759072" y="0"/>
              <a:ext cx="413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fld id="{599CA30C-359B-48FE-9C30-8978E03E59BB}" type="slidenum">
                <a:rPr lang="en-CA" sz="1400" smtClean="0"/>
                <a:t>9</a:t>
              </a:fld>
              <a:r>
                <a:rPr lang="en-CA" sz="1400" dirty="0"/>
                <a:t> 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12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14" grpId="0" animBg="1"/>
      <p:bldP spid="14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FBB46C-1C7D-4024-A448-2680137AB2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2420DA-867B-4737-B784-7FB9C9579A97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customXml/itemProps3.xml><?xml version="1.0" encoding="utf-8"?>
<ds:datastoreItem xmlns:ds="http://schemas.openxmlformats.org/officeDocument/2006/customXml" ds:itemID="{0002E2A3-22D6-46CD-99F4-5551E7123A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50192</TotalTime>
  <Words>2524</Words>
  <Application>Microsoft Office PowerPoint</Application>
  <PresentationFormat>Widescreen</PresentationFormat>
  <Paragraphs>349</Paragraphs>
  <Slides>54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3" baseType="lpstr">
      <vt:lpstr>Arial</vt:lpstr>
      <vt:lpstr>Calibri</vt:lpstr>
      <vt:lpstr>Calibri Light</vt:lpstr>
      <vt:lpstr>Courier New</vt:lpstr>
      <vt:lpstr>MV Boli</vt:lpstr>
      <vt:lpstr>Times New Roman</vt:lpstr>
      <vt:lpstr>Wingdings</vt:lpstr>
      <vt:lpstr>Office Theme</vt:lpstr>
      <vt:lpstr>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891</cp:revision>
  <dcterms:created xsi:type="dcterms:W3CDTF">2017-09-29T13:57:00Z</dcterms:created>
  <dcterms:modified xsi:type="dcterms:W3CDTF">2025-01-27T14:57:59Z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28800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