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442" r:id="rId5"/>
    <p:sldId id="513" r:id="rId6"/>
    <p:sldId id="259" r:id="rId7"/>
    <p:sldId id="374" r:id="rId8"/>
    <p:sldId id="439" r:id="rId9"/>
    <p:sldId id="481" r:id="rId10"/>
    <p:sldId id="483" r:id="rId11"/>
    <p:sldId id="440" r:id="rId12"/>
    <p:sldId id="382" r:id="rId13"/>
    <p:sldId id="424" r:id="rId14"/>
    <p:sldId id="384" r:id="rId15"/>
    <p:sldId id="373" r:id="rId16"/>
    <p:sldId id="385" r:id="rId17"/>
    <p:sldId id="486" r:id="rId18"/>
    <p:sldId id="425" r:id="rId19"/>
    <p:sldId id="488" r:id="rId20"/>
    <p:sldId id="441" r:id="rId21"/>
    <p:sldId id="489" r:id="rId22"/>
    <p:sldId id="490" r:id="rId23"/>
    <p:sldId id="491" r:id="rId24"/>
    <p:sldId id="492" r:id="rId25"/>
    <p:sldId id="452" r:id="rId26"/>
    <p:sldId id="493" r:id="rId27"/>
    <p:sldId id="454" r:id="rId28"/>
    <p:sldId id="494" r:id="rId29"/>
    <p:sldId id="458" r:id="rId30"/>
    <p:sldId id="495" r:id="rId31"/>
    <p:sldId id="496" r:id="rId32"/>
    <p:sldId id="497" r:id="rId33"/>
    <p:sldId id="498" r:id="rId34"/>
    <p:sldId id="457" r:id="rId35"/>
    <p:sldId id="499" r:id="rId36"/>
    <p:sldId id="501" r:id="rId37"/>
    <p:sldId id="500" r:id="rId38"/>
    <p:sldId id="468" r:id="rId39"/>
    <p:sldId id="502" r:id="rId40"/>
    <p:sldId id="503" r:id="rId41"/>
    <p:sldId id="469" r:id="rId42"/>
    <p:sldId id="505" r:id="rId43"/>
    <p:sldId id="506" r:id="rId44"/>
    <p:sldId id="504" r:id="rId45"/>
    <p:sldId id="470" r:id="rId46"/>
    <p:sldId id="507" r:id="rId47"/>
    <p:sldId id="508" r:id="rId48"/>
    <p:sldId id="509" r:id="rId49"/>
    <p:sldId id="510" r:id="rId50"/>
    <p:sldId id="511" r:id="rId51"/>
    <p:sldId id="350" r:id="rId52"/>
    <p:sldId id="514" r:id="rId53"/>
    <p:sldId id="51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FE8"/>
    <a:srgbClr val="FADDCA"/>
    <a:srgbClr val="F8CCAE"/>
    <a:srgbClr val="FDF1E9"/>
    <a:srgbClr val="CC0066"/>
    <a:srgbClr val="F1F8EC"/>
    <a:srgbClr val="F2F2F2"/>
    <a:srgbClr val="F5B88F"/>
    <a:srgbClr val="E0E0E0"/>
    <a:srgbClr val="F9A1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430" autoAdjust="0"/>
    <p:restoredTop sz="94660"/>
  </p:normalViewPr>
  <p:slideViewPr>
    <p:cSldViewPr snapToGrid="0">
      <p:cViewPr varScale="1">
        <p:scale>
          <a:sx n="109" d="100"/>
          <a:sy n="109" d="100"/>
        </p:scale>
        <p:origin x="114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F28BEE3D-04E6-4022-8BCE-49AC01AB193C}"/>
    <pc:docChg chg="addSld delSld modSld">
      <pc:chgData name="help desk" userId="076106f8-e622-4bba-bf8d-41b4b1aaf204" providerId="ADAL" clId="{F28BEE3D-04E6-4022-8BCE-49AC01AB193C}" dt="2026-04-29T20:37:12.885" v="27"/>
      <pc:docMkLst>
        <pc:docMk/>
      </pc:docMkLst>
      <pc:sldChg chg="del">
        <pc:chgData name="help desk" userId="076106f8-e622-4bba-bf8d-41b4b1aaf204" providerId="ADAL" clId="{F28BEE3D-04E6-4022-8BCE-49AC01AB193C}" dt="2026-04-28T20:18:12.775" v="23" actId="2696"/>
        <pc:sldMkLst>
          <pc:docMk/>
          <pc:sldMk cId="2847858403" sldId="257"/>
        </pc:sldMkLst>
      </pc:sldChg>
      <pc:sldChg chg="modSp add mod modAnim">
        <pc:chgData name="help desk" userId="076106f8-e622-4bba-bf8d-41b4b1aaf204" providerId="ADAL" clId="{F28BEE3D-04E6-4022-8BCE-49AC01AB193C}" dt="2026-04-29T20:36:42.969" v="25"/>
        <pc:sldMkLst>
          <pc:docMk/>
          <pc:sldMk cId="1576177480" sldId="442"/>
        </pc:sldMkLst>
        <pc:spChg chg="mod">
          <ac:chgData name="help desk" userId="076106f8-e622-4bba-bf8d-41b4b1aaf204" providerId="ADAL" clId="{F28BEE3D-04E6-4022-8BCE-49AC01AB193C}" dt="2026-04-28T20:17:57.150" v="22" actId="255"/>
          <ac:spMkLst>
            <pc:docMk/>
            <pc:sldMk cId="1576177480" sldId="442"/>
            <ac:spMk id="2" creationId="{2FC3E90C-15F8-4D2E-8C40-759E6203ED1D}"/>
          </ac:spMkLst>
        </pc:spChg>
        <pc:spChg chg="mod">
          <ac:chgData name="help desk" userId="076106f8-e622-4bba-bf8d-41b4b1aaf204" providerId="ADAL" clId="{F28BEE3D-04E6-4022-8BCE-49AC01AB193C}" dt="2026-04-29T20:36:18.793" v="24" actId="1076"/>
          <ac:spMkLst>
            <pc:docMk/>
            <pc:sldMk cId="1576177480" sldId="442"/>
            <ac:spMk id="3" creationId="{8304D987-997F-42FA-8DD9-846D49E8284B}"/>
          </ac:spMkLst>
        </pc:spChg>
      </pc:sldChg>
      <pc:sldChg chg="modAnim">
        <pc:chgData name="help desk" userId="076106f8-e622-4bba-bf8d-41b4b1aaf204" providerId="ADAL" clId="{F28BEE3D-04E6-4022-8BCE-49AC01AB193C}" dt="2026-04-29T20:37:02.389" v="26"/>
        <pc:sldMkLst>
          <pc:docMk/>
          <pc:sldMk cId="1905254606" sldId="513"/>
        </pc:sldMkLst>
      </pc:sldChg>
      <pc:sldChg chg="modAnim">
        <pc:chgData name="help desk" userId="076106f8-e622-4bba-bf8d-41b4b1aaf204" providerId="ADAL" clId="{F28BEE3D-04E6-4022-8BCE-49AC01AB193C}" dt="2026-04-29T20:37:12.885" v="27"/>
        <pc:sldMkLst>
          <pc:docMk/>
          <pc:sldMk cId="2399183961" sldId="514"/>
        </pc:sldMkLst>
      </pc:sldChg>
    </pc:docChg>
  </pc:docChgLst>
  <pc:docChgLst>
    <pc:chgData name="help" userId="076106f8-e622-4bba-bf8d-41b4b1aaf204" providerId="ADAL" clId="{F28BEE3D-04E6-4022-8BCE-49AC01AB193C}"/>
    <pc:docChg chg="addSld delSld modSld">
      <pc:chgData name="help" userId="076106f8-e622-4bba-bf8d-41b4b1aaf204" providerId="ADAL" clId="{F28BEE3D-04E6-4022-8BCE-49AC01AB193C}" dt="2026-04-29T17:04:16.719" v="21"/>
      <pc:docMkLst>
        <pc:docMk/>
      </pc:docMkLst>
      <pc:sldChg chg="del">
        <pc:chgData name="help" userId="076106f8-e622-4bba-bf8d-41b4b1aaf204" providerId="ADAL" clId="{F28BEE3D-04E6-4022-8BCE-49AC01AB193C}" dt="2026-04-29T17:01:57.655" v="11" actId="2696"/>
        <pc:sldMkLst>
          <pc:docMk/>
          <pc:sldMk cId="3125298073" sldId="258"/>
        </pc:sldMkLst>
      </pc:sldChg>
      <pc:sldChg chg="modSp mod modAnim">
        <pc:chgData name="help" userId="076106f8-e622-4bba-bf8d-41b4b1aaf204" providerId="ADAL" clId="{F28BEE3D-04E6-4022-8BCE-49AC01AB193C}" dt="2026-04-29T17:04:16.719" v="21"/>
        <pc:sldMkLst>
          <pc:docMk/>
          <pc:sldMk cId="3443636487" sldId="259"/>
        </pc:sldMkLst>
        <pc:spChg chg="mod">
          <ac:chgData name="help" userId="076106f8-e622-4bba-bf8d-41b4b1aaf204" providerId="ADAL" clId="{F28BEE3D-04E6-4022-8BCE-49AC01AB193C}" dt="2026-04-29T17:02:44.192" v="16" actId="207"/>
          <ac:spMkLst>
            <pc:docMk/>
            <pc:sldMk cId="3443636487" sldId="259"/>
            <ac:spMk id="6" creationId="{00000000-0000-0000-0000-000000000000}"/>
          </ac:spMkLst>
        </pc:spChg>
      </pc:sldChg>
      <pc:sldChg chg="del">
        <pc:chgData name="help" userId="076106f8-e622-4bba-bf8d-41b4b1aaf204" providerId="ADAL" clId="{F28BEE3D-04E6-4022-8BCE-49AC01AB193C}" dt="2026-04-29T16:59:58.810" v="3" actId="47"/>
        <pc:sldMkLst>
          <pc:docMk/>
          <pc:sldMk cId="3148168845" sldId="261"/>
        </pc:sldMkLst>
      </pc:sldChg>
      <pc:sldChg chg="addSp modSp mod">
        <pc:chgData name="help" userId="076106f8-e622-4bba-bf8d-41b4b1aaf204" providerId="ADAL" clId="{F28BEE3D-04E6-4022-8BCE-49AC01AB193C}" dt="2026-04-29T17:01:03.302" v="10" actId="1076"/>
        <pc:sldMkLst>
          <pc:docMk/>
          <pc:sldMk cId="1576177480" sldId="442"/>
        </pc:sldMkLst>
        <pc:spChg chg="mod">
          <ac:chgData name="help" userId="076106f8-e622-4bba-bf8d-41b4b1aaf204" providerId="ADAL" clId="{F28BEE3D-04E6-4022-8BCE-49AC01AB193C}" dt="2026-04-29T17:00:34.349" v="5" actId="21"/>
          <ac:spMkLst>
            <pc:docMk/>
            <pc:sldMk cId="1576177480" sldId="442"/>
            <ac:spMk id="2" creationId="{2FC3E90C-15F8-4D2E-8C40-759E6203ED1D}"/>
          </ac:spMkLst>
        </pc:spChg>
        <pc:spChg chg="add mod">
          <ac:chgData name="help" userId="076106f8-e622-4bba-bf8d-41b4b1aaf204" providerId="ADAL" clId="{F28BEE3D-04E6-4022-8BCE-49AC01AB193C}" dt="2026-04-29T17:01:03.302" v="10" actId="1076"/>
          <ac:spMkLst>
            <pc:docMk/>
            <pc:sldMk cId="1576177480" sldId="442"/>
            <ac:spMk id="3" creationId="{8304D987-997F-42FA-8DD9-846D49E8284B}"/>
          </ac:spMkLst>
        </pc:spChg>
      </pc:sldChg>
      <pc:sldChg chg="del">
        <pc:chgData name="help" userId="076106f8-e622-4bba-bf8d-41b4b1aaf204" providerId="ADAL" clId="{F28BEE3D-04E6-4022-8BCE-49AC01AB193C}" dt="2026-04-29T17:00:01.688" v="4" actId="47"/>
        <pc:sldMkLst>
          <pc:docMk/>
          <pc:sldMk cId="1479839636" sldId="512"/>
        </pc:sldMkLst>
      </pc:sldChg>
      <pc:sldChg chg="add">
        <pc:chgData name="help" userId="076106f8-e622-4bba-bf8d-41b4b1aaf204" providerId="ADAL" clId="{F28BEE3D-04E6-4022-8BCE-49AC01AB193C}" dt="2026-04-29T16:58:37.693" v="0"/>
        <pc:sldMkLst>
          <pc:docMk/>
          <pc:sldMk cId="1905254606" sldId="513"/>
        </pc:sldMkLst>
      </pc:sldChg>
      <pc:sldChg chg="add">
        <pc:chgData name="help" userId="076106f8-e622-4bba-bf8d-41b4b1aaf204" providerId="ADAL" clId="{F28BEE3D-04E6-4022-8BCE-49AC01AB193C}" dt="2026-04-29T16:58:45.385" v="1"/>
        <pc:sldMkLst>
          <pc:docMk/>
          <pc:sldMk cId="2399183961" sldId="514"/>
        </pc:sldMkLst>
      </pc:sldChg>
      <pc:sldChg chg="add">
        <pc:chgData name="help" userId="076106f8-e622-4bba-bf8d-41b4b1aaf204" providerId="ADAL" clId="{F28BEE3D-04E6-4022-8BCE-49AC01AB193C}" dt="2026-04-29T16:58:52.597" v="2"/>
        <pc:sldMkLst>
          <pc:docMk/>
          <pc:sldMk cId="33441867" sldId="515"/>
        </pc:sldMkLst>
      </pc:sldChg>
    </pc:docChg>
  </pc:docChgLst>
  <pc:docChgLst>
    <pc:chgData name="help desk" userId="076106f8-e622-4bba-bf8d-41b4b1aaf204" providerId="ADAL" clId="{A982B68A-743A-4B17-BF70-D2C298C05781}"/>
    <pc:docChg chg="custSel addSld delSld modSld">
      <pc:chgData name="help desk" userId="076106f8-e622-4bba-bf8d-41b4b1aaf204" providerId="ADAL" clId="{A982B68A-743A-4B17-BF70-D2C298C05781}" dt="2025-01-27T14:46:36.760" v="28" actId="478"/>
      <pc:docMkLst>
        <pc:docMk/>
      </pc:docMkLst>
      <pc:sldChg chg="addSp delSp modSp mod">
        <pc:chgData name="help desk" userId="076106f8-e622-4bba-bf8d-41b4b1aaf204" providerId="ADAL" clId="{A982B68A-743A-4B17-BF70-D2C298C05781}" dt="2025-01-27T14:46:36.760" v="28" actId="478"/>
        <pc:sldMkLst>
          <pc:docMk/>
          <pc:sldMk cId="2847858403" sldId="257"/>
        </pc:sldMkLst>
        <pc:spChg chg="del mod">
          <ac:chgData name="help desk" userId="076106f8-e622-4bba-bf8d-41b4b1aaf204" providerId="ADAL" clId="{A982B68A-743A-4B17-BF70-D2C298C05781}" dt="2025-01-27T14:46:36.760" v="28" actId="478"/>
          <ac:spMkLst>
            <pc:docMk/>
            <pc:sldMk cId="2847858403" sldId="257"/>
            <ac:spMk id="2" creationId="{00000000-0000-0000-0000-000000000000}"/>
          </ac:spMkLst>
        </pc:spChg>
        <pc:spChg chg="add mod">
          <ac:chgData name="help desk" userId="076106f8-e622-4bba-bf8d-41b4b1aaf204" providerId="ADAL" clId="{A982B68A-743A-4B17-BF70-D2C298C05781}" dt="2025-01-27T14:46:34.777" v="27" actId="1076"/>
          <ac:spMkLst>
            <pc:docMk/>
            <pc:sldMk cId="2847858403" sldId="257"/>
            <ac:spMk id="7" creationId="{69C6D419-5F7C-486C-A623-87E453C65523}"/>
          </ac:spMkLst>
        </pc:spChg>
      </pc:sldChg>
      <pc:sldChg chg="modSp">
        <pc:chgData name="help desk" userId="076106f8-e622-4bba-bf8d-41b4b1aaf204" providerId="ADAL" clId="{A982B68A-743A-4B17-BF70-D2C298C05781}" dt="2025-01-14T21:42:30.324" v="2"/>
        <pc:sldMkLst>
          <pc:docMk/>
          <pc:sldMk cId="3125298073" sldId="258"/>
        </pc:sldMkLst>
        <pc:spChg chg="mod">
          <ac:chgData name="help desk" userId="076106f8-e622-4bba-bf8d-41b4b1aaf204" providerId="ADAL" clId="{A982B68A-743A-4B17-BF70-D2C298C05781}" dt="2025-01-14T21:42:30.324" v="2"/>
          <ac:spMkLst>
            <pc:docMk/>
            <pc:sldMk cId="3125298073" sldId="258"/>
            <ac:spMk id="4" creationId="{AD148FFB-0773-4F1D-987F-DFDD48FB2726}"/>
          </ac:spMkLst>
        </pc:spChg>
      </pc:sldChg>
      <pc:sldChg chg="del">
        <pc:chgData name="help desk" userId="076106f8-e622-4bba-bf8d-41b4b1aaf204" providerId="ADAL" clId="{A982B68A-743A-4B17-BF70-D2C298C05781}" dt="2025-01-10T14:45:52.144" v="1" actId="47"/>
        <pc:sldMkLst>
          <pc:docMk/>
          <pc:sldMk cId="4268497802" sldId="260"/>
        </pc:sldMkLst>
      </pc:sldChg>
      <pc:sldChg chg="add">
        <pc:chgData name="help desk" userId="076106f8-e622-4bba-bf8d-41b4b1aaf204" providerId="ADAL" clId="{A982B68A-743A-4B17-BF70-D2C298C05781}" dt="2025-01-10T14:45:48.793" v="0"/>
        <pc:sldMkLst>
          <pc:docMk/>
          <pc:sldMk cId="1479839636" sldId="512"/>
        </pc:sldMkLst>
      </pc:sldChg>
    </pc:docChg>
  </pc:docChgLst>
  <pc:docChgLst>
    <pc:chgData name="help desk" userId="076106f8-e622-4bba-bf8d-41b4b1aaf204" providerId="ADAL" clId="{836D65E6-53BC-4596-AF72-2F1E1A43D2E0}"/>
    <pc:docChg chg="modSld">
      <pc:chgData name="help desk" userId="076106f8-e622-4bba-bf8d-41b4b1aaf204" providerId="ADAL" clId="{836D65E6-53BC-4596-AF72-2F1E1A43D2E0}" dt="2026-08-17T19:07:52.138" v="169" actId="20577"/>
      <pc:docMkLst>
        <pc:docMk/>
      </pc:docMkLst>
      <pc:sldChg chg="modSp">
        <pc:chgData name="help desk" userId="076106f8-e622-4bba-bf8d-41b4b1aaf204" providerId="ADAL" clId="{836D65E6-53BC-4596-AF72-2F1E1A43D2E0}" dt="2026-08-17T16:23:16.367" v="49" actId="20577"/>
        <pc:sldMkLst>
          <pc:docMk/>
          <pc:sldMk cId="4115811784" sldId="374"/>
        </pc:sldMkLst>
        <pc:spChg chg="mod">
          <ac:chgData name="help desk" userId="076106f8-e622-4bba-bf8d-41b4b1aaf204" providerId="ADAL" clId="{836D65E6-53BC-4596-AF72-2F1E1A43D2E0}" dt="2026-08-17T16:22:13.700" v="28" actId="20577"/>
          <ac:spMkLst>
            <pc:docMk/>
            <pc:sldMk cId="4115811784" sldId="374"/>
            <ac:spMk id="3" creationId="{27A05CDB-2535-40EA-B7D1-8B082305EE13}"/>
          </ac:spMkLst>
        </pc:spChg>
        <pc:spChg chg="mod">
          <ac:chgData name="help desk" userId="076106f8-e622-4bba-bf8d-41b4b1aaf204" providerId="ADAL" clId="{836D65E6-53BC-4596-AF72-2F1E1A43D2E0}" dt="2026-08-17T16:22:02.870" v="27" actId="20577"/>
          <ac:spMkLst>
            <pc:docMk/>
            <pc:sldMk cId="4115811784" sldId="374"/>
            <ac:spMk id="4" creationId="{4C114C2E-C3B8-4AAE-9F6A-61617FB5A4C0}"/>
          </ac:spMkLst>
        </pc:spChg>
        <pc:spChg chg="mod">
          <ac:chgData name="help desk" userId="076106f8-e622-4bba-bf8d-41b4b1aaf204" providerId="ADAL" clId="{836D65E6-53BC-4596-AF72-2F1E1A43D2E0}" dt="2026-08-17T16:20:56.306" v="2" actId="20577"/>
          <ac:spMkLst>
            <pc:docMk/>
            <pc:sldMk cId="4115811784" sldId="374"/>
            <ac:spMk id="9" creationId="{4A8FE974-EC75-4C24-99DF-7BBADFA19784}"/>
          </ac:spMkLst>
        </pc:spChg>
        <pc:spChg chg="mod">
          <ac:chgData name="help desk" userId="076106f8-e622-4bba-bf8d-41b4b1aaf204" providerId="ADAL" clId="{836D65E6-53BC-4596-AF72-2F1E1A43D2E0}" dt="2026-08-17T16:20:37.462" v="1" actId="6549"/>
          <ac:spMkLst>
            <pc:docMk/>
            <pc:sldMk cId="4115811784" sldId="374"/>
            <ac:spMk id="10" creationId="{BC436A71-BBFE-44D2-9D7F-19EE02293FB8}"/>
          </ac:spMkLst>
        </pc:spChg>
        <pc:spChg chg="mod">
          <ac:chgData name="help desk" userId="076106f8-e622-4bba-bf8d-41b4b1aaf204" providerId="ADAL" clId="{836D65E6-53BC-4596-AF72-2F1E1A43D2E0}" dt="2026-08-17T16:21:12.906" v="10" actId="20577"/>
          <ac:spMkLst>
            <pc:docMk/>
            <pc:sldMk cId="4115811784" sldId="374"/>
            <ac:spMk id="14" creationId="{4075D039-3627-44E6-A870-6A4610A52E68}"/>
          </ac:spMkLst>
        </pc:spChg>
        <pc:spChg chg="mod">
          <ac:chgData name="help desk" userId="076106f8-e622-4bba-bf8d-41b4b1aaf204" providerId="ADAL" clId="{836D65E6-53BC-4596-AF72-2F1E1A43D2E0}" dt="2026-08-17T16:23:16.367" v="49" actId="20577"/>
          <ac:spMkLst>
            <pc:docMk/>
            <pc:sldMk cId="4115811784" sldId="374"/>
            <ac:spMk id="15" creationId="{4A88E888-2222-4799-A0BE-47A1B0FFC43E}"/>
          </ac:spMkLst>
        </pc:spChg>
      </pc:sldChg>
      <pc:sldChg chg="modSp">
        <pc:chgData name="help desk" userId="076106f8-e622-4bba-bf8d-41b4b1aaf204" providerId="ADAL" clId="{836D65E6-53BC-4596-AF72-2F1E1A43D2E0}" dt="2026-08-17T16:25:31.561" v="60" actId="20577"/>
        <pc:sldMkLst>
          <pc:docMk/>
          <pc:sldMk cId="752847053" sldId="384"/>
        </pc:sldMkLst>
        <pc:spChg chg="mod">
          <ac:chgData name="help desk" userId="076106f8-e622-4bba-bf8d-41b4b1aaf204" providerId="ADAL" clId="{836D65E6-53BC-4596-AF72-2F1E1A43D2E0}" dt="2026-08-17T16:25:31.561" v="60" actId="20577"/>
          <ac:spMkLst>
            <pc:docMk/>
            <pc:sldMk cId="752847053" sldId="384"/>
            <ac:spMk id="15" creationId="{00000000-0000-0000-0000-000000000000}"/>
          </ac:spMkLst>
        </pc:spChg>
        <pc:spChg chg="mod">
          <ac:chgData name="help desk" userId="076106f8-e622-4bba-bf8d-41b4b1aaf204" providerId="ADAL" clId="{836D65E6-53BC-4596-AF72-2F1E1A43D2E0}" dt="2026-08-17T16:25:20.658" v="59" actId="20577"/>
          <ac:spMkLst>
            <pc:docMk/>
            <pc:sldMk cId="752847053" sldId="384"/>
            <ac:spMk id="38" creationId="{00000000-0000-0000-0000-000000000000}"/>
          </ac:spMkLst>
        </pc:spChg>
      </pc:sldChg>
      <pc:sldChg chg="modSp">
        <pc:chgData name="help desk" userId="076106f8-e622-4bba-bf8d-41b4b1aaf204" providerId="ADAL" clId="{836D65E6-53BC-4596-AF72-2F1E1A43D2E0}" dt="2026-08-17T16:24:50.769" v="51" actId="20577"/>
        <pc:sldMkLst>
          <pc:docMk/>
          <pc:sldMk cId="2047988075" sldId="424"/>
        </pc:sldMkLst>
        <pc:spChg chg="mod">
          <ac:chgData name="help desk" userId="076106f8-e622-4bba-bf8d-41b4b1aaf204" providerId="ADAL" clId="{836D65E6-53BC-4596-AF72-2F1E1A43D2E0}" dt="2026-08-17T16:24:50.769" v="51" actId="20577"/>
          <ac:spMkLst>
            <pc:docMk/>
            <pc:sldMk cId="2047988075" sldId="424"/>
            <ac:spMk id="44" creationId="{00000000-0000-0000-0000-000000000000}"/>
          </ac:spMkLst>
        </pc:spChg>
      </pc:sldChg>
      <pc:sldChg chg="modSp mod">
        <pc:chgData name="help desk" userId="076106f8-e622-4bba-bf8d-41b4b1aaf204" providerId="ADAL" clId="{836D65E6-53BC-4596-AF72-2F1E1A43D2E0}" dt="2026-08-17T16:26:05.979" v="61" actId="20577"/>
        <pc:sldMkLst>
          <pc:docMk/>
          <pc:sldMk cId="25860492" sldId="425"/>
        </pc:sldMkLst>
        <pc:spChg chg="mod">
          <ac:chgData name="help desk" userId="076106f8-e622-4bba-bf8d-41b4b1aaf204" providerId="ADAL" clId="{836D65E6-53BC-4596-AF72-2F1E1A43D2E0}" dt="2026-08-17T16:26:05.979" v="61" actId="20577"/>
          <ac:spMkLst>
            <pc:docMk/>
            <pc:sldMk cId="25860492" sldId="425"/>
            <ac:spMk id="3" creationId="{00000000-0000-0000-0000-000000000000}"/>
          </ac:spMkLst>
        </pc:spChg>
      </pc:sldChg>
      <pc:sldChg chg="modSp mod">
        <pc:chgData name="help desk" userId="076106f8-e622-4bba-bf8d-41b4b1aaf204" providerId="ADAL" clId="{836D65E6-53BC-4596-AF72-2F1E1A43D2E0}" dt="2026-08-17T16:26:23.021" v="63" actId="20577"/>
        <pc:sldMkLst>
          <pc:docMk/>
          <pc:sldMk cId="2653240284" sldId="441"/>
        </pc:sldMkLst>
        <pc:spChg chg="mod">
          <ac:chgData name="help desk" userId="076106f8-e622-4bba-bf8d-41b4b1aaf204" providerId="ADAL" clId="{836D65E6-53BC-4596-AF72-2F1E1A43D2E0}" dt="2026-08-17T16:26:23.021" v="63" actId="20577"/>
          <ac:spMkLst>
            <pc:docMk/>
            <pc:sldMk cId="2653240284" sldId="441"/>
            <ac:spMk id="3" creationId="{00000000-0000-0000-0000-000000000000}"/>
          </ac:spMkLst>
        </pc:spChg>
      </pc:sldChg>
      <pc:sldChg chg="modSp mod">
        <pc:chgData name="help desk" userId="076106f8-e622-4bba-bf8d-41b4b1aaf204" providerId="ADAL" clId="{836D65E6-53BC-4596-AF72-2F1E1A43D2E0}" dt="2026-08-17T16:27:09.911" v="68" actId="20577"/>
        <pc:sldMkLst>
          <pc:docMk/>
          <pc:sldMk cId="2961772278" sldId="452"/>
        </pc:sldMkLst>
        <pc:spChg chg="mod">
          <ac:chgData name="help desk" userId="076106f8-e622-4bba-bf8d-41b4b1aaf204" providerId="ADAL" clId="{836D65E6-53BC-4596-AF72-2F1E1A43D2E0}" dt="2026-08-17T16:27:09.911" v="68" actId="20577"/>
          <ac:spMkLst>
            <pc:docMk/>
            <pc:sldMk cId="2961772278" sldId="452"/>
            <ac:spMk id="5" creationId="{67B89ECB-C3A5-47CA-B40D-420DDD44F3A7}"/>
          </ac:spMkLst>
        </pc:spChg>
      </pc:sldChg>
      <pc:sldChg chg="modSp mod">
        <pc:chgData name="help desk" userId="076106f8-e622-4bba-bf8d-41b4b1aaf204" providerId="ADAL" clId="{836D65E6-53BC-4596-AF72-2F1E1A43D2E0}" dt="2026-08-17T16:28:49.133" v="130" actId="20577"/>
        <pc:sldMkLst>
          <pc:docMk/>
          <pc:sldMk cId="2900737023" sldId="457"/>
        </pc:sldMkLst>
        <pc:spChg chg="mod">
          <ac:chgData name="help desk" userId="076106f8-e622-4bba-bf8d-41b4b1aaf204" providerId="ADAL" clId="{836D65E6-53BC-4596-AF72-2F1E1A43D2E0}" dt="2026-08-17T16:28:49.133" v="130" actId="20577"/>
          <ac:spMkLst>
            <pc:docMk/>
            <pc:sldMk cId="2900737023" sldId="457"/>
            <ac:spMk id="39" creationId="{E08F5AE1-E6A7-42D2-98A7-64FD645DD853}"/>
          </ac:spMkLst>
        </pc:spChg>
      </pc:sldChg>
      <pc:sldChg chg="modSp">
        <pc:chgData name="help desk" userId="076106f8-e622-4bba-bf8d-41b4b1aaf204" providerId="ADAL" clId="{836D65E6-53BC-4596-AF72-2F1E1A43D2E0}" dt="2026-08-17T16:27:49.045" v="79" actId="20577"/>
        <pc:sldMkLst>
          <pc:docMk/>
          <pc:sldMk cId="3117765341" sldId="458"/>
        </pc:sldMkLst>
        <pc:spChg chg="mod">
          <ac:chgData name="help desk" userId="076106f8-e622-4bba-bf8d-41b4b1aaf204" providerId="ADAL" clId="{836D65E6-53BC-4596-AF72-2F1E1A43D2E0}" dt="2026-08-17T16:27:49.045" v="79" actId="20577"/>
          <ac:spMkLst>
            <pc:docMk/>
            <pc:sldMk cId="3117765341" sldId="458"/>
            <ac:spMk id="18" creationId="{5832CD6C-9682-4D09-9D23-FB236585C3E9}"/>
          </ac:spMkLst>
        </pc:spChg>
      </pc:sldChg>
      <pc:sldChg chg="modSp">
        <pc:chgData name="help desk" userId="076106f8-e622-4bba-bf8d-41b4b1aaf204" providerId="ADAL" clId="{836D65E6-53BC-4596-AF72-2F1E1A43D2E0}" dt="2026-08-17T16:29:54.173" v="164" actId="20577"/>
        <pc:sldMkLst>
          <pc:docMk/>
          <pc:sldMk cId="1222343659" sldId="469"/>
        </pc:sldMkLst>
        <pc:spChg chg="mod">
          <ac:chgData name="help desk" userId="076106f8-e622-4bba-bf8d-41b4b1aaf204" providerId="ADAL" clId="{836D65E6-53BC-4596-AF72-2F1E1A43D2E0}" dt="2026-08-17T16:29:54.173" v="164" actId="20577"/>
          <ac:spMkLst>
            <pc:docMk/>
            <pc:sldMk cId="1222343659" sldId="469"/>
            <ac:spMk id="36" creationId="{4950B11D-C468-4D15-BAC8-D812BEC2E96E}"/>
          </ac:spMkLst>
        </pc:spChg>
      </pc:sldChg>
      <pc:sldChg chg="modSp">
        <pc:chgData name="help desk" userId="076106f8-e622-4bba-bf8d-41b4b1aaf204" providerId="ADAL" clId="{836D65E6-53BC-4596-AF72-2F1E1A43D2E0}" dt="2026-08-17T16:31:06.326" v="168" actId="6549"/>
        <pc:sldMkLst>
          <pc:docMk/>
          <pc:sldMk cId="3457929250" sldId="470"/>
        </pc:sldMkLst>
        <pc:spChg chg="mod">
          <ac:chgData name="help desk" userId="076106f8-e622-4bba-bf8d-41b4b1aaf204" providerId="ADAL" clId="{836D65E6-53BC-4596-AF72-2F1E1A43D2E0}" dt="2026-08-17T16:31:06.326" v="168" actId="6549"/>
          <ac:spMkLst>
            <pc:docMk/>
            <pc:sldMk cId="3457929250" sldId="470"/>
            <ac:spMk id="4" creationId="{A7AB949B-B141-4A9D-A077-45A5483171B0}"/>
          </ac:spMkLst>
        </pc:spChg>
      </pc:sldChg>
      <pc:sldChg chg="modSp mod">
        <pc:chgData name="help desk" userId="076106f8-e622-4bba-bf8d-41b4b1aaf204" providerId="ADAL" clId="{836D65E6-53BC-4596-AF72-2F1E1A43D2E0}" dt="2026-08-17T16:26:13.167" v="62" actId="20577"/>
        <pc:sldMkLst>
          <pc:docMk/>
          <pc:sldMk cId="825646778" sldId="488"/>
        </pc:sldMkLst>
        <pc:spChg chg="mod">
          <ac:chgData name="help desk" userId="076106f8-e622-4bba-bf8d-41b4b1aaf204" providerId="ADAL" clId="{836D65E6-53BC-4596-AF72-2F1E1A43D2E0}" dt="2026-08-17T16:26:13.167" v="62" actId="20577"/>
          <ac:spMkLst>
            <pc:docMk/>
            <pc:sldMk cId="825646778" sldId="488"/>
            <ac:spMk id="3" creationId="{00000000-0000-0000-0000-000000000000}"/>
          </ac:spMkLst>
        </pc:spChg>
      </pc:sldChg>
      <pc:sldChg chg="modSp">
        <pc:chgData name="help desk" userId="076106f8-e622-4bba-bf8d-41b4b1aaf204" providerId="ADAL" clId="{836D65E6-53BC-4596-AF72-2F1E1A43D2E0}" dt="2026-08-17T16:26:28.679" v="64" actId="20577"/>
        <pc:sldMkLst>
          <pc:docMk/>
          <pc:sldMk cId="3861832973" sldId="489"/>
        </pc:sldMkLst>
        <pc:spChg chg="mod">
          <ac:chgData name="help desk" userId="076106f8-e622-4bba-bf8d-41b4b1aaf204" providerId="ADAL" clId="{836D65E6-53BC-4596-AF72-2F1E1A43D2E0}" dt="2026-08-17T16:26:28.679" v="64" actId="20577"/>
          <ac:spMkLst>
            <pc:docMk/>
            <pc:sldMk cId="3861832973" sldId="489"/>
            <ac:spMk id="3" creationId="{00000000-0000-0000-0000-000000000000}"/>
          </ac:spMkLst>
        </pc:spChg>
      </pc:sldChg>
      <pc:sldChg chg="modSp">
        <pc:chgData name="help desk" userId="076106f8-e622-4bba-bf8d-41b4b1aaf204" providerId="ADAL" clId="{836D65E6-53BC-4596-AF72-2F1E1A43D2E0}" dt="2026-08-17T16:26:52.089" v="65" actId="20577"/>
        <pc:sldMkLst>
          <pc:docMk/>
          <pc:sldMk cId="1162133129" sldId="490"/>
        </pc:sldMkLst>
        <pc:spChg chg="mod">
          <ac:chgData name="help desk" userId="076106f8-e622-4bba-bf8d-41b4b1aaf204" providerId="ADAL" clId="{836D65E6-53BC-4596-AF72-2F1E1A43D2E0}" dt="2026-08-17T16:26:52.089" v="65" actId="20577"/>
          <ac:spMkLst>
            <pc:docMk/>
            <pc:sldMk cId="1162133129" sldId="490"/>
            <ac:spMk id="3" creationId="{00000000-0000-0000-0000-000000000000}"/>
          </ac:spMkLst>
        </pc:spChg>
      </pc:sldChg>
      <pc:sldChg chg="modSp mod">
        <pc:chgData name="help desk" userId="076106f8-e622-4bba-bf8d-41b4b1aaf204" providerId="ADAL" clId="{836D65E6-53BC-4596-AF72-2F1E1A43D2E0}" dt="2026-08-17T16:26:57.763" v="66" actId="20577"/>
        <pc:sldMkLst>
          <pc:docMk/>
          <pc:sldMk cId="2906319260" sldId="491"/>
        </pc:sldMkLst>
        <pc:spChg chg="mod">
          <ac:chgData name="help desk" userId="076106f8-e622-4bba-bf8d-41b4b1aaf204" providerId="ADAL" clId="{836D65E6-53BC-4596-AF72-2F1E1A43D2E0}" dt="2026-08-17T16:26:57.763" v="66" actId="20577"/>
          <ac:spMkLst>
            <pc:docMk/>
            <pc:sldMk cId="2906319260" sldId="491"/>
            <ac:spMk id="3" creationId="{00000000-0000-0000-0000-000000000000}"/>
          </ac:spMkLst>
        </pc:spChg>
      </pc:sldChg>
      <pc:sldChg chg="modSp mod">
        <pc:chgData name="help desk" userId="076106f8-e622-4bba-bf8d-41b4b1aaf204" providerId="ADAL" clId="{836D65E6-53BC-4596-AF72-2F1E1A43D2E0}" dt="2026-08-17T16:27:04.485" v="67" actId="20577"/>
        <pc:sldMkLst>
          <pc:docMk/>
          <pc:sldMk cId="396722573" sldId="492"/>
        </pc:sldMkLst>
        <pc:spChg chg="mod">
          <ac:chgData name="help desk" userId="076106f8-e622-4bba-bf8d-41b4b1aaf204" providerId="ADAL" clId="{836D65E6-53BC-4596-AF72-2F1E1A43D2E0}" dt="2026-08-17T16:27:04.485" v="67" actId="20577"/>
          <ac:spMkLst>
            <pc:docMk/>
            <pc:sldMk cId="396722573" sldId="492"/>
            <ac:spMk id="5" creationId="{67B89ECB-C3A5-47CA-B40D-420DDD44F3A7}"/>
          </ac:spMkLst>
        </pc:spChg>
      </pc:sldChg>
      <pc:sldChg chg="modSp mod">
        <pc:chgData name="help desk" userId="076106f8-e622-4bba-bf8d-41b4b1aaf204" providerId="ADAL" clId="{836D65E6-53BC-4596-AF72-2F1E1A43D2E0}" dt="2026-08-17T16:27:16.396" v="69" actId="20577"/>
        <pc:sldMkLst>
          <pc:docMk/>
          <pc:sldMk cId="3242395495" sldId="493"/>
        </pc:sldMkLst>
        <pc:spChg chg="mod">
          <ac:chgData name="help desk" userId="076106f8-e622-4bba-bf8d-41b4b1aaf204" providerId="ADAL" clId="{836D65E6-53BC-4596-AF72-2F1E1A43D2E0}" dt="2026-08-17T16:27:16.396" v="69" actId="20577"/>
          <ac:spMkLst>
            <pc:docMk/>
            <pc:sldMk cId="3242395495" sldId="493"/>
            <ac:spMk id="5" creationId="{67B89ECB-C3A5-47CA-B40D-420DDD44F3A7}"/>
          </ac:spMkLst>
        </pc:spChg>
      </pc:sldChg>
      <pc:sldChg chg="modSp">
        <pc:chgData name="help desk" userId="076106f8-e622-4bba-bf8d-41b4b1aaf204" providerId="ADAL" clId="{836D65E6-53BC-4596-AF72-2F1E1A43D2E0}" dt="2026-08-17T16:28:01.779" v="89" actId="20577"/>
        <pc:sldMkLst>
          <pc:docMk/>
          <pc:sldMk cId="3038415914" sldId="495"/>
        </pc:sldMkLst>
        <pc:spChg chg="mod">
          <ac:chgData name="help desk" userId="076106f8-e622-4bba-bf8d-41b4b1aaf204" providerId="ADAL" clId="{836D65E6-53BC-4596-AF72-2F1E1A43D2E0}" dt="2026-08-17T16:28:01.779" v="89" actId="20577"/>
          <ac:spMkLst>
            <pc:docMk/>
            <pc:sldMk cId="3038415914" sldId="495"/>
            <ac:spMk id="18" creationId="{5832CD6C-9682-4D09-9D23-FB236585C3E9}"/>
          </ac:spMkLst>
        </pc:spChg>
      </pc:sldChg>
      <pc:sldChg chg="modSp mod">
        <pc:chgData name="help desk" userId="076106f8-e622-4bba-bf8d-41b4b1aaf204" providerId="ADAL" clId="{836D65E6-53BC-4596-AF72-2F1E1A43D2E0}" dt="2026-08-17T16:28:13.764" v="100" actId="20577"/>
        <pc:sldMkLst>
          <pc:docMk/>
          <pc:sldMk cId="4092035793" sldId="496"/>
        </pc:sldMkLst>
        <pc:spChg chg="mod">
          <ac:chgData name="help desk" userId="076106f8-e622-4bba-bf8d-41b4b1aaf204" providerId="ADAL" clId="{836D65E6-53BC-4596-AF72-2F1E1A43D2E0}" dt="2026-08-17T16:28:08.208" v="99" actId="20577"/>
          <ac:spMkLst>
            <pc:docMk/>
            <pc:sldMk cId="4092035793" sldId="496"/>
            <ac:spMk id="18" creationId="{5832CD6C-9682-4D09-9D23-FB236585C3E9}"/>
          </ac:spMkLst>
        </pc:spChg>
        <pc:spChg chg="mod">
          <ac:chgData name="help desk" userId="076106f8-e622-4bba-bf8d-41b4b1aaf204" providerId="ADAL" clId="{836D65E6-53BC-4596-AF72-2F1E1A43D2E0}" dt="2026-08-17T16:28:13.764" v="100" actId="20577"/>
          <ac:spMkLst>
            <pc:docMk/>
            <pc:sldMk cId="4092035793" sldId="496"/>
            <ac:spMk id="30" creationId="{595565DC-881D-403A-9886-59B894C22925}"/>
          </ac:spMkLst>
        </pc:spChg>
      </pc:sldChg>
      <pc:sldChg chg="modSp mod">
        <pc:chgData name="help desk" userId="076106f8-e622-4bba-bf8d-41b4b1aaf204" providerId="ADAL" clId="{836D65E6-53BC-4596-AF72-2F1E1A43D2E0}" dt="2026-08-17T16:28:20.757" v="110" actId="20577"/>
        <pc:sldMkLst>
          <pc:docMk/>
          <pc:sldMk cId="1935681406" sldId="497"/>
        </pc:sldMkLst>
        <pc:spChg chg="mod">
          <ac:chgData name="help desk" userId="076106f8-e622-4bba-bf8d-41b4b1aaf204" providerId="ADAL" clId="{836D65E6-53BC-4596-AF72-2F1E1A43D2E0}" dt="2026-08-17T16:28:20.757" v="110" actId="20577"/>
          <ac:spMkLst>
            <pc:docMk/>
            <pc:sldMk cId="1935681406" sldId="497"/>
            <ac:spMk id="18" creationId="{5832CD6C-9682-4D09-9D23-FB236585C3E9}"/>
          </ac:spMkLst>
        </pc:spChg>
      </pc:sldChg>
      <pc:sldChg chg="modSp mod">
        <pc:chgData name="help desk" userId="076106f8-e622-4bba-bf8d-41b4b1aaf204" providerId="ADAL" clId="{836D65E6-53BC-4596-AF72-2F1E1A43D2E0}" dt="2026-08-17T16:28:38.387" v="120" actId="20577"/>
        <pc:sldMkLst>
          <pc:docMk/>
          <pc:sldMk cId="1080444696" sldId="498"/>
        </pc:sldMkLst>
        <pc:spChg chg="mod">
          <ac:chgData name="help desk" userId="076106f8-e622-4bba-bf8d-41b4b1aaf204" providerId="ADAL" clId="{836D65E6-53BC-4596-AF72-2F1E1A43D2E0}" dt="2026-08-17T16:28:38.387" v="120" actId="20577"/>
          <ac:spMkLst>
            <pc:docMk/>
            <pc:sldMk cId="1080444696" sldId="498"/>
            <ac:spMk id="18" creationId="{5832CD6C-9682-4D09-9D23-FB236585C3E9}"/>
          </ac:spMkLst>
        </pc:spChg>
      </pc:sldChg>
      <pc:sldChg chg="modSp mod">
        <pc:chgData name="help desk" userId="076106f8-e622-4bba-bf8d-41b4b1aaf204" providerId="ADAL" clId="{836D65E6-53BC-4596-AF72-2F1E1A43D2E0}" dt="2026-08-17T16:28:55.478" v="140" actId="20577"/>
        <pc:sldMkLst>
          <pc:docMk/>
          <pc:sldMk cId="1099001273" sldId="499"/>
        </pc:sldMkLst>
        <pc:spChg chg="mod">
          <ac:chgData name="help desk" userId="076106f8-e622-4bba-bf8d-41b4b1aaf204" providerId="ADAL" clId="{836D65E6-53BC-4596-AF72-2F1E1A43D2E0}" dt="2026-08-17T16:28:55.478" v="140" actId="20577"/>
          <ac:spMkLst>
            <pc:docMk/>
            <pc:sldMk cId="1099001273" sldId="499"/>
            <ac:spMk id="55" creationId="{E49A098E-FCEC-4C31-865E-08FD00140026}"/>
          </ac:spMkLst>
        </pc:spChg>
      </pc:sldChg>
      <pc:sldChg chg="modSp mod">
        <pc:chgData name="help desk" userId="076106f8-e622-4bba-bf8d-41b4b1aaf204" providerId="ADAL" clId="{836D65E6-53BC-4596-AF72-2F1E1A43D2E0}" dt="2026-08-17T16:29:10.376" v="160" actId="20577"/>
        <pc:sldMkLst>
          <pc:docMk/>
          <pc:sldMk cId="604524163" sldId="500"/>
        </pc:sldMkLst>
        <pc:spChg chg="mod">
          <ac:chgData name="help desk" userId="076106f8-e622-4bba-bf8d-41b4b1aaf204" providerId="ADAL" clId="{836D65E6-53BC-4596-AF72-2F1E1A43D2E0}" dt="2026-08-17T16:29:10.376" v="160" actId="20577"/>
          <ac:spMkLst>
            <pc:docMk/>
            <pc:sldMk cId="604524163" sldId="500"/>
            <ac:spMk id="17" creationId="{DB6C1AB6-C3F1-47FF-B7A3-0F0ED7E8A7FA}"/>
          </ac:spMkLst>
        </pc:spChg>
      </pc:sldChg>
      <pc:sldChg chg="modSp mod">
        <pc:chgData name="help desk" userId="076106f8-e622-4bba-bf8d-41b4b1aaf204" providerId="ADAL" clId="{836D65E6-53BC-4596-AF72-2F1E1A43D2E0}" dt="2026-08-17T16:29:03.372" v="150" actId="20577"/>
        <pc:sldMkLst>
          <pc:docMk/>
          <pc:sldMk cId="2861731504" sldId="501"/>
        </pc:sldMkLst>
        <pc:spChg chg="mod">
          <ac:chgData name="help desk" userId="076106f8-e622-4bba-bf8d-41b4b1aaf204" providerId="ADAL" clId="{836D65E6-53BC-4596-AF72-2F1E1A43D2E0}" dt="2026-08-17T16:29:03.372" v="150" actId="20577"/>
          <ac:spMkLst>
            <pc:docMk/>
            <pc:sldMk cId="2861731504" sldId="501"/>
            <ac:spMk id="17" creationId="{DB6C1AB6-C3F1-47FF-B7A3-0F0ED7E8A7FA}"/>
          </ac:spMkLst>
        </pc:spChg>
      </pc:sldChg>
      <pc:sldChg chg="modSp">
        <pc:chgData name="help desk" userId="076106f8-e622-4bba-bf8d-41b4b1aaf204" providerId="ADAL" clId="{836D65E6-53BC-4596-AF72-2F1E1A43D2E0}" dt="2026-08-17T16:30:10.204" v="166" actId="20577"/>
        <pc:sldMkLst>
          <pc:docMk/>
          <pc:sldMk cId="3896328985" sldId="505"/>
        </pc:sldMkLst>
        <pc:spChg chg="mod">
          <ac:chgData name="help desk" userId="076106f8-e622-4bba-bf8d-41b4b1aaf204" providerId="ADAL" clId="{836D65E6-53BC-4596-AF72-2F1E1A43D2E0}" dt="2026-08-17T16:30:10.204" v="166" actId="20577"/>
          <ac:spMkLst>
            <pc:docMk/>
            <pc:sldMk cId="3896328985" sldId="505"/>
            <ac:spMk id="25" creationId="{45003755-E6B7-4D4E-B816-F92DA47AD233}"/>
          </ac:spMkLst>
        </pc:spChg>
      </pc:sldChg>
      <pc:sldChg chg="modSp">
        <pc:chgData name="help desk" userId="076106f8-e622-4bba-bf8d-41b4b1aaf204" providerId="ADAL" clId="{836D65E6-53BC-4596-AF72-2F1E1A43D2E0}" dt="2026-08-17T19:07:52.138" v="169" actId="20577"/>
        <pc:sldMkLst>
          <pc:docMk/>
          <pc:sldMk cId="4045811690" sldId="508"/>
        </pc:sldMkLst>
        <pc:spChg chg="mod">
          <ac:chgData name="help desk" userId="076106f8-e622-4bba-bf8d-41b4b1aaf204" providerId="ADAL" clId="{836D65E6-53BC-4596-AF72-2F1E1A43D2E0}" dt="2026-08-17T19:07:52.138" v="169" actId="20577"/>
          <ac:spMkLst>
            <pc:docMk/>
            <pc:sldMk cId="4045811690" sldId="508"/>
            <ac:spMk id="9" creationId="{5F02D5A4-6E75-4C4A-A3CE-4B4BE509CA85}"/>
          </ac:spMkLst>
        </pc:spChg>
      </pc:sldChg>
    </pc:docChg>
  </pc:docChgLst>
  <pc:docChgLst>
    <pc:chgData name="help desk" userId="076106f8-e622-4bba-bf8d-41b4b1aaf204" providerId="ADAL" clId="{2907FC24-F683-4F41-84FA-3D4D2BC6803B}"/>
    <pc:docChg chg="custSel delSld modSld">
      <pc:chgData name="help desk" userId="076106f8-e622-4bba-bf8d-41b4b1aaf204" providerId="ADAL" clId="{2907FC24-F683-4F41-84FA-3D4D2BC6803B}" dt="2024-07-24T19:10:23.050" v="85" actId="14100"/>
      <pc:docMkLst>
        <pc:docMk/>
      </pc:docMkLst>
      <pc:sldChg chg="del">
        <pc:chgData name="help desk" userId="076106f8-e622-4bba-bf8d-41b4b1aaf204" providerId="ADAL" clId="{2907FC24-F683-4F41-84FA-3D4D2BC6803B}" dt="2024-07-16T16:08:08.372" v="0" actId="2696"/>
        <pc:sldMkLst>
          <pc:docMk/>
          <pc:sldMk cId="1625631789" sldId="256"/>
        </pc:sldMkLst>
      </pc:sldChg>
      <pc:sldChg chg="modSp">
        <pc:chgData name="help desk" userId="076106f8-e622-4bba-bf8d-41b4b1aaf204" providerId="ADAL" clId="{2907FC24-F683-4F41-84FA-3D4D2BC6803B}" dt="2024-07-24T19:10:23.050" v="85" actId="14100"/>
        <pc:sldMkLst>
          <pc:docMk/>
          <pc:sldMk cId="2847858403" sldId="257"/>
        </pc:sldMkLst>
        <pc:picChg chg="mod">
          <ac:chgData name="help desk" userId="076106f8-e622-4bba-bf8d-41b4b1aaf204" providerId="ADAL" clId="{2907FC24-F683-4F41-84FA-3D4D2BC6803B}" dt="2024-07-24T19:10:23.050" v="85" actId="14100"/>
          <ac:picMkLst>
            <pc:docMk/>
            <pc:sldMk cId="2847858403" sldId="257"/>
            <ac:picMk id="15362" creationId="{00000000-0000-0000-0000-000000000000}"/>
          </ac:picMkLst>
        </pc:picChg>
      </pc:sldChg>
      <pc:sldChg chg="modAnim">
        <pc:chgData name="help desk" userId="076106f8-e622-4bba-bf8d-41b4b1aaf204" providerId="ADAL" clId="{2907FC24-F683-4F41-84FA-3D4D2BC6803B}" dt="2024-07-16T16:19:35.104" v="1"/>
        <pc:sldMkLst>
          <pc:docMk/>
          <pc:sldMk cId="3443636487" sldId="259"/>
        </pc:sldMkLst>
      </pc:sldChg>
      <pc:sldChg chg="del">
        <pc:chgData name="help desk" userId="076106f8-e622-4bba-bf8d-41b4b1aaf204" providerId="ADAL" clId="{2907FC24-F683-4F41-84FA-3D4D2BC6803B}" dt="2024-07-16T16:08:08.372" v="0" actId="2696"/>
        <pc:sldMkLst>
          <pc:docMk/>
          <pc:sldMk cId="3038758337" sldId="263"/>
        </pc:sldMkLst>
      </pc:sldChg>
      <pc:sldChg chg="del">
        <pc:chgData name="help desk" userId="076106f8-e622-4bba-bf8d-41b4b1aaf204" providerId="ADAL" clId="{2907FC24-F683-4F41-84FA-3D4D2BC6803B}" dt="2024-07-16T16:08:08.372" v="0" actId="2696"/>
        <pc:sldMkLst>
          <pc:docMk/>
          <pc:sldMk cId="1538006657" sldId="264"/>
        </pc:sldMkLst>
      </pc:sldChg>
      <pc:sldChg chg="del">
        <pc:chgData name="help desk" userId="076106f8-e622-4bba-bf8d-41b4b1aaf204" providerId="ADAL" clId="{2907FC24-F683-4F41-84FA-3D4D2BC6803B}" dt="2024-07-16T16:08:08.372" v="0" actId="2696"/>
        <pc:sldMkLst>
          <pc:docMk/>
          <pc:sldMk cId="2521371328" sldId="265"/>
        </pc:sldMkLst>
      </pc:sldChg>
      <pc:sldChg chg="del">
        <pc:chgData name="help desk" userId="076106f8-e622-4bba-bf8d-41b4b1aaf204" providerId="ADAL" clId="{2907FC24-F683-4F41-84FA-3D4D2BC6803B}" dt="2024-07-16T16:08:08.372" v="0" actId="2696"/>
        <pc:sldMkLst>
          <pc:docMk/>
          <pc:sldMk cId="212212897" sldId="266"/>
        </pc:sldMkLst>
      </pc:sldChg>
      <pc:sldChg chg="del">
        <pc:chgData name="help desk" userId="076106f8-e622-4bba-bf8d-41b4b1aaf204" providerId="ADAL" clId="{2907FC24-F683-4F41-84FA-3D4D2BC6803B}" dt="2024-07-16T16:08:08.372" v="0" actId="2696"/>
        <pc:sldMkLst>
          <pc:docMk/>
          <pc:sldMk cId="2651532878" sldId="267"/>
        </pc:sldMkLst>
      </pc:sldChg>
      <pc:sldChg chg="modAnim">
        <pc:chgData name="help desk" userId="076106f8-e622-4bba-bf8d-41b4b1aaf204" providerId="ADAL" clId="{2907FC24-F683-4F41-84FA-3D4D2BC6803B}" dt="2024-07-16T16:33:57.108" v="3"/>
        <pc:sldMkLst>
          <pc:docMk/>
          <pc:sldMk cId="4115811784" sldId="374"/>
        </pc:sldMkLst>
      </pc:sldChg>
      <pc:sldChg chg="addSp delSp modSp mod delAnim modAnim">
        <pc:chgData name="help desk" userId="076106f8-e622-4bba-bf8d-41b4b1aaf204" providerId="ADAL" clId="{2907FC24-F683-4F41-84FA-3D4D2BC6803B}" dt="2024-07-24T19:04:16.742" v="72" actId="170"/>
        <pc:sldMkLst>
          <pc:docMk/>
          <pc:sldMk cId="3461392378" sldId="382"/>
        </pc:sldMkLst>
        <pc:spChg chg="mod">
          <ac:chgData name="help desk" userId="076106f8-e622-4bba-bf8d-41b4b1aaf204" providerId="ADAL" clId="{2907FC24-F683-4F41-84FA-3D4D2BC6803B}" dt="2024-07-16T16:36:09.309" v="7" actId="207"/>
          <ac:spMkLst>
            <pc:docMk/>
            <pc:sldMk cId="3461392378" sldId="382"/>
            <ac:spMk id="65" creationId="{00000000-0000-0000-0000-000000000000}"/>
          </ac:spMkLst>
        </pc:spChg>
        <pc:graphicFrameChg chg="add del mod">
          <ac:chgData name="help desk" userId="076106f8-e622-4bba-bf8d-41b4b1aaf204" providerId="ADAL" clId="{2907FC24-F683-4F41-84FA-3D4D2BC6803B}" dt="2024-07-24T19:01:02.269" v="58" actId="478"/>
          <ac:graphicFrameMkLst>
            <pc:docMk/>
            <pc:sldMk cId="3461392378" sldId="382"/>
            <ac:graphicFrameMk id="2" creationId="{9E10DEEC-649D-4AC6-8D75-A929B158E141}"/>
          </ac:graphicFrameMkLst>
        </pc:graphicFrameChg>
        <pc:picChg chg="add mod ord">
          <ac:chgData name="help desk" userId="076106f8-e622-4bba-bf8d-41b4b1aaf204" providerId="ADAL" clId="{2907FC24-F683-4F41-84FA-3D4D2BC6803B}" dt="2024-07-24T19:04:16.742" v="72" actId="170"/>
          <ac:picMkLst>
            <pc:docMk/>
            <pc:sldMk cId="3461392378" sldId="382"/>
            <ac:picMk id="4" creationId="{D4DDCC6A-5248-4B0C-9F02-B69C386D7810}"/>
          </ac:picMkLst>
        </pc:picChg>
        <pc:picChg chg="del mod">
          <ac:chgData name="help desk" userId="076106f8-e622-4bba-bf8d-41b4b1aaf204" providerId="ADAL" clId="{2907FC24-F683-4F41-84FA-3D4D2BC6803B}" dt="2024-07-24T19:00:49.844" v="54" actId="478"/>
          <ac:picMkLst>
            <pc:docMk/>
            <pc:sldMk cId="3461392378" sldId="382"/>
            <ac:picMk id="40" creationId="{9E116D9F-3691-4177-BB74-5E57AE9F35B5}"/>
          </ac:picMkLst>
        </pc:picChg>
      </pc:sldChg>
      <pc:sldChg chg="modAnim">
        <pc:chgData name="help desk" userId="076106f8-e622-4bba-bf8d-41b4b1aaf204" providerId="ADAL" clId="{2907FC24-F683-4F41-84FA-3D4D2BC6803B}" dt="2024-07-16T16:38:44.346" v="9"/>
        <pc:sldMkLst>
          <pc:docMk/>
          <pc:sldMk cId="752847053" sldId="384"/>
        </pc:sldMkLst>
      </pc:sldChg>
      <pc:sldChg chg="del">
        <pc:chgData name="help desk" userId="076106f8-e622-4bba-bf8d-41b4b1aaf204" providerId="ADAL" clId="{2907FC24-F683-4F41-84FA-3D4D2BC6803B}" dt="2024-07-16T16:08:08.372" v="0" actId="2696"/>
        <pc:sldMkLst>
          <pc:docMk/>
          <pc:sldMk cId="2314503019" sldId="476"/>
        </pc:sldMkLst>
      </pc:sldChg>
      <pc:sldChg chg="del">
        <pc:chgData name="help desk" userId="076106f8-e622-4bba-bf8d-41b4b1aaf204" providerId="ADAL" clId="{2907FC24-F683-4F41-84FA-3D4D2BC6803B}" dt="2024-07-16T16:08:08.372" v="0" actId="2696"/>
        <pc:sldMkLst>
          <pc:docMk/>
          <pc:sldMk cId="528791687" sldId="477"/>
        </pc:sldMkLst>
      </pc:sldChg>
      <pc:sldChg chg="del">
        <pc:chgData name="help desk" userId="076106f8-e622-4bba-bf8d-41b4b1aaf204" providerId="ADAL" clId="{2907FC24-F683-4F41-84FA-3D4D2BC6803B}" dt="2024-07-16T16:08:08.372" v="0" actId="2696"/>
        <pc:sldMkLst>
          <pc:docMk/>
          <pc:sldMk cId="3318881279" sldId="478"/>
        </pc:sldMkLst>
      </pc:sldChg>
      <pc:sldChg chg="del">
        <pc:chgData name="help desk" userId="076106f8-e622-4bba-bf8d-41b4b1aaf204" providerId="ADAL" clId="{2907FC24-F683-4F41-84FA-3D4D2BC6803B}" dt="2024-07-16T16:08:08.372" v="0" actId="2696"/>
        <pc:sldMkLst>
          <pc:docMk/>
          <pc:sldMk cId="3816924526" sldId="479"/>
        </pc:sldMkLst>
      </pc:sldChg>
      <pc:sldChg chg="del">
        <pc:chgData name="help desk" userId="076106f8-e622-4bba-bf8d-41b4b1aaf204" providerId="ADAL" clId="{2907FC24-F683-4F41-84FA-3D4D2BC6803B}" dt="2024-07-16T16:08:08.372" v="0" actId="2696"/>
        <pc:sldMkLst>
          <pc:docMk/>
          <pc:sldMk cId="1332410728" sldId="480"/>
        </pc:sldMkLst>
      </pc:sldChg>
      <pc:sldChg chg="modAnim">
        <pc:chgData name="help desk" userId="076106f8-e622-4bba-bf8d-41b4b1aaf204" providerId="ADAL" clId="{2907FC24-F683-4F41-84FA-3D4D2BC6803B}" dt="2024-07-16T16:35:25.008" v="6"/>
        <pc:sldMkLst>
          <pc:docMk/>
          <pc:sldMk cId="3921767274" sldId="481"/>
        </pc:sldMkLst>
      </pc:sldChg>
      <pc:sldChg chg="modSp mod">
        <pc:chgData name="help desk" userId="076106f8-e622-4bba-bf8d-41b4b1aaf204" providerId="ADAL" clId="{2907FC24-F683-4F41-84FA-3D4D2BC6803B}" dt="2024-07-24T19:08:52.459" v="81" actId="1076"/>
        <pc:sldMkLst>
          <pc:docMk/>
          <pc:sldMk cId="2568915434" sldId="504"/>
        </pc:sldMkLst>
        <pc:picChg chg="mod">
          <ac:chgData name="help desk" userId="076106f8-e622-4bba-bf8d-41b4b1aaf204" providerId="ADAL" clId="{2907FC24-F683-4F41-84FA-3D4D2BC6803B}" dt="2024-07-24T19:08:52.459" v="81" actId="1076"/>
          <ac:picMkLst>
            <pc:docMk/>
            <pc:sldMk cId="2568915434" sldId="504"/>
            <ac:picMk id="21" creationId="{70ECD76B-7CF6-48F4-B2D8-69366685A39D}"/>
          </ac:picMkLst>
        </pc:picChg>
        <pc:picChg chg="mod">
          <ac:chgData name="help desk" userId="076106f8-e622-4bba-bf8d-41b4b1aaf204" providerId="ADAL" clId="{2907FC24-F683-4F41-84FA-3D4D2BC6803B}" dt="2024-07-24T19:08:44.447" v="80" actId="1037"/>
          <ac:picMkLst>
            <pc:docMk/>
            <pc:sldMk cId="2568915434" sldId="504"/>
            <ac:picMk id="29" creationId="{6EF1B961-5ACE-4491-9952-7582D0E6DE86}"/>
          </ac:picMkLst>
        </pc:picChg>
        <pc:cxnChg chg="mod">
          <ac:chgData name="help desk" userId="076106f8-e622-4bba-bf8d-41b4b1aaf204" providerId="ADAL" clId="{2907FC24-F683-4F41-84FA-3D4D2BC6803B}" dt="2024-07-24T19:08:44.447" v="80" actId="1037"/>
          <ac:cxnSpMkLst>
            <pc:docMk/>
            <pc:sldMk cId="2568915434" sldId="504"/>
            <ac:cxnSpMk id="31" creationId="{CA9A2FEF-2A0D-42AC-BD5B-ABA5DF37DC4E}"/>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4807740" y="3429000"/>
            <a:ext cx="2939722" cy="523220"/>
          </a:xfrm>
          <a:prstGeom prst="rect">
            <a:avLst/>
          </a:prstGeom>
          <a:noFill/>
        </p:spPr>
        <p:txBody>
          <a:bodyPr wrap="square" rtlCol="0">
            <a:spAutoFit/>
          </a:bodyPr>
          <a:lstStyle/>
          <a:p>
            <a:r>
              <a:rPr lang="en-CA" sz="2800" dirty="0">
                <a:latin typeface="Script MT Bold" panose="03040602040607080904" pitchFamily="66" charset="0"/>
              </a:rPr>
              <a:t>Intermediate Level</a:t>
            </a:r>
          </a:p>
        </p:txBody>
      </p:sp>
      <p:pic>
        <p:nvPicPr>
          <p:cNvPr id="8" name="Picture 7">
            <a:extLst>
              <a:ext uri="{FF2B5EF4-FFF2-40B4-BE49-F238E27FC236}">
                <a16:creationId xmlns:a16="http://schemas.microsoft.com/office/drawing/2014/main" id="{24A58290-BBE8-4D32-95E9-0EF052589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7714" y="2086220"/>
            <a:ext cx="1296571" cy="1205894"/>
          </a:xfrm>
          <a:prstGeom prst="rect">
            <a:avLst/>
          </a:prstGeom>
        </p:spPr>
      </p:pic>
      <p:sp>
        <p:nvSpPr>
          <p:cNvPr id="3" name="TextBox 2">
            <a:extLst>
              <a:ext uri="{FF2B5EF4-FFF2-40B4-BE49-F238E27FC236}">
                <a16:creationId xmlns:a16="http://schemas.microsoft.com/office/drawing/2014/main" id="{8304D987-997F-42FA-8DD9-846D49E8284B}"/>
              </a:ext>
            </a:extLst>
          </p:cNvPr>
          <p:cNvSpPr txBox="1"/>
          <p:nvPr/>
        </p:nvSpPr>
        <p:spPr>
          <a:xfrm>
            <a:off x="2694735" y="1143122"/>
            <a:ext cx="7165731" cy="707886"/>
          </a:xfrm>
          <a:prstGeom prst="rect">
            <a:avLst/>
          </a:prstGeom>
          <a:noFill/>
        </p:spPr>
        <p:txBody>
          <a:bodyPr wrap="square" rtlCol="0">
            <a:spAutoFit/>
          </a:bodyPr>
          <a:lstStyle/>
          <a:p>
            <a:r>
              <a:rPr lang="en-CA" sz="4000" dirty="0">
                <a:solidFill>
                  <a:schemeClr val="tx1"/>
                </a:solidFill>
              </a:rPr>
              <a:t>Excel 2021 Pivot Tables &amp; Charts</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56005" y="1304327"/>
            <a:ext cx="3163168" cy="3939540"/>
          </a:xfrm>
          <a:prstGeom prst="rect">
            <a:avLst/>
          </a:prstGeom>
          <a:noFill/>
          <a:ln w="19050">
            <a:solidFill>
              <a:schemeClr val="accent2"/>
            </a:solidFill>
          </a:ln>
        </p:spPr>
        <p:txBody>
          <a:bodyPr wrap="square" rtlCol="0">
            <a:spAutoFit/>
          </a:bodyPr>
          <a:lstStyle/>
          <a:p>
            <a:pPr marL="342900" indent="-342900">
              <a:buFont typeface="+mj-lt"/>
              <a:buAutoNum type="arabicPeriod" startAt="7"/>
            </a:pPr>
            <a:r>
              <a:rPr lang="en-CA" sz="2000" dirty="0"/>
              <a:t>On the </a:t>
            </a:r>
            <a:r>
              <a:rPr lang="en-CA" sz="2000" b="1" i="1" dirty="0"/>
              <a:t>Choose where you want the PivotTable report to be placed </a:t>
            </a:r>
            <a:r>
              <a:rPr lang="en-CA" sz="2000" dirty="0"/>
              <a:t>option, you can choose</a:t>
            </a:r>
          </a:p>
          <a:p>
            <a:endParaRPr lang="en-CA" dirty="0"/>
          </a:p>
          <a:p>
            <a:pPr marL="742950" lvl="1" indent="-285750">
              <a:buFont typeface="Wingdings" panose="05000000000000000000" pitchFamily="2" charset="2"/>
              <a:buChar char="Ø"/>
            </a:pPr>
            <a:r>
              <a:rPr lang="en-CA" dirty="0"/>
              <a:t>New Worksheet</a:t>
            </a:r>
          </a:p>
          <a:p>
            <a:pPr marL="742950" lvl="1" indent="-285750">
              <a:buFont typeface="Wingdings" panose="05000000000000000000" pitchFamily="2" charset="2"/>
              <a:buChar char="Ø"/>
            </a:pPr>
            <a:r>
              <a:rPr lang="en-CA" dirty="0"/>
              <a:t>Existing Worksheet</a:t>
            </a:r>
          </a:p>
          <a:p>
            <a:endParaRPr lang="en-CA" dirty="0"/>
          </a:p>
          <a:p>
            <a:endParaRPr lang="en-CA" dirty="0"/>
          </a:p>
          <a:p>
            <a:r>
              <a:rPr lang="en-CA" sz="2000" dirty="0"/>
              <a:t>If you choose </a:t>
            </a:r>
            <a:r>
              <a:rPr lang="en-CA" sz="2000" b="1" i="1" dirty="0"/>
              <a:t>Existing Worksheet, </a:t>
            </a:r>
            <a:r>
              <a:rPr lang="en-CA" sz="2000" dirty="0"/>
              <a:t>you will need to </a:t>
            </a:r>
            <a:r>
              <a:rPr lang="en-CA" sz="2000" b="1" dirty="0"/>
              <a:t>select a cell </a:t>
            </a:r>
            <a:r>
              <a:rPr lang="en-CA" sz="2000" dirty="0"/>
              <a:t>where the report will be placed.</a:t>
            </a:r>
          </a:p>
        </p:txBody>
      </p:sp>
      <p:pic>
        <p:nvPicPr>
          <p:cNvPr id="4" name="Picture 3">
            <a:extLst>
              <a:ext uri="{FF2B5EF4-FFF2-40B4-BE49-F238E27FC236}">
                <a16:creationId xmlns:a16="http://schemas.microsoft.com/office/drawing/2014/main" id="{739055D0-D5B3-4B37-8BCB-40FC5E17C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331" y="982050"/>
            <a:ext cx="8640908" cy="5803723"/>
          </a:xfrm>
          <a:prstGeom prst="rect">
            <a:avLst/>
          </a:prstGeom>
        </p:spPr>
      </p:pic>
      <p:pic>
        <p:nvPicPr>
          <p:cNvPr id="15" name="Picture 14">
            <a:extLst>
              <a:ext uri="{FF2B5EF4-FFF2-40B4-BE49-F238E27FC236}">
                <a16:creationId xmlns:a16="http://schemas.microsoft.com/office/drawing/2014/main" id="{B3F8BA73-2D11-465F-ADFC-037C25213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483" y="2773580"/>
            <a:ext cx="3193034" cy="2854753"/>
          </a:xfrm>
          <a:prstGeom prst="rect">
            <a:avLst/>
          </a:prstGeom>
          <a:ln>
            <a:solidFill>
              <a:schemeClr val="accent2"/>
            </a:solidFill>
          </a:ln>
        </p:spPr>
      </p:pic>
      <p:sp>
        <p:nvSpPr>
          <p:cNvPr id="53" name="Rounded Rectangle 52"/>
          <p:cNvSpPr/>
          <p:nvPr/>
        </p:nvSpPr>
        <p:spPr>
          <a:xfrm>
            <a:off x="945835" y="2869570"/>
            <a:ext cx="1852725" cy="252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4" name="Rounded Rectangle 53"/>
          <p:cNvSpPr/>
          <p:nvPr/>
        </p:nvSpPr>
        <p:spPr>
          <a:xfrm>
            <a:off x="945836" y="3143961"/>
            <a:ext cx="1852725" cy="252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 name="Straight Arrow Connector 2"/>
          <p:cNvCxnSpPr>
            <a:cxnSpLocks/>
            <a:stCxn id="53" idx="3"/>
          </p:cNvCxnSpPr>
          <p:nvPr/>
        </p:nvCxnSpPr>
        <p:spPr>
          <a:xfrm>
            <a:off x="2798560" y="2995570"/>
            <a:ext cx="1815004" cy="14933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a:stCxn id="54" idx="3"/>
          </p:cNvCxnSpPr>
          <p:nvPr/>
        </p:nvCxnSpPr>
        <p:spPr>
          <a:xfrm>
            <a:off x="2798561" y="3269961"/>
            <a:ext cx="1823315" cy="13851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endCxn id="21" idx="1"/>
          </p:cNvCxnSpPr>
          <p:nvPr/>
        </p:nvCxnSpPr>
        <p:spPr>
          <a:xfrm>
            <a:off x="1423358" y="4779447"/>
            <a:ext cx="6032565" cy="833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7455923" y="4779447"/>
            <a:ext cx="175161" cy="1666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TextBox 34"/>
          <p:cNvSpPr txBox="1"/>
          <p:nvPr/>
        </p:nvSpPr>
        <p:spPr>
          <a:xfrm>
            <a:off x="156006" y="6273429"/>
            <a:ext cx="3163168" cy="400110"/>
          </a:xfrm>
          <a:prstGeom prst="rect">
            <a:avLst/>
          </a:prstGeom>
          <a:noFill/>
          <a:ln w="19050">
            <a:solidFill>
              <a:schemeClr val="accent2"/>
            </a:solidFill>
          </a:ln>
        </p:spPr>
        <p:txBody>
          <a:bodyPr wrap="square" rtlCol="0">
            <a:spAutoFit/>
          </a:bodyPr>
          <a:lstStyle/>
          <a:p>
            <a:pPr marL="342900" indent="-342900">
              <a:buFont typeface="+mj-lt"/>
              <a:buAutoNum type="arabicPeriod" startAt="8"/>
            </a:pPr>
            <a:r>
              <a:rPr lang="en-CA" sz="2000" dirty="0"/>
              <a:t>Click on the </a:t>
            </a:r>
            <a:r>
              <a:rPr lang="en-CA" sz="2000" b="1" dirty="0"/>
              <a:t>OK</a:t>
            </a:r>
            <a:r>
              <a:rPr lang="en-CA" sz="2000" dirty="0"/>
              <a:t> button.</a:t>
            </a:r>
          </a:p>
        </p:txBody>
      </p:sp>
      <p:cxnSp>
        <p:nvCxnSpPr>
          <p:cNvPr id="39" name="Straight Arrow Connector 38"/>
          <p:cNvCxnSpPr>
            <a:cxnSpLocks/>
            <a:stCxn id="35" idx="3"/>
          </p:cNvCxnSpPr>
          <p:nvPr/>
        </p:nvCxnSpPr>
        <p:spPr>
          <a:xfrm flipV="1">
            <a:off x="3319174" y="5503025"/>
            <a:ext cx="3056688" cy="9704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C3D01A6E-F37A-425D-9BFC-FEC0A1177327}"/>
              </a:ext>
            </a:extLst>
          </p:cNvPr>
          <p:cNvCxnSpPr>
            <a:cxnSpLocks/>
          </p:cNvCxnSpPr>
          <p:nvPr/>
        </p:nvCxnSpPr>
        <p:spPr>
          <a:xfrm>
            <a:off x="2978719" y="2286000"/>
            <a:ext cx="1643157" cy="20449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301A4C5-D301-409D-94A5-C5A54F1CFF22}"/>
              </a:ext>
            </a:extLst>
          </p:cNvPr>
          <p:cNvSpPr txBox="1"/>
          <p:nvPr/>
        </p:nvSpPr>
        <p:spPr>
          <a:xfrm>
            <a:off x="230822" y="161512"/>
            <a:ext cx="2600190"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Creating a Pivot Table</a:t>
            </a:r>
          </a:p>
        </p:txBody>
      </p:sp>
    </p:spTree>
    <p:extLst>
      <p:ext uri="{BB962C8B-B14F-4D97-AF65-F5344CB8AC3E}">
        <p14:creationId xmlns:p14="http://schemas.microsoft.com/office/powerpoint/2010/main" val="204798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additive="base">
                                        <p:cTn id="17" dur="500" fill="hold"/>
                                        <p:tgtEl>
                                          <p:spTgt spid="53"/>
                                        </p:tgtEl>
                                        <p:attrNameLst>
                                          <p:attrName>ppt_x</p:attrName>
                                        </p:attrNameLst>
                                      </p:cBhvr>
                                      <p:tavLst>
                                        <p:tav tm="0">
                                          <p:val>
                                            <p:strVal val="0-#ppt_w/2"/>
                                          </p:val>
                                        </p:tav>
                                        <p:tav tm="100000">
                                          <p:val>
                                            <p:strVal val="#ppt_x"/>
                                          </p:val>
                                        </p:tav>
                                      </p:tavLst>
                                    </p:anim>
                                    <p:anim calcmode="lin" valueType="num">
                                      <p:cBhvr additive="base">
                                        <p:cTn id="18" dur="500" fill="hold"/>
                                        <p:tgtEl>
                                          <p:spTgt spid="5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additive="base">
                                        <p:cTn id="27" dur="500" fill="hold"/>
                                        <p:tgtEl>
                                          <p:spTgt spid="54"/>
                                        </p:tgtEl>
                                        <p:attrNameLst>
                                          <p:attrName>ppt_x</p:attrName>
                                        </p:attrNameLst>
                                      </p:cBhvr>
                                      <p:tavLst>
                                        <p:tav tm="0">
                                          <p:val>
                                            <p:strVal val="0-#ppt_w/2"/>
                                          </p:val>
                                        </p:tav>
                                        <p:tav tm="100000">
                                          <p:val>
                                            <p:strVal val="#ppt_x"/>
                                          </p:val>
                                        </p:tav>
                                      </p:tavLst>
                                    </p:anim>
                                    <p:anim calcmode="lin" valueType="num">
                                      <p:cBhvr additive="base">
                                        <p:cTn id="28" dur="500" fill="hold"/>
                                        <p:tgtEl>
                                          <p:spTgt spid="54"/>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2"/>
                                        </p:tgtEl>
                                        <p:attrNameLst>
                                          <p:attrName>style.visibility</p:attrName>
                                        </p:attrNameLst>
                                      </p:cBhvr>
                                      <p:to>
                                        <p:strVal val="hidden"/>
                                      </p:to>
                                    </p:set>
                                  </p:childTnLst>
                                </p:cTn>
                              </p:par>
                            </p:childTnLst>
                          </p:cTn>
                        </p:par>
                        <p:par>
                          <p:cTn id="39" fill="hold">
                            <p:stCondLst>
                              <p:cond delay="0"/>
                            </p:stCondLst>
                            <p:childTnLst>
                              <p:par>
                                <p:cTn id="40" presetID="22" presetClass="entr" presetSubtype="8"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p:stCondLst>
                              <p:cond delay="500"/>
                            </p:stCondLst>
                            <p:childTnLst>
                              <p:par>
                                <p:cTn id="44" presetID="53" presetClass="entr" presetSubtype="16"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p:cTn id="46" dur="500" fill="hold"/>
                                        <p:tgtEl>
                                          <p:spTgt spid="21"/>
                                        </p:tgtEl>
                                        <p:attrNameLst>
                                          <p:attrName>ppt_w</p:attrName>
                                        </p:attrNameLst>
                                      </p:cBhvr>
                                      <p:tavLst>
                                        <p:tav tm="0">
                                          <p:val>
                                            <p:fltVal val="0"/>
                                          </p:val>
                                        </p:tav>
                                        <p:tav tm="100000">
                                          <p:val>
                                            <p:strVal val="#ppt_w"/>
                                          </p:val>
                                        </p:tav>
                                      </p:tavLst>
                                    </p:anim>
                                    <p:anim calcmode="lin" valueType="num">
                                      <p:cBhvr>
                                        <p:cTn id="47" dur="500" fill="hold"/>
                                        <p:tgtEl>
                                          <p:spTgt spid="21"/>
                                        </p:tgtEl>
                                        <p:attrNameLst>
                                          <p:attrName>ppt_h</p:attrName>
                                        </p:attrNameLst>
                                      </p:cBhvr>
                                      <p:tavLst>
                                        <p:tav tm="0">
                                          <p:val>
                                            <p:fltVal val="0"/>
                                          </p:val>
                                        </p:tav>
                                        <p:tav tm="100000">
                                          <p:val>
                                            <p:strVal val="#ppt_h"/>
                                          </p:val>
                                        </p:tav>
                                      </p:tavLst>
                                    </p:anim>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500" fill="hold"/>
                                        <p:tgtEl>
                                          <p:spTgt spid="35"/>
                                        </p:tgtEl>
                                        <p:attrNameLst>
                                          <p:attrName>ppt_x</p:attrName>
                                        </p:attrNameLst>
                                      </p:cBhvr>
                                      <p:tavLst>
                                        <p:tav tm="0">
                                          <p:val>
                                            <p:strVal val="0-#ppt_w/2"/>
                                          </p:val>
                                        </p:tav>
                                        <p:tav tm="100000">
                                          <p:val>
                                            <p:strVal val="#ppt_x"/>
                                          </p:val>
                                        </p:tav>
                                      </p:tavLst>
                                    </p:anim>
                                    <p:anim calcmode="lin" valueType="num">
                                      <p:cBhvr additive="base">
                                        <p:cTn id="54" dur="500" fill="hold"/>
                                        <p:tgtEl>
                                          <p:spTgt spid="35"/>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3" grpId="0" animBg="1"/>
      <p:bldP spid="54" grpId="0" animBg="1"/>
      <p:bldP spid="21" grpId="0" animBg="1"/>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F698D3-037F-4A2C-BE79-197CF14E6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6682" y="983184"/>
            <a:ext cx="8627225" cy="5785923"/>
          </a:xfrm>
          <a:prstGeom prst="rect">
            <a:avLst/>
          </a:prstGeom>
        </p:spPr>
      </p:pic>
      <p:sp>
        <p:nvSpPr>
          <p:cNvPr id="7" name="TextBox 6"/>
          <p:cNvSpPr txBox="1"/>
          <p:nvPr/>
        </p:nvSpPr>
        <p:spPr>
          <a:xfrm>
            <a:off x="5541356" y="49959"/>
            <a:ext cx="5661060" cy="954107"/>
          </a:xfrm>
          <a:prstGeom prst="rect">
            <a:avLst/>
          </a:prstGeom>
          <a:noFill/>
        </p:spPr>
        <p:txBody>
          <a:bodyPr wrap="square" rtlCol="0">
            <a:spAutoFit/>
          </a:bodyPr>
          <a:lstStyle/>
          <a:p>
            <a:r>
              <a:rPr lang="en-CA" sz="2000" dirty="0"/>
              <a:t>Below is what you should have on your computer</a:t>
            </a:r>
          </a:p>
          <a:p>
            <a:pPr marL="742950" lvl="1" indent="-285750">
              <a:buFont typeface="Wingdings" panose="05000000000000000000" pitchFamily="2" charset="2"/>
              <a:buChar char="Ø"/>
            </a:pPr>
            <a:r>
              <a:rPr lang="en-CA" dirty="0">
                <a:solidFill>
                  <a:srgbClr val="7030A0"/>
                </a:solidFill>
              </a:rPr>
              <a:t>The PivotTable box on the left</a:t>
            </a:r>
          </a:p>
          <a:p>
            <a:pPr marL="742950" lvl="1" indent="-285750">
              <a:buFont typeface="Wingdings" panose="05000000000000000000" pitchFamily="2" charset="2"/>
              <a:buChar char="Ø"/>
            </a:pPr>
            <a:r>
              <a:rPr lang="en-CA" dirty="0">
                <a:solidFill>
                  <a:schemeClr val="accent2"/>
                </a:solidFill>
              </a:rPr>
              <a:t>The PivotTable Field list on the right</a:t>
            </a:r>
          </a:p>
        </p:txBody>
      </p:sp>
      <p:sp>
        <p:nvSpPr>
          <p:cNvPr id="8" name="Rectangle 7"/>
          <p:cNvSpPr/>
          <p:nvPr/>
        </p:nvSpPr>
        <p:spPr>
          <a:xfrm>
            <a:off x="3693552" y="3361366"/>
            <a:ext cx="1716648" cy="296323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p:cNvCxnSpPr>
            <a:cxnSpLocks/>
            <a:endCxn id="8" idx="0"/>
          </p:cNvCxnSpPr>
          <p:nvPr/>
        </p:nvCxnSpPr>
        <p:spPr>
          <a:xfrm flipH="1">
            <a:off x="4551876" y="594754"/>
            <a:ext cx="1556316" cy="276661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9190514" y="2982685"/>
            <a:ext cx="2844600" cy="354751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p:cNvCxnSpPr>
            <a:cxnSpLocks/>
            <a:endCxn id="11" idx="0"/>
          </p:cNvCxnSpPr>
          <p:nvPr/>
        </p:nvCxnSpPr>
        <p:spPr>
          <a:xfrm>
            <a:off x="8938758" y="885077"/>
            <a:ext cx="1674056" cy="20976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56886" y="5103810"/>
            <a:ext cx="3153068" cy="1631216"/>
          </a:xfrm>
          <a:prstGeom prst="rect">
            <a:avLst/>
          </a:prstGeom>
          <a:noFill/>
          <a:ln w="19050">
            <a:solidFill>
              <a:srgbClr val="00B050"/>
            </a:solidFill>
          </a:ln>
        </p:spPr>
        <p:txBody>
          <a:bodyPr wrap="square" rtlCol="0">
            <a:spAutoFit/>
          </a:bodyPr>
          <a:lstStyle/>
          <a:p>
            <a:pPr marL="285750" indent="-285750">
              <a:buFont typeface="Wingdings" panose="05000000000000000000" pitchFamily="2" charset="2"/>
              <a:buChar char="Ø"/>
            </a:pPr>
            <a:r>
              <a:rPr lang="en-CA" sz="2000" dirty="0"/>
              <a:t>To build a table, select the fields you want to include by dragging the field down into one of the four areas below</a:t>
            </a:r>
          </a:p>
        </p:txBody>
      </p:sp>
      <p:cxnSp>
        <p:nvCxnSpPr>
          <p:cNvPr id="17" name="Straight Connector 16"/>
          <p:cNvCxnSpPr>
            <a:cxnSpLocks/>
            <a:stCxn id="15" idx="3"/>
          </p:cNvCxnSpPr>
          <p:nvPr/>
        </p:nvCxnSpPr>
        <p:spPr>
          <a:xfrm flipV="1">
            <a:off x="3309954" y="5260733"/>
            <a:ext cx="4694286" cy="658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56886" y="877078"/>
            <a:ext cx="3185150" cy="1631216"/>
          </a:xfrm>
          <a:prstGeom prst="rect">
            <a:avLst/>
          </a:prstGeom>
          <a:noFill/>
          <a:ln w="19050">
            <a:solidFill>
              <a:srgbClr val="F3A671"/>
            </a:solidFill>
          </a:ln>
          <a:effectLst>
            <a:glow rad="101600">
              <a:schemeClr val="accent2">
                <a:satMod val="175000"/>
                <a:alpha val="40000"/>
              </a:schemeClr>
            </a:glow>
          </a:effectLst>
        </p:spPr>
        <p:txBody>
          <a:bodyPr wrap="square" rtlCol="0">
            <a:spAutoFit/>
          </a:bodyPr>
          <a:lstStyle/>
          <a:p>
            <a:pPr marL="285750" indent="-285750">
              <a:buFont typeface="Wingdings" panose="05000000000000000000" pitchFamily="2" charset="2"/>
              <a:buChar char="Ø"/>
            </a:pPr>
            <a:r>
              <a:rPr lang="en-CA" sz="2000" dirty="0"/>
              <a:t>When choosing what data fields to select, keep in mind what aspect of the data you are trying to emphasize. </a:t>
            </a:r>
          </a:p>
        </p:txBody>
      </p:sp>
      <p:grpSp>
        <p:nvGrpSpPr>
          <p:cNvPr id="32" name="Group 31"/>
          <p:cNvGrpSpPr/>
          <p:nvPr/>
        </p:nvGrpSpPr>
        <p:grpSpPr>
          <a:xfrm>
            <a:off x="8004240" y="4022567"/>
            <a:ext cx="1226900" cy="1248441"/>
            <a:chOff x="9248775" y="3611236"/>
            <a:chExt cx="1226900" cy="1248441"/>
          </a:xfrm>
        </p:grpSpPr>
        <p:cxnSp>
          <p:nvCxnSpPr>
            <p:cNvPr id="19" name="Straight Arrow Connector 18"/>
            <p:cNvCxnSpPr/>
            <p:nvPr/>
          </p:nvCxnSpPr>
          <p:spPr>
            <a:xfrm flipV="1">
              <a:off x="9248775" y="3611236"/>
              <a:ext cx="1224325" cy="123816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9248775" y="3740025"/>
              <a:ext cx="1226900" cy="11093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p:cNvCxnSpPr>
            <p:nvPr/>
          </p:nvCxnSpPr>
          <p:spPr>
            <a:xfrm flipV="1">
              <a:off x="9248775" y="3922544"/>
              <a:ext cx="1224325" cy="9366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flipV="1">
              <a:off x="9248775" y="4055894"/>
              <a:ext cx="1224325" cy="79350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9248775" y="4257755"/>
              <a:ext cx="1226900" cy="60192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63D405A4-CAEA-4D43-99B3-7A4C2E755F3A}"/>
              </a:ext>
            </a:extLst>
          </p:cNvPr>
          <p:cNvGrpSpPr/>
          <p:nvPr/>
        </p:nvGrpSpPr>
        <p:grpSpPr>
          <a:xfrm>
            <a:off x="9882057" y="4539064"/>
            <a:ext cx="1495425" cy="1335752"/>
            <a:chOff x="10210800" y="4760248"/>
            <a:chExt cx="1495425" cy="1335752"/>
          </a:xfrm>
        </p:grpSpPr>
        <p:cxnSp>
          <p:nvCxnSpPr>
            <p:cNvPr id="9" name="Straight Arrow Connector 8">
              <a:extLst>
                <a:ext uri="{FF2B5EF4-FFF2-40B4-BE49-F238E27FC236}">
                  <a16:creationId xmlns:a16="http://schemas.microsoft.com/office/drawing/2014/main" id="{F2C5034D-48FA-4FB4-A734-FEC85C4A6FFA}"/>
                </a:ext>
              </a:extLst>
            </p:cNvPr>
            <p:cNvCxnSpPr/>
            <p:nvPr/>
          </p:nvCxnSpPr>
          <p:spPr>
            <a:xfrm flipH="1">
              <a:off x="10210800" y="4760248"/>
              <a:ext cx="666750" cy="133575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5BE9808-9013-4706-B44F-0ABFA2A817AB}"/>
                </a:ext>
              </a:extLst>
            </p:cNvPr>
            <p:cNvCxnSpPr>
              <a:cxnSpLocks/>
            </p:cNvCxnSpPr>
            <p:nvPr/>
          </p:nvCxnSpPr>
          <p:spPr>
            <a:xfrm flipH="1">
              <a:off x="10725150" y="4760248"/>
              <a:ext cx="152400" cy="76695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744475D-F7BC-44A1-BBD1-2EBCF4CD3B26}"/>
                </a:ext>
              </a:extLst>
            </p:cNvPr>
            <p:cNvCxnSpPr>
              <a:cxnSpLocks/>
            </p:cNvCxnSpPr>
            <p:nvPr/>
          </p:nvCxnSpPr>
          <p:spPr>
            <a:xfrm>
              <a:off x="10877550" y="4760248"/>
              <a:ext cx="324866" cy="76695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1553835A-9034-40DA-92C7-38A92600DD68}"/>
                </a:ext>
              </a:extLst>
            </p:cNvPr>
            <p:cNvCxnSpPr>
              <a:cxnSpLocks/>
            </p:cNvCxnSpPr>
            <p:nvPr/>
          </p:nvCxnSpPr>
          <p:spPr>
            <a:xfrm>
              <a:off x="10877550" y="4760248"/>
              <a:ext cx="828675" cy="133575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82967D66-71A3-4799-9AAD-72EE17FB252C}"/>
              </a:ext>
            </a:extLst>
          </p:cNvPr>
          <p:cNvSpPr txBox="1"/>
          <p:nvPr/>
        </p:nvSpPr>
        <p:spPr>
          <a:xfrm>
            <a:off x="321276" y="189470"/>
            <a:ext cx="2438400"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Pivot </a:t>
            </a:r>
            <a:r>
              <a:rPr lang="en-CA"/>
              <a:t>Chart Anatomy</a:t>
            </a:r>
            <a:endParaRPr lang="en-GB" dirty="0"/>
          </a:p>
        </p:txBody>
      </p:sp>
    </p:spTree>
    <p:extLst>
      <p:ext uri="{BB962C8B-B14F-4D97-AF65-F5344CB8AC3E}">
        <p14:creationId xmlns:p14="http://schemas.microsoft.com/office/powerpoint/2010/main" val="75284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8"/>
                                        </p:tgtEl>
                                      </p:cBhvr>
                                    </p:animEffect>
                                    <p:animScale>
                                      <p:cBhvr>
                                        <p:cTn id="22" dur="250" autoRev="1" fill="hold"/>
                                        <p:tgtEl>
                                          <p:spTgt spid="8"/>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1000"/>
                            </p:stCondLst>
                            <p:childTnLst>
                              <p:par>
                                <p:cTn id="35" presetID="26" presetClass="emph" presetSubtype="0" fill="hold" grpId="1" nodeType="afterEffect">
                                  <p:stCondLst>
                                    <p:cond delay="0"/>
                                  </p:stCondLst>
                                  <p:childTnLst>
                                    <p:animEffect transition="out" filter="fade">
                                      <p:cBhvr>
                                        <p:cTn id="36" dur="500" tmFilter="0, 0; .2, .5; .8, .5; 1, 0"/>
                                        <p:tgtEl>
                                          <p:spTgt spid="11"/>
                                        </p:tgtEl>
                                      </p:cBhvr>
                                    </p:animEffect>
                                    <p:animScale>
                                      <p:cBhvr>
                                        <p:cTn id="37" dur="250" autoRev="1" fill="hold"/>
                                        <p:tgtEl>
                                          <p:spTgt spid="11"/>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1000"/>
                            </p:stCondLst>
                            <p:childTnLst>
                              <p:par>
                                <p:cTn id="49" presetID="22" presetClass="entr" presetSubtype="8"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par>
                          <p:cTn id="52" fill="hold">
                            <p:stCondLst>
                              <p:cond delay="1500"/>
                            </p:stCondLst>
                            <p:childTnLst>
                              <p:par>
                                <p:cTn id="53" presetID="22" presetClass="entr" presetSubtype="1" fill="hold"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up)">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38"/>
                                        </p:tgtEl>
                                        <p:attrNameLst>
                                          <p:attrName>style.visibility</p:attrName>
                                        </p:attrNameLst>
                                      </p:cBhvr>
                                      <p:to>
                                        <p:strVal val="visible"/>
                                      </p:to>
                                    </p:set>
                                    <p:anim calcmode="lin" valueType="num">
                                      <p:cBhvr>
                                        <p:cTn id="60" dur="1000" fill="hold"/>
                                        <p:tgtEl>
                                          <p:spTgt spid="38"/>
                                        </p:tgtEl>
                                        <p:attrNameLst>
                                          <p:attrName>ppt_w</p:attrName>
                                        </p:attrNameLst>
                                      </p:cBhvr>
                                      <p:tavLst>
                                        <p:tav tm="0">
                                          <p:val>
                                            <p:fltVal val="0"/>
                                          </p:val>
                                        </p:tav>
                                        <p:tav tm="100000">
                                          <p:val>
                                            <p:strVal val="#ppt_w"/>
                                          </p:val>
                                        </p:tav>
                                      </p:tavLst>
                                    </p:anim>
                                    <p:anim calcmode="lin" valueType="num">
                                      <p:cBhvr>
                                        <p:cTn id="61" dur="1000" fill="hold"/>
                                        <p:tgtEl>
                                          <p:spTgt spid="38"/>
                                        </p:tgtEl>
                                        <p:attrNameLst>
                                          <p:attrName>ppt_h</p:attrName>
                                        </p:attrNameLst>
                                      </p:cBhvr>
                                      <p:tavLst>
                                        <p:tav tm="0">
                                          <p:val>
                                            <p:fltVal val="0"/>
                                          </p:val>
                                        </p:tav>
                                        <p:tav tm="100000">
                                          <p:val>
                                            <p:strVal val="#ppt_h"/>
                                          </p:val>
                                        </p:tav>
                                      </p:tavLst>
                                    </p:anim>
                                    <p:anim calcmode="lin" valueType="num">
                                      <p:cBhvr>
                                        <p:cTn id="62" dur="1000" fill="hold"/>
                                        <p:tgtEl>
                                          <p:spTgt spid="38"/>
                                        </p:tgtEl>
                                        <p:attrNameLst>
                                          <p:attrName>style.rotation</p:attrName>
                                        </p:attrNameLst>
                                      </p:cBhvr>
                                      <p:tavLst>
                                        <p:tav tm="0">
                                          <p:val>
                                            <p:fltVal val="90"/>
                                          </p:val>
                                        </p:tav>
                                        <p:tav tm="100000">
                                          <p:val>
                                            <p:fltVal val="0"/>
                                          </p:val>
                                        </p:tav>
                                      </p:tavLst>
                                    </p:anim>
                                    <p:animEffect transition="in" filter="fade">
                                      <p:cBhvr>
                                        <p:cTn id="63" dur="1000"/>
                                        <p:tgtEl>
                                          <p:spTgt spid="38"/>
                                        </p:tgtEl>
                                      </p:cBhvr>
                                    </p:animEffect>
                                  </p:childTnLst>
                                </p:cTn>
                              </p:par>
                            </p:childTnLst>
                          </p:cTn>
                        </p:par>
                        <p:par>
                          <p:cTn id="64" fill="hold">
                            <p:stCondLst>
                              <p:cond delay="1000"/>
                            </p:stCondLst>
                            <p:childTnLst>
                              <p:par>
                                <p:cTn id="65" presetID="26" presetClass="emph" presetSubtype="0" fill="hold" grpId="1" nodeType="afterEffect">
                                  <p:stCondLst>
                                    <p:cond delay="0"/>
                                  </p:stCondLst>
                                  <p:childTnLst>
                                    <p:animEffect transition="out" filter="fade">
                                      <p:cBhvr>
                                        <p:cTn id="66" dur="500" tmFilter="0, 0; .2, .5; .8, .5; 1, 0"/>
                                        <p:tgtEl>
                                          <p:spTgt spid="38"/>
                                        </p:tgtEl>
                                      </p:cBhvr>
                                    </p:animEffect>
                                    <p:animScale>
                                      <p:cBhvr>
                                        <p:cTn id="67" dur="250" autoRev="1" fill="hold"/>
                                        <p:tgtEl>
                                          <p:spTgt spid="3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5" grpId="0" animBg="1"/>
      <p:bldP spid="38" grpId="0" animBg="1"/>
      <p:bldP spid="3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08BB28-53C7-4E92-A791-D04C56C66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90" y="1047137"/>
            <a:ext cx="8627225" cy="5785923"/>
          </a:xfrm>
          <a:prstGeom prst="rect">
            <a:avLst/>
          </a:prstGeom>
        </p:spPr>
      </p:pic>
      <p:sp>
        <p:nvSpPr>
          <p:cNvPr id="3" name="TextBox 2">
            <a:extLst>
              <a:ext uri="{FF2B5EF4-FFF2-40B4-BE49-F238E27FC236}">
                <a16:creationId xmlns:a16="http://schemas.microsoft.com/office/drawing/2014/main" id="{3CCB4AF3-212F-4127-B12D-A20F479020E2}"/>
              </a:ext>
            </a:extLst>
          </p:cNvPr>
          <p:cNvSpPr txBox="1"/>
          <p:nvPr/>
        </p:nvSpPr>
        <p:spPr>
          <a:xfrm>
            <a:off x="321276" y="189470"/>
            <a:ext cx="2438400"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Pivot </a:t>
            </a:r>
            <a:r>
              <a:rPr lang="en-CA"/>
              <a:t>Chart Anatomy</a:t>
            </a:r>
            <a:endParaRPr lang="en-GB" dirty="0"/>
          </a:p>
        </p:txBody>
      </p:sp>
      <p:sp>
        <p:nvSpPr>
          <p:cNvPr id="4" name="TextBox 3">
            <a:extLst>
              <a:ext uri="{FF2B5EF4-FFF2-40B4-BE49-F238E27FC236}">
                <a16:creationId xmlns:a16="http://schemas.microsoft.com/office/drawing/2014/main" id="{C650D36E-F194-4F7A-8340-F4D5E6B5419F}"/>
              </a:ext>
            </a:extLst>
          </p:cNvPr>
          <p:cNvSpPr txBox="1"/>
          <p:nvPr/>
        </p:nvSpPr>
        <p:spPr>
          <a:xfrm>
            <a:off x="3135012" y="97137"/>
            <a:ext cx="8338120" cy="707886"/>
          </a:xfrm>
          <a:prstGeom prst="rect">
            <a:avLst/>
          </a:prstGeom>
          <a:solidFill>
            <a:schemeClr val="accent5">
              <a:lumMod val="20000"/>
              <a:lumOff val="80000"/>
            </a:schemeClr>
          </a:solidFill>
          <a:ln w="19050">
            <a:solidFill>
              <a:srgbClr val="00B050"/>
            </a:solidFill>
          </a:ln>
        </p:spPr>
        <p:txBody>
          <a:bodyPr wrap="square" rtlCol="0">
            <a:spAutoFit/>
          </a:bodyPr>
          <a:lstStyle/>
          <a:p>
            <a:r>
              <a:rPr lang="en-CA" sz="2000" dirty="0"/>
              <a:t>The data in the table is represented by the </a:t>
            </a:r>
            <a:r>
              <a:rPr lang="en-CA" sz="2000" b="1" i="1" dirty="0"/>
              <a:t>PivotTable1</a:t>
            </a:r>
            <a:r>
              <a:rPr lang="en-CA" sz="2000" dirty="0"/>
              <a:t> box on the left.  Make sure to keep it selected while working on your pivot table and chart.</a:t>
            </a:r>
            <a:endParaRPr lang="en-GB" sz="2000" dirty="0"/>
          </a:p>
        </p:txBody>
      </p:sp>
      <p:sp>
        <p:nvSpPr>
          <p:cNvPr id="5" name="Rectangle 4">
            <a:extLst>
              <a:ext uri="{FF2B5EF4-FFF2-40B4-BE49-F238E27FC236}">
                <a16:creationId xmlns:a16="http://schemas.microsoft.com/office/drawing/2014/main" id="{B50E4F2D-14ED-4AE3-80F5-945CABA717A7}"/>
              </a:ext>
            </a:extLst>
          </p:cNvPr>
          <p:cNvSpPr/>
          <p:nvPr/>
        </p:nvSpPr>
        <p:spPr>
          <a:xfrm>
            <a:off x="267762" y="3416060"/>
            <a:ext cx="1690434" cy="294160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a:extLst>
              <a:ext uri="{FF2B5EF4-FFF2-40B4-BE49-F238E27FC236}">
                <a16:creationId xmlns:a16="http://schemas.microsoft.com/office/drawing/2014/main" id="{C806B104-84A1-4CD9-B784-1FE93F6E7010}"/>
              </a:ext>
            </a:extLst>
          </p:cNvPr>
          <p:cNvCxnSpPr>
            <a:cxnSpLocks/>
            <a:endCxn id="5" idx="0"/>
          </p:cNvCxnSpPr>
          <p:nvPr/>
        </p:nvCxnSpPr>
        <p:spPr>
          <a:xfrm flipH="1">
            <a:off x="1112979" y="805023"/>
            <a:ext cx="2022033" cy="261103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29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5"/>
                                        </p:tgtEl>
                                      </p:cBhvr>
                                    </p:animEffect>
                                    <p:animScale>
                                      <p:cBhvr>
                                        <p:cTn id="22"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B20B35-9CC3-40C3-B412-00BC8BE3F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288" y="1025360"/>
            <a:ext cx="8656007" cy="5805226"/>
          </a:xfrm>
          <a:prstGeom prst="rect">
            <a:avLst/>
          </a:prstGeom>
        </p:spPr>
      </p:pic>
      <p:sp>
        <p:nvSpPr>
          <p:cNvPr id="5" name="Rectangle 4"/>
          <p:cNvSpPr/>
          <p:nvPr/>
        </p:nvSpPr>
        <p:spPr>
          <a:xfrm>
            <a:off x="9202485" y="3008398"/>
            <a:ext cx="2942810" cy="35659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3030838" y="5989"/>
            <a:ext cx="4975647" cy="400110"/>
          </a:xfrm>
          <a:prstGeom prst="rect">
            <a:avLst/>
          </a:prstGeom>
          <a:noFill/>
        </p:spPr>
        <p:txBody>
          <a:bodyPr wrap="square" rtlCol="0">
            <a:spAutoFit/>
          </a:bodyPr>
          <a:lstStyle/>
          <a:p>
            <a:r>
              <a:rPr lang="en-CA" sz="2000" dirty="0"/>
              <a:t>The </a:t>
            </a:r>
            <a:r>
              <a:rPr lang="en-CA" sz="2000" b="1" i="1" dirty="0"/>
              <a:t> </a:t>
            </a:r>
            <a:r>
              <a:rPr lang="en-CA" sz="2000" b="1" i="1" dirty="0">
                <a:solidFill>
                  <a:schemeClr val="accent2"/>
                </a:solidFill>
              </a:rPr>
              <a:t>Pivot Table Field List</a:t>
            </a:r>
            <a:r>
              <a:rPr lang="en-CA" sz="2000" dirty="0">
                <a:solidFill>
                  <a:schemeClr val="accent2"/>
                </a:solidFill>
              </a:rPr>
              <a:t> </a:t>
            </a:r>
            <a:r>
              <a:rPr lang="en-CA" sz="2000" dirty="0"/>
              <a:t>contains five panels:</a:t>
            </a:r>
          </a:p>
        </p:txBody>
      </p:sp>
      <p:sp>
        <p:nvSpPr>
          <p:cNvPr id="7" name="Rectangle 6"/>
          <p:cNvSpPr/>
          <p:nvPr/>
        </p:nvSpPr>
        <p:spPr>
          <a:xfrm>
            <a:off x="9228363" y="3927973"/>
            <a:ext cx="2788233" cy="90281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4957944" y="453160"/>
            <a:ext cx="1889617" cy="400110"/>
          </a:xfrm>
          <a:prstGeom prst="rect">
            <a:avLst/>
          </a:prstGeom>
          <a:noFill/>
        </p:spPr>
        <p:txBody>
          <a:bodyPr wrap="square" rtlCol="0">
            <a:spAutoFit/>
          </a:bodyPr>
          <a:lstStyle/>
          <a:p>
            <a:pPr marL="0" lvl="1">
              <a:buFont typeface="Wingdings" panose="05000000000000000000" pitchFamily="2" charset="2"/>
              <a:buChar char="Ø"/>
            </a:pPr>
            <a:r>
              <a:rPr lang="en-CA" sz="2000" dirty="0">
                <a:solidFill>
                  <a:srgbClr val="00B050"/>
                </a:solidFill>
              </a:rPr>
              <a:t>Field selection</a:t>
            </a:r>
          </a:p>
        </p:txBody>
      </p:sp>
      <p:sp>
        <p:nvSpPr>
          <p:cNvPr id="10" name="TextBox 9"/>
          <p:cNvSpPr txBox="1"/>
          <p:nvPr/>
        </p:nvSpPr>
        <p:spPr>
          <a:xfrm>
            <a:off x="9396679" y="453160"/>
            <a:ext cx="1472604" cy="400110"/>
          </a:xfrm>
          <a:prstGeom prst="rect">
            <a:avLst/>
          </a:prstGeom>
          <a:noFill/>
        </p:spPr>
        <p:txBody>
          <a:bodyPr wrap="square" rtlCol="0">
            <a:spAutoFit/>
          </a:bodyPr>
          <a:lstStyle/>
          <a:p>
            <a:pPr marL="0" lvl="1">
              <a:buFont typeface="Wingdings" panose="05000000000000000000" pitchFamily="2" charset="2"/>
              <a:buChar char="Ø"/>
            </a:pPr>
            <a:r>
              <a:rPr lang="en-CA" sz="2000" dirty="0"/>
              <a:t>  </a:t>
            </a:r>
            <a:r>
              <a:rPr lang="en-CA" sz="2000" dirty="0">
                <a:solidFill>
                  <a:srgbClr val="00B0F0"/>
                </a:solidFill>
              </a:rPr>
              <a:t>Columns</a:t>
            </a:r>
          </a:p>
        </p:txBody>
      </p:sp>
      <p:sp>
        <p:nvSpPr>
          <p:cNvPr id="20" name="Rectangle 19"/>
          <p:cNvSpPr/>
          <p:nvPr/>
        </p:nvSpPr>
        <p:spPr>
          <a:xfrm>
            <a:off x="9245615" y="5097718"/>
            <a:ext cx="1364876" cy="57721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10653622" y="5102279"/>
            <a:ext cx="1362974" cy="57721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91878" y="761629"/>
            <a:ext cx="3341278" cy="2246769"/>
          </a:xfrm>
          <a:prstGeom prst="rect">
            <a:avLst/>
          </a:prstGeom>
          <a:noFill/>
          <a:ln w="19050">
            <a:solidFill>
              <a:srgbClr val="00B050"/>
            </a:solidFill>
          </a:ln>
        </p:spPr>
        <p:txBody>
          <a:bodyPr wrap="square" rtlCol="0">
            <a:spAutoFit/>
          </a:bodyPr>
          <a:lstStyle/>
          <a:p>
            <a:r>
              <a:rPr lang="en-CA" sz="2000" b="1" dirty="0">
                <a:solidFill>
                  <a:srgbClr val="00B050"/>
                </a:solidFill>
              </a:rPr>
              <a:t>Field Selection</a:t>
            </a:r>
          </a:p>
          <a:p>
            <a:pPr marL="285750" indent="-285750">
              <a:buFont typeface="Wingdings" panose="05000000000000000000" pitchFamily="2" charset="2"/>
              <a:buChar char="Ø"/>
            </a:pPr>
            <a:r>
              <a:rPr lang="en-CA" sz="2000" dirty="0"/>
              <a:t>Allows you to choose what data to include in the table, which will be represented in the chart in which you have chosen to represent that data.</a:t>
            </a:r>
          </a:p>
        </p:txBody>
      </p:sp>
      <p:sp>
        <p:nvSpPr>
          <p:cNvPr id="25" name="TextBox 24"/>
          <p:cNvSpPr txBox="1"/>
          <p:nvPr/>
        </p:nvSpPr>
        <p:spPr>
          <a:xfrm>
            <a:off x="91878" y="3471062"/>
            <a:ext cx="3341278" cy="1631216"/>
          </a:xfrm>
          <a:prstGeom prst="rect">
            <a:avLst/>
          </a:prstGeom>
          <a:noFill/>
          <a:ln w="19050">
            <a:solidFill>
              <a:srgbClr val="7030A0"/>
            </a:solidFill>
          </a:ln>
        </p:spPr>
        <p:txBody>
          <a:bodyPr wrap="square" rtlCol="0">
            <a:spAutoFit/>
          </a:bodyPr>
          <a:lstStyle/>
          <a:p>
            <a:r>
              <a:rPr lang="en-CA" sz="2000" b="1" dirty="0">
                <a:solidFill>
                  <a:srgbClr val="7030A0"/>
                </a:solidFill>
              </a:rPr>
              <a:t>Filters</a:t>
            </a:r>
          </a:p>
          <a:p>
            <a:pPr marL="285750" indent="-285750">
              <a:buFont typeface="Wingdings" panose="05000000000000000000" pitchFamily="2" charset="2"/>
              <a:buChar char="Ø"/>
            </a:pPr>
            <a:r>
              <a:rPr lang="en-CA" sz="2000" dirty="0"/>
              <a:t>Allows you to focus on specific parts of the data by displaying only the data you want.</a:t>
            </a:r>
          </a:p>
        </p:txBody>
      </p:sp>
      <p:sp>
        <p:nvSpPr>
          <p:cNvPr id="26" name="TextBox 25"/>
          <p:cNvSpPr txBox="1"/>
          <p:nvPr/>
        </p:nvSpPr>
        <p:spPr>
          <a:xfrm>
            <a:off x="99385" y="5564942"/>
            <a:ext cx="3341278" cy="1015663"/>
          </a:xfrm>
          <a:prstGeom prst="rect">
            <a:avLst/>
          </a:prstGeom>
          <a:noFill/>
          <a:ln w="19050">
            <a:solidFill>
              <a:srgbClr val="00B0F0"/>
            </a:solidFill>
          </a:ln>
        </p:spPr>
        <p:txBody>
          <a:bodyPr wrap="square" rtlCol="0">
            <a:spAutoFit/>
          </a:bodyPr>
          <a:lstStyle/>
          <a:p>
            <a:r>
              <a:rPr lang="en-CA" sz="2000" b="1" dirty="0">
                <a:solidFill>
                  <a:srgbClr val="00B0F0"/>
                </a:solidFill>
              </a:rPr>
              <a:t>Columns</a:t>
            </a:r>
          </a:p>
          <a:p>
            <a:pPr marL="285750" indent="-285750">
              <a:buFont typeface="Wingdings" panose="05000000000000000000" pitchFamily="2" charset="2"/>
              <a:buChar char="Ø"/>
            </a:pPr>
            <a:r>
              <a:rPr lang="en-CA" sz="2000" dirty="0"/>
              <a:t>The Column label is the Y axis data. </a:t>
            </a:r>
          </a:p>
        </p:txBody>
      </p:sp>
      <p:sp>
        <p:nvSpPr>
          <p:cNvPr id="30" name="TextBox 29">
            <a:extLst>
              <a:ext uri="{FF2B5EF4-FFF2-40B4-BE49-F238E27FC236}">
                <a16:creationId xmlns:a16="http://schemas.microsoft.com/office/drawing/2014/main" id="{63F8F091-638B-44E2-9948-5FA6409E5F2B}"/>
              </a:ext>
            </a:extLst>
          </p:cNvPr>
          <p:cNvSpPr txBox="1"/>
          <p:nvPr/>
        </p:nvSpPr>
        <p:spPr>
          <a:xfrm>
            <a:off x="321276" y="189470"/>
            <a:ext cx="2438400"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Pivot </a:t>
            </a:r>
            <a:r>
              <a:rPr lang="en-CA"/>
              <a:t>Chart Anatomy</a:t>
            </a:r>
            <a:endParaRPr lang="en-GB" dirty="0"/>
          </a:p>
        </p:txBody>
      </p:sp>
      <p:sp>
        <p:nvSpPr>
          <p:cNvPr id="32" name="TextBox 31">
            <a:extLst>
              <a:ext uri="{FF2B5EF4-FFF2-40B4-BE49-F238E27FC236}">
                <a16:creationId xmlns:a16="http://schemas.microsoft.com/office/drawing/2014/main" id="{273D667D-708F-4144-89AA-CA46437D830A}"/>
              </a:ext>
            </a:extLst>
          </p:cNvPr>
          <p:cNvSpPr txBox="1"/>
          <p:nvPr/>
        </p:nvSpPr>
        <p:spPr>
          <a:xfrm>
            <a:off x="7562678" y="453627"/>
            <a:ext cx="1122220" cy="400110"/>
          </a:xfrm>
          <a:prstGeom prst="rect">
            <a:avLst/>
          </a:prstGeom>
          <a:noFill/>
        </p:spPr>
        <p:txBody>
          <a:bodyPr wrap="square" rtlCol="0">
            <a:spAutoFit/>
          </a:bodyPr>
          <a:lstStyle/>
          <a:p>
            <a:pPr marL="0" lvl="1">
              <a:buFont typeface="Wingdings" panose="05000000000000000000" pitchFamily="2" charset="2"/>
              <a:buChar char="Ø"/>
            </a:pPr>
            <a:r>
              <a:rPr lang="en-CA" sz="2000" dirty="0"/>
              <a:t> </a:t>
            </a:r>
            <a:r>
              <a:rPr lang="en-CA" sz="2000" dirty="0">
                <a:solidFill>
                  <a:srgbClr val="7030A0"/>
                </a:solidFill>
              </a:rPr>
              <a:t>Filters</a:t>
            </a:r>
          </a:p>
        </p:txBody>
      </p:sp>
    </p:spTree>
    <p:extLst>
      <p:ext uri="{BB962C8B-B14F-4D97-AF65-F5344CB8AC3E}">
        <p14:creationId xmlns:p14="http://schemas.microsoft.com/office/powerpoint/2010/main" val="277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500"/>
                            </p:stCondLst>
                            <p:childTnLst>
                              <p:par>
                                <p:cTn id="15" presetID="26" presetClass="emph" presetSubtype="0" fill="hold" grpId="1" nodeType="afterEffect">
                                  <p:stCondLst>
                                    <p:cond delay="0"/>
                                  </p:stCondLst>
                                  <p:childTnLst>
                                    <p:animEffect transition="out" filter="fade">
                                      <p:cBhvr>
                                        <p:cTn id="16" dur="500" tmFilter="0, 0; .2, .5; .8, .5; 1, 0"/>
                                        <p:tgtEl>
                                          <p:spTgt spid="5"/>
                                        </p:tgtEl>
                                      </p:cBhvr>
                                    </p:animEffect>
                                    <p:animScale>
                                      <p:cBhvr>
                                        <p:cTn id="17" dur="250" autoRev="1" fill="hold"/>
                                        <p:tgtEl>
                                          <p:spTgt spid="5"/>
                                        </p:tgtEl>
                                      </p:cBhvr>
                                      <p:by x="105000" y="105000"/>
                                    </p:animScale>
                                  </p:childTnLst>
                                </p:cTn>
                              </p:par>
                            </p:childTnLst>
                          </p:cTn>
                        </p:par>
                        <p:par>
                          <p:cTn id="18" fill="hold">
                            <p:stCondLst>
                              <p:cond delay="1000"/>
                            </p:stCondLst>
                            <p:childTnLst>
                              <p:par>
                                <p:cTn id="19" presetID="26" presetClass="emph" presetSubtype="0" fill="hold" grpId="2" nodeType="afterEffect">
                                  <p:stCondLst>
                                    <p:cond delay="0"/>
                                  </p:stCondLst>
                                  <p:childTnLst>
                                    <p:animEffect transition="out" filter="fade">
                                      <p:cBhvr>
                                        <p:cTn id="20" dur="500" tmFilter="0, 0; .2, .5; .8, .5; 1, 0"/>
                                        <p:tgtEl>
                                          <p:spTgt spid="5"/>
                                        </p:tgtEl>
                                      </p:cBhvr>
                                    </p:animEffect>
                                    <p:animScale>
                                      <p:cBhvr>
                                        <p:cTn id="21" dur="250" autoRev="1" fill="hold"/>
                                        <p:tgtEl>
                                          <p:spTgt spid="5"/>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par>
                          <p:cTn id="38" fill="hold">
                            <p:stCondLst>
                              <p:cond delay="500"/>
                            </p:stCondLst>
                            <p:childTnLst>
                              <p:par>
                                <p:cTn id="39" presetID="26" presetClass="emph" presetSubtype="0" fill="hold" grpId="1" nodeType="afterEffect">
                                  <p:stCondLst>
                                    <p:cond delay="0"/>
                                  </p:stCondLst>
                                  <p:childTnLst>
                                    <p:animEffect transition="out" filter="fade">
                                      <p:cBhvr>
                                        <p:cTn id="40" dur="500" tmFilter="0, 0; .2, .5; .8, .5; 1, 0"/>
                                        <p:tgtEl>
                                          <p:spTgt spid="7"/>
                                        </p:tgtEl>
                                      </p:cBhvr>
                                    </p:animEffect>
                                    <p:animScale>
                                      <p:cBhvr>
                                        <p:cTn id="41" dur="250" autoRev="1" fill="hold"/>
                                        <p:tgtEl>
                                          <p:spTgt spid="7"/>
                                        </p:tgtEl>
                                      </p:cBhvr>
                                      <p:by x="105000" y="105000"/>
                                    </p:animScale>
                                  </p:childTnLst>
                                </p:cTn>
                              </p:par>
                            </p:childTnLst>
                          </p:cTn>
                        </p:par>
                        <p:par>
                          <p:cTn id="42" fill="hold">
                            <p:stCondLst>
                              <p:cond delay="1000"/>
                            </p:stCondLst>
                            <p:childTnLst>
                              <p:par>
                                <p:cTn id="43" presetID="26" presetClass="emph" presetSubtype="0" fill="hold" grpId="2" nodeType="afterEffect">
                                  <p:stCondLst>
                                    <p:cond delay="0"/>
                                  </p:stCondLst>
                                  <p:childTnLst>
                                    <p:animEffect transition="out" filter="fade">
                                      <p:cBhvr>
                                        <p:cTn id="44" dur="500" tmFilter="0, 0; .2, .5; .8, .5; 1, 0"/>
                                        <p:tgtEl>
                                          <p:spTgt spid="7"/>
                                        </p:tgtEl>
                                      </p:cBhvr>
                                    </p:animEffect>
                                    <p:animScale>
                                      <p:cBhvr>
                                        <p:cTn id="45" dur="250" autoRev="1" fill="hold"/>
                                        <p:tgtEl>
                                          <p:spTgt spid="7"/>
                                        </p:tgtEl>
                                      </p:cBhvr>
                                      <p:by x="105000" y="105000"/>
                                    </p:animScale>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additive="base">
                                        <p:cTn id="50" dur="500" fill="hold"/>
                                        <p:tgtEl>
                                          <p:spTgt spid="25"/>
                                        </p:tgtEl>
                                        <p:attrNameLst>
                                          <p:attrName>ppt_x</p:attrName>
                                        </p:attrNameLst>
                                      </p:cBhvr>
                                      <p:tavLst>
                                        <p:tav tm="0">
                                          <p:val>
                                            <p:strVal val="0-#ppt_w/2"/>
                                          </p:val>
                                        </p:tav>
                                        <p:tav tm="100000">
                                          <p:val>
                                            <p:strVal val="#ppt_x"/>
                                          </p:val>
                                        </p:tav>
                                      </p:tavLst>
                                    </p:anim>
                                    <p:anim calcmode="lin" valueType="num">
                                      <p:cBhvr additive="base">
                                        <p:cTn id="51" dur="500" fill="hold"/>
                                        <p:tgtEl>
                                          <p:spTgt spid="25"/>
                                        </p:tgtEl>
                                        <p:attrNameLst>
                                          <p:attrName>ppt_y</p:attrName>
                                        </p:attrNameLst>
                                      </p:cBhvr>
                                      <p:tavLst>
                                        <p:tav tm="0">
                                          <p:val>
                                            <p:strVal val="#ppt_y"/>
                                          </p:val>
                                        </p:tav>
                                        <p:tav tm="100000">
                                          <p:val>
                                            <p:strVal val="#ppt_y"/>
                                          </p:val>
                                        </p:tav>
                                      </p:tavLst>
                                    </p:anim>
                                  </p:childTnLst>
                                </p:cTn>
                              </p:par>
                              <p:par>
                                <p:cTn id="52" presetID="53" presetClass="entr" presetSubtype="16"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p:cTn id="54" dur="500" fill="hold"/>
                                        <p:tgtEl>
                                          <p:spTgt spid="20"/>
                                        </p:tgtEl>
                                        <p:attrNameLst>
                                          <p:attrName>ppt_w</p:attrName>
                                        </p:attrNameLst>
                                      </p:cBhvr>
                                      <p:tavLst>
                                        <p:tav tm="0">
                                          <p:val>
                                            <p:fltVal val="0"/>
                                          </p:val>
                                        </p:tav>
                                        <p:tav tm="100000">
                                          <p:val>
                                            <p:strVal val="#ppt_w"/>
                                          </p:val>
                                        </p:tav>
                                      </p:tavLst>
                                    </p:anim>
                                    <p:anim calcmode="lin" valueType="num">
                                      <p:cBhvr>
                                        <p:cTn id="55" dur="500" fill="hold"/>
                                        <p:tgtEl>
                                          <p:spTgt spid="20"/>
                                        </p:tgtEl>
                                        <p:attrNameLst>
                                          <p:attrName>ppt_h</p:attrName>
                                        </p:attrNameLst>
                                      </p:cBhvr>
                                      <p:tavLst>
                                        <p:tav tm="0">
                                          <p:val>
                                            <p:fltVal val="0"/>
                                          </p:val>
                                        </p:tav>
                                        <p:tav tm="100000">
                                          <p:val>
                                            <p:strVal val="#ppt_h"/>
                                          </p:val>
                                        </p:tav>
                                      </p:tavLst>
                                    </p:anim>
                                    <p:animEffect transition="in" filter="fade">
                                      <p:cBhvr>
                                        <p:cTn id="56" dur="500"/>
                                        <p:tgtEl>
                                          <p:spTgt spid="20"/>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p:cTn id="59" dur="500" fill="hold"/>
                                        <p:tgtEl>
                                          <p:spTgt spid="32"/>
                                        </p:tgtEl>
                                        <p:attrNameLst>
                                          <p:attrName>ppt_w</p:attrName>
                                        </p:attrNameLst>
                                      </p:cBhvr>
                                      <p:tavLst>
                                        <p:tav tm="0">
                                          <p:val>
                                            <p:fltVal val="0"/>
                                          </p:val>
                                        </p:tav>
                                        <p:tav tm="100000">
                                          <p:val>
                                            <p:strVal val="#ppt_w"/>
                                          </p:val>
                                        </p:tav>
                                      </p:tavLst>
                                    </p:anim>
                                    <p:anim calcmode="lin" valueType="num">
                                      <p:cBhvr>
                                        <p:cTn id="60" dur="500" fill="hold"/>
                                        <p:tgtEl>
                                          <p:spTgt spid="32"/>
                                        </p:tgtEl>
                                        <p:attrNameLst>
                                          <p:attrName>ppt_h</p:attrName>
                                        </p:attrNameLst>
                                      </p:cBhvr>
                                      <p:tavLst>
                                        <p:tav tm="0">
                                          <p:val>
                                            <p:fltVal val="0"/>
                                          </p:val>
                                        </p:tav>
                                        <p:tav tm="100000">
                                          <p:val>
                                            <p:strVal val="#ppt_h"/>
                                          </p:val>
                                        </p:tav>
                                      </p:tavLst>
                                    </p:anim>
                                    <p:animEffect transition="in" filter="fade">
                                      <p:cBhvr>
                                        <p:cTn id="61" dur="500"/>
                                        <p:tgtEl>
                                          <p:spTgt spid="32"/>
                                        </p:tgtEl>
                                      </p:cBhvr>
                                    </p:animEffect>
                                  </p:childTnLst>
                                </p:cTn>
                              </p:par>
                            </p:childTnLst>
                          </p:cTn>
                        </p:par>
                        <p:par>
                          <p:cTn id="62" fill="hold">
                            <p:stCondLst>
                              <p:cond delay="500"/>
                            </p:stCondLst>
                            <p:childTnLst>
                              <p:par>
                                <p:cTn id="63" presetID="26" presetClass="emph" presetSubtype="0" fill="hold" grpId="1" nodeType="afterEffect">
                                  <p:stCondLst>
                                    <p:cond delay="0"/>
                                  </p:stCondLst>
                                  <p:childTnLst>
                                    <p:animEffect transition="out" filter="fade">
                                      <p:cBhvr>
                                        <p:cTn id="64" dur="500" tmFilter="0, 0; .2, .5; .8, .5; 1, 0"/>
                                        <p:tgtEl>
                                          <p:spTgt spid="20"/>
                                        </p:tgtEl>
                                      </p:cBhvr>
                                    </p:animEffect>
                                    <p:animScale>
                                      <p:cBhvr>
                                        <p:cTn id="65" dur="250" autoRev="1" fill="hold"/>
                                        <p:tgtEl>
                                          <p:spTgt spid="20"/>
                                        </p:tgtEl>
                                      </p:cBhvr>
                                      <p:by x="105000" y="105000"/>
                                    </p:animScale>
                                  </p:childTnLst>
                                </p:cTn>
                              </p:par>
                            </p:childTnLst>
                          </p:cTn>
                        </p:par>
                        <p:par>
                          <p:cTn id="66" fill="hold">
                            <p:stCondLst>
                              <p:cond delay="1000"/>
                            </p:stCondLst>
                            <p:childTnLst>
                              <p:par>
                                <p:cTn id="67" presetID="26" presetClass="emph" presetSubtype="0" fill="hold" grpId="2" nodeType="afterEffect">
                                  <p:stCondLst>
                                    <p:cond delay="0"/>
                                  </p:stCondLst>
                                  <p:childTnLst>
                                    <p:animEffect transition="out" filter="fade">
                                      <p:cBhvr>
                                        <p:cTn id="68" dur="500" tmFilter="0, 0; .2, .5; .8, .5; 1, 0"/>
                                        <p:tgtEl>
                                          <p:spTgt spid="20"/>
                                        </p:tgtEl>
                                      </p:cBhvr>
                                    </p:animEffect>
                                    <p:animScale>
                                      <p:cBhvr>
                                        <p:cTn id="69" dur="250" autoRev="1" fill="hold"/>
                                        <p:tgtEl>
                                          <p:spTgt spid="20"/>
                                        </p:tgtEl>
                                      </p:cBhvr>
                                      <p:by x="105000" y="105000"/>
                                    </p:animScale>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500" fill="hold"/>
                                        <p:tgtEl>
                                          <p:spTgt spid="26"/>
                                        </p:tgtEl>
                                        <p:attrNameLst>
                                          <p:attrName>ppt_x</p:attrName>
                                        </p:attrNameLst>
                                      </p:cBhvr>
                                      <p:tavLst>
                                        <p:tav tm="0">
                                          <p:val>
                                            <p:strVal val="0-#ppt_w/2"/>
                                          </p:val>
                                        </p:tav>
                                        <p:tav tm="100000">
                                          <p:val>
                                            <p:strVal val="#ppt_x"/>
                                          </p:val>
                                        </p:tav>
                                      </p:tavLst>
                                    </p:anim>
                                    <p:anim calcmode="lin" valueType="num">
                                      <p:cBhvr additive="base">
                                        <p:cTn id="75" dur="500" fill="hold"/>
                                        <p:tgtEl>
                                          <p:spTgt spid="26"/>
                                        </p:tgtEl>
                                        <p:attrNameLst>
                                          <p:attrName>ppt_y</p:attrName>
                                        </p:attrNameLst>
                                      </p:cBhvr>
                                      <p:tavLst>
                                        <p:tav tm="0">
                                          <p:val>
                                            <p:strVal val="#ppt_y"/>
                                          </p:val>
                                        </p:tav>
                                        <p:tav tm="100000">
                                          <p:val>
                                            <p:strVal val="#ppt_y"/>
                                          </p:val>
                                        </p:tav>
                                      </p:tavLst>
                                    </p:anim>
                                  </p:childTnLst>
                                </p:cTn>
                              </p:par>
                              <p:par>
                                <p:cTn id="76" presetID="53" presetClass="entr" presetSubtype="16"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p:cTn id="78" dur="500" fill="hold"/>
                                        <p:tgtEl>
                                          <p:spTgt spid="21"/>
                                        </p:tgtEl>
                                        <p:attrNameLst>
                                          <p:attrName>ppt_w</p:attrName>
                                        </p:attrNameLst>
                                      </p:cBhvr>
                                      <p:tavLst>
                                        <p:tav tm="0">
                                          <p:val>
                                            <p:fltVal val="0"/>
                                          </p:val>
                                        </p:tav>
                                        <p:tav tm="100000">
                                          <p:val>
                                            <p:strVal val="#ppt_w"/>
                                          </p:val>
                                        </p:tav>
                                      </p:tavLst>
                                    </p:anim>
                                    <p:anim calcmode="lin" valueType="num">
                                      <p:cBhvr>
                                        <p:cTn id="79" dur="500" fill="hold"/>
                                        <p:tgtEl>
                                          <p:spTgt spid="21"/>
                                        </p:tgtEl>
                                        <p:attrNameLst>
                                          <p:attrName>ppt_h</p:attrName>
                                        </p:attrNameLst>
                                      </p:cBhvr>
                                      <p:tavLst>
                                        <p:tav tm="0">
                                          <p:val>
                                            <p:fltVal val="0"/>
                                          </p:val>
                                        </p:tav>
                                        <p:tav tm="100000">
                                          <p:val>
                                            <p:strVal val="#ppt_h"/>
                                          </p:val>
                                        </p:tav>
                                      </p:tavLst>
                                    </p:anim>
                                    <p:animEffect transition="in" filter="fade">
                                      <p:cBhvr>
                                        <p:cTn id="80" dur="500"/>
                                        <p:tgtEl>
                                          <p:spTgt spid="21"/>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10"/>
                                        </p:tgtEl>
                                        <p:attrNameLst>
                                          <p:attrName>style.visibility</p:attrName>
                                        </p:attrNameLst>
                                      </p:cBhvr>
                                      <p:to>
                                        <p:strVal val="visible"/>
                                      </p:to>
                                    </p:set>
                                    <p:anim calcmode="lin" valueType="num">
                                      <p:cBhvr>
                                        <p:cTn id="83" dur="500" fill="hold"/>
                                        <p:tgtEl>
                                          <p:spTgt spid="10"/>
                                        </p:tgtEl>
                                        <p:attrNameLst>
                                          <p:attrName>ppt_w</p:attrName>
                                        </p:attrNameLst>
                                      </p:cBhvr>
                                      <p:tavLst>
                                        <p:tav tm="0">
                                          <p:val>
                                            <p:fltVal val="0"/>
                                          </p:val>
                                        </p:tav>
                                        <p:tav tm="100000">
                                          <p:val>
                                            <p:strVal val="#ppt_w"/>
                                          </p:val>
                                        </p:tav>
                                      </p:tavLst>
                                    </p:anim>
                                    <p:anim calcmode="lin" valueType="num">
                                      <p:cBhvr>
                                        <p:cTn id="84" dur="500" fill="hold"/>
                                        <p:tgtEl>
                                          <p:spTgt spid="10"/>
                                        </p:tgtEl>
                                        <p:attrNameLst>
                                          <p:attrName>ppt_h</p:attrName>
                                        </p:attrNameLst>
                                      </p:cBhvr>
                                      <p:tavLst>
                                        <p:tav tm="0">
                                          <p:val>
                                            <p:fltVal val="0"/>
                                          </p:val>
                                        </p:tav>
                                        <p:tav tm="100000">
                                          <p:val>
                                            <p:strVal val="#ppt_h"/>
                                          </p:val>
                                        </p:tav>
                                      </p:tavLst>
                                    </p:anim>
                                    <p:animEffect transition="in" filter="fade">
                                      <p:cBhvr>
                                        <p:cTn id="85" dur="500"/>
                                        <p:tgtEl>
                                          <p:spTgt spid="10"/>
                                        </p:tgtEl>
                                      </p:cBhvr>
                                    </p:animEffect>
                                  </p:childTnLst>
                                </p:cTn>
                              </p:par>
                            </p:childTnLst>
                          </p:cTn>
                        </p:par>
                        <p:par>
                          <p:cTn id="86" fill="hold">
                            <p:stCondLst>
                              <p:cond delay="500"/>
                            </p:stCondLst>
                            <p:childTnLst>
                              <p:par>
                                <p:cTn id="87" presetID="26" presetClass="emph" presetSubtype="0" fill="hold" grpId="1" nodeType="afterEffect">
                                  <p:stCondLst>
                                    <p:cond delay="0"/>
                                  </p:stCondLst>
                                  <p:childTnLst>
                                    <p:animEffect transition="out" filter="fade">
                                      <p:cBhvr>
                                        <p:cTn id="88" dur="500" tmFilter="0, 0; .2, .5; .8, .5; 1, 0"/>
                                        <p:tgtEl>
                                          <p:spTgt spid="21"/>
                                        </p:tgtEl>
                                      </p:cBhvr>
                                    </p:animEffect>
                                    <p:animScale>
                                      <p:cBhvr>
                                        <p:cTn id="89" dur="250" autoRev="1" fill="hold"/>
                                        <p:tgtEl>
                                          <p:spTgt spid="21"/>
                                        </p:tgtEl>
                                      </p:cBhvr>
                                      <p:by x="105000" y="105000"/>
                                    </p:animScale>
                                  </p:childTnLst>
                                </p:cTn>
                              </p:par>
                            </p:childTnLst>
                          </p:cTn>
                        </p:par>
                        <p:par>
                          <p:cTn id="90" fill="hold">
                            <p:stCondLst>
                              <p:cond delay="1000"/>
                            </p:stCondLst>
                            <p:childTnLst>
                              <p:par>
                                <p:cTn id="91" presetID="26" presetClass="emph" presetSubtype="0" fill="hold" grpId="2" nodeType="afterEffect">
                                  <p:stCondLst>
                                    <p:cond delay="0"/>
                                  </p:stCondLst>
                                  <p:childTnLst>
                                    <p:animEffect transition="out" filter="fade">
                                      <p:cBhvr>
                                        <p:cTn id="92" dur="500" tmFilter="0, 0; .2, .5; .8, .5; 1, 0"/>
                                        <p:tgtEl>
                                          <p:spTgt spid="21"/>
                                        </p:tgtEl>
                                      </p:cBhvr>
                                    </p:animEffect>
                                    <p:animScale>
                                      <p:cBhvr>
                                        <p:cTn id="93"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p:bldP spid="7" grpId="0" animBg="1"/>
      <p:bldP spid="7" grpId="1" animBg="1"/>
      <p:bldP spid="7" grpId="2" animBg="1"/>
      <p:bldP spid="8" grpId="0"/>
      <p:bldP spid="10" grpId="0"/>
      <p:bldP spid="20" grpId="0" animBg="1"/>
      <p:bldP spid="20" grpId="1" animBg="1"/>
      <p:bldP spid="20" grpId="2" animBg="1"/>
      <p:bldP spid="21" grpId="0" animBg="1"/>
      <p:bldP spid="21" grpId="1" animBg="1"/>
      <p:bldP spid="21" grpId="2" animBg="1"/>
      <p:bldP spid="24" grpId="0" animBg="1"/>
      <p:bldP spid="25" grpId="0" animBg="1"/>
      <p:bldP spid="26" grpId="0" animBg="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B20B35-9CC3-40C3-B412-00BC8BE3F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288" y="1025360"/>
            <a:ext cx="8656007" cy="5805226"/>
          </a:xfrm>
          <a:prstGeom prst="rect">
            <a:avLst/>
          </a:prstGeom>
        </p:spPr>
      </p:pic>
      <p:sp>
        <p:nvSpPr>
          <p:cNvPr id="5" name="Rectangle 4"/>
          <p:cNvSpPr/>
          <p:nvPr/>
        </p:nvSpPr>
        <p:spPr>
          <a:xfrm>
            <a:off x="9202485" y="3008398"/>
            <a:ext cx="2942810" cy="35659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3030838" y="5989"/>
            <a:ext cx="4975647" cy="400110"/>
          </a:xfrm>
          <a:prstGeom prst="rect">
            <a:avLst/>
          </a:prstGeom>
          <a:noFill/>
        </p:spPr>
        <p:txBody>
          <a:bodyPr wrap="square" rtlCol="0">
            <a:spAutoFit/>
          </a:bodyPr>
          <a:lstStyle/>
          <a:p>
            <a:r>
              <a:rPr lang="en-CA" sz="2000" dirty="0"/>
              <a:t>The </a:t>
            </a:r>
            <a:r>
              <a:rPr lang="en-CA" sz="2000" b="1" i="1" dirty="0"/>
              <a:t> </a:t>
            </a:r>
            <a:r>
              <a:rPr lang="en-CA" sz="2000" b="1" i="1" dirty="0">
                <a:solidFill>
                  <a:schemeClr val="accent2"/>
                </a:solidFill>
              </a:rPr>
              <a:t>Pivot Table Field List</a:t>
            </a:r>
            <a:r>
              <a:rPr lang="en-CA" sz="2000" dirty="0">
                <a:solidFill>
                  <a:schemeClr val="accent2"/>
                </a:solidFill>
              </a:rPr>
              <a:t> </a:t>
            </a:r>
            <a:r>
              <a:rPr lang="en-CA" sz="2000" dirty="0"/>
              <a:t>contains five panels:</a:t>
            </a:r>
          </a:p>
        </p:txBody>
      </p:sp>
      <p:sp>
        <p:nvSpPr>
          <p:cNvPr id="10" name="TextBox 9"/>
          <p:cNvSpPr txBox="1"/>
          <p:nvPr/>
        </p:nvSpPr>
        <p:spPr>
          <a:xfrm>
            <a:off x="7930001" y="514974"/>
            <a:ext cx="1472604" cy="400110"/>
          </a:xfrm>
          <a:prstGeom prst="rect">
            <a:avLst/>
          </a:prstGeom>
          <a:noFill/>
        </p:spPr>
        <p:txBody>
          <a:bodyPr wrap="square" rtlCol="0">
            <a:spAutoFit/>
          </a:bodyPr>
          <a:lstStyle/>
          <a:p>
            <a:pPr marL="0" lvl="1">
              <a:buFont typeface="Wingdings" panose="05000000000000000000" pitchFamily="2" charset="2"/>
              <a:buChar char="Ø"/>
            </a:pPr>
            <a:r>
              <a:rPr lang="en-CA" sz="2000" dirty="0"/>
              <a:t>  </a:t>
            </a:r>
            <a:r>
              <a:rPr lang="en-CA" sz="2000" dirty="0">
                <a:solidFill>
                  <a:srgbClr val="00B0F0"/>
                </a:solidFill>
              </a:rPr>
              <a:t>Values</a:t>
            </a:r>
          </a:p>
        </p:txBody>
      </p:sp>
      <p:sp>
        <p:nvSpPr>
          <p:cNvPr id="20" name="Rectangle 19"/>
          <p:cNvSpPr/>
          <p:nvPr/>
        </p:nvSpPr>
        <p:spPr>
          <a:xfrm>
            <a:off x="9236989" y="5739877"/>
            <a:ext cx="1364876" cy="57721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10653622" y="5732010"/>
            <a:ext cx="1362974" cy="57721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46705" y="1025360"/>
            <a:ext cx="3341278" cy="1938992"/>
          </a:xfrm>
          <a:prstGeom prst="rect">
            <a:avLst/>
          </a:prstGeom>
          <a:noFill/>
          <a:ln w="19050">
            <a:solidFill>
              <a:srgbClr val="7030A0"/>
            </a:solidFill>
          </a:ln>
        </p:spPr>
        <p:txBody>
          <a:bodyPr wrap="square" rtlCol="0">
            <a:spAutoFit/>
          </a:bodyPr>
          <a:lstStyle/>
          <a:p>
            <a:r>
              <a:rPr lang="en-CA" sz="2000" b="1" dirty="0">
                <a:solidFill>
                  <a:srgbClr val="7030A0"/>
                </a:solidFill>
              </a:rPr>
              <a:t>Rows</a:t>
            </a:r>
          </a:p>
          <a:p>
            <a:pPr marL="285750" indent="-285750">
              <a:buFont typeface="Wingdings" panose="05000000000000000000" pitchFamily="2" charset="2"/>
              <a:buChar char="Ø"/>
            </a:pPr>
            <a:r>
              <a:rPr lang="en-CA" sz="2000" dirty="0"/>
              <a:t>The Row is the X axis. It allows you to focus on specific parts of the data by displaying only the data you want.</a:t>
            </a:r>
          </a:p>
        </p:txBody>
      </p:sp>
      <p:sp>
        <p:nvSpPr>
          <p:cNvPr id="26" name="TextBox 25"/>
          <p:cNvSpPr txBox="1"/>
          <p:nvPr/>
        </p:nvSpPr>
        <p:spPr>
          <a:xfrm>
            <a:off x="54212" y="3119240"/>
            <a:ext cx="3341278" cy="1015663"/>
          </a:xfrm>
          <a:prstGeom prst="rect">
            <a:avLst/>
          </a:prstGeom>
          <a:noFill/>
          <a:ln w="19050">
            <a:solidFill>
              <a:srgbClr val="00B0F0"/>
            </a:solidFill>
          </a:ln>
        </p:spPr>
        <p:txBody>
          <a:bodyPr wrap="square" rtlCol="0">
            <a:spAutoFit/>
          </a:bodyPr>
          <a:lstStyle/>
          <a:p>
            <a:r>
              <a:rPr lang="en-CA" sz="2000" b="1" dirty="0">
                <a:solidFill>
                  <a:srgbClr val="00B0F0"/>
                </a:solidFill>
              </a:rPr>
              <a:t>Values</a:t>
            </a:r>
          </a:p>
          <a:p>
            <a:pPr marL="285750" indent="-285750">
              <a:buFont typeface="Wingdings" panose="05000000000000000000" pitchFamily="2" charset="2"/>
              <a:buChar char="Ø"/>
            </a:pPr>
            <a:r>
              <a:rPr lang="en-CA" sz="2000" dirty="0"/>
              <a:t>The Column label is the Y axis data. </a:t>
            </a:r>
          </a:p>
        </p:txBody>
      </p:sp>
      <p:sp>
        <p:nvSpPr>
          <p:cNvPr id="30" name="TextBox 29">
            <a:extLst>
              <a:ext uri="{FF2B5EF4-FFF2-40B4-BE49-F238E27FC236}">
                <a16:creationId xmlns:a16="http://schemas.microsoft.com/office/drawing/2014/main" id="{63F8F091-638B-44E2-9948-5FA6409E5F2B}"/>
              </a:ext>
            </a:extLst>
          </p:cNvPr>
          <p:cNvSpPr txBox="1"/>
          <p:nvPr/>
        </p:nvSpPr>
        <p:spPr>
          <a:xfrm>
            <a:off x="321276" y="189470"/>
            <a:ext cx="2438400"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Pivot </a:t>
            </a:r>
            <a:r>
              <a:rPr lang="en-CA"/>
              <a:t>Chart Anatomy</a:t>
            </a:r>
            <a:endParaRPr lang="en-GB" dirty="0"/>
          </a:p>
        </p:txBody>
      </p:sp>
      <p:sp>
        <p:nvSpPr>
          <p:cNvPr id="32" name="TextBox 31">
            <a:extLst>
              <a:ext uri="{FF2B5EF4-FFF2-40B4-BE49-F238E27FC236}">
                <a16:creationId xmlns:a16="http://schemas.microsoft.com/office/drawing/2014/main" id="{273D667D-708F-4144-89AA-CA46437D830A}"/>
              </a:ext>
            </a:extLst>
          </p:cNvPr>
          <p:cNvSpPr txBox="1"/>
          <p:nvPr/>
        </p:nvSpPr>
        <p:spPr>
          <a:xfrm>
            <a:off x="6096000" y="515441"/>
            <a:ext cx="1122220" cy="400110"/>
          </a:xfrm>
          <a:prstGeom prst="rect">
            <a:avLst/>
          </a:prstGeom>
          <a:noFill/>
        </p:spPr>
        <p:txBody>
          <a:bodyPr wrap="square" rtlCol="0">
            <a:spAutoFit/>
          </a:bodyPr>
          <a:lstStyle/>
          <a:p>
            <a:pPr marL="0" lvl="1">
              <a:buFont typeface="Wingdings" panose="05000000000000000000" pitchFamily="2" charset="2"/>
              <a:buChar char="Ø"/>
            </a:pPr>
            <a:r>
              <a:rPr lang="en-CA" sz="2000" dirty="0"/>
              <a:t> </a:t>
            </a:r>
            <a:r>
              <a:rPr lang="en-CA" sz="2000" dirty="0">
                <a:solidFill>
                  <a:srgbClr val="7030A0"/>
                </a:solidFill>
              </a:rPr>
              <a:t>Rows</a:t>
            </a:r>
          </a:p>
        </p:txBody>
      </p:sp>
    </p:spTree>
    <p:extLst>
      <p:ext uri="{BB962C8B-B14F-4D97-AF65-F5344CB8AC3E}">
        <p14:creationId xmlns:p14="http://schemas.microsoft.com/office/powerpoint/2010/main" val="260782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fltVal val="0"/>
                                          </p:val>
                                        </p:tav>
                                        <p:tav tm="100000">
                                          <p:val>
                                            <p:strVal val="#ppt_h"/>
                                          </p:val>
                                        </p:tav>
                                      </p:tavLst>
                                    </p:anim>
                                    <p:animEffect transition="in" filter="fade">
                                      <p:cBhvr>
                                        <p:cTn id="13" dur="500"/>
                                        <p:tgtEl>
                                          <p:spTgt spid="2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p:cTn id="16" dur="500" fill="hold"/>
                                        <p:tgtEl>
                                          <p:spTgt spid="32"/>
                                        </p:tgtEl>
                                        <p:attrNameLst>
                                          <p:attrName>ppt_w</p:attrName>
                                        </p:attrNameLst>
                                      </p:cBhvr>
                                      <p:tavLst>
                                        <p:tav tm="0">
                                          <p:val>
                                            <p:fltVal val="0"/>
                                          </p:val>
                                        </p:tav>
                                        <p:tav tm="100000">
                                          <p:val>
                                            <p:strVal val="#ppt_w"/>
                                          </p:val>
                                        </p:tav>
                                      </p:tavLst>
                                    </p:anim>
                                    <p:anim calcmode="lin" valueType="num">
                                      <p:cBhvr>
                                        <p:cTn id="17" dur="500" fill="hold"/>
                                        <p:tgtEl>
                                          <p:spTgt spid="32"/>
                                        </p:tgtEl>
                                        <p:attrNameLst>
                                          <p:attrName>ppt_h</p:attrName>
                                        </p:attrNameLst>
                                      </p:cBhvr>
                                      <p:tavLst>
                                        <p:tav tm="0">
                                          <p:val>
                                            <p:fltVal val="0"/>
                                          </p:val>
                                        </p:tav>
                                        <p:tav tm="100000">
                                          <p:val>
                                            <p:strVal val="#ppt_h"/>
                                          </p:val>
                                        </p:tav>
                                      </p:tavLst>
                                    </p:anim>
                                    <p:animEffect transition="in" filter="fade">
                                      <p:cBhvr>
                                        <p:cTn id="18" dur="500"/>
                                        <p:tgtEl>
                                          <p:spTgt spid="32"/>
                                        </p:tgtEl>
                                      </p:cBhvr>
                                    </p:animEffect>
                                  </p:childTnLst>
                                </p:cTn>
                              </p:par>
                            </p:childTnLst>
                          </p:cTn>
                        </p:par>
                        <p:par>
                          <p:cTn id="19" fill="hold">
                            <p:stCondLst>
                              <p:cond delay="500"/>
                            </p:stCondLst>
                            <p:childTnLst>
                              <p:par>
                                <p:cTn id="20" presetID="26" presetClass="emph" presetSubtype="0" fill="hold" grpId="1" nodeType="afterEffect">
                                  <p:stCondLst>
                                    <p:cond delay="0"/>
                                  </p:stCondLst>
                                  <p:childTnLst>
                                    <p:animEffect transition="out" filter="fade">
                                      <p:cBhvr>
                                        <p:cTn id="21" dur="500" tmFilter="0, 0; .2, .5; .8, .5; 1, 0"/>
                                        <p:tgtEl>
                                          <p:spTgt spid="20"/>
                                        </p:tgtEl>
                                      </p:cBhvr>
                                    </p:animEffect>
                                    <p:animScale>
                                      <p:cBhvr>
                                        <p:cTn id="22" dur="250" autoRev="1" fill="hold"/>
                                        <p:tgtEl>
                                          <p:spTgt spid="20"/>
                                        </p:tgtEl>
                                      </p:cBhvr>
                                      <p:by x="105000" y="105000"/>
                                    </p:animScale>
                                  </p:childTnLst>
                                </p:cTn>
                              </p:par>
                            </p:childTnLst>
                          </p:cTn>
                        </p:par>
                        <p:par>
                          <p:cTn id="23" fill="hold">
                            <p:stCondLst>
                              <p:cond delay="1000"/>
                            </p:stCondLst>
                            <p:childTnLst>
                              <p:par>
                                <p:cTn id="24" presetID="26" presetClass="emph" presetSubtype="0" fill="hold" grpId="2" nodeType="afterEffect">
                                  <p:stCondLst>
                                    <p:cond delay="0"/>
                                  </p:stCondLst>
                                  <p:childTnLst>
                                    <p:animEffect transition="out" filter="fade">
                                      <p:cBhvr>
                                        <p:cTn id="25" dur="500" tmFilter="0, 0; .2, .5; .8, .5; 1, 0"/>
                                        <p:tgtEl>
                                          <p:spTgt spid="20"/>
                                        </p:tgtEl>
                                      </p:cBhvr>
                                    </p:animEffect>
                                    <p:animScale>
                                      <p:cBhvr>
                                        <p:cTn id="26" dur="250" autoRev="1" fill="hold"/>
                                        <p:tgtEl>
                                          <p:spTgt spid="2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53" presetClass="entr" presetSubtype="16"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par>
                          <p:cTn id="43" fill="hold">
                            <p:stCondLst>
                              <p:cond delay="500"/>
                            </p:stCondLst>
                            <p:childTnLst>
                              <p:par>
                                <p:cTn id="44" presetID="26" presetClass="emph" presetSubtype="0" fill="hold" grpId="1" nodeType="afterEffect">
                                  <p:stCondLst>
                                    <p:cond delay="0"/>
                                  </p:stCondLst>
                                  <p:childTnLst>
                                    <p:animEffect transition="out" filter="fade">
                                      <p:cBhvr>
                                        <p:cTn id="45" dur="500" tmFilter="0, 0; .2, .5; .8, .5; 1, 0"/>
                                        <p:tgtEl>
                                          <p:spTgt spid="21"/>
                                        </p:tgtEl>
                                      </p:cBhvr>
                                    </p:animEffect>
                                    <p:animScale>
                                      <p:cBhvr>
                                        <p:cTn id="46" dur="250" autoRev="1" fill="hold"/>
                                        <p:tgtEl>
                                          <p:spTgt spid="21"/>
                                        </p:tgtEl>
                                      </p:cBhvr>
                                      <p:by x="105000" y="105000"/>
                                    </p:animScale>
                                  </p:childTnLst>
                                </p:cTn>
                              </p:par>
                            </p:childTnLst>
                          </p:cTn>
                        </p:par>
                        <p:par>
                          <p:cTn id="47" fill="hold">
                            <p:stCondLst>
                              <p:cond delay="1000"/>
                            </p:stCondLst>
                            <p:childTnLst>
                              <p:par>
                                <p:cTn id="48" presetID="26" presetClass="emph" presetSubtype="0" fill="hold" grpId="2" nodeType="afterEffect">
                                  <p:stCondLst>
                                    <p:cond delay="0"/>
                                  </p:stCondLst>
                                  <p:childTnLst>
                                    <p:animEffect transition="out" filter="fade">
                                      <p:cBhvr>
                                        <p:cTn id="49" dur="500" tmFilter="0, 0; .2, .5; .8, .5; 1, 0"/>
                                        <p:tgtEl>
                                          <p:spTgt spid="21"/>
                                        </p:tgtEl>
                                      </p:cBhvr>
                                    </p:animEffect>
                                    <p:animScale>
                                      <p:cBhvr>
                                        <p:cTn id="50"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animBg="1"/>
      <p:bldP spid="20" grpId="1" animBg="1"/>
      <p:bldP spid="20" grpId="2" animBg="1"/>
      <p:bldP spid="21" grpId="0" animBg="1"/>
      <p:bldP spid="21" grpId="1" animBg="1"/>
      <p:bldP spid="21" grpId="2" animBg="1"/>
      <p:bldP spid="25" grpId="0" animBg="1"/>
      <p:bldP spid="26" grpId="0" animBg="1"/>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7030A0"/>
                </a:solidFill>
              </a:rPr>
              <a:t>Filters</a:t>
            </a:r>
            <a:r>
              <a:rPr lang="en-CA" sz="2000" dirty="0"/>
              <a:t>.</a:t>
            </a:r>
          </a:p>
        </p:txBody>
      </p:sp>
      <p:pic>
        <p:nvPicPr>
          <p:cNvPr id="11" name="Picture 10">
            <a:extLst>
              <a:ext uri="{FF2B5EF4-FFF2-40B4-BE49-F238E27FC236}">
                <a16:creationId xmlns:a16="http://schemas.microsoft.com/office/drawing/2014/main" id="{F07A87AB-5FCF-484E-A009-D84F51131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06" y="1002144"/>
            <a:ext cx="4749484" cy="5821352"/>
          </a:xfrm>
          <a:prstGeom prst="rect">
            <a:avLst/>
          </a:prstGeom>
        </p:spPr>
      </p:pic>
      <p:pic>
        <p:nvPicPr>
          <p:cNvPr id="15" name="Picture 14">
            <a:extLst>
              <a:ext uri="{FF2B5EF4-FFF2-40B4-BE49-F238E27FC236}">
                <a16:creationId xmlns:a16="http://schemas.microsoft.com/office/drawing/2014/main" id="{8D010926-D2A1-4EB1-9FF0-BF9A1F799B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645" y="1040964"/>
            <a:ext cx="2227502" cy="5743712"/>
          </a:xfrm>
          <a:prstGeom prst="rect">
            <a:avLst/>
          </a:prstGeom>
        </p:spPr>
      </p:pic>
      <p:cxnSp>
        <p:nvCxnSpPr>
          <p:cNvPr id="39" name="Straight Arrow Connector 38">
            <a:extLst>
              <a:ext uri="{FF2B5EF4-FFF2-40B4-BE49-F238E27FC236}">
                <a16:creationId xmlns:a16="http://schemas.microsoft.com/office/drawing/2014/main" id="{026CB544-A2C5-46F7-B055-D3A0DA494E9F}"/>
              </a:ext>
            </a:extLst>
          </p:cNvPr>
          <p:cNvCxnSpPr>
            <a:cxnSpLocks/>
          </p:cNvCxnSpPr>
          <p:nvPr/>
        </p:nvCxnSpPr>
        <p:spPr>
          <a:xfrm>
            <a:off x="9190579" y="2372264"/>
            <a:ext cx="0" cy="186330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7275CC1-44A0-48BC-929D-555031B2BD5B}"/>
              </a:ext>
            </a:extLst>
          </p:cNvPr>
          <p:cNvCxnSpPr>
            <a:cxnSpLocks/>
          </p:cNvCxnSpPr>
          <p:nvPr/>
        </p:nvCxnSpPr>
        <p:spPr>
          <a:xfrm flipH="1" flipV="1">
            <a:off x="2061713" y="3681550"/>
            <a:ext cx="5322499" cy="126138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DCBC50E-1C38-4003-9A17-62C00F6A744F}"/>
              </a:ext>
            </a:extLst>
          </p:cNvPr>
          <p:cNvCxnSpPr>
            <a:cxnSpLocks/>
          </p:cNvCxnSpPr>
          <p:nvPr/>
        </p:nvCxnSpPr>
        <p:spPr>
          <a:xfrm flipH="1" flipV="1">
            <a:off x="2061713" y="3493698"/>
            <a:ext cx="5322498" cy="125083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3DE5ED0-8F93-4420-91B4-46DC1B7AA43B}"/>
              </a:ext>
            </a:extLst>
          </p:cNvPr>
          <p:cNvCxnSpPr>
            <a:cxnSpLocks/>
          </p:cNvCxnSpPr>
          <p:nvPr/>
        </p:nvCxnSpPr>
        <p:spPr>
          <a:xfrm flipH="1" flipV="1">
            <a:off x="2061712" y="3362452"/>
            <a:ext cx="5309457" cy="118366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E33804EE-B471-4D44-847C-4C211978231F}"/>
              </a:ext>
            </a:extLst>
          </p:cNvPr>
          <p:cNvCxnSpPr>
            <a:cxnSpLocks/>
          </p:cNvCxnSpPr>
          <p:nvPr/>
        </p:nvCxnSpPr>
        <p:spPr>
          <a:xfrm flipH="1" flipV="1">
            <a:off x="2074754" y="3174209"/>
            <a:ext cx="5309457" cy="118366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9983611-DF90-4105-99C7-0ABC57466215}"/>
              </a:ext>
            </a:extLst>
          </p:cNvPr>
          <p:cNvCxnSpPr>
            <a:cxnSpLocks/>
          </p:cNvCxnSpPr>
          <p:nvPr/>
        </p:nvCxnSpPr>
        <p:spPr>
          <a:xfrm>
            <a:off x="7824158" y="2372264"/>
            <a:ext cx="1366421"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06E7583C-FFEB-4176-918D-268A295D9FF4}"/>
              </a:ext>
            </a:extLst>
          </p:cNvPr>
          <p:cNvCxnSpPr>
            <a:cxnSpLocks/>
          </p:cNvCxnSpPr>
          <p:nvPr/>
        </p:nvCxnSpPr>
        <p:spPr>
          <a:xfrm>
            <a:off x="8071449" y="2533290"/>
            <a:ext cx="1119130"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92D779F3-40D2-4C64-B053-95C74E9CD5EC}"/>
              </a:ext>
            </a:extLst>
          </p:cNvPr>
          <p:cNvCxnSpPr>
            <a:cxnSpLocks/>
          </p:cNvCxnSpPr>
          <p:nvPr/>
        </p:nvCxnSpPr>
        <p:spPr>
          <a:xfrm>
            <a:off x="7824158" y="2720196"/>
            <a:ext cx="1366421"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FB95F5F6-B000-41BD-8B4E-4059FA451387}"/>
              </a:ext>
            </a:extLst>
          </p:cNvPr>
          <p:cNvCxnSpPr>
            <a:cxnSpLocks/>
          </p:cNvCxnSpPr>
          <p:nvPr/>
        </p:nvCxnSpPr>
        <p:spPr>
          <a:xfrm>
            <a:off x="7930551" y="3243218"/>
            <a:ext cx="1260028"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4C3D2396-486A-4C0F-99E6-D258D5940CCF}"/>
              </a:ext>
            </a:extLst>
          </p:cNvPr>
          <p:cNvSpPr txBox="1"/>
          <p:nvPr/>
        </p:nvSpPr>
        <p:spPr>
          <a:xfrm>
            <a:off x="3505920" y="1186045"/>
            <a:ext cx="3339212" cy="1015663"/>
          </a:xfrm>
          <a:prstGeom prst="rect">
            <a:avLst/>
          </a:prstGeom>
          <a:noFill/>
          <a:ln w="19050">
            <a:solidFill>
              <a:srgbClr val="00B050"/>
            </a:solidFill>
          </a:ln>
        </p:spPr>
        <p:txBody>
          <a:bodyPr wrap="square" rtlCol="0">
            <a:spAutoFit/>
          </a:bodyPr>
          <a:lstStyle/>
          <a:p>
            <a:r>
              <a:rPr lang="en-CA" sz="2000" dirty="0"/>
              <a:t>Sort the data fields into the following areas by dragging and dropping it.</a:t>
            </a:r>
          </a:p>
        </p:txBody>
      </p:sp>
    </p:spTree>
    <p:extLst>
      <p:ext uri="{BB962C8B-B14F-4D97-AF65-F5344CB8AC3E}">
        <p14:creationId xmlns:p14="http://schemas.microsoft.com/office/powerpoint/2010/main" val="2586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par>
                                <p:cTn id="8" presetID="22" presetClass="entr" presetSubtype="8" fill="hold"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wipe(left)">
                                      <p:cBhvr>
                                        <p:cTn id="10" dur="500"/>
                                        <p:tgtEl>
                                          <p:spTgt spid="69"/>
                                        </p:tgtEl>
                                      </p:cBhvr>
                                    </p:animEffect>
                                  </p:childTnLst>
                                </p:cTn>
                              </p:par>
                              <p:par>
                                <p:cTn id="11" presetID="22" presetClass="entr" presetSubtype="8"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wipe(left)">
                                      <p:cBhvr>
                                        <p:cTn id="13" dur="500"/>
                                        <p:tgtEl>
                                          <p:spTgt spid="71"/>
                                        </p:tgtEl>
                                      </p:cBhvr>
                                    </p:animEffect>
                                  </p:childTnLst>
                                </p:cTn>
                              </p:par>
                              <p:par>
                                <p:cTn id="14" presetID="22" presetClass="entr" presetSubtype="8" fill="hold" nodeType="with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wipe(left)">
                                      <p:cBhvr>
                                        <p:cTn id="16" dur="500"/>
                                        <p:tgtEl>
                                          <p:spTgt spid="72"/>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wipe(up)">
                                      <p:cBhvr>
                                        <p:cTn id="20" dur="500"/>
                                        <p:tgtEl>
                                          <p:spTgt spid="3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right)">
                                      <p:cBhvr>
                                        <p:cTn id="25" dur="500"/>
                                        <p:tgtEl>
                                          <p:spTgt spid="42"/>
                                        </p:tgtEl>
                                      </p:cBhvr>
                                    </p:animEffect>
                                  </p:childTnLst>
                                </p:cTn>
                              </p:par>
                              <p:par>
                                <p:cTn id="26" presetID="22" presetClass="entr" presetSubtype="2" fill="hold" nodeType="with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right)">
                                      <p:cBhvr>
                                        <p:cTn id="28" dur="500"/>
                                        <p:tgtEl>
                                          <p:spTgt spid="59"/>
                                        </p:tgtEl>
                                      </p:cBhvr>
                                    </p:animEffect>
                                  </p:childTnLst>
                                </p:cTn>
                              </p:par>
                              <p:par>
                                <p:cTn id="29" presetID="22" presetClass="entr" presetSubtype="2"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right)">
                                      <p:cBhvr>
                                        <p:cTn id="31" dur="500"/>
                                        <p:tgtEl>
                                          <p:spTgt spid="43"/>
                                        </p:tgtEl>
                                      </p:cBhvr>
                                    </p:animEffect>
                                  </p:childTnLst>
                                </p:cTn>
                              </p:par>
                              <p:par>
                                <p:cTn id="32" presetID="22" presetClass="entr" presetSubtype="2" fill="hold" nodeType="with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right)">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5"/>
                                        </p:tgtEl>
                                        <p:attrNameLst>
                                          <p:attrName>style.visibility</p:attrName>
                                        </p:attrNameLst>
                                      </p:cBhvr>
                                      <p:to>
                                        <p:strVal val="visible"/>
                                      </p:to>
                                    </p:set>
                                    <p:anim calcmode="lin" valueType="num">
                                      <p:cBhvr additive="base">
                                        <p:cTn id="39" dur="500" fill="hold"/>
                                        <p:tgtEl>
                                          <p:spTgt spid="75"/>
                                        </p:tgtEl>
                                        <p:attrNameLst>
                                          <p:attrName>ppt_x</p:attrName>
                                        </p:attrNameLst>
                                      </p:cBhvr>
                                      <p:tavLst>
                                        <p:tav tm="0">
                                          <p:val>
                                            <p:strVal val="#ppt_x"/>
                                          </p:val>
                                        </p:tav>
                                        <p:tav tm="100000">
                                          <p:val>
                                            <p:strVal val="#ppt_x"/>
                                          </p:val>
                                        </p:tav>
                                      </p:tavLst>
                                    </p:anim>
                                    <p:anim calcmode="lin" valueType="num">
                                      <p:cBhvr additive="base">
                                        <p:cTn id="40"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7030A0"/>
                </a:solidFill>
              </a:rPr>
              <a:t>Filters</a:t>
            </a:r>
            <a:r>
              <a:rPr lang="en-CA" sz="2000" dirty="0"/>
              <a:t>.</a:t>
            </a:r>
          </a:p>
        </p:txBody>
      </p:sp>
      <p:pic>
        <p:nvPicPr>
          <p:cNvPr id="11" name="Picture 10">
            <a:extLst>
              <a:ext uri="{FF2B5EF4-FFF2-40B4-BE49-F238E27FC236}">
                <a16:creationId xmlns:a16="http://schemas.microsoft.com/office/drawing/2014/main" id="{F07A87AB-5FCF-484E-A009-D84F51131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06" y="1002144"/>
            <a:ext cx="4749484" cy="5821352"/>
          </a:xfrm>
          <a:prstGeom prst="rect">
            <a:avLst/>
          </a:prstGeom>
        </p:spPr>
      </p:pic>
      <p:pic>
        <p:nvPicPr>
          <p:cNvPr id="15" name="Picture 14">
            <a:extLst>
              <a:ext uri="{FF2B5EF4-FFF2-40B4-BE49-F238E27FC236}">
                <a16:creationId xmlns:a16="http://schemas.microsoft.com/office/drawing/2014/main" id="{8D010926-D2A1-4EB1-9FF0-BF9A1F799B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645" y="1040964"/>
            <a:ext cx="2227502" cy="5743712"/>
          </a:xfrm>
          <a:prstGeom prst="rect">
            <a:avLst/>
          </a:prstGeom>
        </p:spPr>
      </p:pic>
      <p:sp>
        <p:nvSpPr>
          <p:cNvPr id="16" name="TextBox 15">
            <a:extLst>
              <a:ext uri="{FF2B5EF4-FFF2-40B4-BE49-F238E27FC236}">
                <a16:creationId xmlns:a16="http://schemas.microsoft.com/office/drawing/2014/main" id="{73A93AE2-36D7-40C3-9F6B-33F196131938}"/>
              </a:ext>
            </a:extLst>
          </p:cNvPr>
          <p:cNvSpPr txBox="1"/>
          <p:nvPr/>
        </p:nvSpPr>
        <p:spPr>
          <a:xfrm>
            <a:off x="3505920" y="1194671"/>
            <a:ext cx="3339212" cy="1015663"/>
          </a:xfrm>
          <a:prstGeom prst="rect">
            <a:avLst/>
          </a:prstGeom>
          <a:noFill/>
          <a:ln w="19050">
            <a:solidFill>
              <a:srgbClr val="00B050"/>
            </a:solidFill>
          </a:ln>
        </p:spPr>
        <p:txBody>
          <a:bodyPr wrap="square" rtlCol="0">
            <a:spAutoFit/>
          </a:bodyPr>
          <a:lstStyle/>
          <a:p>
            <a:r>
              <a:rPr lang="en-CA" sz="2000" dirty="0"/>
              <a:t>Set the filter for each of these four fields to restrict the data used in the table/chart.</a:t>
            </a:r>
          </a:p>
        </p:txBody>
      </p:sp>
      <p:cxnSp>
        <p:nvCxnSpPr>
          <p:cNvPr id="44" name="Straight Arrow Connector 43">
            <a:extLst>
              <a:ext uri="{FF2B5EF4-FFF2-40B4-BE49-F238E27FC236}">
                <a16:creationId xmlns:a16="http://schemas.microsoft.com/office/drawing/2014/main" id="{FBDE513E-B9E9-49CF-83AB-AC666072757F}"/>
              </a:ext>
            </a:extLst>
          </p:cNvPr>
          <p:cNvCxnSpPr/>
          <p:nvPr/>
        </p:nvCxnSpPr>
        <p:spPr>
          <a:xfrm flipH="1">
            <a:off x="2018581" y="2201708"/>
            <a:ext cx="1487339" cy="96418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AAEC5B5-1DB2-474A-97BA-4F186D96086B}"/>
              </a:ext>
            </a:extLst>
          </p:cNvPr>
          <p:cNvCxnSpPr>
            <a:cxnSpLocks/>
          </p:cNvCxnSpPr>
          <p:nvPr/>
        </p:nvCxnSpPr>
        <p:spPr>
          <a:xfrm flipH="1">
            <a:off x="2018578" y="2219117"/>
            <a:ext cx="1487342" cy="111741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31608D04-C931-4FB8-A356-233DC91F2C0B}"/>
              </a:ext>
            </a:extLst>
          </p:cNvPr>
          <p:cNvCxnSpPr>
            <a:cxnSpLocks/>
          </p:cNvCxnSpPr>
          <p:nvPr/>
        </p:nvCxnSpPr>
        <p:spPr>
          <a:xfrm flipH="1">
            <a:off x="2018581" y="2219117"/>
            <a:ext cx="1487339" cy="129183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A998A093-48ED-4743-B955-CF5739E8FFE3}"/>
              </a:ext>
            </a:extLst>
          </p:cNvPr>
          <p:cNvCxnSpPr>
            <a:cxnSpLocks/>
          </p:cNvCxnSpPr>
          <p:nvPr/>
        </p:nvCxnSpPr>
        <p:spPr>
          <a:xfrm flipH="1">
            <a:off x="2018579" y="2201708"/>
            <a:ext cx="1487341" cy="149039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68" name="Picture 67">
            <a:extLst>
              <a:ext uri="{FF2B5EF4-FFF2-40B4-BE49-F238E27FC236}">
                <a16:creationId xmlns:a16="http://schemas.microsoft.com/office/drawing/2014/main" id="{74663CF9-AFFA-4EFA-B70C-051A2F60F1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7853" y="2289507"/>
            <a:ext cx="1798650" cy="2422671"/>
          </a:xfrm>
          <a:prstGeom prst="rect">
            <a:avLst/>
          </a:prstGeom>
        </p:spPr>
      </p:pic>
      <p:pic>
        <p:nvPicPr>
          <p:cNvPr id="75" name="Picture 74">
            <a:extLst>
              <a:ext uri="{FF2B5EF4-FFF2-40B4-BE49-F238E27FC236}">
                <a16:creationId xmlns:a16="http://schemas.microsoft.com/office/drawing/2014/main" id="{F0F31A16-1185-4D76-A84B-E9010FBC57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7853" y="4765099"/>
            <a:ext cx="3339213" cy="2050262"/>
          </a:xfrm>
          <a:prstGeom prst="rect">
            <a:avLst/>
          </a:prstGeom>
        </p:spPr>
      </p:pic>
      <p:pic>
        <p:nvPicPr>
          <p:cNvPr id="77" name="Picture 76">
            <a:extLst>
              <a:ext uri="{FF2B5EF4-FFF2-40B4-BE49-F238E27FC236}">
                <a16:creationId xmlns:a16="http://schemas.microsoft.com/office/drawing/2014/main" id="{89C3BAE1-BEE7-41E3-B430-BD3989684E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0209" y="2302190"/>
            <a:ext cx="1846743" cy="2050262"/>
          </a:xfrm>
          <a:prstGeom prst="rect">
            <a:avLst/>
          </a:prstGeom>
        </p:spPr>
      </p:pic>
      <p:pic>
        <p:nvPicPr>
          <p:cNvPr id="79" name="Picture 78">
            <a:extLst>
              <a:ext uri="{FF2B5EF4-FFF2-40B4-BE49-F238E27FC236}">
                <a16:creationId xmlns:a16="http://schemas.microsoft.com/office/drawing/2014/main" id="{407381E2-DCF5-4FC4-80A4-A3384D9058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960" y="4048629"/>
            <a:ext cx="1994187" cy="2023951"/>
          </a:xfrm>
          <a:prstGeom prst="rect">
            <a:avLst/>
          </a:prstGeom>
        </p:spPr>
      </p:pic>
    </p:spTree>
    <p:extLst>
      <p:ext uri="{BB962C8B-B14F-4D97-AF65-F5344CB8AC3E}">
        <p14:creationId xmlns:p14="http://schemas.microsoft.com/office/powerpoint/2010/main" val="82564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right)">
                                      <p:cBhvr>
                                        <p:cTn id="12" dur="500"/>
                                        <p:tgtEl>
                                          <p:spTgt spid="44"/>
                                        </p:tgtEl>
                                      </p:cBhvr>
                                    </p:animEffect>
                                  </p:childTnLst>
                                </p:cTn>
                              </p:par>
                              <p:par>
                                <p:cTn id="13" presetID="22" presetClass="entr" presetSubtype="2"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right)">
                                      <p:cBhvr>
                                        <p:cTn id="15" dur="500"/>
                                        <p:tgtEl>
                                          <p:spTgt spid="52"/>
                                        </p:tgtEl>
                                      </p:cBhvr>
                                    </p:animEffect>
                                  </p:childTnLst>
                                </p:cTn>
                              </p:par>
                              <p:par>
                                <p:cTn id="16" presetID="22" presetClass="entr" presetSubtype="2" fill="hold" nodeType="withEffect">
                                  <p:stCondLst>
                                    <p:cond delay="0"/>
                                  </p:stCondLst>
                                  <p:childTnLst>
                                    <p:set>
                                      <p:cBhvr>
                                        <p:cTn id="17" dur="1" fill="hold">
                                          <p:stCondLst>
                                            <p:cond delay="0"/>
                                          </p:stCondLst>
                                        </p:cTn>
                                        <p:tgtEl>
                                          <p:spTgt spid="55"/>
                                        </p:tgtEl>
                                        <p:attrNameLst>
                                          <p:attrName>style.visibility</p:attrName>
                                        </p:attrNameLst>
                                      </p:cBhvr>
                                      <p:to>
                                        <p:strVal val="visible"/>
                                      </p:to>
                                    </p:set>
                                    <p:animEffect transition="in" filter="wipe(right)">
                                      <p:cBhvr>
                                        <p:cTn id="18" dur="500"/>
                                        <p:tgtEl>
                                          <p:spTgt spid="55"/>
                                        </p:tgtEl>
                                      </p:cBhvr>
                                    </p:animEffect>
                                  </p:childTnLst>
                                </p:cTn>
                              </p:par>
                              <p:par>
                                <p:cTn id="19" presetID="22" presetClass="entr" presetSubtype="2"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wipe(right)">
                                      <p:cBhvr>
                                        <p:cTn id="2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C90638-4378-4EE8-9F32-2E34B0DE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780" y="1027849"/>
            <a:ext cx="4698297" cy="5756554"/>
          </a:xfrm>
          <a:prstGeom prst="rect">
            <a:avLst/>
          </a:prstGeom>
        </p:spPr>
      </p:pic>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C00000"/>
                </a:solidFill>
              </a:rPr>
              <a:t>Rows</a:t>
            </a:r>
            <a:r>
              <a:rPr lang="en-CA" sz="2000" b="1" dirty="0"/>
              <a:t>.</a:t>
            </a:r>
            <a:endParaRPr lang="en-CA" sz="2000" dirty="0"/>
          </a:p>
        </p:txBody>
      </p:sp>
      <p:cxnSp>
        <p:nvCxnSpPr>
          <p:cNvPr id="20" name="Straight Arrow Connector 19">
            <a:extLst>
              <a:ext uri="{FF2B5EF4-FFF2-40B4-BE49-F238E27FC236}">
                <a16:creationId xmlns:a16="http://schemas.microsoft.com/office/drawing/2014/main" id="{7391028F-ACC6-4F95-982B-2FD666024F29}"/>
              </a:ext>
            </a:extLst>
          </p:cNvPr>
          <p:cNvCxnSpPr>
            <a:cxnSpLocks/>
            <a:stCxn id="39" idx="2"/>
          </p:cNvCxnSpPr>
          <p:nvPr/>
        </p:nvCxnSpPr>
        <p:spPr>
          <a:xfrm flipH="1">
            <a:off x="8721665" y="3043870"/>
            <a:ext cx="1281218" cy="251746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F644B5E-5321-4AFC-9E3B-6960DF103A02}"/>
              </a:ext>
            </a:extLst>
          </p:cNvPr>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17" name="Picture 16">
            <a:extLst>
              <a:ext uri="{FF2B5EF4-FFF2-40B4-BE49-F238E27FC236}">
                <a16:creationId xmlns:a16="http://schemas.microsoft.com/office/drawing/2014/main" id="{4F51F127-0837-4430-87DF-E66C835BE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339" y="1027849"/>
            <a:ext cx="5625101" cy="5727531"/>
          </a:xfrm>
          <a:prstGeom prst="rect">
            <a:avLst/>
          </a:prstGeom>
        </p:spPr>
      </p:pic>
      <p:sp>
        <p:nvSpPr>
          <p:cNvPr id="19" name="TextBox 18">
            <a:extLst>
              <a:ext uri="{FF2B5EF4-FFF2-40B4-BE49-F238E27FC236}">
                <a16:creationId xmlns:a16="http://schemas.microsoft.com/office/drawing/2014/main" id="{F87FB350-0A88-4E61-BD5A-EB342DC386CA}"/>
              </a:ext>
            </a:extLst>
          </p:cNvPr>
          <p:cNvSpPr txBox="1"/>
          <p:nvPr/>
        </p:nvSpPr>
        <p:spPr>
          <a:xfrm>
            <a:off x="5994863" y="4305300"/>
            <a:ext cx="1102452" cy="400110"/>
          </a:xfrm>
          <a:prstGeom prst="rect">
            <a:avLst/>
          </a:prstGeom>
          <a:noFill/>
          <a:ln w="19050">
            <a:solidFill>
              <a:srgbClr val="00B050"/>
            </a:solidFill>
          </a:ln>
        </p:spPr>
        <p:txBody>
          <a:bodyPr wrap="square" rtlCol="0">
            <a:spAutoFit/>
          </a:bodyPr>
          <a:lstStyle>
            <a:defPPr>
              <a:defRPr lang="en-US"/>
            </a:defPPr>
            <a:lvl1pPr>
              <a:defRPr sz="2000"/>
            </a:lvl1pPr>
          </a:lstStyle>
          <a:p>
            <a:r>
              <a:rPr lang="en-US" dirty="0"/>
              <a:t>Remove</a:t>
            </a:r>
          </a:p>
        </p:txBody>
      </p:sp>
      <p:cxnSp>
        <p:nvCxnSpPr>
          <p:cNvPr id="22" name="Straight Arrow Connector 21">
            <a:extLst>
              <a:ext uri="{FF2B5EF4-FFF2-40B4-BE49-F238E27FC236}">
                <a16:creationId xmlns:a16="http://schemas.microsoft.com/office/drawing/2014/main" id="{C5D77D84-9553-4B66-B5E1-02061F450F1F}"/>
              </a:ext>
            </a:extLst>
          </p:cNvPr>
          <p:cNvCxnSpPr>
            <a:stCxn id="19" idx="1"/>
          </p:cNvCxnSpPr>
          <p:nvPr/>
        </p:nvCxnSpPr>
        <p:spPr>
          <a:xfrm flipH="1">
            <a:off x="3305175" y="4505355"/>
            <a:ext cx="2689688" cy="53337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42D2243-F907-433E-85CD-7536E9E8C62F}"/>
              </a:ext>
            </a:extLst>
          </p:cNvPr>
          <p:cNvCxnSpPr>
            <a:cxnSpLocks/>
            <a:stCxn id="19" idx="1"/>
          </p:cNvCxnSpPr>
          <p:nvPr/>
        </p:nvCxnSpPr>
        <p:spPr>
          <a:xfrm flipH="1">
            <a:off x="1504950" y="4505355"/>
            <a:ext cx="4489913" cy="105724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1D93094-0952-43ED-9383-13FE77D62343}"/>
              </a:ext>
            </a:extLst>
          </p:cNvPr>
          <p:cNvSpPr txBox="1"/>
          <p:nvPr/>
        </p:nvSpPr>
        <p:spPr>
          <a:xfrm>
            <a:off x="6284386" y="3818792"/>
            <a:ext cx="498741" cy="369332"/>
          </a:xfrm>
          <a:prstGeom prst="rect">
            <a:avLst/>
          </a:prstGeom>
          <a:noFill/>
        </p:spPr>
        <p:txBody>
          <a:bodyPr wrap="square" rtlCol="0">
            <a:spAutoFit/>
          </a:bodyPr>
          <a:lstStyle/>
          <a:p>
            <a:r>
              <a:rPr lang="en-US" dirty="0"/>
              <a:t>by</a:t>
            </a:r>
          </a:p>
        </p:txBody>
      </p:sp>
      <p:sp>
        <p:nvSpPr>
          <p:cNvPr id="29" name="TextBox 28">
            <a:extLst>
              <a:ext uri="{FF2B5EF4-FFF2-40B4-BE49-F238E27FC236}">
                <a16:creationId xmlns:a16="http://schemas.microsoft.com/office/drawing/2014/main" id="{8771D10F-3038-4D26-84E6-3A3CE981524C}"/>
              </a:ext>
            </a:extLst>
          </p:cNvPr>
          <p:cNvSpPr txBox="1"/>
          <p:nvPr/>
        </p:nvSpPr>
        <p:spPr>
          <a:xfrm>
            <a:off x="5994863" y="3318655"/>
            <a:ext cx="1102452" cy="400110"/>
          </a:xfrm>
          <a:prstGeom prst="rect">
            <a:avLst/>
          </a:prstGeom>
          <a:noFill/>
          <a:ln w="19050">
            <a:solidFill>
              <a:srgbClr val="00B050"/>
            </a:solidFill>
          </a:ln>
        </p:spPr>
        <p:txBody>
          <a:bodyPr wrap="square" rtlCol="0">
            <a:spAutoFit/>
          </a:bodyPr>
          <a:lstStyle>
            <a:defPPr>
              <a:defRPr lang="en-US"/>
            </a:defPPr>
            <a:lvl1pPr>
              <a:defRPr sz="2000"/>
            </a:lvl1pPr>
          </a:lstStyle>
          <a:p>
            <a:r>
              <a:rPr lang="en-US" dirty="0"/>
              <a:t>clicking</a:t>
            </a:r>
          </a:p>
        </p:txBody>
      </p:sp>
      <p:cxnSp>
        <p:nvCxnSpPr>
          <p:cNvPr id="28" name="Straight Arrow Connector 27">
            <a:extLst>
              <a:ext uri="{FF2B5EF4-FFF2-40B4-BE49-F238E27FC236}">
                <a16:creationId xmlns:a16="http://schemas.microsoft.com/office/drawing/2014/main" id="{F9DED780-32F7-4D7C-8CC5-750A8EF4C05C}"/>
              </a:ext>
            </a:extLst>
          </p:cNvPr>
          <p:cNvCxnSpPr>
            <a:cxnSpLocks/>
            <a:stCxn id="29" idx="1"/>
          </p:cNvCxnSpPr>
          <p:nvPr/>
        </p:nvCxnSpPr>
        <p:spPr>
          <a:xfrm flipH="1">
            <a:off x="3409950" y="3518710"/>
            <a:ext cx="2584913" cy="48474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8CD51BCA-620D-448F-92F4-47C7ED1E9B5F}"/>
              </a:ext>
            </a:extLst>
          </p:cNvPr>
          <p:cNvSpPr txBox="1"/>
          <p:nvPr/>
        </p:nvSpPr>
        <p:spPr>
          <a:xfrm>
            <a:off x="8353149" y="2674538"/>
            <a:ext cx="3299467" cy="369332"/>
          </a:xfrm>
          <a:prstGeom prst="rect">
            <a:avLst/>
          </a:prstGeom>
          <a:solidFill>
            <a:schemeClr val="bg1"/>
          </a:solidFill>
          <a:ln w="19050">
            <a:solidFill>
              <a:srgbClr val="00B050"/>
            </a:solidFill>
          </a:ln>
        </p:spPr>
        <p:txBody>
          <a:bodyPr wrap="square" rtlCol="0">
            <a:spAutoFit/>
          </a:bodyPr>
          <a:lstStyle/>
          <a:p>
            <a:r>
              <a:rPr lang="en-US" dirty="0"/>
              <a:t>drag </a:t>
            </a:r>
            <a:r>
              <a:rPr lang="en-US" b="1" dirty="0"/>
              <a:t>Smoking</a:t>
            </a:r>
            <a:r>
              <a:rPr lang="en-US" dirty="0"/>
              <a:t> to the Rows panel.</a:t>
            </a:r>
          </a:p>
        </p:txBody>
      </p:sp>
    </p:spTree>
    <p:extLst>
      <p:ext uri="{BB962C8B-B14F-4D97-AF65-F5344CB8AC3E}">
        <p14:creationId xmlns:p14="http://schemas.microsoft.com/office/powerpoint/2010/main" val="265324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0-#ppt_w/2"/>
                                          </p:val>
                                        </p:tav>
                                        <p:tav tm="100000">
                                          <p:val>
                                            <p:strVal val="#ppt_x"/>
                                          </p:val>
                                        </p:tav>
                                      </p:tavLst>
                                    </p:anim>
                                    <p:anim calcmode="lin" valueType="num">
                                      <p:cBhvr additive="base">
                                        <p:cTn id="8" dur="500" fill="hold"/>
                                        <p:tgtEl>
                                          <p:spTgt spid="3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right)">
                                      <p:cBhvr>
                                        <p:cTn id="21" dur="500"/>
                                        <p:tgtEl>
                                          <p:spTgt spid="22"/>
                                        </p:tgtEl>
                                      </p:cBhvr>
                                    </p:animEffect>
                                  </p:childTnLst>
                                </p:cTn>
                              </p:par>
                              <p:par>
                                <p:cTn id="22" presetID="22" presetClass="entr" presetSubtype="2"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right)">
                                      <p:cBhvr>
                                        <p:cTn id="24" dur="500"/>
                                        <p:tgtEl>
                                          <p:spTgt spid="25"/>
                                        </p:tgtEl>
                                      </p:cBhvr>
                                    </p:animEffect>
                                  </p:childTnLst>
                                </p:cTn>
                              </p:par>
                            </p:childTnLst>
                          </p:cTn>
                        </p:par>
                        <p:par>
                          <p:cTn id="25" fill="hold">
                            <p:stCondLst>
                              <p:cond delay="2000"/>
                            </p:stCondLst>
                            <p:childTnLst>
                              <p:par>
                                <p:cTn id="26" presetID="2" presetClass="entr" presetSubtype="4"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ppt_x"/>
                                          </p:val>
                                        </p:tav>
                                        <p:tav tm="100000">
                                          <p:val>
                                            <p:strVal val="#ppt_x"/>
                                          </p:val>
                                        </p:tav>
                                      </p:tavLst>
                                    </p:anim>
                                    <p:anim calcmode="lin" valueType="num">
                                      <p:cBhvr additive="base">
                                        <p:cTn id="29" dur="500" fill="hold"/>
                                        <p:tgtEl>
                                          <p:spTgt spid="26"/>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2" presetClass="entr" presetSubtype="2" fill="hold" nodeType="after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right)">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p:bldP spid="29" grpId="0" animBg="1"/>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9536B9-B50C-444C-88D1-699D1A48CA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39" y="1041651"/>
            <a:ext cx="4986020" cy="5727531"/>
          </a:xfrm>
          <a:prstGeom prst="rect">
            <a:avLst/>
          </a:prstGeom>
        </p:spPr>
      </p:pic>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C00000"/>
                </a:solidFill>
              </a:rPr>
              <a:t>Rows</a:t>
            </a:r>
            <a:r>
              <a:rPr lang="en-CA" sz="2000" b="1" dirty="0"/>
              <a:t>.</a:t>
            </a:r>
            <a:endParaRPr lang="en-CA" sz="2000" dirty="0"/>
          </a:p>
        </p:txBody>
      </p:sp>
      <p:sp>
        <p:nvSpPr>
          <p:cNvPr id="16" name="TextBox 15">
            <a:extLst>
              <a:ext uri="{FF2B5EF4-FFF2-40B4-BE49-F238E27FC236}">
                <a16:creationId xmlns:a16="http://schemas.microsoft.com/office/drawing/2014/main" id="{DF644B5E-5321-4AFC-9E3B-6960DF103A02}"/>
              </a:ext>
            </a:extLst>
          </p:cNvPr>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5" name="Picture 4">
            <a:extLst>
              <a:ext uri="{FF2B5EF4-FFF2-40B4-BE49-F238E27FC236}">
                <a16:creationId xmlns:a16="http://schemas.microsoft.com/office/drawing/2014/main" id="{7039BE5E-181F-4119-9D73-DD59BB098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687" y="1091614"/>
            <a:ext cx="5231746" cy="5600000"/>
          </a:xfrm>
          <a:prstGeom prst="rect">
            <a:avLst/>
          </a:prstGeom>
        </p:spPr>
      </p:pic>
      <p:sp>
        <p:nvSpPr>
          <p:cNvPr id="8" name="TextBox 7">
            <a:extLst>
              <a:ext uri="{FF2B5EF4-FFF2-40B4-BE49-F238E27FC236}">
                <a16:creationId xmlns:a16="http://schemas.microsoft.com/office/drawing/2014/main" id="{85642441-AFBE-4884-BE6D-A535C868FA29}"/>
              </a:ext>
            </a:extLst>
          </p:cNvPr>
          <p:cNvSpPr txBox="1"/>
          <p:nvPr/>
        </p:nvSpPr>
        <p:spPr>
          <a:xfrm>
            <a:off x="5104359" y="5181600"/>
            <a:ext cx="1077368" cy="400110"/>
          </a:xfrm>
          <a:prstGeom prst="rect">
            <a:avLst/>
          </a:prstGeom>
          <a:noFill/>
          <a:ln w="19050">
            <a:solidFill>
              <a:srgbClr val="00B050"/>
            </a:solidFill>
          </a:ln>
        </p:spPr>
        <p:txBody>
          <a:bodyPr wrap="square" rtlCol="0">
            <a:spAutoFit/>
          </a:bodyPr>
          <a:lstStyle>
            <a:defPPr>
              <a:defRPr lang="en-US"/>
            </a:defPPr>
            <a:lvl1pPr>
              <a:defRPr sz="2000"/>
            </a:lvl1pPr>
          </a:lstStyle>
          <a:p>
            <a:r>
              <a:rPr lang="en-US" dirty="0"/>
              <a:t>Deselect </a:t>
            </a:r>
          </a:p>
        </p:txBody>
      </p:sp>
      <p:cxnSp>
        <p:nvCxnSpPr>
          <p:cNvPr id="10" name="Straight Arrow Connector 9">
            <a:extLst>
              <a:ext uri="{FF2B5EF4-FFF2-40B4-BE49-F238E27FC236}">
                <a16:creationId xmlns:a16="http://schemas.microsoft.com/office/drawing/2014/main" id="{80FAB160-27FF-45BD-B43D-F6B191CE274D}"/>
              </a:ext>
            </a:extLst>
          </p:cNvPr>
          <p:cNvCxnSpPr>
            <a:stCxn id="8" idx="3"/>
          </p:cNvCxnSpPr>
          <p:nvPr/>
        </p:nvCxnSpPr>
        <p:spPr>
          <a:xfrm flipV="1">
            <a:off x="6181727" y="5057775"/>
            <a:ext cx="695323" cy="32388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2910299-ED18-4EEE-95FA-2C5A3C6D60CD}"/>
              </a:ext>
            </a:extLst>
          </p:cNvPr>
          <p:cNvCxnSpPr>
            <a:cxnSpLocks/>
            <a:stCxn id="8" idx="3"/>
          </p:cNvCxnSpPr>
          <p:nvPr/>
        </p:nvCxnSpPr>
        <p:spPr>
          <a:xfrm>
            <a:off x="6181727" y="5381655"/>
            <a:ext cx="695323" cy="38473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CE115AE-7ED1-4C8B-BE54-49D897BA29ED}"/>
              </a:ext>
            </a:extLst>
          </p:cNvPr>
          <p:cNvSpPr txBox="1"/>
          <p:nvPr/>
        </p:nvSpPr>
        <p:spPr>
          <a:xfrm>
            <a:off x="5200129" y="4429020"/>
            <a:ext cx="885827" cy="400110"/>
          </a:xfrm>
          <a:prstGeom prst="rect">
            <a:avLst/>
          </a:prstGeom>
          <a:noFill/>
          <a:ln w="19050">
            <a:solidFill>
              <a:srgbClr val="00B050"/>
            </a:solidFill>
          </a:ln>
        </p:spPr>
        <p:txBody>
          <a:bodyPr wrap="square" rtlCol="0">
            <a:spAutoFit/>
          </a:bodyPr>
          <a:lstStyle>
            <a:defPPr>
              <a:defRPr lang="en-US"/>
            </a:defPPr>
            <a:lvl1pPr>
              <a:defRPr sz="2000"/>
            </a:lvl1pPr>
          </a:lstStyle>
          <a:p>
            <a:r>
              <a:rPr lang="en-US" dirty="0"/>
              <a:t>Result </a:t>
            </a:r>
          </a:p>
        </p:txBody>
      </p:sp>
      <p:cxnSp>
        <p:nvCxnSpPr>
          <p:cNvPr id="14" name="Straight Arrow Connector 13">
            <a:extLst>
              <a:ext uri="{FF2B5EF4-FFF2-40B4-BE49-F238E27FC236}">
                <a16:creationId xmlns:a16="http://schemas.microsoft.com/office/drawing/2014/main" id="{88190097-4B53-42C8-A191-7448B3A3E69C}"/>
              </a:ext>
            </a:extLst>
          </p:cNvPr>
          <p:cNvCxnSpPr>
            <a:cxnSpLocks/>
            <a:stCxn id="23" idx="1"/>
            <a:endCxn id="15" idx="1"/>
          </p:cNvCxnSpPr>
          <p:nvPr/>
        </p:nvCxnSpPr>
        <p:spPr>
          <a:xfrm flipH="1">
            <a:off x="3143250" y="4629075"/>
            <a:ext cx="2056879" cy="6191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Right Brace 14">
            <a:extLst>
              <a:ext uri="{FF2B5EF4-FFF2-40B4-BE49-F238E27FC236}">
                <a16:creationId xmlns:a16="http://schemas.microsoft.com/office/drawing/2014/main" id="{F9CAA2A8-F091-40D4-8098-432943680A13}"/>
              </a:ext>
            </a:extLst>
          </p:cNvPr>
          <p:cNvSpPr/>
          <p:nvPr/>
        </p:nvSpPr>
        <p:spPr>
          <a:xfrm>
            <a:off x="2828925" y="4095600"/>
            <a:ext cx="314325" cy="1190775"/>
          </a:xfrm>
          <a:prstGeom prst="rightBrace">
            <a:avLst>
              <a:gd name="adj1" fmla="val 94709"/>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31" name="Group 30">
            <a:extLst>
              <a:ext uri="{FF2B5EF4-FFF2-40B4-BE49-F238E27FC236}">
                <a16:creationId xmlns:a16="http://schemas.microsoft.com/office/drawing/2014/main" id="{8BF0FA0A-82A5-4693-A696-1F667344AD2E}"/>
              </a:ext>
            </a:extLst>
          </p:cNvPr>
          <p:cNvGrpSpPr/>
          <p:nvPr/>
        </p:nvGrpSpPr>
        <p:grpSpPr>
          <a:xfrm>
            <a:off x="7534275" y="5886450"/>
            <a:ext cx="2028825" cy="498989"/>
            <a:chOff x="7534275" y="5886450"/>
            <a:chExt cx="2028825" cy="498989"/>
          </a:xfrm>
        </p:grpSpPr>
        <p:cxnSp>
          <p:nvCxnSpPr>
            <p:cNvPr id="27" name="Straight Arrow Connector 26">
              <a:extLst>
                <a:ext uri="{FF2B5EF4-FFF2-40B4-BE49-F238E27FC236}">
                  <a16:creationId xmlns:a16="http://schemas.microsoft.com/office/drawing/2014/main" id="{4E0D80A1-3333-43FE-B5A1-D658C0D2AFCF}"/>
                </a:ext>
              </a:extLst>
            </p:cNvPr>
            <p:cNvCxnSpPr/>
            <p:nvPr/>
          </p:nvCxnSpPr>
          <p:spPr>
            <a:xfrm>
              <a:off x="7534275" y="5886450"/>
              <a:ext cx="2028825" cy="4000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C3EAAB9-E17F-49C9-9099-039DA1335E63}"/>
                </a:ext>
              </a:extLst>
            </p:cNvPr>
            <p:cNvSpPr txBox="1"/>
            <p:nvPr/>
          </p:nvSpPr>
          <p:spPr>
            <a:xfrm rot="678050">
              <a:off x="8074350" y="6016107"/>
              <a:ext cx="1004570" cy="369332"/>
            </a:xfrm>
            <a:prstGeom prst="rect">
              <a:avLst/>
            </a:prstGeom>
            <a:noFill/>
          </p:spPr>
          <p:txBody>
            <a:bodyPr wrap="square" rtlCol="0">
              <a:spAutoFit/>
            </a:bodyPr>
            <a:lstStyle/>
            <a:p>
              <a:r>
                <a:rPr lang="en-US" dirty="0"/>
                <a:t>click </a:t>
              </a:r>
              <a:r>
                <a:rPr lang="en-US" b="1" dirty="0"/>
                <a:t>OK</a:t>
              </a:r>
              <a:endParaRPr lang="en-US" dirty="0"/>
            </a:p>
          </p:txBody>
        </p:sp>
      </p:grpSp>
    </p:spTree>
    <p:extLst>
      <p:ext uri="{BB962C8B-B14F-4D97-AF65-F5344CB8AC3E}">
        <p14:creationId xmlns:p14="http://schemas.microsoft.com/office/powerpoint/2010/main" val="386183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22" presetClass="entr" presetSubtype="8"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right)">
                                      <p:cBhvr>
                                        <p:cTn id="29" dur="500"/>
                                        <p:tgtEl>
                                          <p:spTgt spid="14"/>
                                        </p:tgtEl>
                                      </p:cBhvr>
                                    </p:animEffect>
                                  </p:childTnLst>
                                </p:cTn>
                              </p:par>
                            </p:childTnLst>
                          </p:cTn>
                        </p:par>
                        <p:par>
                          <p:cTn id="30" fill="hold">
                            <p:stCondLst>
                              <p:cond delay="1000"/>
                            </p:stCondLst>
                            <p:childTnLst>
                              <p:par>
                                <p:cTn id="31" presetID="53" presetClass="entr" presetSubtype="16"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xit" presetSubtype="10" fill="hold" grpId="1" nodeType="clickEffect">
                                  <p:stCondLst>
                                    <p:cond delay="0"/>
                                  </p:stCondLst>
                                  <p:childTnLst>
                                    <p:animEffect transition="out" filter="randombar(horizontal)">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23"/>
                                        </p:tgtEl>
                                      </p:cBhvr>
                                    </p:animEffect>
                                    <p:set>
                                      <p:cBhvr>
                                        <p:cTn id="49" dur="1" fill="hold">
                                          <p:stCondLst>
                                            <p:cond delay="499"/>
                                          </p:stCondLst>
                                        </p:cTn>
                                        <p:tgtEl>
                                          <p:spTgt spid="23"/>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31"/>
                                        </p:tgtEl>
                                      </p:cBhvr>
                                    </p:animEffect>
                                    <p:set>
                                      <p:cBhvr>
                                        <p:cTn id="58" dur="1" fill="hold">
                                          <p:stCondLst>
                                            <p:cond delay="499"/>
                                          </p:stCondLst>
                                        </p:cTn>
                                        <p:tgtEl>
                                          <p:spTgt spid="31"/>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5"/>
                                        </p:tgtEl>
                                      </p:cBhvr>
                                    </p:animEffect>
                                    <p:set>
                                      <p:cBhvr>
                                        <p:cTn id="64" dur="1" fill="hold">
                                          <p:stCondLst>
                                            <p:cond delay="499"/>
                                          </p:stCondLst>
                                        </p:cTn>
                                        <p:tgtEl>
                                          <p:spTgt spid="5"/>
                                        </p:tgtEl>
                                        <p:attrNameLst>
                                          <p:attrName>style.visibility</p:attrName>
                                        </p:attrNameLst>
                                      </p:cBhvr>
                                      <p:to>
                                        <p:strVal val="hidden"/>
                                      </p:to>
                                    </p:set>
                                  </p:childTnLst>
                                </p:cTn>
                              </p:par>
                              <p:par>
                                <p:cTn id="65" presetID="14" presetClass="exit" presetSubtype="10" fill="hold" grpId="0" nodeType="withEffect">
                                  <p:stCondLst>
                                    <p:cond delay="0"/>
                                  </p:stCondLst>
                                  <p:childTnLst>
                                    <p:animEffect transition="out" filter="randombar(horizontal)">
                                      <p:cBhvr>
                                        <p:cTn id="66" dur="500"/>
                                        <p:tgtEl>
                                          <p:spTgt spid="3"/>
                                        </p:tgtEl>
                                      </p:cBhvr>
                                    </p:animEffect>
                                    <p:set>
                                      <p:cBhvr>
                                        <p:cTn id="6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8" grpId="1" animBg="1"/>
      <p:bldP spid="23" grpId="0" animBg="1"/>
      <p:bldP spid="23"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C00000"/>
                </a:solidFill>
              </a:rPr>
              <a:t>Columns</a:t>
            </a:r>
            <a:r>
              <a:rPr lang="en-CA" sz="2000" b="1" dirty="0"/>
              <a:t>.</a:t>
            </a:r>
            <a:endParaRPr lang="en-CA" sz="2000" dirty="0"/>
          </a:p>
        </p:txBody>
      </p:sp>
      <p:sp>
        <p:nvSpPr>
          <p:cNvPr id="16" name="TextBox 15">
            <a:extLst>
              <a:ext uri="{FF2B5EF4-FFF2-40B4-BE49-F238E27FC236}">
                <a16:creationId xmlns:a16="http://schemas.microsoft.com/office/drawing/2014/main" id="{DF644B5E-5321-4AFC-9E3B-6960DF103A02}"/>
              </a:ext>
            </a:extLst>
          </p:cNvPr>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4" name="Picture 3">
            <a:extLst>
              <a:ext uri="{FF2B5EF4-FFF2-40B4-BE49-F238E27FC236}">
                <a16:creationId xmlns:a16="http://schemas.microsoft.com/office/drawing/2014/main" id="{DEEFB79C-47CC-489F-8F1C-61481727E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853" y="1041651"/>
            <a:ext cx="4681266" cy="5735687"/>
          </a:xfrm>
          <a:prstGeom prst="rect">
            <a:avLst/>
          </a:prstGeom>
        </p:spPr>
      </p:pic>
      <p:cxnSp>
        <p:nvCxnSpPr>
          <p:cNvPr id="9" name="Straight Arrow Connector 8">
            <a:extLst>
              <a:ext uri="{FF2B5EF4-FFF2-40B4-BE49-F238E27FC236}">
                <a16:creationId xmlns:a16="http://schemas.microsoft.com/office/drawing/2014/main" id="{A19E33BA-D7E8-4158-AB35-D979B5D72096}"/>
              </a:ext>
            </a:extLst>
          </p:cNvPr>
          <p:cNvCxnSpPr>
            <a:cxnSpLocks/>
            <a:stCxn id="31" idx="2"/>
          </p:cNvCxnSpPr>
          <p:nvPr/>
        </p:nvCxnSpPr>
        <p:spPr>
          <a:xfrm>
            <a:off x="6221049" y="1960261"/>
            <a:ext cx="1484676" cy="72578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1877CEB-59CE-4644-BEC3-E412B2875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23" y="3896466"/>
            <a:ext cx="6581213" cy="2888032"/>
          </a:xfrm>
          <a:prstGeom prst="rect">
            <a:avLst/>
          </a:prstGeom>
        </p:spPr>
      </p:pic>
      <p:cxnSp>
        <p:nvCxnSpPr>
          <p:cNvPr id="17" name="Straight Arrow Connector 16">
            <a:extLst>
              <a:ext uri="{FF2B5EF4-FFF2-40B4-BE49-F238E27FC236}">
                <a16:creationId xmlns:a16="http://schemas.microsoft.com/office/drawing/2014/main" id="{96192C90-F6D8-42E1-B13B-696C2C5D9937}"/>
              </a:ext>
            </a:extLst>
          </p:cNvPr>
          <p:cNvCxnSpPr>
            <a:cxnSpLocks/>
            <a:stCxn id="18" idx="0"/>
          </p:cNvCxnSpPr>
          <p:nvPr/>
        </p:nvCxnSpPr>
        <p:spPr>
          <a:xfrm flipH="1" flipV="1">
            <a:off x="3714750" y="5086350"/>
            <a:ext cx="1317144" cy="7334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FA141CC-D715-4EDD-A8FD-678878F2A290}"/>
              </a:ext>
            </a:extLst>
          </p:cNvPr>
          <p:cNvSpPr txBox="1"/>
          <p:nvPr/>
        </p:nvSpPr>
        <p:spPr>
          <a:xfrm>
            <a:off x="3653463" y="5819775"/>
            <a:ext cx="2756862"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Remove </a:t>
            </a:r>
            <a:r>
              <a:rPr lang="en-US" b="1" dirty="0"/>
              <a:t>Both</a:t>
            </a:r>
            <a:r>
              <a:rPr lang="en-US" dirty="0"/>
              <a:t> </a:t>
            </a:r>
            <a:r>
              <a:rPr lang="en-US" b="1" dirty="0"/>
              <a:t>sexes</a:t>
            </a:r>
            <a:r>
              <a:rPr lang="en-US" dirty="0"/>
              <a:t> …</a:t>
            </a:r>
          </a:p>
        </p:txBody>
      </p:sp>
      <p:pic>
        <p:nvPicPr>
          <p:cNvPr id="25" name="Picture 24">
            <a:extLst>
              <a:ext uri="{FF2B5EF4-FFF2-40B4-BE49-F238E27FC236}">
                <a16:creationId xmlns:a16="http://schemas.microsoft.com/office/drawing/2014/main" id="{4096D6FA-62C1-45C0-A50F-181BD11735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23" y="1070233"/>
            <a:ext cx="5738902" cy="2693937"/>
          </a:xfrm>
          <a:prstGeom prst="rect">
            <a:avLst/>
          </a:prstGeom>
        </p:spPr>
      </p:pic>
      <p:sp>
        <p:nvSpPr>
          <p:cNvPr id="31" name="TextBox 30">
            <a:extLst>
              <a:ext uri="{FF2B5EF4-FFF2-40B4-BE49-F238E27FC236}">
                <a16:creationId xmlns:a16="http://schemas.microsoft.com/office/drawing/2014/main" id="{32828AD5-EA58-4D81-B8C8-F0123511EBC7}"/>
              </a:ext>
            </a:extLst>
          </p:cNvPr>
          <p:cNvSpPr txBox="1"/>
          <p:nvPr/>
        </p:nvSpPr>
        <p:spPr>
          <a:xfrm>
            <a:off x="4841148" y="1560151"/>
            <a:ext cx="2759802" cy="400110"/>
          </a:xfrm>
          <a:prstGeom prst="rect">
            <a:avLst/>
          </a:prstGeom>
          <a:solidFill>
            <a:srgbClr val="D5FFE8"/>
          </a:solidFill>
          <a:ln w="19050">
            <a:solidFill>
              <a:srgbClr val="00B050"/>
            </a:solidFill>
          </a:ln>
        </p:spPr>
        <p:txBody>
          <a:bodyPr wrap="square" rtlCol="0">
            <a:spAutoFit/>
          </a:bodyPr>
          <a:lstStyle/>
          <a:p>
            <a:r>
              <a:rPr lang="en-US" sz="2000" dirty="0"/>
              <a:t>… by drag the SEX field …</a:t>
            </a:r>
          </a:p>
        </p:txBody>
      </p:sp>
      <p:sp>
        <p:nvSpPr>
          <p:cNvPr id="47" name="Oval 46">
            <a:extLst>
              <a:ext uri="{FF2B5EF4-FFF2-40B4-BE49-F238E27FC236}">
                <a16:creationId xmlns:a16="http://schemas.microsoft.com/office/drawing/2014/main" id="{F23FE5B9-F417-40D4-A8EE-C92AED47AFB6}"/>
              </a:ext>
            </a:extLst>
          </p:cNvPr>
          <p:cNvSpPr/>
          <p:nvPr/>
        </p:nvSpPr>
        <p:spPr>
          <a:xfrm>
            <a:off x="2800350" y="4797962"/>
            <a:ext cx="914400" cy="564613"/>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B26554DC-362A-4E14-88EF-8FD73260A0C4}"/>
              </a:ext>
            </a:extLst>
          </p:cNvPr>
          <p:cNvGrpSpPr/>
          <p:nvPr/>
        </p:nvGrpSpPr>
        <p:grpSpPr>
          <a:xfrm>
            <a:off x="3257550" y="2968421"/>
            <a:ext cx="742950" cy="1829541"/>
            <a:chOff x="3257550" y="2968421"/>
            <a:chExt cx="742950" cy="1829541"/>
          </a:xfrm>
        </p:grpSpPr>
        <p:cxnSp>
          <p:nvCxnSpPr>
            <p:cNvPr id="26" name="Straight Arrow Connector 25">
              <a:extLst>
                <a:ext uri="{FF2B5EF4-FFF2-40B4-BE49-F238E27FC236}">
                  <a16:creationId xmlns:a16="http://schemas.microsoft.com/office/drawing/2014/main" id="{BEBD9633-D7D8-4C02-9F86-D804922793D8}"/>
                </a:ext>
              </a:extLst>
            </p:cNvPr>
            <p:cNvCxnSpPr>
              <a:cxnSpLocks/>
              <a:stCxn id="47" idx="0"/>
            </p:cNvCxnSpPr>
            <p:nvPr/>
          </p:nvCxnSpPr>
          <p:spPr>
            <a:xfrm flipV="1">
              <a:off x="3257550" y="3139130"/>
              <a:ext cx="742950" cy="165883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8DB7159-CFA1-4FD9-823D-7D3F63704393}"/>
                </a:ext>
              </a:extLst>
            </p:cNvPr>
            <p:cNvSpPr txBox="1"/>
            <p:nvPr/>
          </p:nvSpPr>
          <p:spPr>
            <a:xfrm rot="17618086">
              <a:off x="3081048" y="3402880"/>
              <a:ext cx="1238250" cy="369332"/>
            </a:xfrm>
            <a:prstGeom prst="rect">
              <a:avLst/>
            </a:prstGeom>
            <a:noFill/>
          </p:spPr>
          <p:txBody>
            <a:bodyPr wrap="square" rtlCol="0">
              <a:spAutoFit/>
            </a:bodyPr>
            <a:lstStyle/>
            <a:p>
              <a:r>
                <a:rPr lang="en-US" dirty="0"/>
                <a:t>to become</a:t>
              </a:r>
            </a:p>
          </p:txBody>
        </p:sp>
      </p:grpSp>
      <p:sp>
        <p:nvSpPr>
          <p:cNvPr id="52" name="TextBox 51">
            <a:extLst>
              <a:ext uri="{FF2B5EF4-FFF2-40B4-BE49-F238E27FC236}">
                <a16:creationId xmlns:a16="http://schemas.microsoft.com/office/drawing/2014/main" id="{FEB4C8EF-9603-4077-81E4-F844A202B440}"/>
              </a:ext>
            </a:extLst>
          </p:cNvPr>
          <p:cNvSpPr txBox="1"/>
          <p:nvPr/>
        </p:nvSpPr>
        <p:spPr>
          <a:xfrm>
            <a:off x="8143875" y="4591050"/>
            <a:ext cx="3600450"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 then display the filter dialog …</a:t>
            </a:r>
          </a:p>
        </p:txBody>
      </p:sp>
      <p:grpSp>
        <p:nvGrpSpPr>
          <p:cNvPr id="58" name="Group 57">
            <a:extLst>
              <a:ext uri="{FF2B5EF4-FFF2-40B4-BE49-F238E27FC236}">
                <a16:creationId xmlns:a16="http://schemas.microsoft.com/office/drawing/2014/main" id="{8ED8E7B2-51E0-4766-813E-330BEDBE7432}"/>
              </a:ext>
            </a:extLst>
          </p:cNvPr>
          <p:cNvGrpSpPr/>
          <p:nvPr/>
        </p:nvGrpSpPr>
        <p:grpSpPr>
          <a:xfrm>
            <a:off x="7489144" y="2724929"/>
            <a:ext cx="2523639" cy="1551796"/>
            <a:chOff x="7489144" y="2724929"/>
            <a:chExt cx="2523639" cy="1551796"/>
          </a:xfrm>
        </p:grpSpPr>
        <p:cxnSp>
          <p:nvCxnSpPr>
            <p:cNvPr id="34" name="Straight Arrow Connector 33">
              <a:extLst>
                <a:ext uri="{FF2B5EF4-FFF2-40B4-BE49-F238E27FC236}">
                  <a16:creationId xmlns:a16="http://schemas.microsoft.com/office/drawing/2014/main" id="{7EB446CF-89B4-4490-BB0E-115CC21307D5}"/>
                </a:ext>
              </a:extLst>
            </p:cNvPr>
            <p:cNvCxnSpPr>
              <a:cxnSpLocks/>
            </p:cNvCxnSpPr>
            <p:nvPr/>
          </p:nvCxnSpPr>
          <p:spPr>
            <a:xfrm>
              <a:off x="7858306" y="2724929"/>
              <a:ext cx="1981019" cy="155179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696012C-AD8A-4F64-939D-DB626DCC7C21}"/>
                </a:ext>
              </a:extLst>
            </p:cNvPr>
            <p:cNvSpPr txBox="1"/>
            <p:nvPr/>
          </p:nvSpPr>
          <p:spPr>
            <a:xfrm rot="2304402">
              <a:off x="7489144" y="3116118"/>
              <a:ext cx="2523639" cy="369332"/>
            </a:xfrm>
            <a:prstGeom prst="rect">
              <a:avLst/>
            </a:prstGeom>
            <a:noFill/>
          </p:spPr>
          <p:txBody>
            <a:bodyPr wrap="square" rtlCol="0">
              <a:spAutoFit/>
            </a:bodyPr>
            <a:lstStyle/>
            <a:p>
              <a:r>
                <a:rPr lang="en-US" sz="1800" dirty="0"/>
                <a:t> … to the Columns box ...</a:t>
              </a:r>
              <a:endParaRPr lang="en-US" dirty="0"/>
            </a:p>
          </p:txBody>
        </p:sp>
      </p:grpSp>
      <p:grpSp>
        <p:nvGrpSpPr>
          <p:cNvPr id="62" name="Group 61">
            <a:extLst>
              <a:ext uri="{FF2B5EF4-FFF2-40B4-BE49-F238E27FC236}">
                <a16:creationId xmlns:a16="http://schemas.microsoft.com/office/drawing/2014/main" id="{231811B6-0073-43C1-8337-99C8E5F41544}"/>
              </a:ext>
            </a:extLst>
          </p:cNvPr>
          <p:cNvGrpSpPr/>
          <p:nvPr/>
        </p:nvGrpSpPr>
        <p:grpSpPr>
          <a:xfrm>
            <a:off x="5105400" y="4625489"/>
            <a:ext cx="3038476" cy="369332"/>
            <a:chOff x="5105400" y="4625489"/>
            <a:chExt cx="3038476" cy="369332"/>
          </a:xfrm>
        </p:grpSpPr>
        <p:cxnSp>
          <p:nvCxnSpPr>
            <p:cNvPr id="55" name="Straight Arrow Connector 54">
              <a:extLst>
                <a:ext uri="{FF2B5EF4-FFF2-40B4-BE49-F238E27FC236}">
                  <a16:creationId xmlns:a16="http://schemas.microsoft.com/office/drawing/2014/main" id="{F12DE6F4-AF49-489D-87C7-8AFA2A36313A}"/>
                </a:ext>
              </a:extLst>
            </p:cNvPr>
            <p:cNvCxnSpPr>
              <a:cxnSpLocks/>
            </p:cNvCxnSpPr>
            <p:nvPr/>
          </p:nvCxnSpPr>
          <p:spPr>
            <a:xfrm flipH="1">
              <a:off x="5105400" y="4797962"/>
              <a:ext cx="3038476" cy="19319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E607D253-4E73-49E6-9694-F0ECDB945639}"/>
                </a:ext>
              </a:extLst>
            </p:cNvPr>
            <p:cNvSpPr txBox="1"/>
            <p:nvPr/>
          </p:nvSpPr>
          <p:spPr>
            <a:xfrm rot="21380683">
              <a:off x="5528598" y="4625489"/>
              <a:ext cx="1933575" cy="369332"/>
            </a:xfrm>
            <a:prstGeom prst="rect">
              <a:avLst/>
            </a:prstGeom>
            <a:noFill/>
          </p:spPr>
          <p:txBody>
            <a:bodyPr wrap="square" rtlCol="0">
              <a:spAutoFit/>
            </a:bodyPr>
            <a:lstStyle/>
            <a:p>
              <a:r>
                <a:rPr lang="en-US" dirty="0"/>
                <a:t>… by clicking on …</a:t>
              </a:r>
            </a:p>
          </p:txBody>
        </p:sp>
      </p:grpSp>
    </p:spTree>
    <p:extLst>
      <p:ext uri="{BB962C8B-B14F-4D97-AF65-F5344CB8AC3E}">
        <p14:creationId xmlns:p14="http://schemas.microsoft.com/office/powerpoint/2010/main" val="116213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6"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1+#ppt_w/2"/>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p:cTn id="31" dur="500" fill="hold"/>
                                        <p:tgtEl>
                                          <p:spTgt spid="47"/>
                                        </p:tgtEl>
                                        <p:attrNameLst>
                                          <p:attrName>ppt_w</p:attrName>
                                        </p:attrNameLst>
                                      </p:cBhvr>
                                      <p:tavLst>
                                        <p:tav tm="0">
                                          <p:val>
                                            <p:fltVal val="0"/>
                                          </p:val>
                                        </p:tav>
                                        <p:tav tm="100000">
                                          <p:val>
                                            <p:strVal val="#ppt_w"/>
                                          </p:val>
                                        </p:tav>
                                      </p:tavLst>
                                    </p:anim>
                                    <p:anim calcmode="lin" valueType="num">
                                      <p:cBhvr>
                                        <p:cTn id="32" dur="500" fill="hold"/>
                                        <p:tgtEl>
                                          <p:spTgt spid="47"/>
                                        </p:tgtEl>
                                        <p:attrNameLst>
                                          <p:attrName>ppt_h</p:attrName>
                                        </p:attrNameLst>
                                      </p:cBhvr>
                                      <p:tavLst>
                                        <p:tav tm="0">
                                          <p:val>
                                            <p:fltVal val="0"/>
                                          </p:val>
                                        </p:tav>
                                        <p:tav tm="100000">
                                          <p:val>
                                            <p:strVal val="#ppt_h"/>
                                          </p:val>
                                        </p:tav>
                                      </p:tavLst>
                                    </p:anim>
                                    <p:animEffect transition="in" filter="fade">
                                      <p:cBhvr>
                                        <p:cTn id="33" dur="500"/>
                                        <p:tgtEl>
                                          <p:spTgt spid="47"/>
                                        </p:tgtEl>
                                      </p:cBhvr>
                                    </p:animEffect>
                                  </p:childTnLst>
                                </p:cTn>
                              </p:par>
                            </p:childTnLst>
                          </p:cTn>
                        </p:par>
                        <p:par>
                          <p:cTn id="34" fill="hold">
                            <p:stCondLst>
                              <p:cond delay="1500"/>
                            </p:stCondLst>
                            <p:childTnLst>
                              <p:par>
                                <p:cTn id="35" presetID="22" presetClass="entr" presetSubtype="4"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down)">
                                      <p:cBhvr>
                                        <p:cTn id="37" dur="500"/>
                                        <p:tgtEl>
                                          <p:spTgt spid="5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0-#ppt_w/2"/>
                                          </p:val>
                                        </p:tav>
                                        <p:tav tm="100000">
                                          <p:val>
                                            <p:strVal val="#ppt_x"/>
                                          </p:val>
                                        </p:tav>
                                      </p:tavLst>
                                    </p:anim>
                                    <p:anim calcmode="lin" valueType="num">
                                      <p:cBhvr additive="base">
                                        <p:cTn id="43" dur="500" fill="hold"/>
                                        <p:tgtEl>
                                          <p:spTgt spid="31"/>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22" presetClass="entr" presetSubtype="1"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up)">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wipe(up)">
                                      <p:cBhvr>
                                        <p:cTn id="52" dur="500"/>
                                        <p:tgtEl>
                                          <p:spTgt spid="5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6" fill="hold" grpId="0" nodeType="clickEffect">
                                  <p:stCondLst>
                                    <p:cond delay="0"/>
                                  </p:stCondLst>
                                  <p:childTnLst>
                                    <p:set>
                                      <p:cBhvr>
                                        <p:cTn id="56" dur="1" fill="hold">
                                          <p:stCondLst>
                                            <p:cond delay="0"/>
                                          </p:stCondLst>
                                        </p:cTn>
                                        <p:tgtEl>
                                          <p:spTgt spid="52"/>
                                        </p:tgtEl>
                                        <p:attrNameLst>
                                          <p:attrName>style.visibility</p:attrName>
                                        </p:attrNameLst>
                                      </p:cBhvr>
                                      <p:to>
                                        <p:strVal val="visible"/>
                                      </p:to>
                                    </p:set>
                                    <p:anim calcmode="lin" valueType="num">
                                      <p:cBhvr additive="base">
                                        <p:cTn id="57" dur="500" fill="hold"/>
                                        <p:tgtEl>
                                          <p:spTgt spid="52"/>
                                        </p:tgtEl>
                                        <p:attrNameLst>
                                          <p:attrName>ppt_x</p:attrName>
                                        </p:attrNameLst>
                                      </p:cBhvr>
                                      <p:tavLst>
                                        <p:tav tm="0">
                                          <p:val>
                                            <p:strVal val="1+#ppt_w/2"/>
                                          </p:val>
                                        </p:tav>
                                        <p:tav tm="100000">
                                          <p:val>
                                            <p:strVal val="#ppt_x"/>
                                          </p:val>
                                        </p:tav>
                                      </p:tavLst>
                                    </p:anim>
                                    <p:anim calcmode="lin" valueType="num">
                                      <p:cBhvr additive="base">
                                        <p:cTn id="5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62"/>
                                        </p:tgtEl>
                                        <p:attrNameLst>
                                          <p:attrName>style.visibility</p:attrName>
                                        </p:attrNameLst>
                                      </p:cBhvr>
                                      <p:to>
                                        <p:strVal val="visible"/>
                                      </p:to>
                                    </p:set>
                                    <p:animEffect transition="in" filter="wipe(right)">
                                      <p:cBhvr>
                                        <p:cTn id="63"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31" grpId="0" animBg="1"/>
      <p:bldP spid="47" grpId="0" animBg="1"/>
      <p:bldP spid="5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23721" y="226519"/>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C00000"/>
                </a:solidFill>
              </a:rPr>
              <a:t>Rows</a:t>
            </a:r>
            <a:r>
              <a:rPr lang="en-CA" sz="2000" b="1" dirty="0"/>
              <a:t>.</a:t>
            </a:r>
            <a:endParaRPr lang="en-CA" sz="2000" dirty="0"/>
          </a:p>
        </p:txBody>
      </p:sp>
      <p:sp>
        <p:nvSpPr>
          <p:cNvPr id="16" name="TextBox 15">
            <a:extLst>
              <a:ext uri="{FF2B5EF4-FFF2-40B4-BE49-F238E27FC236}">
                <a16:creationId xmlns:a16="http://schemas.microsoft.com/office/drawing/2014/main" id="{DF644B5E-5321-4AFC-9E3B-6960DF103A02}"/>
              </a:ext>
            </a:extLst>
          </p:cNvPr>
          <p:cNvSpPr txBox="1"/>
          <p:nvPr/>
        </p:nvSpPr>
        <p:spPr>
          <a:xfrm>
            <a:off x="76762" y="224567"/>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4" name="Picture 3">
            <a:extLst>
              <a:ext uri="{FF2B5EF4-FFF2-40B4-BE49-F238E27FC236}">
                <a16:creationId xmlns:a16="http://schemas.microsoft.com/office/drawing/2014/main" id="{DEEFB79C-47CC-489F-8F1C-61481727E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853" y="1041651"/>
            <a:ext cx="4681266" cy="5735687"/>
          </a:xfrm>
          <a:prstGeom prst="rect">
            <a:avLst/>
          </a:prstGeom>
        </p:spPr>
      </p:pic>
      <p:cxnSp>
        <p:nvCxnSpPr>
          <p:cNvPr id="9" name="Straight Arrow Connector 8">
            <a:extLst>
              <a:ext uri="{FF2B5EF4-FFF2-40B4-BE49-F238E27FC236}">
                <a16:creationId xmlns:a16="http://schemas.microsoft.com/office/drawing/2014/main" id="{A19E33BA-D7E8-4158-AB35-D979B5D72096}"/>
              </a:ext>
            </a:extLst>
          </p:cNvPr>
          <p:cNvCxnSpPr>
            <a:cxnSpLocks/>
            <a:stCxn id="31" idx="2"/>
          </p:cNvCxnSpPr>
          <p:nvPr/>
        </p:nvCxnSpPr>
        <p:spPr>
          <a:xfrm>
            <a:off x="6956633" y="1960261"/>
            <a:ext cx="749092" cy="72578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1877CEB-59CE-4644-BEC3-E412B2875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23" y="3896466"/>
            <a:ext cx="6581213" cy="2888032"/>
          </a:xfrm>
          <a:prstGeom prst="rect">
            <a:avLst/>
          </a:prstGeom>
        </p:spPr>
      </p:pic>
      <p:pic>
        <p:nvPicPr>
          <p:cNvPr id="25" name="Picture 24">
            <a:extLst>
              <a:ext uri="{FF2B5EF4-FFF2-40B4-BE49-F238E27FC236}">
                <a16:creationId xmlns:a16="http://schemas.microsoft.com/office/drawing/2014/main" id="{4096D6FA-62C1-45C0-A50F-181BD11735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23" y="1070233"/>
            <a:ext cx="5738902" cy="2693937"/>
          </a:xfrm>
          <a:prstGeom prst="rect">
            <a:avLst/>
          </a:prstGeom>
        </p:spPr>
      </p:pic>
      <p:sp>
        <p:nvSpPr>
          <p:cNvPr id="31" name="TextBox 30">
            <a:extLst>
              <a:ext uri="{FF2B5EF4-FFF2-40B4-BE49-F238E27FC236}">
                <a16:creationId xmlns:a16="http://schemas.microsoft.com/office/drawing/2014/main" id="{32828AD5-EA58-4D81-B8C8-F0123511EBC7}"/>
              </a:ext>
            </a:extLst>
          </p:cNvPr>
          <p:cNvSpPr txBox="1"/>
          <p:nvPr/>
        </p:nvSpPr>
        <p:spPr>
          <a:xfrm>
            <a:off x="4841148" y="1560151"/>
            <a:ext cx="4230970" cy="400110"/>
          </a:xfrm>
          <a:prstGeom prst="rect">
            <a:avLst/>
          </a:prstGeom>
          <a:solidFill>
            <a:srgbClr val="D5FFE8"/>
          </a:solidFill>
          <a:ln w="19050">
            <a:solidFill>
              <a:srgbClr val="00B050"/>
            </a:solidFill>
          </a:ln>
        </p:spPr>
        <p:txBody>
          <a:bodyPr wrap="square" rtlCol="0">
            <a:spAutoFit/>
          </a:bodyPr>
          <a:lstStyle/>
          <a:p>
            <a:r>
              <a:rPr lang="en-US" sz="2000" dirty="0"/>
              <a:t>… by drag to it to the Columns box ...</a:t>
            </a:r>
          </a:p>
        </p:txBody>
      </p:sp>
      <p:cxnSp>
        <p:nvCxnSpPr>
          <p:cNvPr id="34" name="Straight Arrow Connector 33">
            <a:extLst>
              <a:ext uri="{FF2B5EF4-FFF2-40B4-BE49-F238E27FC236}">
                <a16:creationId xmlns:a16="http://schemas.microsoft.com/office/drawing/2014/main" id="{7EB446CF-89B4-4490-BB0E-115CC21307D5}"/>
              </a:ext>
            </a:extLst>
          </p:cNvPr>
          <p:cNvCxnSpPr>
            <a:cxnSpLocks/>
          </p:cNvCxnSpPr>
          <p:nvPr/>
        </p:nvCxnSpPr>
        <p:spPr>
          <a:xfrm>
            <a:off x="7858306" y="2724929"/>
            <a:ext cx="1981019" cy="155179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EB4C8EF-9603-4077-81E4-F844A202B440}"/>
              </a:ext>
            </a:extLst>
          </p:cNvPr>
          <p:cNvSpPr txBox="1"/>
          <p:nvPr/>
        </p:nvSpPr>
        <p:spPr>
          <a:xfrm>
            <a:off x="8143875" y="4591050"/>
            <a:ext cx="3600450"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 then display the filter dialog …</a:t>
            </a:r>
          </a:p>
        </p:txBody>
      </p:sp>
      <p:pic>
        <p:nvPicPr>
          <p:cNvPr id="5" name="Picture 4">
            <a:extLst>
              <a:ext uri="{FF2B5EF4-FFF2-40B4-BE49-F238E27FC236}">
                <a16:creationId xmlns:a16="http://schemas.microsoft.com/office/drawing/2014/main" id="{E65B76B7-DCD4-40AB-8B19-4E286DD20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162" y="2417201"/>
            <a:ext cx="2523094" cy="3925860"/>
          </a:xfrm>
          <a:prstGeom prst="rect">
            <a:avLst/>
          </a:prstGeom>
        </p:spPr>
      </p:pic>
      <p:cxnSp>
        <p:nvCxnSpPr>
          <p:cNvPr id="7" name="Straight Arrow Connector 6">
            <a:extLst>
              <a:ext uri="{FF2B5EF4-FFF2-40B4-BE49-F238E27FC236}">
                <a16:creationId xmlns:a16="http://schemas.microsoft.com/office/drawing/2014/main" id="{B0A50FE5-BD51-4D76-90E3-0C3327313FEC}"/>
              </a:ext>
            </a:extLst>
          </p:cNvPr>
          <p:cNvCxnSpPr>
            <a:cxnSpLocks/>
          </p:cNvCxnSpPr>
          <p:nvPr/>
        </p:nvCxnSpPr>
        <p:spPr>
          <a:xfrm flipH="1" flipV="1">
            <a:off x="3085393" y="3181350"/>
            <a:ext cx="1896182" cy="180981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499AC2F4-C5C0-4BC3-9150-F59BF28AE7BA}"/>
              </a:ext>
            </a:extLst>
          </p:cNvPr>
          <p:cNvGrpSpPr/>
          <p:nvPr/>
        </p:nvGrpSpPr>
        <p:grpSpPr>
          <a:xfrm>
            <a:off x="1152525" y="3181350"/>
            <a:ext cx="1816849" cy="1266825"/>
            <a:chOff x="1152525" y="3181350"/>
            <a:chExt cx="1816849" cy="1266825"/>
          </a:xfrm>
        </p:grpSpPr>
        <p:cxnSp>
          <p:nvCxnSpPr>
            <p:cNvPr id="10" name="Straight Arrow Connector 9">
              <a:extLst>
                <a:ext uri="{FF2B5EF4-FFF2-40B4-BE49-F238E27FC236}">
                  <a16:creationId xmlns:a16="http://schemas.microsoft.com/office/drawing/2014/main" id="{74691626-BBB5-44D6-AF6A-AEFFAEC85F66}"/>
                </a:ext>
              </a:extLst>
            </p:cNvPr>
            <p:cNvCxnSpPr/>
            <p:nvPr/>
          </p:nvCxnSpPr>
          <p:spPr>
            <a:xfrm flipH="1">
              <a:off x="1152525" y="3181350"/>
              <a:ext cx="1816849" cy="12668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D9246C5-3F5E-4B09-B755-76C1218DC18B}"/>
                </a:ext>
              </a:extLst>
            </p:cNvPr>
            <p:cNvSpPr txBox="1"/>
            <p:nvPr/>
          </p:nvSpPr>
          <p:spPr>
            <a:xfrm rot="19458133">
              <a:off x="1498858" y="3543300"/>
              <a:ext cx="1019237" cy="369332"/>
            </a:xfrm>
            <a:prstGeom prst="rect">
              <a:avLst/>
            </a:prstGeom>
            <a:noFill/>
          </p:spPr>
          <p:txBody>
            <a:bodyPr wrap="square" rtlCol="0">
              <a:spAutoFit/>
            </a:bodyPr>
            <a:lstStyle/>
            <a:p>
              <a:r>
                <a:rPr lang="en-US" dirty="0"/>
                <a:t>deselect</a:t>
              </a:r>
            </a:p>
          </p:txBody>
        </p:sp>
      </p:grpSp>
      <p:grpSp>
        <p:nvGrpSpPr>
          <p:cNvPr id="20" name="Group 19">
            <a:extLst>
              <a:ext uri="{FF2B5EF4-FFF2-40B4-BE49-F238E27FC236}">
                <a16:creationId xmlns:a16="http://schemas.microsoft.com/office/drawing/2014/main" id="{9E35D159-867E-4542-904A-935F9651545A}"/>
              </a:ext>
            </a:extLst>
          </p:cNvPr>
          <p:cNvGrpSpPr/>
          <p:nvPr/>
        </p:nvGrpSpPr>
        <p:grpSpPr>
          <a:xfrm>
            <a:off x="1219200" y="4591050"/>
            <a:ext cx="671382" cy="1499892"/>
            <a:chOff x="1219200" y="4591050"/>
            <a:chExt cx="671382" cy="1499892"/>
          </a:xfrm>
        </p:grpSpPr>
        <p:cxnSp>
          <p:nvCxnSpPr>
            <p:cNvPr id="15" name="Straight Arrow Connector 14">
              <a:extLst>
                <a:ext uri="{FF2B5EF4-FFF2-40B4-BE49-F238E27FC236}">
                  <a16:creationId xmlns:a16="http://schemas.microsoft.com/office/drawing/2014/main" id="{900C8A9F-66B5-4EC1-AB43-697CD8DD667C}"/>
                </a:ext>
              </a:extLst>
            </p:cNvPr>
            <p:cNvCxnSpPr/>
            <p:nvPr/>
          </p:nvCxnSpPr>
          <p:spPr>
            <a:xfrm>
              <a:off x="1219200" y="4591050"/>
              <a:ext cx="666750" cy="14668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F53D498-3A6A-47CC-B4AA-5AAEC2985841}"/>
                </a:ext>
              </a:extLst>
            </p:cNvPr>
            <p:cNvSpPr txBox="1"/>
            <p:nvPr/>
          </p:nvSpPr>
          <p:spPr>
            <a:xfrm rot="3949434">
              <a:off x="1010591" y="5210951"/>
              <a:ext cx="1390650" cy="369332"/>
            </a:xfrm>
            <a:prstGeom prst="rect">
              <a:avLst/>
            </a:prstGeom>
            <a:noFill/>
          </p:spPr>
          <p:txBody>
            <a:bodyPr wrap="square" rtlCol="0">
              <a:spAutoFit/>
            </a:bodyPr>
            <a:lstStyle/>
            <a:p>
              <a:r>
                <a:rPr lang="en-US" dirty="0"/>
                <a:t>click on </a:t>
              </a:r>
              <a:r>
                <a:rPr lang="en-US" b="1" dirty="0"/>
                <a:t>OK</a:t>
              </a:r>
            </a:p>
          </p:txBody>
        </p:sp>
      </p:grpSp>
      <p:grpSp>
        <p:nvGrpSpPr>
          <p:cNvPr id="22" name="Group 21">
            <a:extLst>
              <a:ext uri="{FF2B5EF4-FFF2-40B4-BE49-F238E27FC236}">
                <a16:creationId xmlns:a16="http://schemas.microsoft.com/office/drawing/2014/main" id="{62D35B27-E1CC-4DA7-B181-EEA186093D7E}"/>
              </a:ext>
            </a:extLst>
          </p:cNvPr>
          <p:cNvGrpSpPr/>
          <p:nvPr/>
        </p:nvGrpSpPr>
        <p:grpSpPr>
          <a:xfrm>
            <a:off x="5124450" y="4625489"/>
            <a:ext cx="3019427" cy="369332"/>
            <a:chOff x="5124450" y="4625489"/>
            <a:chExt cx="3019427" cy="369332"/>
          </a:xfrm>
        </p:grpSpPr>
        <p:cxnSp>
          <p:nvCxnSpPr>
            <p:cNvPr id="55" name="Straight Arrow Connector 54">
              <a:extLst>
                <a:ext uri="{FF2B5EF4-FFF2-40B4-BE49-F238E27FC236}">
                  <a16:creationId xmlns:a16="http://schemas.microsoft.com/office/drawing/2014/main" id="{F12DE6F4-AF49-489D-87C7-8AFA2A36313A}"/>
                </a:ext>
              </a:extLst>
            </p:cNvPr>
            <p:cNvCxnSpPr>
              <a:cxnSpLocks/>
            </p:cNvCxnSpPr>
            <p:nvPr/>
          </p:nvCxnSpPr>
          <p:spPr>
            <a:xfrm flipH="1">
              <a:off x="5124450" y="4797962"/>
              <a:ext cx="3019427" cy="19319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ED6E29D-8952-444B-B4BB-8E13269059F3}"/>
                </a:ext>
              </a:extLst>
            </p:cNvPr>
            <p:cNvSpPr txBox="1"/>
            <p:nvPr/>
          </p:nvSpPr>
          <p:spPr>
            <a:xfrm rot="21380683">
              <a:off x="5528598" y="4625489"/>
              <a:ext cx="1933575" cy="369332"/>
            </a:xfrm>
            <a:prstGeom prst="rect">
              <a:avLst/>
            </a:prstGeom>
            <a:noFill/>
          </p:spPr>
          <p:txBody>
            <a:bodyPr wrap="square" rtlCol="0">
              <a:spAutoFit/>
            </a:bodyPr>
            <a:lstStyle/>
            <a:p>
              <a:r>
                <a:rPr lang="en-US" dirty="0"/>
                <a:t>… by clicking on …</a:t>
              </a:r>
            </a:p>
          </p:txBody>
        </p:sp>
      </p:grpSp>
    </p:spTree>
    <p:extLst>
      <p:ext uri="{BB962C8B-B14F-4D97-AF65-F5344CB8AC3E}">
        <p14:creationId xmlns:p14="http://schemas.microsoft.com/office/powerpoint/2010/main" val="290631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xit" presetSubtype="10" fill="hold" nodeType="clickEffect">
                                  <p:stCondLst>
                                    <p:cond delay="0"/>
                                  </p:stCondLst>
                                  <p:childTnLst>
                                    <p:animEffect transition="out" filter="randombar(horizontal)">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14" presetClass="exit" presetSubtype="10" fill="hold" nodeType="withEffect">
                                  <p:stCondLst>
                                    <p:cond delay="0"/>
                                  </p:stCondLst>
                                  <p:childTnLst>
                                    <p:animEffect transition="out" filter="randombar(horizontal)">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par>
                                <p:cTn id="31" presetID="14" presetClass="exit" presetSubtype="10" fill="hold" nodeType="withEffect">
                                  <p:stCondLst>
                                    <p:cond delay="0"/>
                                  </p:stCondLst>
                                  <p:childTnLst>
                                    <p:animEffect transition="out" filter="randombar(horizontal)">
                                      <p:cBhvr>
                                        <p:cTn id="32" dur="500"/>
                                        <p:tgtEl>
                                          <p:spTgt spid="20"/>
                                        </p:tgtEl>
                                      </p:cBhvr>
                                    </p:animEffect>
                                    <p:set>
                                      <p:cBhvr>
                                        <p:cTn id="33" dur="1" fill="hold">
                                          <p:stCondLst>
                                            <p:cond delay="499"/>
                                          </p:stCondLst>
                                        </p:cTn>
                                        <p:tgtEl>
                                          <p:spTgt spid="20"/>
                                        </p:tgtEl>
                                        <p:attrNameLst>
                                          <p:attrName>style.visibility</p:attrName>
                                        </p:attrNameLst>
                                      </p:cBhvr>
                                      <p:to>
                                        <p:strVal val="hidden"/>
                                      </p:to>
                                    </p:set>
                                  </p:childTnLst>
                                </p:cTn>
                              </p:par>
                              <p:par>
                                <p:cTn id="34" presetID="14" presetClass="exit" presetSubtype="10" fill="hold" nodeType="withEffect">
                                  <p:stCondLst>
                                    <p:cond delay="0"/>
                                  </p:stCondLst>
                                  <p:childTnLst>
                                    <p:animEffect transition="out" filter="randombar(horizontal)">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14" presetClass="exit" presetSubtype="10" fill="hold" nodeType="withEffect">
                                  <p:stCondLst>
                                    <p:cond delay="0"/>
                                  </p:stCondLst>
                                  <p:childTnLst>
                                    <p:animEffect transition="out" filter="randombar(horizontal)">
                                      <p:cBhvr>
                                        <p:cTn id="38" dur="500"/>
                                        <p:tgtEl>
                                          <p:spTgt spid="25"/>
                                        </p:tgtEl>
                                      </p:cBhvr>
                                    </p:animEffect>
                                    <p:set>
                                      <p:cBhvr>
                                        <p:cTn id="39" dur="1" fill="hold">
                                          <p:stCondLst>
                                            <p:cond delay="499"/>
                                          </p:stCondLst>
                                        </p:cTn>
                                        <p:tgtEl>
                                          <p:spTgt spid="25"/>
                                        </p:tgtEl>
                                        <p:attrNameLst>
                                          <p:attrName>style.visibility</p:attrName>
                                        </p:attrNameLst>
                                      </p:cBhvr>
                                      <p:to>
                                        <p:strVal val="hidden"/>
                                      </p:to>
                                    </p:set>
                                  </p:childTnLst>
                                </p:cTn>
                              </p:par>
                              <p:par>
                                <p:cTn id="40" presetID="14" presetClass="exit" presetSubtype="10" fill="hold" grpId="0" nodeType="withEffect">
                                  <p:stCondLst>
                                    <p:cond delay="0"/>
                                  </p:stCondLst>
                                  <p:childTnLst>
                                    <p:animEffect transition="out" filter="randombar(horizontal)">
                                      <p:cBhvr>
                                        <p:cTn id="41" dur="500"/>
                                        <p:tgtEl>
                                          <p:spTgt spid="31"/>
                                        </p:tgtEl>
                                      </p:cBhvr>
                                    </p:animEffect>
                                    <p:set>
                                      <p:cBhvr>
                                        <p:cTn id="42" dur="1" fill="hold">
                                          <p:stCondLst>
                                            <p:cond delay="499"/>
                                          </p:stCondLst>
                                        </p:cTn>
                                        <p:tgtEl>
                                          <p:spTgt spid="31"/>
                                        </p:tgtEl>
                                        <p:attrNameLst>
                                          <p:attrName>style.visibility</p:attrName>
                                        </p:attrNameLst>
                                      </p:cBhvr>
                                      <p:to>
                                        <p:strVal val="hidden"/>
                                      </p:to>
                                    </p:set>
                                  </p:childTnLst>
                                </p:cTn>
                              </p:par>
                              <p:par>
                                <p:cTn id="43" presetID="14" presetClass="exit" presetSubtype="10" fill="hold" nodeType="withEffect">
                                  <p:stCondLst>
                                    <p:cond delay="0"/>
                                  </p:stCondLst>
                                  <p:childTnLst>
                                    <p:animEffect transition="out" filter="randombar(horizontal)">
                                      <p:cBhvr>
                                        <p:cTn id="44" dur="500"/>
                                        <p:tgtEl>
                                          <p:spTgt spid="34"/>
                                        </p:tgtEl>
                                      </p:cBhvr>
                                    </p:animEffect>
                                    <p:set>
                                      <p:cBhvr>
                                        <p:cTn id="45" dur="1" fill="hold">
                                          <p:stCondLst>
                                            <p:cond delay="499"/>
                                          </p:stCondLst>
                                        </p:cTn>
                                        <p:tgtEl>
                                          <p:spTgt spid="34"/>
                                        </p:tgtEl>
                                        <p:attrNameLst>
                                          <p:attrName>style.visibility</p:attrName>
                                        </p:attrNameLst>
                                      </p:cBhvr>
                                      <p:to>
                                        <p:strVal val="hidden"/>
                                      </p:to>
                                    </p:set>
                                  </p:childTnLst>
                                </p:cTn>
                              </p:par>
                              <p:par>
                                <p:cTn id="46" presetID="14" presetClass="exit" presetSubtype="10" fill="hold" grpId="0" nodeType="withEffect">
                                  <p:stCondLst>
                                    <p:cond delay="0"/>
                                  </p:stCondLst>
                                  <p:childTnLst>
                                    <p:animEffect transition="out" filter="randombar(horizontal)">
                                      <p:cBhvr>
                                        <p:cTn id="47" dur="500"/>
                                        <p:tgtEl>
                                          <p:spTgt spid="52"/>
                                        </p:tgtEl>
                                      </p:cBhvr>
                                    </p:animEffect>
                                    <p:set>
                                      <p:cBhvr>
                                        <p:cTn id="48" dur="1" fill="hold">
                                          <p:stCondLst>
                                            <p:cond delay="499"/>
                                          </p:stCondLst>
                                        </p:cTn>
                                        <p:tgtEl>
                                          <p:spTgt spid="52"/>
                                        </p:tgtEl>
                                        <p:attrNameLst>
                                          <p:attrName>style.visibility</p:attrName>
                                        </p:attrNameLst>
                                      </p:cBhvr>
                                      <p:to>
                                        <p:strVal val="hidden"/>
                                      </p:to>
                                    </p:set>
                                  </p:childTnLst>
                                </p:cTn>
                              </p:par>
                              <p:par>
                                <p:cTn id="49" presetID="14" presetClass="exit" presetSubtype="10" fill="hold" nodeType="withEffect">
                                  <p:stCondLst>
                                    <p:cond delay="0"/>
                                  </p:stCondLst>
                                  <p:childTnLst>
                                    <p:animEffect transition="out" filter="randombar(horizontal)">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4" presetClass="exit" presetSubtype="10" fill="hold" nodeType="withEffect">
                                  <p:stCondLst>
                                    <p:cond delay="0"/>
                                  </p:stCondLst>
                                  <p:childTnLst>
                                    <p:animEffect transition="out" filter="randombar(horizontal)">
                                      <p:cBhvr>
                                        <p:cTn id="53" dur="500"/>
                                        <p:tgtEl>
                                          <p:spTgt spid="4"/>
                                        </p:tgtEl>
                                      </p:cBhvr>
                                    </p:animEffect>
                                    <p:set>
                                      <p:cBhvr>
                                        <p:cTn id="54" dur="1" fill="hold">
                                          <p:stCondLst>
                                            <p:cond delay="499"/>
                                          </p:stCondLst>
                                        </p:cTn>
                                        <p:tgtEl>
                                          <p:spTgt spid="4"/>
                                        </p:tgtEl>
                                        <p:attrNameLst>
                                          <p:attrName>style.visibility</p:attrName>
                                        </p:attrNameLst>
                                      </p:cBhvr>
                                      <p:to>
                                        <p:strVal val="hidden"/>
                                      </p:to>
                                    </p:set>
                                  </p:childTnLst>
                                </p:cTn>
                              </p:par>
                              <p:par>
                                <p:cTn id="55" presetID="14" presetClass="exit" presetSubtype="10" fill="hold" nodeType="withEffect">
                                  <p:stCondLst>
                                    <p:cond delay="0"/>
                                  </p:stCondLst>
                                  <p:childTnLst>
                                    <p:animEffect transition="out" filter="randombar(horizontal)">
                                      <p:cBhvr>
                                        <p:cTn id="56" dur="500"/>
                                        <p:tgtEl>
                                          <p:spTgt spid="22"/>
                                        </p:tgtEl>
                                      </p:cBhvr>
                                    </p:animEffect>
                                    <p:set>
                                      <p:cBhvr>
                                        <p:cTn id="57"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EC7E5A-48AC-4776-A3E1-B589E8B412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86" y="999274"/>
            <a:ext cx="8656120" cy="5811101"/>
          </a:xfrm>
          <a:prstGeom prst="rect">
            <a:avLst/>
          </a:prstGeom>
        </p:spPr>
      </p:pic>
      <p:sp>
        <p:nvSpPr>
          <p:cNvPr id="5" name="TextBox 4">
            <a:extLst>
              <a:ext uri="{FF2B5EF4-FFF2-40B4-BE49-F238E27FC236}">
                <a16:creationId xmlns:a16="http://schemas.microsoft.com/office/drawing/2014/main" id="{67B89ECB-C3A5-47CA-B40D-420DDD44F3A7}"/>
              </a:ext>
            </a:extLst>
          </p:cNvPr>
          <p:cNvSpPr txBox="1"/>
          <p:nvPr/>
        </p:nvSpPr>
        <p:spPr>
          <a:xfrm>
            <a:off x="4423721" y="159844"/>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00B0F0"/>
                </a:solidFill>
              </a:rPr>
              <a:t>Values</a:t>
            </a:r>
            <a:r>
              <a:rPr lang="en-CA" sz="2000" b="1" dirty="0"/>
              <a:t>.</a:t>
            </a:r>
            <a:endParaRPr lang="en-CA" sz="2000" dirty="0"/>
          </a:p>
        </p:txBody>
      </p:sp>
      <p:sp>
        <p:nvSpPr>
          <p:cNvPr id="31" name="TextBox 30">
            <a:extLst>
              <a:ext uri="{FF2B5EF4-FFF2-40B4-BE49-F238E27FC236}">
                <a16:creationId xmlns:a16="http://schemas.microsoft.com/office/drawing/2014/main" id="{7BACDD6F-9647-4D1F-B35F-5865AD1A1B6F}"/>
              </a:ext>
            </a:extLst>
          </p:cNvPr>
          <p:cNvSpPr txBox="1"/>
          <p:nvPr/>
        </p:nvSpPr>
        <p:spPr>
          <a:xfrm>
            <a:off x="76762" y="157892"/>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17" name="Picture 16">
            <a:extLst>
              <a:ext uri="{FF2B5EF4-FFF2-40B4-BE49-F238E27FC236}">
                <a16:creationId xmlns:a16="http://schemas.microsoft.com/office/drawing/2014/main" id="{134D38B2-2832-4C4D-A06C-73CC5094F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2177" y="1346936"/>
            <a:ext cx="4173823" cy="5115776"/>
          </a:xfrm>
          <a:prstGeom prst="rect">
            <a:avLst/>
          </a:prstGeom>
        </p:spPr>
      </p:pic>
      <p:sp>
        <p:nvSpPr>
          <p:cNvPr id="18" name="TextBox 17">
            <a:extLst>
              <a:ext uri="{FF2B5EF4-FFF2-40B4-BE49-F238E27FC236}">
                <a16:creationId xmlns:a16="http://schemas.microsoft.com/office/drawing/2014/main" id="{FD1052CE-3AA1-44A1-AFCF-596BD84DB32B}"/>
              </a:ext>
            </a:extLst>
          </p:cNvPr>
          <p:cNvSpPr txBox="1"/>
          <p:nvPr/>
        </p:nvSpPr>
        <p:spPr>
          <a:xfrm>
            <a:off x="3524249" y="1495425"/>
            <a:ext cx="4391025"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Drag the Value field to the Values box …</a:t>
            </a:r>
          </a:p>
        </p:txBody>
      </p:sp>
      <p:cxnSp>
        <p:nvCxnSpPr>
          <p:cNvPr id="28" name="Straight Arrow Connector 27">
            <a:extLst>
              <a:ext uri="{FF2B5EF4-FFF2-40B4-BE49-F238E27FC236}">
                <a16:creationId xmlns:a16="http://schemas.microsoft.com/office/drawing/2014/main" id="{7C876708-7203-4BB5-BAC3-C2953D7EA4AD}"/>
              </a:ext>
            </a:extLst>
          </p:cNvPr>
          <p:cNvCxnSpPr>
            <a:cxnSpLocks/>
            <a:stCxn id="18" idx="2"/>
          </p:cNvCxnSpPr>
          <p:nvPr/>
        </p:nvCxnSpPr>
        <p:spPr>
          <a:xfrm>
            <a:off x="5719762" y="1895535"/>
            <a:ext cx="2195512" cy="134296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9C1DE9E-94C1-4C28-B9B0-F92C2C94AF95}"/>
              </a:ext>
            </a:extLst>
          </p:cNvPr>
          <p:cNvCxnSpPr>
            <a:cxnSpLocks/>
          </p:cNvCxnSpPr>
          <p:nvPr/>
        </p:nvCxnSpPr>
        <p:spPr>
          <a:xfrm>
            <a:off x="8067675" y="3370044"/>
            <a:ext cx="1628775" cy="190680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72E9969-1A59-4B88-8F59-43EC27CD442B}"/>
              </a:ext>
            </a:extLst>
          </p:cNvPr>
          <p:cNvSpPr txBox="1"/>
          <p:nvPr/>
        </p:nvSpPr>
        <p:spPr>
          <a:xfrm>
            <a:off x="1114426" y="5461572"/>
            <a:ext cx="5142242"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 change the </a:t>
            </a:r>
            <a:r>
              <a:rPr lang="en-US" b="1" dirty="0"/>
              <a:t>Count of Value</a:t>
            </a:r>
            <a:r>
              <a:rPr lang="en-US" dirty="0"/>
              <a:t> to </a:t>
            </a:r>
            <a:r>
              <a:rPr lang="en-US" b="1" dirty="0"/>
              <a:t>Sum of Value</a:t>
            </a:r>
            <a:r>
              <a:rPr lang="en-US" dirty="0"/>
              <a:t> …</a:t>
            </a:r>
          </a:p>
        </p:txBody>
      </p:sp>
      <p:pic>
        <p:nvPicPr>
          <p:cNvPr id="38" name="Picture 37">
            <a:extLst>
              <a:ext uri="{FF2B5EF4-FFF2-40B4-BE49-F238E27FC236}">
                <a16:creationId xmlns:a16="http://schemas.microsoft.com/office/drawing/2014/main" id="{74881488-564C-4BF2-B500-CDC8F135E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6843" y="3321239"/>
            <a:ext cx="1491638" cy="1927036"/>
          </a:xfrm>
          <a:prstGeom prst="rect">
            <a:avLst/>
          </a:prstGeom>
        </p:spPr>
      </p:pic>
      <p:grpSp>
        <p:nvGrpSpPr>
          <p:cNvPr id="45" name="Group 44">
            <a:extLst>
              <a:ext uri="{FF2B5EF4-FFF2-40B4-BE49-F238E27FC236}">
                <a16:creationId xmlns:a16="http://schemas.microsoft.com/office/drawing/2014/main" id="{CB2477D4-AE66-4A49-AB26-7380C769BE97}"/>
              </a:ext>
            </a:extLst>
          </p:cNvPr>
          <p:cNvGrpSpPr/>
          <p:nvPr/>
        </p:nvGrpSpPr>
        <p:grpSpPr>
          <a:xfrm>
            <a:off x="6256668" y="5265154"/>
            <a:ext cx="3382420" cy="428825"/>
            <a:chOff x="6256668" y="5265154"/>
            <a:chExt cx="3382420" cy="428825"/>
          </a:xfrm>
        </p:grpSpPr>
        <p:cxnSp>
          <p:nvCxnSpPr>
            <p:cNvPr id="39" name="Straight Arrow Connector 38">
              <a:extLst>
                <a:ext uri="{FF2B5EF4-FFF2-40B4-BE49-F238E27FC236}">
                  <a16:creationId xmlns:a16="http://schemas.microsoft.com/office/drawing/2014/main" id="{33E1EF7A-8BC0-4C95-AD27-F24BF3B29118}"/>
                </a:ext>
              </a:extLst>
            </p:cNvPr>
            <p:cNvCxnSpPr>
              <a:cxnSpLocks/>
            </p:cNvCxnSpPr>
            <p:nvPr/>
          </p:nvCxnSpPr>
          <p:spPr>
            <a:xfrm flipV="1">
              <a:off x="6256668" y="5378073"/>
              <a:ext cx="3382420" cy="31590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5221BAFA-6335-4C1F-BAB1-E68840F10434}"/>
                </a:ext>
              </a:extLst>
            </p:cNvPr>
            <p:cNvSpPr txBox="1"/>
            <p:nvPr/>
          </p:nvSpPr>
          <p:spPr>
            <a:xfrm rot="21264490">
              <a:off x="6335307" y="5265154"/>
              <a:ext cx="2047875" cy="400110"/>
            </a:xfrm>
            <a:prstGeom prst="rect">
              <a:avLst/>
            </a:prstGeom>
            <a:noFill/>
          </p:spPr>
          <p:txBody>
            <a:bodyPr wrap="square" rtlCol="0">
              <a:spAutoFit/>
            </a:bodyPr>
            <a:lstStyle/>
            <a:p>
              <a:r>
                <a:rPr lang="en-US" sz="2000" dirty="0"/>
                <a:t>… by clicking on …</a:t>
              </a:r>
            </a:p>
          </p:txBody>
        </p:sp>
      </p:grpSp>
      <p:sp>
        <p:nvSpPr>
          <p:cNvPr id="47" name="TextBox 46">
            <a:extLst>
              <a:ext uri="{FF2B5EF4-FFF2-40B4-BE49-F238E27FC236}">
                <a16:creationId xmlns:a16="http://schemas.microsoft.com/office/drawing/2014/main" id="{0B0DD9B5-2113-4426-974D-F52A0F4D26EA}"/>
              </a:ext>
            </a:extLst>
          </p:cNvPr>
          <p:cNvSpPr txBox="1"/>
          <p:nvPr/>
        </p:nvSpPr>
        <p:spPr>
          <a:xfrm>
            <a:off x="8429325" y="5827524"/>
            <a:ext cx="3178780"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 select </a:t>
            </a:r>
            <a:r>
              <a:rPr lang="en-US" b="1" dirty="0"/>
              <a:t>Value Field Settings</a:t>
            </a:r>
          </a:p>
        </p:txBody>
      </p:sp>
      <p:cxnSp>
        <p:nvCxnSpPr>
          <p:cNvPr id="49" name="Straight Arrow Connector 48">
            <a:extLst>
              <a:ext uri="{FF2B5EF4-FFF2-40B4-BE49-F238E27FC236}">
                <a16:creationId xmlns:a16="http://schemas.microsoft.com/office/drawing/2014/main" id="{C461E8BB-0E23-4290-8B0D-D2A559CE96B0}"/>
              </a:ext>
            </a:extLst>
          </p:cNvPr>
          <p:cNvCxnSpPr>
            <a:cxnSpLocks/>
            <a:stCxn id="47" idx="0"/>
          </p:cNvCxnSpPr>
          <p:nvPr/>
        </p:nvCxnSpPr>
        <p:spPr>
          <a:xfrm flipV="1">
            <a:off x="10018715" y="5166332"/>
            <a:ext cx="544510" cy="66119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2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up)">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500" fill="hold"/>
                                        <p:tgtEl>
                                          <p:spTgt spid="36"/>
                                        </p:tgtEl>
                                        <p:attrNameLst>
                                          <p:attrName>ppt_x</p:attrName>
                                        </p:attrNameLst>
                                      </p:cBhvr>
                                      <p:tavLst>
                                        <p:tav tm="0">
                                          <p:val>
                                            <p:strVal val="0-#ppt_w/2"/>
                                          </p:val>
                                        </p:tav>
                                        <p:tav tm="100000">
                                          <p:val>
                                            <p:strVal val="#ppt_x"/>
                                          </p:val>
                                        </p:tav>
                                      </p:tavLst>
                                    </p:anim>
                                    <p:anim calcmode="lin" valueType="num">
                                      <p:cBhvr additive="base">
                                        <p:cTn id="22" dur="500" fill="hold"/>
                                        <p:tgtEl>
                                          <p:spTgt spid="3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wipe(left)">
                                      <p:cBhvr>
                                        <p:cTn id="26" dur="500"/>
                                        <p:tgtEl>
                                          <p:spTgt spid="45"/>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additive="base">
                                        <p:cTn id="35" dur="500" fill="hold"/>
                                        <p:tgtEl>
                                          <p:spTgt spid="47"/>
                                        </p:tgtEl>
                                        <p:attrNameLst>
                                          <p:attrName>ppt_x</p:attrName>
                                        </p:attrNameLst>
                                      </p:cBhvr>
                                      <p:tavLst>
                                        <p:tav tm="0">
                                          <p:val>
                                            <p:strVal val="#ppt_x"/>
                                          </p:val>
                                        </p:tav>
                                        <p:tav tm="100000">
                                          <p:val>
                                            <p:strVal val="#ppt_x"/>
                                          </p:val>
                                        </p:tav>
                                      </p:tavLst>
                                    </p:anim>
                                    <p:anim calcmode="lin" valueType="num">
                                      <p:cBhvr additive="base">
                                        <p:cTn id="36" dur="500" fill="hold"/>
                                        <p:tgtEl>
                                          <p:spTgt spid="47"/>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wipe(down)">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18"/>
                                        </p:tgtEl>
                                      </p:cBhvr>
                                    </p:animEffect>
                                    <p:set>
                                      <p:cBhvr>
                                        <p:cTn id="45" dur="1" fill="hold">
                                          <p:stCondLst>
                                            <p:cond delay="499"/>
                                          </p:stCondLst>
                                        </p:cTn>
                                        <p:tgtEl>
                                          <p:spTgt spid="18"/>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28"/>
                                        </p:tgtEl>
                                      </p:cBhvr>
                                    </p:animEffect>
                                    <p:set>
                                      <p:cBhvr>
                                        <p:cTn id="48" dur="1" fill="hold">
                                          <p:stCondLst>
                                            <p:cond delay="499"/>
                                          </p:stCondLst>
                                        </p:cTn>
                                        <p:tgtEl>
                                          <p:spTgt spid="28"/>
                                        </p:tgtEl>
                                        <p:attrNameLst>
                                          <p:attrName>style.visibility</p:attrName>
                                        </p:attrNameLst>
                                      </p:cBhvr>
                                      <p:to>
                                        <p:strVal val="hidden"/>
                                      </p:to>
                                    </p:set>
                                  </p:childTnLst>
                                </p:cTn>
                              </p:par>
                              <p:par>
                                <p:cTn id="49" presetID="14" presetClass="exit" presetSubtype="10" fill="hold" nodeType="withEffect">
                                  <p:stCondLst>
                                    <p:cond delay="0"/>
                                  </p:stCondLst>
                                  <p:childTnLst>
                                    <p:animEffect transition="out" filter="randombar(horizontal)">
                                      <p:cBhvr>
                                        <p:cTn id="50" dur="500"/>
                                        <p:tgtEl>
                                          <p:spTgt spid="34"/>
                                        </p:tgtEl>
                                      </p:cBhvr>
                                    </p:animEffect>
                                    <p:set>
                                      <p:cBhvr>
                                        <p:cTn id="51" dur="1" fill="hold">
                                          <p:stCondLst>
                                            <p:cond delay="499"/>
                                          </p:stCondLst>
                                        </p:cTn>
                                        <p:tgtEl>
                                          <p:spTgt spid="34"/>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36"/>
                                        </p:tgtEl>
                                      </p:cBhvr>
                                    </p:animEffect>
                                    <p:set>
                                      <p:cBhvr>
                                        <p:cTn id="54" dur="1" fill="hold">
                                          <p:stCondLst>
                                            <p:cond delay="499"/>
                                          </p:stCondLst>
                                        </p:cTn>
                                        <p:tgtEl>
                                          <p:spTgt spid="36"/>
                                        </p:tgtEl>
                                        <p:attrNameLst>
                                          <p:attrName>style.visibility</p:attrName>
                                        </p:attrNameLst>
                                      </p:cBhvr>
                                      <p:to>
                                        <p:strVal val="hidden"/>
                                      </p:to>
                                    </p:set>
                                  </p:childTnLst>
                                </p:cTn>
                              </p:par>
                              <p:par>
                                <p:cTn id="55" presetID="14" presetClass="exit" presetSubtype="10" fill="hold" nodeType="withEffect">
                                  <p:stCondLst>
                                    <p:cond delay="0"/>
                                  </p:stCondLst>
                                  <p:childTnLst>
                                    <p:animEffect transition="out" filter="randombar(horizontal)">
                                      <p:cBhvr>
                                        <p:cTn id="56" dur="500"/>
                                        <p:tgtEl>
                                          <p:spTgt spid="45"/>
                                        </p:tgtEl>
                                      </p:cBhvr>
                                    </p:animEffect>
                                    <p:set>
                                      <p:cBhvr>
                                        <p:cTn id="57" dur="1" fill="hold">
                                          <p:stCondLst>
                                            <p:cond delay="499"/>
                                          </p:stCondLst>
                                        </p:cTn>
                                        <p:tgtEl>
                                          <p:spTgt spid="45"/>
                                        </p:tgtEl>
                                        <p:attrNameLst>
                                          <p:attrName>style.visibility</p:attrName>
                                        </p:attrNameLst>
                                      </p:cBhvr>
                                      <p:to>
                                        <p:strVal val="hidden"/>
                                      </p:to>
                                    </p:set>
                                  </p:childTnLst>
                                </p:cTn>
                              </p:par>
                              <p:par>
                                <p:cTn id="58" presetID="14" presetClass="exit" presetSubtype="10" fill="hold" nodeType="withEffect">
                                  <p:stCondLst>
                                    <p:cond delay="0"/>
                                  </p:stCondLst>
                                  <p:childTnLst>
                                    <p:animEffect transition="out" filter="randombar(horizontal)">
                                      <p:cBhvr>
                                        <p:cTn id="59" dur="500"/>
                                        <p:tgtEl>
                                          <p:spTgt spid="38"/>
                                        </p:tgtEl>
                                      </p:cBhvr>
                                    </p:animEffect>
                                    <p:set>
                                      <p:cBhvr>
                                        <p:cTn id="60" dur="1" fill="hold">
                                          <p:stCondLst>
                                            <p:cond delay="499"/>
                                          </p:stCondLst>
                                        </p:cTn>
                                        <p:tgtEl>
                                          <p:spTgt spid="38"/>
                                        </p:tgtEl>
                                        <p:attrNameLst>
                                          <p:attrName>style.visibility</p:attrName>
                                        </p:attrNameLst>
                                      </p:cBhvr>
                                      <p:to>
                                        <p:strVal val="hidden"/>
                                      </p:to>
                                    </p:set>
                                  </p:childTnLst>
                                </p:cTn>
                              </p:par>
                              <p:par>
                                <p:cTn id="61" presetID="14" presetClass="exit" presetSubtype="10" fill="hold" grpId="1" nodeType="withEffect">
                                  <p:stCondLst>
                                    <p:cond delay="0"/>
                                  </p:stCondLst>
                                  <p:childTnLst>
                                    <p:animEffect transition="out" filter="randombar(horizontal)">
                                      <p:cBhvr>
                                        <p:cTn id="62" dur="500"/>
                                        <p:tgtEl>
                                          <p:spTgt spid="47"/>
                                        </p:tgtEl>
                                      </p:cBhvr>
                                    </p:animEffect>
                                    <p:set>
                                      <p:cBhvr>
                                        <p:cTn id="63" dur="1" fill="hold">
                                          <p:stCondLst>
                                            <p:cond delay="499"/>
                                          </p:stCondLst>
                                        </p:cTn>
                                        <p:tgtEl>
                                          <p:spTgt spid="47"/>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49"/>
                                        </p:tgtEl>
                                      </p:cBhvr>
                                    </p:animEffect>
                                    <p:set>
                                      <p:cBhvr>
                                        <p:cTn id="66"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36" grpId="0" animBg="1"/>
      <p:bldP spid="36" grpId="1" animBg="1"/>
      <p:bldP spid="47" grpId="0" animBg="1"/>
      <p:bldP spid="4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EC7E5A-48AC-4776-A3E1-B589E8B412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86" y="999274"/>
            <a:ext cx="8656120" cy="5811101"/>
          </a:xfrm>
          <a:prstGeom prst="rect">
            <a:avLst/>
          </a:prstGeom>
        </p:spPr>
      </p:pic>
      <p:sp>
        <p:nvSpPr>
          <p:cNvPr id="5" name="TextBox 4">
            <a:extLst>
              <a:ext uri="{FF2B5EF4-FFF2-40B4-BE49-F238E27FC236}">
                <a16:creationId xmlns:a16="http://schemas.microsoft.com/office/drawing/2014/main" id="{67B89ECB-C3A5-47CA-B40D-420DDD44F3A7}"/>
              </a:ext>
            </a:extLst>
          </p:cNvPr>
          <p:cNvSpPr txBox="1"/>
          <p:nvPr/>
        </p:nvSpPr>
        <p:spPr>
          <a:xfrm>
            <a:off x="4423721" y="159844"/>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00B0F0"/>
                </a:solidFill>
              </a:rPr>
              <a:t>Values</a:t>
            </a:r>
            <a:r>
              <a:rPr lang="en-CA" sz="2000" b="1" dirty="0"/>
              <a:t>.</a:t>
            </a:r>
            <a:endParaRPr lang="en-CA" sz="2000" dirty="0"/>
          </a:p>
        </p:txBody>
      </p:sp>
      <p:sp>
        <p:nvSpPr>
          <p:cNvPr id="31" name="TextBox 30">
            <a:extLst>
              <a:ext uri="{FF2B5EF4-FFF2-40B4-BE49-F238E27FC236}">
                <a16:creationId xmlns:a16="http://schemas.microsoft.com/office/drawing/2014/main" id="{7BACDD6F-9647-4D1F-B35F-5865AD1A1B6F}"/>
              </a:ext>
            </a:extLst>
          </p:cNvPr>
          <p:cNvSpPr txBox="1"/>
          <p:nvPr/>
        </p:nvSpPr>
        <p:spPr>
          <a:xfrm>
            <a:off x="76762" y="157892"/>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pic>
        <p:nvPicPr>
          <p:cNvPr id="17" name="Picture 16">
            <a:extLst>
              <a:ext uri="{FF2B5EF4-FFF2-40B4-BE49-F238E27FC236}">
                <a16:creationId xmlns:a16="http://schemas.microsoft.com/office/drawing/2014/main" id="{134D38B2-2832-4C4D-A06C-73CC5094F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2177" y="1346936"/>
            <a:ext cx="4173823" cy="5115776"/>
          </a:xfrm>
          <a:prstGeom prst="rect">
            <a:avLst/>
          </a:prstGeom>
        </p:spPr>
      </p:pic>
      <p:pic>
        <p:nvPicPr>
          <p:cNvPr id="51" name="Picture 50">
            <a:extLst>
              <a:ext uri="{FF2B5EF4-FFF2-40B4-BE49-F238E27FC236}">
                <a16:creationId xmlns:a16="http://schemas.microsoft.com/office/drawing/2014/main" id="{E448E345-C862-4922-BF6E-FBAAD2B4B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524" y="2733675"/>
            <a:ext cx="3771564" cy="3225546"/>
          </a:xfrm>
          <a:prstGeom prst="rect">
            <a:avLst/>
          </a:prstGeom>
        </p:spPr>
      </p:pic>
      <p:pic>
        <p:nvPicPr>
          <p:cNvPr id="53" name="Picture 52">
            <a:extLst>
              <a:ext uri="{FF2B5EF4-FFF2-40B4-BE49-F238E27FC236}">
                <a16:creationId xmlns:a16="http://schemas.microsoft.com/office/drawing/2014/main" id="{CE411F04-CE63-4EEE-98E5-9B656222C4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743" y="1609725"/>
            <a:ext cx="3771564" cy="3225546"/>
          </a:xfrm>
          <a:prstGeom prst="rect">
            <a:avLst/>
          </a:prstGeom>
        </p:spPr>
      </p:pic>
      <p:cxnSp>
        <p:nvCxnSpPr>
          <p:cNvPr id="55" name="Straight Arrow Connector 54">
            <a:extLst>
              <a:ext uri="{FF2B5EF4-FFF2-40B4-BE49-F238E27FC236}">
                <a16:creationId xmlns:a16="http://schemas.microsoft.com/office/drawing/2014/main" id="{3E2FF25A-DC8D-4A1A-93B6-F90F2CA8F2DE}"/>
              </a:ext>
            </a:extLst>
          </p:cNvPr>
          <p:cNvCxnSpPr/>
          <p:nvPr/>
        </p:nvCxnSpPr>
        <p:spPr>
          <a:xfrm>
            <a:off x="4423721" y="2381250"/>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1001B22-1A4D-486B-961E-42905429A7A8}"/>
              </a:ext>
            </a:extLst>
          </p:cNvPr>
          <p:cNvCxnSpPr>
            <a:cxnSpLocks/>
          </p:cNvCxnSpPr>
          <p:nvPr/>
        </p:nvCxnSpPr>
        <p:spPr>
          <a:xfrm flipH="1" flipV="1">
            <a:off x="2066925" y="3429000"/>
            <a:ext cx="3971039" cy="124777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742FEDD6-FB28-40CB-AF2A-DF60CD54DF5E}"/>
              </a:ext>
            </a:extLst>
          </p:cNvPr>
          <p:cNvSpPr/>
          <p:nvPr/>
        </p:nvSpPr>
        <p:spPr>
          <a:xfrm>
            <a:off x="2028825" y="2162175"/>
            <a:ext cx="838200" cy="3048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77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up)">
                                      <p:cBhvr>
                                        <p:cTn id="7" dur="500"/>
                                        <p:tgtEl>
                                          <p:spTgt spid="5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right)">
                                      <p:cBhvr>
                                        <p:cTn id="11" dur="500"/>
                                        <p:tgtEl>
                                          <p:spTgt spid="57"/>
                                        </p:tgtEl>
                                      </p:cBhvr>
                                    </p:animEffect>
                                  </p:childTnLst>
                                </p:cTn>
                              </p:par>
                              <p:par>
                                <p:cTn id="12" presetID="22" presetClass="entr" presetSubtype="1" fill="hold" nodeType="with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wipe(up)">
                                      <p:cBhvr>
                                        <p:cTn id="14" dur="500"/>
                                        <p:tgtEl>
                                          <p:spTgt spid="5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p:cTn id="17" dur="500" fill="hold"/>
                                        <p:tgtEl>
                                          <p:spTgt spid="60"/>
                                        </p:tgtEl>
                                        <p:attrNameLst>
                                          <p:attrName>ppt_w</p:attrName>
                                        </p:attrNameLst>
                                      </p:cBhvr>
                                      <p:tavLst>
                                        <p:tav tm="0">
                                          <p:val>
                                            <p:fltVal val="0"/>
                                          </p:val>
                                        </p:tav>
                                        <p:tav tm="100000">
                                          <p:val>
                                            <p:strVal val="#ppt_w"/>
                                          </p:val>
                                        </p:tav>
                                      </p:tavLst>
                                    </p:anim>
                                    <p:anim calcmode="lin" valueType="num">
                                      <p:cBhvr>
                                        <p:cTn id="18" dur="500" fill="hold"/>
                                        <p:tgtEl>
                                          <p:spTgt spid="60"/>
                                        </p:tgtEl>
                                        <p:attrNameLst>
                                          <p:attrName>ppt_h</p:attrName>
                                        </p:attrNameLst>
                                      </p:cBhvr>
                                      <p:tavLst>
                                        <p:tav tm="0">
                                          <p:val>
                                            <p:fltVal val="0"/>
                                          </p:val>
                                        </p:tav>
                                        <p:tav tm="100000">
                                          <p:val>
                                            <p:strVal val="#ppt_h"/>
                                          </p:val>
                                        </p:tav>
                                      </p:tavLst>
                                    </p:anim>
                                    <p:animEffect transition="in" filter="fade">
                                      <p:cBhvr>
                                        <p:cTn id="1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3E3E63-E29E-4AEC-B17A-9D77578AF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62" y="1005769"/>
            <a:ext cx="8646444" cy="5804605"/>
          </a:xfrm>
          <a:prstGeom prst="rect">
            <a:avLst/>
          </a:prstGeom>
        </p:spPr>
      </p:pic>
      <p:pic>
        <p:nvPicPr>
          <p:cNvPr id="3" name="Picture 2">
            <a:extLst>
              <a:ext uri="{FF2B5EF4-FFF2-40B4-BE49-F238E27FC236}">
                <a16:creationId xmlns:a16="http://schemas.microsoft.com/office/drawing/2014/main" id="{86C35298-02D8-44BF-870E-1E41E4126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2177" y="1346936"/>
            <a:ext cx="4173823" cy="5115776"/>
          </a:xfrm>
          <a:prstGeom prst="rect">
            <a:avLst/>
          </a:prstGeom>
        </p:spPr>
      </p:pic>
      <p:sp>
        <p:nvSpPr>
          <p:cNvPr id="5" name="TextBox 4">
            <a:extLst>
              <a:ext uri="{FF2B5EF4-FFF2-40B4-BE49-F238E27FC236}">
                <a16:creationId xmlns:a16="http://schemas.microsoft.com/office/drawing/2014/main" id="{67B89ECB-C3A5-47CA-B40D-420DDD44F3A7}"/>
              </a:ext>
            </a:extLst>
          </p:cNvPr>
          <p:cNvSpPr txBox="1"/>
          <p:nvPr/>
        </p:nvSpPr>
        <p:spPr>
          <a:xfrm>
            <a:off x="4423721" y="159844"/>
            <a:ext cx="7668356" cy="70788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sz="2000" dirty="0"/>
              <a:t>Now that we know the areas of the Pivot Table Field List, we need to arrange the data into the proper areas: </a:t>
            </a:r>
            <a:r>
              <a:rPr lang="en-CA" sz="2000" b="1" dirty="0">
                <a:solidFill>
                  <a:srgbClr val="00B0F0"/>
                </a:solidFill>
              </a:rPr>
              <a:t>Values</a:t>
            </a:r>
            <a:r>
              <a:rPr lang="en-CA" sz="2000" b="1" dirty="0"/>
              <a:t>.</a:t>
            </a:r>
            <a:endParaRPr lang="en-CA" sz="2000" dirty="0"/>
          </a:p>
        </p:txBody>
      </p:sp>
      <p:sp>
        <p:nvSpPr>
          <p:cNvPr id="31" name="TextBox 30">
            <a:extLst>
              <a:ext uri="{FF2B5EF4-FFF2-40B4-BE49-F238E27FC236}">
                <a16:creationId xmlns:a16="http://schemas.microsoft.com/office/drawing/2014/main" id="{7BACDD6F-9647-4D1F-B35F-5865AD1A1B6F}"/>
              </a:ext>
            </a:extLst>
          </p:cNvPr>
          <p:cNvSpPr txBox="1"/>
          <p:nvPr/>
        </p:nvSpPr>
        <p:spPr>
          <a:xfrm>
            <a:off x="76762" y="157892"/>
            <a:ext cx="412041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a:t>
            </a:r>
          </a:p>
          <a:p>
            <a:pPr algn="ctr"/>
            <a:r>
              <a:rPr lang="en-CA" sz="2000" dirty="0"/>
              <a:t>Placing Data Fields, Filtering</a:t>
            </a:r>
          </a:p>
        </p:txBody>
      </p:sp>
      <p:cxnSp>
        <p:nvCxnSpPr>
          <p:cNvPr id="55" name="Straight Arrow Connector 54">
            <a:extLst>
              <a:ext uri="{FF2B5EF4-FFF2-40B4-BE49-F238E27FC236}">
                <a16:creationId xmlns:a16="http://schemas.microsoft.com/office/drawing/2014/main" id="{3E2FF25A-DC8D-4A1A-93B6-F90F2CA8F2DE}"/>
              </a:ext>
            </a:extLst>
          </p:cNvPr>
          <p:cNvCxnSpPr/>
          <p:nvPr/>
        </p:nvCxnSpPr>
        <p:spPr>
          <a:xfrm>
            <a:off x="4423721" y="2381250"/>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01D56CC-41EA-4A02-97E8-B206F2B6084E}"/>
              </a:ext>
            </a:extLst>
          </p:cNvPr>
          <p:cNvSpPr txBox="1"/>
          <p:nvPr/>
        </p:nvSpPr>
        <p:spPr>
          <a:xfrm>
            <a:off x="4514850" y="2209800"/>
            <a:ext cx="6762750" cy="40011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Notice how the values have changed to something more useful.</a:t>
            </a:r>
          </a:p>
        </p:txBody>
      </p:sp>
      <p:cxnSp>
        <p:nvCxnSpPr>
          <p:cNvPr id="10" name="Straight Arrow Connector 9">
            <a:extLst>
              <a:ext uri="{FF2B5EF4-FFF2-40B4-BE49-F238E27FC236}">
                <a16:creationId xmlns:a16="http://schemas.microsoft.com/office/drawing/2014/main" id="{D5BE54FF-5508-4FD9-808C-BB4952773715}"/>
              </a:ext>
            </a:extLst>
          </p:cNvPr>
          <p:cNvCxnSpPr>
            <a:cxnSpLocks/>
            <a:stCxn id="7" idx="2"/>
            <a:endCxn id="11" idx="7"/>
          </p:cNvCxnSpPr>
          <p:nvPr/>
        </p:nvCxnSpPr>
        <p:spPr>
          <a:xfrm flipH="1">
            <a:off x="6141307" y="2609910"/>
            <a:ext cx="1754918" cy="151870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537B7489-A839-4EBD-9B3A-ED01723FF6E4}"/>
              </a:ext>
            </a:extLst>
          </p:cNvPr>
          <p:cNvSpPr/>
          <p:nvPr/>
        </p:nvSpPr>
        <p:spPr>
          <a:xfrm>
            <a:off x="4295775" y="3813941"/>
            <a:ext cx="2162175" cy="2148709"/>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C7F0DEB-B269-4982-ACF2-418FABF7F4B5}"/>
              </a:ext>
            </a:extLst>
          </p:cNvPr>
          <p:cNvSpPr txBox="1"/>
          <p:nvPr/>
        </p:nvSpPr>
        <p:spPr>
          <a:xfrm>
            <a:off x="685800" y="3200400"/>
            <a:ext cx="2990850" cy="923330"/>
          </a:xfrm>
          <a:prstGeom prst="rect">
            <a:avLst/>
          </a:prstGeom>
          <a:solidFill>
            <a:srgbClr val="D5FFE8"/>
          </a:solidFill>
          <a:ln w="19050">
            <a:solidFill>
              <a:srgbClr val="00B050"/>
            </a:solidFill>
          </a:ln>
        </p:spPr>
        <p:txBody>
          <a:bodyPr wrap="square" rtlCol="0">
            <a:spAutoFit/>
          </a:bodyPr>
          <a:lstStyle>
            <a:defPPr>
              <a:defRPr lang="en-US"/>
            </a:defPPr>
            <a:lvl1pPr>
              <a:defRPr sz="2000"/>
            </a:lvl1pPr>
          </a:lstStyle>
          <a:p>
            <a:r>
              <a:rPr lang="en-US" dirty="0"/>
              <a:t>The next step is to make a chart to display visually the selected and filtered data.</a:t>
            </a:r>
          </a:p>
        </p:txBody>
      </p:sp>
      <p:grpSp>
        <p:nvGrpSpPr>
          <p:cNvPr id="18" name="Group 17">
            <a:extLst>
              <a:ext uri="{FF2B5EF4-FFF2-40B4-BE49-F238E27FC236}">
                <a16:creationId xmlns:a16="http://schemas.microsoft.com/office/drawing/2014/main" id="{2C55ECE2-F73C-46E4-83E9-C2177161BA60}"/>
              </a:ext>
            </a:extLst>
          </p:cNvPr>
          <p:cNvGrpSpPr/>
          <p:nvPr/>
        </p:nvGrpSpPr>
        <p:grpSpPr>
          <a:xfrm>
            <a:off x="6350785" y="4767706"/>
            <a:ext cx="3507559" cy="509144"/>
            <a:chOff x="6350785" y="4767706"/>
            <a:chExt cx="3507559" cy="509144"/>
          </a:xfrm>
        </p:grpSpPr>
        <p:cxnSp>
          <p:nvCxnSpPr>
            <p:cNvPr id="15" name="Straight Arrow Connector 14">
              <a:extLst>
                <a:ext uri="{FF2B5EF4-FFF2-40B4-BE49-F238E27FC236}">
                  <a16:creationId xmlns:a16="http://schemas.microsoft.com/office/drawing/2014/main" id="{883449A0-57B0-49F3-A947-DF525A7804A5}"/>
                </a:ext>
              </a:extLst>
            </p:cNvPr>
            <p:cNvCxnSpPr/>
            <p:nvPr/>
          </p:nvCxnSpPr>
          <p:spPr>
            <a:xfrm>
              <a:off x="6457950" y="4867275"/>
              <a:ext cx="3283245" cy="4095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C536D39-A38D-4279-B5A2-D40FB2AF5618}"/>
                </a:ext>
              </a:extLst>
            </p:cNvPr>
            <p:cNvSpPr txBox="1"/>
            <p:nvPr/>
          </p:nvSpPr>
          <p:spPr>
            <a:xfrm rot="445824">
              <a:off x="6350785" y="4767706"/>
              <a:ext cx="3507559" cy="400110"/>
            </a:xfrm>
            <a:prstGeom prst="rect">
              <a:avLst/>
            </a:prstGeom>
            <a:noFill/>
          </p:spPr>
          <p:txBody>
            <a:bodyPr wrap="square" rtlCol="0">
              <a:spAutoFit/>
            </a:bodyPr>
            <a:lstStyle/>
            <a:p>
              <a:r>
                <a:rPr lang="en-US" sz="2000" dirty="0"/>
                <a:t>… because of the </a:t>
              </a:r>
              <a:r>
                <a:rPr lang="en-US" sz="2000" b="1" dirty="0"/>
                <a:t>Sum </a:t>
              </a:r>
              <a:r>
                <a:rPr lang="en-US" sz="2000" dirty="0"/>
                <a:t>function.</a:t>
              </a:r>
            </a:p>
          </p:txBody>
        </p:sp>
      </p:grpSp>
    </p:spTree>
    <p:extLst>
      <p:ext uri="{BB962C8B-B14F-4D97-AF65-F5344CB8AC3E}">
        <p14:creationId xmlns:p14="http://schemas.microsoft.com/office/powerpoint/2010/main" val="324239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3"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right)">
                                      <p:cBhvr>
                                        <p:cTn id="21" dur="500"/>
                                        <p:tgtEl>
                                          <p:spTgt spid="10"/>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xit" presetSubtype="10" fill="hold" nodeType="clickEffect">
                                  <p:stCondLst>
                                    <p:cond delay="0"/>
                                  </p:stCondLst>
                                  <p:childTnLst>
                                    <p:animEffect transition="out" filter="randombar(horizontal)">
                                      <p:cBhvr>
                                        <p:cTn id="42" dur="500"/>
                                        <p:tgtEl>
                                          <p:spTgt spid="3"/>
                                        </p:tgtEl>
                                      </p:cBhvr>
                                    </p:animEffect>
                                    <p:set>
                                      <p:cBhvr>
                                        <p:cTn id="43" dur="1" fill="hold">
                                          <p:stCondLst>
                                            <p:cond delay="499"/>
                                          </p:stCondLst>
                                        </p:cTn>
                                        <p:tgtEl>
                                          <p:spTgt spid="3"/>
                                        </p:tgtEl>
                                        <p:attrNameLst>
                                          <p:attrName>style.visibility</p:attrName>
                                        </p:attrNameLst>
                                      </p:cBhvr>
                                      <p:to>
                                        <p:strVal val="hidden"/>
                                      </p:to>
                                    </p:set>
                                  </p:childTnLst>
                                </p:cTn>
                              </p:par>
                              <p:par>
                                <p:cTn id="44" presetID="14" presetClass="exit" presetSubtype="10" fill="hold" grpId="1" nodeType="withEffect">
                                  <p:stCondLst>
                                    <p:cond delay="0"/>
                                  </p:stCondLst>
                                  <p:childTnLst>
                                    <p:animEffect transition="out" filter="randombar(horizontal)">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par>
                                <p:cTn id="47" presetID="14" presetClass="exit" presetSubtype="10" fill="hold" nodeType="withEffect">
                                  <p:stCondLst>
                                    <p:cond delay="0"/>
                                  </p:stCondLst>
                                  <p:childTnLst>
                                    <p:animEffect transition="out" filter="randombar(horizontal)">
                                      <p:cBhvr>
                                        <p:cTn id="48" dur="500"/>
                                        <p:tgtEl>
                                          <p:spTgt spid="10"/>
                                        </p:tgtEl>
                                      </p:cBhvr>
                                    </p:animEffect>
                                    <p:set>
                                      <p:cBhvr>
                                        <p:cTn id="49" dur="1" fill="hold">
                                          <p:stCondLst>
                                            <p:cond delay="499"/>
                                          </p:stCondLst>
                                        </p:cTn>
                                        <p:tgtEl>
                                          <p:spTgt spid="10"/>
                                        </p:tgtEl>
                                        <p:attrNameLst>
                                          <p:attrName>style.visibility</p:attrName>
                                        </p:attrNameLst>
                                      </p:cBhvr>
                                      <p:to>
                                        <p:strVal val="hidden"/>
                                      </p:to>
                                    </p:set>
                                  </p:childTnLst>
                                </p:cTn>
                              </p:par>
                              <p:par>
                                <p:cTn id="50" presetID="14" presetClass="exit" presetSubtype="10" fill="hold" grpId="1" nodeType="withEffect">
                                  <p:stCondLst>
                                    <p:cond delay="0"/>
                                  </p:stCondLst>
                                  <p:childTnLst>
                                    <p:animEffect transition="out" filter="randombar(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55"/>
                                        </p:tgtEl>
                                      </p:cBhvr>
                                    </p:animEffect>
                                    <p:set>
                                      <p:cBhvr>
                                        <p:cTn id="58" dur="1" fill="hold">
                                          <p:stCondLst>
                                            <p:cond delay="499"/>
                                          </p:stCondLst>
                                        </p:cTn>
                                        <p:tgtEl>
                                          <p:spTgt spid="55"/>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18"/>
                                        </p:tgtEl>
                                      </p:cBhvr>
                                    </p:animEffect>
                                    <p:set>
                                      <p:cBhvr>
                                        <p:cTn id="61"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animBg="1"/>
      <p:bldP spid="11" grpId="1" animBg="1"/>
      <p:bldP spid="13" grpId="0" animBg="1"/>
      <p:bldP spid="1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3D174A-58FE-4539-B252-626541E55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797" y="1178685"/>
            <a:ext cx="8429799" cy="5659165"/>
          </a:xfrm>
          <a:prstGeom prst="rect">
            <a:avLst/>
          </a:prstGeom>
        </p:spPr>
      </p:pic>
      <p:sp>
        <p:nvSpPr>
          <p:cNvPr id="8" name="TextBox 7">
            <a:extLst>
              <a:ext uri="{FF2B5EF4-FFF2-40B4-BE49-F238E27FC236}">
                <a16:creationId xmlns:a16="http://schemas.microsoft.com/office/drawing/2014/main" id="{6FA3716E-8CD2-42FA-A7F7-FF076DB479A6}"/>
              </a:ext>
            </a:extLst>
          </p:cNvPr>
          <p:cNvSpPr txBox="1"/>
          <p:nvPr/>
        </p:nvSpPr>
        <p:spPr>
          <a:xfrm>
            <a:off x="3183772" y="94019"/>
            <a:ext cx="8941724" cy="1015663"/>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sz="2000" dirty="0"/>
              <a:t>After moving the fields into their appropriate areas, applying filters, and selecting the SUM function to apply to the values field, we are finally ready to</a:t>
            </a:r>
          </a:p>
          <a:p>
            <a:r>
              <a:rPr lang="en-CA" sz="2000" dirty="0"/>
              <a:t>add a </a:t>
            </a:r>
            <a:r>
              <a:rPr lang="en-CA" sz="2000" b="1" i="1" dirty="0"/>
              <a:t>Pivot Chart </a:t>
            </a:r>
            <a:r>
              <a:rPr lang="en-CA" sz="2000" dirty="0"/>
              <a:t>to display graphically what we see in the table.</a:t>
            </a:r>
          </a:p>
        </p:txBody>
      </p:sp>
      <p:sp>
        <p:nvSpPr>
          <p:cNvPr id="11" name="TextBox 10">
            <a:extLst>
              <a:ext uri="{FF2B5EF4-FFF2-40B4-BE49-F238E27FC236}">
                <a16:creationId xmlns:a16="http://schemas.microsoft.com/office/drawing/2014/main" id="{4286A385-C68B-4EC9-996A-5602D555E922}"/>
              </a:ext>
            </a:extLst>
          </p:cNvPr>
          <p:cNvSpPr txBox="1"/>
          <p:nvPr/>
        </p:nvSpPr>
        <p:spPr>
          <a:xfrm>
            <a:off x="285751" y="1143000"/>
            <a:ext cx="3039338" cy="1323439"/>
          </a:xfrm>
          <a:prstGeom prst="rect">
            <a:avLst/>
          </a:prstGeom>
          <a:noFill/>
          <a:ln w="19050">
            <a:solidFill>
              <a:srgbClr val="7030A0"/>
            </a:solidFill>
          </a:ln>
        </p:spPr>
        <p:txBody>
          <a:bodyPr wrap="square" rtlCol="0">
            <a:spAutoFit/>
          </a:bodyPr>
          <a:lstStyle/>
          <a:p>
            <a:r>
              <a:rPr lang="en-CA" sz="2000" dirty="0"/>
              <a:t>Select the </a:t>
            </a:r>
            <a:r>
              <a:rPr lang="en-CA" sz="2000" b="1" i="1" dirty="0"/>
              <a:t>PivotChart</a:t>
            </a:r>
            <a:r>
              <a:rPr lang="en-CA" sz="2000" dirty="0"/>
              <a:t> command located in the </a:t>
            </a:r>
            <a:r>
              <a:rPr lang="en-CA" sz="2000" b="1" i="1" dirty="0"/>
              <a:t>Tools</a:t>
            </a:r>
            <a:r>
              <a:rPr lang="en-CA" sz="2000" dirty="0"/>
              <a:t> group on the </a:t>
            </a:r>
            <a:r>
              <a:rPr lang="en-CA" sz="2000" b="1" i="1" dirty="0"/>
              <a:t>Analyze</a:t>
            </a:r>
            <a:r>
              <a:rPr lang="en-CA" sz="2000" dirty="0"/>
              <a:t> ribbon.</a:t>
            </a:r>
            <a:endParaRPr lang="en-GB" sz="2000" dirty="0"/>
          </a:p>
        </p:txBody>
      </p:sp>
      <p:cxnSp>
        <p:nvCxnSpPr>
          <p:cNvPr id="13" name="Straight Arrow Connector 12">
            <a:extLst>
              <a:ext uri="{FF2B5EF4-FFF2-40B4-BE49-F238E27FC236}">
                <a16:creationId xmlns:a16="http://schemas.microsoft.com/office/drawing/2014/main" id="{36C13C21-41AF-4B64-B83E-5809AD93EAB4}"/>
              </a:ext>
            </a:extLst>
          </p:cNvPr>
          <p:cNvCxnSpPr>
            <a:cxnSpLocks/>
            <a:stCxn id="11" idx="3"/>
          </p:cNvCxnSpPr>
          <p:nvPr/>
        </p:nvCxnSpPr>
        <p:spPr>
          <a:xfrm>
            <a:off x="3325089" y="1804720"/>
            <a:ext cx="5604858" cy="32587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4EA5FF-4B9A-46C2-843C-A7D0EFD7D041}"/>
              </a:ext>
            </a:extLst>
          </p:cNvPr>
          <p:cNvSpPr txBox="1"/>
          <p:nvPr/>
        </p:nvSpPr>
        <p:spPr>
          <a:xfrm>
            <a:off x="76762" y="224567"/>
            <a:ext cx="296569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 - The Bar Chart</a:t>
            </a:r>
          </a:p>
        </p:txBody>
      </p:sp>
      <p:sp>
        <p:nvSpPr>
          <p:cNvPr id="15" name="Rectangle 14">
            <a:extLst>
              <a:ext uri="{FF2B5EF4-FFF2-40B4-BE49-F238E27FC236}">
                <a16:creationId xmlns:a16="http://schemas.microsoft.com/office/drawing/2014/main" id="{076880E7-813B-4503-A4C1-A33D56C66AD6}"/>
              </a:ext>
            </a:extLst>
          </p:cNvPr>
          <p:cNvSpPr/>
          <p:nvPr/>
        </p:nvSpPr>
        <p:spPr>
          <a:xfrm>
            <a:off x="8929947" y="1889490"/>
            <a:ext cx="523702" cy="44888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687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15"/>
                                        </p:tgtEl>
                                      </p:cBhvr>
                                    </p:animEffect>
                                    <p:animScale>
                                      <p:cBhvr>
                                        <p:cTn id="22" dur="250" autoRev="1" fill="hold"/>
                                        <p:tgtEl>
                                          <p:spTgt spid="1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2" nodeType="clickEffect">
                                  <p:stCondLst>
                                    <p:cond delay="0"/>
                                  </p:stCondLst>
                                  <p:childTnLst>
                                    <p:anim calcmode="lin" valueType="num">
                                      <p:cBhvr>
                                        <p:cTn id="26" dur="500"/>
                                        <p:tgtEl>
                                          <p:spTgt spid="15"/>
                                        </p:tgtEl>
                                        <p:attrNameLst>
                                          <p:attrName>ppt_w</p:attrName>
                                        </p:attrNameLst>
                                      </p:cBhvr>
                                      <p:tavLst>
                                        <p:tav tm="0">
                                          <p:val>
                                            <p:strVal val="ppt_w"/>
                                          </p:val>
                                        </p:tav>
                                        <p:tav tm="100000">
                                          <p:val>
                                            <p:fltVal val="0"/>
                                          </p:val>
                                        </p:tav>
                                      </p:tavLst>
                                    </p:anim>
                                    <p:anim calcmode="lin" valueType="num">
                                      <p:cBhvr>
                                        <p:cTn id="27" dur="500"/>
                                        <p:tgtEl>
                                          <p:spTgt spid="15"/>
                                        </p:tgtEl>
                                        <p:attrNameLst>
                                          <p:attrName>ppt_h</p:attrName>
                                        </p:attrNameLst>
                                      </p:cBhvr>
                                      <p:tavLst>
                                        <p:tav tm="0">
                                          <p:val>
                                            <p:strVal val="ppt_h"/>
                                          </p:val>
                                        </p:tav>
                                        <p:tav tm="100000">
                                          <p:val>
                                            <p:fltVal val="0"/>
                                          </p:val>
                                        </p:tav>
                                      </p:tavLst>
                                    </p:anim>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22" presetClass="exit" presetSubtype="2" fill="hold" nodeType="withEffect">
                                  <p:stCondLst>
                                    <p:cond delay="0"/>
                                  </p:stCondLst>
                                  <p:childTnLst>
                                    <p:animEffect transition="out" filter="wipe(right)">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par>
                                <p:cTn id="33" presetID="2" presetClass="exit" presetSubtype="8" fill="hold" grpId="1" nodeType="withEffect">
                                  <p:stCondLst>
                                    <p:cond delay="0"/>
                                  </p:stCondLst>
                                  <p:childTnLst>
                                    <p:anim calcmode="lin" valueType="num">
                                      <p:cBhvr additive="base">
                                        <p:cTn id="34" dur="500"/>
                                        <p:tgtEl>
                                          <p:spTgt spid="11"/>
                                        </p:tgtEl>
                                        <p:attrNameLst>
                                          <p:attrName>ppt_x</p:attrName>
                                        </p:attrNameLst>
                                      </p:cBhvr>
                                      <p:tavLst>
                                        <p:tav tm="0">
                                          <p:val>
                                            <p:strVal val="ppt_x"/>
                                          </p:val>
                                        </p:tav>
                                        <p:tav tm="100000">
                                          <p:val>
                                            <p:strVal val="0-ppt_w/2"/>
                                          </p:val>
                                        </p:tav>
                                      </p:tavLst>
                                    </p:anim>
                                    <p:anim calcmode="lin" valueType="num">
                                      <p:cBhvr additive="base">
                                        <p:cTn id="35" dur="500"/>
                                        <p:tgtEl>
                                          <p:spTgt spid="11"/>
                                        </p:tgtEl>
                                        <p:attrNameLst>
                                          <p:attrName>ppt_y</p:attrName>
                                        </p:attrNameLst>
                                      </p:cBhvr>
                                      <p:tavLst>
                                        <p:tav tm="0">
                                          <p:val>
                                            <p:strVal val="ppt_y"/>
                                          </p:val>
                                        </p:tav>
                                        <p:tav tm="100000">
                                          <p:val>
                                            <p:strVal val="ppt_y"/>
                                          </p:val>
                                        </p:tav>
                                      </p:tavLst>
                                    </p:anim>
                                    <p:set>
                                      <p:cBhvr>
                                        <p:cTn id="3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5" grpId="0" animBg="1"/>
      <p:bldP spid="15" grpId="1" animBg="1"/>
      <p:bldP spid="15"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3D174A-58FE-4539-B252-626541E55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797" y="1178685"/>
            <a:ext cx="8429799" cy="5659165"/>
          </a:xfrm>
          <a:prstGeom prst="rect">
            <a:avLst/>
          </a:prstGeom>
        </p:spPr>
      </p:pic>
      <p:pic>
        <p:nvPicPr>
          <p:cNvPr id="20" name="Picture 19">
            <a:extLst>
              <a:ext uri="{FF2B5EF4-FFF2-40B4-BE49-F238E27FC236}">
                <a16:creationId xmlns:a16="http://schemas.microsoft.com/office/drawing/2014/main" id="{4162D8D7-B9CC-4EA0-8D01-2E8E0748E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0033" y="1226967"/>
            <a:ext cx="5877814" cy="5562600"/>
          </a:xfrm>
          <a:prstGeom prst="rect">
            <a:avLst/>
          </a:prstGeom>
        </p:spPr>
      </p:pic>
      <p:sp>
        <p:nvSpPr>
          <p:cNvPr id="8" name="TextBox 7">
            <a:extLst>
              <a:ext uri="{FF2B5EF4-FFF2-40B4-BE49-F238E27FC236}">
                <a16:creationId xmlns:a16="http://schemas.microsoft.com/office/drawing/2014/main" id="{6FA3716E-8CD2-42FA-A7F7-FF076DB479A6}"/>
              </a:ext>
            </a:extLst>
          </p:cNvPr>
          <p:cNvSpPr txBox="1"/>
          <p:nvPr/>
        </p:nvSpPr>
        <p:spPr>
          <a:xfrm>
            <a:off x="3183772" y="94019"/>
            <a:ext cx="8941724" cy="1015663"/>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sz="2000" dirty="0"/>
              <a:t>After moving the fields into their appropriate areas, applying filters, and selecting the SUM function to apply to the values field, we are finally ready to</a:t>
            </a:r>
          </a:p>
          <a:p>
            <a:r>
              <a:rPr lang="en-CA" sz="2000" dirty="0"/>
              <a:t>add a </a:t>
            </a:r>
            <a:r>
              <a:rPr lang="en-CA" sz="2000" b="1" i="1" dirty="0"/>
              <a:t>Pivot Chart </a:t>
            </a:r>
            <a:r>
              <a:rPr lang="en-CA" sz="2000" dirty="0"/>
              <a:t>to display graphically what we see in the table.</a:t>
            </a:r>
          </a:p>
        </p:txBody>
      </p:sp>
      <p:sp>
        <p:nvSpPr>
          <p:cNvPr id="16" name="TextBox 15">
            <a:extLst>
              <a:ext uri="{FF2B5EF4-FFF2-40B4-BE49-F238E27FC236}">
                <a16:creationId xmlns:a16="http://schemas.microsoft.com/office/drawing/2014/main" id="{6C269389-769F-4652-83D5-FD772F273FEB}"/>
              </a:ext>
            </a:extLst>
          </p:cNvPr>
          <p:cNvSpPr txBox="1"/>
          <p:nvPr/>
        </p:nvSpPr>
        <p:spPr>
          <a:xfrm>
            <a:off x="285751" y="3182394"/>
            <a:ext cx="3039339" cy="400110"/>
          </a:xfrm>
          <a:prstGeom prst="rect">
            <a:avLst/>
          </a:prstGeom>
          <a:noFill/>
          <a:ln w="19050">
            <a:solidFill>
              <a:srgbClr val="7030A0"/>
            </a:solidFill>
          </a:ln>
        </p:spPr>
        <p:txBody>
          <a:bodyPr wrap="square" rtlCol="0">
            <a:spAutoFit/>
          </a:bodyPr>
          <a:lstStyle/>
          <a:p>
            <a:r>
              <a:rPr lang="en-CA" sz="2000" dirty="0"/>
              <a:t>Select the </a:t>
            </a:r>
            <a:r>
              <a:rPr lang="en-CA" sz="2000" b="1" i="1" dirty="0"/>
              <a:t>Column</a:t>
            </a:r>
            <a:r>
              <a:rPr lang="en-CA" sz="2000" dirty="0"/>
              <a:t>.</a:t>
            </a:r>
            <a:endParaRPr lang="en-GB" sz="2000" b="1" i="1" dirty="0"/>
          </a:p>
        </p:txBody>
      </p:sp>
      <p:sp>
        <p:nvSpPr>
          <p:cNvPr id="12" name="TextBox 11">
            <a:extLst>
              <a:ext uri="{FF2B5EF4-FFF2-40B4-BE49-F238E27FC236}">
                <a16:creationId xmlns:a16="http://schemas.microsoft.com/office/drawing/2014/main" id="{264EA5FF-4B9A-46C2-843C-A7D0EFD7D041}"/>
              </a:ext>
            </a:extLst>
          </p:cNvPr>
          <p:cNvSpPr txBox="1"/>
          <p:nvPr/>
        </p:nvSpPr>
        <p:spPr>
          <a:xfrm>
            <a:off x="76762" y="224567"/>
            <a:ext cx="2965697"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Tables - The Bar Chart</a:t>
            </a:r>
          </a:p>
        </p:txBody>
      </p:sp>
      <p:cxnSp>
        <p:nvCxnSpPr>
          <p:cNvPr id="18" name="Straight Arrow Connector 17">
            <a:extLst>
              <a:ext uri="{FF2B5EF4-FFF2-40B4-BE49-F238E27FC236}">
                <a16:creationId xmlns:a16="http://schemas.microsoft.com/office/drawing/2014/main" id="{C14543C1-0C77-48B5-A89F-4437B1804D22}"/>
              </a:ext>
            </a:extLst>
          </p:cNvPr>
          <p:cNvCxnSpPr>
            <a:cxnSpLocks/>
            <a:stCxn id="16" idx="3"/>
          </p:cNvCxnSpPr>
          <p:nvPr/>
        </p:nvCxnSpPr>
        <p:spPr>
          <a:xfrm flipV="1">
            <a:off x="3325090" y="2514600"/>
            <a:ext cx="1389785" cy="86784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905EC21-7C38-4BFF-82DB-E10D5DA38779}"/>
              </a:ext>
            </a:extLst>
          </p:cNvPr>
          <p:cNvSpPr txBox="1"/>
          <p:nvPr/>
        </p:nvSpPr>
        <p:spPr>
          <a:xfrm>
            <a:off x="285751" y="3911813"/>
            <a:ext cx="3324224" cy="400110"/>
          </a:xfrm>
          <a:prstGeom prst="rect">
            <a:avLst/>
          </a:prstGeom>
          <a:noFill/>
          <a:ln w="19050">
            <a:solidFill>
              <a:srgbClr val="7030A0"/>
            </a:solidFill>
          </a:ln>
        </p:spPr>
        <p:txBody>
          <a:bodyPr wrap="square" rtlCol="0">
            <a:spAutoFit/>
          </a:bodyPr>
          <a:lstStyle/>
          <a:p>
            <a:r>
              <a:rPr lang="en-CA" sz="2000" dirty="0"/>
              <a:t>Click on the </a:t>
            </a:r>
            <a:r>
              <a:rPr lang="en-CA" sz="2000" b="1" i="1" dirty="0"/>
              <a:t>Clustered Column</a:t>
            </a:r>
            <a:endParaRPr lang="en-GB" sz="2000" dirty="0"/>
          </a:p>
        </p:txBody>
      </p:sp>
      <p:cxnSp>
        <p:nvCxnSpPr>
          <p:cNvPr id="25" name="Straight Arrow Connector 24">
            <a:extLst>
              <a:ext uri="{FF2B5EF4-FFF2-40B4-BE49-F238E27FC236}">
                <a16:creationId xmlns:a16="http://schemas.microsoft.com/office/drawing/2014/main" id="{DA12250D-3033-404F-9108-0716AB9CCE46}"/>
              </a:ext>
            </a:extLst>
          </p:cNvPr>
          <p:cNvCxnSpPr>
            <a:cxnSpLocks/>
            <a:stCxn id="23" idx="3"/>
          </p:cNvCxnSpPr>
          <p:nvPr/>
        </p:nvCxnSpPr>
        <p:spPr>
          <a:xfrm flipV="1">
            <a:off x="3609975" y="2390776"/>
            <a:ext cx="2209800" cy="172109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A96E7AA-9597-4A95-9AD4-5874ED04BECB}"/>
              </a:ext>
            </a:extLst>
          </p:cNvPr>
          <p:cNvCxnSpPr>
            <a:cxnSpLocks/>
          </p:cNvCxnSpPr>
          <p:nvPr/>
        </p:nvCxnSpPr>
        <p:spPr>
          <a:xfrm>
            <a:off x="7214143" y="3911813"/>
            <a:ext cx="1710782" cy="268576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39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0-#ppt_w/2"/>
                                          </p:val>
                                        </p:tav>
                                        <p:tav tm="100000">
                                          <p:val>
                                            <p:strVal val="#ppt_x"/>
                                          </p:val>
                                        </p:tav>
                                      </p:tavLst>
                                    </p:anim>
                                    <p:anim calcmode="lin" valueType="num">
                                      <p:cBhvr additive="base">
                                        <p:cTn id="18" dur="500" fill="hold"/>
                                        <p:tgtEl>
                                          <p:spTgt spid="2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up)">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xit" presetSubtype="10" fill="hold" grpId="1" nodeType="clickEffect">
                                  <p:stCondLst>
                                    <p:cond delay="0"/>
                                  </p:stCondLst>
                                  <p:childTnLst>
                                    <p:animEffect transition="out" filter="randombar(horizontal)">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par>
                                <p:cTn id="32" presetID="14" presetClass="exit" presetSubtype="10" fill="hold" nodeType="withEffect">
                                  <p:stCondLst>
                                    <p:cond delay="0"/>
                                  </p:stCondLst>
                                  <p:childTnLst>
                                    <p:animEffect transition="out" filter="randombar(horizont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4" presetClass="exit" presetSubtype="10" fill="hold" grpId="1" nodeType="withEffect">
                                  <p:stCondLst>
                                    <p:cond delay="0"/>
                                  </p:stCondLst>
                                  <p:childTnLst>
                                    <p:animEffect transition="out" filter="randombar(horizontal)">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25"/>
                                        </p:tgtEl>
                                      </p:cBhvr>
                                    </p:animEffect>
                                    <p:set>
                                      <p:cBhvr>
                                        <p:cTn id="40" dur="1" fill="hold">
                                          <p:stCondLst>
                                            <p:cond delay="499"/>
                                          </p:stCondLst>
                                        </p:cTn>
                                        <p:tgtEl>
                                          <p:spTgt spid="25"/>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34"/>
                                        </p:tgtEl>
                                      </p:cBhvr>
                                    </p:animEffect>
                                    <p:set>
                                      <p:cBhvr>
                                        <p:cTn id="43" dur="1" fill="hold">
                                          <p:stCondLst>
                                            <p:cond delay="499"/>
                                          </p:stCondLst>
                                        </p:cTn>
                                        <p:tgtEl>
                                          <p:spTgt spid="34"/>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3" grpId="0" animBg="1"/>
      <p:bldP spid="2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6564CC-D9FD-499E-8DBC-B990266B0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2991" y="987305"/>
            <a:ext cx="8659758" cy="5813544"/>
          </a:xfrm>
          <a:prstGeom prst="rect">
            <a:avLst/>
          </a:prstGeom>
        </p:spPr>
      </p:pic>
      <p:sp>
        <p:nvSpPr>
          <p:cNvPr id="8" name="TextBox 7">
            <a:extLst>
              <a:ext uri="{FF2B5EF4-FFF2-40B4-BE49-F238E27FC236}">
                <a16:creationId xmlns:a16="http://schemas.microsoft.com/office/drawing/2014/main" id="{80384530-5A87-40C1-A1D9-E9ED2C7AE8F1}"/>
              </a:ext>
            </a:extLst>
          </p:cNvPr>
          <p:cNvSpPr txBox="1"/>
          <p:nvPr/>
        </p:nvSpPr>
        <p:spPr>
          <a:xfrm>
            <a:off x="91830" y="1799999"/>
            <a:ext cx="3324961" cy="400110"/>
          </a:xfrm>
          <a:prstGeom prst="rect">
            <a:avLst/>
          </a:prstGeom>
          <a:solidFill>
            <a:schemeClr val="bg1"/>
          </a:solidFill>
          <a:ln w="19050">
            <a:solidFill>
              <a:schemeClr val="accent2"/>
            </a:solidFill>
          </a:ln>
        </p:spPr>
        <p:txBody>
          <a:bodyPr wrap="square" rtlCol="0">
            <a:spAutoFit/>
          </a:bodyPr>
          <a:lstStyle/>
          <a:p>
            <a:r>
              <a:rPr lang="en-CA" sz="2000" b="1" i="1" dirty="0"/>
              <a:t>Analyze</a:t>
            </a:r>
            <a:r>
              <a:rPr lang="en-CA" sz="2000" dirty="0"/>
              <a:t> ribbon deals with …</a:t>
            </a:r>
          </a:p>
        </p:txBody>
      </p:sp>
      <p:cxnSp>
        <p:nvCxnSpPr>
          <p:cNvPr id="40" name="Straight Arrow Connector 39">
            <a:extLst>
              <a:ext uri="{FF2B5EF4-FFF2-40B4-BE49-F238E27FC236}">
                <a16:creationId xmlns:a16="http://schemas.microsoft.com/office/drawing/2014/main" id="{32882A70-D7A4-4F54-A575-EB5D2CD7B14E}"/>
              </a:ext>
            </a:extLst>
          </p:cNvPr>
          <p:cNvCxnSpPr>
            <a:cxnSpLocks/>
            <a:stCxn id="69" idx="3"/>
          </p:cNvCxnSpPr>
          <p:nvPr/>
        </p:nvCxnSpPr>
        <p:spPr>
          <a:xfrm flipV="1">
            <a:off x="3425980" y="2503775"/>
            <a:ext cx="1810590" cy="1685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B101D54-F2A1-485D-8F3D-6D24FE3EFD77}"/>
              </a:ext>
            </a:extLst>
          </p:cNvPr>
          <p:cNvCxnSpPr>
            <a:cxnSpLocks/>
            <a:stCxn id="71" idx="3"/>
            <a:endCxn id="16" idx="2"/>
          </p:cNvCxnSpPr>
          <p:nvPr/>
        </p:nvCxnSpPr>
        <p:spPr>
          <a:xfrm flipV="1">
            <a:off x="3425980" y="2505074"/>
            <a:ext cx="4663200" cy="16898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F81431D-1E06-4C90-A4A4-71EB341058C7}"/>
              </a:ext>
            </a:extLst>
          </p:cNvPr>
          <p:cNvSpPr/>
          <p:nvPr/>
        </p:nvSpPr>
        <p:spPr>
          <a:xfrm>
            <a:off x="7524750" y="1701931"/>
            <a:ext cx="1128859" cy="80314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A47CDF02-EC5A-4038-B076-524166D12114}"/>
              </a:ext>
            </a:extLst>
          </p:cNvPr>
          <p:cNvSpPr/>
          <p:nvPr/>
        </p:nvSpPr>
        <p:spPr>
          <a:xfrm>
            <a:off x="8786064" y="1427500"/>
            <a:ext cx="1093815" cy="2347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2A783784-D05E-41DA-8F74-F9459C445DE1}"/>
              </a:ext>
            </a:extLst>
          </p:cNvPr>
          <p:cNvSpPr/>
          <p:nvPr/>
        </p:nvSpPr>
        <p:spPr>
          <a:xfrm>
            <a:off x="6273928" y="1692265"/>
            <a:ext cx="1203197" cy="8115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6A136BF-53F1-4923-B47D-F57B19C48A72}"/>
              </a:ext>
            </a:extLst>
          </p:cNvPr>
          <p:cNvSpPr/>
          <p:nvPr/>
        </p:nvSpPr>
        <p:spPr>
          <a:xfrm>
            <a:off x="4247785" y="1693563"/>
            <a:ext cx="1985359" cy="8115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Straight Arrow Connector 41">
            <a:extLst>
              <a:ext uri="{FF2B5EF4-FFF2-40B4-BE49-F238E27FC236}">
                <a16:creationId xmlns:a16="http://schemas.microsoft.com/office/drawing/2014/main" id="{D865EB73-93D2-4B8F-833D-4336BF0237A5}"/>
              </a:ext>
            </a:extLst>
          </p:cNvPr>
          <p:cNvCxnSpPr>
            <a:cxnSpLocks/>
            <a:stCxn id="70" idx="3"/>
            <a:endCxn id="43" idx="2"/>
          </p:cNvCxnSpPr>
          <p:nvPr/>
        </p:nvCxnSpPr>
        <p:spPr>
          <a:xfrm flipV="1">
            <a:off x="3416791" y="2503776"/>
            <a:ext cx="3458736" cy="9246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5040404-29A1-4F7A-A01D-83FB15F97989}"/>
              </a:ext>
            </a:extLst>
          </p:cNvPr>
          <p:cNvCxnSpPr>
            <a:cxnSpLocks/>
            <a:stCxn id="72" idx="3"/>
            <a:endCxn id="45" idx="2"/>
          </p:cNvCxnSpPr>
          <p:nvPr/>
        </p:nvCxnSpPr>
        <p:spPr>
          <a:xfrm flipV="1">
            <a:off x="3416791" y="2503776"/>
            <a:ext cx="5505826" cy="24602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832CD6C-9682-4D09-9D23-FB236585C3E9}"/>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
        <p:nvSpPr>
          <p:cNvPr id="45" name="Rectangle 44">
            <a:extLst>
              <a:ext uri="{FF2B5EF4-FFF2-40B4-BE49-F238E27FC236}">
                <a16:creationId xmlns:a16="http://schemas.microsoft.com/office/drawing/2014/main" id="{BDE41598-38BA-4DAE-8147-605F5F28C125}"/>
              </a:ext>
            </a:extLst>
          </p:cNvPr>
          <p:cNvSpPr/>
          <p:nvPr/>
        </p:nvSpPr>
        <p:spPr>
          <a:xfrm>
            <a:off x="8691708" y="1695450"/>
            <a:ext cx="461817" cy="8083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Arrow Connector 36">
            <a:extLst>
              <a:ext uri="{FF2B5EF4-FFF2-40B4-BE49-F238E27FC236}">
                <a16:creationId xmlns:a16="http://schemas.microsoft.com/office/drawing/2014/main" id="{49B785B4-8F60-42FB-9103-887F9B58EE49}"/>
              </a:ext>
            </a:extLst>
          </p:cNvPr>
          <p:cNvCxnSpPr>
            <a:cxnSpLocks/>
            <a:stCxn id="73" idx="3"/>
            <a:endCxn id="50" idx="2"/>
          </p:cNvCxnSpPr>
          <p:nvPr/>
        </p:nvCxnSpPr>
        <p:spPr>
          <a:xfrm flipV="1">
            <a:off x="3416790" y="2514458"/>
            <a:ext cx="6463089" cy="32091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583B6CCA-479A-40A4-821C-06B6CF460C26}"/>
              </a:ext>
            </a:extLst>
          </p:cNvPr>
          <p:cNvSpPr/>
          <p:nvPr/>
        </p:nvSpPr>
        <p:spPr>
          <a:xfrm>
            <a:off x="9187007" y="1695450"/>
            <a:ext cx="1385743" cy="8190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48813816-8136-4253-8E50-710968E55D83}"/>
              </a:ext>
            </a:extLst>
          </p:cNvPr>
          <p:cNvSpPr/>
          <p:nvPr/>
        </p:nvSpPr>
        <p:spPr>
          <a:xfrm>
            <a:off x="10622206" y="1695450"/>
            <a:ext cx="1112594" cy="82884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 name="Straight Arrow Connector 53">
            <a:extLst>
              <a:ext uri="{FF2B5EF4-FFF2-40B4-BE49-F238E27FC236}">
                <a16:creationId xmlns:a16="http://schemas.microsoft.com/office/drawing/2014/main" id="{A489082D-C859-4342-8B7B-51EBF15DC2FF}"/>
              </a:ext>
            </a:extLst>
          </p:cNvPr>
          <p:cNvCxnSpPr>
            <a:cxnSpLocks/>
            <a:stCxn id="74" idx="3"/>
            <a:endCxn id="51" idx="2"/>
          </p:cNvCxnSpPr>
          <p:nvPr/>
        </p:nvCxnSpPr>
        <p:spPr>
          <a:xfrm flipV="1">
            <a:off x="3410348" y="2524296"/>
            <a:ext cx="7768155" cy="39452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DC4DEC5-24A6-4A2E-A08D-28E20CA14D28}"/>
              </a:ext>
            </a:extLst>
          </p:cNvPr>
          <p:cNvSpPr txBox="1"/>
          <p:nvPr/>
        </p:nvSpPr>
        <p:spPr>
          <a:xfrm>
            <a:off x="5450229" y="323605"/>
            <a:ext cx="4745281"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Ribbon –</a:t>
            </a:r>
            <a:r>
              <a:rPr lang="en-CA" sz="2000" b="1" i="1" dirty="0"/>
              <a:t> PivotChart Analyze</a:t>
            </a:r>
          </a:p>
        </p:txBody>
      </p:sp>
      <p:sp>
        <p:nvSpPr>
          <p:cNvPr id="69" name="TextBox 68">
            <a:extLst>
              <a:ext uri="{FF2B5EF4-FFF2-40B4-BE49-F238E27FC236}">
                <a16:creationId xmlns:a16="http://schemas.microsoft.com/office/drawing/2014/main" id="{3591BC52-6898-4020-A679-3AE5BD6AAA18}"/>
              </a:ext>
            </a:extLst>
          </p:cNvPr>
          <p:cNvSpPr txBox="1"/>
          <p:nvPr/>
        </p:nvSpPr>
        <p:spPr>
          <a:xfrm>
            <a:off x="93703" y="2318358"/>
            <a:ext cx="3332277"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The </a:t>
            </a:r>
            <a:r>
              <a:rPr lang="en-CA" sz="2000" b="1" i="1" dirty="0"/>
              <a:t>Active Field</a:t>
            </a:r>
            <a:r>
              <a:rPr lang="en-CA" sz="2000" dirty="0"/>
              <a:t> appears in the </a:t>
            </a:r>
            <a:r>
              <a:rPr lang="en-CA" sz="2000" i="1" dirty="0"/>
              <a:t>Legend Fields </a:t>
            </a:r>
            <a:r>
              <a:rPr lang="en-CA" sz="2000" dirty="0"/>
              <a:t>box.</a:t>
            </a:r>
          </a:p>
        </p:txBody>
      </p:sp>
      <p:sp>
        <p:nvSpPr>
          <p:cNvPr id="70" name="TextBox 69">
            <a:extLst>
              <a:ext uri="{FF2B5EF4-FFF2-40B4-BE49-F238E27FC236}">
                <a16:creationId xmlns:a16="http://schemas.microsoft.com/office/drawing/2014/main" id="{7CD79B1C-E056-4E68-950B-B49A3705306D}"/>
              </a:ext>
            </a:extLst>
          </p:cNvPr>
          <p:cNvSpPr txBox="1"/>
          <p:nvPr/>
        </p:nvSpPr>
        <p:spPr>
          <a:xfrm>
            <a:off x="91830" y="3074489"/>
            <a:ext cx="3324961"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Insert slicer, refresh the data  or clear the filters.</a:t>
            </a:r>
          </a:p>
        </p:txBody>
      </p:sp>
      <p:sp>
        <p:nvSpPr>
          <p:cNvPr id="71" name="TextBox 70">
            <a:extLst>
              <a:ext uri="{FF2B5EF4-FFF2-40B4-BE49-F238E27FC236}">
                <a16:creationId xmlns:a16="http://schemas.microsoft.com/office/drawing/2014/main" id="{ACD72191-C6DA-473A-95BB-08009A248732}"/>
              </a:ext>
            </a:extLst>
          </p:cNvPr>
          <p:cNvSpPr txBox="1"/>
          <p:nvPr/>
        </p:nvSpPr>
        <p:spPr>
          <a:xfrm>
            <a:off x="87260" y="3840985"/>
            <a:ext cx="3338720"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Refresh or change the data source.</a:t>
            </a:r>
          </a:p>
        </p:txBody>
      </p:sp>
      <p:sp>
        <p:nvSpPr>
          <p:cNvPr id="72" name="TextBox 71">
            <a:extLst>
              <a:ext uri="{FF2B5EF4-FFF2-40B4-BE49-F238E27FC236}">
                <a16:creationId xmlns:a16="http://schemas.microsoft.com/office/drawing/2014/main" id="{A0FE9D9A-59C6-4E37-84C0-C110B072E0E9}"/>
              </a:ext>
            </a:extLst>
          </p:cNvPr>
          <p:cNvSpPr txBox="1"/>
          <p:nvPr/>
        </p:nvSpPr>
        <p:spPr>
          <a:xfrm>
            <a:off x="93703" y="4610100"/>
            <a:ext cx="3323088"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Actions - Clear or move the chart.</a:t>
            </a:r>
          </a:p>
        </p:txBody>
      </p:sp>
      <p:sp>
        <p:nvSpPr>
          <p:cNvPr id="73" name="TextBox 72">
            <a:extLst>
              <a:ext uri="{FF2B5EF4-FFF2-40B4-BE49-F238E27FC236}">
                <a16:creationId xmlns:a16="http://schemas.microsoft.com/office/drawing/2014/main" id="{677CD2AF-5E55-40F5-8E7D-61A690F4E7BD}"/>
              </a:ext>
            </a:extLst>
          </p:cNvPr>
          <p:cNvSpPr txBox="1"/>
          <p:nvPr/>
        </p:nvSpPr>
        <p:spPr>
          <a:xfrm>
            <a:off x="93702" y="5369690"/>
            <a:ext cx="3323088"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Do Calculations on Fields, Items or sets.</a:t>
            </a:r>
          </a:p>
        </p:txBody>
      </p:sp>
      <p:sp>
        <p:nvSpPr>
          <p:cNvPr id="74" name="TextBox 73">
            <a:extLst>
              <a:ext uri="{FF2B5EF4-FFF2-40B4-BE49-F238E27FC236}">
                <a16:creationId xmlns:a16="http://schemas.microsoft.com/office/drawing/2014/main" id="{7ED4CFD4-E5BC-460D-A13B-C5D78AFFF700}"/>
              </a:ext>
            </a:extLst>
          </p:cNvPr>
          <p:cNvSpPr txBox="1"/>
          <p:nvPr/>
        </p:nvSpPr>
        <p:spPr>
          <a:xfrm>
            <a:off x="87260" y="6115617"/>
            <a:ext cx="3323088" cy="707886"/>
          </a:xfrm>
          <a:prstGeom prst="rect">
            <a:avLst/>
          </a:prstGeom>
          <a:noFill/>
          <a:ln w="19050">
            <a:solidFill>
              <a:schemeClr val="accent2"/>
            </a:solidFill>
          </a:ln>
        </p:spPr>
        <p:txBody>
          <a:bodyPr wrap="square" rtlCol="0">
            <a:spAutoFit/>
          </a:bodyPr>
          <a:lstStyle/>
          <a:p>
            <a:pPr marL="514350" indent="-285750">
              <a:buFont typeface="Wingdings" panose="05000000000000000000" pitchFamily="2" charset="2"/>
              <a:buChar char="Ø"/>
            </a:pPr>
            <a:r>
              <a:rPr lang="en-CA" sz="2000" dirty="0"/>
              <a:t>Show or hide a field list or field buttons.</a:t>
            </a:r>
          </a:p>
        </p:txBody>
      </p:sp>
    </p:spTree>
    <p:extLst>
      <p:ext uri="{BB962C8B-B14F-4D97-AF65-F5344CB8AC3E}">
        <p14:creationId xmlns:p14="http://schemas.microsoft.com/office/powerpoint/2010/main" val="311776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randombar(horizontal)">
                                      <p:cBhvr>
                                        <p:cTn id="10" dur="500"/>
                                        <p:tgtEl>
                                          <p:spTgt spid="56"/>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9"/>
                                        </p:tgtEl>
                                        <p:attrNameLst>
                                          <p:attrName>style.visibility</p:attrName>
                                        </p:attrNameLst>
                                      </p:cBhvr>
                                      <p:to>
                                        <p:strVal val="visible"/>
                                      </p:to>
                                    </p:set>
                                    <p:anim calcmode="lin" valueType="num">
                                      <p:cBhvr additive="base">
                                        <p:cTn id="24" dur="500" fill="hold"/>
                                        <p:tgtEl>
                                          <p:spTgt spid="69"/>
                                        </p:tgtEl>
                                        <p:attrNameLst>
                                          <p:attrName>ppt_x</p:attrName>
                                        </p:attrNameLst>
                                      </p:cBhvr>
                                      <p:tavLst>
                                        <p:tav tm="0">
                                          <p:val>
                                            <p:strVal val="0-#ppt_w/2"/>
                                          </p:val>
                                        </p:tav>
                                        <p:tav tm="100000">
                                          <p:val>
                                            <p:strVal val="#ppt_x"/>
                                          </p:val>
                                        </p:tav>
                                      </p:tavLst>
                                    </p:anim>
                                    <p:anim calcmode="lin" valueType="num">
                                      <p:cBhvr additive="base">
                                        <p:cTn id="25" dur="500" fill="hold"/>
                                        <p:tgtEl>
                                          <p:spTgt spid="69"/>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500"/>
                                        <p:tgtEl>
                                          <p:spTgt spid="40"/>
                                        </p:tgtEl>
                                      </p:cBhvr>
                                    </p:animEffect>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wipe(down)">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70"/>
                                        </p:tgtEl>
                                        <p:attrNameLst>
                                          <p:attrName>style.visibility</p:attrName>
                                        </p:attrNameLst>
                                      </p:cBhvr>
                                      <p:to>
                                        <p:strVal val="visible"/>
                                      </p:to>
                                    </p:set>
                                    <p:anim calcmode="lin" valueType="num">
                                      <p:cBhvr additive="base">
                                        <p:cTn id="38" dur="500" fill="hold"/>
                                        <p:tgtEl>
                                          <p:spTgt spid="70"/>
                                        </p:tgtEl>
                                        <p:attrNameLst>
                                          <p:attrName>ppt_x</p:attrName>
                                        </p:attrNameLst>
                                      </p:cBhvr>
                                      <p:tavLst>
                                        <p:tav tm="0">
                                          <p:val>
                                            <p:strVal val="0-#ppt_w/2"/>
                                          </p:val>
                                        </p:tav>
                                        <p:tav tm="100000">
                                          <p:val>
                                            <p:strVal val="#ppt_x"/>
                                          </p:val>
                                        </p:tav>
                                      </p:tavLst>
                                    </p:anim>
                                    <p:anim calcmode="lin" valueType="num">
                                      <p:cBhvr additive="base">
                                        <p:cTn id="39" dur="500" fill="hold"/>
                                        <p:tgtEl>
                                          <p:spTgt spid="70"/>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left)">
                                      <p:cBhvr>
                                        <p:cTn id="43" dur="500"/>
                                        <p:tgtEl>
                                          <p:spTgt spid="42"/>
                                        </p:tgtEl>
                                      </p:cBhvr>
                                    </p:animEffect>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down)">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71"/>
                                        </p:tgtEl>
                                        <p:attrNameLst>
                                          <p:attrName>style.visibility</p:attrName>
                                        </p:attrNameLst>
                                      </p:cBhvr>
                                      <p:to>
                                        <p:strVal val="visible"/>
                                      </p:to>
                                    </p:set>
                                    <p:anim calcmode="lin" valueType="num">
                                      <p:cBhvr additive="base">
                                        <p:cTn id="52" dur="500" fill="hold"/>
                                        <p:tgtEl>
                                          <p:spTgt spid="71"/>
                                        </p:tgtEl>
                                        <p:attrNameLst>
                                          <p:attrName>ppt_x</p:attrName>
                                        </p:attrNameLst>
                                      </p:cBhvr>
                                      <p:tavLst>
                                        <p:tav tm="0">
                                          <p:val>
                                            <p:strVal val="0-#ppt_w/2"/>
                                          </p:val>
                                        </p:tav>
                                        <p:tav tm="100000">
                                          <p:val>
                                            <p:strVal val="#ppt_x"/>
                                          </p:val>
                                        </p:tav>
                                      </p:tavLst>
                                    </p:anim>
                                    <p:anim calcmode="lin" valueType="num">
                                      <p:cBhvr additive="base">
                                        <p:cTn id="53" dur="500" fill="hold"/>
                                        <p:tgtEl>
                                          <p:spTgt spid="71"/>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par>
                          <p:cTn id="58" fill="hold">
                            <p:stCondLst>
                              <p:cond delay="1000"/>
                            </p:stCondLst>
                            <p:childTnLst>
                              <p:par>
                                <p:cTn id="59" presetID="22" presetClass="entr" presetSubtype="4"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72"/>
                                        </p:tgtEl>
                                        <p:attrNameLst>
                                          <p:attrName>style.visibility</p:attrName>
                                        </p:attrNameLst>
                                      </p:cBhvr>
                                      <p:to>
                                        <p:strVal val="visible"/>
                                      </p:to>
                                    </p:set>
                                    <p:anim calcmode="lin" valueType="num">
                                      <p:cBhvr additive="base">
                                        <p:cTn id="66" dur="500" fill="hold"/>
                                        <p:tgtEl>
                                          <p:spTgt spid="72"/>
                                        </p:tgtEl>
                                        <p:attrNameLst>
                                          <p:attrName>ppt_x</p:attrName>
                                        </p:attrNameLst>
                                      </p:cBhvr>
                                      <p:tavLst>
                                        <p:tav tm="0">
                                          <p:val>
                                            <p:strVal val="0-#ppt_w/2"/>
                                          </p:val>
                                        </p:tav>
                                        <p:tav tm="100000">
                                          <p:val>
                                            <p:strVal val="#ppt_x"/>
                                          </p:val>
                                        </p:tav>
                                      </p:tavLst>
                                    </p:anim>
                                    <p:anim calcmode="lin" valueType="num">
                                      <p:cBhvr additive="base">
                                        <p:cTn id="67" dur="500" fill="hold"/>
                                        <p:tgtEl>
                                          <p:spTgt spid="72"/>
                                        </p:tgtEl>
                                        <p:attrNameLst>
                                          <p:attrName>ppt_y</p:attrName>
                                        </p:attrNameLst>
                                      </p:cBhvr>
                                      <p:tavLst>
                                        <p:tav tm="0">
                                          <p:val>
                                            <p:strVal val="#ppt_y"/>
                                          </p:val>
                                        </p:tav>
                                        <p:tav tm="100000">
                                          <p:val>
                                            <p:strVal val="#ppt_y"/>
                                          </p:val>
                                        </p:tav>
                                      </p:tavLst>
                                    </p:anim>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500"/>
                                        <p:tgtEl>
                                          <p:spTgt spid="22"/>
                                        </p:tgtEl>
                                      </p:cBhvr>
                                    </p:animEffect>
                                  </p:childTnLst>
                                </p:cTn>
                              </p:par>
                            </p:childTnLst>
                          </p:cTn>
                        </p:par>
                        <p:par>
                          <p:cTn id="72" fill="hold">
                            <p:stCondLst>
                              <p:cond delay="1000"/>
                            </p:stCondLst>
                            <p:childTnLst>
                              <p:par>
                                <p:cTn id="73" presetID="22" presetClass="entr" presetSubtype="4" fill="hold" grpId="0" nodeType="after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wipe(down)">
                                      <p:cBhvr>
                                        <p:cTn id="75" dur="500"/>
                                        <p:tgtEl>
                                          <p:spTgt spid="45"/>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73"/>
                                        </p:tgtEl>
                                        <p:attrNameLst>
                                          <p:attrName>style.visibility</p:attrName>
                                        </p:attrNameLst>
                                      </p:cBhvr>
                                      <p:to>
                                        <p:strVal val="visible"/>
                                      </p:to>
                                    </p:set>
                                    <p:anim calcmode="lin" valueType="num">
                                      <p:cBhvr additive="base">
                                        <p:cTn id="80" dur="500" fill="hold"/>
                                        <p:tgtEl>
                                          <p:spTgt spid="73"/>
                                        </p:tgtEl>
                                        <p:attrNameLst>
                                          <p:attrName>ppt_x</p:attrName>
                                        </p:attrNameLst>
                                      </p:cBhvr>
                                      <p:tavLst>
                                        <p:tav tm="0">
                                          <p:val>
                                            <p:strVal val="0-#ppt_w/2"/>
                                          </p:val>
                                        </p:tav>
                                        <p:tav tm="100000">
                                          <p:val>
                                            <p:strVal val="#ppt_x"/>
                                          </p:val>
                                        </p:tav>
                                      </p:tavLst>
                                    </p:anim>
                                    <p:anim calcmode="lin" valueType="num">
                                      <p:cBhvr additive="base">
                                        <p:cTn id="81" dur="500" fill="hold"/>
                                        <p:tgtEl>
                                          <p:spTgt spid="73"/>
                                        </p:tgtEl>
                                        <p:attrNameLst>
                                          <p:attrName>ppt_y</p:attrName>
                                        </p:attrNameLst>
                                      </p:cBhvr>
                                      <p:tavLst>
                                        <p:tav tm="0">
                                          <p:val>
                                            <p:strVal val="#ppt_y"/>
                                          </p:val>
                                        </p:tav>
                                        <p:tav tm="100000">
                                          <p:val>
                                            <p:strVal val="#ppt_y"/>
                                          </p:val>
                                        </p:tav>
                                      </p:tavLst>
                                    </p:anim>
                                  </p:childTnLst>
                                </p:cTn>
                              </p:par>
                            </p:childTnLst>
                          </p:cTn>
                        </p:par>
                        <p:par>
                          <p:cTn id="82" fill="hold">
                            <p:stCondLst>
                              <p:cond delay="500"/>
                            </p:stCondLst>
                            <p:childTnLst>
                              <p:par>
                                <p:cTn id="83" presetID="22" presetClass="entr" presetSubtype="8" fill="hold" nodeType="after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left)">
                                      <p:cBhvr>
                                        <p:cTn id="85" dur="500"/>
                                        <p:tgtEl>
                                          <p:spTgt spid="37"/>
                                        </p:tgtEl>
                                      </p:cBhvr>
                                    </p:animEffect>
                                  </p:childTnLst>
                                </p:cTn>
                              </p:par>
                            </p:childTnLst>
                          </p:cTn>
                        </p:par>
                        <p:par>
                          <p:cTn id="86" fill="hold">
                            <p:stCondLst>
                              <p:cond delay="1000"/>
                            </p:stCondLst>
                            <p:childTnLst>
                              <p:par>
                                <p:cTn id="87" presetID="22" presetClass="entr" presetSubtype="4" fill="hold" grpId="0" nodeType="afterEffect">
                                  <p:stCondLst>
                                    <p:cond delay="0"/>
                                  </p:stCondLst>
                                  <p:childTnLst>
                                    <p:set>
                                      <p:cBhvr>
                                        <p:cTn id="88" dur="1" fill="hold">
                                          <p:stCondLst>
                                            <p:cond delay="0"/>
                                          </p:stCondLst>
                                        </p:cTn>
                                        <p:tgtEl>
                                          <p:spTgt spid="50"/>
                                        </p:tgtEl>
                                        <p:attrNameLst>
                                          <p:attrName>style.visibility</p:attrName>
                                        </p:attrNameLst>
                                      </p:cBhvr>
                                      <p:to>
                                        <p:strVal val="visible"/>
                                      </p:to>
                                    </p:set>
                                    <p:animEffect transition="in" filter="wipe(down)">
                                      <p:cBhvr>
                                        <p:cTn id="89" dur="500"/>
                                        <p:tgtEl>
                                          <p:spTgt spid="50"/>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grpId="0" nodeType="clickEffect">
                                  <p:stCondLst>
                                    <p:cond delay="0"/>
                                  </p:stCondLst>
                                  <p:childTnLst>
                                    <p:set>
                                      <p:cBhvr>
                                        <p:cTn id="93" dur="1" fill="hold">
                                          <p:stCondLst>
                                            <p:cond delay="0"/>
                                          </p:stCondLst>
                                        </p:cTn>
                                        <p:tgtEl>
                                          <p:spTgt spid="74"/>
                                        </p:tgtEl>
                                        <p:attrNameLst>
                                          <p:attrName>style.visibility</p:attrName>
                                        </p:attrNameLst>
                                      </p:cBhvr>
                                      <p:to>
                                        <p:strVal val="visible"/>
                                      </p:to>
                                    </p:set>
                                    <p:anim calcmode="lin" valueType="num">
                                      <p:cBhvr additive="base">
                                        <p:cTn id="94" dur="500" fill="hold"/>
                                        <p:tgtEl>
                                          <p:spTgt spid="74"/>
                                        </p:tgtEl>
                                        <p:attrNameLst>
                                          <p:attrName>ppt_x</p:attrName>
                                        </p:attrNameLst>
                                      </p:cBhvr>
                                      <p:tavLst>
                                        <p:tav tm="0">
                                          <p:val>
                                            <p:strVal val="0-#ppt_w/2"/>
                                          </p:val>
                                        </p:tav>
                                        <p:tav tm="100000">
                                          <p:val>
                                            <p:strVal val="#ppt_x"/>
                                          </p:val>
                                        </p:tav>
                                      </p:tavLst>
                                    </p:anim>
                                    <p:anim calcmode="lin" valueType="num">
                                      <p:cBhvr additive="base">
                                        <p:cTn id="95" dur="500" fill="hold"/>
                                        <p:tgtEl>
                                          <p:spTgt spid="74"/>
                                        </p:tgtEl>
                                        <p:attrNameLst>
                                          <p:attrName>ppt_y</p:attrName>
                                        </p:attrNameLst>
                                      </p:cBhvr>
                                      <p:tavLst>
                                        <p:tav tm="0">
                                          <p:val>
                                            <p:strVal val="#ppt_y"/>
                                          </p:val>
                                        </p:tav>
                                        <p:tav tm="100000">
                                          <p:val>
                                            <p:strVal val="#ppt_y"/>
                                          </p:val>
                                        </p:tav>
                                      </p:tavLst>
                                    </p:anim>
                                  </p:childTnLst>
                                </p:cTn>
                              </p:par>
                            </p:childTnLst>
                          </p:cTn>
                        </p:par>
                        <p:par>
                          <p:cTn id="96" fill="hold">
                            <p:stCondLst>
                              <p:cond delay="500"/>
                            </p:stCondLst>
                            <p:childTnLst>
                              <p:par>
                                <p:cTn id="97" presetID="22" presetClass="entr" presetSubtype="8" fill="hold"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wipe(left)">
                                      <p:cBhvr>
                                        <p:cTn id="99" dur="500"/>
                                        <p:tgtEl>
                                          <p:spTgt spid="54"/>
                                        </p:tgtEl>
                                      </p:cBhvr>
                                    </p:animEffect>
                                  </p:childTnLst>
                                </p:cTn>
                              </p:par>
                            </p:childTnLst>
                          </p:cTn>
                        </p:par>
                        <p:par>
                          <p:cTn id="100" fill="hold">
                            <p:stCondLst>
                              <p:cond delay="1000"/>
                            </p:stCondLst>
                            <p:childTnLst>
                              <p:par>
                                <p:cTn id="101" presetID="22" presetClass="entr" presetSubtype="4" fill="hold" grpId="0" nodeType="afterEffect">
                                  <p:stCondLst>
                                    <p:cond delay="0"/>
                                  </p:stCondLst>
                                  <p:childTnLst>
                                    <p:set>
                                      <p:cBhvr>
                                        <p:cTn id="102" dur="1" fill="hold">
                                          <p:stCondLst>
                                            <p:cond delay="0"/>
                                          </p:stCondLst>
                                        </p:cTn>
                                        <p:tgtEl>
                                          <p:spTgt spid="51"/>
                                        </p:tgtEl>
                                        <p:attrNameLst>
                                          <p:attrName>style.visibility</p:attrName>
                                        </p:attrNameLst>
                                      </p:cBhvr>
                                      <p:to>
                                        <p:strVal val="visible"/>
                                      </p:to>
                                    </p:set>
                                    <p:animEffect transition="in" filter="wipe(down)">
                                      <p:cBhvr>
                                        <p:cTn id="103" dur="500"/>
                                        <p:tgtEl>
                                          <p:spTgt spid="51"/>
                                        </p:tgtEl>
                                      </p:cBhvr>
                                    </p:animEffect>
                                  </p:childTnLst>
                                </p:cTn>
                              </p:par>
                            </p:childTnLst>
                          </p:cTn>
                        </p:par>
                      </p:childTnLst>
                    </p:cTn>
                  </p:par>
                  <p:par>
                    <p:cTn id="104" fill="hold">
                      <p:stCondLst>
                        <p:cond delay="indefinite"/>
                      </p:stCondLst>
                      <p:childTnLst>
                        <p:par>
                          <p:cTn id="105" fill="hold">
                            <p:stCondLst>
                              <p:cond delay="0"/>
                            </p:stCondLst>
                            <p:childTnLst>
                              <p:par>
                                <p:cTn id="106" presetID="14" presetClass="exit" presetSubtype="10" fill="hold" grpId="1" nodeType="clickEffect">
                                  <p:stCondLst>
                                    <p:cond delay="0"/>
                                  </p:stCondLst>
                                  <p:childTnLst>
                                    <p:animEffect transition="out" filter="randombar(horizontal)">
                                      <p:cBhvr>
                                        <p:cTn id="107" dur="500"/>
                                        <p:tgtEl>
                                          <p:spTgt spid="8"/>
                                        </p:tgtEl>
                                      </p:cBhvr>
                                    </p:animEffect>
                                    <p:set>
                                      <p:cBhvr>
                                        <p:cTn id="108" dur="1" fill="hold">
                                          <p:stCondLst>
                                            <p:cond delay="499"/>
                                          </p:stCondLst>
                                        </p:cTn>
                                        <p:tgtEl>
                                          <p:spTgt spid="8"/>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69"/>
                                        </p:tgtEl>
                                      </p:cBhvr>
                                    </p:animEffect>
                                    <p:set>
                                      <p:cBhvr>
                                        <p:cTn id="111" dur="1" fill="hold">
                                          <p:stCondLst>
                                            <p:cond delay="499"/>
                                          </p:stCondLst>
                                        </p:cTn>
                                        <p:tgtEl>
                                          <p:spTgt spid="69"/>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0"/>
                                        </p:tgtEl>
                                      </p:cBhvr>
                                    </p:animEffect>
                                    <p:set>
                                      <p:cBhvr>
                                        <p:cTn id="114" dur="1" fill="hold">
                                          <p:stCondLst>
                                            <p:cond delay="499"/>
                                          </p:stCondLst>
                                        </p:cTn>
                                        <p:tgtEl>
                                          <p:spTgt spid="40"/>
                                        </p:tgtEl>
                                        <p:attrNameLst>
                                          <p:attrName>style.visibility</p:attrName>
                                        </p:attrNameLst>
                                      </p:cBhvr>
                                      <p:to>
                                        <p:strVal val="hidden"/>
                                      </p:to>
                                    </p:set>
                                  </p:childTnLst>
                                </p:cTn>
                              </p:par>
                              <p:par>
                                <p:cTn id="115" presetID="14" presetClass="exit" presetSubtype="10" fill="hold" grpId="1" nodeType="withEffect">
                                  <p:stCondLst>
                                    <p:cond delay="0"/>
                                  </p:stCondLst>
                                  <p:childTnLst>
                                    <p:animEffect transition="out" filter="randombar(horizontal)">
                                      <p:cBhvr>
                                        <p:cTn id="116" dur="500"/>
                                        <p:tgtEl>
                                          <p:spTgt spid="44"/>
                                        </p:tgtEl>
                                      </p:cBhvr>
                                    </p:animEffect>
                                    <p:set>
                                      <p:cBhvr>
                                        <p:cTn id="117" dur="1" fill="hold">
                                          <p:stCondLst>
                                            <p:cond delay="499"/>
                                          </p:stCondLst>
                                        </p:cTn>
                                        <p:tgtEl>
                                          <p:spTgt spid="44"/>
                                        </p:tgtEl>
                                        <p:attrNameLst>
                                          <p:attrName>style.visibility</p:attrName>
                                        </p:attrNameLst>
                                      </p:cBhvr>
                                      <p:to>
                                        <p:strVal val="hidden"/>
                                      </p:to>
                                    </p:set>
                                  </p:childTnLst>
                                </p:cTn>
                              </p:par>
                              <p:par>
                                <p:cTn id="118" presetID="14" presetClass="exit" presetSubtype="10" fill="hold" grpId="1" nodeType="withEffect">
                                  <p:stCondLst>
                                    <p:cond delay="0"/>
                                  </p:stCondLst>
                                  <p:childTnLst>
                                    <p:animEffect transition="out" filter="randombar(horizontal)">
                                      <p:cBhvr>
                                        <p:cTn id="119" dur="500"/>
                                        <p:tgtEl>
                                          <p:spTgt spid="70"/>
                                        </p:tgtEl>
                                      </p:cBhvr>
                                    </p:animEffect>
                                    <p:set>
                                      <p:cBhvr>
                                        <p:cTn id="120" dur="1" fill="hold">
                                          <p:stCondLst>
                                            <p:cond delay="499"/>
                                          </p:stCondLst>
                                        </p:cTn>
                                        <p:tgtEl>
                                          <p:spTgt spid="70"/>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42"/>
                                        </p:tgtEl>
                                      </p:cBhvr>
                                    </p:animEffect>
                                    <p:set>
                                      <p:cBhvr>
                                        <p:cTn id="123" dur="1" fill="hold">
                                          <p:stCondLst>
                                            <p:cond delay="499"/>
                                          </p:stCondLst>
                                        </p:cTn>
                                        <p:tgtEl>
                                          <p:spTgt spid="42"/>
                                        </p:tgtEl>
                                        <p:attrNameLst>
                                          <p:attrName>style.visibility</p:attrName>
                                        </p:attrNameLst>
                                      </p:cBhvr>
                                      <p:to>
                                        <p:strVal val="hidden"/>
                                      </p:to>
                                    </p:set>
                                  </p:childTnLst>
                                </p:cTn>
                              </p:par>
                              <p:par>
                                <p:cTn id="124" presetID="14" presetClass="exit" presetSubtype="10" fill="hold" grpId="1" nodeType="withEffect">
                                  <p:stCondLst>
                                    <p:cond delay="0"/>
                                  </p:stCondLst>
                                  <p:childTnLst>
                                    <p:animEffect transition="out" filter="randombar(horizontal)">
                                      <p:cBhvr>
                                        <p:cTn id="125" dur="500"/>
                                        <p:tgtEl>
                                          <p:spTgt spid="43"/>
                                        </p:tgtEl>
                                      </p:cBhvr>
                                    </p:animEffect>
                                    <p:set>
                                      <p:cBhvr>
                                        <p:cTn id="126" dur="1" fill="hold">
                                          <p:stCondLst>
                                            <p:cond delay="499"/>
                                          </p:stCondLst>
                                        </p:cTn>
                                        <p:tgtEl>
                                          <p:spTgt spid="43"/>
                                        </p:tgtEl>
                                        <p:attrNameLst>
                                          <p:attrName>style.visibility</p:attrName>
                                        </p:attrNameLst>
                                      </p:cBhvr>
                                      <p:to>
                                        <p:strVal val="hidden"/>
                                      </p:to>
                                    </p:set>
                                  </p:childTnLst>
                                </p:cTn>
                              </p:par>
                              <p:par>
                                <p:cTn id="127" presetID="14" presetClass="exit" presetSubtype="10" fill="hold" grpId="1" nodeType="withEffect">
                                  <p:stCondLst>
                                    <p:cond delay="0"/>
                                  </p:stCondLst>
                                  <p:childTnLst>
                                    <p:animEffect transition="out" filter="randombar(horizontal)">
                                      <p:cBhvr>
                                        <p:cTn id="128" dur="500"/>
                                        <p:tgtEl>
                                          <p:spTgt spid="71"/>
                                        </p:tgtEl>
                                      </p:cBhvr>
                                    </p:animEffect>
                                    <p:set>
                                      <p:cBhvr>
                                        <p:cTn id="129" dur="1" fill="hold">
                                          <p:stCondLst>
                                            <p:cond delay="499"/>
                                          </p:stCondLst>
                                        </p:cTn>
                                        <p:tgtEl>
                                          <p:spTgt spid="71"/>
                                        </p:tgtEl>
                                        <p:attrNameLst>
                                          <p:attrName>style.visibility</p:attrName>
                                        </p:attrNameLst>
                                      </p:cBhvr>
                                      <p:to>
                                        <p:strVal val="hidden"/>
                                      </p:to>
                                    </p:set>
                                  </p:childTnLst>
                                </p:cTn>
                              </p:par>
                              <p:par>
                                <p:cTn id="130" presetID="14" presetClass="exit" presetSubtype="10" fill="hold" nodeType="withEffect">
                                  <p:stCondLst>
                                    <p:cond delay="0"/>
                                  </p:stCondLst>
                                  <p:childTnLst>
                                    <p:animEffect transition="out" filter="randombar(horizontal)">
                                      <p:cBhvr>
                                        <p:cTn id="131" dur="500"/>
                                        <p:tgtEl>
                                          <p:spTgt spid="15"/>
                                        </p:tgtEl>
                                      </p:cBhvr>
                                    </p:animEffect>
                                    <p:set>
                                      <p:cBhvr>
                                        <p:cTn id="132" dur="1" fill="hold">
                                          <p:stCondLst>
                                            <p:cond delay="499"/>
                                          </p:stCondLst>
                                        </p:cTn>
                                        <p:tgtEl>
                                          <p:spTgt spid="15"/>
                                        </p:tgtEl>
                                        <p:attrNameLst>
                                          <p:attrName>style.visibility</p:attrName>
                                        </p:attrNameLst>
                                      </p:cBhvr>
                                      <p:to>
                                        <p:strVal val="hidden"/>
                                      </p:to>
                                    </p:set>
                                  </p:childTnLst>
                                </p:cTn>
                              </p:par>
                              <p:par>
                                <p:cTn id="133" presetID="14" presetClass="exit" presetSubtype="10" fill="hold" grpId="1" nodeType="withEffect">
                                  <p:stCondLst>
                                    <p:cond delay="0"/>
                                  </p:stCondLst>
                                  <p:childTnLst>
                                    <p:animEffect transition="out" filter="randombar(horizontal)">
                                      <p:cBhvr>
                                        <p:cTn id="134" dur="500"/>
                                        <p:tgtEl>
                                          <p:spTgt spid="16"/>
                                        </p:tgtEl>
                                      </p:cBhvr>
                                    </p:animEffect>
                                    <p:set>
                                      <p:cBhvr>
                                        <p:cTn id="135" dur="1" fill="hold">
                                          <p:stCondLst>
                                            <p:cond delay="499"/>
                                          </p:stCondLst>
                                        </p:cTn>
                                        <p:tgtEl>
                                          <p:spTgt spid="16"/>
                                        </p:tgtEl>
                                        <p:attrNameLst>
                                          <p:attrName>style.visibility</p:attrName>
                                        </p:attrNameLst>
                                      </p:cBhvr>
                                      <p:to>
                                        <p:strVal val="hidden"/>
                                      </p:to>
                                    </p:set>
                                  </p:childTnLst>
                                </p:cTn>
                              </p:par>
                              <p:par>
                                <p:cTn id="136" presetID="14" presetClass="exit" presetSubtype="10" fill="hold" grpId="1" nodeType="withEffect">
                                  <p:stCondLst>
                                    <p:cond delay="0"/>
                                  </p:stCondLst>
                                  <p:childTnLst>
                                    <p:animEffect transition="out" filter="randombar(horizontal)">
                                      <p:cBhvr>
                                        <p:cTn id="137" dur="500"/>
                                        <p:tgtEl>
                                          <p:spTgt spid="72"/>
                                        </p:tgtEl>
                                      </p:cBhvr>
                                    </p:animEffect>
                                    <p:set>
                                      <p:cBhvr>
                                        <p:cTn id="138" dur="1" fill="hold">
                                          <p:stCondLst>
                                            <p:cond delay="499"/>
                                          </p:stCondLst>
                                        </p:cTn>
                                        <p:tgtEl>
                                          <p:spTgt spid="72"/>
                                        </p:tgtEl>
                                        <p:attrNameLst>
                                          <p:attrName>style.visibility</p:attrName>
                                        </p:attrNameLst>
                                      </p:cBhvr>
                                      <p:to>
                                        <p:strVal val="hidden"/>
                                      </p:to>
                                    </p:set>
                                  </p:childTnLst>
                                </p:cTn>
                              </p:par>
                              <p:par>
                                <p:cTn id="139" presetID="14" presetClass="exit" presetSubtype="10" fill="hold" nodeType="withEffect">
                                  <p:stCondLst>
                                    <p:cond delay="0"/>
                                  </p:stCondLst>
                                  <p:childTnLst>
                                    <p:animEffect transition="out" filter="randombar(horizontal)">
                                      <p:cBhvr>
                                        <p:cTn id="140" dur="500"/>
                                        <p:tgtEl>
                                          <p:spTgt spid="22"/>
                                        </p:tgtEl>
                                      </p:cBhvr>
                                    </p:animEffect>
                                    <p:set>
                                      <p:cBhvr>
                                        <p:cTn id="141" dur="1" fill="hold">
                                          <p:stCondLst>
                                            <p:cond delay="499"/>
                                          </p:stCondLst>
                                        </p:cTn>
                                        <p:tgtEl>
                                          <p:spTgt spid="22"/>
                                        </p:tgtEl>
                                        <p:attrNameLst>
                                          <p:attrName>style.visibility</p:attrName>
                                        </p:attrNameLst>
                                      </p:cBhvr>
                                      <p:to>
                                        <p:strVal val="hidden"/>
                                      </p:to>
                                    </p:set>
                                  </p:childTnLst>
                                </p:cTn>
                              </p:par>
                              <p:par>
                                <p:cTn id="142" presetID="14" presetClass="exit" presetSubtype="10" fill="hold" grpId="1" nodeType="withEffect">
                                  <p:stCondLst>
                                    <p:cond delay="0"/>
                                  </p:stCondLst>
                                  <p:childTnLst>
                                    <p:animEffect transition="out" filter="randombar(horizontal)">
                                      <p:cBhvr>
                                        <p:cTn id="143" dur="500"/>
                                        <p:tgtEl>
                                          <p:spTgt spid="45"/>
                                        </p:tgtEl>
                                      </p:cBhvr>
                                    </p:animEffect>
                                    <p:set>
                                      <p:cBhvr>
                                        <p:cTn id="144" dur="1" fill="hold">
                                          <p:stCondLst>
                                            <p:cond delay="499"/>
                                          </p:stCondLst>
                                        </p:cTn>
                                        <p:tgtEl>
                                          <p:spTgt spid="45"/>
                                        </p:tgtEl>
                                        <p:attrNameLst>
                                          <p:attrName>style.visibility</p:attrName>
                                        </p:attrNameLst>
                                      </p:cBhvr>
                                      <p:to>
                                        <p:strVal val="hidden"/>
                                      </p:to>
                                    </p:set>
                                  </p:childTnLst>
                                </p:cTn>
                              </p:par>
                              <p:par>
                                <p:cTn id="145" presetID="14" presetClass="exit" presetSubtype="10" fill="hold" grpId="1" nodeType="withEffect">
                                  <p:stCondLst>
                                    <p:cond delay="0"/>
                                  </p:stCondLst>
                                  <p:childTnLst>
                                    <p:animEffect transition="out" filter="randombar(horizontal)">
                                      <p:cBhvr>
                                        <p:cTn id="146" dur="500"/>
                                        <p:tgtEl>
                                          <p:spTgt spid="73"/>
                                        </p:tgtEl>
                                      </p:cBhvr>
                                    </p:animEffect>
                                    <p:set>
                                      <p:cBhvr>
                                        <p:cTn id="147" dur="1" fill="hold">
                                          <p:stCondLst>
                                            <p:cond delay="499"/>
                                          </p:stCondLst>
                                        </p:cTn>
                                        <p:tgtEl>
                                          <p:spTgt spid="73"/>
                                        </p:tgtEl>
                                        <p:attrNameLst>
                                          <p:attrName>style.visibility</p:attrName>
                                        </p:attrNameLst>
                                      </p:cBhvr>
                                      <p:to>
                                        <p:strVal val="hidden"/>
                                      </p:to>
                                    </p:set>
                                  </p:childTnLst>
                                </p:cTn>
                              </p:par>
                              <p:par>
                                <p:cTn id="148" presetID="14" presetClass="exit" presetSubtype="10" fill="hold" nodeType="withEffect">
                                  <p:stCondLst>
                                    <p:cond delay="0"/>
                                  </p:stCondLst>
                                  <p:childTnLst>
                                    <p:animEffect transition="out" filter="randombar(horizontal)">
                                      <p:cBhvr>
                                        <p:cTn id="149" dur="500"/>
                                        <p:tgtEl>
                                          <p:spTgt spid="37"/>
                                        </p:tgtEl>
                                      </p:cBhvr>
                                    </p:animEffect>
                                    <p:set>
                                      <p:cBhvr>
                                        <p:cTn id="150" dur="1" fill="hold">
                                          <p:stCondLst>
                                            <p:cond delay="499"/>
                                          </p:stCondLst>
                                        </p:cTn>
                                        <p:tgtEl>
                                          <p:spTgt spid="37"/>
                                        </p:tgtEl>
                                        <p:attrNameLst>
                                          <p:attrName>style.visibility</p:attrName>
                                        </p:attrNameLst>
                                      </p:cBhvr>
                                      <p:to>
                                        <p:strVal val="hidden"/>
                                      </p:to>
                                    </p:set>
                                  </p:childTnLst>
                                </p:cTn>
                              </p:par>
                              <p:par>
                                <p:cTn id="151" presetID="14" presetClass="exit" presetSubtype="10" fill="hold" grpId="1" nodeType="withEffect">
                                  <p:stCondLst>
                                    <p:cond delay="0"/>
                                  </p:stCondLst>
                                  <p:childTnLst>
                                    <p:animEffect transition="out" filter="randombar(horizontal)">
                                      <p:cBhvr>
                                        <p:cTn id="152" dur="500"/>
                                        <p:tgtEl>
                                          <p:spTgt spid="50"/>
                                        </p:tgtEl>
                                      </p:cBhvr>
                                    </p:animEffect>
                                    <p:set>
                                      <p:cBhvr>
                                        <p:cTn id="153" dur="1" fill="hold">
                                          <p:stCondLst>
                                            <p:cond delay="499"/>
                                          </p:stCondLst>
                                        </p:cTn>
                                        <p:tgtEl>
                                          <p:spTgt spid="50"/>
                                        </p:tgtEl>
                                        <p:attrNameLst>
                                          <p:attrName>style.visibility</p:attrName>
                                        </p:attrNameLst>
                                      </p:cBhvr>
                                      <p:to>
                                        <p:strVal val="hidden"/>
                                      </p:to>
                                    </p:set>
                                  </p:childTnLst>
                                </p:cTn>
                              </p:par>
                              <p:par>
                                <p:cTn id="154" presetID="14" presetClass="exit" presetSubtype="10" fill="hold" grpId="1" nodeType="withEffect">
                                  <p:stCondLst>
                                    <p:cond delay="0"/>
                                  </p:stCondLst>
                                  <p:childTnLst>
                                    <p:animEffect transition="out" filter="randombar(horizontal)">
                                      <p:cBhvr>
                                        <p:cTn id="155" dur="500"/>
                                        <p:tgtEl>
                                          <p:spTgt spid="74"/>
                                        </p:tgtEl>
                                      </p:cBhvr>
                                    </p:animEffect>
                                    <p:set>
                                      <p:cBhvr>
                                        <p:cTn id="156" dur="1" fill="hold">
                                          <p:stCondLst>
                                            <p:cond delay="499"/>
                                          </p:stCondLst>
                                        </p:cTn>
                                        <p:tgtEl>
                                          <p:spTgt spid="74"/>
                                        </p:tgtEl>
                                        <p:attrNameLst>
                                          <p:attrName>style.visibility</p:attrName>
                                        </p:attrNameLst>
                                      </p:cBhvr>
                                      <p:to>
                                        <p:strVal val="hidden"/>
                                      </p:to>
                                    </p:set>
                                  </p:childTnLst>
                                </p:cTn>
                              </p:par>
                              <p:par>
                                <p:cTn id="157" presetID="14" presetClass="exit" presetSubtype="10" fill="hold" nodeType="withEffect">
                                  <p:stCondLst>
                                    <p:cond delay="0"/>
                                  </p:stCondLst>
                                  <p:childTnLst>
                                    <p:animEffect transition="out" filter="randombar(horizontal)">
                                      <p:cBhvr>
                                        <p:cTn id="158" dur="500"/>
                                        <p:tgtEl>
                                          <p:spTgt spid="54"/>
                                        </p:tgtEl>
                                      </p:cBhvr>
                                    </p:animEffect>
                                    <p:set>
                                      <p:cBhvr>
                                        <p:cTn id="159" dur="1" fill="hold">
                                          <p:stCondLst>
                                            <p:cond delay="499"/>
                                          </p:stCondLst>
                                        </p:cTn>
                                        <p:tgtEl>
                                          <p:spTgt spid="54"/>
                                        </p:tgtEl>
                                        <p:attrNameLst>
                                          <p:attrName>style.visibility</p:attrName>
                                        </p:attrNameLst>
                                      </p:cBhvr>
                                      <p:to>
                                        <p:strVal val="hidden"/>
                                      </p:to>
                                    </p:set>
                                  </p:childTnLst>
                                </p:cTn>
                              </p:par>
                              <p:par>
                                <p:cTn id="160" presetID="14" presetClass="exit" presetSubtype="10" fill="hold" grpId="1" nodeType="withEffect">
                                  <p:stCondLst>
                                    <p:cond delay="0"/>
                                  </p:stCondLst>
                                  <p:childTnLst>
                                    <p:animEffect transition="out" filter="randombar(horizontal)">
                                      <p:cBhvr>
                                        <p:cTn id="161" dur="500"/>
                                        <p:tgtEl>
                                          <p:spTgt spid="51"/>
                                        </p:tgtEl>
                                      </p:cBhvr>
                                    </p:animEffect>
                                    <p:set>
                                      <p:cBhvr>
                                        <p:cTn id="162" dur="1" fill="hold">
                                          <p:stCondLst>
                                            <p:cond delay="499"/>
                                          </p:stCondLst>
                                        </p:cTn>
                                        <p:tgtEl>
                                          <p:spTgt spid="51"/>
                                        </p:tgtEl>
                                        <p:attrNameLst>
                                          <p:attrName>style.visibility</p:attrName>
                                        </p:attrNameLst>
                                      </p:cBhvr>
                                      <p:to>
                                        <p:strVal val="hidden"/>
                                      </p:to>
                                    </p:set>
                                  </p:childTnLst>
                                </p:cTn>
                              </p:par>
                              <p:par>
                                <p:cTn id="163" presetID="14" presetClass="exit" presetSubtype="10" fill="hold" grpId="0" nodeType="withEffect">
                                  <p:stCondLst>
                                    <p:cond delay="0"/>
                                  </p:stCondLst>
                                  <p:childTnLst>
                                    <p:animEffect transition="out" filter="randombar(horizontal)">
                                      <p:cBhvr>
                                        <p:cTn id="164" dur="500"/>
                                        <p:tgtEl>
                                          <p:spTgt spid="49"/>
                                        </p:tgtEl>
                                      </p:cBhvr>
                                    </p:animEffect>
                                    <p:set>
                                      <p:cBhvr>
                                        <p:cTn id="165"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6" grpId="0" animBg="1"/>
      <p:bldP spid="16" grpId="1" animBg="1"/>
      <p:bldP spid="49" grpId="0" animBg="1"/>
      <p:bldP spid="43" grpId="0" animBg="1"/>
      <p:bldP spid="43" grpId="1" animBg="1"/>
      <p:bldP spid="44" grpId="0" animBg="1"/>
      <p:bldP spid="44" grpId="1" animBg="1"/>
      <p:bldP spid="18" grpId="0" animBg="1"/>
      <p:bldP spid="45" grpId="0" animBg="1"/>
      <p:bldP spid="45" grpId="1" animBg="1"/>
      <p:bldP spid="50" grpId="0" animBg="1"/>
      <p:bldP spid="50" grpId="1" animBg="1"/>
      <p:bldP spid="51" grpId="0" animBg="1"/>
      <p:bldP spid="51" grpId="1" animBg="1"/>
      <p:bldP spid="56" grpId="0"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094554-0688-4C19-BB28-A369C9B98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8623" y="991870"/>
            <a:ext cx="8634601" cy="5796655"/>
          </a:xfrm>
          <a:prstGeom prst="rect">
            <a:avLst/>
          </a:prstGeom>
        </p:spPr>
      </p:pic>
      <p:sp>
        <p:nvSpPr>
          <p:cNvPr id="8" name="TextBox 7">
            <a:extLst>
              <a:ext uri="{FF2B5EF4-FFF2-40B4-BE49-F238E27FC236}">
                <a16:creationId xmlns:a16="http://schemas.microsoft.com/office/drawing/2014/main" id="{80384530-5A87-40C1-A1D9-E9ED2C7AE8F1}"/>
              </a:ext>
            </a:extLst>
          </p:cNvPr>
          <p:cNvSpPr txBox="1"/>
          <p:nvPr/>
        </p:nvSpPr>
        <p:spPr>
          <a:xfrm>
            <a:off x="91830" y="1799999"/>
            <a:ext cx="3324961" cy="400110"/>
          </a:xfrm>
          <a:prstGeom prst="rect">
            <a:avLst/>
          </a:prstGeom>
          <a:solidFill>
            <a:schemeClr val="bg1"/>
          </a:solidFill>
          <a:ln w="19050">
            <a:solidFill>
              <a:schemeClr val="accent2"/>
            </a:solidFill>
          </a:ln>
        </p:spPr>
        <p:txBody>
          <a:bodyPr wrap="square" rtlCol="0">
            <a:spAutoFit/>
          </a:bodyPr>
          <a:lstStyle/>
          <a:p>
            <a:r>
              <a:rPr lang="en-CA" sz="2000" b="1" i="1" dirty="0"/>
              <a:t>Design</a:t>
            </a:r>
            <a:r>
              <a:rPr lang="en-CA" sz="2000" dirty="0"/>
              <a:t> ribbon deals with …</a:t>
            </a:r>
          </a:p>
        </p:txBody>
      </p:sp>
      <p:cxnSp>
        <p:nvCxnSpPr>
          <p:cNvPr id="40" name="Straight Arrow Connector 39">
            <a:extLst>
              <a:ext uri="{FF2B5EF4-FFF2-40B4-BE49-F238E27FC236}">
                <a16:creationId xmlns:a16="http://schemas.microsoft.com/office/drawing/2014/main" id="{32882A70-D7A4-4F54-A575-EB5D2CD7B14E}"/>
              </a:ext>
            </a:extLst>
          </p:cNvPr>
          <p:cNvCxnSpPr>
            <a:cxnSpLocks/>
            <a:stCxn id="69" idx="1"/>
            <a:endCxn id="44" idx="3"/>
          </p:cNvCxnSpPr>
          <p:nvPr/>
        </p:nvCxnSpPr>
        <p:spPr>
          <a:xfrm flipH="1">
            <a:off x="4200525" y="1922366"/>
            <a:ext cx="4379953" cy="1207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6A136BF-53F1-4923-B47D-F57B19C48A72}"/>
              </a:ext>
            </a:extLst>
          </p:cNvPr>
          <p:cNvSpPr/>
          <p:nvPr/>
        </p:nvSpPr>
        <p:spPr>
          <a:xfrm>
            <a:off x="3638550" y="1685925"/>
            <a:ext cx="561975" cy="7143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832CD6C-9682-4D09-9D23-FB236585C3E9}"/>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
        <p:nvSpPr>
          <p:cNvPr id="56" name="TextBox 55">
            <a:extLst>
              <a:ext uri="{FF2B5EF4-FFF2-40B4-BE49-F238E27FC236}">
                <a16:creationId xmlns:a16="http://schemas.microsoft.com/office/drawing/2014/main" id="{4DC4DEC5-24A6-4A2E-A08D-28E20CA14D28}"/>
              </a:ext>
            </a:extLst>
          </p:cNvPr>
          <p:cNvSpPr txBox="1"/>
          <p:nvPr/>
        </p:nvSpPr>
        <p:spPr>
          <a:xfrm>
            <a:off x="6056602" y="333991"/>
            <a:ext cx="3538641"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Ribbon –</a:t>
            </a:r>
            <a:r>
              <a:rPr lang="en-CA" sz="2000" b="1" i="1" dirty="0"/>
              <a:t> Design</a:t>
            </a:r>
          </a:p>
        </p:txBody>
      </p:sp>
      <p:sp>
        <p:nvSpPr>
          <p:cNvPr id="69" name="TextBox 68">
            <a:extLst>
              <a:ext uri="{FF2B5EF4-FFF2-40B4-BE49-F238E27FC236}">
                <a16:creationId xmlns:a16="http://schemas.microsoft.com/office/drawing/2014/main" id="{3591BC52-6898-4020-A679-3AE5BD6AAA18}"/>
              </a:ext>
            </a:extLst>
          </p:cNvPr>
          <p:cNvSpPr txBox="1"/>
          <p:nvPr/>
        </p:nvSpPr>
        <p:spPr>
          <a:xfrm>
            <a:off x="8580478" y="1568423"/>
            <a:ext cx="3332277" cy="707886"/>
          </a:xfrm>
          <a:prstGeom prst="rect">
            <a:avLst/>
          </a:prstGeom>
          <a:solidFill>
            <a:schemeClr val="bg1"/>
          </a:solid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The </a:t>
            </a:r>
            <a:r>
              <a:rPr lang="en-CA" sz="2000" b="1" i="1" dirty="0"/>
              <a:t>Chart Layouts </a:t>
            </a:r>
            <a:r>
              <a:rPr lang="en-CA" sz="2000" i="1" dirty="0"/>
              <a:t>group</a:t>
            </a:r>
            <a:r>
              <a:rPr lang="en-CA" sz="2000" b="1" i="1" dirty="0"/>
              <a:t> Add Chart Element</a:t>
            </a:r>
            <a:endParaRPr lang="en-CA" sz="2000" b="1" dirty="0"/>
          </a:p>
        </p:txBody>
      </p:sp>
      <p:pic>
        <p:nvPicPr>
          <p:cNvPr id="29" name="Picture 28">
            <a:extLst>
              <a:ext uri="{FF2B5EF4-FFF2-40B4-BE49-F238E27FC236}">
                <a16:creationId xmlns:a16="http://schemas.microsoft.com/office/drawing/2014/main" id="{BB1491B2-A1A5-4C59-96CF-439EEEDDE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301" y="1703088"/>
            <a:ext cx="1264302" cy="3488037"/>
          </a:xfrm>
          <a:prstGeom prst="rect">
            <a:avLst/>
          </a:prstGeom>
        </p:spPr>
      </p:pic>
    </p:spTree>
    <p:extLst>
      <p:ext uri="{BB962C8B-B14F-4D97-AF65-F5344CB8AC3E}">
        <p14:creationId xmlns:p14="http://schemas.microsoft.com/office/powerpoint/2010/main" val="303841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randombar(horizontal)">
                                      <p:cBhvr>
                                        <p:cTn id="10" dur="500"/>
                                        <p:tgtEl>
                                          <p:spTgt spid="5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2" fill="hold" grpId="0" nodeType="afterEffect">
                                  <p:stCondLst>
                                    <p:cond delay="0"/>
                                  </p:stCondLst>
                                  <p:childTnLst>
                                    <p:set>
                                      <p:cBhvr>
                                        <p:cTn id="19" dur="1" fill="hold">
                                          <p:stCondLst>
                                            <p:cond delay="0"/>
                                          </p:stCondLst>
                                        </p:cTn>
                                        <p:tgtEl>
                                          <p:spTgt spid="69"/>
                                        </p:tgtEl>
                                        <p:attrNameLst>
                                          <p:attrName>style.visibility</p:attrName>
                                        </p:attrNameLst>
                                      </p:cBhvr>
                                      <p:to>
                                        <p:strVal val="visible"/>
                                      </p:to>
                                    </p:set>
                                    <p:anim calcmode="lin" valueType="num">
                                      <p:cBhvr additive="base">
                                        <p:cTn id="20" dur="500" fill="hold"/>
                                        <p:tgtEl>
                                          <p:spTgt spid="69"/>
                                        </p:tgtEl>
                                        <p:attrNameLst>
                                          <p:attrName>ppt_x</p:attrName>
                                        </p:attrNameLst>
                                      </p:cBhvr>
                                      <p:tavLst>
                                        <p:tav tm="0">
                                          <p:val>
                                            <p:strVal val="1+#ppt_w/2"/>
                                          </p:val>
                                        </p:tav>
                                        <p:tav tm="100000">
                                          <p:val>
                                            <p:strVal val="#ppt_x"/>
                                          </p:val>
                                        </p:tav>
                                      </p:tavLst>
                                    </p:anim>
                                    <p:anim calcmode="lin" valueType="num">
                                      <p:cBhvr additive="base">
                                        <p:cTn id="21" dur="500" fill="hold"/>
                                        <p:tgtEl>
                                          <p:spTgt spid="69"/>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2" presetClass="entr" presetSubtype="2" fill="hold"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right)">
                                      <p:cBhvr>
                                        <p:cTn id="25" dur="500"/>
                                        <p:tgtEl>
                                          <p:spTgt spid="40"/>
                                        </p:tgtEl>
                                      </p:cBhvr>
                                    </p:animEffect>
                                  </p:childTnLst>
                                </p:cTn>
                              </p:par>
                            </p:childTnLst>
                          </p:cTn>
                        </p:par>
                        <p:par>
                          <p:cTn id="26" fill="hold">
                            <p:stCondLst>
                              <p:cond delay="1500"/>
                            </p:stCondLst>
                            <p:childTnLst>
                              <p:par>
                                <p:cTn id="27" presetID="22" presetClass="entr" presetSubtype="2"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right)">
                                      <p:cBhvr>
                                        <p:cTn id="29" dur="500"/>
                                        <p:tgtEl>
                                          <p:spTgt spid="44"/>
                                        </p:tgtEl>
                                      </p:cBhvr>
                                    </p:animEffect>
                                  </p:childTnLst>
                                </p:cTn>
                              </p:par>
                            </p:childTnLst>
                          </p:cTn>
                        </p:par>
                        <p:par>
                          <p:cTn id="30" fill="hold">
                            <p:stCondLst>
                              <p:cond delay="2000"/>
                            </p:stCondLst>
                            <p:childTnLst>
                              <p:par>
                                <p:cTn id="31" presetID="22" presetClass="entr" presetSubtype="1"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up)">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4" grpId="0" animBg="1"/>
      <p:bldP spid="18" grpId="0" animBg="1"/>
      <p:bldP spid="56" grpId="0" animBg="1"/>
      <p:bldP spid="6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094554-0688-4C19-BB28-A369C9B98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8623" y="991870"/>
            <a:ext cx="8634601" cy="5796655"/>
          </a:xfrm>
          <a:prstGeom prst="rect">
            <a:avLst/>
          </a:prstGeom>
        </p:spPr>
      </p:pic>
      <p:pic>
        <p:nvPicPr>
          <p:cNvPr id="13" name="Picture 12">
            <a:extLst>
              <a:ext uri="{FF2B5EF4-FFF2-40B4-BE49-F238E27FC236}">
                <a16:creationId xmlns:a16="http://schemas.microsoft.com/office/drawing/2014/main" id="{0A1CDF9E-4B05-4883-8FD2-B43777040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379" y="1709536"/>
            <a:ext cx="1635416" cy="2786265"/>
          </a:xfrm>
          <a:prstGeom prst="rect">
            <a:avLst/>
          </a:prstGeom>
        </p:spPr>
      </p:pic>
      <p:sp>
        <p:nvSpPr>
          <p:cNvPr id="8" name="TextBox 7">
            <a:extLst>
              <a:ext uri="{FF2B5EF4-FFF2-40B4-BE49-F238E27FC236}">
                <a16:creationId xmlns:a16="http://schemas.microsoft.com/office/drawing/2014/main" id="{80384530-5A87-40C1-A1D9-E9ED2C7AE8F1}"/>
              </a:ext>
            </a:extLst>
          </p:cNvPr>
          <p:cNvSpPr txBox="1"/>
          <p:nvPr/>
        </p:nvSpPr>
        <p:spPr>
          <a:xfrm>
            <a:off x="91830" y="1799999"/>
            <a:ext cx="3324961" cy="400110"/>
          </a:xfrm>
          <a:prstGeom prst="rect">
            <a:avLst/>
          </a:prstGeom>
          <a:solidFill>
            <a:schemeClr val="bg1"/>
          </a:solidFill>
          <a:ln w="19050">
            <a:solidFill>
              <a:schemeClr val="accent2"/>
            </a:solidFill>
          </a:ln>
        </p:spPr>
        <p:txBody>
          <a:bodyPr wrap="square" rtlCol="0">
            <a:spAutoFit/>
          </a:bodyPr>
          <a:lstStyle/>
          <a:p>
            <a:r>
              <a:rPr lang="en-CA" sz="2000" b="1" i="1" dirty="0"/>
              <a:t>Design</a:t>
            </a:r>
            <a:r>
              <a:rPr lang="en-CA" sz="2000" dirty="0"/>
              <a:t> ribbon deals with …</a:t>
            </a:r>
          </a:p>
        </p:txBody>
      </p:sp>
      <p:cxnSp>
        <p:nvCxnSpPr>
          <p:cNvPr id="40" name="Straight Arrow Connector 39">
            <a:extLst>
              <a:ext uri="{FF2B5EF4-FFF2-40B4-BE49-F238E27FC236}">
                <a16:creationId xmlns:a16="http://schemas.microsoft.com/office/drawing/2014/main" id="{32882A70-D7A4-4F54-A575-EB5D2CD7B14E}"/>
              </a:ext>
            </a:extLst>
          </p:cNvPr>
          <p:cNvCxnSpPr>
            <a:cxnSpLocks/>
            <a:stCxn id="69" idx="3"/>
            <a:endCxn id="44" idx="1"/>
          </p:cNvCxnSpPr>
          <p:nvPr/>
        </p:nvCxnSpPr>
        <p:spPr>
          <a:xfrm flipV="1">
            <a:off x="3425980" y="2027882"/>
            <a:ext cx="774546" cy="6444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6A136BF-53F1-4923-B47D-F57B19C48A72}"/>
              </a:ext>
            </a:extLst>
          </p:cNvPr>
          <p:cNvSpPr/>
          <p:nvPr/>
        </p:nvSpPr>
        <p:spPr>
          <a:xfrm>
            <a:off x="4200526" y="1693563"/>
            <a:ext cx="476250" cy="66863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832CD6C-9682-4D09-9D23-FB236585C3E9}"/>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
        <p:nvSpPr>
          <p:cNvPr id="56" name="TextBox 55">
            <a:extLst>
              <a:ext uri="{FF2B5EF4-FFF2-40B4-BE49-F238E27FC236}">
                <a16:creationId xmlns:a16="http://schemas.microsoft.com/office/drawing/2014/main" id="{4DC4DEC5-24A6-4A2E-A08D-28E20CA14D28}"/>
              </a:ext>
            </a:extLst>
          </p:cNvPr>
          <p:cNvSpPr txBox="1"/>
          <p:nvPr/>
        </p:nvSpPr>
        <p:spPr>
          <a:xfrm>
            <a:off x="6056602" y="333991"/>
            <a:ext cx="3538641"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Ribbon –</a:t>
            </a:r>
            <a:r>
              <a:rPr lang="en-CA" sz="2000" b="1" i="1" dirty="0"/>
              <a:t> Design</a:t>
            </a:r>
          </a:p>
        </p:txBody>
      </p:sp>
      <p:sp>
        <p:nvSpPr>
          <p:cNvPr id="69" name="TextBox 68">
            <a:extLst>
              <a:ext uri="{FF2B5EF4-FFF2-40B4-BE49-F238E27FC236}">
                <a16:creationId xmlns:a16="http://schemas.microsoft.com/office/drawing/2014/main" id="{3591BC52-6898-4020-A679-3AE5BD6AAA18}"/>
              </a:ext>
            </a:extLst>
          </p:cNvPr>
          <p:cNvSpPr txBox="1"/>
          <p:nvPr/>
        </p:nvSpPr>
        <p:spPr>
          <a:xfrm>
            <a:off x="93703" y="2318358"/>
            <a:ext cx="3332277"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In the </a:t>
            </a:r>
            <a:r>
              <a:rPr lang="en-CA" sz="2000" b="1" i="1" dirty="0"/>
              <a:t>Chart Layouts </a:t>
            </a:r>
            <a:r>
              <a:rPr lang="en-CA" sz="2000" i="1" dirty="0"/>
              <a:t>is group</a:t>
            </a:r>
            <a:r>
              <a:rPr lang="en-CA" sz="2000" b="1" i="1" dirty="0"/>
              <a:t> Quick Layout</a:t>
            </a:r>
            <a:r>
              <a:rPr lang="en-CA" sz="2000" i="1" dirty="0"/>
              <a:t>.</a:t>
            </a:r>
            <a:endParaRPr lang="en-CA" sz="2000" dirty="0"/>
          </a:p>
        </p:txBody>
      </p:sp>
      <p:cxnSp>
        <p:nvCxnSpPr>
          <p:cNvPr id="28" name="Straight Arrow Connector 27">
            <a:extLst>
              <a:ext uri="{FF2B5EF4-FFF2-40B4-BE49-F238E27FC236}">
                <a16:creationId xmlns:a16="http://schemas.microsoft.com/office/drawing/2014/main" id="{83450C27-8D70-4B74-8931-1D5FEFF793E1}"/>
              </a:ext>
            </a:extLst>
          </p:cNvPr>
          <p:cNvCxnSpPr>
            <a:cxnSpLocks/>
            <a:stCxn id="30" idx="3"/>
            <a:endCxn id="29" idx="1"/>
          </p:cNvCxnSpPr>
          <p:nvPr/>
        </p:nvCxnSpPr>
        <p:spPr>
          <a:xfrm flipV="1">
            <a:off x="3416791" y="3370559"/>
            <a:ext cx="811973" cy="2964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119F5FD6-D671-4605-BFD3-E24DB370E39F}"/>
              </a:ext>
            </a:extLst>
          </p:cNvPr>
          <p:cNvSpPr/>
          <p:nvPr/>
        </p:nvSpPr>
        <p:spPr>
          <a:xfrm>
            <a:off x="4228764" y="2397717"/>
            <a:ext cx="1476711" cy="194568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595565DC-881D-403A-9886-59B894C22925}"/>
              </a:ext>
            </a:extLst>
          </p:cNvPr>
          <p:cNvSpPr txBox="1"/>
          <p:nvPr/>
        </p:nvSpPr>
        <p:spPr>
          <a:xfrm>
            <a:off x="84514" y="3159223"/>
            <a:ext cx="3332277" cy="1015663"/>
          </a:xfrm>
          <a:prstGeom prst="rect">
            <a:avLst/>
          </a:prstGeom>
          <a:noFill/>
          <a:ln w="19050">
            <a:solidFill>
              <a:schemeClr val="accent2"/>
            </a:solidFill>
          </a:ln>
        </p:spPr>
        <p:txBody>
          <a:bodyPr wrap="square" rtlCol="0">
            <a:spAutoFit/>
          </a:bodyPr>
          <a:lstStyle/>
          <a:p>
            <a:r>
              <a:rPr lang="en-CA" sz="2000" dirty="0"/>
              <a:t>If any of these chart element layout designs work for you, then click on it to select it.</a:t>
            </a:r>
          </a:p>
        </p:txBody>
      </p:sp>
    </p:spTree>
    <p:extLst>
      <p:ext uri="{BB962C8B-B14F-4D97-AF65-F5344CB8AC3E}">
        <p14:creationId xmlns:p14="http://schemas.microsoft.com/office/powerpoint/2010/main" val="409203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0-#ppt_w/2"/>
                                          </p:val>
                                        </p:tav>
                                        <p:tav tm="100000">
                                          <p:val>
                                            <p:strVal val="#ppt_x"/>
                                          </p:val>
                                        </p:tav>
                                      </p:tavLst>
                                    </p:anim>
                                    <p:anim calcmode="lin" valueType="num">
                                      <p:cBhvr additive="base">
                                        <p:cTn id="8" dur="500" fill="hold"/>
                                        <p:tgtEl>
                                          <p:spTgt spid="6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left)">
                                      <p:cBhvr>
                                        <p:cTn id="12" dur="500"/>
                                        <p:tgtEl>
                                          <p:spTgt spid="40"/>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up)">
                                      <p:cBhvr>
                                        <p:cTn id="16" dur="500"/>
                                        <p:tgtEl>
                                          <p:spTgt spid="44"/>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childTnLst>
                          </p:cTn>
                        </p:par>
                        <p:par>
                          <p:cTn id="31" fill="hold">
                            <p:stCondLst>
                              <p:cond delay="1000"/>
                            </p:stCondLst>
                            <p:childTnLst>
                              <p:par>
                                <p:cTn id="32" presetID="53" presetClass="entr" presetSubtype="16"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69" grpId="0" animBg="1"/>
      <p:bldP spid="29"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094554-0688-4C19-BB28-A369C9B98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8623" y="991870"/>
            <a:ext cx="8634601" cy="5796655"/>
          </a:xfrm>
          <a:prstGeom prst="rect">
            <a:avLst/>
          </a:prstGeom>
        </p:spPr>
      </p:pic>
      <p:sp>
        <p:nvSpPr>
          <p:cNvPr id="8" name="TextBox 7">
            <a:extLst>
              <a:ext uri="{FF2B5EF4-FFF2-40B4-BE49-F238E27FC236}">
                <a16:creationId xmlns:a16="http://schemas.microsoft.com/office/drawing/2014/main" id="{80384530-5A87-40C1-A1D9-E9ED2C7AE8F1}"/>
              </a:ext>
            </a:extLst>
          </p:cNvPr>
          <p:cNvSpPr txBox="1"/>
          <p:nvPr/>
        </p:nvSpPr>
        <p:spPr>
          <a:xfrm>
            <a:off x="91830" y="1799999"/>
            <a:ext cx="3324961" cy="400110"/>
          </a:xfrm>
          <a:prstGeom prst="rect">
            <a:avLst/>
          </a:prstGeom>
          <a:solidFill>
            <a:schemeClr val="bg1"/>
          </a:solidFill>
          <a:ln w="19050">
            <a:solidFill>
              <a:schemeClr val="accent2"/>
            </a:solidFill>
          </a:ln>
        </p:spPr>
        <p:txBody>
          <a:bodyPr wrap="square" rtlCol="0">
            <a:spAutoFit/>
          </a:bodyPr>
          <a:lstStyle/>
          <a:p>
            <a:r>
              <a:rPr lang="en-CA" sz="2000" b="1" i="1" dirty="0"/>
              <a:t>Design</a:t>
            </a:r>
            <a:r>
              <a:rPr lang="en-CA" sz="2000" dirty="0"/>
              <a:t> ribbon deals with …</a:t>
            </a:r>
          </a:p>
        </p:txBody>
      </p:sp>
      <p:sp>
        <p:nvSpPr>
          <p:cNvPr id="43" name="Rectangle 42">
            <a:extLst>
              <a:ext uri="{FF2B5EF4-FFF2-40B4-BE49-F238E27FC236}">
                <a16:creationId xmlns:a16="http://schemas.microsoft.com/office/drawing/2014/main" id="{2A783784-D05E-41DA-8F74-F9459C445DE1}"/>
              </a:ext>
            </a:extLst>
          </p:cNvPr>
          <p:cNvSpPr/>
          <p:nvPr/>
        </p:nvSpPr>
        <p:spPr>
          <a:xfrm>
            <a:off x="4729162" y="1692265"/>
            <a:ext cx="4567238" cy="8115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Straight Arrow Connector 41">
            <a:extLst>
              <a:ext uri="{FF2B5EF4-FFF2-40B4-BE49-F238E27FC236}">
                <a16:creationId xmlns:a16="http://schemas.microsoft.com/office/drawing/2014/main" id="{D865EB73-93D2-4B8F-833D-4336BF0237A5}"/>
              </a:ext>
            </a:extLst>
          </p:cNvPr>
          <p:cNvCxnSpPr>
            <a:cxnSpLocks/>
            <a:stCxn id="70" idx="3"/>
          </p:cNvCxnSpPr>
          <p:nvPr/>
        </p:nvCxnSpPr>
        <p:spPr>
          <a:xfrm flipV="1">
            <a:off x="3416789" y="2212987"/>
            <a:ext cx="5651011" cy="6449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832CD6C-9682-4D09-9D23-FB236585C3E9}"/>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
        <p:nvSpPr>
          <p:cNvPr id="56" name="TextBox 55">
            <a:extLst>
              <a:ext uri="{FF2B5EF4-FFF2-40B4-BE49-F238E27FC236}">
                <a16:creationId xmlns:a16="http://schemas.microsoft.com/office/drawing/2014/main" id="{4DC4DEC5-24A6-4A2E-A08D-28E20CA14D28}"/>
              </a:ext>
            </a:extLst>
          </p:cNvPr>
          <p:cNvSpPr txBox="1"/>
          <p:nvPr/>
        </p:nvSpPr>
        <p:spPr>
          <a:xfrm>
            <a:off x="6056602" y="333991"/>
            <a:ext cx="3538641"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Ribbon –</a:t>
            </a:r>
            <a:r>
              <a:rPr lang="en-CA" sz="2000" b="1" i="1" dirty="0"/>
              <a:t> Design</a:t>
            </a:r>
          </a:p>
        </p:txBody>
      </p:sp>
      <p:sp>
        <p:nvSpPr>
          <p:cNvPr id="70" name="TextBox 69">
            <a:extLst>
              <a:ext uri="{FF2B5EF4-FFF2-40B4-BE49-F238E27FC236}">
                <a16:creationId xmlns:a16="http://schemas.microsoft.com/office/drawing/2014/main" id="{7CD79B1C-E056-4E68-950B-B49A3705306D}"/>
              </a:ext>
            </a:extLst>
          </p:cNvPr>
          <p:cNvSpPr txBox="1"/>
          <p:nvPr/>
        </p:nvSpPr>
        <p:spPr>
          <a:xfrm>
            <a:off x="91828" y="2350107"/>
            <a:ext cx="3324961" cy="1015663"/>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Select and/or change the chart style.  Click on the </a:t>
            </a:r>
            <a:r>
              <a:rPr lang="en-CA" sz="2000" b="1" dirty="0"/>
              <a:t>more</a:t>
            </a:r>
            <a:r>
              <a:rPr lang="en-CA" sz="2000" dirty="0"/>
              <a:t> button.</a:t>
            </a:r>
          </a:p>
        </p:txBody>
      </p:sp>
      <p:pic>
        <p:nvPicPr>
          <p:cNvPr id="5" name="Picture 4">
            <a:extLst>
              <a:ext uri="{FF2B5EF4-FFF2-40B4-BE49-F238E27FC236}">
                <a16:creationId xmlns:a16="http://schemas.microsoft.com/office/drawing/2014/main" id="{9CE427FE-EC0F-4D82-8E6C-5EFA4E673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5596" y="1781009"/>
            <a:ext cx="3945079" cy="1622435"/>
          </a:xfrm>
          <a:prstGeom prst="rect">
            <a:avLst/>
          </a:prstGeom>
        </p:spPr>
      </p:pic>
      <p:cxnSp>
        <p:nvCxnSpPr>
          <p:cNvPr id="26" name="Straight Arrow Connector 25">
            <a:extLst>
              <a:ext uri="{FF2B5EF4-FFF2-40B4-BE49-F238E27FC236}">
                <a16:creationId xmlns:a16="http://schemas.microsoft.com/office/drawing/2014/main" id="{3E61A470-6EB6-4F39-80BE-E8E0D721BB61}"/>
              </a:ext>
            </a:extLst>
          </p:cNvPr>
          <p:cNvCxnSpPr>
            <a:cxnSpLocks/>
            <a:stCxn id="28" idx="3"/>
          </p:cNvCxnSpPr>
          <p:nvPr/>
        </p:nvCxnSpPr>
        <p:spPr>
          <a:xfrm flipV="1">
            <a:off x="3430887" y="3321677"/>
            <a:ext cx="2854270" cy="8513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3B1FB2A-C369-4DC1-BE3C-87B233F57291}"/>
              </a:ext>
            </a:extLst>
          </p:cNvPr>
          <p:cNvSpPr txBox="1"/>
          <p:nvPr/>
        </p:nvSpPr>
        <p:spPr>
          <a:xfrm>
            <a:off x="105926" y="3511281"/>
            <a:ext cx="3324961" cy="1323439"/>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Select the style you like, then adjust the colors to your liking by clicking on </a:t>
            </a:r>
            <a:r>
              <a:rPr lang="en-CA" sz="2000" b="1" dirty="0"/>
              <a:t>Change Colors</a:t>
            </a:r>
            <a:r>
              <a:rPr lang="en-CA" sz="2000" dirty="0"/>
              <a:t>.</a:t>
            </a:r>
          </a:p>
        </p:txBody>
      </p:sp>
      <p:cxnSp>
        <p:nvCxnSpPr>
          <p:cNvPr id="30" name="Straight Arrow Connector 29">
            <a:extLst>
              <a:ext uri="{FF2B5EF4-FFF2-40B4-BE49-F238E27FC236}">
                <a16:creationId xmlns:a16="http://schemas.microsoft.com/office/drawing/2014/main" id="{C79BAAE0-5E94-44D2-9133-521947D84C90}"/>
              </a:ext>
            </a:extLst>
          </p:cNvPr>
          <p:cNvCxnSpPr>
            <a:cxnSpLocks/>
          </p:cNvCxnSpPr>
          <p:nvPr/>
        </p:nvCxnSpPr>
        <p:spPr>
          <a:xfrm flipV="1">
            <a:off x="3416789" y="2337229"/>
            <a:ext cx="1660036" cy="11740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68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0-#ppt_w/2"/>
                                          </p:val>
                                        </p:tav>
                                        <p:tav tm="100000">
                                          <p:val>
                                            <p:strVal val="#ppt_x"/>
                                          </p:val>
                                        </p:tav>
                                      </p:tavLst>
                                    </p:anim>
                                    <p:anim calcmode="lin" valueType="num">
                                      <p:cBhvr additive="base">
                                        <p:cTn id="8" dur="500" fill="hold"/>
                                        <p:tgtEl>
                                          <p:spTgt spid="7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down)">
                                      <p:cBhvr>
                                        <p:cTn id="16" dur="500"/>
                                        <p:tgtEl>
                                          <p:spTgt spid="43"/>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0-#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70"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657224" y="3284742"/>
            <a:ext cx="4803298" cy="400110"/>
          </a:xfrm>
          <a:prstGeom prst="rect">
            <a:avLst/>
          </a:prstGeom>
          <a:noFill/>
          <a:ln w="19050">
            <a:solidFill>
              <a:schemeClr val="accent2"/>
            </a:solidFill>
          </a:ln>
        </p:spPr>
        <p:txBody>
          <a:bodyPr wrap="square" rtlCol="0">
            <a:spAutoFit/>
          </a:bodyPr>
          <a:lstStyle/>
          <a:p>
            <a:r>
              <a:rPr lang="en-CA" sz="2000" dirty="0"/>
              <a:t>Preamble and Definitions</a:t>
            </a:r>
          </a:p>
        </p:txBody>
      </p:sp>
      <p:sp>
        <p:nvSpPr>
          <p:cNvPr id="75" name="TextBox 74"/>
          <p:cNvSpPr txBox="1"/>
          <p:nvPr/>
        </p:nvSpPr>
        <p:spPr>
          <a:xfrm>
            <a:off x="657225" y="3912009"/>
            <a:ext cx="4803298" cy="400110"/>
          </a:xfrm>
          <a:prstGeom prst="rect">
            <a:avLst/>
          </a:prstGeom>
          <a:noFill/>
          <a:ln w="19050">
            <a:solidFill>
              <a:schemeClr val="accent2"/>
            </a:solidFill>
          </a:ln>
        </p:spPr>
        <p:txBody>
          <a:bodyPr wrap="square" rtlCol="0">
            <a:spAutoFit/>
          </a:bodyPr>
          <a:lstStyle/>
          <a:p>
            <a:r>
              <a:rPr lang="en-CA" sz="2000" dirty="0"/>
              <a:t>Downloading and Opening the Exercise File</a:t>
            </a:r>
          </a:p>
        </p:txBody>
      </p:sp>
      <p:sp>
        <p:nvSpPr>
          <p:cNvPr id="76" name="TextBox 75"/>
          <p:cNvSpPr txBox="1"/>
          <p:nvPr/>
        </p:nvSpPr>
        <p:spPr>
          <a:xfrm>
            <a:off x="681038" y="4541282"/>
            <a:ext cx="4803298" cy="400110"/>
          </a:xfrm>
          <a:prstGeom prst="rect">
            <a:avLst/>
          </a:prstGeom>
          <a:noFill/>
          <a:ln w="19050">
            <a:solidFill>
              <a:schemeClr val="accent2"/>
            </a:solidFill>
          </a:ln>
        </p:spPr>
        <p:txBody>
          <a:bodyPr wrap="square" rtlCol="0">
            <a:spAutoFit/>
          </a:bodyPr>
          <a:lstStyle/>
          <a:p>
            <a:r>
              <a:rPr lang="en-CA" sz="2000" dirty="0"/>
              <a:t>Creating a Pivot Table</a:t>
            </a:r>
          </a:p>
        </p:txBody>
      </p:sp>
      <p:sp>
        <p:nvSpPr>
          <p:cNvPr id="77" name="TextBox 76"/>
          <p:cNvSpPr txBox="1"/>
          <p:nvPr/>
        </p:nvSpPr>
        <p:spPr>
          <a:xfrm>
            <a:off x="681038" y="5166543"/>
            <a:ext cx="4803298" cy="400110"/>
          </a:xfrm>
          <a:prstGeom prst="rect">
            <a:avLst/>
          </a:prstGeom>
          <a:noFill/>
          <a:ln w="19050">
            <a:solidFill>
              <a:schemeClr val="accent2"/>
            </a:solidFill>
          </a:ln>
        </p:spPr>
        <p:txBody>
          <a:bodyPr wrap="square" rtlCol="0">
            <a:spAutoFit/>
          </a:bodyPr>
          <a:lstStyle/>
          <a:p>
            <a:r>
              <a:rPr lang="en-CA" sz="2000" dirty="0"/>
              <a:t>Pivot Chart Anatomy</a:t>
            </a:r>
          </a:p>
        </p:txBody>
      </p:sp>
      <p:sp>
        <p:nvSpPr>
          <p:cNvPr id="78" name="TextBox 77"/>
          <p:cNvSpPr txBox="1"/>
          <p:nvPr/>
        </p:nvSpPr>
        <p:spPr>
          <a:xfrm>
            <a:off x="681038" y="5815470"/>
            <a:ext cx="4803298" cy="400110"/>
          </a:xfrm>
          <a:prstGeom prst="rect">
            <a:avLst/>
          </a:prstGeom>
          <a:noFill/>
          <a:ln w="19050">
            <a:solidFill>
              <a:schemeClr val="accent2"/>
            </a:solidFill>
          </a:ln>
        </p:spPr>
        <p:txBody>
          <a:bodyPr wrap="square" rtlCol="0">
            <a:spAutoFit/>
          </a:bodyPr>
          <a:lstStyle/>
          <a:p>
            <a:r>
              <a:rPr lang="en-CA" sz="2000" dirty="0"/>
              <a:t>Working with the Pivot Table – Bar Chart</a:t>
            </a:r>
          </a:p>
        </p:txBody>
      </p:sp>
      <p:sp>
        <p:nvSpPr>
          <p:cNvPr id="79" name="TextBox 78"/>
          <p:cNvSpPr txBox="1"/>
          <p:nvPr/>
        </p:nvSpPr>
        <p:spPr>
          <a:xfrm>
            <a:off x="6591300" y="3260920"/>
            <a:ext cx="4803298" cy="707886"/>
          </a:xfrm>
          <a:prstGeom prst="rect">
            <a:avLst/>
          </a:prstGeom>
          <a:noFill/>
          <a:ln w="19050">
            <a:solidFill>
              <a:schemeClr val="accent2"/>
            </a:solidFill>
          </a:ln>
        </p:spPr>
        <p:txBody>
          <a:bodyPr wrap="square" rtlCol="0">
            <a:spAutoFit/>
          </a:bodyPr>
          <a:lstStyle/>
          <a:p>
            <a:pPr algn="ctr"/>
            <a:r>
              <a:rPr lang="en-CA" sz="2000" dirty="0"/>
              <a:t>Working with the Pivot Tables</a:t>
            </a:r>
          </a:p>
          <a:p>
            <a:pPr algn="ctr"/>
            <a:r>
              <a:rPr lang="en-CA" sz="2000" dirty="0"/>
              <a:t>Placing Data Fields and Filtering</a:t>
            </a:r>
          </a:p>
        </p:txBody>
      </p:sp>
      <p:sp>
        <p:nvSpPr>
          <p:cNvPr id="80" name="TextBox 79"/>
          <p:cNvSpPr txBox="1"/>
          <p:nvPr/>
        </p:nvSpPr>
        <p:spPr>
          <a:xfrm>
            <a:off x="6586538" y="4165672"/>
            <a:ext cx="4803298" cy="707886"/>
          </a:xfrm>
          <a:prstGeom prst="rect">
            <a:avLst/>
          </a:prstGeom>
          <a:noFill/>
          <a:ln w="19050">
            <a:solidFill>
              <a:schemeClr val="accent2"/>
            </a:solidFill>
          </a:ln>
        </p:spPr>
        <p:txBody>
          <a:bodyPr wrap="square" rtlCol="0">
            <a:spAutoFit/>
          </a:bodyPr>
          <a:lstStyle/>
          <a:p>
            <a:pPr algn="ctr"/>
            <a:r>
              <a:rPr lang="en-CA" sz="2000"/>
              <a:t>Working with the Pivot Tables</a:t>
            </a:r>
          </a:p>
          <a:p>
            <a:pPr algn="ctr"/>
            <a:r>
              <a:rPr lang="en-CA" sz="2000"/>
              <a:t>The Bar Chart</a:t>
            </a:r>
            <a:endParaRPr lang="en-CA" sz="2000" dirty="0"/>
          </a:p>
        </p:txBody>
      </p:sp>
      <p:sp>
        <p:nvSpPr>
          <p:cNvPr id="81" name="TextBox 80"/>
          <p:cNvSpPr txBox="1"/>
          <p:nvPr/>
        </p:nvSpPr>
        <p:spPr>
          <a:xfrm>
            <a:off x="6586538" y="5070424"/>
            <a:ext cx="4803298" cy="707886"/>
          </a:xfrm>
          <a:prstGeom prst="rect">
            <a:avLst/>
          </a:prstGeom>
          <a:noFill/>
          <a:ln w="19050">
            <a:solidFill>
              <a:schemeClr val="accent2"/>
            </a:solidFill>
          </a:ln>
        </p:spPr>
        <p:txBody>
          <a:bodyPr wrap="square" rtlCol="0">
            <a:spAutoFit/>
          </a:bodyPr>
          <a:lstStyle/>
          <a:p>
            <a:pPr algn="ctr"/>
            <a:r>
              <a:rPr lang="en-CA" sz="2000" dirty="0"/>
              <a:t>Working with the Pivot Tables</a:t>
            </a:r>
          </a:p>
          <a:p>
            <a:pPr algn="ctr"/>
            <a:r>
              <a:rPr lang="en-CA" sz="2000" dirty="0"/>
              <a:t>The Doughnut Chart</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71"/>
                                        </p:tgtEl>
                                        <p:attrNameLst>
                                          <p:attrName>style.visibility</p:attrName>
                                        </p:attrNameLst>
                                      </p:cBhvr>
                                      <p:to>
                                        <p:strVal val="visible"/>
                                      </p:to>
                                    </p:set>
                                    <p:anim calcmode="lin" valueType="num">
                                      <p:cBhvr additive="base">
                                        <p:cTn id="16" dur="500" fill="hold"/>
                                        <p:tgtEl>
                                          <p:spTgt spid="71"/>
                                        </p:tgtEl>
                                        <p:attrNameLst>
                                          <p:attrName>ppt_x</p:attrName>
                                        </p:attrNameLst>
                                      </p:cBhvr>
                                      <p:tavLst>
                                        <p:tav tm="0">
                                          <p:val>
                                            <p:strVal val="0-#ppt_w/2"/>
                                          </p:val>
                                        </p:tav>
                                        <p:tav tm="100000">
                                          <p:val>
                                            <p:strVal val="#ppt_x"/>
                                          </p:val>
                                        </p:tav>
                                      </p:tavLst>
                                    </p:anim>
                                    <p:anim calcmode="lin" valueType="num">
                                      <p:cBhvr additive="base">
                                        <p:cTn id="17"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75"/>
                                        </p:tgtEl>
                                        <p:attrNameLst>
                                          <p:attrName>style.visibility</p:attrName>
                                        </p:attrNameLst>
                                      </p:cBhvr>
                                      <p:to>
                                        <p:strVal val="visible"/>
                                      </p:to>
                                    </p:set>
                                    <p:anim calcmode="lin" valueType="num">
                                      <p:cBhvr additive="base">
                                        <p:cTn id="22" dur="500" fill="hold"/>
                                        <p:tgtEl>
                                          <p:spTgt spid="75"/>
                                        </p:tgtEl>
                                        <p:attrNameLst>
                                          <p:attrName>ppt_x</p:attrName>
                                        </p:attrNameLst>
                                      </p:cBhvr>
                                      <p:tavLst>
                                        <p:tav tm="0">
                                          <p:val>
                                            <p:strVal val="0-#ppt_w/2"/>
                                          </p:val>
                                        </p:tav>
                                        <p:tav tm="100000">
                                          <p:val>
                                            <p:strVal val="#ppt_x"/>
                                          </p:val>
                                        </p:tav>
                                      </p:tavLst>
                                    </p:anim>
                                    <p:anim calcmode="lin" valueType="num">
                                      <p:cBhvr additive="base">
                                        <p:cTn id="23"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76"/>
                                        </p:tgtEl>
                                        <p:attrNameLst>
                                          <p:attrName>style.visibility</p:attrName>
                                        </p:attrNameLst>
                                      </p:cBhvr>
                                      <p:to>
                                        <p:strVal val="visible"/>
                                      </p:to>
                                    </p:set>
                                    <p:anim calcmode="lin" valueType="num">
                                      <p:cBhvr additive="base">
                                        <p:cTn id="28" dur="500" fill="hold"/>
                                        <p:tgtEl>
                                          <p:spTgt spid="76"/>
                                        </p:tgtEl>
                                        <p:attrNameLst>
                                          <p:attrName>ppt_x</p:attrName>
                                        </p:attrNameLst>
                                      </p:cBhvr>
                                      <p:tavLst>
                                        <p:tav tm="0">
                                          <p:val>
                                            <p:strVal val="0-#ppt_w/2"/>
                                          </p:val>
                                        </p:tav>
                                        <p:tav tm="100000">
                                          <p:val>
                                            <p:strVal val="#ppt_x"/>
                                          </p:val>
                                        </p:tav>
                                      </p:tavLst>
                                    </p:anim>
                                    <p:anim calcmode="lin" valueType="num">
                                      <p:cBhvr additive="base">
                                        <p:cTn id="29"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77"/>
                                        </p:tgtEl>
                                        <p:attrNameLst>
                                          <p:attrName>style.visibility</p:attrName>
                                        </p:attrNameLst>
                                      </p:cBhvr>
                                      <p:to>
                                        <p:strVal val="visible"/>
                                      </p:to>
                                    </p:set>
                                    <p:anim calcmode="lin" valueType="num">
                                      <p:cBhvr additive="base">
                                        <p:cTn id="34" dur="500" fill="hold"/>
                                        <p:tgtEl>
                                          <p:spTgt spid="77"/>
                                        </p:tgtEl>
                                        <p:attrNameLst>
                                          <p:attrName>ppt_x</p:attrName>
                                        </p:attrNameLst>
                                      </p:cBhvr>
                                      <p:tavLst>
                                        <p:tav tm="0">
                                          <p:val>
                                            <p:strVal val="0-#ppt_w/2"/>
                                          </p:val>
                                        </p:tav>
                                        <p:tav tm="100000">
                                          <p:val>
                                            <p:strVal val="#ppt_x"/>
                                          </p:val>
                                        </p:tav>
                                      </p:tavLst>
                                    </p:anim>
                                    <p:anim calcmode="lin" valueType="num">
                                      <p:cBhvr additive="base">
                                        <p:cTn id="35"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78"/>
                                        </p:tgtEl>
                                        <p:attrNameLst>
                                          <p:attrName>style.visibility</p:attrName>
                                        </p:attrNameLst>
                                      </p:cBhvr>
                                      <p:to>
                                        <p:strVal val="visible"/>
                                      </p:to>
                                    </p:set>
                                    <p:anim calcmode="lin" valueType="num">
                                      <p:cBhvr additive="base">
                                        <p:cTn id="40" dur="500" fill="hold"/>
                                        <p:tgtEl>
                                          <p:spTgt spid="78"/>
                                        </p:tgtEl>
                                        <p:attrNameLst>
                                          <p:attrName>ppt_x</p:attrName>
                                        </p:attrNameLst>
                                      </p:cBhvr>
                                      <p:tavLst>
                                        <p:tav tm="0">
                                          <p:val>
                                            <p:strVal val="0-#ppt_w/2"/>
                                          </p:val>
                                        </p:tav>
                                        <p:tav tm="100000">
                                          <p:val>
                                            <p:strVal val="#ppt_x"/>
                                          </p:val>
                                        </p:tav>
                                      </p:tavLst>
                                    </p:anim>
                                    <p:anim calcmode="lin" valueType="num">
                                      <p:cBhvr additive="base">
                                        <p:cTn id="41"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79"/>
                                        </p:tgtEl>
                                        <p:attrNameLst>
                                          <p:attrName>style.visibility</p:attrName>
                                        </p:attrNameLst>
                                      </p:cBhvr>
                                      <p:to>
                                        <p:strVal val="visible"/>
                                      </p:to>
                                    </p:set>
                                    <p:anim calcmode="lin" valueType="num">
                                      <p:cBhvr additive="base">
                                        <p:cTn id="46" dur="500" fill="hold"/>
                                        <p:tgtEl>
                                          <p:spTgt spid="79"/>
                                        </p:tgtEl>
                                        <p:attrNameLst>
                                          <p:attrName>ppt_x</p:attrName>
                                        </p:attrNameLst>
                                      </p:cBhvr>
                                      <p:tavLst>
                                        <p:tav tm="0">
                                          <p:val>
                                            <p:strVal val="1+#ppt_w/2"/>
                                          </p:val>
                                        </p:tav>
                                        <p:tav tm="100000">
                                          <p:val>
                                            <p:strVal val="#ppt_x"/>
                                          </p:val>
                                        </p:tav>
                                      </p:tavLst>
                                    </p:anim>
                                    <p:anim calcmode="lin" valueType="num">
                                      <p:cBhvr additive="base">
                                        <p:cTn id="47"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80"/>
                                        </p:tgtEl>
                                        <p:attrNameLst>
                                          <p:attrName>style.visibility</p:attrName>
                                        </p:attrNameLst>
                                      </p:cBhvr>
                                      <p:to>
                                        <p:strVal val="visible"/>
                                      </p:to>
                                    </p:set>
                                    <p:anim calcmode="lin" valueType="num">
                                      <p:cBhvr additive="base">
                                        <p:cTn id="52" dur="500" fill="hold"/>
                                        <p:tgtEl>
                                          <p:spTgt spid="80"/>
                                        </p:tgtEl>
                                        <p:attrNameLst>
                                          <p:attrName>ppt_x</p:attrName>
                                        </p:attrNameLst>
                                      </p:cBhvr>
                                      <p:tavLst>
                                        <p:tav tm="0">
                                          <p:val>
                                            <p:strVal val="1+#ppt_w/2"/>
                                          </p:val>
                                        </p:tav>
                                        <p:tav tm="100000">
                                          <p:val>
                                            <p:strVal val="#ppt_x"/>
                                          </p:val>
                                        </p:tav>
                                      </p:tavLst>
                                    </p:anim>
                                    <p:anim calcmode="lin" valueType="num">
                                      <p:cBhvr additive="base">
                                        <p:cTn id="53"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81"/>
                                        </p:tgtEl>
                                        <p:attrNameLst>
                                          <p:attrName>style.visibility</p:attrName>
                                        </p:attrNameLst>
                                      </p:cBhvr>
                                      <p:to>
                                        <p:strVal val="visible"/>
                                      </p:to>
                                    </p:set>
                                    <p:anim calcmode="lin" valueType="num">
                                      <p:cBhvr additive="base">
                                        <p:cTn id="58" dur="500" fill="hold"/>
                                        <p:tgtEl>
                                          <p:spTgt spid="81"/>
                                        </p:tgtEl>
                                        <p:attrNameLst>
                                          <p:attrName>ppt_x</p:attrName>
                                        </p:attrNameLst>
                                      </p:cBhvr>
                                      <p:tavLst>
                                        <p:tav tm="0">
                                          <p:val>
                                            <p:strVal val="1+#ppt_w/2"/>
                                          </p:val>
                                        </p:tav>
                                        <p:tav tm="100000">
                                          <p:val>
                                            <p:strVal val="#ppt_x"/>
                                          </p:val>
                                        </p:tav>
                                      </p:tavLst>
                                    </p:anim>
                                    <p:anim calcmode="lin" valueType="num">
                                      <p:cBhvr additive="base">
                                        <p:cTn id="59"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xit" presetSubtype="4" fill="hold" grpId="1" nodeType="clickEffect">
                                  <p:stCondLst>
                                    <p:cond delay="0"/>
                                  </p:stCondLst>
                                  <p:childTnLst>
                                    <p:anim calcmode="lin" valueType="num">
                                      <p:cBhvr additive="base">
                                        <p:cTn id="63" dur="500"/>
                                        <p:tgtEl>
                                          <p:spTgt spid="71"/>
                                        </p:tgtEl>
                                        <p:attrNameLst>
                                          <p:attrName>ppt_x</p:attrName>
                                        </p:attrNameLst>
                                      </p:cBhvr>
                                      <p:tavLst>
                                        <p:tav tm="0">
                                          <p:val>
                                            <p:strVal val="ppt_x"/>
                                          </p:val>
                                        </p:tav>
                                        <p:tav tm="100000">
                                          <p:val>
                                            <p:strVal val="ppt_x"/>
                                          </p:val>
                                        </p:tav>
                                      </p:tavLst>
                                    </p:anim>
                                    <p:anim calcmode="lin" valueType="num">
                                      <p:cBhvr additive="base">
                                        <p:cTn id="64" dur="500"/>
                                        <p:tgtEl>
                                          <p:spTgt spid="71"/>
                                        </p:tgtEl>
                                        <p:attrNameLst>
                                          <p:attrName>ppt_y</p:attrName>
                                        </p:attrNameLst>
                                      </p:cBhvr>
                                      <p:tavLst>
                                        <p:tav tm="0">
                                          <p:val>
                                            <p:strVal val="ppt_y"/>
                                          </p:val>
                                        </p:tav>
                                        <p:tav tm="100000">
                                          <p:val>
                                            <p:strVal val="1+ppt_h/2"/>
                                          </p:val>
                                        </p:tav>
                                      </p:tavLst>
                                    </p:anim>
                                    <p:set>
                                      <p:cBhvr>
                                        <p:cTn id="65" dur="1" fill="hold">
                                          <p:stCondLst>
                                            <p:cond delay="499"/>
                                          </p:stCondLst>
                                        </p:cTn>
                                        <p:tgtEl>
                                          <p:spTgt spid="71"/>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75"/>
                                        </p:tgtEl>
                                        <p:attrNameLst>
                                          <p:attrName>ppt_x</p:attrName>
                                        </p:attrNameLst>
                                      </p:cBhvr>
                                      <p:tavLst>
                                        <p:tav tm="0">
                                          <p:val>
                                            <p:strVal val="ppt_x"/>
                                          </p:val>
                                        </p:tav>
                                        <p:tav tm="100000">
                                          <p:val>
                                            <p:strVal val="ppt_x"/>
                                          </p:val>
                                        </p:tav>
                                      </p:tavLst>
                                    </p:anim>
                                    <p:anim calcmode="lin" valueType="num">
                                      <p:cBhvr additive="base">
                                        <p:cTn id="68" dur="500"/>
                                        <p:tgtEl>
                                          <p:spTgt spid="75"/>
                                        </p:tgtEl>
                                        <p:attrNameLst>
                                          <p:attrName>ppt_y</p:attrName>
                                        </p:attrNameLst>
                                      </p:cBhvr>
                                      <p:tavLst>
                                        <p:tav tm="0">
                                          <p:val>
                                            <p:strVal val="ppt_y"/>
                                          </p:val>
                                        </p:tav>
                                        <p:tav tm="100000">
                                          <p:val>
                                            <p:strVal val="1+ppt_h/2"/>
                                          </p:val>
                                        </p:tav>
                                      </p:tavLst>
                                    </p:anim>
                                    <p:set>
                                      <p:cBhvr>
                                        <p:cTn id="69" dur="1" fill="hold">
                                          <p:stCondLst>
                                            <p:cond delay="499"/>
                                          </p:stCondLst>
                                        </p:cTn>
                                        <p:tgtEl>
                                          <p:spTgt spid="75"/>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76"/>
                                        </p:tgtEl>
                                        <p:attrNameLst>
                                          <p:attrName>ppt_x</p:attrName>
                                        </p:attrNameLst>
                                      </p:cBhvr>
                                      <p:tavLst>
                                        <p:tav tm="0">
                                          <p:val>
                                            <p:strVal val="ppt_x"/>
                                          </p:val>
                                        </p:tav>
                                        <p:tav tm="100000">
                                          <p:val>
                                            <p:strVal val="ppt_x"/>
                                          </p:val>
                                        </p:tav>
                                      </p:tavLst>
                                    </p:anim>
                                    <p:anim calcmode="lin" valueType="num">
                                      <p:cBhvr additive="base">
                                        <p:cTn id="72" dur="500"/>
                                        <p:tgtEl>
                                          <p:spTgt spid="76"/>
                                        </p:tgtEl>
                                        <p:attrNameLst>
                                          <p:attrName>ppt_y</p:attrName>
                                        </p:attrNameLst>
                                      </p:cBhvr>
                                      <p:tavLst>
                                        <p:tav tm="0">
                                          <p:val>
                                            <p:strVal val="ppt_y"/>
                                          </p:val>
                                        </p:tav>
                                        <p:tav tm="100000">
                                          <p:val>
                                            <p:strVal val="1+ppt_h/2"/>
                                          </p:val>
                                        </p:tav>
                                      </p:tavLst>
                                    </p:anim>
                                    <p:set>
                                      <p:cBhvr>
                                        <p:cTn id="73" dur="1" fill="hold">
                                          <p:stCondLst>
                                            <p:cond delay="499"/>
                                          </p:stCondLst>
                                        </p:cTn>
                                        <p:tgtEl>
                                          <p:spTgt spid="76"/>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77"/>
                                        </p:tgtEl>
                                        <p:attrNameLst>
                                          <p:attrName>ppt_x</p:attrName>
                                        </p:attrNameLst>
                                      </p:cBhvr>
                                      <p:tavLst>
                                        <p:tav tm="0">
                                          <p:val>
                                            <p:strVal val="ppt_x"/>
                                          </p:val>
                                        </p:tav>
                                        <p:tav tm="100000">
                                          <p:val>
                                            <p:strVal val="ppt_x"/>
                                          </p:val>
                                        </p:tav>
                                      </p:tavLst>
                                    </p:anim>
                                    <p:anim calcmode="lin" valueType="num">
                                      <p:cBhvr additive="base">
                                        <p:cTn id="76" dur="500"/>
                                        <p:tgtEl>
                                          <p:spTgt spid="77"/>
                                        </p:tgtEl>
                                        <p:attrNameLst>
                                          <p:attrName>ppt_y</p:attrName>
                                        </p:attrNameLst>
                                      </p:cBhvr>
                                      <p:tavLst>
                                        <p:tav tm="0">
                                          <p:val>
                                            <p:strVal val="ppt_y"/>
                                          </p:val>
                                        </p:tav>
                                        <p:tav tm="100000">
                                          <p:val>
                                            <p:strVal val="1+ppt_h/2"/>
                                          </p:val>
                                        </p:tav>
                                      </p:tavLst>
                                    </p:anim>
                                    <p:set>
                                      <p:cBhvr>
                                        <p:cTn id="77" dur="1" fill="hold">
                                          <p:stCondLst>
                                            <p:cond delay="499"/>
                                          </p:stCondLst>
                                        </p:cTn>
                                        <p:tgtEl>
                                          <p:spTgt spid="77"/>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78"/>
                                        </p:tgtEl>
                                        <p:attrNameLst>
                                          <p:attrName>ppt_x</p:attrName>
                                        </p:attrNameLst>
                                      </p:cBhvr>
                                      <p:tavLst>
                                        <p:tav tm="0">
                                          <p:val>
                                            <p:strVal val="ppt_x"/>
                                          </p:val>
                                        </p:tav>
                                        <p:tav tm="100000">
                                          <p:val>
                                            <p:strVal val="ppt_x"/>
                                          </p:val>
                                        </p:tav>
                                      </p:tavLst>
                                    </p:anim>
                                    <p:anim calcmode="lin" valueType="num">
                                      <p:cBhvr additive="base">
                                        <p:cTn id="80" dur="500"/>
                                        <p:tgtEl>
                                          <p:spTgt spid="78"/>
                                        </p:tgtEl>
                                        <p:attrNameLst>
                                          <p:attrName>ppt_y</p:attrName>
                                        </p:attrNameLst>
                                      </p:cBhvr>
                                      <p:tavLst>
                                        <p:tav tm="0">
                                          <p:val>
                                            <p:strVal val="ppt_y"/>
                                          </p:val>
                                        </p:tav>
                                        <p:tav tm="100000">
                                          <p:val>
                                            <p:strVal val="1+ppt_h/2"/>
                                          </p:val>
                                        </p:tav>
                                      </p:tavLst>
                                    </p:anim>
                                    <p:set>
                                      <p:cBhvr>
                                        <p:cTn id="81" dur="1" fill="hold">
                                          <p:stCondLst>
                                            <p:cond delay="499"/>
                                          </p:stCondLst>
                                        </p:cTn>
                                        <p:tgtEl>
                                          <p:spTgt spid="78"/>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79"/>
                                        </p:tgtEl>
                                        <p:attrNameLst>
                                          <p:attrName>ppt_x</p:attrName>
                                        </p:attrNameLst>
                                      </p:cBhvr>
                                      <p:tavLst>
                                        <p:tav tm="0">
                                          <p:val>
                                            <p:strVal val="ppt_x"/>
                                          </p:val>
                                        </p:tav>
                                        <p:tav tm="100000">
                                          <p:val>
                                            <p:strVal val="ppt_x"/>
                                          </p:val>
                                        </p:tav>
                                      </p:tavLst>
                                    </p:anim>
                                    <p:anim calcmode="lin" valueType="num">
                                      <p:cBhvr additive="base">
                                        <p:cTn id="84" dur="500"/>
                                        <p:tgtEl>
                                          <p:spTgt spid="79"/>
                                        </p:tgtEl>
                                        <p:attrNameLst>
                                          <p:attrName>ppt_y</p:attrName>
                                        </p:attrNameLst>
                                      </p:cBhvr>
                                      <p:tavLst>
                                        <p:tav tm="0">
                                          <p:val>
                                            <p:strVal val="ppt_y"/>
                                          </p:val>
                                        </p:tav>
                                        <p:tav tm="100000">
                                          <p:val>
                                            <p:strVal val="1+ppt_h/2"/>
                                          </p:val>
                                        </p:tav>
                                      </p:tavLst>
                                    </p:anim>
                                    <p:set>
                                      <p:cBhvr>
                                        <p:cTn id="85" dur="1" fill="hold">
                                          <p:stCondLst>
                                            <p:cond delay="499"/>
                                          </p:stCondLst>
                                        </p:cTn>
                                        <p:tgtEl>
                                          <p:spTgt spid="79"/>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80"/>
                                        </p:tgtEl>
                                        <p:attrNameLst>
                                          <p:attrName>ppt_x</p:attrName>
                                        </p:attrNameLst>
                                      </p:cBhvr>
                                      <p:tavLst>
                                        <p:tav tm="0">
                                          <p:val>
                                            <p:strVal val="ppt_x"/>
                                          </p:val>
                                        </p:tav>
                                        <p:tav tm="100000">
                                          <p:val>
                                            <p:strVal val="ppt_x"/>
                                          </p:val>
                                        </p:tav>
                                      </p:tavLst>
                                    </p:anim>
                                    <p:anim calcmode="lin" valueType="num">
                                      <p:cBhvr additive="base">
                                        <p:cTn id="88" dur="500"/>
                                        <p:tgtEl>
                                          <p:spTgt spid="80"/>
                                        </p:tgtEl>
                                        <p:attrNameLst>
                                          <p:attrName>ppt_y</p:attrName>
                                        </p:attrNameLst>
                                      </p:cBhvr>
                                      <p:tavLst>
                                        <p:tav tm="0">
                                          <p:val>
                                            <p:strVal val="ppt_y"/>
                                          </p:val>
                                        </p:tav>
                                        <p:tav tm="100000">
                                          <p:val>
                                            <p:strVal val="1+ppt_h/2"/>
                                          </p:val>
                                        </p:tav>
                                      </p:tavLst>
                                    </p:anim>
                                    <p:set>
                                      <p:cBhvr>
                                        <p:cTn id="89" dur="1" fill="hold">
                                          <p:stCondLst>
                                            <p:cond delay="499"/>
                                          </p:stCondLst>
                                        </p:cTn>
                                        <p:tgtEl>
                                          <p:spTgt spid="80"/>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81"/>
                                        </p:tgtEl>
                                        <p:attrNameLst>
                                          <p:attrName>ppt_x</p:attrName>
                                        </p:attrNameLst>
                                      </p:cBhvr>
                                      <p:tavLst>
                                        <p:tav tm="0">
                                          <p:val>
                                            <p:strVal val="ppt_x"/>
                                          </p:val>
                                        </p:tav>
                                        <p:tav tm="100000">
                                          <p:val>
                                            <p:strVal val="ppt_x"/>
                                          </p:val>
                                        </p:tav>
                                      </p:tavLst>
                                    </p:anim>
                                    <p:anim calcmode="lin" valueType="num">
                                      <p:cBhvr additive="base">
                                        <p:cTn id="92" dur="500"/>
                                        <p:tgtEl>
                                          <p:spTgt spid="81"/>
                                        </p:tgtEl>
                                        <p:attrNameLst>
                                          <p:attrName>ppt_y</p:attrName>
                                        </p:attrNameLst>
                                      </p:cBhvr>
                                      <p:tavLst>
                                        <p:tav tm="0">
                                          <p:val>
                                            <p:strVal val="ppt_y"/>
                                          </p:val>
                                        </p:tav>
                                        <p:tav tm="100000">
                                          <p:val>
                                            <p:strVal val="1+ppt_h/2"/>
                                          </p:val>
                                        </p:tav>
                                      </p:tavLst>
                                    </p:anim>
                                    <p:set>
                                      <p:cBhvr>
                                        <p:cTn id="93" dur="1" fill="hold">
                                          <p:stCondLst>
                                            <p:cond delay="499"/>
                                          </p:stCondLst>
                                        </p:cTn>
                                        <p:tgtEl>
                                          <p:spTgt spid="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1" grpId="0" animBg="1"/>
      <p:bldP spid="71"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094554-0688-4C19-BB28-A369C9B98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8623" y="991870"/>
            <a:ext cx="8634601" cy="5796655"/>
          </a:xfrm>
          <a:prstGeom prst="rect">
            <a:avLst/>
          </a:prstGeom>
        </p:spPr>
      </p:pic>
      <p:sp>
        <p:nvSpPr>
          <p:cNvPr id="8" name="TextBox 7">
            <a:extLst>
              <a:ext uri="{FF2B5EF4-FFF2-40B4-BE49-F238E27FC236}">
                <a16:creationId xmlns:a16="http://schemas.microsoft.com/office/drawing/2014/main" id="{80384530-5A87-40C1-A1D9-E9ED2C7AE8F1}"/>
              </a:ext>
            </a:extLst>
          </p:cNvPr>
          <p:cNvSpPr txBox="1"/>
          <p:nvPr/>
        </p:nvSpPr>
        <p:spPr>
          <a:xfrm>
            <a:off x="91830" y="1799999"/>
            <a:ext cx="3324961" cy="400110"/>
          </a:xfrm>
          <a:prstGeom prst="rect">
            <a:avLst/>
          </a:prstGeom>
          <a:solidFill>
            <a:schemeClr val="bg1"/>
          </a:solidFill>
          <a:ln w="19050">
            <a:solidFill>
              <a:schemeClr val="accent2"/>
            </a:solidFill>
          </a:ln>
        </p:spPr>
        <p:txBody>
          <a:bodyPr wrap="square" rtlCol="0">
            <a:spAutoFit/>
          </a:bodyPr>
          <a:lstStyle/>
          <a:p>
            <a:r>
              <a:rPr lang="en-CA" sz="2000" b="1" i="1" dirty="0"/>
              <a:t>Design</a:t>
            </a:r>
            <a:r>
              <a:rPr lang="en-CA" sz="2000" dirty="0"/>
              <a:t> ribbon deals with …</a:t>
            </a:r>
          </a:p>
        </p:txBody>
      </p:sp>
      <p:sp>
        <p:nvSpPr>
          <p:cNvPr id="49" name="Rectangle 48">
            <a:extLst>
              <a:ext uri="{FF2B5EF4-FFF2-40B4-BE49-F238E27FC236}">
                <a16:creationId xmlns:a16="http://schemas.microsoft.com/office/drawing/2014/main" id="{A47CDF02-EC5A-4038-B076-524166D12114}"/>
              </a:ext>
            </a:extLst>
          </p:cNvPr>
          <p:cNvSpPr/>
          <p:nvPr/>
        </p:nvSpPr>
        <p:spPr>
          <a:xfrm>
            <a:off x="9944100" y="1427500"/>
            <a:ext cx="450129" cy="2347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id="{C5040404-29A1-4F7A-A01D-83FB15F97989}"/>
              </a:ext>
            </a:extLst>
          </p:cNvPr>
          <p:cNvCxnSpPr>
            <a:cxnSpLocks/>
            <a:stCxn id="72" idx="3"/>
          </p:cNvCxnSpPr>
          <p:nvPr/>
        </p:nvCxnSpPr>
        <p:spPr>
          <a:xfrm flipV="1">
            <a:off x="3416790" y="2160515"/>
            <a:ext cx="5936759" cy="7078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832CD6C-9682-4D09-9D23-FB236585C3E9}"/>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
        <p:nvSpPr>
          <p:cNvPr id="45" name="Rectangle 44">
            <a:extLst>
              <a:ext uri="{FF2B5EF4-FFF2-40B4-BE49-F238E27FC236}">
                <a16:creationId xmlns:a16="http://schemas.microsoft.com/office/drawing/2014/main" id="{BDE41598-38BA-4DAE-8147-605F5F28C125}"/>
              </a:ext>
            </a:extLst>
          </p:cNvPr>
          <p:cNvSpPr/>
          <p:nvPr/>
        </p:nvSpPr>
        <p:spPr>
          <a:xfrm>
            <a:off x="9353549" y="1695450"/>
            <a:ext cx="628651" cy="8083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Arrow Connector 36">
            <a:extLst>
              <a:ext uri="{FF2B5EF4-FFF2-40B4-BE49-F238E27FC236}">
                <a16:creationId xmlns:a16="http://schemas.microsoft.com/office/drawing/2014/main" id="{49B785B4-8F60-42FB-9103-887F9B58EE49}"/>
              </a:ext>
            </a:extLst>
          </p:cNvPr>
          <p:cNvCxnSpPr>
            <a:cxnSpLocks/>
            <a:stCxn id="73" idx="3"/>
            <a:endCxn id="50" idx="2"/>
          </p:cNvCxnSpPr>
          <p:nvPr/>
        </p:nvCxnSpPr>
        <p:spPr>
          <a:xfrm flipV="1">
            <a:off x="3427665" y="2514771"/>
            <a:ext cx="6787708" cy="16002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583B6CCA-479A-40A4-821C-06B6CF460C26}"/>
              </a:ext>
            </a:extLst>
          </p:cNvPr>
          <p:cNvSpPr/>
          <p:nvPr/>
        </p:nvSpPr>
        <p:spPr>
          <a:xfrm>
            <a:off x="10010395" y="1695763"/>
            <a:ext cx="409955" cy="8190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48813816-8136-4253-8E50-710968E55D83}"/>
              </a:ext>
            </a:extLst>
          </p:cNvPr>
          <p:cNvSpPr/>
          <p:nvPr/>
        </p:nvSpPr>
        <p:spPr>
          <a:xfrm>
            <a:off x="10457285" y="1699003"/>
            <a:ext cx="619911" cy="82884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 name="Straight Arrow Connector 53">
            <a:extLst>
              <a:ext uri="{FF2B5EF4-FFF2-40B4-BE49-F238E27FC236}">
                <a16:creationId xmlns:a16="http://schemas.microsoft.com/office/drawing/2014/main" id="{A489082D-C859-4342-8B7B-51EBF15DC2FF}"/>
              </a:ext>
            </a:extLst>
          </p:cNvPr>
          <p:cNvCxnSpPr>
            <a:cxnSpLocks/>
            <a:stCxn id="74" idx="3"/>
            <a:endCxn id="51" idx="2"/>
          </p:cNvCxnSpPr>
          <p:nvPr/>
        </p:nvCxnSpPr>
        <p:spPr>
          <a:xfrm flipV="1">
            <a:off x="3438539" y="2527849"/>
            <a:ext cx="7328702" cy="26798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DC4DEC5-24A6-4A2E-A08D-28E20CA14D28}"/>
              </a:ext>
            </a:extLst>
          </p:cNvPr>
          <p:cNvSpPr txBox="1"/>
          <p:nvPr/>
        </p:nvSpPr>
        <p:spPr>
          <a:xfrm>
            <a:off x="6056602" y="333991"/>
            <a:ext cx="3538641"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Ribbon –</a:t>
            </a:r>
            <a:r>
              <a:rPr lang="en-CA" sz="2000" b="1" i="1" dirty="0"/>
              <a:t> Design</a:t>
            </a:r>
          </a:p>
        </p:txBody>
      </p:sp>
      <p:sp>
        <p:nvSpPr>
          <p:cNvPr id="72" name="TextBox 71">
            <a:extLst>
              <a:ext uri="{FF2B5EF4-FFF2-40B4-BE49-F238E27FC236}">
                <a16:creationId xmlns:a16="http://schemas.microsoft.com/office/drawing/2014/main" id="{A0FE9D9A-59C6-4E37-84C0-C110B072E0E9}"/>
              </a:ext>
            </a:extLst>
          </p:cNvPr>
          <p:cNvSpPr txBox="1"/>
          <p:nvPr/>
        </p:nvSpPr>
        <p:spPr>
          <a:xfrm>
            <a:off x="93702" y="2514458"/>
            <a:ext cx="3323088" cy="707886"/>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Switch Row/Column.  Flips the X &amp; Y axis</a:t>
            </a:r>
          </a:p>
        </p:txBody>
      </p:sp>
      <p:sp>
        <p:nvSpPr>
          <p:cNvPr id="73" name="TextBox 72">
            <a:extLst>
              <a:ext uri="{FF2B5EF4-FFF2-40B4-BE49-F238E27FC236}">
                <a16:creationId xmlns:a16="http://schemas.microsoft.com/office/drawing/2014/main" id="{677CD2AF-5E55-40F5-8E7D-61A690F4E7BD}"/>
              </a:ext>
            </a:extLst>
          </p:cNvPr>
          <p:cNvSpPr txBox="1"/>
          <p:nvPr/>
        </p:nvSpPr>
        <p:spPr>
          <a:xfrm>
            <a:off x="104577" y="3607151"/>
            <a:ext cx="3323088" cy="1015663"/>
          </a:xfrm>
          <a:prstGeom prst="rect">
            <a:avLst/>
          </a:prstGeom>
          <a:noFill/>
          <a:ln w="19050">
            <a:solidFill>
              <a:schemeClr val="accent2"/>
            </a:solidFill>
          </a:ln>
        </p:spPr>
        <p:txBody>
          <a:bodyPr wrap="square" rtlCol="0">
            <a:spAutoFit/>
          </a:bodyPr>
          <a:lstStyle/>
          <a:p>
            <a:pPr marL="542925" indent="-285750">
              <a:buFont typeface="Wingdings" panose="05000000000000000000" pitchFamily="2" charset="2"/>
              <a:buChar char="Ø"/>
            </a:pPr>
            <a:r>
              <a:rPr lang="en-CA" sz="2000" dirty="0"/>
              <a:t>Select Data allows you to add a new data set or alter existing data sets.</a:t>
            </a:r>
          </a:p>
        </p:txBody>
      </p:sp>
      <p:sp>
        <p:nvSpPr>
          <p:cNvPr id="74" name="TextBox 73">
            <a:extLst>
              <a:ext uri="{FF2B5EF4-FFF2-40B4-BE49-F238E27FC236}">
                <a16:creationId xmlns:a16="http://schemas.microsoft.com/office/drawing/2014/main" id="{7ED4CFD4-E5BC-460D-A13B-C5D78AFFF700}"/>
              </a:ext>
            </a:extLst>
          </p:cNvPr>
          <p:cNvSpPr txBox="1"/>
          <p:nvPr/>
        </p:nvSpPr>
        <p:spPr>
          <a:xfrm>
            <a:off x="115451" y="5007621"/>
            <a:ext cx="3323088" cy="400110"/>
          </a:xfrm>
          <a:prstGeom prst="rect">
            <a:avLst/>
          </a:prstGeom>
          <a:noFill/>
          <a:ln w="19050">
            <a:solidFill>
              <a:schemeClr val="accent2"/>
            </a:solidFill>
          </a:ln>
        </p:spPr>
        <p:txBody>
          <a:bodyPr wrap="square" rtlCol="0">
            <a:spAutoFit/>
          </a:bodyPr>
          <a:lstStyle/>
          <a:p>
            <a:pPr marL="514350" indent="-285750">
              <a:buFont typeface="Wingdings" panose="05000000000000000000" pitchFamily="2" charset="2"/>
              <a:buChar char="Ø"/>
            </a:pPr>
            <a:r>
              <a:rPr lang="en-CA" sz="2000" dirty="0"/>
              <a:t>Change Chart Type</a:t>
            </a:r>
          </a:p>
        </p:txBody>
      </p:sp>
      <p:sp>
        <p:nvSpPr>
          <p:cNvPr id="29" name="Rectangle 28">
            <a:extLst>
              <a:ext uri="{FF2B5EF4-FFF2-40B4-BE49-F238E27FC236}">
                <a16:creationId xmlns:a16="http://schemas.microsoft.com/office/drawing/2014/main" id="{884F5A93-9841-4AAB-92C6-A83AA077631B}"/>
              </a:ext>
            </a:extLst>
          </p:cNvPr>
          <p:cNvSpPr/>
          <p:nvPr/>
        </p:nvSpPr>
        <p:spPr>
          <a:xfrm>
            <a:off x="11116703" y="1694715"/>
            <a:ext cx="465698" cy="82884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Arrow Connector 29">
            <a:extLst>
              <a:ext uri="{FF2B5EF4-FFF2-40B4-BE49-F238E27FC236}">
                <a16:creationId xmlns:a16="http://schemas.microsoft.com/office/drawing/2014/main" id="{D2C57503-EFBC-40FB-B3C6-660F8D148E05}"/>
              </a:ext>
            </a:extLst>
          </p:cNvPr>
          <p:cNvCxnSpPr>
            <a:cxnSpLocks/>
            <a:stCxn id="31" idx="3"/>
            <a:endCxn id="29" idx="2"/>
          </p:cNvCxnSpPr>
          <p:nvPr/>
        </p:nvCxnSpPr>
        <p:spPr>
          <a:xfrm flipV="1">
            <a:off x="3438539" y="2523561"/>
            <a:ext cx="7911013" cy="37966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C388EAE-E040-469D-B426-23BBEBBBC46C}"/>
              </a:ext>
            </a:extLst>
          </p:cNvPr>
          <p:cNvSpPr txBox="1"/>
          <p:nvPr/>
        </p:nvSpPr>
        <p:spPr>
          <a:xfrm>
            <a:off x="115451" y="5812394"/>
            <a:ext cx="3323088" cy="1015663"/>
          </a:xfrm>
          <a:prstGeom prst="rect">
            <a:avLst/>
          </a:prstGeom>
          <a:noFill/>
          <a:ln w="19050">
            <a:solidFill>
              <a:schemeClr val="accent2"/>
            </a:solidFill>
          </a:ln>
        </p:spPr>
        <p:txBody>
          <a:bodyPr wrap="square" rtlCol="0">
            <a:spAutoFit/>
          </a:bodyPr>
          <a:lstStyle/>
          <a:p>
            <a:pPr marL="514350" indent="-285750">
              <a:buFont typeface="Wingdings" panose="05000000000000000000" pitchFamily="2" charset="2"/>
              <a:buChar char="Ø"/>
            </a:pPr>
            <a:r>
              <a:rPr lang="en-CA" sz="2000" dirty="0"/>
              <a:t>Move Chart to another worksheet or on the same worksheet.</a:t>
            </a:r>
          </a:p>
        </p:txBody>
      </p:sp>
    </p:spTree>
    <p:extLst>
      <p:ext uri="{BB962C8B-B14F-4D97-AF65-F5344CB8AC3E}">
        <p14:creationId xmlns:p14="http://schemas.microsoft.com/office/powerpoint/2010/main" val="108044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500" fill="hold"/>
                                        <p:tgtEl>
                                          <p:spTgt spid="72"/>
                                        </p:tgtEl>
                                        <p:attrNameLst>
                                          <p:attrName>ppt_x</p:attrName>
                                        </p:attrNameLst>
                                      </p:cBhvr>
                                      <p:tavLst>
                                        <p:tav tm="0">
                                          <p:val>
                                            <p:strVal val="0-#ppt_w/2"/>
                                          </p:val>
                                        </p:tav>
                                        <p:tav tm="100000">
                                          <p:val>
                                            <p:strVal val="#ppt_x"/>
                                          </p:val>
                                        </p:tav>
                                      </p:tavLst>
                                    </p:anim>
                                    <p:anim calcmode="lin" valueType="num">
                                      <p:cBhvr additive="base">
                                        <p:cTn id="8" dur="500" fill="hold"/>
                                        <p:tgtEl>
                                          <p:spTgt spid="7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down)">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anim calcmode="lin" valueType="num">
                                      <p:cBhvr additive="base">
                                        <p:cTn id="21" dur="500" fill="hold"/>
                                        <p:tgtEl>
                                          <p:spTgt spid="73"/>
                                        </p:tgtEl>
                                        <p:attrNameLst>
                                          <p:attrName>ppt_x</p:attrName>
                                        </p:attrNameLst>
                                      </p:cBhvr>
                                      <p:tavLst>
                                        <p:tav tm="0">
                                          <p:val>
                                            <p:strVal val="0-#ppt_w/2"/>
                                          </p:val>
                                        </p:tav>
                                        <p:tav tm="100000">
                                          <p:val>
                                            <p:strVal val="#ppt_x"/>
                                          </p:val>
                                        </p:tav>
                                      </p:tavLst>
                                    </p:anim>
                                    <p:anim calcmode="lin" valueType="num">
                                      <p:cBhvr additive="base">
                                        <p:cTn id="22" dur="500" fill="hold"/>
                                        <p:tgtEl>
                                          <p:spTgt spid="73"/>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left)">
                                      <p:cBhvr>
                                        <p:cTn id="26" dur="500"/>
                                        <p:tgtEl>
                                          <p:spTgt spid="37"/>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wipe(down)">
                                      <p:cBhvr>
                                        <p:cTn id="30" dur="500"/>
                                        <p:tgtEl>
                                          <p:spTgt spid="50"/>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 calcmode="lin" valueType="num">
                                      <p:cBhvr additive="base">
                                        <p:cTn id="35" dur="500" fill="hold"/>
                                        <p:tgtEl>
                                          <p:spTgt spid="74"/>
                                        </p:tgtEl>
                                        <p:attrNameLst>
                                          <p:attrName>ppt_x</p:attrName>
                                        </p:attrNameLst>
                                      </p:cBhvr>
                                      <p:tavLst>
                                        <p:tav tm="0">
                                          <p:val>
                                            <p:strVal val="0-#ppt_w/2"/>
                                          </p:val>
                                        </p:tav>
                                        <p:tav tm="100000">
                                          <p:val>
                                            <p:strVal val="#ppt_x"/>
                                          </p:val>
                                        </p:tav>
                                      </p:tavLst>
                                    </p:anim>
                                    <p:anim calcmode="lin" valueType="num">
                                      <p:cBhvr additive="base">
                                        <p:cTn id="36" dur="500" fill="hold"/>
                                        <p:tgtEl>
                                          <p:spTgt spid="74"/>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wipe(left)">
                                      <p:cBhvr>
                                        <p:cTn id="40" dur="500"/>
                                        <p:tgtEl>
                                          <p:spTgt spid="54"/>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wipe(down)">
                                      <p:cBhvr>
                                        <p:cTn id="44" dur="500"/>
                                        <p:tgtEl>
                                          <p:spTgt spid="5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0-#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down)">
                                      <p:cBhvr>
                                        <p:cTn id="5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0" grpId="0" animBg="1"/>
      <p:bldP spid="51" grpId="0" animBg="1"/>
      <p:bldP spid="72" grpId="0" animBg="1"/>
      <p:bldP spid="73" grpId="0" animBg="1"/>
      <p:bldP spid="74" grpId="0" animBg="1"/>
      <p:bldP spid="29" grpId="0" animBg="1"/>
      <p:bldP spid="3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610EB2-E186-4A5E-AF2B-D5E509FED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899" y="958177"/>
            <a:ext cx="8743949" cy="5843815"/>
          </a:xfrm>
          <a:prstGeom prst="rect">
            <a:avLst/>
          </a:prstGeom>
        </p:spPr>
      </p:pic>
      <p:pic>
        <p:nvPicPr>
          <p:cNvPr id="14" name="Picture 13">
            <a:extLst>
              <a:ext uri="{FF2B5EF4-FFF2-40B4-BE49-F238E27FC236}">
                <a16:creationId xmlns:a16="http://schemas.microsoft.com/office/drawing/2014/main" id="{3E0E281D-471C-4F52-815B-2133BE85B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898" y="958176"/>
            <a:ext cx="8743949" cy="5843815"/>
          </a:xfrm>
          <a:prstGeom prst="rect">
            <a:avLst/>
          </a:prstGeom>
        </p:spPr>
      </p:pic>
      <p:cxnSp>
        <p:nvCxnSpPr>
          <p:cNvPr id="24" name="Straight Arrow Connector 23">
            <a:extLst>
              <a:ext uri="{FF2B5EF4-FFF2-40B4-BE49-F238E27FC236}">
                <a16:creationId xmlns:a16="http://schemas.microsoft.com/office/drawing/2014/main" id="{2E4B2496-5BC1-4658-8ECA-BBA258754C84}"/>
              </a:ext>
            </a:extLst>
          </p:cNvPr>
          <p:cNvCxnSpPr>
            <a:cxnSpLocks/>
            <a:endCxn id="43" idx="2"/>
          </p:cNvCxnSpPr>
          <p:nvPr/>
        </p:nvCxnSpPr>
        <p:spPr>
          <a:xfrm flipV="1">
            <a:off x="3159007" y="2505073"/>
            <a:ext cx="2371900" cy="33128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A783784-D05E-41DA-8F74-F9459C445DE1}"/>
              </a:ext>
            </a:extLst>
          </p:cNvPr>
          <p:cNvSpPr/>
          <p:nvPr/>
        </p:nvSpPr>
        <p:spPr>
          <a:xfrm>
            <a:off x="4927715" y="1668276"/>
            <a:ext cx="1206384" cy="83679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44" name="Rectangle 43">
            <a:extLst>
              <a:ext uri="{FF2B5EF4-FFF2-40B4-BE49-F238E27FC236}">
                <a16:creationId xmlns:a16="http://schemas.microsoft.com/office/drawing/2014/main" id="{66A136BF-53F1-4923-B47D-F57B19C48A72}"/>
              </a:ext>
            </a:extLst>
          </p:cNvPr>
          <p:cNvSpPr/>
          <p:nvPr/>
        </p:nvSpPr>
        <p:spPr>
          <a:xfrm>
            <a:off x="3481863" y="1663515"/>
            <a:ext cx="1394937" cy="84155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2" name="Straight Arrow Connector 41">
            <a:extLst>
              <a:ext uri="{FF2B5EF4-FFF2-40B4-BE49-F238E27FC236}">
                <a16:creationId xmlns:a16="http://schemas.microsoft.com/office/drawing/2014/main" id="{D865EB73-93D2-4B8F-833D-4336BF0237A5}"/>
              </a:ext>
            </a:extLst>
          </p:cNvPr>
          <p:cNvCxnSpPr>
            <a:cxnSpLocks/>
            <a:stCxn id="27" idx="3"/>
          </p:cNvCxnSpPr>
          <p:nvPr/>
        </p:nvCxnSpPr>
        <p:spPr>
          <a:xfrm flipV="1">
            <a:off x="3159008" y="1828800"/>
            <a:ext cx="441442" cy="13742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AD26EA5-FB03-464A-8F47-5F4E08577B7E}"/>
              </a:ext>
            </a:extLst>
          </p:cNvPr>
          <p:cNvSpPr txBox="1"/>
          <p:nvPr/>
        </p:nvSpPr>
        <p:spPr>
          <a:xfrm>
            <a:off x="6215814" y="270748"/>
            <a:ext cx="4190387"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a:t>
            </a:r>
            <a:r>
              <a:rPr lang="en-CA" sz="2000" b="1" i="1" dirty="0"/>
              <a:t>Tools</a:t>
            </a:r>
            <a:r>
              <a:rPr lang="en-CA" sz="2000" dirty="0"/>
              <a:t> Ribbon -</a:t>
            </a:r>
            <a:r>
              <a:rPr lang="en-CA" sz="2000" b="1" i="1" dirty="0"/>
              <a:t> Format</a:t>
            </a:r>
          </a:p>
        </p:txBody>
      </p:sp>
      <p:sp>
        <p:nvSpPr>
          <p:cNvPr id="8" name="TextBox 7">
            <a:extLst>
              <a:ext uri="{FF2B5EF4-FFF2-40B4-BE49-F238E27FC236}">
                <a16:creationId xmlns:a16="http://schemas.microsoft.com/office/drawing/2014/main" id="{80384530-5A87-40C1-A1D9-E9ED2C7AE8F1}"/>
              </a:ext>
            </a:extLst>
          </p:cNvPr>
          <p:cNvSpPr txBox="1"/>
          <p:nvPr/>
        </p:nvSpPr>
        <p:spPr>
          <a:xfrm>
            <a:off x="111011" y="2222408"/>
            <a:ext cx="3047995" cy="400110"/>
          </a:xfrm>
          <a:prstGeom prst="rect">
            <a:avLst/>
          </a:prstGeom>
          <a:noFill/>
          <a:ln w="19050">
            <a:solidFill>
              <a:schemeClr val="accent2"/>
            </a:solidFill>
          </a:ln>
        </p:spPr>
        <p:txBody>
          <a:bodyPr wrap="square" rtlCol="0">
            <a:spAutoFit/>
          </a:bodyPr>
          <a:lstStyle/>
          <a:p>
            <a:r>
              <a:rPr lang="en-CA" sz="2000" b="1" i="1" dirty="0"/>
              <a:t>Current Selection </a:t>
            </a:r>
            <a:r>
              <a:rPr lang="en-CA" sz="2000" i="1" dirty="0"/>
              <a:t>group </a:t>
            </a:r>
            <a:endParaRPr lang="en-CA" sz="2000" dirty="0"/>
          </a:p>
        </p:txBody>
      </p:sp>
      <p:sp>
        <p:nvSpPr>
          <p:cNvPr id="27" name="TextBox 26">
            <a:extLst>
              <a:ext uri="{FF2B5EF4-FFF2-40B4-BE49-F238E27FC236}">
                <a16:creationId xmlns:a16="http://schemas.microsoft.com/office/drawing/2014/main" id="{B0574FEE-3B12-4188-9765-A99466951EF9}"/>
              </a:ext>
            </a:extLst>
          </p:cNvPr>
          <p:cNvSpPr txBox="1"/>
          <p:nvPr/>
        </p:nvSpPr>
        <p:spPr>
          <a:xfrm>
            <a:off x="111011" y="2849074"/>
            <a:ext cx="3047997" cy="707886"/>
          </a:xfrm>
          <a:prstGeom prst="rect">
            <a:avLst/>
          </a:prstGeom>
          <a:noFill/>
          <a:ln w="19050">
            <a:solidFill>
              <a:schemeClr val="accent2"/>
            </a:solidFill>
          </a:ln>
        </p:spPr>
        <p:txBody>
          <a:bodyPr wrap="square" rtlCol="0">
            <a:spAutoFit/>
          </a:bodyPr>
          <a:lstStyle/>
          <a:p>
            <a:r>
              <a:rPr lang="en-CA" sz="2000" dirty="0"/>
              <a:t>Choose the chart element you want to format.</a:t>
            </a:r>
          </a:p>
        </p:txBody>
      </p:sp>
      <p:cxnSp>
        <p:nvCxnSpPr>
          <p:cNvPr id="29" name="Straight Arrow Connector 28">
            <a:extLst>
              <a:ext uri="{FF2B5EF4-FFF2-40B4-BE49-F238E27FC236}">
                <a16:creationId xmlns:a16="http://schemas.microsoft.com/office/drawing/2014/main" id="{3AD4C073-CFD2-4F4A-821D-BF746A080938}"/>
              </a:ext>
            </a:extLst>
          </p:cNvPr>
          <p:cNvCxnSpPr>
            <a:cxnSpLocks/>
            <a:stCxn id="30" idx="3"/>
          </p:cNvCxnSpPr>
          <p:nvPr/>
        </p:nvCxnSpPr>
        <p:spPr>
          <a:xfrm flipV="1">
            <a:off x="3159008" y="2047262"/>
            <a:ext cx="670042" cy="23916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0745D46-4A0C-4B58-99AA-8D37D78FF49B}"/>
              </a:ext>
            </a:extLst>
          </p:cNvPr>
          <p:cNvSpPr txBox="1"/>
          <p:nvPr/>
        </p:nvSpPr>
        <p:spPr>
          <a:xfrm>
            <a:off x="111011" y="3777184"/>
            <a:ext cx="3047997" cy="1323439"/>
          </a:xfrm>
          <a:prstGeom prst="rect">
            <a:avLst/>
          </a:prstGeom>
          <a:noFill/>
          <a:ln w="19050">
            <a:solidFill>
              <a:schemeClr val="accent2"/>
            </a:solidFill>
          </a:ln>
        </p:spPr>
        <p:txBody>
          <a:bodyPr wrap="square" rtlCol="0">
            <a:spAutoFit/>
          </a:bodyPr>
          <a:lstStyle/>
          <a:p>
            <a:r>
              <a:rPr lang="en-CA" sz="2000" dirty="0"/>
              <a:t>Click on </a:t>
            </a:r>
            <a:r>
              <a:rPr lang="en-CA" sz="2000" b="1" dirty="0"/>
              <a:t>Format Selection </a:t>
            </a:r>
            <a:r>
              <a:rPr lang="en-CA" sz="2000" dirty="0"/>
              <a:t>to snap the Format dialog on to the right side of the chart area. </a:t>
            </a:r>
          </a:p>
        </p:txBody>
      </p:sp>
      <p:sp>
        <p:nvSpPr>
          <p:cNvPr id="36" name="TextBox 35">
            <a:extLst>
              <a:ext uri="{FF2B5EF4-FFF2-40B4-BE49-F238E27FC236}">
                <a16:creationId xmlns:a16="http://schemas.microsoft.com/office/drawing/2014/main" id="{50B77BED-D2C3-4F2D-814C-FE5AF68A1B98}"/>
              </a:ext>
            </a:extLst>
          </p:cNvPr>
          <p:cNvSpPr txBox="1"/>
          <p:nvPr/>
        </p:nvSpPr>
        <p:spPr>
          <a:xfrm>
            <a:off x="121443" y="5331301"/>
            <a:ext cx="3047997" cy="707886"/>
          </a:xfrm>
          <a:prstGeom prst="rect">
            <a:avLst/>
          </a:prstGeom>
          <a:noFill/>
          <a:ln w="19050">
            <a:solidFill>
              <a:schemeClr val="accent2"/>
            </a:solidFill>
          </a:ln>
        </p:spPr>
        <p:txBody>
          <a:bodyPr wrap="square" rtlCol="0">
            <a:spAutoFit/>
          </a:bodyPr>
          <a:lstStyle/>
          <a:p>
            <a:r>
              <a:rPr lang="en-CA" sz="2000" dirty="0"/>
              <a:t>Insert from a wide variety of different shapes.</a:t>
            </a:r>
          </a:p>
        </p:txBody>
      </p:sp>
      <p:pic>
        <p:nvPicPr>
          <p:cNvPr id="28" name="Picture 27">
            <a:extLst>
              <a:ext uri="{FF2B5EF4-FFF2-40B4-BE49-F238E27FC236}">
                <a16:creationId xmlns:a16="http://schemas.microsoft.com/office/drawing/2014/main" id="{371604A6-119B-4AEE-8AD5-645C2B8953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7610" y="1695742"/>
            <a:ext cx="1760281" cy="5004324"/>
          </a:xfrm>
          <a:prstGeom prst="rect">
            <a:avLst/>
          </a:prstGeom>
        </p:spPr>
      </p:pic>
      <p:sp>
        <p:nvSpPr>
          <p:cNvPr id="39" name="TextBox 38">
            <a:extLst>
              <a:ext uri="{FF2B5EF4-FFF2-40B4-BE49-F238E27FC236}">
                <a16:creationId xmlns:a16="http://schemas.microsoft.com/office/drawing/2014/main" id="{E08F5AE1-E6A7-42D2-98A7-64FD645DD853}"/>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Tree>
    <p:extLst>
      <p:ext uri="{BB962C8B-B14F-4D97-AF65-F5344CB8AC3E}">
        <p14:creationId xmlns:p14="http://schemas.microsoft.com/office/powerpoint/2010/main" val="290073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500" fill="hold"/>
                                        <p:tgtEl>
                                          <p:spTgt spid="44"/>
                                        </p:tgtEl>
                                        <p:attrNameLst>
                                          <p:attrName>ppt_w</p:attrName>
                                        </p:attrNameLst>
                                      </p:cBhvr>
                                      <p:tavLst>
                                        <p:tav tm="0">
                                          <p:val>
                                            <p:fltVal val="0"/>
                                          </p:val>
                                        </p:tav>
                                        <p:tav tm="100000">
                                          <p:val>
                                            <p:strVal val="#ppt_w"/>
                                          </p:val>
                                        </p:tav>
                                      </p:tavLst>
                                    </p:anim>
                                    <p:anim calcmode="lin" valueType="num">
                                      <p:cBhvr>
                                        <p:cTn id="12" dur="500" fill="hold"/>
                                        <p:tgtEl>
                                          <p:spTgt spid="44"/>
                                        </p:tgtEl>
                                        <p:attrNameLst>
                                          <p:attrName>ppt_h</p:attrName>
                                        </p:attrNameLst>
                                      </p:cBhvr>
                                      <p:tavLst>
                                        <p:tav tm="0">
                                          <p:val>
                                            <p:fltVal val="0"/>
                                          </p:val>
                                        </p:tav>
                                        <p:tav tm="100000">
                                          <p:val>
                                            <p:strVal val="#ppt_h"/>
                                          </p:val>
                                        </p:tav>
                                      </p:tavLst>
                                    </p:anim>
                                    <p:animEffect transition="in" filter="fade">
                                      <p:cBhvr>
                                        <p:cTn id="13" dur="5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0-#ppt_w/2"/>
                                          </p:val>
                                        </p:tav>
                                        <p:tav tm="100000">
                                          <p:val>
                                            <p:strVal val="#ppt_x"/>
                                          </p:val>
                                        </p:tav>
                                      </p:tavLst>
                                    </p:anim>
                                    <p:anim calcmode="lin" valueType="num">
                                      <p:cBhvr additive="base">
                                        <p:cTn id="19" dur="500" fill="hold"/>
                                        <p:tgtEl>
                                          <p:spTgt spid="27"/>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down)">
                                      <p:cBhvr>
                                        <p:cTn id="23" dur="50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0-#ppt_w/2"/>
                                          </p:val>
                                        </p:tav>
                                        <p:tav tm="100000">
                                          <p:val>
                                            <p:strVal val="#ppt_x"/>
                                          </p:val>
                                        </p:tav>
                                      </p:tavLst>
                                    </p:anim>
                                    <p:anim calcmode="lin" valueType="num">
                                      <p:cBhvr additive="base">
                                        <p:cTn id="29" dur="500" fill="hold"/>
                                        <p:tgtEl>
                                          <p:spTgt spid="30"/>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childTnLst>
                          </p:cTn>
                        </p:par>
                        <p:par>
                          <p:cTn id="34" fill="hold">
                            <p:stCondLst>
                              <p:cond delay="1000"/>
                            </p:stCondLst>
                            <p:childTnLst>
                              <p:par>
                                <p:cTn id="35" presetID="14" presetClass="entr" presetSubtype="1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500" fill="hold"/>
                                        <p:tgtEl>
                                          <p:spTgt spid="36"/>
                                        </p:tgtEl>
                                        <p:attrNameLst>
                                          <p:attrName>ppt_x</p:attrName>
                                        </p:attrNameLst>
                                      </p:cBhvr>
                                      <p:tavLst>
                                        <p:tav tm="0">
                                          <p:val>
                                            <p:strVal val="0-#ppt_w/2"/>
                                          </p:val>
                                        </p:tav>
                                        <p:tav tm="100000">
                                          <p:val>
                                            <p:strVal val="#ppt_x"/>
                                          </p:val>
                                        </p:tav>
                                      </p:tavLst>
                                    </p:anim>
                                    <p:anim calcmode="lin" valueType="num">
                                      <p:cBhvr additive="base">
                                        <p:cTn id="43" dur="500" fill="hold"/>
                                        <p:tgtEl>
                                          <p:spTgt spid="36"/>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par>
                          <p:cTn id="48" fill="hold">
                            <p:stCondLst>
                              <p:cond delay="1000"/>
                            </p:stCondLst>
                            <p:childTnLst>
                              <p:par>
                                <p:cTn id="49" presetID="22" presetClass="entr" presetSubtype="4" fill="hold" grpId="0"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500"/>
                                        <p:tgtEl>
                                          <p:spTgt spid="43"/>
                                        </p:tgtEl>
                                      </p:cBhvr>
                                    </p:animEffect>
                                  </p:childTnLst>
                                </p:cTn>
                              </p:par>
                            </p:childTnLst>
                          </p:cTn>
                        </p:par>
                        <p:par>
                          <p:cTn id="52" fill="hold">
                            <p:stCondLst>
                              <p:cond delay="1500"/>
                            </p:stCondLst>
                            <p:childTnLst>
                              <p:par>
                                <p:cTn id="53" presetID="22" presetClass="entr" presetSubtype="1" fill="hold"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xit" presetSubtype="10" fill="hold" grpId="1" nodeType="clickEffect">
                                  <p:stCondLst>
                                    <p:cond delay="0"/>
                                  </p:stCondLst>
                                  <p:childTnLst>
                                    <p:animEffect transition="out" filter="randombar(horizontal)">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par>
                                <p:cTn id="61" presetID="14" presetClass="exit" presetSubtype="10" fill="hold" grpId="1" nodeType="withEffect">
                                  <p:stCondLst>
                                    <p:cond delay="0"/>
                                  </p:stCondLst>
                                  <p:childTnLst>
                                    <p:animEffect transition="out" filter="randombar(horizontal)">
                                      <p:cBhvr>
                                        <p:cTn id="62" dur="500"/>
                                        <p:tgtEl>
                                          <p:spTgt spid="44"/>
                                        </p:tgtEl>
                                      </p:cBhvr>
                                    </p:animEffect>
                                    <p:set>
                                      <p:cBhvr>
                                        <p:cTn id="63" dur="1" fill="hold">
                                          <p:stCondLst>
                                            <p:cond delay="499"/>
                                          </p:stCondLst>
                                        </p:cTn>
                                        <p:tgtEl>
                                          <p:spTgt spid="44"/>
                                        </p:tgtEl>
                                        <p:attrNameLst>
                                          <p:attrName>style.visibility</p:attrName>
                                        </p:attrNameLst>
                                      </p:cBhvr>
                                      <p:to>
                                        <p:strVal val="hidden"/>
                                      </p:to>
                                    </p:set>
                                  </p:childTnLst>
                                </p:cTn>
                              </p:par>
                              <p:par>
                                <p:cTn id="64" presetID="14" presetClass="exit" presetSubtype="10" fill="hold" grpId="1" nodeType="withEffect">
                                  <p:stCondLst>
                                    <p:cond delay="0"/>
                                  </p:stCondLst>
                                  <p:childTnLst>
                                    <p:animEffect transition="out" filter="randombar(horizontal)">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par>
                                <p:cTn id="67" presetID="14" presetClass="exit" presetSubtype="10" fill="hold" nodeType="withEffect">
                                  <p:stCondLst>
                                    <p:cond delay="0"/>
                                  </p:stCondLst>
                                  <p:childTnLst>
                                    <p:animEffect transition="out" filter="randombar(horizontal)">
                                      <p:cBhvr>
                                        <p:cTn id="68" dur="500"/>
                                        <p:tgtEl>
                                          <p:spTgt spid="42"/>
                                        </p:tgtEl>
                                      </p:cBhvr>
                                    </p:animEffect>
                                    <p:set>
                                      <p:cBhvr>
                                        <p:cTn id="69" dur="1" fill="hold">
                                          <p:stCondLst>
                                            <p:cond delay="499"/>
                                          </p:stCondLst>
                                        </p:cTn>
                                        <p:tgtEl>
                                          <p:spTgt spid="42"/>
                                        </p:tgtEl>
                                        <p:attrNameLst>
                                          <p:attrName>style.visibility</p:attrName>
                                        </p:attrNameLst>
                                      </p:cBhvr>
                                      <p:to>
                                        <p:strVal val="hidden"/>
                                      </p:to>
                                    </p:set>
                                  </p:childTnLst>
                                </p:cTn>
                              </p:par>
                              <p:par>
                                <p:cTn id="70" presetID="14" presetClass="exit" presetSubtype="10" fill="hold" grpId="1" nodeType="withEffect">
                                  <p:stCondLst>
                                    <p:cond delay="0"/>
                                  </p:stCondLst>
                                  <p:childTnLst>
                                    <p:animEffect transition="out" filter="randombar(horizontal)">
                                      <p:cBhvr>
                                        <p:cTn id="71" dur="500"/>
                                        <p:tgtEl>
                                          <p:spTgt spid="30"/>
                                        </p:tgtEl>
                                      </p:cBhvr>
                                    </p:animEffect>
                                    <p:set>
                                      <p:cBhvr>
                                        <p:cTn id="72" dur="1" fill="hold">
                                          <p:stCondLst>
                                            <p:cond delay="499"/>
                                          </p:stCondLst>
                                        </p:cTn>
                                        <p:tgtEl>
                                          <p:spTgt spid="30"/>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36"/>
                                        </p:tgtEl>
                                      </p:cBhvr>
                                    </p:animEffect>
                                    <p:set>
                                      <p:cBhvr>
                                        <p:cTn id="78" dur="1" fill="hold">
                                          <p:stCondLst>
                                            <p:cond delay="499"/>
                                          </p:stCondLst>
                                        </p:cTn>
                                        <p:tgtEl>
                                          <p:spTgt spid="36"/>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24"/>
                                        </p:tgtEl>
                                      </p:cBhvr>
                                    </p:animEffect>
                                    <p:set>
                                      <p:cBhvr>
                                        <p:cTn id="81" dur="1" fill="hold">
                                          <p:stCondLst>
                                            <p:cond delay="499"/>
                                          </p:stCondLst>
                                        </p:cTn>
                                        <p:tgtEl>
                                          <p:spTgt spid="24"/>
                                        </p:tgtEl>
                                        <p:attrNameLst>
                                          <p:attrName>style.visibility</p:attrName>
                                        </p:attrNameLst>
                                      </p:cBhvr>
                                      <p:to>
                                        <p:strVal val="hidden"/>
                                      </p:to>
                                    </p:set>
                                  </p:childTnLst>
                                </p:cTn>
                              </p:par>
                              <p:par>
                                <p:cTn id="82" presetID="14" presetClass="exit" presetSubtype="10" fill="hold" grpId="1" nodeType="withEffect">
                                  <p:stCondLst>
                                    <p:cond delay="0"/>
                                  </p:stCondLst>
                                  <p:childTnLst>
                                    <p:animEffect transition="out" filter="randombar(horizontal)">
                                      <p:cBhvr>
                                        <p:cTn id="83" dur="500"/>
                                        <p:tgtEl>
                                          <p:spTgt spid="43"/>
                                        </p:tgtEl>
                                      </p:cBhvr>
                                    </p:animEffect>
                                    <p:set>
                                      <p:cBhvr>
                                        <p:cTn id="84" dur="1" fill="hold">
                                          <p:stCondLst>
                                            <p:cond delay="499"/>
                                          </p:stCondLst>
                                        </p:cTn>
                                        <p:tgtEl>
                                          <p:spTgt spid="43"/>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28"/>
                                        </p:tgtEl>
                                      </p:cBhvr>
                                    </p:animEffect>
                                    <p:set>
                                      <p:cBhvr>
                                        <p:cTn id="87"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4" grpId="0" animBg="1"/>
      <p:bldP spid="44" grpId="1" animBg="1"/>
      <p:bldP spid="8" grpId="0" animBg="1"/>
      <p:bldP spid="8" grpId="1" animBg="1"/>
      <p:bldP spid="27" grpId="0" animBg="1"/>
      <p:bldP spid="27" grpId="1" animBg="1"/>
      <p:bldP spid="30" grpId="0" animBg="1"/>
      <p:bldP spid="30" grpId="1" animBg="1"/>
      <p:bldP spid="36" grpId="0" animBg="1"/>
      <p:bldP spid="3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610EB2-E186-4A5E-AF2B-D5E509FED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999" y="958177"/>
            <a:ext cx="8743949" cy="5843815"/>
          </a:xfrm>
          <a:prstGeom prst="rect">
            <a:avLst/>
          </a:prstGeom>
        </p:spPr>
      </p:pic>
      <p:cxnSp>
        <p:nvCxnSpPr>
          <p:cNvPr id="15" name="Straight Arrow Connector 14">
            <a:extLst>
              <a:ext uri="{FF2B5EF4-FFF2-40B4-BE49-F238E27FC236}">
                <a16:creationId xmlns:a16="http://schemas.microsoft.com/office/drawing/2014/main" id="{3B101D54-F2A1-485D-8F3D-6D24FE3EFD77}"/>
              </a:ext>
            </a:extLst>
          </p:cNvPr>
          <p:cNvCxnSpPr>
            <a:cxnSpLocks/>
            <a:stCxn id="31" idx="3"/>
            <a:endCxn id="16" idx="2"/>
          </p:cNvCxnSpPr>
          <p:nvPr/>
        </p:nvCxnSpPr>
        <p:spPr>
          <a:xfrm flipV="1">
            <a:off x="3257546" y="2505074"/>
            <a:ext cx="5580440" cy="15089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F81431D-1E06-4C90-A4A4-71EB341058C7}"/>
              </a:ext>
            </a:extLst>
          </p:cNvPr>
          <p:cNvSpPr/>
          <p:nvPr/>
        </p:nvSpPr>
        <p:spPr>
          <a:xfrm>
            <a:off x="8398622" y="1653284"/>
            <a:ext cx="878727" cy="85179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8" name="Straight Arrow Connector 17">
            <a:extLst>
              <a:ext uri="{FF2B5EF4-FFF2-40B4-BE49-F238E27FC236}">
                <a16:creationId xmlns:a16="http://schemas.microsoft.com/office/drawing/2014/main" id="{813B3882-44AA-4C8E-AEE3-31D6210E7A49}"/>
              </a:ext>
            </a:extLst>
          </p:cNvPr>
          <p:cNvCxnSpPr>
            <a:cxnSpLocks/>
            <a:stCxn id="28" idx="3"/>
          </p:cNvCxnSpPr>
          <p:nvPr/>
        </p:nvCxnSpPr>
        <p:spPr>
          <a:xfrm flipV="1">
            <a:off x="3257546" y="2488658"/>
            <a:ext cx="4991051" cy="329347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E4B2496-5BC1-4658-8ECA-BBA258754C84}"/>
              </a:ext>
            </a:extLst>
          </p:cNvPr>
          <p:cNvCxnSpPr>
            <a:cxnSpLocks/>
            <a:stCxn id="28" idx="3"/>
          </p:cNvCxnSpPr>
          <p:nvPr/>
        </p:nvCxnSpPr>
        <p:spPr>
          <a:xfrm flipV="1">
            <a:off x="3257546" y="2505076"/>
            <a:ext cx="5915029" cy="327705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A783784-D05E-41DA-8F74-F9459C445DE1}"/>
              </a:ext>
            </a:extLst>
          </p:cNvPr>
          <p:cNvSpPr/>
          <p:nvPr/>
        </p:nvSpPr>
        <p:spPr>
          <a:xfrm>
            <a:off x="6244389" y="1650938"/>
            <a:ext cx="2128086" cy="8541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2" name="Straight Arrow Connector 41">
            <a:extLst>
              <a:ext uri="{FF2B5EF4-FFF2-40B4-BE49-F238E27FC236}">
                <a16:creationId xmlns:a16="http://schemas.microsoft.com/office/drawing/2014/main" id="{D865EB73-93D2-4B8F-833D-4336BF0237A5}"/>
              </a:ext>
            </a:extLst>
          </p:cNvPr>
          <p:cNvCxnSpPr>
            <a:cxnSpLocks/>
            <a:stCxn id="8" idx="3"/>
            <a:endCxn id="43" idx="1"/>
          </p:cNvCxnSpPr>
          <p:nvPr/>
        </p:nvCxnSpPr>
        <p:spPr>
          <a:xfrm flipV="1">
            <a:off x="3260123" y="2078006"/>
            <a:ext cx="2984266" cy="4876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AD26EA5-FB03-464A-8F47-5F4E08577B7E}"/>
              </a:ext>
            </a:extLst>
          </p:cNvPr>
          <p:cNvSpPr txBox="1"/>
          <p:nvPr/>
        </p:nvSpPr>
        <p:spPr>
          <a:xfrm>
            <a:off x="6215814" y="270748"/>
            <a:ext cx="4190387"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a:t>
            </a:r>
            <a:r>
              <a:rPr lang="en-CA" sz="2000" b="1" i="1" dirty="0"/>
              <a:t>Tools</a:t>
            </a:r>
            <a:r>
              <a:rPr lang="en-CA" sz="2000" dirty="0"/>
              <a:t> Ribbon -</a:t>
            </a:r>
            <a:r>
              <a:rPr lang="en-CA" sz="2000" b="1" i="1" dirty="0"/>
              <a:t> Format</a:t>
            </a:r>
          </a:p>
        </p:txBody>
      </p:sp>
      <p:sp>
        <p:nvSpPr>
          <p:cNvPr id="8" name="TextBox 7">
            <a:extLst>
              <a:ext uri="{FF2B5EF4-FFF2-40B4-BE49-F238E27FC236}">
                <a16:creationId xmlns:a16="http://schemas.microsoft.com/office/drawing/2014/main" id="{80384530-5A87-40C1-A1D9-E9ED2C7AE8F1}"/>
              </a:ext>
            </a:extLst>
          </p:cNvPr>
          <p:cNvSpPr txBox="1"/>
          <p:nvPr/>
        </p:nvSpPr>
        <p:spPr>
          <a:xfrm>
            <a:off x="212126" y="1903923"/>
            <a:ext cx="3047997" cy="1323439"/>
          </a:xfrm>
          <a:prstGeom prst="rect">
            <a:avLst/>
          </a:prstGeom>
          <a:noFill/>
          <a:ln w="19050">
            <a:solidFill>
              <a:schemeClr val="accent2"/>
            </a:solidFill>
          </a:ln>
        </p:spPr>
        <p:txBody>
          <a:bodyPr wrap="square" rtlCol="0">
            <a:spAutoFit/>
          </a:bodyPr>
          <a:lstStyle/>
          <a:p>
            <a:r>
              <a:rPr lang="en-CA" sz="2000" dirty="0"/>
              <a:t>Choose from a predefined shape style and/or change the styles’ individual elements.</a:t>
            </a:r>
          </a:p>
        </p:txBody>
      </p:sp>
      <p:sp>
        <p:nvSpPr>
          <p:cNvPr id="31" name="TextBox 30">
            <a:extLst>
              <a:ext uri="{FF2B5EF4-FFF2-40B4-BE49-F238E27FC236}">
                <a16:creationId xmlns:a16="http://schemas.microsoft.com/office/drawing/2014/main" id="{EA344D17-2769-4307-979A-3CA31AD7EAE2}"/>
              </a:ext>
            </a:extLst>
          </p:cNvPr>
          <p:cNvSpPr txBox="1"/>
          <p:nvPr/>
        </p:nvSpPr>
        <p:spPr>
          <a:xfrm>
            <a:off x="209549" y="3352308"/>
            <a:ext cx="3047997" cy="1323439"/>
          </a:xfrm>
          <a:prstGeom prst="rect">
            <a:avLst/>
          </a:prstGeom>
          <a:noFill/>
          <a:ln w="19050">
            <a:solidFill>
              <a:schemeClr val="accent2"/>
            </a:solidFill>
          </a:ln>
        </p:spPr>
        <p:txBody>
          <a:bodyPr wrap="square" rtlCol="0">
            <a:spAutoFit/>
          </a:bodyPr>
          <a:lstStyle/>
          <a:p>
            <a:r>
              <a:rPr lang="en-CA" sz="2000" dirty="0"/>
              <a:t>Choose from a predefined WordArt style and/or change the </a:t>
            </a:r>
            <a:r>
              <a:rPr lang="en-CA" sz="2000" dirty="0" err="1"/>
              <a:t>WordArts</a:t>
            </a:r>
            <a:r>
              <a:rPr lang="en-CA" sz="2000" dirty="0"/>
              <a:t>’ individual elements.</a:t>
            </a:r>
          </a:p>
        </p:txBody>
      </p:sp>
      <p:sp>
        <p:nvSpPr>
          <p:cNvPr id="28" name="TextBox 27">
            <a:extLst>
              <a:ext uri="{FF2B5EF4-FFF2-40B4-BE49-F238E27FC236}">
                <a16:creationId xmlns:a16="http://schemas.microsoft.com/office/drawing/2014/main" id="{F9274253-92F9-434B-A3AE-980CD66283A2}"/>
              </a:ext>
            </a:extLst>
          </p:cNvPr>
          <p:cNvSpPr txBox="1"/>
          <p:nvPr/>
        </p:nvSpPr>
        <p:spPr>
          <a:xfrm>
            <a:off x="209549" y="4812634"/>
            <a:ext cx="3047997" cy="1938992"/>
          </a:xfrm>
          <a:prstGeom prst="rect">
            <a:avLst/>
          </a:prstGeom>
          <a:noFill/>
          <a:ln w="19050">
            <a:solidFill>
              <a:srgbClr val="00B050"/>
            </a:solidFill>
          </a:ln>
        </p:spPr>
        <p:txBody>
          <a:bodyPr wrap="square" rtlCol="0">
            <a:spAutoFit/>
          </a:bodyPr>
          <a:lstStyle/>
          <a:p>
            <a:r>
              <a:rPr lang="en-US" sz="2000" dirty="0"/>
              <a:t>For both </a:t>
            </a:r>
            <a:r>
              <a:rPr lang="en-US" sz="2000" b="1" dirty="0"/>
              <a:t>Shapes</a:t>
            </a:r>
            <a:r>
              <a:rPr lang="en-US" sz="2000" dirty="0"/>
              <a:t> and </a:t>
            </a:r>
            <a:r>
              <a:rPr lang="en-US" sz="2000" b="1" dirty="0"/>
              <a:t>WordArt</a:t>
            </a:r>
            <a:r>
              <a:rPr lang="en-US" sz="2000" dirty="0"/>
              <a:t> there is a dialog box launcher button which snaps a formatting panel on the right side of the slide work area.</a:t>
            </a:r>
          </a:p>
        </p:txBody>
      </p:sp>
      <p:sp>
        <p:nvSpPr>
          <p:cNvPr id="37" name="Oval 36">
            <a:extLst>
              <a:ext uri="{FF2B5EF4-FFF2-40B4-BE49-F238E27FC236}">
                <a16:creationId xmlns:a16="http://schemas.microsoft.com/office/drawing/2014/main" id="{2DE46F70-5A40-4B57-A4FD-E7219AE70320}"/>
              </a:ext>
            </a:extLst>
          </p:cNvPr>
          <p:cNvSpPr/>
          <p:nvPr/>
        </p:nvSpPr>
        <p:spPr>
          <a:xfrm>
            <a:off x="8220075" y="2333625"/>
            <a:ext cx="200025" cy="21218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C829E65F-DC98-4F35-800A-51817DBA1613}"/>
              </a:ext>
            </a:extLst>
          </p:cNvPr>
          <p:cNvSpPr/>
          <p:nvPr/>
        </p:nvSpPr>
        <p:spPr>
          <a:xfrm>
            <a:off x="9113240" y="2333625"/>
            <a:ext cx="200025" cy="21218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58971C62-AAD4-49A2-860E-115B53CB1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0764" y="2918149"/>
            <a:ext cx="2485033" cy="3604179"/>
          </a:xfrm>
          <a:prstGeom prst="rect">
            <a:avLst/>
          </a:prstGeom>
        </p:spPr>
      </p:pic>
      <p:cxnSp>
        <p:nvCxnSpPr>
          <p:cNvPr id="48" name="Straight Arrow Connector 47">
            <a:extLst>
              <a:ext uri="{FF2B5EF4-FFF2-40B4-BE49-F238E27FC236}">
                <a16:creationId xmlns:a16="http://schemas.microsoft.com/office/drawing/2014/main" id="{1432FF77-8A3A-437C-9D7A-03ACF5D6C1C0}"/>
              </a:ext>
            </a:extLst>
          </p:cNvPr>
          <p:cNvCxnSpPr>
            <a:cxnSpLocks/>
          </p:cNvCxnSpPr>
          <p:nvPr/>
        </p:nvCxnSpPr>
        <p:spPr>
          <a:xfrm>
            <a:off x="9284690" y="2488658"/>
            <a:ext cx="821335" cy="47505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78FD6EB-BC77-4E74-874D-80008EA7D176}"/>
              </a:ext>
            </a:extLst>
          </p:cNvPr>
          <p:cNvCxnSpPr>
            <a:cxnSpLocks/>
          </p:cNvCxnSpPr>
          <p:nvPr/>
        </p:nvCxnSpPr>
        <p:spPr>
          <a:xfrm>
            <a:off x="8410575" y="2488658"/>
            <a:ext cx="1685925" cy="46409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49A098E-FCEC-4C31-865E-08FD00140026}"/>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Tree>
    <p:extLst>
      <p:ext uri="{BB962C8B-B14F-4D97-AF65-F5344CB8AC3E}">
        <p14:creationId xmlns:p14="http://schemas.microsoft.com/office/powerpoint/2010/main" val="109900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22" presetClass="exit" presetSubtype="2" fill="hold" nodeType="withEffect">
                                  <p:stCondLst>
                                    <p:cond delay="0"/>
                                  </p:stCondLst>
                                  <p:childTnLst>
                                    <p:animEffect transition="out" filter="wipe(right)">
                                      <p:cBhvr>
                                        <p:cTn id="23" dur="500"/>
                                        <p:tgtEl>
                                          <p:spTgt spid="42"/>
                                        </p:tgtEl>
                                      </p:cBhvr>
                                    </p:animEffect>
                                    <p:set>
                                      <p:cBhvr>
                                        <p:cTn id="24" dur="1" fill="hold">
                                          <p:stCondLst>
                                            <p:cond delay="499"/>
                                          </p:stCondLst>
                                        </p:cTn>
                                        <p:tgtEl>
                                          <p:spTgt spid="42"/>
                                        </p:tgtEl>
                                        <p:attrNameLst>
                                          <p:attrName>style.visibility</p:attrName>
                                        </p:attrNameLst>
                                      </p:cBhvr>
                                      <p:to>
                                        <p:strVal val="hidden"/>
                                      </p:to>
                                    </p:set>
                                  </p:childTnLst>
                                </p:cTn>
                              </p:par>
                              <p:par>
                                <p:cTn id="25" presetID="22" presetClass="exit" presetSubtype="2" fill="hold" grpId="1" nodeType="withEffect">
                                  <p:stCondLst>
                                    <p:cond delay="0"/>
                                  </p:stCondLst>
                                  <p:childTnLst>
                                    <p:animEffect transition="out" filter="wipe(right)">
                                      <p:cBhvr>
                                        <p:cTn id="26" dur="500"/>
                                        <p:tgtEl>
                                          <p:spTgt spid="43"/>
                                        </p:tgtEl>
                                      </p:cBhvr>
                                    </p:animEffect>
                                    <p:set>
                                      <p:cBhvr>
                                        <p:cTn id="27" dur="1" fill="hold">
                                          <p:stCondLst>
                                            <p:cond delay="499"/>
                                          </p:stCondLst>
                                        </p:cTn>
                                        <p:tgtEl>
                                          <p:spTgt spid="4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additive="base">
                                        <p:cTn id="32" dur="500" fill="hold"/>
                                        <p:tgtEl>
                                          <p:spTgt spid="31"/>
                                        </p:tgtEl>
                                        <p:attrNameLst>
                                          <p:attrName>ppt_x</p:attrName>
                                        </p:attrNameLst>
                                      </p:cBhvr>
                                      <p:tavLst>
                                        <p:tav tm="0">
                                          <p:val>
                                            <p:strVal val="0-#ppt_w/2"/>
                                          </p:val>
                                        </p:tav>
                                        <p:tav tm="100000">
                                          <p:val>
                                            <p:strVal val="#ppt_x"/>
                                          </p:val>
                                        </p:tav>
                                      </p:tavLst>
                                    </p:anim>
                                    <p:anim calcmode="lin" valueType="num">
                                      <p:cBhvr additive="base">
                                        <p:cTn id="33" dur="500" fill="hold"/>
                                        <p:tgtEl>
                                          <p:spTgt spid="31"/>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2" fill="hold" grpId="1" nodeType="clickEffect">
                                  <p:stCondLst>
                                    <p:cond delay="0"/>
                                  </p:stCondLst>
                                  <p:childTnLst>
                                    <p:animEffect transition="out" filter="wipe(right)">
                                      <p:cBhvr>
                                        <p:cTn id="45" dur="500"/>
                                        <p:tgtEl>
                                          <p:spTgt spid="31"/>
                                        </p:tgtEl>
                                      </p:cBhvr>
                                    </p:animEffect>
                                    <p:set>
                                      <p:cBhvr>
                                        <p:cTn id="46" dur="1" fill="hold">
                                          <p:stCondLst>
                                            <p:cond delay="499"/>
                                          </p:stCondLst>
                                        </p:cTn>
                                        <p:tgtEl>
                                          <p:spTgt spid="31"/>
                                        </p:tgtEl>
                                        <p:attrNameLst>
                                          <p:attrName>style.visibility</p:attrName>
                                        </p:attrNameLst>
                                      </p:cBhvr>
                                      <p:to>
                                        <p:strVal val="hidden"/>
                                      </p:to>
                                    </p:set>
                                  </p:childTnLst>
                                </p:cTn>
                              </p:par>
                              <p:par>
                                <p:cTn id="47" presetID="22" presetClass="exit" presetSubtype="2" fill="hold" nodeType="withEffect">
                                  <p:stCondLst>
                                    <p:cond delay="0"/>
                                  </p:stCondLst>
                                  <p:childTnLst>
                                    <p:animEffect transition="out" filter="wipe(right)">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cTn>
                              </p:par>
                              <p:par>
                                <p:cTn id="50" presetID="22" presetClass="exit" presetSubtype="2" fill="hold" grpId="1" nodeType="withEffect">
                                  <p:stCondLst>
                                    <p:cond delay="0"/>
                                  </p:stCondLst>
                                  <p:childTnLst>
                                    <p:animEffect transition="out" filter="wipe(right)">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0-#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left)">
                                      <p:cBhvr>
                                        <p:cTn id="62" dur="500"/>
                                        <p:tgtEl>
                                          <p:spTgt spid="18"/>
                                        </p:tgtEl>
                                      </p:cBhvr>
                                    </p:animEffect>
                                  </p:childTnLst>
                                </p:cTn>
                              </p:par>
                              <p:par>
                                <p:cTn id="63" presetID="22" presetClass="entr" presetSubtype="8" fill="hold"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left)">
                                      <p:cBhvr>
                                        <p:cTn id="65" dur="500"/>
                                        <p:tgtEl>
                                          <p:spTgt spid="24"/>
                                        </p:tgtEl>
                                      </p:cBhvr>
                                    </p:animEffect>
                                  </p:childTnLst>
                                </p:cTn>
                              </p:par>
                            </p:childTnLst>
                          </p:cTn>
                        </p:par>
                        <p:par>
                          <p:cTn id="66" fill="hold">
                            <p:stCondLst>
                              <p:cond delay="1000"/>
                            </p:stCondLst>
                            <p:childTnLst>
                              <p:par>
                                <p:cTn id="67" presetID="53" presetClass="entr" presetSubtype="16" fill="hold" grpId="4" nodeType="after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500" fill="hold"/>
                                        <p:tgtEl>
                                          <p:spTgt spid="37"/>
                                        </p:tgtEl>
                                        <p:attrNameLst>
                                          <p:attrName>ppt_w</p:attrName>
                                        </p:attrNameLst>
                                      </p:cBhvr>
                                      <p:tavLst>
                                        <p:tav tm="0">
                                          <p:val>
                                            <p:fltVal val="0"/>
                                          </p:val>
                                        </p:tav>
                                        <p:tav tm="100000">
                                          <p:val>
                                            <p:strVal val="#ppt_w"/>
                                          </p:val>
                                        </p:tav>
                                      </p:tavLst>
                                    </p:anim>
                                    <p:anim calcmode="lin" valueType="num">
                                      <p:cBhvr>
                                        <p:cTn id="70" dur="500" fill="hold"/>
                                        <p:tgtEl>
                                          <p:spTgt spid="37"/>
                                        </p:tgtEl>
                                        <p:attrNameLst>
                                          <p:attrName>ppt_h</p:attrName>
                                        </p:attrNameLst>
                                      </p:cBhvr>
                                      <p:tavLst>
                                        <p:tav tm="0">
                                          <p:val>
                                            <p:fltVal val="0"/>
                                          </p:val>
                                        </p:tav>
                                        <p:tav tm="100000">
                                          <p:val>
                                            <p:strVal val="#ppt_h"/>
                                          </p:val>
                                        </p:tav>
                                      </p:tavLst>
                                    </p:anim>
                                    <p:animEffect transition="in" filter="fade">
                                      <p:cBhvr>
                                        <p:cTn id="71" dur="500"/>
                                        <p:tgtEl>
                                          <p:spTgt spid="37"/>
                                        </p:tgtEl>
                                      </p:cBhvr>
                                    </p:animEffect>
                                  </p:childTnLst>
                                </p:cTn>
                              </p:par>
                              <p:par>
                                <p:cTn id="72" presetID="53" presetClass="entr" presetSubtype="16" fill="hold" grpId="4" nodeType="withEffect">
                                  <p:stCondLst>
                                    <p:cond delay="0"/>
                                  </p:stCondLst>
                                  <p:childTnLst>
                                    <p:set>
                                      <p:cBhvr>
                                        <p:cTn id="73" dur="1" fill="hold">
                                          <p:stCondLst>
                                            <p:cond delay="0"/>
                                          </p:stCondLst>
                                        </p:cTn>
                                        <p:tgtEl>
                                          <p:spTgt spid="45"/>
                                        </p:tgtEl>
                                        <p:attrNameLst>
                                          <p:attrName>style.visibility</p:attrName>
                                        </p:attrNameLst>
                                      </p:cBhvr>
                                      <p:to>
                                        <p:strVal val="visible"/>
                                      </p:to>
                                    </p:set>
                                    <p:anim calcmode="lin" valueType="num">
                                      <p:cBhvr>
                                        <p:cTn id="74" dur="500" fill="hold"/>
                                        <p:tgtEl>
                                          <p:spTgt spid="45"/>
                                        </p:tgtEl>
                                        <p:attrNameLst>
                                          <p:attrName>ppt_w</p:attrName>
                                        </p:attrNameLst>
                                      </p:cBhvr>
                                      <p:tavLst>
                                        <p:tav tm="0">
                                          <p:val>
                                            <p:fltVal val="0"/>
                                          </p:val>
                                        </p:tav>
                                        <p:tav tm="100000">
                                          <p:val>
                                            <p:strVal val="#ppt_w"/>
                                          </p:val>
                                        </p:tav>
                                      </p:tavLst>
                                    </p:anim>
                                    <p:anim calcmode="lin" valueType="num">
                                      <p:cBhvr>
                                        <p:cTn id="75" dur="500" fill="hold"/>
                                        <p:tgtEl>
                                          <p:spTgt spid="45"/>
                                        </p:tgtEl>
                                        <p:attrNameLst>
                                          <p:attrName>ppt_h</p:attrName>
                                        </p:attrNameLst>
                                      </p:cBhvr>
                                      <p:tavLst>
                                        <p:tav tm="0">
                                          <p:val>
                                            <p:fltVal val="0"/>
                                          </p:val>
                                        </p:tav>
                                        <p:tav tm="100000">
                                          <p:val>
                                            <p:strVal val="#ppt_h"/>
                                          </p:val>
                                        </p:tav>
                                      </p:tavLst>
                                    </p:anim>
                                    <p:animEffect transition="in" filter="fade">
                                      <p:cBhvr>
                                        <p:cTn id="76" dur="500"/>
                                        <p:tgtEl>
                                          <p:spTgt spid="45"/>
                                        </p:tgtEl>
                                      </p:cBhvr>
                                    </p:animEffect>
                                  </p:childTnLst>
                                </p:cTn>
                              </p:par>
                            </p:childTnLst>
                          </p:cTn>
                        </p:par>
                        <p:par>
                          <p:cTn id="77" fill="hold">
                            <p:stCondLst>
                              <p:cond delay="1500"/>
                            </p:stCondLst>
                            <p:childTnLst>
                              <p:par>
                                <p:cTn id="78" presetID="26" presetClass="emph" presetSubtype="0" fill="hold" grpId="0" nodeType="afterEffect">
                                  <p:stCondLst>
                                    <p:cond delay="0"/>
                                  </p:stCondLst>
                                  <p:childTnLst>
                                    <p:animEffect transition="out" filter="fade">
                                      <p:cBhvr>
                                        <p:cTn id="79" dur="500" tmFilter="0, 0; .2, .5; .8, .5; 1, 0"/>
                                        <p:tgtEl>
                                          <p:spTgt spid="37"/>
                                        </p:tgtEl>
                                      </p:cBhvr>
                                    </p:animEffect>
                                    <p:animScale>
                                      <p:cBhvr>
                                        <p:cTn id="80" dur="250" autoRev="1" fill="hold"/>
                                        <p:tgtEl>
                                          <p:spTgt spid="37"/>
                                        </p:tgtEl>
                                      </p:cBhvr>
                                      <p:by x="105000" y="105000"/>
                                    </p:animScale>
                                  </p:childTnLst>
                                </p:cTn>
                              </p:par>
                              <p:par>
                                <p:cTn id="81" presetID="26" presetClass="emph" presetSubtype="0" fill="hold" grpId="0" nodeType="withEffect">
                                  <p:stCondLst>
                                    <p:cond delay="0"/>
                                  </p:stCondLst>
                                  <p:childTnLst>
                                    <p:animEffect transition="out" filter="fade">
                                      <p:cBhvr>
                                        <p:cTn id="82" dur="500" tmFilter="0, 0; .2, .5; .8, .5; 1, 0"/>
                                        <p:tgtEl>
                                          <p:spTgt spid="45"/>
                                        </p:tgtEl>
                                      </p:cBhvr>
                                    </p:animEffect>
                                    <p:animScale>
                                      <p:cBhvr>
                                        <p:cTn id="83" dur="250" autoRev="1" fill="hold"/>
                                        <p:tgtEl>
                                          <p:spTgt spid="45"/>
                                        </p:tgtEl>
                                      </p:cBhvr>
                                      <p:by x="105000" y="105000"/>
                                    </p:animScale>
                                  </p:childTnLst>
                                </p:cTn>
                              </p:par>
                            </p:childTnLst>
                          </p:cTn>
                        </p:par>
                        <p:par>
                          <p:cTn id="84" fill="hold">
                            <p:stCondLst>
                              <p:cond delay="2000"/>
                            </p:stCondLst>
                            <p:childTnLst>
                              <p:par>
                                <p:cTn id="85" presetID="26" presetClass="emph" presetSubtype="0" fill="hold" grpId="1" nodeType="afterEffect">
                                  <p:stCondLst>
                                    <p:cond delay="0"/>
                                  </p:stCondLst>
                                  <p:childTnLst>
                                    <p:animEffect transition="out" filter="fade">
                                      <p:cBhvr>
                                        <p:cTn id="86" dur="500" tmFilter="0, 0; .2, .5; .8, .5; 1, 0"/>
                                        <p:tgtEl>
                                          <p:spTgt spid="37"/>
                                        </p:tgtEl>
                                      </p:cBhvr>
                                    </p:animEffect>
                                    <p:animScale>
                                      <p:cBhvr>
                                        <p:cTn id="87" dur="250" autoRev="1" fill="hold"/>
                                        <p:tgtEl>
                                          <p:spTgt spid="37"/>
                                        </p:tgtEl>
                                      </p:cBhvr>
                                      <p:by x="105000" y="105000"/>
                                    </p:animScale>
                                  </p:childTnLst>
                                </p:cTn>
                              </p:par>
                              <p:par>
                                <p:cTn id="88" presetID="26" presetClass="emph" presetSubtype="0" fill="hold" grpId="1" nodeType="withEffect">
                                  <p:stCondLst>
                                    <p:cond delay="0"/>
                                  </p:stCondLst>
                                  <p:childTnLst>
                                    <p:animEffect transition="out" filter="fade">
                                      <p:cBhvr>
                                        <p:cTn id="89" dur="500" tmFilter="0, 0; .2, .5; .8, .5; 1, 0"/>
                                        <p:tgtEl>
                                          <p:spTgt spid="45"/>
                                        </p:tgtEl>
                                      </p:cBhvr>
                                    </p:animEffect>
                                    <p:animScale>
                                      <p:cBhvr>
                                        <p:cTn id="90" dur="250" autoRev="1" fill="hold"/>
                                        <p:tgtEl>
                                          <p:spTgt spid="45"/>
                                        </p:tgtEl>
                                      </p:cBhvr>
                                      <p:by x="105000" y="105000"/>
                                    </p:animScale>
                                  </p:childTnLst>
                                </p:cTn>
                              </p:par>
                            </p:childTnLst>
                          </p:cTn>
                        </p:par>
                        <p:par>
                          <p:cTn id="91" fill="hold">
                            <p:stCondLst>
                              <p:cond delay="2500"/>
                            </p:stCondLst>
                            <p:childTnLst>
                              <p:par>
                                <p:cTn id="92" presetID="22" presetClass="entr" presetSubtype="8" fill="hold" nodeType="after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wipe(left)">
                                      <p:cBhvr>
                                        <p:cTn id="94" dur="500"/>
                                        <p:tgtEl>
                                          <p:spTgt spid="48"/>
                                        </p:tgtEl>
                                      </p:cBhvr>
                                    </p:animEffect>
                                  </p:childTnLst>
                                </p:cTn>
                              </p:par>
                              <p:par>
                                <p:cTn id="95" presetID="22" presetClass="entr" presetSubtype="8" fill="hold" nodeType="withEffect">
                                  <p:stCondLst>
                                    <p:cond delay="0"/>
                                  </p:stCondLst>
                                  <p:childTnLst>
                                    <p:set>
                                      <p:cBhvr>
                                        <p:cTn id="96" dur="1" fill="hold">
                                          <p:stCondLst>
                                            <p:cond delay="0"/>
                                          </p:stCondLst>
                                        </p:cTn>
                                        <p:tgtEl>
                                          <p:spTgt spid="53"/>
                                        </p:tgtEl>
                                        <p:attrNameLst>
                                          <p:attrName>style.visibility</p:attrName>
                                        </p:attrNameLst>
                                      </p:cBhvr>
                                      <p:to>
                                        <p:strVal val="visible"/>
                                      </p:to>
                                    </p:set>
                                    <p:animEffect transition="in" filter="wipe(left)">
                                      <p:cBhvr>
                                        <p:cTn id="97" dur="500"/>
                                        <p:tgtEl>
                                          <p:spTgt spid="53"/>
                                        </p:tgtEl>
                                      </p:cBhvr>
                                    </p:animEffect>
                                  </p:childTnLst>
                                </p:cTn>
                              </p:par>
                            </p:childTnLst>
                          </p:cTn>
                        </p:par>
                        <p:par>
                          <p:cTn id="98" fill="hold">
                            <p:stCondLst>
                              <p:cond delay="3000"/>
                            </p:stCondLst>
                            <p:childTnLst>
                              <p:par>
                                <p:cTn id="99" presetID="22" presetClass="entr" presetSubtype="1" fill="hold" nodeType="after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wipe(up)">
                                      <p:cBhvr>
                                        <p:cTn id="101" dur="500"/>
                                        <p:tgtEl>
                                          <p:spTgt spid="39"/>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xit" presetSubtype="2" fill="hold" grpId="1" nodeType="clickEffect">
                                  <p:stCondLst>
                                    <p:cond delay="0"/>
                                  </p:stCondLst>
                                  <p:childTnLst>
                                    <p:animEffect transition="out" filter="wipe(right)">
                                      <p:cBhvr>
                                        <p:cTn id="105" dur="500"/>
                                        <p:tgtEl>
                                          <p:spTgt spid="28"/>
                                        </p:tgtEl>
                                      </p:cBhvr>
                                    </p:animEffect>
                                    <p:set>
                                      <p:cBhvr>
                                        <p:cTn id="106" dur="1" fill="hold">
                                          <p:stCondLst>
                                            <p:cond delay="499"/>
                                          </p:stCondLst>
                                        </p:cTn>
                                        <p:tgtEl>
                                          <p:spTgt spid="28"/>
                                        </p:tgtEl>
                                        <p:attrNameLst>
                                          <p:attrName>style.visibility</p:attrName>
                                        </p:attrNameLst>
                                      </p:cBhvr>
                                      <p:to>
                                        <p:strVal val="hidden"/>
                                      </p:to>
                                    </p:set>
                                  </p:childTnLst>
                                </p:cTn>
                              </p:par>
                              <p:par>
                                <p:cTn id="107" presetID="22" presetClass="exit" presetSubtype="2" fill="hold" nodeType="withEffect">
                                  <p:stCondLst>
                                    <p:cond delay="0"/>
                                  </p:stCondLst>
                                  <p:childTnLst>
                                    <p:animEffect transition="out" filter="wipe(right)">
                                      <p:cBhvr>
                                        <p:cTn id="108" dur="500"/>
                                        <p:tgtEl>
                                          <p:spTgt spid="18"/>
                                        </p:tgtEl>
                                      </p:cBhvr>
                                    </p:animEffect>
                                    <p:set>
                                      <p:cBhvr>
                                        <p:cTn id="109" dur="1" fill="hold">
                                          <p:stCondLst>
                                            <p:cond delay="499"/>
                                          </p:stCondLst>
                                        </p:cTn>
                                        <p:tgtEl>
                                          <p:spTgt spid="18"/>
                                        </p:tgtEl>
                                        <p:attrNameLst>
                                          <p:attrName>style.visibility</p:attrName>
                                        </p:attrNameLst>
                                      </p:cBhvr>
                                      <p:to>
                                        <p:strVal val="hidden"/>
                                      </p:to>
                                    </p:set>
                                  </p:childTnLst>
                                </p:cTn>
                              </p:par>
                              <p:par>
                                <p:cTn id="110" presetID="22" presetClass="exit" presetSubtype="2" fill="hold" nodeType="withEffect">
                                  <p:stCondLst>
                                    <p:cond delay="0"/>
                                  </p:stCondLst>
                                  <p:childTnLst>
                                    <p:animEffect transition="out" filter="wipe(right)">
                                      <p:cBhvr>
                                        <p:cTn id="111" dur="500"/>
                                        <p:tgtEl>
                                          <p:spTgt spid="24"/>
                                        </p:tgtEl>
                                      </p:cBhvr>
                                    </p:animEffect>
                                    <p:set>
                                      <p:cBhvr>
                                        <p:cTn id="112" dur="1" fill="hold">
                                          <p:stCondLst>
                                            <p:cond delay="499"/>
                                          </p:stCondLst>
                                        </p:cTn>
                                        <p:tgtEl>
                                          <p:spTgt spid="24"/>
                                        </p:tgtEl>
                                        <p:attrNameLst>
                                          <p:attrName>style.visibility</p:attrName>
                                        </p:attrNameLst>
                                      </p:cBhvr>
                                      <p:to>
                                        <p:strVal val="hidden"/>
                                      </p:to>
                                    </p:set>
                                  </p:childTnLst>
                                </p:cTn>
                              </p:par>
                              <p:par>
                                <p:cTn id="113" presetID="22" presetClass="exit" presetSubtype="2" fill="hold" grpId="2" nodeType="withEffect">
                                  <p:stCondLst>
                                    <p:cond delay="0"/>
                                  </p:stCondLst>
                                  <p:childTnLst>
                                    <p:animEffect transition="out" filter="wipe(right)">
                                      <p:cBhvr>
                                        <p:cTn id="114" dur="500"/>
                                        <p:tgtEl>
                                          <p:spTgt spid="37"/>
                                        </p:tgtEl>
                                      </p:cBhvr>
                                    </p:animEffect>
                                    <p:set>
                                      <p:cBhvr>
                                        <p:cTn id="115" dur="1" fill="hold">
                                          <p:stCondLst>
                                            <p:cond delay="499"/>
                                          </p:stCondLst>
                                        </p:cTn>
                                        <p:tgtEl>
                                          <p:spTgt spid="37"/>
                                        </p:tgtEl>
                                        <p:attrNameLst>
                                          <p:attrName>style.visibility</p:attrName>
                                        </p:attrNameLst>
                                      </p:cBhvr>
                                      <p:to>
                                        <p:strVal val="hidden"/>
                                      </p:to>
                                    </p:set>
                                  </p:childTnLst>
                                </p:cTn>
                              </p:par>
                              <p:par>
                                <p:cTn id="116" presetID="22" presetClass="exit" presetSubtype="2" fill="hold" grpId="2" nodeType="withEffect">
                                  <p:stCondLst>
                                    <p:cond delay="0"/>
                                  </p:stCondLst>
                                  <p:childTnLst>
                                    <p:animEffect transition="out" filter="wipe(right)">
                                      <p:cBhvr>
                                        <p:cTn id="117" dur="500"/>
                                        <p:tgtEl>
                                          <p:spTgt spid="45"/>
                                        </p:tgtEl>
                                      </p:cBhvr>
                                    </p:animEffect>
                                    <p:set>
                                      <p:cBhvr>
                                        <p:cTn id="118" dur="1" fill="hold">
                                          <p:stCondLst>
                                            <p:cond delay="499"/>
                                          </p:stCondLst>
                                        </p:cTn>
                                        <p:tgtEl>
                                          <p:spTgt spid="45"/>
                                        </p:tgtEl>
                                        <p:attrNameLst>
                                          <p:attrName>style.visibility</p:attrName>
                                        </p:attrNameLst>
                                      </p:cBhvr>
                                      <p:to>
                                        <p:strVal val="hidden"/>
                                      </p:to>
                                    </p:set>
                                  </p:childTnLst>
                                </p:cTn>
                              </p:par>
                              <p:par>
                                <p:cTn id="119" presetID="22" presetClass="exit" presetSubtype="2" fill="hold" nodeType="withEffect">
                                  <p:stCondLst>
                                    <p:cond delay="0"/>
                                  </p:stCondLst>
                                  <p:childTnLst>
                                    <p:animEffect transition="out" filter="wipe(right)">
                                      <p:cBhvr>
                                        <p:cTn id="120" dur="500"/>
                                        <p:tgtEl>
                                          <p:spTgt spid="48"/>
                                        </p:tgtEl>
                                      </p:cBhvr>
                                    </p:animEffect>
                                    <p:set>
                                      <p:cBhvr>
                                        <p:cTn id="121" dur="1" fill="hold">
                                          <p:stCondLst>
                                            <p:cond delay="499"/>
                                          </p:stCondLst>
                                        </p:cTn>
                                        <p:tgtEl>
                                          <p:spTgt spid="48"/>
                                        </p:tgtEl>
                                        <p:attrNameLst>
                                          <p:attrName>style.visibility</p:attrName>
                                        </p:attrNameLst>
                                      </p:cBhvr>
                                      <p:to>
                                        <p:strVal val="hidden"/>
                                      </p:to>
                                    </p:set>
                                  </p:childTnLst>
                                </p:cTn>
                              </p:par>
                              <p:par>
                                <p:cTn id="122" presetID="22" presetClass="exit" presetSubtype="2" fill="hold" nodeType="withEffect">
                                  <p:stCondLst>
                                    <p:cond delay="0"/>
                                  </p:stCondLst>
                                  <p:childTnLst>
                                    <p:animEffect transition="out" filter="wipe(right)">
                                      <p:cBhvr>
                                        <p:cTn id="123" dur="500"/>
                                        <p:tgtEl>
                                          <p:spTgt spid="53"/>
                                        </p:tgtEl>
                                      </p:cBhvr>
                                    </p:animEffect>
                                    <p:set>
                                      <p:cBhvr>
                                        <p:cTn id="124" dur="1" fill="hold">
                                          <p:stCondLst>
                                            <p:cond delay="499"/>
                                          </p:stCondLst>
                                        </p:cTn>
                                        <p:tgtEl>
                                          <p:spTgt spid="53"/>
                                        </p:tgtEl>
                                        <p:attrNameLst>
                                          <p:attrName>style.visibility</p:attrName>
                                        </p:attrNameLst>
                                      </p:cBhvr>
                                      <p:to>
                                        <p:strVal val="hidden"/>
                                      </p:to>
                                    </p:set>
                                  </p:childTnLst>
                                </p:cTn>
                              </p:par>
                              <p:par>
                                <p:cTn id="125" presetID="53" presetClass="exit" presetSubtype="32" fill="hold" grpId="3" nodeType="withEffect">
                                  <p:stCondLst>
                                    <p:cond delay="0"/>
                                  </p:stCondLst>
                                  <p:childTnLst>
                                    <p:anim calcmode="lin" valueType="num">
                                      <p:cBhvr>
                                        <p:cTn id="126" dur="500"/>
                                        <p:tgtEl>
                                          <p:spTgt spid="37"/>
                                        </p:tgtEl>
                                        <p:attrNameLst>
                                          <p:attrName>ppt_w</p:attrName>
                                        </p:attrNameLst>
                                      </p:cBhvr>
                                      <p:tavLst>
                                        <p:tav tm="0">
                                          <p:val>
                                            <p:strVal val="ppt_w"/>
                                          </p:val>
                                        </p:tav>
                                        <p:tav tm="100000">
                                          <p:val>
                                            <p:fltVal val="0"/>
                                          </p:val>
                                        </p:tav>
                                      </p:tavLst>
                                    </p:anim>
                                    <p:anim calcmode="lin" valueType="num">
                                      <p:cBhvr>
                                        <p:cTn id="127" dur="500"/>
                                        <p:tgtEl>
                                          <p:spTgt spid="37"/>
                                        </p:tgtEl>
                                        <p:attrNameLst>
                                          <p:attrName>ppt_h</p:attrName>
                                        </p:attrNameLst>
                                      </p:cBhvr>
                                      <p:tavLst>
                                        <p:tav tm="0">
                                          <p:val>
                                            <p:strVal val="ppt_h"/>
                                          </p:val>
                                        </p:tav>
                                        <p:tav tm="100000">
                                          <p:val>
                                            <p:fltVal val="0"/>
                                          </p:val>
                                        </p:tav>
                                      </p:tavLst>
                                    </p:anim>
                                    <p:animEffect transition="out" filter="fade">
                                      <p:cBhvr>
                                        <p:cTn id="128" dur="500"/>
                                        <p:tgtEl>
                                          <p:spTgt spid="37"/>
                                        </p:tgtEl>
                                      </p:cBhvr>
                                    </p:animEffect>
                                    <p:set>
                                      <p:cBhvr>
                                        <p:cTn id="129" dur="1" fill="hold">
                                          <p:stCondLst>
                                            <p:cond delay="499"/>
                                          </p:stCondLst>
                                        </p:cTn>
                                        <p:tgtEl>
                                          <p:spTgt spid="37"/>
                                        </p:tgtEl>
                                        <p:attrNameLst>
                                          <p:attrName>style.visibility</p:attrName>
                                        </p:attrNameLst>
                                      </p:cBhvr>
                                      <p:to>
                                        <p:strVal val="hidden"/>
                                      </p:to>
                                    </p:set>
                                  </p:childTnLst>
                                </p:cTn>
                              </p:par>
                              <p:par>
                                <p:cTn id="130" presetID="53" presetClass="exit" presetSubtype="32" fill="hold" grpId="3" nodeType="withEffect">
                                  <p:stCondLst>
                                    <p:cond delay="0"/>
                                  </p:stCondLst>
                                  <p:childTnLst>
                                    <p:anim calcmode="lin" valueType="num">
                                      <p:cBhvr>
                                        <p:cTn id="131" dur="500"/>
                                        <p:tgtEl>
                                          <p:spTgt spid="45"/>
                                        </p:tgtEl>
                                        <p:attrNameLst>
                                          <p:attrName>ppt_w</p:attrName>
                                        </p:attrNameLst>
                                      </p:cBhvr>
                                      <p:tavLst>
                                        <p:tav tm="0">
                                          <p:val>
                                            <p:strVal val="ppt_w"/>
                                          </p:val>
                                        </p:tav>
                                        <p:tav tm="100000">
                                          <p:val>
                                            <p:fltVal val="0"/>
                                          </p:val>
                                        </p:tav>
                                      </p:tavLst>
                                    </p:anim>
                                    <p:anim calcmode="lin" valueType="num">
                                      <p:cBhvr>
                                        <p:cTn id="132" dur="500"/>
                                        <p:tgtEl>
                                          <p:spTgt spid="45"/>
                                        </p:tgtEl>
                                        <p:attrNameLst>
                                          <p:attrName>ppt_h</p:attrName>
                                        </p:attrNameLst>
                                      </p:cBhvr>
                                      <p:tavLst>
                                        <p:tav tm="0">
                                          <p:val>
                                            <p:strVal val="ppt_h"/>
                                          </p:val>
                                        </p:tav>
                                        <p:tav tm="100000">
                                          <p:val>
                                            <p:fltVal val="0"/>
                                          </p:val>
                                        </p:tav>
                                      </p:tavLst>
                                    </p:anim>
                                    <p:animEffect transition="out" filter="fade">
                                      <p:cBhvr>
                                        <p:cTn id="133" dur="500"/>
                                        <p:tgtEl>
                                          <p:spTgt spid="45"/>
                                        </p:tgtEl>
                                      </p:cBhvr>
                                    </p:animEffect>
                                    <p:set>
                                      <p:cBhvr>
                                        <p:cTn id="134"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43" grpId="0" animBg="1"/>
      <p:bldP spid="43" grpId="1" animBg="1"/>
      <p:bldP spid="8" grpId="0" animBg="1"/>
      <p:bldP spid="8" grpId="1" animBg="1"/>
      <p:bldP spid="31" grpId="0" animBg="1"/>
      <p:bldP spid="31" grpId="1" animBg="1"/>
      <p:bldP spid="28" grpId="0" animBg="1"/>
      <p:bldP spid="28" grpId="1" animBg="1"/>
      <p:bldP spid="37" grpId="0" animBg="1"/>
      <p:bldP spid="37" grpId="1" animBg="1"/>
      <p:bldP spid="37" grpId="2" animBg="1"/>
      <p:bldP spid="37" grpId="3" animBg="1"/>
      <p:bldP spid="37" grpId="4" animBg="1"/>
      <p:bldP spid="45" grpId="0" animBg="1"/>
      <p:bldP spid="45" grpId="1" animBg="1"/>
      <p:bldP spid="45" grpId="2" animBg="1"/>
      <p:bldP spid="45" grpId="3" animBg="1"/>
      <p:bldP spid="45" grpId="4"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610EB2-E186-4A5E-AF2B-D5E509FED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999" y="958177"/>
            <a:ext cx="8743949" cy="5843815"/>
          </a:xfrm>
          <a:prstGeom prst="rect">
            <a:avLst/>
          </a:prstGeom>
        </p:spPr>
      </p:pic>
      <p:sp>
        <p:nvSpPr>
          <p:cNvPr id="43" name="Rectangle 42">
            <a:extLst>
              <a:ext uri="{FF2B5EF4-FFF2-40B4-BE49-F238E27FC236}">
                <a16:creationId xmlns:a16="http://schemas.microsoft.com/office/drawing/2014/main" id="{2A783784-D05E-41DA-8F74-F9459C445DE1}"/>
              </a:ext>
            </a:extLst>
          </p:cNvPr>
          <p:cNvSpPr/>
          <p:nvPr/>
        </p:nvSpPr>
        <p:spPr>
          <a:xfrm>
            <a:off x="9302885" y="1661514"/>
            <a:ext cx="503966" cy="84356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42" name="Straight Arrow Connector 41">
            <a:extLst>
              <a:ext uri="{FF2B5EF4-FFF2-40B4-BE49-F238E27FC236}">
                <a16:creationId xmlns:a16="http://schemas.microsoft.com/office/drawing/2014/main" id="{D865EB73-93D2-4B8F-833D-4336BF0237A5}"/>
              </a:ext>
            </a:extLst>
          </p:cNvPr>
          <p:cNvCxnSpPr>
            <a:cxnSpLocks/>
            <a:stCxn id="8" idx="3"/>
            <a:endCxn id="43" idx="1"/>
          </p:cNvCxnSpPr>
          <p:nvPr/>
        </p:nvCxnSpPr>
        <p:spPr>
          <a:xfrm flipV="1">
            <a:off x="3416791" y="2083294"/>
            <a:ext cx="5886094" cy="12558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AD26EA5-FB03-464A-8F47-5F4E08577B7E}"/>
              </a:ext>
            </a:extLst>
          </p:cNvPr>
          <p:cNvSpPr txBox="1"/>
          <p:nvPr/>
        </p:nvSpPr>
        <p:spPr>
          <a:xfrm>
            <a:off x="6215814" y="270748"/>
            <a:ext cx="4190387"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a:t>
            </a:r>
            <a:r>
              <a:rPr lang="en-CA" sz="2000" b="1" i="1" dirty="0"/>
              <a:t>Tools</a:t>
            </a:r>
            <a:r>
              <a:rPr lang="en-CA" sz="2000" dirty="0"/>
              <a:t> Ribbon -</a:t>
            </a:r>
            <a:r>
              <a:rPr lang="en-CA" sz="2000" b="1" i="1" dirty="0"/>
              <a:t> Format</a:t>
            </a:r>
          </a:p>
        </p:txBody>
      </p:sp>
      <p:sp>
        <p:nvSpPr>
          <p:cNvPr id="8" name="TextBox 7">
            <a:extLst>
              <a:ext uri="{FF2B5EF4-FFF2-40B4-BE49-F238E27FC236}">
                <a16:creationId xmlns:a16="http://schemas.microsoft.com/office/drawing/2014/main" id="{80384530-5A87-40C1-A1D9-E9ED2C7AE8F1}"/>
              </a:ext>
            </a:extLst>
          </p:cNvPr>
          <p:cNvSpPr txBox="1"/>
          <p:nvPr/>
        </p:nvSpPr>
        <p:spPr>
          <a:xfrm>
            <a:off x="124976" y="2061901"/>
            <a:ext cx="3291815" cy="2554545"/>
          </a:xfrm>
          <a:prstGeom prst="rect">
            <a:avLst/>
          </a:prstGeom>
          <a:noFill/>
          <a:ln w="19050">
            <a:solidFill>
              <a:schemeClr val="accent2"/>
            </a:solidFill>
          </a:ln>
        </p:spPr>
        <p:txBody>
          <a:bodyPr wrap="square" rtlCol="0">
            <a:spAutoFit/>
          </a:bodyPr>
          <a:lstStyle/>
          <a:p>
            <a:r>
              <a:rPr lang="en-CA" sz="2000" dirty="0"/>
              <a:t>The </a:t>
            </a:r>
            <a:r>
              <a:rPr lang="en-CA" sz="2000" b="1" dirty="0"/>
              <a:t>Arrange</a:t>
            </a:r>
            <a:r>
              <a:rPr lang="en-CA" sz="2000" dirty="0"/>
              <a:t> group lets you manage any objects’ placement and stacking order as well as the ability to group together individual objects to be treated as one object, but can still be formatted individually.</a:t>
            </a:r>
          </a:p>
        </p:txBody>
      </p:sp>
      <p:sp>
        <p:nvSpPr>
          <p:cNvPr id="17" name="TextBox 16">
            <a:extLst>
              <a:ext uri="{FF2B5EF4-FFF2-40B4-BE49-F238E27FC236}">
                <a16:creationId xmlns:a16="http://schemas.microsoft.com/office/drawing/2014/main" id="{DB6C1AB6-C3F1-47FF-B7A3-0F0ED7E8A7FA}"/>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pic>
        <p:nvPicPr>
          <p:cNvPr id="13" name="Picture 12">
            <a:extLst>
              <a:ext uri="{FF2B5EF4-FFF2-40B4-BE49-F238E27FC236}">
                <a16:creationId xmlns:a16="http://schemas.microsoft.com/office/drawing/2014/main" id="{EF5B5BA2-D3F4-4D3F-9166-A7B198D1C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568" y="2517652"/>
            <a:ext cx="2832536" cy="821521"/>
          </a:xfrm>
          <a:prstGeom prst="rect">
            <a:avLst/>
          </a:prstGeom>
        </p:spPr>
      </p:pic>
    </p:spTree>
    <p:extLst>
      <p:ext uri="{BB962C8B-B14F-4D97-AF65-F5344CB8AC3E}">
        <p14:creationId xmlns:p14="http://schemas.microsoft.com/office/powerpoint/2010/main" val="286173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grpId="1" nodeType="clickEffect">
                                  <p:stCondLst>
                                    <p:cond delay="0"/>
                                  </p:stCondLst>
                                  <p:childTnLst>
                                    <p:animEffect transition="out" filter="wipe(down)">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par>
                                <p:cTn id="26" presetID="22" presetClass="exit" presetSubtype="4" fill="hold" nodeType="withEffect">
                                  <p:stCondLst>
                                    <p:cond delay="0"/>
                                  </p:stCondLst>
                                  <p:childTnLst>
                                    <p:animEffect transition="out" filter="wipe(down)">
                                      <p:cBhvr>
                                        <p:cTn id="27" dur="500"/>
                                        <p:tgtEl>
                                          <p:spTgt spid="42"/>
                                        </p:tgtEl>
                                      </p:cBhvr>
                                    </p:animEffect>
                                    <p:set>
                                      <p:cBhvr>
                                        <p:cTn id="28" dur="1" fill="hold">
                                          <p:stCondLst>
                                            <p:cond delay="499"/>
                                          </p:stCondLst>
                                        </p:cTn>
                                        <p:tgtEl>
                                          <p:spTgt spid="42"/>
                                        </p:tgtEl>
                                        <p:attrNameLst>
                                          <p:attrName>style.visibility</p:attrName>
                                        </p:attrNameLst>
                                      </p:cBhvr>
                                      <p:to>
                                        <p:strVal val="hidden"/>
                                      </p:to>
                                    </p:set>
                                  </p:childTnLst>
                                </p:cTn>
                              </p:par>
                              <p:par>
                                <p:cTn id="29" presetID="22" presetClass="exit" presetSubtype="4" fill="hold" grpId="1" nodeType="withEffect">
                                  <p:stCondLst>
                                    <p:cond delay="0"/>
                                  </p:stCondLst>
                                  <p:childTnLst>
                                    <p:animEffect transition="out" filter="wipe(down)">
                                      <p:cBhvr>
                                        <p:cTn id="30" dur="500"/>
                                        <p:tgtEl>
                                          <p:spTgt spid="43"/>
                                        </p:tgtEl>
                                      </p:cBhvr>
                                    </p:animEffect>
                                    <p:set>
                                      <p:cBhvr>
                                        <p:cTn id="31" dur="1" fill="hold">
                                          <p:stCondLst>
                                            <p:cond delay="499"/>
                                          </p:stCondLst>
                                        </p:cTn>
                                        <p:tgtEl>
                                          <p:spTgt spid="43"/>
                                        </p:tgtEl>
                                        <p:attrNameLst>
                                          <p:attrName>style.visibility</p:attrName>
                                        </p:attrNameLst>
                                      </p:cBhvr>
                                      <p:to>
                                        <p:strVal val="hidden"/>
                                      </p:to>
                                    </p:set>
                                  </p:childTnLst>
                                </p:cTn>
                              </p:par>
                              <p:par>
                                <p:cTn id="32" presetID="22" presetClass="exit" presetSubtype="4" fill="hold" nodeType="withEffect">
                                  <p:stCondLst>
                                    <p:cond delay="0"/>
                                  </p:stCondLst>
                                  <p:childTnLst>
                                    <p:animEffect transition="out" filter="wipe(down)">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8" grpId="0" animBg="1"/>
      <p:bldP spid="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610EB2-E186-4A5E-AF2B-D5E509FED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999" y="958177"/>
            <a:ext cx="8743949" cy="5843815"/>
          </a:xfrm>
          <a:prstGeom prst="rect">
            <a:avLst/>
          </a:prstGeom>
        </p:spPr>
      </p:pic>
      <p:cxnSp>
        <p:nvCxnSpPr>
          <p:cNvPr id="15" name="Straight Arrow Connector 14">
            <a:extLst>
              <a:ext uri="{FF2B5EF4-FFF2-40B4-BE49-F238E27FC236}">
                <a16:creationId xmlns:a16="http://schemas.microsoft.com/office/drawing/2014/main" id="{3B101D54-F2A1-485D-8F3D-6D24FE3EFD77}"/>
              </a:ext>
            </a:extLst>
          </p:cNvPr>
          <p:cNvCxnSpPr>
            <a:cxnSpLocks/>
            <a:stCxn id="31" idx="3"/>
            <a:endCxn id="16" idx="1"/>
          </p:cNvCxnSpPr>
          <p:nvPr/>
        </p:nvCxnSpPr>
        <p:spPr>
          <a:xfrm flipV="1">
            <a:off x="3407266" y="2079179"/>
            <a:ext cx="6421318" cy="6881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F81431D-1E06-4C90-A4A4-71EB341058C7}"/>
              </a:ext>
            </a:extLst>
          </p:cNvPr>
          <p:cNvSpPr/>
          <p:nvPr/>
        </p:nvSpPr>
        <p:spPr>
          <a:xfrm>
            <a:off x="9828584" y="1653284"/>
            <a:ext cx="934666" cy="85179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TextBox 24">
            <a:extLst>
              <a:ext uri="{FF2B5EF4-FFF2-40B4-BE49-F238E27FC236}">
                <a16:creationId xmlns:a16="http://schemas.microsoft.com/office/drawing/2014/main" id="{CAD26EA5-FB03-464A-8F47-5F4E08577B7E}"/>
              </a:ext>
            </a:extLst>
          </p:cNvPr>
          <p:cNvSpPr txBox="1"/>
          <p:nvPr/>
        </p:nvSpPr>
        <p:spPr>
          <a:xfrm>
            <a:off x="6215814" y="270748"/>
            <a:ext cx="4190387"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PivotChart </a:t>
            </a:r>
            <a:r>
              <a:rPr lang="en-CA" sz="2000" b="1" i="1" dirty="0"/>
              <a:t>Tools</a:t>
            </a:r>
            <a:r>
              <a:rPr lang="en-CA" sz="2000" dirty="0"/>
              <a:t> Ribbon -</a:t>
            </a:r>
            <a:r>
              <a:rPr lang="en-CA" sz="2000" b="1" i="1" dirty="0"/>
              <a:t> Format</a:t>
            </a:r>
          </a:p>
        </p:txBody>
      </p:sp>
      <p:sp>
        <p:nvSpPr>
          <p:cNvPr id="31" name="TextBox 30">
            <a:extLst>
              <a:ext uri="{FF2B5EF4-FFF2-40B4-BE49-F238E27FC236}">
                <a16:creationId xmlns:a16="http://schemas.microsoft.com/office/drawing/2014/main" id="{EA344D17-2769-4307-979A-3CA31AD7EAE2}"/>
              </a:ext>
            </a:extLst>
          </p:cNvPr>
          <p:cNvSpPr txBox="1"/>
          <p:nvPr/>
        </p:nvSpPr>
        <p:spPr>
          <a:xfrm>
            <a:off x="115451" y="2105561"/>
            <a:ext cx="3291815" cy="1323439"/>
          </a:xfrm>
          <a:prstGeom prst="rect">
            <a:avLst/>
          </a:prstGeom>
          <a:noFill/>
          <a:ln w="19050">
            <a:solidFill>
              <a:schemeClr val="accent2"/>
            </a:solidFill>
          </a:ln>
        </p:spPr>
        <p:txBody>
          <a:bodyPr wrap="square" rtlCol="0">
            <a:spAutoFit/>
          </a:bodyPr>
          <a:lstStyle/>
          <a:p>
            <a:r>
              <a:rPr lang="en-CA" sz="2000" dirty="0"/>
              <a:t>Select an object and set the size here, or use the mouse and drag the edge of the object to resize it.</a:t>
            </a:r>
          </a:p>
        </p:txBody>
      </p:sp>
      <p:sp>
        <p:nvSpPr>
          <p:cNvPr id="17" name="TextBox 16">
            <a:extLst>
              <a:ext uri="{FF2B5EF4-FFF2-40B4-BE49-F238E27FC236}">
                <a16:creationId xmlns:a16="http://schemas.microsoft.com/office/drawing/2014/main" id="{DB6C1AB6-C3F1-47FF-B7A3-0F0ED7E8A7FA}"/>
              </a:ext>
            </a:extLst>
          </p:cNvPr>
          <p:cNvSpPr txBox="1"/>
          <p:nvPr/>
        </p:nvSpPr>
        <p:spPr>
          <a:xfrm>
            <a:off x="115451" y="76842"/>
            <a:ext cx="3301340" cy="1631216"/>
          </a:xfrm>
          <a:prstGeom prst="rect">
            <a:avLst/>
          </a:prstGeom>
          <a:noFill/>
          <a:ln w="19050">
            <a:solidFill>
              <a:schemeClr val="accent2"/>
            </a:solidFill>
          </a:ln>
        </p:spPr>
        <p:txBody>
          <a:bodyPr wrap="square" rtlCol="0">
            <a:spAutoFit/>
          </a:bodyPr>
          <a:lstStyle/>
          <a:p>
            <a:r>
              <a:rPr lang="en-CA" sz="2000" dirty="0"/>
              <a:t>There are three </a:t>
            </a:r>
            <a:r>
              <a:rPr lang="en-CA" sz="2000" b="1" i="1" dirty="0">
                <a:solidFill>
                  <a:srgbClr val="00B050"/>
                </a:solidFill>
              </a:rPr>
              <a:t>PivotChart Tools</a:t>
            </a:r>
            <a:r>
              <a:rPr lang="en-CA" sz="2000" dirty="0">
                <a:solidFill>
                  <a:srgbClr val="00B050"/>
                </a:solidFill>
              </a:rPr>
              <a:t> </a:t>
            </a:r>
            <a:r>
              <a:rPr lang="en-CA" sz="2000" dirty="0"/>
              <a:t>contextual ribbons that will help us adjust the chart to present the data more clearly.</a:t>
            </a:r>
            <a:endParaRPr lang="en-GB" sz="2000" dirty="0"/>
          </a:p>
        </p:txBody>
      </p:sp>
    </p:spTree>
    <p:extLst>
      <p:ext uri="{BB962C8B-B14F-4D97-AF65-F5344CB8AC3E}">
        <p14:creationId xmlns:p14="http://schemas.microsoft.com/office/powerpoint/2010/main" val="60452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C61437-CE5E-428B-811D-21E77CDB8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083306"/>
            <a:ext cx="9287847" cy="5755643"/>
          </a:xfrm>
          <a:prstGeom prst="rect">
            <a:avLst/>
          </a:prstGeom>
        </p:spPr>
      </p:pic>
      <p:sp>
        <p:nvSpPr>
          <p:cNvPr id="6" name="TextBox 5">
            <a:extLst>
              <a:ext uri="{FF2B5EF4-FFF2-40B4-BE49-F238E27FC236}">
                <a16:creationId xmlns:a16="http://schemas.microsoft.com/office/drawing/2014/main" id="{88C34089-1348-49F7-A456-DD1FE7195D92}"/>
              </a:ext>
            </a:extLst>
          </p:cNvPr>
          <p:cNvSpPr txBox="1"/>
          <p:nvPr/>
        </p:nvSpPr>
        <p:spPr>
          <a:xfrm>
            <a:off x="185384" y="278213"/>
            <a:ext cx="4443766"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a:t>
            </a:r>
          </a:p>
        </p:txBody>
      </p:sp>
      <p:sp>
        <p:nvSpPr>
          <p:cNvPr id="7" name="TextBox 6">
            <a:extLst>
              <a:ext uri="{FF2B5EF4-FFF2-40B4-BE49-F238E27FC236}">
                <a16:creationId xmlns:a16="http://schemas.microsoft.com/office/drawing/2014/main" id="{9149742D-49E7-483A-8080-CA39D27B3DF9}"/>
              </a:ext>
            </a:extLst>
          </p:cNvPr>
          <p:cNvSpPr txBox="1"/>
          <p:nvPr/>
        </p:nvSpPr>
        <p:spPr>
          <a:xfrm>
            <a:off x="5109809" y="278213"/>
            <a:ext cx="3963693"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a:t>
            </a:r>
            <a:r>
              <a:rPr lang="en-CA" sz="2000" b="1" dirty="0"/>
              <a:t>Format</a:t>
            </a:r>
            <a:r>
              <a:rPr lang="en-CA" sz="2000" dirty="0"/>
              <a:t> panel and how to use it.</a:t>
            </a:r>
          </a:p>
        </p:txBody>
      </p:sp>
      <p:sp>
        <p:nvSpPr>
          <p:cNvPr id="16" name="TextBox 15">
            <a:extLst>
              <a:ext uri="{FF2B5EF4-FFF2-40B4-BE49-F238E27FC236}">
                <a16:creationId xmlns:a16="http://schemas.microsoft.com/office/drawing/2014/main" id="{FE1F8AAB-D66B-431E-8AC3-D59C3AB1FD89}"/>
              </a:ext>
            </a:extLst>
          </p:cNvPr>
          <p:cNvSpPr txBox="1"/>
          <p:nvPr/>
        </p:nvSpPr>
        <p:spPr>
          <a:xfrm>
            <a:off x="185384" y="1565903"/>
            <a:ext cx="4231303" cy="707886"/>
          </a:xfrm>
          <a:prstGeom prst="rect">
            <a:avLst/>
          </a:prstGeom>
          <a:solidFill>
            <a:schemeClr val="bg1"/>
          </a:solidFill>
          <a:ln w="19050">
            <a:solidFill>
              <a:schemeClr val="accent2"/>
            </a:solidFill>
          </a:ln>
        </p:spPr>
        <p:txBody>
          <a:bodyPr wrap="square" rtlCol="0">
            <a:spAutoFit/>
          </a:bodyPr>
          <a:lstStyle/>
          <a:p>
            <a:r>
              <a:rPr lang="en-CA" sz="2000" dirty="0"/>
              <a:t>This is the name of the element to be formatted.</a:t>
            </a:r>
            <a:endParaRPr lang="en-GB" sz="2000" dirty="0"/>
          </a:p>
        </p:txBody>
      </p:sp>
      <p:cxnSp>
        <p:nvCxnSpPr>
          <p:cNvPr id="18" name="Straight Arrow Connector 17">
            <a:extLst>
              <a:ext uri="{FF2B5EF4-FFF2-40B4-BE49-F238E27FC236}">
                <a16:creationId xmlns:a16="http://schemas.microsoft.com/office/drawing/2014/main" id="{201EE721-6613-4FDB-8997-4D66321EECC7}"/>
              </a:ext>
            </a:extLst>
          </p:cNvPr>
          <p:cNvCxnSpPr>
            <a:cxnSpLocks/>
            <a:stCxn id="16" idx="3"/>
          </p:cNvCxnSpPr>
          <p:nvPr/>
        </p:nvCxnSpPr>
        <p:spPr>
          <a:xfrm>
            <a:off x="4416687" y="1919846"/>
            <a:ext cx="2860413" cy="12187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AAD2CB0-1F1F-48F7-8127-CD7BB967A25D}"/>
              </a:ext>
            </a:extLst>
          </p:cNvPr>
          <p:cNvSpPr txBox="1"/>
          <p:nvPr/>
        </p:nvSpPr>
        <p:spPr>
          <a:xfrm>
            <a:off x="180976" y="2684145"/>
            <a:ext cx="4231304" cy="1631216"/>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i="1" dirty="0"/>
              <a:t>Chart Options </a:t>
            </a:r>
            <a:r>
              <a:rPr lang="en-CA" sz="2000" dirty="0"/>
              <a:t>panel is the formatting of the container, (the chart itself), whereas the </a:t>
            </a:r>
            <a:r>
              <a:rPr lang="en-CA" sz="2000" b="1" dirty="0"/>
              <a:t>Text Options</a:t>
            </a:r>
            <a:r>
              <a:rPr lang="en-CA" sz="2000" dirty="0"/>
              <a:t> panel formats the contents of the container, (the chart content).</a:t>
            </a:r>
            <a:endParaRPr lang="en-GB" sz="2000" dirty="0"/>
          </a:p>
        </p:txBody>
      </p:sp>
      <p:cxnSp>
        <p:nvCxnSpPr>
          <p:cNvPr id="23" name="Straight Arrow Connector 22">
            <a:extLst>
              <a:ext uri="{FF2B5EF4-FFF2-40B4-BE49-F238E27FC236}">
                <a16:creationId xmlns:a16="http://schemas.microsoft.com/office/drawing/2014/main" id="{5B89DF1D-26E7-4BEE-BE5D-2FFBBBF2E090}"/>
              </a:ext>
            </a:extLst>
          </p:cNvPr>
          <p:cNvCxnSpPr>
            <a:cxnSpLocks/>
            <a:stCxn id="20" idx="3"/>
          </p:cNvCxnSpPr>
          <p:nvPr/>
        </p:nvCxnSpPr>
        <p:spPr>
          <a:xfrm>
            <a:off x="4412280" y="3499753"/>
            <a:ext cx="2398095" cy="340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7096477-8020-45EA-9306-F30E08871C6A}"/>
              </a:ext>
            </a:extLst>
          </p:cNvPr>
          <p:cNvSpPr txBox="1"/>
          <p:nvPr/>
        </p:nvSpPr>
        <p:spPr>
          <a:xfrm>
            <a:off x="180976" y="4515326"/>
            <a:ext cx="6057899" cy="707886"/>
          </a:xfrm>
          <a:prstGeom prst="rect">
            <a:avLst/>
          </a:prstGeom>
          <a:solidFill>
            <a:schemeClr val="bg1"/>
          </a:solidFill>
          <a:ln w="19050">
            <a:solidFill>
              <a:schemeClr val="accent2"/>
            </a:solidFill>
          </a:ln>
        </p:spPr>
        <p:txBody>
          <a:bodyPr wrap="square" rtlCol="0">
            <a:spAutoFit/>
          </a:bodyPr>
          <a:lstStyle/>
          <a:p>
            <a:r>
              <a:rPr lang="en-CA" sz="2000" dirty="0"/>
              <a:t>The paint bucket formats the </a:t>
            </a:r>
            <a:r>
              <a:rPr lang="en-CA" sz="2000" b="1" dirty="0"/>
              <a:t>chart background </a:t>
            </a:r>
            <a:r>
              <a:rPr lang="en-CA" sz="2000" dirty="0"/>
              <a:t>(fill) and </a:t>
            </a:r>
            <a:r>
              <a:rPr lang="en-CA" sz="2000" b="1" dirty="0"/>
              <a:t>border</a:t>
            </a:r>
            <a:r>
              <a:rPr lang="en-CA" sz="2000" dirty="0"/>
              <a:t> formats the line surrounding the chart.</a:t>
            </a:r>
            <a:endParaRPr lang="en-GB" sz="2000" dirty="0"/>
          </a:p>
        </p:txBody>
      </p:sp>
      <p:cxnSp>
        <p:nvCxnSpPr>
          <p:cNvPr id="40" name="Straight Arrow Connector 39">
            <a:extLst>
              <a:ext uri="{FF2B5EF4-FFF2-40B4-BE49-F238E27FC236}">
                <a16:creationId xmlns:a16="http://schemas.microsoft.com/office/drawing/2014/main" id="{3AD4B68B-44D8-47DF-BF9F-D3C5F21A7FA9}"/>
              </a:ext>
            </a:extLst>
          </p:cNvPr>
          <p:cNvCxnSpPr>
            <a:cxnSpLocks/>
          </p:cNvCxnSpPr>
          <p:nvPr/>
        </p:nvCxnSpPr>
        <p:spPr>
          <a:xfrm>
            <a:off x="942975" y="5124450"/>
            <a:ext cx="6010275" cy="8286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4FBFBCC-2570-42F3-AC60-80DEC7B5CD6F}"/>
              </a:ext>
            </a:extLst>
          </p:cNvPr>
          <p:cNvCxnSpPr>
            <a:cxnSpLocks/>
          </p:cNvCxnSpPr>
          <p:nvPr/>
        </p:nvCxnSpPr>
        <p:spPr>
          <a:xfrm flipV="1">
            <a:off x="5238750" y="4152557"/>
            <a:ext cx="1620839" cy="4670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223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0-#ppt_w/2"/>
                                          </p:val>
                                        </p:tav>
                                        <p:tav tm="100000">
                                          <p:val>
                                            <p:strVal val="#ppt_x"/>
                                          </p:val>
                                        </p:tav>
                                      </p:tavLst>
                                    </p:anim>
                                    <p:anim calcmode="lin" valueType="num">
                                      <p:cBhvr additive="base">
                                        <p:cTn id="28" dur="500" fill="hold"/>
                                        <p:tgtEl>
                                          <p:spTgt spid="28"/>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wipe(left)">
                                      <p:cBhvr>
                                        <p:cTn id="32" dur="500"/>
                                        <p:tgtEl>
                                          <p:spTgt spid="44"/>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C61437-CE5E-428B-811D-21E77CDB8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083306"/>
            <a:ext cx="9287847" cy="5755643"/>
          </a:xfrm>
          <a:prstGeom prst="rect">
            <a:avLst/>
          </a:prstGeom>
        </p:spPr>
      </p:pic>
      <p:pic>
        <p:nvPicPr>
          <p:cNvPr id="13" name="Picture 12">
            <a:extLst>
              <a:ext uri="{FF2B5EF4-FFF2-40B4-BE49-F238E27FC236}">
                <a16:creationId xmlns:a16="http://schemas.microsoft.com/office/drawing/2014/main" id="{285AD571-D8CA-4144-93EE-E5A249D17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025" y="2964247"/>
            <a:ext cx="2550173" cy="3615539"/>
          </a:xfrm>
          <a:prstGeom prst="rect">
            <a:avLst/>
          </a:prstGeom>
        </p:spPr>
      </p:pic>
      <p:sp>
        <p:nvSpPr>
          <p:cNvPr id="6" name="TextBox 5">
            <a:extLst>
              <a:ext uri="{FF2B5EF4-FFF2-40B4-BE49-F238E27FC236}">
                <a16:creationId xmlns:a16="http://schemas.microsoft.com/office/drawing/2014/main" id="{88C34089-1348-49F7-A456-DD1FE7195D92}"/>
              </a:ext>
            </a:extLst>
          </p:cNvPr>
          <p:cNvSpPr txBox="1"/>
          <p:nvPr/>
        </p:nvSpPr>
        <p:spPr>
          <a:xfrm>
            <a:off x="185384" y="278213"/>
            <a:ext cx="4443766"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a:t>
            </a:r>
          </a:p>
        </p:txBody>
      </p:sp>
      <p:sp>
        <p:nvSpPr>
          <p:cNvPr id="7" name="TextBox 6">
            <a:extLst>
              <a:ext uri="{FF2B5EF4-FFF2-40B4-BE49-F238E27FC236}">
                <a16:creationId xmlns:a16="http://schemas.microsoft.com/office/drawing/2014/main" id="{9149742D-49E7-483A-8080-CA39D27B3DF9}"/>
              </a:ext>
            </a:extLst>
          </p:cNvPr>
          <p:cNvSpPr txBox="1"/>
          <p:nvPr/>
        </p:nvSpPr>
        <p:spPr>
          <a:xfrm>
            <a:off x="5109809" y="278213"/>
            <a:ext cx="3963693"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a:t>
            </a:r>
            <a:r>
              <a:rPr lang="en-CA" sz="2000" b="1" dirty="0"/>
              <a:t>Format</a:t>
            </a:r>
            <a:r>
              <a:rPr lang="en-CA" sz="2000" dirty="0"/>
              <a:t> panel and how to use it.</a:t>
            </a:r>
          </a:p>
        </p:txBody>
      </p:sp>
      <p:sp>
        <p:nvSpPr>
          <p:cNvPr id="16" name="TextBox 15">
            <a:extLst>
              <a:ext uri="{FF2B5EF4-FFF2-40B4-BE49-F238E27FC236}">
                <a16:creationId xmlns:a16="http://schemas.microsoft.com/office/drawing/2014/main" id="{FE1F8AAB-D66B-431E-8AC3-D59C3AB1FD89}"/>
              </a:ext>
            </a:extLst>
          </p:cNvPr>
          <p:cNvSpPr txBox="1"/>
          <p:nvPr/>
        </p:nvSpPr>
        <p:spPr>
          <a:xfrm>
            <a:off x="185384" y="1565903"/>
            <a:ext cx="4231303" cy="707886"/>
          </a:xfrm>
          <a:prstGeom prst="rect">
            <a:avLst/>
          </a:prstGeom>
          <a:solidFill>
            <a:schemeClr val="bg1"/>
          </a:solidFill>
          <a:ln w="19050">
            <a:solidFill>
              <a:schemeClr val="accent2"/>
            </a:solidFill>
          </a:ln>
        </p:spPr>
        <p:txBody>
          <a:bodyPr wrap="square" rtlCol="0">
            <a:spAutoFit/>
          </a:bodyPr>
          <a:lstStyle/>
          <a:p>
            <a:r>
              <a:rPr lang="en-CA" sz="2000" dirty="0"/>
              <a:t>This is the name of the element to be formatted.</a:t>
            </a:r>
            <a:endParaRPr lang="en-GB" sz="2000" dirty="0"/>
          </a:p>
        </p:txBody>
      </p:sp>
      <p:cxnSp>
        <p:nvCxnSpPr>
          <p:cNvPr id="18" name="Straight Arrow Connector 17">
            <a:extLst>
              <a:ext uri="{FF2B5EF4-FFF2-40B4-BE49-F238E27FC236}">
                <a16:creationId xmlns:a16="http://schemas.microsoft.com/office/drawing/2014/main" id="{201EE721-6613-4FDB-8997-4D66321EECC7}"/>
              </a:ext>
            </a:extLst>
          </p:cNvPr>
          <p:cNvCxnSpPr>
            <a:cxnSpLocks/>
            <a:stCxn id="16" idx="3"/>
          </p:cNvCxnSpPr>
          <p:nvPr/>
        </p:nvCxnSpPr>
        <p:spPr>
          <a:xfrm>
            <a:off x="4416687" y="1919846"/>
            <a:ext cx="2860413" cy="12187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AAD2CB0-1F1F-48F7-8127-CD7BB967A25D}"/>
              </a:ext>
            </a:extLst>
          </p:cNvPr>
          <p:cNvSpPr txBox="1"/>
          <p:nvPr/>
        </p:nvSpPr>
        <p:spPr>
          <a:xfrm>
            <a:off x="180976" y="2684145"/>
            <a:ext cx="4231304" cy="1938992"/>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i="1" dirty="0"/>
              <a:t>Effects </a:t>
            </a:r>
            <a:r>
              <a:rPr lang="en-CA" sz="2000" dirty="0"/>
              <a:t>panel allows for the formatting of:</a:t>
            </a:r>
          </a:p>
          <a:p>
            <a:pPr marL="342900" indent="-342900">
              <a:buFont typeface="Wingdings" panose="05000000000000000000" pitchFamily="2" charset="2"/>
              <a:buChar char="Ø"/>
            </a:pPr>
            <a:r>
              <a:rPr lang="en-CA" sz="2000" dirty="0"/>
              <a:t>a shadow,</a:t>
            </a:r>
          </a:p>
          <a:p>
            <a:pPr marL="342900" indent="-342900">
              <a:buFont typeface="Wingdings" panose="05000000000000000000" pitchFamily="2" charset="2"/>
              <a:buChar char="Ø"/>
            </a:pPr>
            <a:r>
              <a:rPr lang="en-CA" sz="2000" dirty="0"/>
              <a:t>glow,</a:t>
            </a:r>
          </a:p>
          <a:p>
            <a:pPr marL="342900" indent="-342900">
              <a:buFont typeface="Wingdings" panose="05000000000000000000" pitchFamily="2" charset="2"/>
              <a:buChar char="Ø"/>
            </a:pPr>
            <a:r>
              <a:rPr lang="en-CA" sz="2000" dirty="0"/>
              <a:t>soft edges,</a:t>
            </a:r>
          </a:p>
          <a:p>
            <a:pPr marL="342900" indent="-342900">
              <a:buFont typeface="Wingdings" panose="05000000000000000000" pitchFamily="2" charset="2"/>
              <a:buChar char="Ø"/>
            </a:pPr>
            <a:r>
              <a:rPr lang="en-CA" sz="2000" dirty="0"/>
              <a:t>3D Formatting.</a:t>
            </a:r>
            <a:endParaRPr lang="en-GB" sz="2000" dirty="0"/>
          </a:p>
        </p:txBody>
      </p:sp>
      <p:cxnSp>
        <p:nvCxnSpPr>
          <p:cNvPr id="23" name="Straight Arrow Connector 22">
            <a:extLst>
              <a:ext uri="{FF2B5EF4-FFF2-40B4-BE49-F238E27FC236}">
                <a16:creationId xmlns:a16="http://schemas.microsoft.com/office/drawing/2014/main" id="{5B89DF1D-26E7-4BEE-BE5D-2FFBBBF2E090}"/>
              </a:ext>
            </a:extLst>
          </p:cNvPr>
          <p:cNvCxnSpPr>
            <a:cxnSpLocks/>
          </p:cNvCxnSpPr>
          <p:nvPr/>
        </p:nvCxnSpPr>
        <p:spPr>
          <a:xfrm>
            <a:off x="1438275" y="3004319"/>
            <a:ext cx="5743575" cy="6727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8612C66-6768-47F2-8251-4DC65792FCA1}"/>
              </a:ext>
            </a:extLst>
          </p:cNvPr>
          <p:cNvCxnSpPr>
            <a:cxnSpLocks/>
          </p:cNvCxnSpPr>
          <p:nvPr/>
        </p:nvCxnSpPr>
        <p:spPr>
          <a:xfrm>
            <a:off x="1599569" y="3526912"/>
            <a:ext cx="5277481" cy="6278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D131C91-C0E2-42D2-9552-06725E1FF4D0}"/>
              </a:ext>
            </a:extLst>
          </p:cNvPr>
          <p:cNvCxnSpPr>
            <a:cxnSpLocks/>
          </p:cNvCxnSpPr>
          <p:nvPr/>
        </p:nvCxnSpPr>
        <p:spPr>
          <a:xfrm>
            <a:off x="1133475" y="3818341"/>
            <a:ext cx="5743575" cy="5795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142478E-84FD-40FC-8A58-9C3E1AB42BC6}"/>
              </a:ext>
            </a:extLst>
          </p:cNvPr>
          <p:cNvCxnSpPr>
            <a:cxnSpLocks/>
          </p:cNvCxnSpPr>
          <p:nvPr/>
        </p:nvCxnSpPr>
        <p:spPr>
          <a:xfrm>
            <a:off x="1702418" y="4122464"/>
            <a:ext cx="5174632" cy="5006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AC1BD8A-7584-40B1-8FF4-CFE32427C1FA}"/>
              </a:ext>
            </a:extLst>
          </p:cNvPr>
          <p:cNvCxnSpPr>
            <a:cxnSpLocks/>
          </p:cNvCxnSpPr>
          <p:nvPr/>
        </p:nvCxnSpPr>
        <p:spPr>
          <a:xfrm>
            <a:off x="2065664" y="4416330"/>
            <a:ext cx="4811386" cy="4291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50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C61437-CE5E-428B-811D-21E77CDB8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083306"/>
            <a:ext cx="9287847" cy="5755643"/>
          </a:xfrm>
          <a:prstGeom prst="rect">
            <a:avLst/>
          </a:prstGeom>
        </p:spPr>
      </p:pic>
      <p:pic>
        <p:nvPicPr>
          <p:cNvPr id="13" name="Picture 12">
            <a:extLst>
              <a:ext uri="{FF2B5EF4-FFF2-40B4-BE49-F238E27FC236}">
                <a16:creationId xmlns:a16="http://schemas.microsoft.com/office/drawing/2014/main" id="{285AD571-D8CA-4144-93EE-E5A249D17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025" y="2964247"/>
            <a:ext cx="2550173" cy="3615539"/>
          </a:xfrm>
          <a:prstGeom prst="rect">
            <a:avLst/>
          </a:prstGeom>
        </p:spPr>
      </p:pic>
      <p:pic>
        <p:nvPicPr>
          <p:cNvPr id="4" name="Picture 3">
            <a:extLst>
              <a:ext uri="{FF2B5EF4-FFF2-40B4-BE49-F238E27FC236}">
                <a16:creationId xmlns:a16="http://schemas.microsoft.com/office/drawing/2014/main" id="{B7A197BE-8718-4371-B0AB-2E44F9DC3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6549" y="2964314"/>
            <a:ext cx="2553296" cy="3703186"/>
          </a:xfrm>
          <a:prstGeom prst="rect">
            <a:avLst/>
          </a:prstGeom>
        </p:spPr>
      </p:pic>
      <p:sp>
        <p:nvSpPr>
          <p:cNvPr id="6" name="TextBox 5">
            <a:extLst>
              <a:ext uri="{FF2B5EF4-FFF2-40B4-BE49-F238E27FC236}">
                <a16:creationId xmlns:a16="http://schemas.microsoft.com/office/drawing/2014/main" id="{88C34089-1348-49F7-A456-DD1FE7195D92}"/>
              </a:ext>
            </a:extLst>
          </p:cNvPr>
          <p:cNvSpPr txBox="1"/>
          <p:nvPr/>
        </p:nvSpPr>
        <p:spPr>
          <a:xfrm>
            <a:off x="185384" y="278213"/>
            <a:ext cx="4443766"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a:t>
            </a:r>
          </a:p>
        </p:txBody>
      </p:sp>
      <p:sp>
        <p:nvSpPr>
          <p:cNvPr id="7" name="TextBox 6">
            <a:extLst>
              <a:ext uri="{FF2B5EF4-FFF2-40B4-BE49-F238E27FC236}">
                <a16:creationId xmlns:a16="http://schemas.microsoft.com/office/drawing/2014/main" id="{9149742D-49E7-483A-8080-CA39D27B3DF9}"/>
              </a:ext>
            </a:extLst>
          </p:cNvPr>
          <p:cNvSpPr txBox="1"/>
          <p:nvPr/>
        </p:nvSpPr>
        <p:spPr>
          <a:xfrm>
            <a:off x="5109809" y="278213"/>
            <a:ext cx="3963693" cy="400110"/>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dirty="0"/>
              <a:t>The </a:t>
            </a:r>
            <a:r>
              <a:rPr lang="en-CA" sz="2000" b="1" dirty="0"/>
              <a:t>Format</a:t>
            </a:r>
            <a:r>
              <a:rPr lang="en-CA" sz="2000" dirty="0"/>
              <a:t> panel and how to use it.</a:t>
            </a:r>
          </a:p>
        </p:txBody>
      </p:sp>
      <p:sp>
        <p:nvSpPr>
          <p:cNvPr id="16" name="TextBox 15">
            <a:extLst>
              <a:ext uri="{FF2B5EF4-FFF2-40B4-BE49-F238E27FC236}">
                <a16:creationId xmlns:a16="http://schemas.microsoft.com/office/drawing/2014/main" id="{FE1F8AAB-D66B-431E-8AC3-D59C3AB1FD89}"/>
              </a:ext>
            </a:extLst>
          </p:cNvPr>
          <p:cNvSpPr txBox="1"/>
          <p:nvPr/>
        </p:nvSpPr>
        <p:spPr>
          <a:xfrm>
            <a:off x="185384" y="1565903"/>
            <a:ext cx="4231303" cy="707886"/>
          </a:xfrm>
          <a:prstGeom prst="rect">
            <a:avLst/>
          </a:prstGeom>
          <a:solidFill>
            <a:schemeClr val="bg1"/>
          </a:solidFill>
          <a:ln w="19050">
            <a:solidFill>
              <a:schemeClr val="accent2"/>
            </a:solidFill>
          </a:ln>
        </p:spPr>
        <p:txBody>
          <a:bodyPr wrap="square" rtlCol="0">
            <a:spAutoFit/>
          </a:bodyPr>
          <a:lstStyle/>
          <a:p>
            <a:r>
              <a:rPr lang="en-CA" sz="2000" dirty="0"/>
              <a:t>This is the name of the element to be formatted.</a:t>
            </a:r>
            <a:endParaRPr lang="en-GB" sz="2000" dirty="0"/>
          </a:p>
        </p:txBody>
      </p:sp>
      <p:cxnSp>
        <p:nvCxnSpPr>
          <p:cNvPr id="18" name="Straight Arrow Connector 17">
            <a:extLst>
              <a:ext uri="{FF2B5EF4-FFF2-40B4-BE49-F238E27FC236}">
                <a16:creationId xmlns:a16="http://schemas.microsoft.com/office/drawing/2014/main" id="{201EE721-6613-4FDB-8997-4D66321EECC7}"/>
              </a:ext>
            </a:extLst>
          </p:cNvPr>
          <p:cNvCxnSpPr>
            <a:cxnSpLocks/>
            <a:stCxn id="16" idx="3"/>
          </p:cNvCxnSpPr>
          <p:nvPr/>
        </p:nvCxnSpPr>
        <p:spPr>
          <a:xfrm>
            <a:off x="4416687" y="1919846"/>
            <a:ext cx="2860413" cy="12187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AAD2CB0-1F1F-48F7-8127-CD7BB967A25D}"/>
              </a:ext>
            </a:extLst>
          </p:cNvPr>
          <p:cNvSpPr txBox="1"/>
          <p:nvPr/>
        </p:nvSpPr>
        <p:spPr>
          <a:xfrm>
            <a:off x="180976" y="2684145"/>
            <a:ext cx="4231304" cy="1323439"/>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i="1" dirty="0"/>
              <a:t>Size &amp; Properties </a:t>
            </a:r>
            <a:r>
              <a:rPr lang="en-CA" sz="2000" dirty="0"/>
              <a:t>panel allows for the formatting of:</a:t>
            </a:r>
          </a:p>
          <a:p>
            <a:pPr marL="342900" indent="-342900">
              <a:buFont typeface="Wingdings" panose="05000000000000000000" pitchFamily="2" charset="2"/>
              <a:buChar char="Ø"/>
            </a:pPr>
            <a:r>
              <a:rPr lang="en-CA" sz="2000" dirty="0"/>
              <a:t>The objects’ Size,</a:t>
            </a:r>
          </a:p>
          <a:p>
            <a:pPr marL="342900" indent="-342900">
              <a:buFont typeface="Wingdings" panose="05000000000000000000" pitchFamily="2" charset="2"/>
              <a:buChar char="Ø"/>
            </a:pPr>
            <a:r>
              <a:rPr lang="en-CA" sz="2000" dirty="0"/>
              <a:t>The objects’ Properties</a:t>
            </a:r>
          </a:p>
        </p:txBody>
      </p:sp>
      <p:cxnSp>
        <p:nvCxnSpPr>
          <p:cNvPr id="23" name="Straight Arrow Connector 22">
            <a:extLst>
              <a:ext uri="{FF2B5EF4-FFF2-40B4-BE49-F238E27FC236}">
                <a16:creationId xmlns:a16="http://schemas.microsoft.com/office/drawing/2014/main" id="{5B89DF1D-26E7-4BEE-BE5D-2FFBBBF2E090}"/>
              </a:ext>
            </a:extLst>
          </p:cNvPr>
          <p:cNvCxnSpPr>
            <a:cxnSpLocks/>
          </p:cNvCxnSpPr>
          <p:nvPr/>
        </p:nvCxnSpPr>
        <p:spPr>
          <a:xfrm>
            <a:off x="1438275" y="3004319"/>
            <a:ext cx="6129207" cy="6650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8612C66-6768-47F2-8251-4DC65792FCA1}"/>
              </a:ext>
            </a:extLst>
          </p:cNvPr>
          <p:cNvCxnSpPr>
            <a:cxnSpLocks/>
          </p:cNvCxnSpPr>
          <p:nvPr/>
        </p:nvCxnSpPr>
        <p:spPr>
          <a:xfrm>
            <a:off x="2407267" y="3528431"/>
            <a:ext cx="4469783" cy="6262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D131C91-C0E2-42D2-9552-06725E1FF4D0}"/>
              </a:ext>
            </a:extLst>
          </p:cNvPr>
          <p:cNvCxnSpPr>
            <a:cxnSpLocks/>
          </p:cNvCxnSpPr>
          <p:nvPr/>
        </p:nvCxnSpPr>
        <p:spPr>
          <a:xfrm>
            <a:off x="2981325" y="3829050"/>
            <a:ext cx="3895725" cy="5688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7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2" fill="hold" grpId="1" nodeType="clickEffect">
                                  <p:stCondLst>
                                    <p:cond delay="0"/>
                                  </p:stCondLst>
                                  <p:childTnLst>
                                    <p:animEffect transition="out" filter="wipe(right)">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par>
                                <p:cTn id="28" presetID="22" presetClass="exit" presetSubtype="2" fill="hold" nodeType="withEffect">
                                  <p:stCondLst>
                                    <p:cond delay="0"/>
                                  </p:stCondLst>
                                  <p:childTnLst>
                                    <p:animEffect transition="out" filter="wipe(right)">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22" presetClass="exit" presetSubtype="2" fill="hold" nodeType="withEffect">
                                  <p:stCondLst>
                                    <p:cond delay="0"/>
                                  </p:stCondLst>
                                  <p:childTnLst>
                                    <p:animEffect transition="out" filter="wipe(right)">
                                      <p:cBhvr>
                                        <p:cTn id="32" dur="500"/>
                                        <p:tgtEl>
                                          <p:spTgt spid="17"/>
                                        </p:tgtEl>
                                      </p:cBhvr>
                                    </p:animEffect>
                                    <p:set>
                                      <p:cBhvr>
                                        <p:cTn id="33" dur="1" fill="hold">
                                          <p:stCondLst>
                                            <p:cond delay="499"/>
                                          </p:stCondLst>
                                        </p:cTn>
                                        <p:tgtEl>
                                          <p:spTgt spid="17"/>
                                        </p:tgtEl>
                                        <p:attrNameLst>
                                          <p:attrName>style.visibility</p:attrName>
                                        </p:attrNameLst>
                                      </p:cBhvr>
                                      <p:to>
                                        <p:strVal val="hidden"/>
                                      </p:to>
                                    </p:set>
                                  </p:childTnLst>
                                </p:cTn>
                              </p:par>
                              <p:par>
                                <p:cTn id="34" presetID="22" presetClass="exit" presetSubtype="2" fill="hold" nodeType="withEffect">
                                  <p:stCondLst>
                                    <p:cond delay="0"/>
                                  </p:stCondLst>
                                  <p:childTnLst>
                                    <p:animEffect transition="out" filter="wipe(right)">
                                      <p:cBhvr>
                                        <p:cTn id="35" dur="500"/>
                                        <p:tgtEl>
                                          <p:spTgt spid="19"/>
                                        </p:tgtEl>
                                      </p:cBhvr>
                                    </p:animEffect>
                                    <p:set>
                                      <p:cBhvr>
                                        <p:cTn id="36" dur="1" fill="hold">
                                          <p:stCondLst>
                                            <p:cond delay="499"/>
                                          </p:stCondLst>
                                        </p:cTn>
                                        <p:tgtEl>
                                          <p:spTgt spid="19"/>
                                        </p:tgtEl>
                                        <p:attrNameLst>
                                          <p:attrName>style.visibility</p:attrName>
                                        </p:attrNameLst>
                                      </p:cBhvr>
                                      <p:to>
                                        <p:strVal val="hidden"/>
                                      </p:to>
                                    </p:set>
                                  </p:childTnLst>
                                </p:cTn>
                              </p:par>
                              <p:par>
                                <p:cTn id="37" presetID="22" presetClass="exit" presetSubtype="2" fill="hold" grpId="0" nodeType="withEffect">
                                  <p:stCondLst>
                                    <p:cond delay="0"/>
                                  </p:stCondLst>
                                  <p:childTnLst>
                                    <p:animEffect transition="out" filter="wipe(right)">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par>
                                <p:cTn id="40" presetID="22" presetClass="exit" presetSubtype="2" fill="hold" nodeType="withEffect">
                                  <p:stCondLst>
                                    <p:cond delay="0"/>
                                  </p:stCondLst>
                                  <p:childTnLst>
                                    <p:animEffect transition="out" filter="wipe(right)">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2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9DFFCBC3-2BD7-4828-A131-AB1DB95CC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18" y="1082545"/>
            <a:ext cx="8613157" cy="5756403"/>
          </a:xfrm>
          <a:prstGeom prst="rect">
            <a:avLst/>
          </a:prstGeom>
        </p:spPr>
      </p:pic>
      <p:sp>
        <p:nvSpPr>
          <p:cNvPr id="8" name="TextBox 7">
            <a:extLst>
              <a:ext uri="{FF2B5EF4-FFF2-40B4-BE49-F238E27FC236}">
                <a16:creationId xmlns:a16="http://schemas.microsoft.com/office/drawing/2014/main" id="{12D454F6-06E2-4F21-8173-3405DC453A75}"/>
              </a:ext>
            </a:extLst>
          </p:cNvPr>
          <p:cNvSpPr txBox="1"/>
          <p:nvPr/>
        </p:nvSpPr>
        <p:spPr>
          <a:xfrm>
            <a:off x="5412614" y="218354"/>
            <a:ext cx="6413223" cy="707886"/>
          </a:xfrm>
          <a:prstGeom prst="rect">
            <a:avLst/>
          </a:prstGeom>
          <a:solidFill>
            <a:schemeClr val="bg1"/>
          </a:solidFill>
          <a:effectLst>
            <a:glow rad="139700">
              <a:schemeClr val="accent2">
                <a:alpha val="40000"/>
              </a:schemeClr>
            </a:glow>
            <a:softEdge rad="63500"/>
          </a:effectLst>
        </p:spPr>
        <p:txBody>
          <a:bodyPr wrap="square" rtlCol="0">
            <a:spAutoFit/>
          </a:bodyPr>
          <a:lstStyle>
            <a:defPPr>
              <a:defRPr lang="en-US"/>
            </a:defPPr>
            <a:lvl1pPr algn="ctr"/>
          </a:lstStyle>
          <a:p>
            <a:r>
              <a:rPr lang="en-CA" sz="2000" b="1" dirty="0"/>
              <a:t>Move this Bar Chart </a:t>
            </a:r>
            <a:r>
              <a:rPr lang="en-CA" sz="2000" dirty="0"/>
              <a:t>to another sheet</a:t>
            </a:r>
          </a:p>
          <a:p>
            <a:r>
              <a:rPr lang="en-CA" sz="2000" dirty="0"/>
              <a:t>and then format the bar chart to better represent the data.</a:t>
            </a:r>
          </a:p>
        </p:txBody>
      </p:sp>
      <p:sp>
        <p:nvSpPr>
          <p:cNvPr id="9" name="TextBox 8">
            <a:extLst>
              <a:ext uri="{FF2B5EF4-FFF2-40B4-BE49-F238E27FC236}">
                <a16:creationId xmlns:a16="http://schemas.microsoft.com/office/drawing/2014/main" id="{F369C817-047A-4CE0-9E79-6BB36DFC2A22}"/>
              </a:ext>
            </a:extLst>
          </p:cNvPr>
          <p:cNvSpPr txBox="1"/>
          <p:nvPr/>
        </p:nvSpPr>
        <p:spPr>
          <a:xfrm>
            <a:off x="8848725" y="1077997"/>
            <a:ext cx="3143250" cy="1938992"/>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Select the chart by clicking on it.</a:t>
            </a:r>
          </a:p>
          <a:p>
            <a:r>
              <a:rPr lang="en-CA" dirty="0"/>
              <a:t>Now click on the </a:t>
            </a:r>
            <a:r>
              <a:rPr lang="en-CA" b="1" dirty="0"/>
              <a:t>Design</a:t>
            </a:r>
            <a:r>
              <a:rPr lang="en-CA" dirty="0"/>
              <a:t> tab, then on the </a:t>
            </a:r>
            <a:r>
              <a:rPr lang="en-CA" b="1" dirty="0"/>
              <a:t>Move Chart </a:t>
            </a:r>
            <a:r>
              <a:rPr lang="en-CA" dirty="0"/>
              <a:t>button to display the </a:t>
            </a:r>
            <a:r>
              <a:rPr lang="en-CA" b="1" dirty="0"/>
              <a:t>Move Chart</a:t>
            </a:r>
            <a:r>
              <a:rPr lang="en-CA" dirty="0"/>
              <a:t> dialog.</a:t>
            </a:r>
            <a:endParaRPr lang="en-GB" dirty="0"/>
          </a:p>
        </p:txBody>
      </p:sp>
      <p:sp>
        <p:nvSpPr>
          <p:cNvPr id="10" name="Rectangle 9">
            <a:extLst>
              <a:ext uri="{FF2B5EF4-FFF2-40B4-BE49-F238E27FC236}">
                <a16:creationId xmlns:a16="http://schemas.microsoft.com/office/drawing/2014/main" id="{29BE2E08-E032-4B7E-BD6F-35C617182DED}"/>
              </a:ext>
            </a:extLst>
          </p:cNvPr>
          <p:cNvSpPr/>
          <p:nvPr/>
        </p:nvSpPr>
        <p:spPr>
          <a:xfrm>
            <a:off x="7624765" y="1786796"/>
            <a:ext cx="390524" cy="6667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2" name="Straight Arrow Connector 11">
            <a:extLst>
              <a:ext uri="{FF2B5EF4-FFF2-40B4-BE49-F238E27FC236}">
                <a16:creationId xmlns:a16="http://schemas.microsoft.com/office/drawing/2014/main" id="{DD678F1C-1E05-4C8E-AEA8-F0C884A0D245}"/>
              </a:ext>
            </a:extLst>
          </p:cNvPr>
          <p:cNvCxnSpPr>
            <a:cxnSpLocks/>
          </p:cNvCxnSpPr>
          <p:nvPr/>
        </p:nvCxnSpPr>
        <p:spPr>
          <a:xfrm flipH="1" flipV="1">
            <a:off x="8015289" y="2275184"/>
            <a:ext cx="2309813" cy="466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48CFAC8D-172B-451E-A193-C1C8877BF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0532" y="3162129"/>
            <a:ext cx="3704868" cy="1844201"/>
          </a:xfrm>
          <a:prstGeom prst="rect">
            <a:avLst/>
          </a:prstGeom>
        </p:spPr>
      </p:pic>
      <p:cxnSp>
        <p:nvCxnSpPr>
          <p:cNvPr id="16" name="Straight Arrow Connector 15">
            <a:extLst>
              <a:ext uri="{FF2B5EF4-FFF2-40B4-BE49-F238E27FC236}">
                <a16:creationId xmlns:a16="http://schemas.microsoft.com/office/drawing/2014/main" id="{038CFB46-1E4E-4567-9143-EB7B0F7C0917}"/>
              </a:ext>
            </a:extLst>
          </p:cNvPr>
          <p:cNvCxnSpPr>
            <a:cxnSpLocks/>
            <a:stCxn id="10" idx="1"/>
          </p:cNvCxnSpPr>
          <p:nvPr/>
        </p:nvCxnSpPr>
        <p:spPr>
          <a:xfrm flipH="1">
            <a:off x="4981577" y="2120171"/>
            <a:ext cx="2643188" cy="11564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EF1DA0C-BB7E-4AC7-A1F9-80598B9B7F31}"/>
              </a:ext>
            </a:extLst>
          </p:cNvPr>
          <p:cNvCxnSpPr>
            <a:cxnSpLocks/>
          </p:cNvCxnSpPr>
          <p:nvPr/>
        </p:nvCxnSpPr>
        <p:spPr>
          <a:xfrm>
            <a:off x="4981575" y="3276600"/>
            <a:ext cx="1" cy="9618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5DA7455-2D47-4D86-B17A-D80E9755EFE5}"/>
              </a:ext>
            </a:extLst>
          </p:cNvPr>
          <p:cNvCxnSpPr>
            <a:cxnSpLocks/>
          </p:cNvCxnSpPr>
          <p:nvPr/>
        </p:nvCxnSpPr>
        <p:spPr>
          <a:xfrm flipH="1">
            <a:off x="3724275" y="4238454"/>
            <a:ext cx="1257300" cy="3714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CCB1B71-899B-466F-990F-3C9084F6A4F5}"/>
              </a:ext>
            </a:extLst>
          </p:cNvPr>
          <p:cNvSpPr txBox="1"/>
          <p:nvPr/>
        </p:nvSpPr>
        <p:spPr>
          <a:xfrm>
            <a:off x="8829675" y="4573672"/>
            <a:ext cx="3143250" cy="707886"/>
          </a:xfrm>
          <a:prstGeom prst="rect">
            <a:avLst/>
          </a:prstGeom>
          <a:noFill/>
          <a:ln w="19050">
            <a:solidFill>
              <a:schemeClr val="accent2"/>
            </a:solidFill>
          </a:ln>
        </p:spPr>
        <p:txBody>
          <a:bodyPr wrap="square" rtlCol="0">
            <a:spAutoFit/>
          </a:bodyPr>
          <a:lstStyle/>
          <a:p>
            <a:r>
              <a:rPr lang="en-CA" sz="2000" dirty="0"/>
              <a:t>Then click on the </a:t>
            </a:r>
            <a:r>
              <a:rPr lang="en-CA" sz="2000" b="1" i="1" dirty="0"/>
              <a:t>Column &amp; Bar</a:t>
            </a:r>
            <a:r>
              <a:rPr lang="en-CA" sz="2000" dirty="0"/>
              <a:t> option.  Click on </a:t>
            </a:r>
            <a:r>
              <a:rPr lang="en-CA" sz="2000" b="1" dirty="0"/>
              <a:t>OK.</a:t>
            </a:r>
            <a:endParaRPr lang="en-GB" sz="2000" dirty="0"/>
          </a:p>
        </p:txBody>
      </p:sp>
      <p:cxnSp>
        <p:nvCxnSpPr>
          <p:cNvPr id="11" name="Straight Arrow Connector 10">
            <a:extLst>
              <a:ext uri="{FF2B5EF4-FFF2-40B4-BE49-F238E27FC236}">
                <a16:creationId xmlns:a16="http://schemas.microsoft.com/office/drawing/2014/main" id="{E5EBC4B9-C93F-494C-9897-069B80D4AE51}"/>
              </a:ext>
            </a:extLst>
          </p:cNvPr>
          <p:cNvCxnSpPr>
            <a:cxnSpLocks/>
          </p:cNvCxnSpPr>
          <p:nvPr/>
        </p:nvCxnSpPr>
        <p:spPr>
          <a:xfrm flipH="1" flipV="1">
            <a:off x="6819899" y="1627907"/>
            <a:ext cx="3867153" cy="2104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950B11D-C468-4D15-BAC8-D812BEC2E96E}"/>
              </a:ext>
            </a:extLst>
          </p:cNvPr>
          <p:cNvSpPr txBox="1"/>
          <p:nvPr/>
        </p:nvSpPr>
        <p:spPr>
          <a:xfrm>
            <a:off x="8829675" y="5440447"/>
            <a:ext cx="3143250" cy="1323439"/>
          </a:xfrm>
          <a:prstGeom prst="rect">
            <a:avLst/>
          </a:prstGeom>
          <a:noFill/>
          <a:ln w="19050">
            <a:solidFill>
              <a:schemeClr val="accent2"/>
            </a:solidFill>
          </a:ln>
        </p:spPr>
        <p:txBody>
          <a:bodyPr wrap="square" rtlCol="0">
            <a:spAutoFit/>
          </a:bodyPr>
          <a:lstStyle/>
          <a:p>
            <a:r>
              <a:rPr lang="en-CA" sz="2000" dirty="0"/>
              <a:t>The chart move also moved your worksheet selection to the </a:t>
            </a:r>
            <a:r>
              <a:rPr lang="en-CA" sz="2000" b="1" dirty="0"/>
              <a:t>Column &amp; Bar </a:t>
            </a:r>
            <a:r>
              <a:rPr lang="en-CA" sz="2000" dirty="0"/>
              <a:t>chart.  Select </a:t>
            </a:r>
            <a:r>
              <a:rPr lang="en-CA" sz="2000" b="1" dirty="0"/>
              <a:t>Sheet1</a:t>
            </a:r>
            <a:r>
              <a:rPr lang="en-CA" sz="2000" dirty="0"/>
              <a:t> again.</a:t>
            </a:r>
            <a:endParaRPr lang="en-GB" sz="2000" dirty="0"/>
          </a:p>
        </p:txBody>
      </p:sp>
      <p:sp>
        <p:nvSpPr>
          <p:cNvPr id="43" name="TextBox 42">
            <a:extLst>
              <a:ext uri="{FF2B5EF4-FFF2-40B4-BE49-F238E27FC236}">
                <a16:creationId xmlns:a16="http://schemas.microsoft.com/office/drawing/2014/main" id="{9A144421-DB48-4561-A84B-108EE328D54B}"/>
              </a:ext>
            </a:extLst>
          </p:cNvPr>
          <p:cNvSpPr txBox="1"/>
          <p:nvPr/>
        </p:nvSpPr>
        <p:spPr>
          <a:xfrm>
            <a:off x="185384" y="278213"/>
            <a:ext cx="4443766"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a:t>
            </a:r>
          </a:p>
        </p:txBody>
      </p:sp>
    </p:spTree>
    <p:extLst>
      <p:ext uri="{BB962C8B-B14F-4D97-AF65-F5344CB8AC3E}">
        <p14:creationId xmlns:p14="http://schemas.microsoft.com/office/powerpoint/2010/main" val="122234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right)">
                                      <p:cBhvr>
                                        <p:cTn id="26" dur="500"/>
                                        <p:tgtEl>
                                          <p:spTgt spid="16"/>
                                        </p:tgtEl>
                                      </p:cBhvr>
                                    </p:animEffect>
                                  </p:childTnLst>
                                </p:cTn>
                              </p:par>
                            </p:childTnLst>
                          </p:cTn>
                        </p:par>
                        <p:par>
                          <p:cTn id="27" fill="hold">
                            <p:stCondLst>
                              <p:cond delay="2500"/>
                            </p:stCondLst>
                            <p:childTnLst>
                              <p:par>
                                <p:cTn id="28" presetID="22" presetClass="entr" presetSubtype="1"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1" fill="hold"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up)">
                                      <p:cBhvr>
                                        <p:cTn id="40" dur="500"/>
                                        <p:tgtEl>
                                          <p:spTgt spid="18"/>
                                        </p:tgtEl>
                                      </p:cBhvr>
                                    </p:animEffect>
                                  </p:childTnLst>
                                </p:cTn>
                              </p:par>
                            </p:childTnLst>
                          </p:cTn>
                        </p:par>
                        <p:par>
                          <p:cTn id="41" fill="hold">
                            <p:stCondLst>
                              <p:cond delay="1000"/>
                            </p:stCondLst>
                            <p:childTnLst>
                              <p:par>
                                <p:cTn id="42" presetID="22" presetClass="entr" presetSubtype="1"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up)">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1+#ppt_w/2"/>
                                          </p:val>
                                        </p:tav>
                                        <p:tav tm="100000">
                                          <p:val>
                                            <p:strVal val="#ppt_x"/>
                                          </p:val>
                                        </p:tav>
                                      </p:tavLst>
                                    </p:anim>
                                    <p:anim calcmode="lin" valueType="num">
                                      <p:cBhvr additive="base">
                                        <p:cTn id="50"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xit" presetSubtype="8" fill="hold" grpId="1" nodeType="clickEffect">
                                  <p:stCondLst>
                                    <p:cond delay="0"/>
                                  </p:stCondLst>
                                  <p:childTnLst>
                                    <p:animEffect transition="out" filter="wipe(left)">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22" presetClass="exit" presetSubtype="8" fill="hold" nodeType="withEffect">
                                  <p:stCondLst>
                                    <p:cond delay="0"/>
                                  </p:stCondLst>
                                  <p:childTnLst>
                                    <p:animEffect transition="out" filter="wipe(left)">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par>
                                <p:cTn id="59" presetID="22" presetClass="exit" presetSubtype="8" fill="hold" nodeType="withEffect">
                                  <p:stCondLst>
                                    <p:cond delay="0"/>
                                  </p:stCondLst>
                                  <p:childTnLst>
                                    <p:animEffect transition="out" filter="wipe(left)">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22" presetClass="exit" presetSubtype="8" fill="hold" grpId="1" nodeType="withEffect">
                                  <p:stCondLst>
                                    <p:cond delay="0"/>
                                  </p:stCondLst>
                                  <p:childTnLst>
                                    <p:animEffect transition="out" filter="wipe(left)">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par>
                                <p:cTn id="65" presetID="22" presetClass="exit" presetSubtype="8" fill="hold" nodeType="withEffect">
                                  <p:stCondLst>
                                    <p:cond delay="0"/>
                                  </p:stCondLst>
                                  <p:childTnLst>
                                    <p:animEffect transition="out" filter="wipe(left)">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par>
                                <p:cTn id="68" presetID="22" presetClass="exit" presetSubtype="8" fill="hold" nodeType="withEffect">
                                  <p:stCondLst>
                                    <p:cond delay="0"/>
                                  </p:stCondLst>
                                  <p:childTnLst>
                                    <p:animEffect transition="out" filter="wipe(left)">
                                      <p:cBhvr>
                                        <p:cTn id="69" dur="500"/>
                                        <p:tgtEl>
                                          <p:spTgt spid="14"/>
                                        </p:tgtEl>
                                      </p:cBhvr>
                                    </p:animEffect>
                                    <p:set>
                                      <p:cBhvr>
                                        <p:cTn id="70" dur="1" fill="hold">
                                          <p:stCondLst>
                                            <p:cond delay="499"/>
                                          </p:stCondLst>
                                        </p:cTn>
                                        <p:tgtEl>
                                          <p:spTgt spid="14"/>
                                        </p:tgtEl>
                                        <p:attrNameLst>
                                          <p:attrName>style.visibility</p:attrName>
                                        </p:attrNameLst>
                                      </p:cBhvr>
                                      <p:to>
                                        <p:strVal val="hidden"/>
                                      </p:to>
                                    </p:set>
                                  </p:childTnLst>
                                </p:cTn>
                              </p:par>
                              <p:par>
                                <p:cTn id="71" presetID="22" presetClass="exit" presetSubtype="8" fill="hold" nodeType="withEffect">
                                  <p:stCondLst>
                                    <p:cond delay="0"/>
                                  </p:stCondLst>
                                  <p:childTnLst>
                                    <p:animEffect transition="out" filter="wipe(left)">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22" presetClass="exit" presetSubtype="8" fill="hold" nodeType="withEffect">
                                  <p:stCondLst>
                                    <p:cond delay="0"/>
                                  </p:stCondLst>
                                  <p:childTnLst>
                                    <p:animEffect transition="out" filter="wipe(left)">
                                      <p:cBhvr>
                                        <p:cTn id="75" dur="500"/>
                                        <p:tgtEl>
                                          <p:spTgt spid="20"/>
                                        </p:tgtEl>
                                      </p:cBhvr>
                                    </p:animEffect>
                                    <p:set>
                                      <p:cBhvr>
                                        <p:cTn id="76" dur="1" fill="hold">
                                          <p:stCondLst>
                                            <p:cond delay="499"/>
                                          </p:stCondLst>
                                        </p:cTn>
                                        <p:tgtEl>
                                          <p:spTgt spid="20"/>
                                        </p:tgtEl>
                                        <p:attrNameLst>
                                          <p:attrName>style.visibility</p:attrName>
                                        </p:attrNameLst>
                                      </p:cBhvr>
                                      <p:to>
                                        <p:strVal val="hidden"/>
                                      </p:to>
                                    </p:set>
                                  </p:childTnLst>
                                </p:cTn>
                              </p:par>
                              <p:par>
                                <p:cTn id="77" presetID="22" presetClass="exit" presetSubtype="8" fill="hold" grpId="1" nodeType="withEffect">
                                  <p:stCondLst>
                                    <p:cond delay="0"/>
                                  </p:stCondLst>
                                  <p:childTnLst>
                                    <p:animEffect transition="out" filter="wipe(left)">
                                      <p:cBhvr>
                                        <p:cTn id="78" dur="500"/>
                                        <p:tgtEl>
                                          <p:spTgt spid="15"/>
                                        </p:tgtEl>
                                      </p:cBhvr>
                                    </p:animEffect>
                                    <p:set>
                                      <p:cBhvr>
                                        <p:cTn id="79" dur="1" fill="hold">
                                          <p:stCondLst>
                                            <p:cond delay="499"/>
                                          </p:stCondLst>
                                        </p:cTn>
                                        <p:tgtEl>
                                          <p:spTgt spid="15"/>
                                        </p:tgtEl>
                                        <p:attrNameLst>
                                          <p:attrName>style.visibility</p:attrName>
                                        </p:attrNameLst>
                                      </p:cBhvr>
                                      <p:to>
                                        <p:strVal val="hidden"/>
                                      </p:to>
                                    </p:set>
                                  </p:childTnLst>
                                </p:cTn>
                              </p:par>
                              <p:par>
                                <p:cTn id="80" presetID="22" presetClass="exit" presetSubtype="8" fill="hold" grpId="1" nodeType="withEffect">
                                  <p:stCondLst>
                                    <p:cond delay="0"/>
                                  </p:stCondLst>
                                  <p:childTnLst>
                                    <p:animEffect transition="out" filter="wipe(left)">
                                      <p:cBhvr>
                                        <p:cTn id="81" dur="500"/>
                                        <p:tgtEl>
                                          <p:spTgt spid="36"/>
                                        </p:tgtEl>
                                      </p:cBhvr>
                                    </p:animEffect>
                                    <p:set>
                                      <p:cBhvr>
                                        <p:cTn id="82"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5" grpId="0" animBg="1"/>
      <p:bldP spid="15" grpId="1" animBg="1"/>
      <p:bldP spid="36" grpId="0" animBg="1"/>
      <p:bldP spid="36"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A8D5AD5-ECA4-4680-A720-58FC82A91C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18" y="1082545"/>
            <a:ext cx="8598907" cy="5746879"/>
          </a:xfrm>
          <a:prstGeom prst="rect">
            <a:avLst/>
          </a:prstGeom>
        </p:spPr>
      </p:pic>
      <p:sp>
        <p:nvSpPr>
          <p:cNvPr id="6" name="TextBox 5">
            <a:extLst>
              <a:ext uri="{FF2B5EF4-FFF2-40B4-BE49-F238E27FC236}">
                <a16:creationId xmlns:a16="http://schemas.microsoft.com/office/drawing/2014/main" id="{78C3F9F9-0F6E-4673-A05F-9590A439C5E4}"/>
              </a:ext>
            </a:extLst>
          </p:cNvPr>
          <p:cNvSpPr txBox="1"/>
          <p:nvPr/>
        </p:nvSpPr>
        <p:spPr>
          <a:xfrm>
            <a:off x="185383" y="278213"/>
            <a:ext cx="5615341"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 Formatting</a:t>
            </a:r>
          </a:p>
        </p:txBody>
      </p:sp>
      <p:sp>
        <p:nvSpPr>
          <p:cNvPr id="11" name="TextBox 10">
            <a:extLst>
              <a:ext uri="{FF2B5EF4-FFF2-40B4-BE49-F238E27FC236}">
                <a16:creationId xmlns:a16="http://schemas.microsoft.com/office/drawing/2014/main" id="{6EAA3037-877F-4819-99D3-ED375685084C}"/>
              </a:ext>
            </a:extLst>
          </p:cNvPr>
          <p:cNvSpPr txBox="1"/>
          <p:nvPr/>
        </p:nvSpPr>
        <p:spPr>
          <a:xfrm>
            <a:off x="8848725" y="1077997"/>
            <a:ext cx="3143250" cy="1323439"/>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Design</a:t>
            </a:r>
            <a:r>
              <a:rPr lang="en-CA" dirty="0"/>
              <a:t> tab again, then on the </a:t>
            </a:r>
            <a:r>
              <a:rPr lang="en-CA" b="1" dirty="0"/>
              <a:t>Switch Row/Column </a:t>
            </a:r>
            <a:r>
              <a:rPr lang="en-CA" dirty="0"/>
              <a:t>button to flip the x/y axis.</a:t>
            </a:r>
            <a:endParaRPr lang="en-GB" dirty="0"/>
          </a:p>
        </p:txBody>
      </p:sp>
      <p:cxnSp>
        <p:nvCxnSpPr>
          <p:cNvPr id="12" name="Straight Arrow Connector 11">
            <a:extLst>
              <a:ext uri="{FF2B5EF4-FFF2-40B4-BE49-F238E27FC236}">
                <a16:creationId xmlns:a16="http://schemas.microsoft.com/office/drawing/2014/main" id="{5E2BACCD-66FE-460F-878D-1A9E447C8EF7}"/>
              </a:ext>
            </a:extLst>
          </p:cNvPr>
          <p:cNvCxnSpPr>
            <a:cxnSpLocks/>
          </p:cNvCxnSpPr>
          <p:nvPr/>
        </p:nvCxnSpPr>
        <p:spPr>
          <a:xfrm flipH="1">
            <a:off x="6781800" y="1362075"/>
            <a:ext cx="3448051" cy="2381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E3474E3-6D38-46C5-8D05-0487D6DCD24B}"/>
              </a:ext>
            </a:extLst>
          </p:cNvPr>
          <p:cNvCxnSpPr>
            <a:cxnSpLocks/>
          </p:cNvCxnSpPr>
          <p:nvPr/>
        </p:nvCxnSpPr>
        <p:spPr>
          <a:xfrm flipH="1">
            <a:off x="6286500" y="1879730"/>
            <a:ext cx="2686051" cy="2538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627FBBB-39E7-4DF7-93B4-37A35C098B99}"/>
              </a:ext>
            </a:extLst>
          </p:cNvPr>
          <p:cNvSpPr txBox="1"/>
          <p:nvPr/>
        </p:nvSpPr>
        <p:spPr>
          <a:xfrm>
            <a:off x="8848725" y="2632545"/>
            <a:ext cx="3143250"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Now the chart looks like this.</a:t>
            </a:r>
            <a:endParaRPr lang="en-GB" dirty="0"/>
          </a:p>
        </p:txBody>
      </p:sp>
      <p:cxnSp>
        <p:nvCxnSpPr>
          <p:cNvPr id="23" name="Straight Arrow Connector 22">
            <a:extLst>
              <a:ext uri="{FF2B5EF4-FFF2-40B4-BE49-F238E27FC236}">
                <a16:creationId xmlns:a16="http://schemas.microsoft.com/office/drawing/2014/main" id="{08719E4F-AB63-461E-A257-CF105FA8DC6A}"/>
              </a:ext>
            </a:extLst>
          </p:cNvPr>
          <p:cNvCxnSpPr>
            <a:cxnSpLocks/>
          </p:cNvCxnSpPr>
          <p:nvPr/>
        </p:nvCxnSpPr>
        <p:spPr>
          <a:xfrm flipH="1">
            <a:off x="3895725" y="2990521"/>
            <a:ext cx="4953001" cy="9654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5003755-E6B7-4D4E-B816-F92DA47AD233}"/>
              </a:ext>
            </a:extLst>
          </p:cNvPr>
          <p:cNvSpPr txBox="1"/>
          <p:nvPr/>
        </p:nvSpPr>
        <p:spPr>
          <a:xfrm>
            <a:off x="8848725" y="3602041"/>
            <a:ext cx="3143250" cy="1938992"/>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One more thing to add and format: the </a:t>
            </a:r>
            <a:r>
              <a:rPr lang="en-CA" b="1" dirty="0"/>
              <a:t>Data Labels</a:t>
            </a:r>
            <a:r>
              <a:rPr lang="en-CA" dirty="0"/>
              <a:t>.</a:t>
            </a:r>
          </a:p>
          <a:p>
            <a:endParaRPr lang="en-CA" b="1" dirty="0"/>
          </a:p>
          <a:p>
            <a:r>
              <a:rPr lang="en-CA" dirty="0"/>
              <a:t>On the </a:t>
            </a:r>
            <a:r>
              <a:rPr lang="en-CA" b="1" dirty="0"/>
              <a:t>Add Chart Element </a:t>
            </a:r>
            <a:r>
              <a:rPr lang="en-CA" dirty="0"/>
              <a:t>menu, choose </a:t>
            </a:r>
            <a:r>
              <a:rPr lang="en-CA" b="1" dirty="0"/>
              <a:t>Data Labels </a:t>
            </a:r>
            <a:r>
              <a:rPr lang="en-CA" dirty="0"/>
              <a:t>and then </a:t>
            </a:r>
            <a:r>
              <a:rPr lang="en-CA" b="1" dirty="0"/>
              <a:t>Outside End.</a:t>
            </a:r>
            <a:endParaRPr lang="en-GB" b="1" dirty="0"/>
          </a:p>
        </p:txBody>
      </p:sp>
      <p:pic>
        <p:nvPicPr>
          <p:cNvPr id="28" name="Picture 27">
            <a:extLst>
              <a:ext uri="{FF2B5EF4-FFF2-40B4-BE49-F238E27FC236}">
                <a16:creationId xmlns:a16="http://schemas.microsoft.com/office/drawing/2014/main" id="{05E96A21-1833-4CB4-83BD-9830EA199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34" y="1797514"/>
            <a:ext cx="2896766" cy="4107986"/>
          </a:xfrm>
          <a:prstGeom prst="rect">
            <a:avLst/>
          </a:prstGeom>
        </p:spPr>
      </p:pic>
      <p:cxnSp>
        <p:nvCxnSpPr>
          <p:cNvPr id="26" name="Straight Arrow Connector 25">
            <a:extLst>
              <a:ext uri="{FF2B5EF4-FFF2-40B4-BE49-F238E27FC236}">
                <a16:creationId xmlns:a16="http://schemas.microsoft.com/office/drawing/2014/main" id="{C7BD200E-9456-4E09-BD9F-90AD60CE3CB7}"/>
              </a:ext>
            </a:extLst>
          </p:cNvPr>
          <p:cNvCxnSpPr>
            <a:cxnSpLocks/>
          </p:cNvCxnSpPr>
          <p:nvPr/>
        </p:nvCxnSpPr>
        <p:spPr>
          <a:xfrm flipH="1">
            <a:off x="2914650" y="3960017"/>
            <a:ext cx="5934078" cy="9654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32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right)">
                                      <p:cBhvr>
                                        <p:cTn id="13" dur="500"/>
                                        <p:tgtEl>
                                          <p:spTgt spid="12"/>
                                        </p:tgtEl>
                                      </p:cBhvr>
                                    </p:animEffect>
                                  </p:childTnLst>
                                </p:cTn>
                              </p:par>
                            </p:childTnLst>
                          </p:cTn>
                        </p:par>
                        <p:par>
                          <p:cTn id="14" fill="hold">
                            <p:stCondLst>
                              <p:cond delay="500"/>
                            </p:stCondLst>
                            <p:childTnLst>
                              <p:par>
                                <p:cTn id="15" presetID="22" presetClass="entr" presetSubtype="2"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1+#ppt_w/2"/>
                                          </p:val>
                                        </p:tav>
                                        <p:tav tm="100000">
                                          <p:val>
                                            <p:strVal val="#ppt_x"/>
                                          </p:val>
                                        </p:tav>
                                      </p:tavLst>
                                    </p:anim>
                                    <p:anim calcmode="lin" valueType="num">
                                      <p:cBhvr additive="base">
                                        <p:cTn id="23" dur="50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righ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1+#ppt_w/2"/>
                                          </p:val>
                                        </p:tav>
                                        <p:tav tm="100000">
                                          <p:val>
                                            <p:strVal val="#ppt_x"/>
                                          </p:val>
                                        </p:tav>
                                      </p:tavLst>
                                    </p:anim>
                                    <p:anim calcmode="lin" valueType="num">
                                      <p:cBhvr additive="base">
                                        <p:cTn id="33" dur="500" fill="hold"/>
                                        <p:tgtEl>
                                          <p:spTgt spid="25"/>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up)">
                                      <p:cBhvr>
                                        <p:cTn id="37" dur="500"/>
                                        <p:tgtEl>
                                          <p:spTgt spid="28"/>
                                        </p:tgtEl>
                                      </p:cBhvr>
                                    </p:animEffect>
                                  </p:childTnLst>
                                </p:cTn>
                              </p:par>
                            </p:childTnLst>
                          </p:cTn>
                        </p:par>
                        <p:par>
                          <p:cTn id="38" fill="hold">
                            <p:stCondLst>
                              <p:cond delay="1000"/>
                            </p:stCondLst>
                            <p:childTnLst>
                              <p:par>
                                <p:cTn id="39" presetID="22" presetClass="entr" presetSubtype="2" fill="hold"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right)">
                                      <p:cBhvr>
                                        <p:cTn id="4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9F80D9-6C04-4948-A041-C8D00B11AE5F}"/>
              </a:ext>
            </a:extLst>
          </p:cNvPr>
          <p:cNvSpPr txBox="1"/>
          <p:nvPr/>
        </p:nvSpPr>
        <p:spPr>
          <a:xfrm>
            <a:off x="4459764" y="157706"/>
            <a:ext cx="7280693"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What are pivot tables and how do they benefit me with my projects?</a:t>
            </a:r>
            <a:endParaRPr lang="en-GB" dirty="0"/>
          </a:p>
        </p:txBody>
      </p:sp>
      <p:sp>
        <p:nvSpPr>
          <p:cNvPr id="3" name="TextBox 2">
            <a:extLst>
              <a:ext uri="{FF2B5EF4-FFF2-40B4-BE49-F238E27FC236}">
                <a16:creationId xmlns:a16="http://schemas.microsoft.com/office/drawing/2014/main" id="{27A05CDB-2535-40EA-B7D1-8B082305EE13}"/>
              </a:ext>
            </a:extLst>
          </p:cNvPr>
          <p:cNvSpPr txBox="1"/>
          <p:nvPr/>
        </p:nvSpPr>
        <p:spPr>
          <a:xfrm>
            <a:off x="340578" y="4788606"/>
            <a:ext cx="11518908"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When you sort, filter or group your data, the changes are reflected in your chart instantly.</a:t>
            </a:r>
            <a:endParaRPr lang="en-GB" dirty="0"/>
          </a:p>
        </p:txBody>
      </p:sp>
      <p:sp>
        <p:nvSpPr>
          <p:cNvPr id="4" name="TextBox 3">
            <a:extLst>
              <a:ext uri="{FF2B5EF4-FFF2-40B4-BE49-F238E27FC236}">
                <a16:creationId xmlns:a16="http://schemas.microsoft.com/office/drawing/2014/main" id="{4C114C2E-C3B8-4AAE-9F6A-61617FB5A4C0}"/>
              </a:ext>
            </a:extLst>
          </p:cNvPr>
          <p:cNvSpPr txBox="1"/>
          <p:nvPr/>
        </p:nvSpPr>
        <p:spPr>
          <a:xfrm>
            <a:off x="340578" y="4000904"/>
            <a:ext cx="11518908" cy="707886"/>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A </a:t>
            </a:r>
            <a:r>
              <a:rPr lang="en-CA" b="1" dirty="0"/>
              <a:t>pivot chart </a:t>
            </a:r>
            <a:r>
              <a:rPr lang="en-CA" dirty="0"/>
              <a:t>is a visual companion to your pivot table.  The graph provides a visual representation of the data. </a:t>
            </a:r>
          </a:p>
        </p:txBody>
      </p:sp>
      <p:sp>
        <p:nvSpPr>
          <p:cNvPr id="8" name="TextBox 7">
            <a:extLst>
              <a:ext uri="{FF2B5EF4-FFF2-40B4-BE49-F238E27FC236}">
                <a16:creationId xmlns:a16="http://schemas.microsoft.com/office/drawing/2014/main" id="{4689FE90-A441-4B8D-AEAF-DD4836A41512}"/>
              </a:ext>
            </a:extLst>
          </p:cNvPr>
          <p:cNvSpPr txBox="1"/>
          <p:nvPr/>
        </p:nvSpPr>
        <p:spPr>
          <a:xfrm>
            <a:off x="8151962" y="702451"/>
            <a:ext cx="3636124" cy="163121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vl1pPr algn="ctr"/>
          </a:lstStyle>
          <a:p>
            <a:pPr algn="l"/>
            <a:r>
              <a:rPr lang="en-CA" sz="2000" b="1" i="1" dirty="0"/>
              <a:t>Pivot tables </a:t>
            </a:r>
            <a:r>
              <a:rPr lang="en-CA" sz="2000" dirty="0"/>
              <a:t>allow you to move your data around from </a:t>
            </a:r>
            <a:r>
              <a:rPr lang="en-CA" sz="2000" b="1" i="1" dirty="0"/>
              <a:t>Column header </a:t>
            </a:r>
            <a:r>
              <a:rPr lang="en-CA" sz="2000" dirty="0"/>
              <a:t>to </a:t>
            </a:r>
            <a:r>
              <a:rPr lang="en-CA" sz="2000" b="1" i="1" dirty="0"/>
              <a:t>Row header </a:t>
            </a:r>
            <a:r>
              <a:rPr lang="en-CA" sz="2000" dirty="0"/>
              <a:t>to </a:t>
            </a:r>
            <a:r>
              <a:rPr lang="en-CA" sz="2000" b="1" i="1" dirty="0"/>
              <a:t>Filters </a:t>
            </a:r>
            <a:r>
              <a:rPr lang="en-CA" sz="2000" dirty="0"/>
              <a:t>to </a:t>
            </a:r>
            <a:r>
              <a:rPr lang="en-CA" sz="2000" b="1" i="1" dirty="0"/>
              <a:t>Values</a:t>
            </a:r>
            <a:r>
              <a:rPr lang="en-CA" sz="2000" dirty="0"/>
              <a:t> in an easy drag &amp; drop fashion “on the fly”.</a:t>
            </a:r>
            <a:endParaRPr lang="en-GB" sz="2000" dirty="0"/>
          </a:p>
        </p:txBody>
      </p:sp>
      <p:sp>
        <p:nvSpPr>
          <p:cNvPr id="9" name="TextBox 8">
            <a:extLst>
              <a:ext uri="{FF2B5EF4-FFF2-40B4-BE49-F238E27FC236}">
                <a16:creationId xmlns:a16="http://schemas.microsoft.com/office/drawing/2014/main" id="{4A8FE974-EC75-4C24-99DF-7BBADFA19784}"/>
              </a:ext>
            </a:extLst>
          </p:cNvPr>
          <p:cNvSpPr txBox="1"/>
          <p:nvPr/>
        </p:nvSpPr>
        <p:spPr>
          <a:xfrm>
            <a:off x="2984740" y="2450159"/>
            <a:ext cx="8874746"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This flexibility makes it easier for you to view your data in different graph structures.</a:t>
            </a:r>
            <a:endParaRPr lang="en-GB" dirty="0"/>
          </a:p>
        </p:txBody>
      </p:sp>
      <p:sp>
        <p:nvSpPr>
          <p:cNvPr id="10" name="TextBox 9">
            <a:extLst>
              <a:ext uri="{FF2B5EF4-FFF2-40B4-BE49-F238E27FC236}">
                <a16:creationId xmlns:a16="http://schemas.microsoft.com/office/drawing/2014/main" id="{BC436A71-BBFE-44D2-9D7F-19EE02293FB8}"/>
              </a:ext>
            </a:extLst>
          </p:cNvPr>
          <p:cNvSpPr txBox="1"/>
          <p:nvPr/>
        </p:nvSpPr>
        <p:spPr>
          <a:xfrm>
            <a:off x="85724" y="747098"/>
            <a:ext cx="6323700" cy="1323439"/>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vl1pPr algn="ctr">
              <a:defRPr sz="1600"/>
            </a:lvl1pPr>
          </a:lstStyle>
          <a:p>
            <a:pPr algn="l"/>
            <a:r>
              <a:rPr lang="en-CA" sz="2000" dirty="0"/>
              <a:t>Normally, when you make a chart, you massage the data using commands such as </a:t>
            </a:r>
            <a:r>
              <a:rPr lang="en-CA" sz="2000" b="1" i="1" dirty="0"/>
              <a:t>Sort</a:t>
            </a:r>
            <a:r>
              <a:rPr lang="en-CA" sz="2000" dirty="0"/>
              <a:t>, </a:t>
            </a:r>
            <a:r>
              <a:rPr lang="en-CA" sz="2000" b="1" i="1" dirty="0"/>
              <a:t>Filter</a:t>
            </a:r>
            <a:r>
              <a:rPr lang="en-CA" sz="2000" dirty="0"/>
              <a:t>, </a:t>
            </a:r>
            <a:r>
              <a:rPr lang="en-CA" sz="2000" b="1" i="1" dirty="0"/>
              <a:t>Group</a:t>
            </a:r>
            <a:r>
              <a:rPr lang="en-CA" sz="2000" dirty="0"/>
              <a:t> &amp; </a:t>
            </a:r>
            <a:r>
              <a:rPr lang="en-CA" sz="2000" b="1" i="1" dirty="0" err="1"/>
              <a:t>SubTotal</a:t>
            </a:r>
            <a:r>
              <a:rPr lang="en-CA" sz="2000" dirty="0"/>
              <a:t>. Then you choose the chart that best represents your data and the point you are trying to make. This is okay,</a:t>
            </a:r>
          </a:p>
        </p:txBody>
      </p:sp>
      <p:grpSp>
        <p:nvGrpSpPr>
          <p:cNvPr id="13" name="Group 12">
            <a:extLst>
              <a:ext uri="{FF2B5EF4-FFF2-40B4-BE49-F238E27FC236}">
                <a16:creationId xmlns:a16="http://schemas.microsoft.com/office/drawing/2014/main" id="{0100AA6A-8000-4E07-AA5D-DD0BCA229050}"/>
              </a:ext>
            </a:extLst>
          </p:cNvPr>
          <p:cNvGrpSpPr/>
          <p:nvPr/>
        </p:nvGrpSpPr>
        <p:grpSpPr>
          <a:xfrm>
            <a:off x="6409425" y="1288008"/>
            <a:ext cx="1742537" cy="677108"/>
            <a:chOff x="6409425" y="945108"/>
            <a:chExt cx="1467749" cy="677108"/>
          </a:xfrm>
        </p:grpSpPr>
        <p:sp>
          <p:nvSpPr>
            <p:cNvPr id="11" name="Arrow: Right 10">
              <a:extLst>
                <a:ext uri="{FF2B5EF4-FFF2-40B4-BE49-F238E27FC236}">
                  <a16:creationId xmlns:a16="http://schemas.microsoft.com/office/drawing/2014/main" id="{2ADAD0F8-9D4D-4D49-981C-F7228064926F}"/>
                </a:ext>
              </a:extLst>
            </p:cNvPr>
            <p:cNvSpPr/>
            <p:nvPr/>
          </p:nvSpPr>
          <p:spPr>
            <a:xfrm>
              <a:off x="6409425" y="1192040"/>
              <a:ext cx="1467749" cy="234729"/>
            </a:xfrm>
            <a:prstGeom prst="rightArrow">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786B7028-60CE-442B-B8BD-306FB67BA8C2}"/>
                </a:ext>
              </a:extLst>
            </p:cNvPr>
            <p:cNvSpPr txBox="1"/>
            <p:nvPr/>
          </p:nvSpPr>
          <p:spPr>
            <a:xfrm>
              <a:off x="6409426" y="945108"/>
              <a:ext cx="1397480" cy="677108"/>
            </a:xfrm>
            <a:prstGeom prst="rect">
              <a:avLst/>
            </a:prstGeom>
            <a:noFill/>
          </p:spPr>
          <p:txBody>
            <a:bodyPr wrap="square" rtlCol="0">
              <a:spAutoFit/>
            </a:bodyPr>
            <a:lstStyle/>
            <a:p>
              <a:r>
                <a:rPr lang="en-CA" dirty="0"/>
                <a:t>… </a:t>
              </a:r>
              <a:r>
                <a:rPr lang="en-CA" sz="2000" dirty="0"/>
                <a:t>however</a:t>
              </a:r>
              <a:r>
                <a:rPr lang="en-CA" dirty="0"/>
                <a:t> …</a:t>
              </a:r>
              <a:endParaRPr lang="en-GB" dirty="0"/>
            </a:p>
          </p:txBody>
        </p:sp>
      </p:grpSp>
      <p:sp>
        <p:nvSpPr>
          <p:cNvPr id="14" name="TextBox 13">
            <a:extLst>
              <a:ext uri="{FF2B5EF4-FFF2-40B4-BE49-F238E27FC236}">
                <a16:creationId xmlns:a16="http://schemas.microsoft.com/office/drawing/2014/main" id="{4075D039-3627-44E6-A870-6A4610A52E68}"/>
              </a:ext>
            </a:extLst>
          </p:cNvPr>
          <p:cNvSpPr txBox="1"/>
          <p:nvPr/>
        </p:nvSpPr>
        <p:spPr>
          <a:xfrm>
            <a:off x="340583" y="2906803"/>
            <a:ext cx="11518908" cy="1015663"/>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Using the traditional approach of selecting your data, filtering it and then choosing a chart can be awkward and clumsy if you do not know exactly what data you need or how you want to represent your data.</a:t>
            </a:r>
          </a:p>
          <a:p>
            <a:r>
              <a:rPr lang="en-CA" dirty="0"/>
              <a:t>Pivot tables give you the flexibility to work with your data in real time.</a:t>
            </a:r>
            <a:endParaRPr lang="en-GB" dirty="0"/>
          </a:p>
        </p:txBody>
      </p:sp>
      <p:sp>
        <p:nvSpPr>
          <p:cNvPr id="15" name="TextBox 14">
            <a:extLst>
              <a:ext uri="{FF2B5EF4-FFF2-40B4-BE49-F238E27FC236}">
                <a16:creationId xmlns:a16="http://schemas.microsoft.com/office/drawing/2014/main" id="{4A88E888-2222-4799-A0BE-47A1B0FFC43E}"/>
              </a:ext>
            </a:extLst>
          </p:cNvPr>
          <p:cNvSpPr txBox="1"/>
          <p:nvPr/>
        </p:nvSpPr>
        <p:spPr>
          <a:xfrm>
            <a:off x="340578" y="5790626"/>
            <a:ext cx="11518908" cy="1015663"/>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Our goal is to display a comparison of smoking statistics between males and females for Saskatchewan First Nations for all ages 15 years and up, and then we can easily switch data sets to represent Alberta vs. Saskatchewan smoking statistics for First Nations.</a:t>
            </a:r>
            <a:endParaRPr lang="en-GB" dirty="0"/>
          </a:p>
        </p:txBody>
      </p:sp>
      <p:sp>
        <p:nvSpPr>
          <p:cNvPr id="16" name="TextBox 15">
            <a:extLst>
              <a:ext uri="{FF2B5EF4-FFF2-40B4-BE49-F238E27FC236}">
                <a16:creationId xmlns:a16="http://schemas.microsoft.com/office/drawing/2014/main" id="{64463851-B763-4F8F-8AD7-1266D5117F52}"/>
              </a:ext>
            </a:extLst>
          </p:cNvPr>
          <p:cNvSpPr txBox="1"/>
          <p:nvPr/>
        </p:nvSpPr>
        <p:spPr>
          <a:xfrm>
            <a:off x="4972740" y="5268051"/>
            <a:ext cx="2183182" cy="400110"/>
          </a:xfrm>
          <a:prstGeom prst="rect">
            <a:avLst/>
          </a:prstGeom>
          <a:solidFill>
            <a:schemeClr val="bg1"/>
          </a:solidFill>
          <a:ln>
            <a:solidFill>
              <a:schemeClr val="accent2"/>
            </a:solidFill>
          </a:ln>
          <a:effectLst>
            <a:glow rad="63500">
              <a:schemeClr val="accent2">
                <a:satMod val="175000"/>
                <a:alpha val="40000"/>
              </a:schemeClr>
            </a:glow>
            <a:softEdge rad="38100"/>
          </a:effectLst>
        </p:spPr>
        <p:txBody>
          <a:bodyPr wrap="square" rtlCol="0">
            <a:spAutoFit/>
          </a:bodyPr>
          <a:lstStyle/>
          <a:p>
            <a:pPr algn="ctr"/>
            <a:r>
              <a:rPr lang="en-CA" sz="2000" dirty="0"/>
              <a:t>Our Ultimate Goal</a:t>
            </a:r>
            <a:endParaRPr lang="en-GB" sz="2000" dirty="0"/>
          </a:p>
        </p:txBody>
      </p:sp>
      <p:sp>
        <p:nvSpPr>
          <p:cNvPr id="5" name="TextBox 4">
            <a:extLst>
              <a:ext uri="{FF2B5EF4-FFF2-40B4-BE49-F238E27FC236}">
                <a16:creationId xmlns:a16="http://schemas.microsoft.com/office/drawing/2014/main" id="{690B4300-7632-42B4-9B67-495D62F85BEB}"/>
              </a:ext>
            </a:extLst>
          </p:cNvPr>
          <p:cNvSpPr txBox="1"/>
          <p:nvPr/>
        </p:nvSpPr>
        <p:spPr>
          <a:xfrm>
            <a:off x="85725" y="76200"/>
            <a:ext cx="3048000"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Preamble and Definitions</a:t>
            </a:r>
          </a:p>
        </p:txBody>
      </p:sp>
    </p:spTree>
    <p:extLst>
      <p:ext uri="{BB962C8B-B14F-4D97-AF65-F5344CB8AC3E}">
        <p14:creationId xmlns:p14="http://schemas.microsoft.com/office/powerpoint/2010/main" val="411581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5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1+#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1+#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0-#ppt_w/2"/>
                                          </p:val>
                                        </p:tav>
                                        <p:tav tm="100000">
                                          <p:val>
                                            <p:strVal val="#ppt_x"/>
                                          </p:val>
                                        </p:tav>
                                      </p:tavLst>
                                    </p:anim>
                                    <p:anim calcmode="lin" valueType="num">
                                      <p:cBhvr additive="base">
                                        <p:cTn id="4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1000" fill="hold"/>
                                        <p:tgtEl>
                                          <p:spTgt spid="16"/>
                                        </p:tgtEl>
                                        <p:attrNameLst>
                                          <p:attrName>ppt_x</p:attrName>
                                        </p:attrNameLst>
                                      </p:cBhvr>
                                      <p:tavLst>
                                        <p:tav tm="0">
                                          <p:val>
                                            <p:strVal val="0-#ppt_w/2"/>
                                          </p:val>
                                        </p:tav>
                                        <p:tav tm="100000">
                                          <p:val>
                                            <p:strVal val="#ppt_x"/>
                                          </p:val>
                                        </p:tav>
                                      </p:tavLst>
                                    </p:anim>
                                    <p:anim calcmode="lin" valueType="num">
                                      <p:cBhvr additive="base">
                                        <p:cTn id="53" dur="1000" fill="hold"/>
                                        <p:tgtEl>
                                          <p:spTgt spid="16"/>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1000" fill="hold"/>
                                        <p:tgtEl>
                                          <p:spTgt spid="15"/>
                                        </p:tgtEl>
                                        <p:attrNameLst>
                                          <p:attrName>ppt_x</p:attrName>
                                        </p:attrNameLst>
                                      </p:cBhvr>
                                      <p:tavLst>
                                        <p:tav tm="0">
                                          <p:val>
                                            <p:strVal val="1+#ppt_w/2"/>
                                          </p:val>
                                        </p:tav>
                                        <p:tav tm="100000">
                                          <p:val>
                                            <p:strVal val="#ppt_x"/>
                                          </p:val>
                                        </p:tav>
                                      </p:tavLst>
                                    </p:anim>
                                    <p:anim calcmode="lin" valueType="num">
                                      <p:cBhvr additive="base">
                                        <p:cTn id="57"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1" nodeType="clickEffect">
                                  <p:stCondLst>
                                    <p:cond delay="0"/>
                                  </p:stCondLst>
                                  <p:childTnLst>
                                    <p:animEffect transition="out" filter="randombar(horizontal)">
                                      <p:cBhvr>
                                        <p:cTn id="61" dur="500"/>
                                        <p:tgtEl>
                                          <p:spTgt spid="2"/>
                                        </p:tgtEl>
                                      </p:cBhvr>
                                    </p:animEffect>
                                    <p:set>
                                      <p:cBhvr>
                                        <p:cTn id="62" dur="1" fill="hold">
                                          <p:stCondLst>
                                            <p:cond delay="499"/>
                                          </p:stCondLst>
                                        </p:cTn>
                                        <p:tgtEl>
                                          <p:spTgt spid="2"/>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par>
                                <p:cTn id="66" presetID="14" presetClass="exit" presetSubtype="10" fill="hold" nodeType="withEffect">
                                  <p:stCondLst>
                                    <p:cond delay="0"/>
                                  </p:stCondLst>
                                  <p:childTnLst>
                                    <p:animEffect transition="out" filter="randombar(horizontal)">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4" presetClass="exit" presetSubtype="10" fill="hold" grpId="1" nodeType="withEffect">
                                  <p:stCondLst>
                                    <p:cond delay="0"/>
                                  </p:stCondLst>
                                  <p:childTnLst>
                                    <p:animEffect transition="out" filter="randombar(horizontal)">
                                      <p:cBhvr>
                                        <p:cTn id="70" dur="500"/>
                                        <p:tgtEl>
                                          <p:spTgt spid="9"/>
                                        </p:tgtEl>
                                      </p:cBhvr>
                                    </p:animEffect>
                                    <p:set>
                                      <p:cBhvr>
                                        <p:cTn id="71" dur="1" fill="hold">
                                          <p:stCondLst>
                                            <p:cond delay="499"/>
                                          </p:stCondLst>
                                        </p:cTn>
                                        <p:tgtEl>
                                          <p:spTgt spid="9"/>
                                        </p:tgtEl>
                                        <p:attrNameLst>
                                          <p:attrName>style.visibility</p:attrName>
                                        </p:attrNameLst>
                                      </p:cBhvr>
                                      <p:to>
                                        <p:strVal val="hidden"/>
                                      </p:to>
                                    </p:set>
                                  </p:childTnLst>
                                </p:cTn>
                              </p:par>
                              <p:par>
                                <p:cTn id="72" presetID="14" presetClass="exit" presetSubtype="10" fill="hold" grpId="1" nodeType="withEffect">
                                  <p:stCondLst>
                                    <p:cond delay="0"/>
                                  </p:stCondLst>
                                  <p:childTnLst>
                                    <p:animEffect transition="out" filter="randombar(horizontal)">
                                      <p:cBhvr>
                                        <p:cTn id="73" dur="500"/>
                                        <p:tgtEl>
                                          <p:spTgt spid="14"/>
                                        </p:tgtEl>
                                      </p:cBhvr>
                                    </p:animEffect>
                                    <p:set>
                                      <p:cBhvr>
                                        <p:cTn id="74" dur="1" fill="hold">
                                          <p:stCondLst>
                                            <p:cond delay="499"/>
                                          </p:stCondLst>
                                        </p:cTn>
                                        <p:tgtEl>
                                          <p:spTgt spid="14"/>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4"/>
                                        </p:tgtEl>
                                      </p:cBhvr>
                                    </p:animEffect>
                                    <p:set>
                                      <p:cBhvr>
                                        <p:cTn id="77" dur="1" fill="hold">
                                          <p:stCondLst>
                                            <p:cond delay="499"/>
                                          </p:stCondLst>
                                        </p:cTn>
                                        <p:tgtEl>
                                          <p:spTgt spid="4"/>
                                        </p:tgtEl>
                                        <p:attrNameLst>
                                          <p:attrName>style.visibility</p:attrName>
                                        </p:attrNameLst>
                                      </p:cBhvr>
                                      <p:to>
                                        <p:strVal val="hidden"/>
                                      </p:to>
                                    </p:set>
                                  </p:childTnLst>
                                </p:cTn>
                              </p:par>
                              <p:par>
                                <p:cTn id="78" presetID="14" presetClass="exit" presetSubtype="10" fill="hold" grpId="1" nodeType="withEffect">
                                  <p:stCondLst>
                                    <p:cond delay="0"/>
                                  </p:stCondLst>
                                  <p:childTnLst>
                                    <p:animEffect transition="out" filter="randombar(horizontal)">
                                      <p:cBhvr>
                                        <p:cTn id="79" dur="500"/>
                                        <p:tgtEl>
                                          <p:spTgt spid="3"/>
                                        </p:tgtEl>
                                      </p:cBhvr>
                                    </p:animEffect>
                                    <p:set>
                                      <p:cBhvr>
                                        <p:cTn id="80" dur="1" fill="hold">
                                          <p:stCondLst>
                                            <p:cond delay="499"/>
                                          </p:stCondLst>
                                        </p:cTn>
                                        <p:tgtEl>
                                          <p:spTgt spid="3"/>
                                        </p:tgtEl>
                                        <p:attrNameLst>
                                          <p:attrName>style.visibility</p:attrName>
                                        </p:attrNameLst>
                                      </p:cBhvr>
                                      <p:to>
                                        <p:strVal val="hidden"/>
                                      </p:to>
                                    </p:set>
                                  </p:childTnLst>
                                </p:cTn>
                              </p:par>
                              <p:par>
                                <p:cTn id="81" presetID="14" presetClass="exit" presetSubtype="10" fill="hold" grpId="1" nodeType="withEffect">
                                  <p:stCondLst>
                                    <p:cond delay="0"/>
                                  </p:stCondLst>
                                  <p:childTnLst>
                                    <p:animEffect transition="out" filter="randombar(horizontal)">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par>
                                <p:cTn id="84" presetID="14" presetClass="exit" presetSubtype="10" fill="hold" grpId="1" nodeType="withEffect">
                                  <p:stCondLst>
                                    <p:cond delay="0"/>
                                  </p:stCondLst>
                                  <p:childTnLst>
                                    <p:animEffect transition="out" filter="randombar(horizontal)">
                                      <p:cBhvr>
                                        <p:cTn id="85" dur="500"/>
                                        <p:tgtEl>
                                          <p:spTgt spid="15"/>
                                        </p:tgtEl>
                                      </p:cBhvr>
                                    </p:animEffect>
                                    <p:set>
                                      <p:cBhvr>
                                        <p:cTn id="86" dur="1" fill="hold">
                                          <p:stCondLst>
                                            <p:cond delay="499"/>
                                          </p:stCondLst>
                                        </p:cTn>
                                        <p:tgtEl>
                                          <p:spTgt spid="15"/>
                                        </p:tgtEl>
                                        <p:attrNameLst>
                                          <p:attrName>style.visibility</p:attrName>
                                        </p:attrNameLst>
                                      </p:cBhvr>
                                      <p:to>
                                        <p:strVal val="hidden"/>
                                      </p:to>
                                    </p:set>
                                  </p:childTnLst>
                                </p:cTn>
                              </p:par>
                              <p:par>
                                <p:cTn id="87" presetID="14" presetClass="exit" presetSubtype="10" fill="hold" grpId="0" nodeType="withEffect">
                                  <p:stCondLst>
                                    <p:cond delay="0"/>
                                  </p:stCondLst>
                                  <p:childTnLst>
                                    <p:animEffect transition="out" filter="randombar(horizontal)">
                                      <p:cBhvr>
                                        <p:cTn id="88" dur="500"/>
                                        <p:tgtEl>
                                          <p:spTgt spid="5"/>
                                        </p:tgtEl>
                                      </p:cBhvr>
                                    </p:animEffect>
                                    <p:set>
                                      <p:cBhvr>
                                        <p:cTn id="89" dur="1" fill="hold">
                                          <p:stCondLst>
                                            <p:cond delay="499"/>
                                          </p:stCondLst>
                                        </p:cTn>
                                        <p:tgtEl>
                                          <p:spTgt spid="5"/>
                                        </p:tgtEl>
                                        <p:attrNameLst>
                                          <p:attrName>style.visibility</p:attrName>
                                        </p:attrNameLst>
                                      </p:cBhvr>
                                      <p:to>
                                        <p:strVal val="hidden"/>
                                      </p:to>
                                    </p:set>
                                  </p:childTnLst>
                                </p:cTn>
                              </p:par>
                              <p:par>
                                <p:cTn id="90" presetID="14" presetClass="exit" presetSubtype="10" fill="hold" grpId="1" nodeType="withEffect">
                                  <p:stCondLst>
                                    <p:cond delay="0"/>
                                  </p:stCondLst>
                                  <p:childTnLst>
                                    <p:animEffect transition="out" filter="randombar(horizontal)">
                                      <p:cBhvr>
                                        <p:cTn id="91" dur="500"/>
                                        <p:tgtEl>
                                          <p:spTgt spid="8"/>
                                        </p:tgtEl>
                                      </p:cBhvr>
                                    </p:animEffect>
                                    <p:set>
                                      <p:cBhvr>
                                        <p:cTn id="9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8" grpId="0" animBg="1"/>
      <p:bldP spid="8" grpId="1" animBg="1"/>
      <p:bldP spid="9" grpId="0" animBg="1"/>
      <p:bldP spid="9" grpId="1" animBg="1"/>
      <p:bldP spid="10" grpId="0" animBg="1"/>
      <p:bldP spid="10" grpId="1" animBg="1"/>
      <p:bldP spid="14" grpId="0" animBg="1"/>
      <p:bldP spid="14" grpId="1" animBg="1"/>
      <p:bldP spid="15" grpId="0" animBg="1"/>
      <p:bldP spid="15" grpId="1" animBg="1"/>
      <p:bldP spid="16" grpId="0" animBg="1"/>
      <p:bldP spid="16" grpId="1"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5DAB7B2-35A7-4C04-A2CC-50345DD3D6E4}"/>
              </a:ext>
            </a:extLst>
          </p:cNvPr>
          <p:cNvGrpSpPr/>
          <p:nvPr/>
        </p:nvGrpSpPr>
        <p:grpSpPr>
          <a:xfrm>
            <a:off x="26018" y="1082545"/>
            <a:ext cx="8598907" cy="5746879"/>
            <a:chOff x="26018" y="1082545"/>
            <a:chExt cx="8598907" cy="5746879"/>
          </a:xfrm>
        </p:grpSpPr>
        <p:pic>
          <p:nvPicPr>
            <p:cNvPr id="18" name="Picture 17">
              <a:extLst>
                <a:ext uri="{FF2B5EF4-FFF2-40B4-BE49-F238E27FC236}">
                  <a16:creationId xmlns:a16="http://schemas.microsoft.com/office/drawing/2014/main" id="{1A8D5AD5-ECA4-4680-A720-58FC82A91C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18" y="1082545"/>
              <a:ext cx="8598907" cy="5746879"/>
            </a:xfrm>
            <a:prstGeom prst="rect">
              <a:avLst/>
            </a:prstGeom>
          </p:spPr>
        </p:pic>
        <p:pic>
          <p:nvPicPr>
            <p:cNvPr id="5" name="Picture 4">
              <a:extLst>
                <a:ext uri="{FF2B5EF4-FFF2-40B4-BE49-F238E27FC236}">
                  <a16:creationId xmlns:a16="http://schemas.microsoft.com/office/drawing/2014/main" id="{0CC54610-DBA2-4BCA-AE37-3EA673FB1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147" y="3409950"/>
              <a:ext cx="4243855" cy="2596342"/>
            </a:xfrm>
            <a:prstGeom prst="rect">
              <a:avLst/>
            </a:prstGeom>
          </p:spPr>
        </p:pic>
      </p:grpSp>
      <p:sp>
        <p:nvSpPr>
          <p:cNvPr id="6" name="TextBox 5">
            <a:extLst>
              <a:ext uri="{FF2B5EF4-FFF2-40B4-BE49-F238E27FC236}">
                <a16:creationId xmlns:a16="http://schemas.microsoft.com/office/drawing/2014/main" id="{78C3F9F9-0F6E-4673-A05F-9590A439C5E4}"/>
              </a:ext>
            </a:extLst>
          </p:cNvPr>
          <p:cNvSpPr txBox="1"/>
          <p:nvPr/>
        </p:nvSpPr>
        <p:spPr>
          <a:xfrm>
            <a:off x="185383" y="278213"/>
            <a:ext cx="5615341"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Bar Chart Formatting</a:t>
            </a:r>
          </a:p>
        </p:txBody>
      </p:sp>
      <p:sp>
        <p:nvSpPr>
          <p:cNvPr id="11" name="TextBox 10">
            <a:extLst>
              <a:ext uri="{FF2B5EF4-FFF2-40B4-BE49-F238E27FC236}">
                <a16:creationId xmlns:a16="http://schemas.microsoft.com/office/drawing/2014/main" id="{6EAA3037-877F-4819-99D3-ED375685084C}"/>
              </a:ext>
            </a:extLst>
          </p:cNvPr>
          <p:cNvSpPr txBox="1"/>
          <p:nvPr/>
        </p:nvSpPr>
        <p:spPr>
          <a:xfrm>
            <a:off x="8848725" y="1077997"/>
            <a:ext cx="3143250" cy="1015663"/>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Make the </a:t>
            </a:r>
            <a:r>
              <a:rPr lang="en-CA" b="1" dirty="0"/>
              <a:t>Data Labels </a:t>
            </a:r>
            <a:r>
              <a:rPr lang="en-CA" dirty="0"/>
              <a:t>so they are 270°.  They are more readable.</a:t>
            </a:r>
            <a:endParaRPr lang="en-GB" dirty="0"/>
          </a:p>
        </p:txBody>
      </p:sp>
      <p:sp>
        <p:nvSpPr>
          <p:cNvPr id="22" name="TextBox 21">
            <a:extLst>
              <a:ext uri="{FF2B5EF4-FFF2-40B4-BE49-F238E27FC236}">
                <a16:creationId xmlns:a16="http://schemas.microsoft.com/office/drawing/2014/main" id="{C627FBBB-39E7-4DF7-93B4-37A35C098B99}"/>
              </a:ext>
            </a:extLst>
          </p:cNvPr>
          <p:cNvSpPr txBox="1"/>
          <p:nvPr/>
        </p:nvSpPr>
        <p:spPr>
          <a:xfrm>
            <a:off x="8848725" y="2632545"/>
            <a:ext cx="3143250" cy="1323439"/>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b="1" dirty="0"/>
              <a:t>Text Direction </a:t>
            </a:r>
            <a:r>
              <a:rPr lang="en-CA" dirty="0"/>
              <a:t>has options for every 45°, but if you need to be </a:t>
            </a:r>
            <a:r>
              <a:rPr lang="en-CA" b="1" dirty="0"/>
              <a:t>more specific </a:t>
            </a:r>
            <a:r>
              <a:rPr lang="en-CA" dirty="0"/>
              <a:t>you can enter in a number.</a:t>
            </a:r>
            <a:endParaRPr lang="en-GB" dirty="0"/>
          </a:p>
        </p:txBody>
      </p:sp>
      <p:pic>
        <p:nvPicPr>
          <p:cNvPr id="9" name="Picture 8">
            <a:extLst>
              <a:ext uri="{FF2B5EF4-FFF2-40B4-BE49-F238E27FC236}">
                <a16:creationId xmlns:a16="http://schemas.microsoft.com/office/drawing/2014/main" id="{DB2C3211-AF1B-433D-AB1C-FFA730A2B4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0775" y="2935371"/>
            <a:ext cx="2171700" cy="3656261"/>
          </a:xfrm>
          <a:prstGeom prst="rect">
            <a:avLst/>
          </a:prstGeom>
        </p:spPr>
      </p:pic>
      <p:cxnSp>
        <p:nvCxnSpPr>
          <p:cNvPr id="23" name="Straight Arrow Connector 22">
            <a:extLst>
              <a:ext uri="{FF2B5EF4-FFF2-40B4-BE49-F238E27FC236}">
                <a16:creationId xmlns:a16="http://schemas.microsoft.com/office/drawing/2014/main" id="{08719E4F-AB63-461E-A257-CF105FA8DC6A}"/>
              </a:ext>
            </a:extLst>
          </p:cNvPr>
          <p:cNvCxnSpPr>
            <a:cxnSpLocks/>
          </p:cNvCxnSpPr>
          <p:nvPr/>
        </p:nvCxnSpPr>
        <p:spPr>
          <a:xfrm flipH="1">
            <a:off x="8127998" y="2935985"/>
            <a:ext cx="720727" cy="15907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5188AD5-582E-47F3-97FA-BAB8436B679E}"/>
              </a:ext>
            </a:extLst>
          </p:cNvPr>
          <p:cNvCxnSpPr>
            <a:cxnSpLocks/>
          </p:cNvCxnSpPr>
          <p:nvPr/>
        </p:nvCxnSpPr>
        <p:spPr>
          <a:xfrm flipH="1">
            <a:off x="8164945" y="3576660"/>
            <a:ext cx="2456873" cy="12909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97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1+#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right)">
                                      <p:cBhvr>
                                        <p:cTn id="18" dur="500"/>
                                        <p:tgtEl>
                                          <p:spTgt spid="23"/>
                                        </p:tgtEl>
                                      </p:cBhvr>
                                    </p:animEffect>
                                  </p:childTnLst>
                                </p:cTn>
                              </p:par>
                            </p:childTnLst>
                          </p:cTn>
                        </p:par>
                        <p:par>
                          <p:cTn id="19" fill="hold">
                            <p:stCondLst>
                              <p:cond delay="1000"/>
                            </p:stCondLst>
                            <p:childTnLst>
                              <p:par>
                                <p:cTn id="20" presetID="22" presetClass="entr" presetSubtype="2"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righ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E8082D-98D3-4B8D-A0CE-105E1DB591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6" y="1058746"/>
            <a:ext cx="8677274" cy="5799254"/>
          </a:xfrm>
          <a:prstGeom prst="rect">
            <a:avLst/>
          </a:prstGeom>
        </p:spPr>
      </p:pic>
      <p:sp>
        <p:nvSpPr>
          <p:cNvPr id="7" name="TextBox 6">
            <a:extLst>
              <a:ext uri="{FF2B5EF4-FFF2-40B4-BE49-F238E27FC236}">
                <a16:creationId xmlns:a16="http://schemas.microsoft.com/office/drawing/2014/main" id="{C9043C79-DAC4-42E1-987A-463D34FC665D}"/>
              </a:ext>
            </a:extLst>
          </p:cNvPr>
          <p:cNvSpPr txBox="1"/>
          <p:nvPr/>
        </p:nvSpPr>
        <p:spPr>
          <a:xfrm>
            <a:off x="128233" y="192082"/>
            <a:ext cx="5100991"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 – Doughnut Chart</a:t>
            </a:r>
          </a:p>
        </p:txBody>
      </p:sp>
      <p:sp>
        <p:nvSpPr>
          <p:cNvPr id="8" name="TextBox 7">
            <a:extLst>
              <a:ext uri="{FF2B5EF4-FFF2-40B4-BE49-F238E27FC236}">
                <a16:creationId xmlns:a16="http://schemas.microsoft.com/office/drawing/2014/main" id="{12D454F6-06E2-4F21-8173-3405DC453A75}"/>
              </a:ext>
            </a:extLst>
          </p:cNvPr>
          <p:cNvSpPr txBox="1"/>
          <p:nvPr/>
        </p:nvSpPr>
        <p:spPr>
          <a:xfrm>
            <a:off x="8867778" y="192082"/>
            <a:ext cx="3095622"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defRPr sz="2000"/>
            </a:lvl1pPr>
          </a:lstStyle>
          <a:p>
            <a:r>
              <a:rPr lang="en-CA" dirty="0"/>
              <a:t>To create a doughnut chart</a:t>
            </a:r>
          </a:p>
        </p:txBody>
      </p:sp>
      <p:sp>
        <p:nvSpPr>
          <p:cNvPr id="22" name="TextBox 21">
            <a:extLst>
              <a:ext uri="{FF2B5EF4-FFF2-40B4-BE49-F238E27FC236}">
                <a16:creationId xmlns:a16="http://schemas.microsoft.com/office/drawing/2014/main" id="{F88E8CB8-753B-4A3F-B13F-962B5ADF5BA3}"/>
              </a:ext>
            </a:extLst>
          </p:cNvPr>
          <p:cNvSpPr txBox="1"/>
          <p:nvPr/>
        </p:nvSpPr>
        <p:spPr>
          <a:xfrm>
            <a:off x="8867778" y="925597"/>
            <a:ext cx="3143250" cy="1015663"/>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Select the </a:t>
            </a:r>
            <a:r>
              <a:rPr lang="en-CA" b="1" dirty="0"/>
              <a:t>doughnut</a:t>
            </a:r>
            <a:r>
              <a:rPr lang="en-CA" dirty="0"/>
              <a:t> chart by first clicking on the </a:t>
            </a:r>
            <a:r>
              <a:rPr lang="en-CA" b="1" dirty="0"/>
              <a:t>PivotTable Analyze </a:t>
            </a:r>
            <a:r>
              <a:rPr lang="en-CA" dirty="0"/>
              <a:t>tab.</a:t>
            </a:r>
            <a:endParaRPr lang="en-GB" dirty="0"/>
          </a:p>
        </p:txBody>
      </p:sp>
      <p:cxnSp>
        <p:nvCxnSpPr>
          <p:cNvPr id="23" name="Straight Arrow Connector 22">
            <a:extLst>
              <a:ext uri="{FF2B5EF4-FFF2-40B4-BE49-F238E27FC236}">
                <a16:creationId xmlns:a16="http://schemas.microsoft.com/office/drawing/2014/main" id="{5D04880F-C3EB-488D-ABA4-C01F608C25A8}"/>
              </a:ext>
            </a:extLst>
          </p:cNvPr>
          <p:cNvCxnSpPr>
            <a:cxnSpLocks/>
            <a:stCxn id="22" idx="1"/>
          </p:cNvCxnSpPr>
          <p:nvPr/>
        </p:nvCxnSpPr>
        <p:spPr>
          <a:xfrm flipH="1">
            <a:off x="6343650" y="1433429"/>
            <a:ext cx="2524128" cy="1667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6EF1B961-5ACE-4491-9952-7582D0E6D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6183" y="1755836"/>
            <a:ext cx="568276" cy="708016"/>
          </a:xfrm>
          <a:prstGeom prst="rect">
            <a:avLst/>
          </a:prstGeom>
        </p:spPr>
      </p:pic>
      <p:sp>
        <p:nvSpPr>
          <p:cNvPr id="30" name="TextBox 29">
            <a:extLst>
              <a:ext uri="{FF2B5EF4-FFF2-40B4-BE49-F238E27FC236}">
                <a16:creationId xmlns:a16="http://schemas.microsoft.com/office/drawing/2014/main" id="{ED7BE56B-04E1-4E85-B34D-FC248460DB2F}"/>
              </a:ext>
            </a:extLst>
          </p:cNvPr>
          <p:cNvSpPr txBox="1"/>
          <p:nvPr/>
        </p:nvSpPr>
        <p:spPr>
          <a:xfrm>
            <a:off x="8867778" y="2066754"/>
            <a:ext cx="3143250" cy="1015663"/>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Then click on the </a:t>
            </a:r>
            <a:r>
              <a:rPr lang="en-CA" b="1" dirty="0"/>
              <a:t>PivotChart </a:t>
            </a:r>
            <a:r>
              <a:rPr lang="en-CA" dirty="0"/>
              <a:t>button, which displays the </a:t>
            </a:r>
            <a:r>
              <a:rPr lang="en-CA" b="1" dirty="0"/>
              <a:t>Insert Chart</a:t>
            </a:r>
            <a:r>
              <a:rPr lang="en-CA" dirty="0"/>
              <a:t> dialog.</a:t>
            </a:r>
            <a:endParaRPr lang="en-GB" b="1" dirty="0"/>
          </a:p>
        </p:txBody>
      </p:sp>
      <p:cxnSp>
        <p:nvCxnSpPr>
          <p:cNvPr id="31" name="Straight Arrow Connector 30">
            <a:extLst>
              <a:ext uri="{FF2B5EF4-FFF2-40B4-BE49-F238E27FC236}">
                <a16:creationId xmlns:a16="http://schemas.microsoft.com/office/drawing/2014/main" id="{CA9A2FEF-2A0D-42AC-BD5B-ABA5DF37DC4E}"/>
              </a:ext>
            </a:extLst>
          </p:cNvPr>
          <p:cNvCxnSpPr>
            <a:cxnSpLocks/>
            <a:stCxn id="30" idx="1"/>
            <a:endCxn id="29" idx="3"/>
          </p:cNvCxnSpPr>
          <p:nvPr/>
        </p:nvCxnSpPr>
        <p:spPr>
          <a:xfrm flipH="1" flipV="1">
            <a:off x="5904459" y="2109844"/>
            <a:ext cx="2963319" cy="4647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0ECD76B-7CF6-48F4-B2D8-69366685A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465" y="1768634"/>
            <a:ext cx="5290185" cy="5006484"/>
          </a:xfrm>
          <a:prstGeom prst="rect">
            <a:avLst/>
          </a:prstGeom>
        </p:spPr>
      </p:pic>
      <p:sp>
        <p:nvSpPr>
          <p:cNvPr id="33" name="TextBox 32">
            <a:extLst>
              <a:ext uri="{FF2B5EF4-FFF2-40B4-BE49-F238E27FC236}">
                <a16:creationId xmlns:a16="http://schemas.microsoft.com/office/drawing/2014/main" id="{E2961112-6AD9-44C6-8565-350315639F0F}"/>
              </a:ext>
            </a:extLst>
          </p:cNvPr>
          <p:cNvSpPr txBox="1"/>
          <p:nvPr/>
        </p:nvSpPr>
        <p:spPr>
          <a:xfrm>
            <a:off x="285749" y="4956729"/>
            <a:ext cx="3143250" cy="1015663"/>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Next, select the </a:t>
            </a:r>
            <a:r>
              <a:rPr lang="en-CA" b="1" dirty="0"/>
              <a:t>Pie</a:t>
            </a:r>
            <a:r>
              <a:rPr lang="en-CA" dirty="0"/>
              <a:t> category from the left side navigation pane.</a:t>
            </a:r>
            <a:endParaRPr lang="en-GB" b="1" dirty="0"/>
          </a:p>
        </p:txBody>
      </p:sp>
      <p:cxnSp>
        <p:nvCxnSpPr>
          <p:cNvPr id="34" name="Straight Arrow Connector 33">
            <a:extLst>
              <a:ext uri="{FF2B5EF4-FFF2-40B4-BE49-F238E27FC236}">
                <a16:creationId xmlns:a16="http://schemas.microsoft.com/office/drawing/2014/main" id="{534491CB-3FFE-486C-A9B4-6478384E7EA9}"/>
              </a:ext>
            </a:extLst>
          </p:cNvPr>
          <p:cNvCxnSpPr>
            <a:cxnSpLocks/>
            <a:stCxn id="33" idx="0"/>
          </p:cNvCxnSpPr>
          <p:nvPr/>
        </p:nvCxnSpPr>
        <p:spPr>
          <a:xfrm flipV="1">
            <a:off x="1857374" y="3286127"/>
            <a:ext cx="1" cy="16706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7D0067D-9B6B-4595-8BB2-631359DCEBFF}"/>
              </a:ext>
            </a:extLst>
          </p:cNvPr>
          <p:cNvSpPr txBox="1"/>
          <p:nvPr/>
        </p:nvSpPr>
        <p:spPr>
          <a:xfrm>
            <a:off x="8867778" y="3256213"/>
            <a:ext cx="3143250" cy="1015663"/>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Finally, on the </a:t>
            </a:r>
            <a:r>
              <a:rPr lang="en-CA" b="1" dirty="0"/>
              <a:t>Pie</a:t>
            </a:r>
            <a:r>
              <a:rPr lang="en-CA" dirty="0"/>
              <a:t> charts panel select the </a:t>
            </a:r>
            <a:r>
              <a:rPr lang="en-CA" b="1" dirty="0"/>
              <a:t>doughnut</a:t>
            </a:r>
            <a:r>
              <a:rPr lang="en-CA" dirty="0"/>
              <a:t> chart.</a:t>
            </a:r>
            <a:endParaRPr lang="en-GB" b="1" dirty="0"/>
          </a:p>
        </p:txBody>
      </p:sp>
      <p:cxnSp>
        <p:nvCxnSpPr>
          <p:cNvPr id="40" name="Straight Arrow Connector 39">
            <a:extLst>
              <a:ext uri="{FF2B5EF4-FFF2-40B4-BE49-F238E27FC236}">
                <a16:creationId xmlns:a16="http://schemas.microsoft.com/office/drawing/2014/main" id="{6F44ADFB-683E-4B04-8828-0612E645DC88}"/>
              </a:ext>
            </a:extLst>
          </p:cNvPr>
          <p:cNvCxnSpPr>
            <a:cxnSpLocks/>
            <a:stCxn id="39" idx="1"/>
          </p:cNvCxnSpPr>
          <p:nvPr/>
        </p:nvCxnSpPr>
        <p:spPr>
          <a:xfrm flipH="1" flipV="1">
            <a:off x="4733926" y="2648064"/>
            <a:ext cx="4133852" cy="11159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891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right)">
                                      <p:cBhvr>
                                        <p:cTn id="12" dur="500"/>
                                        <p:tgtEl>
                                          <p:spTgt spid="23"/>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1+#ppt_w/2"/>
                                          </p:val>
                                        </p:tav>
                                        <p:tav tm="100000">
                                          <p:val>
                                            <p:strVal val="#ppt_x"/>
                                          </p:val>
                                        </p:tav>
                                      </p:tavLst>
                                    </p:anim>
                                    <p:anim calcmode="lin" valueType="num">
                                      <p:cBhvr additive="base">
                                        <p:cTn id="21" dur="500" fill="hold"/>
                                        <p:tgtEl>
                                          <p:spTgt spid="30"/>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2" fill="hold"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right)">
                                      <p:cBhvr>
                                        <p:cTn id="25" dur="500"/>
                                        <p:tgtEl>
                                          <p:spTgt spid="31"/>
                                        </p:tgtEl>
                                      </p:cBhvr>
                                    </p:animEffect>
                                  </p:childTnLst>
                                </p:cTn>
                              </p:par>
                            </p:childTnLst>
                          </p:cTn>
                        </p:par>
                        <p:par>
                          <p:cTn id="26" fill="hold">
                            <p:stCondLst>
                              <p:cond delay="2500"/>
                            </p:stCondLst>
                            <p:childTnLst>
                              <p:par>
                                <p:cTn id="27" presetID="22" presetClass="entr" presetSubtype="1"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up)">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xit" presetSubtype="8" fill="hold" nodeType="clickEffect">
                                  <p:stCondLst>
                                    <p:cond delay="0"/>
                                  </p:stCondLst>
                                  <p:childTnLst>
                                    <p:animEffect transition="out" filter="wipe(left)">
                                      <p:cBhvr>
                                        <p:cTn id="33" dur="500"/>
                                        <p:tgtEl>
                                          <p:spTgt spid="31"/>
                                        </p:tgtEl>
                                      </p:cBhvr>
                                    </p:animEffect>
                                    <p:set>
                                      <p:cBhvr>
                                        <p:cTn id="34" dur="1" fill="hold">
                                          <p:stCondLst>
                                            <p:cond delay="499"/>
                                          </p:stCondLst>
                                        </p:cTn>
                                        <p:tgtEl>
                                          <p:spTgt spid="31"/>
                                        </p:tgtEl>
                                        <p:attrNameLst>
                                          <p:attrName>style.visibility</p:attrName>
                                        </p:attrNameLst>
                                      </p:cBhvr>
                                      <p:to>
                                        <p:strVal val="hidden"/>
                                      </p:to>
                                    </p:set>
                                  </p:childTnLst>
                                </p:cTn>
                              </p:par>
                            </p:childTnLst>
                          </p:cTn>
                        </p:par>
                        <p:par>
                          <p:cTn id="35" fill="hold">
                            <p:stCondLst>
                              <p:cond delay="500"/>
                            </p:stCondLst>
                            <p:childTnLst>
                              <p:par>
                                <p:cTn id="36" presetID="2" presetClass="entr" presetSubtype="2"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500" fill="hold"/>
                                        <p:tgtEl>
                                          <p:spTgt spid="33"/>
                                        </p:tgtEl>
                                        <p:attrNameLst>
                                          <p:attrName>ppt_x</p:attrName>
                                        </p:attrNameLst>
                                      </p:cBhvr>
                                      <p:tavLst>
                                        <p:tav tm="0">
                                          <p:val>
                                            <p:strVal val="1+#ppt_w/2"/>
                                          </p:val>
                                        </p:tav>
                                        <p:tav tm="100000">
                                          <p:val>
                                            <p:strVal val="#ppt_x"/>
                                          </p:val>
                                        </p:tav>
                                      </p:tavLst>
                                    </p:anim>
                                    <p:anim calcmode="lin" valueType="num">
                                      <p:cBhvr additive="base">
                                        <p:cTn id="39" dur="500" fill="hold"/>
                                        <p:tgtEl>
                                          <p:spTgt spid="33"/>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22" presetClass="entr" presetSubtype="2" fill="hold"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right)">
                                      <p:cBhvr>
                                        <p:cTn id="43" dur="500"/>
                                        <p:tgtEl>
                                          <p:spTgt spid="34"/>
                                        </p:tgtEl>
                                      </p:cBhvr>
                                    </p:animEffect>
                                  </p:childTnLst>
                                </p:cTn>
                              </p:par>
                            </p:childTnLst>
                          </p:cTn>
                        </p:par>
                        <p:par>
                          <p:cTn id="44" fill="hold">
                            <p:stCondLst>
                              <p:cond delay="1500"/>
                            </p:stCondLst>
                            <p:childTnLst>
                              <p:par>
                                <p:cTn id="45" presetID="2" presetClass="entr" presetSubtype="2" fill="hold" grpId="0" nodeType="after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500" fill="hold"/>
                                        <p:tgtEl>
                                          <p:spTgt spid="39"/>
                                        </p:tgtEl>
                                        <p:attrNameLst>
                                          <p:attrName>ppt_x</p:attrName>
                                        </p:attrNameLst>
                                      </p:cBhvr>
                                      <p:tavLst>
                                        <p:tav tm="0">
                                          <p:val>
                                            <p:strVal val="1+#ppt_w/2"/>
                                          </p:val>
                                        </p:tav>
                                        <p:tav tm="100000">
                                          <p:val>
                                            <p:strVal val="#ppt_x"/>
                                          </p:val>
                                        </p:tav>
                                      </p:tavLst>
                                    </p:anim>
                                    <p:anim calcmode="lin" valueType="num">
                                      <p:cBhvr additive="base">
                                        <p:cTn id="48" dur="500" fill="hold"/>
                                        <p:tgtEl>
                                          <p:spTgt spid="39"/>
                                        </p:tgtEl>
                                        <p:attrNameLst>
                                          <p:attrName>ppt_y</p:attrName>
                                        </p:attrNameLst>
                                      </p:cBhvr>
                                      <p:tavLst>
                                        <p:tav tm="0">
                                          <p:val>
                                            <p:strVal val="#ppt_y"/>
                                          </p:val>
                                        </p:tav>
                                        <p:tav tm="100000">
                                          <p:val>
                                            <p:strVal val="#ppt_y"/>
                                          </p:val>
                                        </p:tav>
                                      </p:tavLst>
                                    </p:anim>
                                  </p:childTnLst>
                                </p:cTn>
                              </p:par>
                            </p:childTnLst>
                          </p:cTn>
                        </p:par>
                        <p:par>
                          <p:cTn id="49" fill="hold">
                            <p:stCondLst>
                              <p:cond delay="2000"/>
                            </p:stCondLst>
                            <p:childTnLst>
                              <p:par>
                                <p:cTn id="50" presetID="22" presetClass="entr" presetSubtype="2" fill="hold"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right)">
                                      <p:cBhvr>
                                        <p:cTn id="52" dur="5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8" fill="hold" grpId="1" nodeType="clickEffect">
                                  <p:stCondLst>
                                    <p:cond delay="0"/>
                                  </p:stCondLst>
                                  <p:childTnLst>
                                    <p:animEffect transition="out" filter="wipe(left)">
                                      <p:cBhvr>
                                        <p:cTn id="56" dur="500"/>
                                        <p:tgtEl>
                                          <p:spTgt spid="22"/>
                                        </p:tgtEl>
                                      </p:cBhvr>
                                    </p:animEffect>
                                    <p:set>
                                      <p:cBhvr>
                                        <p:cTn id="57" dur="1" fill="hold">
                                          <p:stCondLst>
                                            <p:cond delay="499"/>
                                          </p:stCondLst>
                                        </p:cTn>
                                        <p:tgtEl>
                                          <p:spTgt spid="22"/>
                                        </p:tgtEl>
                                        <p:attrNameLst>
                                          <p:attrName>style.visibility</p:attrName>
                                        </p:attrNameLst>
                                      </p:cBhvr>
                                      <p:to>
                                        <p:strVal val="hidden"/>
                                      </p:to>
                                    </p:set>
                                  </p:childTnLst>
                                </p:cTn>
                              </p:par>
                              <p:par>
                                <p:cTn id="58" presetID="22" presetClass="exit" presetSubtype="8" fill="hold" nodeType="withEffect">
                                  <p:stCondLst>
                                    <p:cond delay="0"/>
                                  </p:stCondLst>
                                  <p:childTnLst>
                                    <p:animEffect transition="out" filter="wipe(left)">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22" presetClass="exit" presetSubtype="8" fill="hold" nodeType="withEffect">
                                  <p:stCondLst>
                                    <p:cond delay="0"/>
                                  </p:stCondLst>
                                  <p:childTnLst>
                                    <p:animEffect transition="out" filter="wipe(left)">
                                      <p:cBhvr>
                                        <p:cTn id="62" dur="500"/>
                                        <p:tgtEl>
                                          <p:spTgt spid="29"/>
                                        </p:tgtEl>
                                      </p:cBhvr>
                                    </p:animEffect>
                                    <p:set>
                                      <p:cBhvr>
                                        <p:cTn id="63" dur="1" fill="hold">
                                          <p:stCondLst>
                                            <p:cond delay="499"/>
                                          </p:stCondLst>
                                        </p:cTn>
                                        <p:tgtEl>
                                          <p:spTgt spid="29"/>
                                        </p:tgtEl>
                                        <p:attrNameLst>
                                          <p:attrName>style.visibility</p:attrName>
                                        </p:attrNameLst>
                                      </p:cBhvr>
                                      <p:to>
                                        <p:strVal val="hidden"/>
                                      </p:to>
                                    </p:set>
                                  </p:childTnLst>
                                </p:cTn>
                              </p:par>
                              <p:par>
                                <p:cTn id="64" presetID="22" presetClass="exit" presetSubtype="8" fill="hold" grpId="1" nodeType="withEffect">
                                  <p:stCondLst>
                                    <p:cond delay="0"/>
                                  </p:stCondLst>
                                  <p:childTnLst>
                                    <p:animEffect transition="out" filter="wipe(left)">
                                      <p:cBhvr>
                                        <p:cTn id="65" dur="500"/>
                                        <p:tgtEl>
                                          <p:spTgt spid="30"/>
                                        </p:tgtEl>
                                      </p:cBhvr>
                                    </p:animEffect>
                                    <p:set>
                                      <p:cBhvr>
                                        <p:cTn id="66" dur="1" fill="hold">
                                          <p:stCondLst>
                                            <p:cond delay="499"/>
                                          </p:stCondLst>
                                        </p:cTn>
                                        <p:tgtEl>
                                          <p:spTgt spid="30"/>
                                        </p:tgtEl>
                                        <p:attrNameLst>
                                          <p:attrName>style.visibility</p:attrName>
                                        </p:attrNameLst>
                                      </p:cBhvr>
                                      <p:to>
                                        <p:strVal val="hidden"/>
                                      </p:to>
                                    </p:set>
                                  </p:childTnLst>
                                </p:cTn>
                              </p:par>
                              <p:par>
                                <p:cTn id="67" presetID="22" presetClass="exit" presetSubtype="8" fill="hold" nodeType="withEffect">
                                  <p:stCondLst>
                                    <p:cond delay="0"/>
                                  </p:stCondLst>
                                  <p:childTnLst>
                                    <p:animEffect transition="out" filter="wipe(left)">
                                      <p:cBhvr>
                                        <p:cTn id="68" dur="500"/>
                                        <p:tgtEl>
                                          <p:spTgt spid="31"/>
                                        </p:tgtEl>
                                      </p:cBhvr>
                                    </p:animEffect>
                                    <p:set>
                                      <p:cBhvr>
                                        <p:cTn id="69" dur="1" fill="hold">
                                          <p:stCondLst>
                                            <p:cond delay="499"/>
                                          </p:stCondLst>
                                        </p:cTn>
                                        <p:tgtEl>
                                          <p:spTgt spid="31"/>
                                        </p:tgtEl>
                                        <p:attrNameLst>
                                          <p:attrName>style.visibility</p:attrName>
                                        </p:attrNameLst>
                                      </p:cBhvr>
                                      <p:to>
                                        <p:strVal val="hidden"/>
                                      </p:to>
                                    </p:set>
                                  </p:childTnLst>
                                </p:cTn>
                              </p:par>
                              <p:par>
                                <p:cTn id="70" presetID="22" presetClass="exit" presetSubtype="8" fill="hold" nodeType="withEffect">
                                  <p:stCondLst>
                                    <p:cond delay="0"/>
                                  </p:stCondLst>
                                  <p:childTnLst>
                                    <p:animEffect transition="out" filter="wipe(left)">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par>
                                <p:cTn id="73" presetID="22" presetClass="exit" presetSubtype="8" fill="hold" grpId="1" nodeType="withEffect">
                                  <p:stCondLst>
                                    <p:cond delay="0"/>
                                  </p:stCondLst>
                                  <p:childTnLst>
                                    <p:animEffect transition="out" filter="wipe(left)">
                                      <p:cBhvr>
                                        <p:cTn id="74" dur="500"/>
                                        <p:tgtEl>
                                          <p:spTgt spid="39"/>
                                        </p:tgtEl>
                                      </p:cBhvr>
                                    </p:animEffect>
                                    <p:set>
                                      <p:cBhvr>
                                        <p:cTn id="75" dur="1" fill="hold">
                                          <p:stCondLst>
                                            <p:cond delay="499"/>
                                          </p:stCondLst>
                                        </p:cTn>
                                        <p:tgtEl>
                                          <p:spTgt spid="39"/>
                                        </p:tgtEl>
                                        <p:attrNameLst>
                                          <p:attrName>style.visibility</p:attrName>
                                        </p:attrNameLst>
                                      </p:cBhvr>
                                      <p:to>
                                        <p:strVal val="hidden"/>
                                      </p:to>
                                    </p:set>
                                  </p:childTnLst>
                                </p:cTn>
                              </p:par>
                              <p:par>
                                <p:cTn id="76" presetID="22" presetClass="exit" presetSubtype="8" fill="hold" nodeType="withEffect">
                                  <p:stCondLst>
                                    <p:cond delay="0"/>
                                  </p:stCondLst>
                                  <p:childTnLst>
                                    <p:animEffect transition="out" filter="wipe(left)">
                                      <p:cBhvr>
                                        <p:cTn id="77" dur="500"/>
                                        <p:tgtEl>
                                          <p:spTgt spid="40"/>
                                        </p:tgtEl>
                                      </p:cBhvr>
                                    </p:animEffect>
                                    <p:set>
                                      <p:cBhvr>
                                        <p:cTn id="78" dur="1" fill="hold">
                                          <p:stCondLst>
                                            <p:cond delay="499"/>
                                          </p:stCondLst>
                                        </p:cTn>
                                        <p:tgtEl>
                                          <p:spTgt spid="40"/>
                                        </p:tgtEl>
                                        <p:attrNameLst>
                                          <p:attrName>style.visibility</p:attrName>
                                        </p:attrNameLst>
                                      </p:cBhvr>
                                      <p:to>
                                        <p:strVal val="hidden"/>
                                      </p:to>
                                    </p:set>
                                  </p:childTnLst>
                                </p:cTn>
                              </p:par>
                              <p:par>
                                <p:cTn id="79" presetID="22" presetClass="exit" presetSubtype="8" fill="hold" grpId="1" nodeType="withEffect">
                                  <p:stCondLst>
                                    <p:cond delay="0"/>
                                  </p:stCondLst>
                                  <p:childTnLst>
                                    <p:animEffect transition="out" filter="wipe(left)">
                                      <p:cBhvr>
                                        <p:cTn id="80" dur="500"/>
                                        <p:tgtEl>
                                          <p:spTgt spid="33"/>
                                        </p:tgtEl>
                                      </p:cBhvr>
                                    </p:animEffect>
                                    <p:set>
                                      <p:cBhvr>
                                        <p:cTn id="81" dur="1" fill="hold">
                                          <p:stCondLst>
                                            <p:cond delay="499"/>
                                          </p:stCondLst>
                                        </p:cTn>
                                        <p:tgtEl>
                                          <p:spTgt spid="33"/>
                                        </p:tgtEl>
                                        <p:attrNameLst>
                                          <p:attrName>style.visibility</p:attrName>
                                        </p:attrNameLst>
                                      </p:cBhvr>
                                      <p:to>
                                        <p:strVal val="hidden"/>
                                      </p:to>
                                    </p:set>
                                  </p:childTnLst>
                                </p:cTn>
                              </p:par>
                              <p:par>
                                <p:cTn id="82" presetID="22" presetClass="exit" presetSubtype="8" fill="hold" nodeType="withEffect">
                                  <p:stCondLst>
                                    <p:cond delay="0"/>
                                  </p:stCondLst>
                                  <p:childTnLst>
                                    <p:animEffect transition="out" filter="wipe(left)">
                                      <p:cBhvr>
                                        <p:cTn id="83" dur="500"/>
                                        <p:tgtEl>
                                          <p:spTgt spid="34"/>
                                        </p:tgtEl>
                                      </p:cBhvr>
                                    </p:animEffect>
                                    <p:set>
                                      <p:cBhvr>
                                        <p:cTn id="84"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30" grpId="0" animBg="1"/>
      <p:bldP spid="30" grpId="1" animBg="1"/>
      <p:bldP spid="33" grpId="0" animBg="1"/>
      <p:bldP spid="33" grpId="1" animBg="1"/>
      <p:bldP spid="39" grpId="0" animBg="1"/>
      <p:bldP spid="39"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B6E2043-85B1-4983-9303-C474FC01B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6" y="1001595"/>
            <a:ext cx="8677274" cy="5799255"/>
          </a:xfrm>
          <a:prstGeom prst="rect">
            <a:avLst/>
          </a:prstGeom>
        </p:spPr>
      </p:pic>
      <p:sp>
        <p:nvSpPr>
          <p:cNvPr id="6" name="TextBox 5">
            <a:extLst>
              <a:ext uri="{FF2B5EF4-FFF2-40B4-BE49-F238E27FC236}">
                <a16:creationId xmlns:a16="http://schemas.microsoft.com/office/drawing/2014/main" id="{36F112EA-EBEC-463F-B860-435BDBBEC981}"/>
              </a:ext>
            </a:extLst>
          </p:cNvPr>
          <p:cNvSpPr txBox="1"/>
          <p:nvPr/>
        </p:nvSpPr>
        <p:spPr>
          <a:xfrm>
            <a:off x="156809" y="118371"/>
            <a:ext cx="3148365"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a:t>
            </a:r>
          </a:p>
          <a:p>
            <a:pPr algn="ctr"/>
            <a:r>
              <a:rPr lang="en-CA" sz="2000" dirty="0"/>
              <a:t>Doughnut Chart</a:t>
            </a:r>
          </a:p>
        </p:txBody>
      </p:sp>
      <p:sp>
        <p:nvSpPr>
          <p:cNvPr id="7" name="TextBox 6">
            <a:extLst>
              <a:ext uri="{FF2B5EF4-FFF2-40B4-BE49-F238E27FC236}">
                <a16:creationId xmlns:a16="http://schemas.microsoft.com/office/drawing/2014/main" id="{80FAE325-4B2A-4184-8C38-7322C29C0730}"/>
              </a:ext>
            </a:extLst>
          </p:cNvPr>
          <p:cNvSpPr txBox="1"/>
          <p:nvPr/>
        </p:nvSpPr>
        <p:spPr>
          <a:xfrm>
            <a:off x="3581401" y="121031"/>
            <a:ext cx="8453790" cy="707886"/>
          </a:xfrm>
          <a:prstGeom prst="rect">
            <a:avLst/>
          </a:prstGeom>
          <a:solidFill>
            <a:schemeClr val="bg1"/>
          </a:solidFill>
          <a:effectLst>
            <a:glow rad="139700">
              <a:schemeClr val="accent2">
                <a:alpha val="60000"/>
              </a:schemeClr>
            </a:glow>
            <a:softEdge rad="63500"/>
          </a:effectLst>
        </p:spPr>
        <p:txBody>
          <a:bodyPr wrap="square" rtlCol="0">
            <a:spAutoFit/>
          </a:bodyPr>
          <a:lstStyle/>
          <a:p>
            <a:pPr algn="ctr"/>
            <a:r>
              <a:rPr lang="en-CA" sz="2000" dirty="0"/>
              <a:t>Our purpose here is to represent the data in another format, the doughnut chart, so no changes to the data will be necessary.</a:t>
            </a:r>
          </a:p>
        </p:txBody>
      </p:sp>
      <p:sp>
        <p:nvSpPr>
          <p:cNvPr id="8" name="TextBox 7">
            <a:extLst>
              <a:ext uri="{FF2B5EF4-FFF2-40B4-BE49-F238E27FC236}">
                <a16:creationId xmlns:a16="http://schemas.microsoft.com/office/drawing/2014/main" id="{23160FB2-7A02-4751-A7A0-0EA06DAD337D}"/>
              </a:ext>
            </a:extLst>
          </p:cNvPr>
          <p:cNvSpPr txBox="1"/>
          <p:nvPr/>
        </p:nvSpPr>
        <p:spPr>
          <a:xfrm>
            <a:off x="204434" y="1068472"/>
            <a:ext cx="3148366" cy="3477875"/>
          </a:xfrm>
          <a:prstGeom prst="rect">
            <a:avLst/>
          </a:prstGeom>
          <a:noFill/>
          <a:ln w="19050">
            <a:solidFill>
              <a:schemeClr val="accent2"/>
            </a:solidFill>
          </a:ln>
        </p:spPr>
        <p:txBody>
          <a:bodyPr wrap="square" rtlCol="0">
            <a:spAutoFit/>
          </a:bodyPr>
          <a:lstStyle/>
          <a:p>
            <a:r>
              <a:rPr lang="en-CA" sz="2000" dirty="0"/>
              <a:t>Click </a:t>
            </a:r>
            <a:r>
              <a:rPr lang="en-CA" sz="2000" b="1" dirty="0"/>
              <a:t>once</a:t>
            </a:r>
            <a:r>
              <a:rPr lang="en-CA" sz="2000" dirty="0"/>
              <a:t> on one of the ring segments.</a:t>
            </a:r>
          </a:p>
          <a:p>
            <a:pPr marL="342900" indent="-342900">
              <a:buFont typeface="Arial" panose="020B0604020202020204" pitchFamily="34" charset="0"/>
              <a:buChar char="•"/>
            </a:pPr>
            <a:r>
              <a:rPr lang="en-CA" sz="2000" dirty="0"/>
              <a:t>One click on a doughnut segment selects all the segments in that doughnut ring.</a:t>
            </a:r>
          </a:p>
          <a:p>
            <a:pPr marL="342900" indent="-342900">
              <a:buFont typeface="Arial" panose="020B0604020202020204" pitchFamily="34" charset="0"/>
              <a:buChar char="•"/>
            </a:pPr>
            <a:r>
              <a:rPr lang="en-CA" sz="2000" dirty="0"/>
              <a:t>Two clicks (not a double click, but a second click) on the same segment selects just the segment you clicked upon.</a:t>
            </a:r>
            <a:endParaRPr lang="en-GB" sz="2000" dirty="0"/>
          </a:p>
        </p:txBody>
      </p:sp>
      <p:pic>
        <p:nvPicPr>
          <p:cNvPr id="27" name="Picture 26">
            <a:extLst>
              <a:ext uri="{FF2B5EF4-FFF2-40B4-BE49-F238E27FC236}">
                <a16:creationId xmlns:a16="http://schemas.microsoft.com/office/drawing/2014/main" id="{D442D6DE-2927-4FB0-9EAE-A92911193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816" y="3276600"/>
            <a:ext cx="4400160" cy="2691968"/>
          </a:xfrm>
          <a:prstGeom prst="rect">
            <a:avLst/>
          </a:prstGeom>
        </p:spPr>
      </p:pic>
      <p:cxnSp>
        <p:nvCxnSpPr>
          <p:cNvPr id="10" name="Straight Arrow Connector 9">
            <a:extLst>
              <a:ext uri="{FF2B5EF4-FFF2-40B4-BE49-F238E27FC236}">
                <a16:creationId xmlns:a16="http://schemas.microsoft.com/office/drawing/2014/main" id="{FAEDC236-1CBF-4AF4-B750-54FFE33410ED}"/>
              </a:ext>
            </a:extLst>
          </p:cNvPr>
          <p:cNvCxnSpPr>
            <a:cxnSpLocks/>
            <a:stCxn id="8" idx="3"/>
          </p:cNvCxnSpPr>
          <p:nvPr/>
        </p:nvCxnSpPr>
        <p:spPr>
          <a:xfrm>
            <a:off x="3352800" y="2807410"/>
            <a:ext cx="1699491" cy="14311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BE588-6DFE-47C9-9703-270BDB2756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8639" y="3292231"/>
            <a:ext cx="4384337" cy="2666393"/>
          </a:xfrm>
          <a:prstGeom prst="rect">
            <a:avLst/>
          </a:prstGeom>
        </p:spPr>
      </p:pic>
      <p:sp>
        <p:nvSpPr>
          <p:cNvPr id="4" name="TextBox 3">
            <a:extLst>
              <a:ext uri="{FF2B5EF4-FFF2-40B4-BE49-F238E27FC236}">
                <a16:creationId xmlns:a16="http://schemas.microsoft.com/office/drawing/2014/main" id="{A7AB949B-B141-4A9D-A077-45A5483171B0}"/>
              </a:ext>
            </a:extLst>
          </p:cNvPr>
          <p:cNvSpPr txBox="1"/>
          <p:nvPr/>
        </p:nvSpPr>
        <p:spPr>
          <a:xfrm>
            <a:off x="204433" y="4645891"/>
            <a:ext cx="3974205" cy="1938992"/>
          </a:xfrm>
          <a:prstGeom prst="rect">
            <a:avLst/>
          </a:prstGeom>
          <a:solidFill>
            <a:schemeClr val="bg1"/>
          </a:solidFill>
          <a:ln w="19050">
            <a:solidFill>
              <a:schemeClr val="accent2"/>
            </a:solidFill>
          </a:ln>
        </p:spPr>
        <p:txBody>
          <a:bodyPr wrap="square" rtlCol="0">
            <a:spAutoFit/>
          </a:bodyPr>
          <a:lstStyle/>
          <a:p>
            <a:r>
              <a:rPr lang="en-US" sz="2000" dirty="0"/>
              <a:t>Now that all segments of the outer doughnut ring are selected, decrease the size of the doughnut hole to increase the width of the doughnut rings so the data labels can reside on each segment.</a:t>
            </a:r>
          </a:p>
        </p:txBody>
      </p:sp>
    </p:spTree>
    <p:extLst>
      <p:ext uri="{BB962C8B-B14F-4D97-AF65-F5344CB8AC3E}">
        <p14:creationId xmlns:p14="http://schemas.microsoft.com/office/powerpoint/2010/main" val="34579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2" presetClass="entr" presetSubtype="1"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up)">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2" fill="hold" nodeType="clickEffect">
                                  <p:stCondLst>
                                    <p:cond delay="0"/>
                                  </p:stCondLst>
                                  <p:childTnLst>
                                    <p:animEffect transition="out" filter="wipe(right)">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1000"/>
                            </p:stCondLst>
                            <p:childTnLst>
                              <p:par>
                                <p:cTn id="32" presetID="2" presetClass="entr" presetSubtype="8"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0-#ppt_w/2"/>
                                          </p:val>
                                        </p:tav>
                                        <p:tav tm="100000">
                                          <p:val>
                                            <p:strVal val="#ppt_x"/>
                                          </p:val>
                                        </p:tav>
                                      </p:tavLst>
                                    </p:anim>
                                    <p:anim calcmode="lin" valueType="num">
                                      <p:cBhvr additive="base">
                                        <p:cTn id="3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A432DB1-AF64-41FD-A379-34AE1616C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4" y="993128"/>
            <a:ext cx="8677275" cy="5799255"/>
          </a:xfrm>
          <a:prstGeom prst="rect">
            <a:avLst/>
          </a:prstGeom>
        </p:spPr>
      </p:pic>
      <p:sp>
        <p:nvSpPr>
          <p:cNvPr id="5" name="TextBox 4">
            <a:extLst>
              <a:ext uri="{FF2B5EF4-FFF2-40B4-BE49-F238E27FC236}">
                <a16:creationId xmlns:a16="http://schemas.microsoft.com/office/drawing/2014/main" id="{0187677C-1CAD-4F31-8B8E-B84E57335DE0}"/>
              </a:ext>
            </a:extLst>
          </p:cNvPr>
          <p:cNvSpPr txBox="1"/>
          <p:nvPr/>
        </p:nvSpPr>
        <p:spPr>
          <a:xfrm>
            <a:off x="156809" y="118371"/>
            <a:ext cx="3148365"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a:t>
            </a:r>
          </a:p>
          <a:p>
            <a:pPr algn="ctr"/>
            <a:r>
              <a:rPr lang="en-CA" sz="2000" dirty="0"/>
              <a:t>Doughnut Chart</a:t>
            </a:r>
          </a:p>
        </p:txBody>
      </p:sp>
      <p:sp>
        <p:nvSpPr>
          <p:cNvPr id="6" name="TextBox 5">
            <a:extLst>
              <a:ext uri="{FF2B5EF4-FFF2-40B4-BE49-F238E27FC236}">
                <a16:creationId xmlns:a16="http://schemas.microsoft.com/office/drawing/2014/main" id="{067117A5-D5A9-4105-8F44-46E3615D71F8}"/>
              </a:ext>
            </a:extLst>
          </p:cNvPr>
          <p:cNvSpPr txBox="1"/>
          <p:nvPr/>
        </p:nvSpPr>
        <p:spPr>
          <a:xfrm>
            <a:off x="3581401" y="121031"/>
            <a:ext cx="8453790" cy="707886"/>
          </a:xfrm>
          <a:prstGeom prst="rect">
            <a:avLst/>
          </a:prstGeom>
          <a:solidFill>
            <a:schemeClr val="bg1"/>
          </a:solidFill>
          <a:effectLst>
            <a:glow rad="139700">
              <a:schemeClr val="accent2">
                <a:alpha val="60000"/>
              </a:schemeClr>
            </a:glow>
            <a:softEdge rad="63500"/>
          </a:effectLst>
        </p:spPr>
        <p:txBody>
          <a:bodyPr wrap="square" rtlCol="0">
            <a:spAutoFit/>
          </a:bodyPr>
          <a:lstStyle/>
          <a:p>
            <a:pPr algn="ctr"/>
            <a:r>
              <a:rPr lang="en-CA" sz="2000" dirty="0"/>
              <a:t>Our purpose here is to represent the data in another format, the doughnut chart, so no changes to the data will be necessary.</a:t>
            </a:r>
          </a:p>
        </p:txBody>
      </p:sp>
      <p:sp>
        <p:nvSpPr>
          <p:cNvPr id="8" name="TextBox 7">
            <a:extLst>
              <a:ext uri="{FF2B5EF4-FFF2-40B4-BE49-F238E27FC236}">
                <a16:creationId xmlns:a16="http://schemas.microsoft.com/office/drawing/2014/main" id="{02394A3D-1920-4EC6-BD37-C84CDE72CFA2}"/>
              </a:ext>
            </a:extLst>
          </p:cNvPr>
          <p:cNvSpPr txBox="1"/>
          <p:nvPr/>
        </p:nvSpPr>
        <p:spPr>
          <a:xfrm>
            <a:off x="73891" y="1001773"/>
            <a:ext cx="3278909" cy="707886"/>
          </a:xfrm>
          <a:prstGeom prst="rect">
            <a:avLst/>
          </a:prstGeom>
          <a:solidFill>
            <a:schemeClr val="bg1"/>
          </a:solidFill>
          <a:ln w="19050">
            <a:solidFill>
              <a:schemeClr val="accent2"/>
            </a:solidFill>
          </a:ln>
        </p:spPr>
        <p:txBody>
          <a:bodyPr wrap="square" rtlCol="0">
            <a:spAutoFit/>
          </a:bodyPr>
          <a:lstStyle/>
          <a:p>
            <a:r>
              <a:rPr lang="en-US" sz="2000" dirty="0"/>
              <a:t>Make the doughnut hole smaller by reducing it to 25%.</a:t>
            </a:r>
          </a:p>
        </p:txBody>
      </p:sp>
      <p:cxnSp>
        <p:nvCxnSpPr>
          <p:cNvPr id="12" name="Straight Arrow Connector 11">
            <a:extLst>
              <a:ext uri="{FF2B5EF4-FFF2-40B4-BE49-F238E27FC236}">
                <a16:creationId xmlns:a16="http://schemas.microsoft.com/office/drawing/2014/main" id="{EA5203FD-3F77-42B8-A68D-DA31541D78C9}"/>
              </a:ext>
            </a:extLst>
          </p:cNvPr>
          <p:cNvCxnSpPr>
            <a:cxnSpLocks/>
            <a:stCxn id="8" idx="3"/>
          </p:cNvCxnSpPr>
          <p:nvPr/>
        </p:nvCxnSpPr>
        <p:spPr>
          <a:xfrm>
            <a:off x="3352800" y="1355716"/>
            <a:ext cx="6243782" cy="36411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3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2" fill="hold" grpId="1" nodeType="clickEffect">
                                  <p:stCondLst>
                                    <p:cond delay="0"/>
                                  </p:stCondLst>
                                  <p:childTnLst>
                                    <p:animEffect transition="out" filter="wipe(right)">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22" presetClass="exit" presetSubtype="2" fill="hold" nodeType="withEffect">
                                  <p:stCondLst>
                                    <p:cond delay="0"/>
                                  </p:stCondLst>
                                  <p:childTnLst>
                                    <p:animEffect transition="out" filter="wipe(right)">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13278B5-6220-413B-8026-A9DBFD32B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3" y="1001770"/>
            <a:ext cx="8677275" cy="5790611"/>
          </a:xfrm>
          <a:prstGeom prst="rect">
            <a:avLst/>
          </a:prstGeom>
        </p:spPr>
      </p:pic>
      <p:sp>
        <p:nvSpPr>
          <p:cNvPr id="5" name="TextBox 4">
            <a:extLst>
              <a:ext uri="{FF2B5EF4-FFF2-40B4-BE49-F238E27FC236}">
                <a16:creationId xmlns:a16="http://schemas.microsoft.com/office/drawing/2014/main" id="{0187677C-1CAD-4F31-8B8E-B84E57335DE0}"/>
              </a:ext>
            </a:extLst>
          </p:cNvPr>
          <p:cNvSpPr txBox="1"/>
          <p:nvPr/>
        </p:nvSpPr>
        <p:spPr>
          <a:xfrm>
            <a:off x="156809" y="118371"/>
            <a:ext cx="3148365"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a:t>
            </a:r>
          </a:p>
          <a:p>
            <a:pPr algn="ctr"/>
            <a:r>
              <a:rPr lang="en-CA" sz="2000" dirty="0"/>
              <a:t>Doughnut Chart</a:t>
            </a:r>
          </a:p>
        </p:txBody>
      </p:sp>
      <p:sp>
        <p:nvSpPr>
          <p:cNvPr id="6" name="TextBox 5">
            <a:extLst>
              <a:ext uri="{FF2B5EF4-FFF2-40B4-BE49-F238E27FC236}">
                <a16:creationId xmlns:a16="http://schemas.microsoft.com/office/drawing/2014/main" id="{067117A5-D5A9-4105-8F44-46E3615D71F8}"/>
              </a:ext>
            </a:extLst>
          </p:cNvPr>
          <p:cNvSpPr txBox="1"/>
          <p:nvPr/>
        </p:nvSpPr>
        <p:spPr>
          <a:xfrm>
            <a:off x="3581401" y="121031"/>
            <a:ext cx="8453790" cy="707886"/>
          </a:xfrm>
          <a:prstGeom prst="rect">
            <a:avLst/>
          </a:prstGeom>
          <a:solidFill>
            <a:schemeClr val="bg1"/>
          </a:solidFill>
          <a:effectLst>
            <a:glow rad="139700">
              <a:schemeClr val="accent2">
                <a:alpha val="60000"/>
              </a:schemeClr>
            </a:glow>
            <a:softEdge rad="63500"/>
          </a:effectLst>
        </p:spPr>
        <p:txBody>
          <a:bodyPr wrap="square" rtlCol="0">
            <a:spAutoFit/>
          </a:bodyPr>
          <a:lstStyle/>
          <a:p>
            <a:pPr algn="ctr"/>
            <a:r>
              <a:rPr lang="en-CA" sz="2000" dirty="0"/>
              <a:t>Our purpose here is to represent the data in another format, the doughnut chart, so no changes to the data will be necessary.</a:t>
            </a:r>
          </a:p>
        </p:txBody>
      </p:sp>
      <p:sp>
        <p:nvSpPr>
          <p:cNvPr id="9" name="TextBox 8">
            <a:extLst>
              <a:ext uri="{FF2B5EF4-FFF2-40B4-BE49-F238E27FC236}">
                <a16:creationId xmlns:a16="http://schemas.microsoft.com/office/drawing/2014/main" id="{5F02D5A4-6E75-4C4A-A3CE-4B4BE509CA85}"/>
              </a:ext>
            </a:extLst>
          </p:cNvPr>
          <p:cNvSpPr txBox="1"/>
          <p:nvPr/>
        </p:nvSpPr>
        <p:spPr>
          <a:xfrm>
            <a:off x="364731" y="997963"/>
            <a:ext cx="2732519" cy="1323439"/>
          </a:xfrm>
          <a:prstGeom prst="rect">
            <a:avLst/>
          </a:prstGeom>
          <a:solidFill>
            <a:schemeClr val="bg1"/>
          </a:solidFill>
          <a:ln w="19050">
            <a:solidFill>
              <a:schemeClr val="accent2"/>
            </a:solidFill>
          </a:ln>
        </p:spPr>
        <p:txBody>
          <a:bodyPr wrap="square" rtlCol="0">
            <a:spAutoFit/>
          </a:bodyPr>
          <a:lstStyle/>
          <a:p>
            <a:r>
              <a:rPr lang="en-US" sz="2000" dirty="0"/>
              <a:t>With the pie segments of the outer doughnut ring still selected, add </a:t>
            </a:r>
            <a:r>
              <a:rPr lang="en-US" sz="2000" b="1" dirty="0"/>
              <a:t>Data Labels </a:t>
            </a:r>
            <a:r>
              <a:rPr lang="en-US" sz="2000" dirty="0"/>
              <a:t>by …</a:t>
            </a:r>
          </a:p>
        </p:txBody>
      </p:sp>
      <p:sp>
        <p:nvSpPr>
          <p:cNvPr id="11" name="TextBox 10">
            <a:extLst>
              <a:ext uri="{FF2B5EF4-FFF2-40B4-BE49-F238E27FC236}">
                <a16:creationId xmlns:a16="http://schemas.microsoft.com/office/drawing/2014/main" id="{773E1177-EED9-43B0-A0AC-8703AAF4DDA4}"/>
              </a:ext>
            </a:extLst>
          </p:cNvPr>
          <p:cNvSpPr txBox="1"/>
          <p:nvPr/>
        </p:nvSpPr>
        <p:spPr>
          <a:xfrm>
            <a:off x="8753477" y="2946400"/>
            <a:ext cx="3362321" cy="400110"/>
          </a:xfrm>
          <a:prstGeom prst="rect">
            <a:avLst/>
          </a:prstGeom>
          <a:solidFill>
            <a:schemeClr val="bg1"/>
          </a:solidFill>
          <a:ln w="19050">
            <a:solidFill>
              <a:schemeClr val="accent2"/>
            </a:solidFill>
          </a:ln>
        </p:spPr>
        <p:txBody>
          <a:bodyPr wrap="square" rtlCol="0">
            <a:spAutoFit/>
          </a:bodyPr>
          <a:lstStyle/>
          <a:p>
            <a:r>
              <a:rPr lang="en-US" sz="2000" dirty="0"/>
              <a:t>1. Selecting the </a:t>
            </a:r>
            <a:r>
              <a:rPr lang="en-US" sz="2000" b="1" dirty="0"/>
              <a:t>Design</a:t>
            </a:r>
            <a:r>
              <a:rPr lang="en-US" sz="2000" dirty="0"/>
              <a:t> ribbon.</a:t>
            </a:r>
          </a:p>
        </p:txBody>
      </p:sp>
      <p:pic>
        <p:nvPicPr>
          <p:cNvPr id="7" name="Picture 6">
            <a:extLst>
              <a:ext uri="{FF2B5EF4-FFF2-40B4-BE49-F238E27FC236}">
                <a16:creationId xmlns:a16="http://schemas.microsoft.com/office/drawing/2014/main" id="{10491BED-FCB1-46DA-AB23-E0561E0466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874" y="1711748"/>
            <a:ext cx="3029253" cy="2518507"/>
          </a:xfrm>
          <a:prstGeom prst="rect">
            <a:avLst/>
          </a:prstGeom>
        </p:spPr>
      </p:pic>
      <p:cxnSp>
        <p:nvCxnSpPr>
          <p:cNvPr id="16" name="Straight Arrow Connector 15">
            <a:extLst>
              <a:ext uri="{FF2B5EF4-FFF2-40B4-BE49-F238E27FC236}">
                <a16:creationId xmlns:a16="http://schemas.microsoft.com/office/drawing/2014/main" id="{88DF420C-C5EA-4800-A301-E3E9DDE04E50}"/>
              </a:ext>
            </a:extLst>
          </p:cNvPr>
          <p:cNvCxnSpPr>
            <a:cxnSpLocks/>
            <a:stCxn id="11" idx="0"/>
          </p:cNvCxnSpPr>
          <p:nvPr/>
        </p:nvCxnSpPr>
        <p:spPr>
          <a:xfrm flipH="1" flipV="1">
            <a:off x="10113818" y="1659682"/>
            <a:ext cx="320820" cy="12867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20A1645-A329-4DAE-AA60-F8FEA9AB3E64}"/>
              </a:ext>
            </a:extLst>
          </p:cNvPr>
          <p:cNvSpPr txBox="1"/>
          <p:nvPr/>
        </p:nvSpPr>
        <p:spPr>
          <a:xfrm>
            <a:off x="364731" y="2746345"/>
            <a:ext cx="2732519" cy="707886"/>
          </a:xfrm>
          <a:prstGeom prst="rect">
            <a:avLst/>
          </a:prstGeom>
          <a:solidFill>
            <a:schemeClr val="bg1"/>
          </a:solidFill>
          <a:ln w="19050">
            <a:solidFill>
              <a:schemeClr val="accent2"/>
            </a:solidFill>
          </a:ln>
        </p:spPr>
        <p:txBody>
          <a:bodyPr wrap="square" rtlCol="0">
            <a:spAutoFit/>
          </a:bodyPr>
          <a:lstStyle/>
          <a:p>
            <a:r>
              <a:rPr lang="en-US" sz="2000" dirty="0"/>
              <a:t>2. Clicking on </a:t>
            </a:r>
            <a:r>
              <a:rPr lang="en-US" sz="2000" b="1" dirty="0"/>
              <a:t>Add Chart Element</a:t>
            </a:r>
            <a:endParaRPr lang="en-US" sz="2000" dirty="0"/>
          </a:p>
        </p:txBody>
      </p:sp>
      <p:cxnSp>
        <p:nvCxnSpPr>
          <p:cNvPr id="21" name="Straight Arrow Connector 20">
            <a:extLst>
              <a:ext uri="{FF2B5EF4-FFF2-40B4-BE49-F238E27FC236}">
                <a16:creationId xmlns:a16="http://schemas.microsoft.com/office/drawing/2014/main" id="{4E8B7F5A-AA36-4B70-8D3A-74B0B2DBDB73}"/>
              </a:ext>
            </a:extLst>
          </p:cNvPr>
          <p:cNvCxnSpPr/>
          <p:nvPr/>
        </p:nvCxnSpPr>
        <p:spPr>
          <a:xfrm flipV="1">
            <a:off x="3097250" y="2130792"/>
            <a:ext cx="502624" cy="6124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4AB64CF-8DC7-466E-8B1D-8E8CD4F21FE8}"/>
              </a:ext>
            </a:extLst>
          </p:cNvPr>
          <p:cNvSpPr txBox="1"/>
          <p:nvPr/>
        </p:nvSpPr>
        <p:spPr>
          <a:xfrm>
            <a:off x="364731" y="3625937"/>
            <a:ext cx="2732519" cy="707886"/>
          </a:xfrm>
          <a:prstGeom prst="rect">
            <a:avLst/>
          </a:prstGeom>
          <a:solidFill>
            <a:schemeClr val="bg1"/>
          </a:solidFill>
          <a:ln w="19050">
            <a:solidFill>
              <a:schemeClr val="accent2"/>
            </a:solidFill>
          </a:ln>
        </p:spPr>
        <p:txBody>
          <a:bodyPr wrap="square" rtlCol="0">
            <a:spAutoFit/>
          </a:bodyPr>
          <a:lstStyle/>
          <a:p>
            <a:r>
              <a:rPr lang="en-US" sz="2000" dirty="0"/>
              <a:t>3. Selecting </a:t>
            </a:r>
            <a:r>
              <a:rPr lang="en-US" sz="2000" b="1" dirty="0"/>
              <a:t>Data Labels/Show</a:t>
            </a:r>
          </a:p>
        </p:txBody>
      </p:sp>
      <p:cxnSp>
        <p:nvCxnSpPr>
          <p:cNvPr id="23" name="Straight Arrow Connector 22">
            <a:extLst>
              <a:ext uri="{FF2B5EF4-FFF2-40B4-BE49-F238E27FC236}">
                <a16:creationId xmlns:a16="http://schemas.microsoft.com/office/drawing/2014/main" id="{44C32D48-4BFB-403B-B25B-017CCC36A20C}"/>
              </a:ext>
            </a:extLst>
          </p:cNvPr>
          <p:cNvCxnSpPr>
            <a:cxnSpLocks/>
          </p:cNvCxnSpPr>
          <p:nvPr/>
        </p:nvCxnSpPr>
        <p:spPr>
          <a:xfrm flipV="1">
            <a:off x="3097250" y="3346510"/>
            <a:ext cx="2204423" cy="2762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581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childTnLst>
                          </p:cTn>
                        </p:par>
                        <p:par>
                          <p:cTn id="29" fill="hold">
                            <p:stCondLst>
                              <p:cond delay="1000"/>
                            </p:stCondLst>
                            <p:childTnLst>
                              <p:par>
                                <p:cTn id="30" presetID="22" presetClass="entr" presetSubtype="1"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4"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9" grpId="0" animBg="1"/>
      <p:bldP spid="2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913117-E899-4154-B212-52D849C7C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3" y="1001769"/>
            <a:ext cx="8677275" cy="5790611"/>
          </a:xfrm>
          <a:prstGeom prst="rect">
            <a:avLst/>
          </a:prstGeom>
        </p:spPr>
      </p:pic>
      <p:sp>
        <p:nvSpPr>
          <p:cNvPr id="5" name="TextBox 4">
            <a:extLst>
              <a:ext uri="{FF2B5EF4-FFF2-40B4-BE49-F238E27FC236}">
                <a16:creationId xmlns:a16="http://schemas.microsoft.com/office/drawing/2014/main" id="{0187677C-1CAD-4F31-8B8E-B84E57335DE0}"/>
              </a:ext>
            </a:extLst>
          </p:cNvPr>
          <p:cNvSpPr txBox="1"/>
          <p:nvPr/>
        </p:nvSpPr>
        <p:spPr>
          <a:xfrm>
            <a:off x="156809" y="118371"/>
            <a:ext cx="3148365"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a:t>
            </a:r>
          </a:p>
          <a:p>
            <a:pPr algn="ctr"/>
            <a:r>
              <a:rPr lang="en-CA" sz="2000" dirty="0"/>
              <a:t>Doughnut Chart</a:t>
            </a:r>
          </a:p>
        </p:txBody>
      </p:sp>
      <p:sp>
        <p:nvSpPr>
          <p:cNvPr id="6" name="TextBox 5">
            <a:extLst>
              <a:ext uri="{FF2B5EF4-FFF2-40B4-BE49-F238E27FC236}">
                <a16:creationId xmlns:a16="http://schemas.microsoft.com/office/drawing/2014/main" id="{067117A5-D5A9-4105-8F44-46E3615D71F8}"/>
              </a:ext>
            </a:extLst>
          </p:cNvPr>
          <p:cNvSpPr txBox="1"/>
          <p:nvPr/>
        </p:nvSpPr>
        <p:spPr>
          <a:xfrm>
            <a:off x="3581401" y="121031"/>
            <a:ext cx="8453790" cy="707886"/>
          </a:xfrm>
          <a:prstGeom prst="rect">
            <a:avLst/>
          </a:prstGeom>
          <a:solidFill>
            <a:schemeClr val="bg1"/>
          </a:solidFill>
          <a:effectLst>
            <a:glow rad="139700">
              <a:schemeClr val="accent2">
                <a:alpha val="60000"/>
              </a:schemeClr>
            </a:glow>
            <a:softEdge rad="63500"/>
          </a:effectLst>
        </p:spPr>
        <p:txBody>
          <a:bodyPr wrap="square" rtlCol="0">
            <a:spAutoFit/>
          </a:bodyPr>
          <a:lstStyle/>
          <a:p>
            <a:pPr algn="ctr"/>
            <a:r>
              <a:rPr lang="en-CA" sz="2000" dirty="0"/>
              <a:t>Our purpose here is to represent the data in another format, the doughnut chart, so no changes to the data will be necessary.</a:t>
            </a:r>
          </a:p>
        </p:txBody>
      </p:sp>
      <p:sp>
        <p:nvSpPr>
          <p:cNvPr id="9" name="TextBox 8">
            <a:extLst>
              <a:ext uri="{FF2B5EF4-FFF2-40B4-BE49-F238E27FC236}">
                <a16:creationId xmlns:a16="http://schemas.microsoft.com/office/drawing/2014/main" id="{5F02D5A4-6E75-4C4A-A3CE-4B4BE509CA85}"/>
              </a:ext>
            </a:extLst>
          </p:cNvPr>
          <p:cNvSpPr txBox="1"/>
          <p:nvPr/>
        </p:nvSpPr>
        <p:spPr>
          <a:xfrm>
            <a:off x="364731" y="997963"/>
            <a:ext cx="2732519" cy="1015663"/>
          </a:xfrm>
          <a:prstGeom prst="rect">
            <a:avLst/>
          </a:prstGeom>
          <a:solidFill>
            <a:schemeClr val="bg1"/>
          </a:solidFill>
          <a:ln w="19050">
            <a:solidFill>
              <a:schemeClr val="accent2"/>
            </a:solidFill>
          </a:ln>
        </p:spPr>
        <p:txBody>
          <a:bodyPr wrap="square" rtlCol="0">
            <a:spAutoFit/>
          </a:bodyPr>
          <a:lstStyle/>
          <a:p>
            <a:r>
              <a:rPr lang="en-US" sz="2000" dirty="0"/>
              <a:t>Arrange the </a:t>
            </a:r>
            <a:r>
              <a:rPr lang="en-US" sz="2000" b="1" dirty="0"/>
              <a:t>Data Labels </a:t>
            </a:r>
            <a:r>
              <a:rPr lang="en-US" sz="2000" dirty="0"/>
              <a:t>so they can be seen; something like this.</a:t>
            </a:r>
          </a:p>
        </p:txBody>
      </p:sp>
      <p:sp>
        <p:nvSpPr>
          <p:cNvPr id="19" name="TextBox 18">
            <a:extLst>
              <a:ext uri="{FF2B5EF4-FFF2-40B4-BE49-F238E27FC236}">
                <a16:creationId xmlns:a16="http://schemas.microsoft.com/office/drawing/2014/main" id="{C20A1645-A329-4DAE-AA60-F8FEA9AB3E64}"/>
              </a:ext>
            </a:extLst>
          </p:cNvPr>
          <p:cNvSpPr txBox="1"/>
          <p:nvPr/>
        </p:nvSpPr>
        <p:spPr>
          <a:xfrm>
            <a:off x="364731" y="2267360"/>
            <a:ext cx="2732519" cy="1015663"/>
          </a:xfrm>
          <a:prstGeom prst="rect">
            <a:avLst/>
          </a:prstGeom>
          <a:solidFill>
            <a:schemeClr val="bg1"/>
          </a:solidFill>
          <a:ln w="19050">
            <a:solidFill>
              <a:schemeClr val="accent2"/>
            </a:solidFill>
          </a:ln>
        </p:spPr>
        <p:txBody>
          <a:bodyPr wrap="square" rtlCol="0">
            <a:spAutoFit/>
          </a:bodyPr>
          <a:lstStyle/>
          <a:p>
            <a:r>
              <a:rPr lang="en-US" sz="2000" dirty="0"/>
              <a:t>Now do the same for the inner ring, the female stats.</a:t>
            </a:r>
          </a:p>
        </p:txBody>
      </p:sp>
      <p:cxnSp>
        <p:nvCxnSpPr>
          <p:cNvPr id="21" name="Straight Arrow Connector 20">
            <a:extLst>
              <a:ext uri="{FF2B5EF4-FFF2-40B4-BE49-F238E27FC236}">
                <a16:creationId xmlns:a16="http://schemas.microsoft.com/office/drawing/2014/main" id="{4E8B7F5A-AA36-4B70-8D3A-74B0B2DBDB73}"/>
              </a:ext>
            </a:extLst>
          </p:cNvPr>
          <p:cNvCxnSpPr>
            <a:cxnSpLocks/>
          </p:cNvCxnSpPr>
          <p:nvPr/>
        </p:nvCxnSpPr>
        <p:spPr>
          <a:xfrm>
            <a:off x="3097250" y="2743200"/>
            <a:ext cx="2444568" cy="19335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5A5F49C-24D8-4961-BF78-FBDB4F080622}"/>
              </a:ext>
            </a:extLst>
          </p:cNvPr>
          <p:cNvCxnSpPr>
            <a:cxnSpLocks/>
            <a:stCxn id="9" idx="3"/>
            <a:endCxn id="15" idx="1"/>
          </p:cNvCxnSpPr>
          <p:nvPr/>
        </p:nvCxnSpPr>
        <p:spPr>
          <a:xfrm>
            <a:off x="3097250" y="1505795"/>
            <a:ext cx="2053415" cy="26160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817DAFF3-6E62-4877-BB75-2ECA108FA157}"/>
              </a:ext>
            </a:extLst>
          </p:cNvPr>
          <p:cNvSpPr/>
          <p:nvPr/>
        </p:nvSpPr>
        <p:spPr>
          <a:xfrm>
            <a:off x="4868034" y="3843393"/>
            <a:ext cx="1929928" cy="1901623"/>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312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3CB67F7-C44D-4365-B0DF-D057A2F6F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3" y="1001767"/>
            <a:ext cx="8677275" cy="5790611"/>
          </a:xfrm>
          <a:prstGeom prst="rect">
            <a:avLst/>
          </a:prstGeom>
        </p:spPr>
      </p:pic>
      <p:sp>
        <p:nvSpPr>
          <p:cNvPr id="5" name="TextBox 4">
            <a:extLst>
              <a:ext uri="{FF2B5EF4-FFF2-40B4-BE49-F238E27FC236}">
                <a16:creationId xmlns:a16="http://schemas.microsoft.com/office/drawing/2014/main" id="{0187677C-1CAD-4F31-8B8E-B84E57335DE0}"/>
              </a:ext>
            </a:extLst>
          </p:cNvPr>
          <p:cNvSpPr txBox="1"/>
          <p:nvPr/>
        </p:nvSpPr>
        <p:spPr>
          <a:xfrm>
            <a:off x="156809" y="118371"/>
            <a:ext cx="3148365" cy="707886"/>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Working with the Pivot Table</a:t>
            </a:r>
          </a:p>
          <a:p>
            <a:pPr algn="ctr"/>
            <a:r>
              <a:rPr lang="en-CA" sz="2000" dirty="0"/>
              <a:t>Doughnut Chart</a:t>
            </a:r>
          </a:p>
        </p:txBody>
      </p:sp>
      <p:sp>
        <p:nvSpPr>
          <p:cNvPr id="6" name="TextBox 5">
            <a:extLst>
              <a:ext uri="{FF2B5EF4-FFF2-40B4-BE49-F238E27FC236}">
                <a16:creationId xmlns:a16="http://schemas.microsoft.com/office/drawing/2014/main" id="{067117A5-D5A9-4105-8F44-46E3615D71F8}"/>
              </a:ext>
            </a:extLst>
          </p:cNvPr>
          <p:cNvSpPr txBox="1"/>
          <p:nvPr/>
        </p:nvSpPr>
        <p:spPr>
          <a:xfrm>
            <a:off x="3581401" y="121031"/>
            <a:ext cx="8453790" cy="707886"/>
          </a:xfrm>
          <a:prstGeom prst="rect">
            <a:avLst/>
          </a:prstGeom>
          <a:solidFill>
            <a:schemeClr val="bg1"/>
          </a:solidFill>
          <a:effectLst>
            <a:glow rad="139700">
              <a:schemeClr val="accent2">
                <a:alpha val="60000"/>
              </a:schemeClr>
            </a:glow>
            <a:softEdge rad="63500"/>
          </a:effectLst>
        </p:spPr>
        <p:txBody>
          <a:bodyPr wrap="square" rtlCol="0">
            <a:spAutoFit/>
          </a:bodyPr>
          <a:lstStyle/>
          <a:p>
            <a:pPr algn="ctr"/>
            <a:r>
              <a:rPr lang="en-CA" sz="2000" dirty="0"/>
              <a:t>Our purpose here is to represent the data in another format, the doughnut chart, so no changes to the data will be necessary.</a:t>
            </a:r>
          </a:p>
        </p:txBody>
      </p:sp>
      <p:sp>
        <p:nvSpPr>
          <p:cNvPr id="9" name="TextBox 8">
            <a:extLst>
              <a:ext uri="{FF2B5EF4-FFF2-40B4-BE49-F238E27FC236}">
                <a16:creationId xmlns:a16="http://schemas.microsoft.com/office/drawing/2014/main" id="{5F02D5A4-6E75-4C4A-A3CE-4B4BE509CA85}"/>
              </a:ext>
            </a:extLst>
          </p:cNvPr>
          <p:cNvSpPr txBox="1"/>
          <p:nvPr/>
        </p:nvSpPr>
        <p:spPr>
          <a:xfrm>
            <a:off x="364731" y="997963"/>
            <a:ext cx="2732519" cy="1015663"/>
          </a:xfrm>
          <a:prstGeom prst="rect">
            <a:avLst/>
          </a:prstGeom>
          <a:solidFill>
            <a:schemeClr val="bg1"/>
          </a:solidFill>
          <a:ln w="19050">
            <a:solidFill>
              <a:schemeClr val="accent2"/>
            </a:solidFill>
          </a:ln>
        </p:spPr>
        <p:txBody>
          <a:bodyPr wrap="square" rtlCol="0">
            <a:spAutoFit/>
          </a:bodyPr>
          <a:lstStyle/>
          <a:p>
            <a:r>
              <a:rPr lang="en-US" sz="2000" dirty="0"/>
              <a:t>I needed to make the chart larger to make the data labels fit.</a:t>
            </a:r>
          </a:p>
        </p:txBody>
      </p:sp>
      <p:cxnSp>
        <p:nvCxnSpPr>
          <p:cNvPr id="8" name="Straight Arrow Connector 7">
            <a:extLst>
              <a:ext uri="{FF2B5EF4-FFF2-40B4-BE49-F238E27FC236}">
                <a16:creationId xmlns:a16="http://schemas.microsoft.com/office/drawing/2014/main" id="{35A5F49C-24D8-4961-BF78-FBDB4F080622}"/>
              </a:ext>
            </a:extLst>
          </p:cNvPr>
          <p:cNvCxnSpPr>
            <a:cxnSpLocks/>
            <a:stCxn id="9" idx="3"/>
            <a:endCxn id="15" idx="1"/>
          </p:cNvCxnSpPr>
          <p:nvPr/>
        </p:nvCxnSpPr>
        <p:spPr>
          <a:xfrm>
            <a:off x="3097250" y="1505795"/>
            <a:ext cx="1952111" cy="25239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817DAFF3-6E62-4877-BB75-2ECA108FA157}"/>
              </a:ext>
            </a:extLst>
          </p:cNvPr>
          <p:cNvSpPr/>
          <p:nvPr/>
        </p:nvSpPr>
        <p:spPr>
          <a:xfrm>
            <a:off x="4738255" y="3703782"/>
            <a:ext cx="2124363" cy="2225963"/>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0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B007FF-B0EC-4CDA-B9A9-4998C6836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522" y="1001765"/>
            <a:ext cx="8677275" cy="5790611"/>
          </a:xfrm>
          <a:prstGeom prst="rect">
            <a:avLst/>
          </a:prstGeom>
        </p:spPr>
      </p:pic>
      <p:sp>
        <p:nvSpPr>
          <p:cNvPr id="10" name="TextBox 9">
            <a:extLst>
              <a:ext uri="{FF2B5EF4-FFF2-40B4-BE49-F238E27FC236}">
                <a16:creationId xmlns:a16="http://schemas.microsoft.com/office/drawing/2014/main" id="{1EDBCC26-1F69-4C85-BC09-9E261EEE0E87}"/>
              </a:ext>
            </a:extLst>
          </p:cNvPr>
          <p:cNvSpPr txBox="1"/>
          <p:nvPr/>
        </p:nvSpPr>
        <p:spPr>
          <a:xfrm>
            <a:off x="185384" y="278213"/>
            <a:ext cx="4729516" cy="369332"/>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Working with the Pivot Table </a:t>
            </a:r>
            <a:r>
              <a:rPr lang="en-CA"/>
              <a:t>– Doughnut Chart</a:t>
            </a:r>
            <a:endParaRPr lang="en-CA" dirty="0"/>
          </a:p>
        </p:txBody>
      </p:sp>
      <p:sp>
        <p:nvSpPr>
          <p:cNvPr id="11" name="TextBox 10">
            <a:extLst>
              <a:ext uri="{FF2B5EF4-FFF2-40B4-BE49-F238E27FC236}">
                <a16:creationId xmlns:a16="http://schemas.microsoft.com/office/drawing/2014/main" id="{0F00FA03-CA84-4A77-ADDE-6088132AC802}"/>
              </a:ext>
            </a:extLst>
          </p:cNvPr>
          <p:cNvSpPr txBox="1"/>
          <p:nvPr/>
        </p:nvSpPr>
        <p:spPr>
          <a:xfrm>
            <a:off x="6029325" y="215474"/>
            <a:ext cx="5087081" cy="646331"/>
          </a:xfrm>
          <a:prstGeom prst="rect">
            <a:avLst/>
          </a:prstGeom>
          <a:solidFill>
            <a:schemeClr val="bg1"/>
          </a:solidFill>
          <a:effectLst>
            <a:glow rad="139700">
              <a:srgbClr val="7030A0">
                <a:alpha val="40000"/>
              </a:srgbClr>
            </a:glow>
            <a:softEdge rad="63500"/>
          </a:effectLst>
        </p:spPr>
        <p:txBody>
          <a:bodyPr wrap="square" rtlCol="0">
            <a:spAutoFit/>
          </a:bodyPr>
          <a:lstStyle>
            <a:defPPr>
              <a:defRPr lang="en-US"/>
            </a:defPPr>
            <a:lvl1pPr algn="ctr"/>
          </a:lstStyle>
          <a:p>
            <a:r>
              <a:rPr lang="en-CA" dirty="0"/>
              <a:t>Do some formatting to the doughnut to make it more informative.</a:t>
            </a:r>
          </a:p>
        </p:txBody>
      </p:sp>
      <p:sp>
        <p:nvSpPr>
          <p:cNvPr id="2" name="TextBox 1">
            <a:extLst>
              <a:ext uri="{FF2B5EF4-FFF2-40B4-BE49-F238E27FC236}">
                <a16:creationId xmlns:a16="http://schemas.microsoft.com/office/drawing/2014/main" id="{EF4EEB7C-7C30-41B7-B7EE-DA11FC6518DD}"/>
              </a:ext>
            </a:extLst>
          </p:cNvPr>
          <p:cNvSpPr txBox="1"/>
          <p:nvPr/>
        </p:nvSpPr>
        <p:spPr>
          <a:xfrm>
            <a:off x="185384" y="1076064"/>
            <a:ext cx="3186466" cy="400110"/>
          </a:xfrm>
          <a:prstGeom prst="rect">
            <a:avLst/>
          </a:prstGeom>
          <a:noFill/>
          <a:ln w="19050">
            <a:solidFill>
              <a:schemeClr val="accent2"/>
            </a:solidFill>
          </a:ln>
        </p:spPr>
        <p:txBody>
          <a:bodyPr wrap="square" rtlCol="0">
            <a:spAutoFit/>
          </a:bodyPr>
          <a:lstStyle/>
          <a:p>
            <a:r>
              <a:rPr lang="en-CA" sz="2000" dirty="0"/>
              <a:t>Do the following alterations:</a:t>
            </a:r>
            <a:endParaRPr lang="en-GB" sz="2000" dirty="0"/>
          </a:p>
        </p:txBody>
      </p:sp>
      <p:sp>
        <p:nvSpPr>
          <p:cNvPr id="18" name="TextBox 17">
            <a:extLst>
              <a:ext uri="{FF2B5EF4-FFF2-40B4-BE49-F238E27FC236}">
                <a16:creationId xmlns:a16="http://schemas.microsoft.com/office/drawing/2014/main" id="{C9E0471B-D13C-4F0A-85A2-C8BDA3451C28}"/>
              </a:ext>
            </a:extLst>
          </p:cNvPr>
          <p:cNvSpPr txBox="1"/>
          <p:nvPr/>
        </p:nvSpPr>
        <p:spPr>
          <a:xfrm>
            <a:off x="185384" y="1997846"/>
            <a:ext cx="3186466" cy="400110"/>
          </a:xfrm>
          <a:prstGeom prst="rect">
            <a:avLst/>
          </a:prstGeom>
          <a:noFill/>
          <a:ln w="19050">
            <a:solidFill>
              <a:schemeClr val="accent2"/>
            </a:solidFill>
          </a:ln>
        </p:spPr>
        <p:txBody>
          <a:bodyPr wrap="square" rtlCol="0">
            <a:spAutoFit/>
          </a:bodyPr>
          <a:lstStyle/>
          <a:p>
            <a:pPr marL="285750" indent="-285750">
              <a:buFont typeface="Wingdings" panose="05000000000000000000" pitchFamily="2" charset="2"/>
              <a:buChar char="ü"/>
            </a:pPr>
            <a:r>
              <a:rPr lang="en-CA" sz="2000" dirty="0"/>
              <a:t>Add a </a:t>
            </a:r>
            <a:r>
              <a:rPr lang="en-CA" sz="2000" b="1" i="1" dirty="0"/>
              <a:t>Chart Title</a:t>
            </a:r>
            <a:endParaRPr lang="en-GB" sz="2000" dirty="0"/>
          </a:p>
        </p:txBody>
      </p:sp>
      <p:cxnSp>
        <p:nvCxnSpPr>
          <p:cNvPr id="6" name="Straight Arrow Connector 5">
            <a:extLst>
              <a:ext uri="{FF2B5EF4-FFF2-40B4-BE49-F238E27FC236}">
                <a16:creationId xmlns:a16="http://schemas.microsoft.com/office/drawing/2014/main" id="{49F53E90-CE06-49BA-BCC8-A8BD8FFC1DE0}"/>
              </a:ext>
            </a:extLst>
          </p:cNvPr>
          <p:cNvCxnSpPr>
            <a:stCxn id="18" idx="3"/>
          </p:cNvCxnSpPr>
          <p:nvPr/>
        </p:nvCxnSpPr>
        <p:spPr>
          <a:xfrm>
            <a:off x="3371850" y="2197901"/>
            <a:ext cx="2567132" cy="15428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98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1" nodeType="clickEffect">
                                  <p:stCondLst>
                                    <p:cond delay="0"/>
                                  </p:stCondLst>
                                  <p:childTnLst>
                                    <p:animEffect transition="out" filter="randombar(horizontal)">
                                      <p:cBhvr>
                                        <p:cTn id="16" dur="500"/>
                                        <p:tgtEl>
                                          <p:spTgt spid="18"/>
                                        </p:tgtEl>
                                      </p:cBhvr>
                                    </p:animEffect>
                                    <p:set>
                                      <p:cBhvr>
                                        <p:cTn id="17" dur="1" fill="hold">
                                          <p:stCondLst>
                                            <p:cond delay="499"/>
                                          </p:stCondLst>
                                        </p:cTn>
                                        <p:tgtEl>
                                          <p:spTgt spid="18"/>
                                        </p:tgtEl>
                                        <p:attrNameLst>
                                          <p:attrName>style.visibility</p:attrName>
                                        </p:attrNameLst>
                                      </p:cBhvr>
                                      <p:to>
                                        <p:strVal val="hidden"/>
                                      </p:to>
                                    </p:set>
                                  </p:childTnLst>
                                </p:cTn>
                              </p:par>
                              <p:par>
                                <p:cTn id="18" presetID="14" presetClass="exit" presetSubtype="10" fill="hold" nodeType="withEffect">
                                  <p:stCondLst>
                                    <p:cond delay="0"/>
                                  </p:stCondLst>
                                  <p:childTnLst>
                                    <p:animEffect transition="out" filter="randombar(horizontal)">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4" presetClass="exit" presetSubtype="10" fill="hold" nodeType="withEffect">
                                  <p:stCondLst>
                                    <p:cond delay="0"/>
                                  </p:stCondLst>
                                  <p:childTnLst>
                                    <p:animEffect transition="out" filter="randombar(horizontal)">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par>
                                <p:cTn id="24" presetID="14" presetClass="exit" presetSubtype="10" fill="hold" grpId="0" nodeType="withEffect">
                                  <p:stCondLst>
                                    <p:cond delay="0"/>
                                  </p:stCondLst>
                                  <p:childTnLst>
                                    <p:animEffect transition="out" filter="randombar(horizontal)">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4" presetClass="exit" presetSubtype="10" fill="hold" grpId="0" nodeType="withEffect">
                                  <p:stCondLst>
                                    <p:cond delay="0"/>
                                  </p:stCondLst>
                                  <p:childTnLst>
                                    <p:animEffect transition="out" filter="randombar(horizontal)">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4" presetClass="exit" presetSubtype="10" fill="hold" grpId="0" nodeType="withEffect">
                                  <p:stCondLst>
                                    <p:cond delay="0"/>
                                  </p:stCondLst>
                                  <p:childTnLst>
                                    <p:animEffect transition="out" filter="randombar(horizontal)">
                                      <p:cBhvr>
                                        <p:cTn id="31" dur="500"/>
                                        <p:tgtEl>
                                          <p:spTgt spid="2"/>
                                        </p:tgtEl>
                                      </p:cBhvr>
                                    </p:animEffect>
                                    <p:set>
                                      <p:cBhvr>
                                        <p:cTn id="3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18" grpId="0" animBg="1"/>
      <p:bldP spid="18"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3" name="TextBox 12">
            <a:extLst>
              <a:ext uri="{FF2B5EF4-FFF2-40B4-BE49-F238E27FC236}">
                <a16:creationId xmlns:a16="http://schemas.microsoft.com/office/drawing/2014/main" id="{E8EE920E-D150-443C-A36C-63EA68B35EBC}"/>
              </a:ext>
            </a:extLst>
          </p:cNvPr>
          <p:cNvSpPr txBox="1"/>
          <p:nvPr/>
        </p:nvSpPr>
        <p:spPr>
          <a:xfrm>
            <a:off x="609599" y="1968286"/>
            <a:ext cx="4819651" cy="369332"/>
          </a:xfrm>
          <a:prstGeom prst="rect">
            <a:avLst/>
          </a:prstGeom>
          <a:noFill/>
          <a:ln w="19050">
            <a:solidFill>
              <a:srgbClr val="00B050"/>
            </a:solidFill>
          </a:ln>
        </p:spPr>
        <p:txBody>
          <a:bodyPr wrap="square" rtlCol="0">
            <a:spAutoFit/>
          </a:bodyPr>
          <a:lstStyle/>
          <a:p>
            <a:r>
              <a:rPr lang="en-CA" dirty="0"/>
              <a:t>Preamble and Definitions</a:t>
            </a:r>
          </a:p>
        </p:txBody>
      </p:sp>
      <p:sp>
        <p:nvSpPr>
          <p:cNvPr id="14" name="TextBox 13">
            <a:extLst>
              <a:ext uri="{FF2B5EF4-FFF2-40B4-BE49-F238E27FC236}">
                <a16:creationId xmlns:a16="http://schemas.microsoft.com/office/drawing/2014/main" id="{2FE12D2E-9A0A-4618-84C8-4C2EAA643BC4}"/>
              </a:ext>
            </a:extLst>
          </p:cNvPr>
          <p:cNvSpPr txBox="1"/>
          <p:nvPr/>
        </p:nvSpPr>
        <p:spPr>
          <a:xfrm>
            <a:off x="609599" y="2597559"/>
            <a:ext cx="4819651" cy="369332"/>
          </a:xfrm>
          <a:prstGeom prst="rect">
            <a:avLst/>
          </a:prstGeom>
          <a:noFill/>
          <a:ln w="19050">
            <a:solidFill>
              <a:srgbClr val="00B050"/>
            </a:solidFill>
          </a:ln>
        </p:spPr>
        <p:txBody>
          <a:bodyPr wrap="square" rtlCol="0">
            <a:spAutoFit/>
          </a:bodyPr>
          <a:lstStyle/>
          <a:p>
            <a:r>
              <a:rPr lang="en-CA" dirty="0"/>
              <a:t>Downloading and Opening the Exercise File</a:t>
            </a:r>
          </a:p>
        </p:txBody>
      </p:sp>
      <p:sp>
        <p:nvSpPr>
          <p:cNvPr id="15" name="TextBox 14">
            <a:extLst>
              <a:ext uri="{FF2B5EF4-FFF2-40B4-BE49-F238E27FC236}">
                <a16:creationId xmlns:a16="http://schemas.microsoft.com/office/drawing/2014/main" id="{FB5C3C1F-9228-43FA-94BF-25F538C818AE}"/>
              </a:ext>
            </a:extLst>
          </p:cNvPr>
          <p:cNvSpPr txBox="1"/>
          <p:nvPr/>
        </p:nvSpPr>
        <p:spPr>
          <a:xfrm>
            <a:off x="633412" y="3226832"/>
            <a:ext cx="4819651" cy="369332"/>
          </a:xfrm>
          <a:prstGeom prst="rect">
            <a:avLst/>
          </a:prstGeom>
          <a:noFill/>
          <a:ln w="19050">
            <a:solidFill>
              <a:srgbClr val="00B050"/>
            </a:solidFill>
          </a:ln>
        </p:spPr>
        <p:txBody>
          <a:bodyPr wrap="square" rtlCol="0">
            <a:spAutoFit/>
          </a:bodyPr>
          <a:lstStyle/>
          <a:p>
            <a:r>
              <a:rPr lang="en-CA" dirty="0"/>
              <a:t>Creating a Pivot Table</a:t>
            </a:r>
          </a:p>
        </p:txBody>
      </p:sp>
      <p:sp>
        <p:nvSpPr>
          <p:cNvPr id="16" name="TextBox 15">
            <a:extLst>
              <a:ext uri="{FF2B5EF4-FFF2-40B4-BE49-F238E27FC236}">
                <a16:creationId xmlns:a16="http://schemas.microsoft.com/office/drawing/2014/main" id="{65E1194D-49C1-44B6-B417-0D4530397FC0}"/>
              </a:ext>
            </a:extLst>
          </p:cNvPr>
          <p:cNvSpPr txBox="1"/>
          <p:nvPr/>
        </p:nvSpPr>
        <p:spPr>
          <a:xfrm>
            <a:off x="604838" y="3856105"/>
            <a:ext cx="4819651" cy="369332"/>
          </a:xfrm>
          <a:prstGeom prst="rect">
            <a:avLst/>
          </a:prstGeom>
          <a:noFill/>
          <a:ln w="19050">
            <a:solidFill>
              <a:srgbClr val="00B050"/>
            </a:solidFill>
          </a:ln>
        </p:spPr>
        <p:txBody>
          <a:bodyPr wrap="square" rtlCol="0">
            <a:spAutoFit/>
          </a:bodyPr>
          <a:lstStyle/>
          <a:p>
            <a:r>
              <a:rPr lang="en-CA" dirty="0"/>
              <a:t>Pivot Chart Anatomy</a:t>
            </a:r>
          </a:p>
        </p:txBody>
      </p:sp>
      <p:sp>
        <p:nvSpPr>
          <p:cNvPr id="17" name="TextBox 16">
            <a:extLst>
              <a:ext uri="{FF2B5EF4-FFF2-40B4-BE49-F238E27FC236}">
                <a16:creationId xmlns:a16="http://schemas.microsoft.com/office/drawing/2014/main" id="{6D168CAE-A6ED-497A-B3BC-9E202A36F269}"/>
              </a:ext>
            </a:extLst>
          </p:cNvPr>
          <p:cNvSpPr txBox="1"/>
          <p:nvPr/>
        </p:nvSpPr>
        <p:spPr>
          <a:xfrm>
            <a:off x="6648448" y="1968286"/>
            <a:ext cx="4819651" cy="369332"/>
          </a:xfrm>
          <a:prstGeom prst="rect">
            <a:avLst/>
          </a:prstGeom>
          <a:noFill/>
          <a:ln w="19050">
            <a:solidFill>
              <a:srgbClr val="00B050"/>
            </a:solidFill>
          </a:ln>
        </p:spPr>
        <p:txBody>
          <a:bodyPr wrap="square" rtlCol="0">
            <a:spAutoFit/>
          </a:bodyPr>
          <a:lstStyle/>
          <a:p>
            <a:r>
              <a:rPr lang="en-CA" dirty="0"/>
              <a:t>Working with the Pivot Table – Bar Chart</a:t>
            </a:r>
          </a:p>
        </p:txBody>
      </p:sp>
      <p:sp>
        <p:nvSpPr>
          <p:cNvPr id="18" name="TextBox 17">
            <a:extLst>
              <a:ext uri="{FF2B5EF4-FFF2-40B4-BE49-F238E27FC236}">
                <a16:creationId xmlns:a16="http://schemas.microsoft.com/office/drawing/2014/main" id="{7F2383BB-6F48-46C6-BBD6-5DBCA69DAE77}"/>
              </a:ext>
            </a:extLst>
          </p:cNvPr>
          <p:cNvSpPr txBox="1"/>
          <p:nvPr/>
        </p:nvSpPr>
        <p:spPr>
          <a:xfrm>
            <a:off x="6648449" y="2597559"/>
            <a:ext cx="4819651" cy="646331"/>
          </a:xfrm>
          <a:prstGeom prst="rect">
            <a:avLst/>
          </a:prstGeom>
          <a:noFill/>
          <a:ln w="19050">
            <a:solidFill>
              <a:srgbClr val="00B050"/>
            </a:solidFill>
          </a:ln>
        </p:spPr>
        <p:txBody>
          <a:bodyPr wrap="square" rtlCol="0">
            <a:spAutoFit/>
          </a:bodyPr>
          <a:lstStyle/>
          <a:p>
            <a:pPr algn="ctr"/>
            <a:r>
              <a:rPr lang="en-CA" dirty="0"/>
              <a:t>Working with the Pivot Tables</a:t>
            </a:r>
          </a:p>
          <a:p>
            <a:pPr algn="ctr"/>
            <a:r>
              <a:rPr lang="en-CA" dirty="0"/>
              <a:t>Placing Data Fields and Filtering</a:t>
            </a:r>
          </a:p>
        </p:txBody>
      </p:sp>
      <p:sp>
        <p:nvSpPr>
          <p:cNvPr id="23" name="TextBox 22">
            <a:extLst>
              <a:ext uri="{FF2B5EF4-FFF2-40B4-BE49-F238E27FC236}">
                <a16:creationId xmlns:a16="http://schemas.microsoft.com/office/drawing/2014/main" id="{9224AA0D-DC32-49D1-A32B-795CAE77ABA4}"/>
              </a:ext>
            </a:extLst>
          </p:cNvPr>
          <p:cNvSpPr txBox="1"/>
          <p:nvPr/>
        </p:nvSpPr>
        <p:spPr>
          <a:xfrm>
            <a:off x="6643687" y="3502311"/>
            <a:ext cx="4819651" cy="646331"/>
          </a:xfrm>
          <a:prstGeom prst="rect">
            <a:avLst/>
          </a:prstGeom>
          <a:noFill/>
          <a:ln w="19050">
            <a:solidFill>
              <a:srgbClr val="00B050"/>
            </a:solidFill>
          </a:ln>
        </p:spPr>
        <p:txBody>
          <a:bodyPr wrap="square" rtlCol="0">
            <a:spAutoFit/>
          </a:bodyPr>
          <a:lstStyle/>
          <a:p>
            <a:pPr algn="ctr"/>
            <a:r>
              <a:rPr lang="en-CA"/>
              <a:t>Working with the Pivot Tables</a:t>
            </a:r>
          </a:p>
          <a:p>
            <a:pPr algn="ctr"/>
            <a:r>
              <a:rPr lang="en-CA"/>
              <a:t>The Bar Chart</a:t>
            </a:r>
            <a:endParaRPr lang="en-CA" dirty="0"/>
          </a:p>
        </p:txBody>
      </p:sp>
      <p:sp>
        <p:nvSpPr>
          <p:cNvPr id="28" name="TextBox 27">
            <a:extLst>
              <a:ext uri="{FF2B5EF4-FFF2-40B4-BE49-F238E27FC236}">
                <a16:creationId xmlns:a16="http://schemas.microsoft.com/office/drawing/2014/main" id="{1209CD3F-6F21-425C-AE92-9EDDEC778130}"/>
              </a:ext>
            </a:extLst>
          </p:cNvPr>
          <p:cNvSpPr txBox="1"/>
          <p:nvPr/>
        </p:nvSpPr>
        <p:spPr>
          <a:xfrm>
            <a:off x="6643687" y="4407063"/>
            <a:ext cx="4819651" cy="646331"/>
          </a:xfrm>
          <a:prstGeom prst="rect">
            <a:avLst/>
          </a:prstGeom>
          <a:noFill/>
          <a:ln w="19050">
            <a:solidFill>
              <a:srgbClr val="00B050"/>
            </a:solidFill>
          </a:ln>
        </p:spPr>
        <p:txBody>
          <a:bodyPr wrap="square" rtlCol="0">
            <a:spAutoFit/>
          </a:bodyPr>
          <a:lstStyle/>
          <a:p>
            <a:pPr algn="ctr"/>
            <a:r>
              <a:rPr lang="en-CA" dirty="0"/>
              <a:t>Working with the Pivot Tables</a:t>
            </a:r>
          </a:p>
          <a:p>
            <a:pPr algn="ctr"/>
            <a:r>
              <a:rPr lang="en-CA" dirty="0"/>
              <a:t>The Doughnut Chart</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randombar(horizontal)">
                                      <p:cBhvr>
                                        <p:cTn id="28" dur="500"/>
                                        <p:tgtEl>
                                          <p:spTgt spid="2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randombar(horizontal)">
                                      <p:cBhvr>
                                        <p:cTn id="31" dur="500"/>
                                        <p:tgtEl>
                                          <p:spTgt spid="28"/>
                                        </p:tgtEl>
                                      </p:cBhvr>
                                    </p:animEffect>
                                  </p:childTnLst>
                                </p:cTn>
                              </p:par>
                              <p:par>
                                <p:cTn id="32" presetID="14" presetClass="entr" presetSubtype="1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randombar(horizontal)">
                                      <p:cBhvr>
                                        <p:cTn id="34" dur="500"/>
                                        <p:tgtEl>
                                          <p:spTgt spid="2"/>
                                        </p:tgtEl>
                                      </p:cBhvr>
                                    </p:animEffect>
                                  </p:childTnLst>
                                </p:cTn>
                              </p:par>
                              <p:par>
                                <p:cTn id="35" presetID="14" presetClass="entr" presetSubtype="1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P spid="15" grpId="0" animBg="1"/>
      <p:bldP spid="16" grpId="0" animBg="1"/>
      <p:bldP spid="17" grpId="0" animBg="1"/>
      <p:bldP spid="18" grpId="0" animBg="1"/>
      <p:bldP spid="23" grpId="0" animBg="1"/>
      <p:bldP spid="2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39918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AC7313D-3406-41E6-8FBE-0D597FC9F8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2000" y="1182776"/>
            <a:ext cx="8628244" cy="5646098"/>
          </a:xfrm>
          <a:prstGeom prst="rect">
            <a:avLst/>
          </a:prstGeom>
        </p:spPr>
      </p:pic>
      <p:sp>
        <p:nvSpPr>
          <p:cNvPr id="5" name="TextBox 4">
            <a:extLst>
              <a:ext uri="{FF2B5EF4-FFF2-40B4-BE49-F238E27FC236}">
                <a16:creationId xmlns:a16="http://schemas.microsoft.com/office/drawing/2014/main" id="{B94E5393-D644-4E15-8A25-B42A5D872E47}"/>
              </a:ext>
            </a:extLst>
          </p:cNvPr>
          <p:cNvSpPr txBox="1"/>
          <p:nvPr/>
        </p:nvSpPr>
        <p:spPr>
          <a:xfrm>
            <a:off x="230821" y="161512"/>
            <a:ext cx="7386304" cy="707886"/>
          </a:xfrm>
          <a:prstGeom prst="rect">
            <a:avLst/>
          </a:prstGeom>
          <a:solidFill>
            <a:schemeClr val="bg1"/>
          </a:solidFill>
          <a:ln>
            <a:solidFill>
              <a:schemeClr val="accent2"/>
            </a:solidFill>
          </a:ln>
          <a:effectLst>
            <a:glow rad="139700">
              <a:schemeClr val="accent2">
                <a:satMod val="175000"/>
                <a:alpha val="40000"/>
              </a:schemeClr>
            </a:glow>
            <a:softEdge rad="63500"/>
          </a:effectLst>
        </p:spPr>
        <p:txBody>
          <a:bodyPr wrap="square" rtlCol="0">
            <a:spAutoFit/>
          </a:bodyPr>
          <a:lstStyle/>
          <a:p>
            <a:pPr algn="ctr"/>
            <a:r>
              <a:rPr lang="en-CA" sz="2000" dirty="0"/>
              <a:t>Open the </a:t>
            </a:r>
            <a:r>
              <a:rPr lang="en-CA" sz="2000" b="1" i="1" dirty="0"/>
              <a:t>Excel_2021_Pivot_Tables_Worksheet.xlsx</a:t>
            </a:r>
            <a:r>
              <a:rPr lang="en-CA" sz="2000" dirty="0"/>
              <a:t> file.</a:t>
            </a:r>
          </a:p>
          <a:p>
            <a:pPr algn="ctr"/>
            <a:r>
              <a:rPr lang="en-CA" sz="2000" dirty="0"/>
              <a:t>It is most likely in your </a:t>
            </a:r>
            <a:r>
              <a:rPr lang="en-CA" sz="2000" b="1" i="1" dirty="0"/>
              <a:t>Downloads, Desktop or Documents</a:t>
            </a:r>
            <a:r>
              <a:rPr lang="en-CA" sz="2000" dirty="0"/>
              <a:t> folder.</a:t>
            </a:r>
          </a:p>
        </p:txBody>
      </p:sp>
      <p:sp>
        <p:nvSpPr>
          <p:cNvPr id="8" name="TextBox 7">
            <a:extLst>
              <a:ext uri="{FF2B5EF4-FFF2-40B4-BE49-F238E27FC236}">
                <a16:creationId xmlns:a16="http://schemas.microsoft.com/office/drawing/2014/main" id="{C30A16AD-8A0D-49BA-83B0-B192A3113F0E}"/>
              </a:ext>
            </a:extLst>
          </p:cNvPr>
          <p:cNvSpPr txBox="1"/>
          <p:nvPr/>
        </p:nvSpPr>
        <p:spPr>
          <a:xfrm>
            <a:off x="5633903" y="2831012"/>
            <a:ext cx="3915537" cy="400110"/>
          </a:xfrm>
          <a:prstGeom prst="rect">
            <a:avLst/>
          </a:prstGeom>
          <a:solidFill>
            <a:srgbClr val="FDF1E9"/>
          </a:solidFill>
          <a:ln w="19050">
            <a:solidFill>
              <a:schemeClr val="accent2"/>
            </a:solidFill>
          </a:ln>
        </p:spPr>
        <p:txBody>
          <a:bodyPr wrap="square" rtlCol="0">
            <a:spAutoFit/>
          </a:bodyPr>
          <a:lstStyle/>
          <a:p>
            <a:r>
              <a:rPr lang="en-CA" sz="2000" dirty="0"/>
              <a:t>Click on the </a:t>
            </a:r>
            <a:r>
              <a:rPr lang="en-CA" sz="2000" b="1" i="1" dirty="0"/>
              <a:t>Backstage</a:t>
            </a:r>
            <a:r>
              <a:rPr lang="en-CA" sz="2000" dirty="0"/>
              <a:t>, the </a:t>
            </a:r>
            <a:r>
              <a:rPr lang="en-CA" sz="2000" b="1" i="1" dirty="0"/>
              <a:t>File</a:t>
            </a:r>
            <a:r>
              <a:rPr lang="en-CA" sz="2000" dirty="0"/>
              <a:t> tab.</a:t>
            </a:r>
            <a:endParaRPr lang="en-GB" sz="2000" dirty="0"/>
          </a:p>
        </p:txBody>
      </p:sp>
      <p:cxnSp>
        <p:nvCxnSpPr>
          <p:cNvPr id="18" name="Straight Arrow Connector 17">
            <a:extLst>
              <a:ext uri="{FF2B5EF4-FFF2-40B4-BE49-F238E27FC236}">
                <a16:creationId xmlns:a16="http://schemas.microsoft.com/office/drawing/2014/main" id="{0454C31E-0916-4158-8B32-978A807A9250}"/>
              </a:ext>
            </a:extLst>
          </p:cNvPr>
          <p:cNvCxnSpPr/>
          <p:nvPr/>
        </p:nvCxnSpPr>
        <p:spPr>
          <a:xfrm flipH="1" flipV="1">
            <a:off x="3769743" y="1708030"/>
            <a:ext cx="1846053" cy="13198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0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righ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1"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14" presetClass="exit" presetSubtype="10" fill="hold" nodeType="withEffect">
                                  <p:stCondLst>
                                    <p:cond delay="0"/>
                                  </p:stCondLst>
                                  <p:childTnLst>
                                    <p:animEffect transition="out" filter="randombar(horizontal)">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par>
                                <p:cTn id="21" presetID="14" presetClass="exit" presetSubtype="10" fill="hold" nodeType="withEffect">
                                  <p:stCondLst>
                                    <p:cond delay="0"/>
                                  </p:stCondLst>
                                  <p:childTnLst>
                                    <p:animEffect transition="out" filter="randombar(horizontal)">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par>
                                <p:cTn id="24" presetID="14" presetClass="exit" presetSubtype="10" fill="hold" grpId="0" nodeType="withEffect">
                                  <p:stCondLst>
                                    <p:cond delay="0"/>
                                  </p:stCondLst>
                                  <p:childTnLst>
                                    <p:animEffect transition="out" filter="randombar(horizontal)">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8"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C1FCD6-D982-4C0B-B0AE-45733308A1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0716" y="1048541"/>
            <a:ext cx="8615405" cy="5777996"/>
          </a:xfrm>
          <a:prstGeom prst="rect">
            <a:avLst/>
          </a:prstGeom>
        </p:spPr>
      </p:pic>
      <p:sp>
        <p:nvSpPr>
          <p:cNvPr id="15" name="TextBox 14">
            <a:extLst>
              <a:ext uri="{FF2B5EF4-FFF2-40B4-BE49-F238E27FC236}">
                <a16:creationId xmlns:a16="http://schemas.microsoft.com/office/drawing/2014/main" id="{9B46FBE5-562B-4CCA-B35A-16216ABCCD40}"/>
              </a:ext>
            </a:extLst>
          </p:cNvPr>
          <p:cNvSpPr txBox="1"/>
          <p:nvPr/>
        </p:nvSpPr>
        <p:spPr>
          <a:xfrm>
            <a:off x="113373" y="2096145"/>
            <a:ext cx="3237470" cy="707886"/>
          </a:xfrm>
          <a:prstGeom prst="rect">
            <a:avLst/>
          </a:prstGeom>
          <a:noFill/>
          <a:ln w="19050">
            <a:solidFill>
              <a:schemeClr val="accent2"/>
            </a:solidFill>
          </a:ln>
        </p:spPr>
        <p:txBody>
          <a:bodyPr wrap="square" rtlCol="0">
            <a:spAutoFit/>
          </a:bodyPr>
          <a:lstStyle/>
          <a:p>
            <a:r>
              <a:rPr lang="en-CA" sz="2000" dirty="0"/>
              <a:t>Click on the </a:t>
            </a:r>
            <a:r>
              <a:rPr lang="en-CA" sz="2000" b="1" i="1" dirty="0"/>
              <a:t>Open</a:t>
            </a:r>
            <a:r>
              <a:rPr lang="en-CA" sz="2000" dirty="0"/>
              <a:t> link which displays the </a:t>
            </a:r>
            <a:r>
              <a:rPr lang="en-CA" sz="2000" b="1" i="1" dirty="0"/>
              <a:t>Open</a:t>
            </a:r>
            <a:r>
              <a:rPr lang="en-CA" sz="2000" dirty="0"/>
              <a:t> screen.</a:t>
            </a:r>
            <a:endParaRPr lang="en-GB" sz="2000" dirty="0"/>
          </a:p>
        </p:txBody>
      </p:sp>
      <p:cxnSp>
        <p:nvCxnSpPr>
          <p:cNvPr id="19" name="Straight Arrow Connector 18">
            <a:extLst>
              <a:ext uri="{FF2B5EF4-FFF2-40B4-BE49-F238E27FC236}">
                <a16:creationId xmlns:a16="http://schemas.microsoft.com/office/drawing/2014/main" id="{EF54F93D-5BF8-4D83-8DBF-F9B0BE514E9B}"/>
              </a:ext>
            </a:extLst>
          </p:cNvPr>
          <p:cNvCxnSpPr>
            <a:cxnSpLocks/>
          </p:cNvCxnSpPr>
          <p:nvPr/>
        </p:nvCxnSpPr>
        <p:spPr>
          <a:xfrm>
            <a:off x="2027208" y="2363638"/>
            <a:ext cx="1590456" cy="1339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AB1D53C-062B-417D-B136-00DCD245A22E}"/>
              </a:ext>
            </a:extLst>
          </p:cNvPr>
          <p:cNvSpPr txBox="1"/>
          <p:nvPr/>
        </p:nvSpPr>
        <p:spPr>
          <a:xfrm>
            <a:off x="150401" y="3069462"/>
            <a:ext cx="3237470" cy="400110"/>
          </a:xfrm>
          <a:prstGeom prst="rect">
            <a:avLst/>
          </a:prstGeom>
          <a:noFill/>
          <a:ln w="19050">
            <a:solidFill>
              <a:schemeClr val="accent2"/>
            </a:solidFill>
          </a:ln>
        </p:spPr>
        <p:txBody>
          <a:bodyPr wrap="square" rtlCol="0">
            <a:spAutoFit/>
          </a:bodyPr>
          <a:lstStyle/>
          <a:p>
            <a:r>
              <a:rPr lang="en-CA" sz="2000" dirty="0"/>
              <a:t>Click on the </a:t>
            </a:r>
            <a:r>
              <a:rPr lang="en-CA" sz="2000" b="1" i="1" dirty="0"/>
              <a:t>Browse</a:t>
            </a:r>
            <a:r>
              <a:rPr lang="en-CA" sz="2000" dirty="0"/>
              <a:t> button.</a:t>
            </a:r>
            <a:endParaRPr lang="en-GB" sz="2000" dirty="0"/>
          </a:p>
        </p:txBody>
      </p:sp>
      <p:cxnSp>
        <p:nvCxnSpPr>
          <p:cNvPr id="20" name="Straight Arrow Connector 19">
            <a:extLst>
              <a:ext uri="{FF2B5EF4-FFF2-40B4-BE49-F238E27FC236}">
                <a16:creationId xmlns:a16="http://schemas.microsoft.com/office/drawing/2014/main" id="{D3C3CA2D-7C20-4A00-AB5E-430BBC413E0B}"/>
              </a:ext>
            </a:extLst>
          </p:cNvPr>
          <p:cNvCxnSpPr>
            <a:cxnSpLocks/>
            <a:stCxn id="17" idx="3"/>
          </p:cNvCxnSpPr>
          <p:nvPr/>
        </p:nvCxnSpPr>
        <p:spPr>
          <a:xfrm>
            <a:off x="3387871" y="3269517"/>
            <a:ext cx="1813857" cy="17047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73E38B2-4020-4037-950B-D494E60B17E0}"/>
              </a:ext>
            </a:extLst>
          </p:cNvPr>
          <p:cNvSpPr txBox="1"/>
          <p:nvPr/>
        </p:nvSpPr>
        <p:spPr>
          <a:xfrm>
            <a:off x="230821" y="161512"/>
            <a:ext cx="7386304" cy="707886"/>
          </a:xfrm>
          <a:prstGeom prst="rect">
            <a:avLst/>
          </a:prstGeom>
          <a:solidFill>
            <a:schemeClr val="bg1"/>
          </a:solidFill>
          <a:ln>
            <a:solidFill>
              <a:schemeClr val="accent2"/>
            </a:solidFill>
          </a:ln>
          <a:effectLst>
            <a:glow rad="139700">
              <a:schemeClr val="accent2">
                <a:satMod val="175000"/>
                <a:alpha val="40000"/>
              </a:schemeClr>
            </a:glow>
            <a:softEdge rad="63500"/>
          </a:effectLst>
        </p:spPr>
        <p:txBody>
          <a:bodyPr wrap="square" rtlCol="0">
            <a:spAutoFit/>
          </a:bodyPr>
          <a:lstStyle/>
          <a:p>
            <a:pPr algn="ctr"/>
            <a:r>
              <a:rPr lang="en-CA" sz="2000" dirty="0"/>
              <a:t>Open the </a:t>
            </a:r>
            <a:r>
              <a:rPr lang="en-CA" sz="2000" b="1" i="1" dirty="0"/>
              <a:t>Excel_2021_Pivot_Tables_Worksheet.xlsx</a:t>
            </a:r>
            <a:r>
              <a:rPr lang="en-CA" sz="2000" dirty="0"/>
              <a:t> file.</a:t>
            </a:r>
          </a:p>
          <a:p>
            <a:pPr algn="ctr"/>
            <a:r>
              <a:rPr lang="en-CA" sz="2000" dirty="0"/>
              <a:t>It is most likely in your </a:t>
            </a:r>
            <a:r>
              <a:rPr lang="en-CA" sz="2000" b="1" i="1" dirty="0"/>
              <a:t>Downloads, Desktop or Documents</a:t>
            </a:r>
            <a:r>
              <a:rPr lang="en-CA" sz="2000" dirty="0"/>
              <a:t> folder.</a:t>
            </a:r>
          </a:p>
        </p:txBody>
      </p:sp>
    </p:spTree>
    <p:extLst>
      <p:ext uri="{BB962C8B-B14F-4D97-AF65-F5344CB8AC3E}">
        <p14:creationId xmlns:p14="http://schemas.microsoft.com/office/powerpoint/2010/main" val="392176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1" nodeType="clickEffect">
                                  <p:stCondLst>
                                    <p:cond delay="0"/>
                                  </p:stCondLst>
                                  <p:childTnLst>
                                    <p:animEffect transition="out" filter="randombar(horizontal)">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14" presetClass="exit" presetSubtype="10" fill="hold" nodeType="withEffect">
                                  <p:stCondLst>
                                    <p:cond delay="0"/>
                                  </p:stCondLst>
                                  <p:childTnLst>
                                    <p:animEffect transition="out" filter="randombar(horizontal)">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par>
                                <p:cTn id="31" presetID="14" presetClass="exit" presetSubtype="10" fill="hold" grpId="1" nodeType="withEffect">
                                  <p:stCondLst>
                                    <p:cond delay="0"/>
                                  </p:stCondLst>
                                  <p:childTnLst>
                                    <p:animEffect transition="out" filter="randombar(horizontal)">
                                      <p:cBhvr>
                                        <p:cTn id="32" dur="500"/>
                                        <p:tgtEl>
                                          <p:spTgt spid="17"/>
                                        </p:tgtEl>
                                      </p:cBhvr>
                                    </p:animEffect>
                                    <p:set>
                                      <p:cBhvr>
                                        <p:cTn id="33" dur="1" fill="hold">
                                          <p:stCondLst>
                                            <p:cond delay="499"/>
                                          </p:stCondLst>
                                        </p:cTn>
                                        <p:tgtEl>
                                          <p:spTgt spid="17"/>
                                        </p:tgtEl>
                                        <p:attrNameLst>
                                          <p:attrName>style.visibility</p:attrName>
                                        </p:attrNameLst>
                                      </p:cBhvr>
                                      <p:to>
                                        <p:strVal val="hidden"/>
                                      </p:to>
                                    </p:set>
                                  </p:childTnLst>
                                </p:cTn>
                              </p:par>
                              <p:par>
                                <p:cTn id="34" presetID="14" presetClass="exit" presetSubtype="10" fill="hold" nodeType="withEffect">
                                  <p:stCondLst>
                                    <p:cond delay="0"/>
                                  </p:stCondLst>
                                  <p:childTnLst>
                                    <p:animEffect transition="out" filter="randombar(horizontal)">
                                      <p:cBhvr>
                                        <p:cTn id="35" dur="500"/>
                                        <p:tgtEl>
                                          <p:spTgt spid="20"/>
                                        </p:tgtEl>
                                      </p:cBhvr>
                                    </p:animEffect>
                                    <p:set>
                                      <p:cBhvr>
                                        <p:cTn id="36" dur="1" fill="hold">
                                          <p:stCondLst>
                                            <p:cond delay="499"/>
                                          </p:stCondLst>
                                        </p:cTn>
                                        <p:tgtEl>
                                          <p:spTgt spid="20"/>
                                        </p:tgtEl>
                                        <p:attrNameLst>
                                          <p:attrName>style.visibility</p:attrName>
                                        </p:attrNameLst>
                                      </p:cBhvr>
                                      <p:to>
                                        <p:strVal val="hidden"/>
                                      </p:to>
                                    </p:set>
                                  </p:childTnLst>
                                </p:cTn>
                              </p:par>
                              <p:par>
                                <p:cTn id="37" presetID="14" presetClass="exit" presetSubtype="10" fill="hold" nodeType="withEffect">
                                  <p:stCondLst>
                                    <p:cond delay="0"/>
                                  </p:stCondLst>
                                  <p:childTnLst>
                                    <p:animEffect transition="out" filter="randombar(horizontal)">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par>
                                <p:cTn id="40" presetID="14" presetClass="exit" presetSubtype="10" fill="hold" grpId="0" nodeType="withEffect">
                                  <p:stCondLst>
                                    <p:cond delay="0"/>
                                  </p:stCondLst>
                                  <p:childTnLst>
                                    <p:animEffect transition="out" filter="randombar(horizontal)">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9BE253-6DA3-4D66-9E7B-BECE6C2C1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3400" y="1312884"/>
            <a:ext cx="8416704" cy="4738292"/>
          </a:xfrm>
          <a:prstGeom prst="rect">
            <a:avLst/>
          </a:prstGeom>
          <a:ln w="6350">
            <a:solidFill>
              <a:schemeClr val="tx1"/>
            </a:solidFill>
          </a:ln>
        </p:spPr>
      </p:pic>
      <p:sp>
        <p:nvSpPr>
          <p:cNvPr id="25" name="TextBox 24">
            <a:extLst>
              <a:ext uri="{FF2B5EF4-FFF2-40B4-BE49-F238E27FC236}">
                <a16:creationId xmlns:a16="http://schemas.microsoft.com/office/drawing/2014/main" id="{49C76197-8CCD-4F44-92D9-701EEAA2DF5B}"/>
              </a:ext>
            </a:extLst>
          </p:cNvPr>
          <p:cNvSpPr txBox="1"/>
          <p:nvPr/>
        </p:nvSpPr>
        <p:spPr>
          <a:xfrm>
            <a:off x="65082" y="1312884"/>
            <a:ext cx="3601144" cy="707886"/>
          </a:xfrm>
          <a:prstGeom prst="rect">
            <a:avLst/>
          </a:prstGeom>
          <a:solidFill>
            <a:schemeClr val="bg1"/>
          </a:solidFill>
          <a:ln w="19050">
            <a:solidFill>
              <a:schemeClr val="accent2"/>
            </a:solidFill>
          </a:ln>
        </p:spPr>
        <p:txBody>
          <a:bodyPr wrap="square" rtlCol="0">
            <a:spAutoFit/>
          </a:bodyPr>
          <a:lstStyle/>
          <a:p>
            <a:r>
              <a:rPr lang="en-CA" sz="2000" dirty="0"/>
              <a:t>Navigate to where the course file is located on your computer.</a:t>
            </a:r>
          </a:p>
        </p:txBody>
      </p:sp>
      <p:cxnSp>
        <p:nvCxnSpPr>
          <p:cNvPr id="27" name="Straight Arrow Connector 26">
            <a:extLst>
              <a:ext uri="{FF2B5EF4-FFF2-40B4-BE49-F238E27FC236}">
                <a16:creationId xmlns:a16="http://schemas.microsoft.com/office/drawing/2014/main" id="{75BDE9CE-9686-4DCB-9AF8-B0A571FBF100}"/>
              </a:ext>
            </a:extLst>
          </p:cNvPr>
          <p:cNvCxnSpPr>
            <a:cxnSpLocks/>
          </p:cNvCxnSpPr>
          <p:nvPr/>
        </p:nvCxnSpPr>
        <p:spPr>
          <a:xfrm>
            <a:off x="3174521" y="1932317"/>
            <a:ext cx="629728" cy="5348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6CD7C441-3A57-4BF9-BBBF-D2696C4EDDB2}"/>
              </a:ext>
            </a:extLst>
          </p:cNvPr>
          <p:cNvGrpSpPr/>
          <p:nvPr/>
        </p:nvGrpSpPr>
        <p:grpSpPr>
          <a:xfrm>
            <a:off x="5020575" y="2488971"/>
            <a:ext cx="1785671" cy="591305"/>
            <a:chOff x="5030376" y="2572486"/>
            <a:chExt cx="1628821" cy="542325"/>
          </a:xfrm>
        </p:grpSpPr>
        <p:cxnSp>
          <p:nvCxnSpPr>
            <p:cNvPr id="29" name="Straight Arrow Connector 28">
              <a:extLst>
                <a:ext uri="{FF2B5EF4-FFF2-40B4-BE49-F238E27FC236}">
                  <a16:creationId xmlns:a16="http://schemas.microsoft.com/office/drawing/2014/main" id="{586F0B01-A9FC-4210-BE7F-098412B22330}"/>
                </a:ext>
              </a:extLst>
            </p:cNvPr>
            <p:cNvCxnSpPr>
              <a:cxnSpLocks/>
            </p:cNvCxnSpPr>
            <p:nvPr/>
          </p:nvCxnSpPr>
          <p:spPr>
            <a:xfrm>
              <a:off x="5030376" y="2626858"/>
              <a:ext cx="1628821" cy="4879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4D19186-88A3-41CC-A9ED-1E95E5926E3A}"/>
                </a:ext>
              </a:extLst>
            </p:cNvPr>
            <p:cNvSpPr txBox="1"/>
            <p:nvPr/>
          </p:nvSpPr>
          <p:spPr>
            <a:xfrm rot="967532">
              <a:off x="5324196" y="2572486"/>
              <a:ext cx="906156" cy="369336"/>
            </a:xfrm>
            <a:prstGeom prst="rect">
              <a:avLst/>
            </a:prstGeom>
            <a:noFill/>
            <a:ln>
              <a:noFill/>
            </a:ln>
          </p:spPr>
          <p:txBody>
            <a:bodyPr wrap="square" rtlCol="0">
              <a:spAutoFit/>
            </a:bodyPr>
            <a:lstStyle/>
            <a:p>
              <a:r>
                <a:rPr lang="en-CA" dirty="0"/>
                <a:t>Click on</a:t>
              </a:r>
              <a:endParaRPr lang="en-GB" dirty="0"/>
            </a:p>
          </p:txBody>
        </p:sp>
      </p:grpSp>
      <p:grpSp>
        <p:nvGrpSpPr>
          <p:cNvPr id="36" name="Group 35">
            <a:extLst>
              <a:ext uri="{FF2B5EF4-FFF2-40B4-BE49-F238E27FC236}">
                <a16:creationId xmlns:a16="http://schemas.microsoft.com/office/drawing/2014/main" id="{FA9FD0BE-EA84-43CF-A158-851BD995C80B}"/>
              </a:ext>
            </a:extLst>
          </p:cNvPr>
          <p:cNvGrpSpPr/>
          <p:nvPr/>
        </p:nvGrpSpPr>
        <p:grpSpPr>
          <a:xfrm>
            <a:off x="7378514" y="3080275"/>
            <a:ext cx="3336324" cy="2699423"/>
            <a:chOff x="6660133" y="3148642"/>
            <a:chExt cx="3336324" cy="2699423"/>
          </a:xfrm>
        </p:grpSpPr>
        <p:cxnSp>
          <p:nvCxnSpPr>
            <p:cNvPr id="33" name="Straight Arrow Connector 32">
              <a:extLst>
                <a:ext uri="{FF2B5EF4-FFF2-40B4-BE49-F238E27FC236}">
                  <a16:creationId xmlns:a16="http://schemas.microsoft.com/office/drawing/2014/main" id="{ABBC39DC-2426-45F6-84A7-3E44FD323F8D}"/>
                </a:ext>
              </a:extLst>
            </p:cNvPr>
            <p:cNvCxnSpPr>
              <a:cxnSpLocks/>
            </p:cNvCxnSpPr>
            <p:nvPr/>
          </p:nvCxnSpPr>
          <p:spPr>
            <a:xfrm>
              <a:off x="6728604" y="3148642"/>
              <a:ext cx="2878834" cy="26994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A066266-29B2-43FF-9045-D3B738A3BE91}"/>
                </a:ext>
              </a:extLst>
            </p:cNvPr>
            <p:cNvSpPr txBox="1"/>
            <p:nvPr/>
          </p:nvSpPr>
          <p:spPr>
            <a:xfrm rot="2588786">
              <a:off x="6660133" y="4317830"/>
              <a:ext cx="3336324" cy="369332"/>
            </a:xfrm>
            <a:prstGeom prst="rect">
              <a:avLst/>
            </a:prstGeom>
            <a:noFill/>
            <a:ln>
              <a:noFill/>
            </a:ln>
          </p:spPr>
          <p:txBody>
            <a:bodyPr wrap="square" rtlCol="0">
              <a:spAutoFit/>
            </a:bodyPr>
            <a:lstStyle/>
            <a:p>
              <a:r>
                <a:rPr lang="en-CA" dirty="0"/>
                <a:t>Then click on the </a:t>
              </a:r>
              <a:r>
                <a:rPr lang="en-CA" b="1" i="1" dirty="0"/>
                <a:t>Open</a:t>
              </a:r>
              <a:r>
                <a:rPr lang="en-CA" dirty="0"/>
                <a:t> button.</a:t>
              </a:r>
              <a:endParaRPr lang="en-GB" dirty="0"/>
            </a:p>
          </p:txBody>
        </p:sp>
      </p:grpSp>
      <p:sp>
        <p:nvSpPr>
          <p:cNvPr id="12" name="TextBox 11">
            <a:extLst>
              <a:ext uri="{FF2B5EF4-FFF2-40B4-BE49-F238E27FC236}">
                <a16:creationId xmlns:a16="http://schemas.microsoft.com/office/drawing/2014/main" id="{A29B5E95-3764-4372-90A7-3AD100BEDE99}"/>
              </a:ext>
            </a:extLst>
          </p:cNvPr>
          <p:cNvSpPr txBox="1"/>
          <p:nvPr/>
        </p:nvSpPr>
        <p:spPr>
          <a:xfrm>
            <a:off x="230821" y="161512"/>
            <a:ext cx="7386304" cy="707886"/>
          </a:xfrm>
          <a:prstGeom prst="rect">
            <a:avLst/>
          </a:prstGeom>
          <a:solidFill>
            <a:schemeClr val="bg1"/>
          </a:solidFill>
          <a:ln>
            <a:solidFill>
              <a:schemeClr val="accent2"/>
            </a:solidFill>
          </a:ln>
          <a:effectLst>
            <a:glow rad="139700">
              <a:schemeClr val="accent2">
                <a:satMod val="175000"/>
                <a:alpha val="40000"/>
              </a:schemeClr>
            </a:glow>
            <a:softEdge rad="63500"/>
          </a:effectLst>
        </p:spPr>
        <p:txBody>
          <a:bodyPr wrap="square" rtlCol="0">
            <a:spAutoFit/>
          </a:bodyPr>
          <a:lstStyle/>
          <a:p>
            <a:pPr algn="ctr"/>
            <a:r>
              <a:rPr lang="en-CA" sz="2000" dirty="0"/>
              <a:t>Open the </a:t>
            </a:r>
            <a:r>
              <a:rPr lang="en-CA" sz="2000" b="1" i="1" dirty="0"/>
              <a:t>Excel_2021_Pivot_Tables_Worksheet.xlsx</a:t>
            </a:r>
            <a:r>
              <a:rPr lang="en-CA" sz="2000" dirty="0"/>
              <a:t> file.</a:t>
            </a:r>
          </a:p>
          <a:p>
            <a:pPr algn="ctr"/>
            <a:r>
              <a:rPr lang="en-CA" sz="2000" dirty="0"/>
              <a:t>It is most likely in your </a:t>
            </a:r>
            <a:r>
              <a:rPr lang="en-CA" sz="2000" b="1" i="1" dirty="0"/>
              <a:t>Downloads, Desktop or Documents</a:t>
            </a:r>
            <a:r>
              <a:rPr lang="en-CA" sz="2000" dirty="0"/>
              <a:t> folder.</a:t>
            </a:r>
          </a:p>
        </p:txBody>
      </p:sp>
    </p:spTree>
    <p:extLst>
      <p:ext uri="{BB962C8B-B14F-4D97-AF65-F5344CB8AC3E}">
        <p14:creationId xmlns:p14="http://schemas.microsoft.com/office/powerpoint/2010/main" val="292343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500"/>
                                        <p:tgtEl>
                                          <p:spTgt spid="31"/>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left)">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10" fill="hold" grpId="1" nodeType="clickEffect">
                                  <p:stCondLst>
                                    <p:cond delay="0"/>
                                  </p:stCondLst>
                                  <p:childTnLst>
                                    <p:animEffect transition="out" filter="randombar(horizontal)">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par>
                                <p:cTn id="26" presetID="14" presetClass="exit" presetSubtype="10" fill="hold" nodeType="withEffect">
                                  <p:stCondLst>
                                    <p:cond delay="0"/>
                                  </p:stCondLst>
                                  <p:childTnLst>
                                    <p:animEffect transition="out" filter="randombar(horizontal)">
                                      <p:cBhvr>
                                        <p:cTn id="27" dur="500"/>
                                        <p:tgtEl>
                                          <p:spTgt spid="27"/>
                                        </p:tgtEl>
                                      </p:cBhvr>
                                    </p:animEffect>
                                    <p:set>
                                      <p:cBhvr>
                                        <p:cTn id="28" dur="1" fill="hold">
                                          <p:stCondLst>
                                            <p:cond delay="499"/>
                                          </p:stCondLst>
                                        </p:cTn>
                                        <p:tgtEl>
                                          <p:spTgt spid="27"/>
                                        </p:tgtEl>
                                        <p:attrNameLst>
                                          <p:attrName>style.visibility</p:attrName>
                                        </p:attrNameLst>
                                      </p:cBhvr>
                                      <p:to>
                                        <p:strVal val="hidden"/>
                                      </p:to>
                                    </p:set>
                                  </p:childTnLst>
                                </p:cTn>
                              </p:par>
                              <p:par>
                                <p:cTn id="29" presetID="14" presetClass="exit" presetSubtype="10" fill="hold" nodeType="withEffect">
                                  <p:stCondLst>
                                    <p:cond delay="0"/>
                                  </p:stCondLst>
                                  <p:childTnLst>
                                    <p:animEffect transition="out" filter="randombar(horizontal)">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par>
                                <p:cTn id="32" presetID="14" presetClass="exit" presetSubtype="10" fill="hold" nodeType="withEffect">
                                  <p:stCondLst>
                                    <p:cond delay="0"/>
                                  </p:stCondLst>
                                  <p:childTnLst>
                                    <p:animEffect transition="out" filter="randombar(horizontal)">
                                      <p:cBhvr>
                                        <p:cTn id="33" dur="500"/>
                                        <p:tgtEl>
                                          <p:spTgt spid="36"/>
                                        </p:tgtEl>
                                      </p:cBhvr>
                                    </p:animEffect>
                                    <p:set>
                                      <p:cBhvr>
                                        <p:cTn id="34" dur="1" fill="hold">
                                          <p:stCondLst>
                                            <p:cond delay="499"/>
                                          </p:stCondLst>
                                        </p:cTn>
                                        <p:tgtEl>
                                          <p:spTgt spid="36"/>
                                        </p:tgtEl>
                                        <p:attrNameLst>
                                          <p:attrName>style.visibility</p:attrName>
                                        </p:attrNameLst>
                                      </p:cBhvr>
                                      <p:to>
                                        <p:strVal val="hidden"/>
                                      </p:to>
                                    </p:set>
                                  </p:childTnLst>
                                </p:cTn>
                              </p:par>
                              <p:par>
                                <p:cTn id="35" presetID="14" presetClass="exit" presetSubtype="10" fill="hold" nodeType="withEffect">
                                  <p:stCondLst>
                                    <p:cond delay="0"/>
                                  </p:stCondLst>
                                  <p:childTnLst>
                                    <p:animEffect transition="out" filter="randombar(horizont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par>
                                <p:cTn id="38" presetID="14" presetClass="exit" presetSubtype="10" fill="hold" grpId="0" nodeType="withEffect">
                                  <p:stCondLst>
                                    <p:cond delay="0"/>
                                  </p:stCondLst>
                                  <p:childTnLst>
                                    <p:animEffect transition="out" filter="randombar(horizontal)">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208A5B-D81B-4B25-862A-51D643743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332" y="984438"/>
            <a:ext cx="8663040" cy="5818588"/>
          </a:xfrm>
          <a:prstGeom prst="rect">
            <a:avLst/>
          </a:prstGeom>
        </p:spPr>
      </p:pic>
      <p:sp>
        <p:nvSpPr>
          <p:cNvPr id="5" name="TextBox 4">
            <a:extLst>
              <a:ext uri="{FF2B5EF4-FFF2-40B4-BE49-F238E27FC236}">
                <a16:creationId xmlns:a16="http://schemas.microsoft.com/office/drawing/2014/main" id="{BCB0686C-6150-4FAF-8457-F9F62F18B2D7}"/>
              </a:ext>
            </a:extLst>
          </p:cNvPr>
          <p:cNvSpPr txBox="1"/>
          <p:nvPr/>
        </p:nvSpPr>
        <p:spPr>
          <a:xfrm>
            <a:off x="230822" y="161512"/>
            <a:ext cx="5683946"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2000" dirty="0"/>
              <a:t>You should now have a screen that look similar to …</a:t>
            </a:r>
            <a:endParaRPr lang="en-CA" sz="2000" dirty="0">
              <a:solidFill>
                <a:srgbClr val="00B050"/>
              </a:solidFill>
            </a:endParaRPr>
          </a:p>
        </p:txBody>
      </p:sp>
      <p:cxnSp>
        <p:nvCxnSpPr>
          <p:cNvPr id="8" name="Straight Arrow Connector 7">
            <a:extLst>
              <a:ext uri="{FF2B5EF4-FFF2-40B4-BE49-F238E27FC236}">
                <a16:creationId xmlns:a16="http://schemas.microsoft.com/office/drawing/2014/main" id="{697EB463-CDE1-4A79-8EE5-8613520E061C}"/>
              </a:ext>
            </a:extLst>
          </p:cNvPr>
          <p:cNvCxnSpPr/>
          <p:nvPr/>
        </p:nvCxnSpPr>
        <p:spPr>
          <a:xfrm>
            <a:off x="5129918" y="561622"/>
            <a:ext cx="551936" cy="8073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58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1" nodeType="clickEffect">
                                  <p:stCondLst>
                                    <p:cond delay="0"/>
                                  </p:stCondLst>
                                  <p:childTnLst>
                                    <p:animEffect transition="out" filter="randombar(horizont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par>
                                <p:cTn id="18" presetID="14" presetClass="exit" presetSubtype="10" fill="hold" nodeType="withEffect">
                                  <p:stCondLst>
                                    <p:cond delay="0"/>
                                  </p:stCondLst>
                                  <p:childTnLst>
                                    <p:animEffect transition="out" filter="randombar(horizontal)">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4DC57846-2BB3-49CC-99F3-8608A3D98A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332" y="984438"/>
            <a:ext cx="8663040" cy="5818588"/>
          </a:xfrm>
          <a:prstGeom prst="rect">
            <a:avLst/>
          </a:prstGeom>
        </p:spPr>
      </p:pic>
      <p:pic>
        <p:nvPicPr>
          <p:cNvPr id="4" name="Picture 3">
            <a:extLst>
              <a:ext uri="{FF2B5EF4-FFF2-40B4-BE49-F238E27FC236}">
                <a16:creationId xmlns:a16="http://schemas.microsoft.com/office/drawing/2014/main" id="{D4DDCC6A-5248-4B0C-9F02-B69C386D7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7020" y="1674510"/>
            <a:ext cx="1837895" cy="1703667"/>
          </a:xfrm>
          <a:prstGeom prst="rect">
            <a:avLst/>
          </a:prstGeom>
        </p:spPr>
      </p:pic>
      <p:sp>
        <p:nvSpPr>
          <p:cNvPr id="8" name="TextBox 7"/>
          <p:cNvSpPr txBox="1"/>
          <p:nvPr/>
        </p:nvSpPr>
        <p:spPr>
          <a:xfrm>
            <a:off x="114755" y="791838"/>
            <a:ext cx="3707352"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2"/>
            </a:pPr>
            <a:r>
              <a:rPr lang="en-CA" sz="2000" dirty="0"/>
              <a:t>Click on the </a:t>
            </a:r>
            <a:r>
              <a:rPr lang="en-CA" sz="2000" b="1" dirty="0"/>
              <a:t>Insert</a:t>
            </a:r>
            <a:r>
              <a:rPr lang="en-CA" sz="2000" dirty="0"/>
              <a:t> ribbon tab</a:t>
            </a:r>
          </a:p>
        </p:txBody>
      </p:sp>
      <p:sp>
        <p:nvSpPr>
          <p:cNvPr id="43" name="TextBox 42"/>
          <p:cNvSpPr txBox="1"/>
          <p:nvPr/>
        </p:nvSpPr>
        <p:spPr>
          <a:xfrm>
            <a:off x="114755" y="3643890"/>
            <a:ext cx="3301776" cy="1631216"/>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4"/>
            </a:pPr>
            <a:r>
              <a:rPr lang="en-CA" sz="2000" i="1" dirty="0"/>
              <a:t>The </a:t>
            </a:r>
            <a:r>
              <a:rPr lang="en-CA" sz="2000" b="1" i="1" dirty="0"/>
              <a:t>Choose the data that you want to analyze </a:t>
            </a:r>
            <a:r>
              <a:rPr lang="en-CA" sz="2000" dirty="0"/>
              <a:t>option already has the entire table selected, but you can change that </a:t>
            </a:r>
            <a:r>
              <a:rPr lang="en-CA" sz="2000" b="1" i="1" dirty="0">
                <a:solidFill>
                  <a:schemeClr val="accent2"/>
                </a:solidFill>
              </a:rPr>
              <a:t>here</a:t>
            </a:r>
            <a:r>
              <a:rPr lang="en-CA" sz="2000" dirty="0"/>
              <a:t>.</a:t>
            </a:r>
          </a:p>
        </p:txBody>
      </p:sp>
      <p:sp>
        <p:nvSpPr>
          <p:cNvPr id="46" name="TextBox 45"/>
          <p:cNvSpPr txBox="1"/>
          <p:nvPr/>
        </p:nvSpPr>
        <p:spPr>
          <a:xfrm>
            <a:off x="110799" y="5486522"/>
            <a:ext cx="3301775" cy="1015663"/>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5"/>
            </a:pPr>
            <a:r>
              <a:rPr lang="en-CA" sz="2000" dirty="0"/>
              <a:t>You can also pull the data from an external data source.</a:t>
            </a:r>
          </a:p>
        </p:txBody>
      </p:sp>
      <p:sp>
        <p:nvSpPr>
          <p:cNvPr id="11" name="TextBox 10"/>
          <p:cNvSpPr txBox="1"/>
          <p:nvPr/>
        </p:nvSpPr>
        <p:spPr>
          <a:xfrm>
            <a:off x="4408718" y="161512"/>
            <a:ext cx="3501705"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a:pPr>
            <a:r>
              <a:rPr lang="en-CA" sz="2000" dirty="0"/>
              <a:t>Click on any cell in the table</a:t>
            </a:r>
          </a:p>
        </p:txBody>
      </p:sp>
      <p:sp>
        <p:nvSpPr>
          <p:cNvPr id="7" name="TextBox 6"/>
          <p:cNvSpPr txBox="1"/>
          <p:nvPr/>
        </p:nvSpPr>
        <p:spPr>
          <a:xfrm>
            <a:off x="230822" y="161512"/>
            <a:ext cx="2600190" cy="400110"/>
          </a:xfrm>
          <a:prstGeom prst="rect">
            <a:avLst/>
          </a:prstGeom>
          <a:solidFill>
            <a:schemeClr val="bg1"/>
          </a:solidFill>
          <a:ln>
            <a:solidFill>
              <a:schemeClr val="accent2"/>
            </a:solidFill>
          </a:ln>
          <a:effectLst>
            <a:glow rad="139700">
              <a:schemeClr val="accent2">
                <a:satMod val="175000"/>
                <a:alpha val="40000"/>
              </a:schemeClr>
            </a:glow>
            <a:softEdge rad="63500"/>
          </a:effectLst>
        </p:spPr>
        <p:txBody>
          <a:bodyPr wrap="square" rtlCol="0">
            <a:spAutoFit/>
          </a:bodyPr>
          <a:lstStyle/>
          <a:p>
            <a:pPr algn="ctr"/>
            <a:r>
              <a:rPr lang="en-CA" sz="2000" dirty="0"/>
              <a:t>Creating a Pivot Table</a:t>
            </a:r>
          </a:p>
        </p:txBody>
      </p:sp>
      <p:cxnSp>
        <p:nvCxnSpPr>
          <p:cNvPr id="22" name="Straight Arrow Connector 21"/>
          <p:cNvCxnSpPr>
            <a:cxnSpLocks/>
            <a:stCxn id="9" idx="1"/>
          </p:cNvCxnSpPr>
          <p:nvPr/>
        </p:nvCxnSpPr>
        <p:spPr>
          <a:xfrm flipH="1">
            <a:off x="4028536" y="2018108"/>
            <a:ext cx="2814820"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ED5ED471-9FAF-44FE-87EB-27A82EB7A6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0121" y="3075266"/>
            <a:ext cx="3193034" cy="2854753"/>
          </a:xfrm>
          <a:prstGeom prst="rect">
            <a:avLst/>
          </a:prstGeom>
          <a:solidFill>
            <a:schemeClr val="bg1"/>
          </a:solidFill>
          <a:ln>
            <a:solidFill>
              <a:schemeClr val="accent2"/>
            </a:solidFill>
          </a:ln>
        </p:spPr>
      </p:pic>
      <p:cxnSp>
        <p:nvCxnSpPr>
          <p:cNvPr id="17" name="Straight Arrow Connector 16"/>
          <p:cNvCxnSpPr>
            <a:cxnSpLocks/>
            <a:stCxn id="8" idx="3"/>
          </p:cNvCxnSpPr>
          <p:nvPr/>
        </p:nvCxnSpPr>
        <p:spPr>
          <a:xfrm>
            <a:off x="3822107" y="991893"/>
            <a:ext cx="853410" cy="4875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8631719" y="3723659"/>
            <a:ext cx="185248" cy="1546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6843356" y="1664165"/>
            <a:ext cx="3827519" cy="707886"/>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3"/>
            </a:pPr>
            <a:r>
              <a:rPr lang="en-CA" sz="2000" dirty="0"/>
              <a:t>On the Tables menu click on …</a:t>
            </a:r>
          </a:p>
          <a:p>
            <a:pPr marL="800100" lvl="1" indent="-342900">
              <a:buFont typeface="Wingdings" panose="05000000000000000000" pitchFamily="2" charset="2"/>
              <a:buChar char="Ø"/>
            </a:pPr>
            <a:r>
              <a:rPr lang="en-CA" sz="2000" b="1" dirty="0"/>
              <a:t>PivotTable</a:t>
            </a:r>
            <a:r>
              <a:rPr lang="en-CA" sz="2000" dirty="0"/>
              <a:t> button</a:t>
            </a:r>
          </a:p>
        </p:txBody>
      </p:sp>
      <p:cxnSp>
        <p:nvCxnSpPr>
          <p:cNvPr id="62" name="Straight Arrow Connector 61"/>
          <p:cNvCxnSpPr>
            <a:cxnSpLocks/>
            <a:stCxn id="46" idx="3"/>
          </p:cNvCxnSpPr>
          <p:nvPr/>
        </p:nvCxnSpPr>
        <p:spPr>
          <a:xfrm flipV="1">
            <a:off x="3412574" y="3981156"/>
            <a:ext cx="2410256" cy="20131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cxnSpLocks/>
          </p:cNvCxnSpPr>
          <p:nvPr/>
        </p:nvCxnSpPr>
        <p:spPr>
          <a:xfrm flipV="1">
            <a:off x="2752476" y="3489009"/>
            <a:ext cx="2992716" cy="6980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0AE34A5-F04D-4A43-97FC-0B27A6EF34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3565" y="2491728"/>
            <a:ext cx="501180" cy="593063"/>
          </a:xfrm>
          <a:prstGeom prst="rect">
            <a:avLst/>
          </a:prstGeom>
          <a:solidFill>
            <a:schemeClr val="bg1"/>
          </a:solidFill>
          <a:ln>
            <a:solidFill>
              <a:schemeClr val="accent2"/>
            </a:solidFill>
          </a:ln>
        </p:spPr>
      </p:pic>
      <p:cxnSp>
        <p:nvCxnSpPr>
          <p:cNvPr id="64" name="Straight Arrow Connector 63"/>
          <p:cNvCxnSpPr>
            <a:cxnSpLocks/>
            <a:endCxn id="16" idx="3"/>
          </p:cNvCxnSpPr>
          <p:nvPr/>
        </p:nvCxnSpPr>
        <p:spPr>
          <a:xfrm flipH="1">
            <a:off x="4124745" y="2210709"/>
            <a:ext cx="3570018" cy="5775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B5DC3EA6-A27E-40B5-895E-FBDC1E9A5404}"/>
              </a:ext>
            </a:extLst>
          </p:cNvPr>
          <p:cNvCxnSpPr>
            <a:cxnSpLocks/>
            <a:endCxn id="65" idx="1"/>
          </p:cNvCxnSpPr>
          <p:nvPr/>
        </p:nvCxnSpPr>
        <p:spPr>
          <a:xfrm flipV="1">
            <a:off x="3217092" y="3800994"/>
            <a:ext cx="5414627" cy="12627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39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2" fill="hold" nodeType="afterEffect">
                                  <p:stCondLst>
                                    <p:cond delay="100"/>
                                  </p:stCondLst>
                                  <p:childTnLst>
                                    <p:set>
                                      <p:cBhvr>
                                        <p:cTn id="27" dur="1" fill="hold">
                                          <p:stCondLst>
                                            <p:cond delay="0"/>
                                          </p:stCondLst>
                                        </p:cTn>
                                        <p:tgtEl>
                                          <p:spTgt spid="22"/>
                                        </p:tgtEl>
                                        <p:attrNameLst>
                                          <p:attrName>style.visibility</p:attrName>
                                        </p:attrNameLst>
                                      </p:cBhvr>
                                      <p:to>
                                        <p:strVal val="visible"/>
                                      </p:to>
                                    </p:set>
                                    <p:animEffect transition="in" filter="wipe(right)">
                                      <p:cBhvr>
                                        <p:cTn id="28" dur="400"/>
                                        <p:tgtEl>
                                          <p:spTgt spid="22"/>
                                        </p:tgtEl>
                                      </p:cBhvr>
                                    </p:animEffect>
                                  </p:childTnLst>
                                </p:cTn>
                              </p:par>
                            </p:childTnLst>
                          </p:cTn>
                        </p:par>
                        <p:par>
                          <p:cTn id="29" fill="hold">
                            <p:stCondLst>
                              <p:cond delay="1000"/>
                            </p:stCondLst>
                            <p:childTnLst>
                              <p:par>
                                <p:cTn id="30" presetID="22" presetClass="entr" presetSubtype="1"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up)">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wipe(right)">
                                      <p:cBhvr>
                                        <p:cTn id="37" dur="500"/>
                                        <p:tgtEl>
                                          <p:spTgt spid="64"/>
                                        </p:tgtEl>
                                      </p:cBhvr>
                                    </p:animEffect>
                                  </p:childTnLst>
                                </p:cTn>
                              </p:par>
                            </p:childTnLst>
                          </p:cTn>
                        </p:par>
                        <p:par>
                          <p:cTn id="38" fill="hold">
                            <p:stCondLst>
                              <p:cond delay="500"/>
                            </p:stCondLst>
                            <p:childTnLst>
                              <p:par>
                                <p:cTn id="39" presetID="22" presetClass="entr" presetSubtype="1"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childTnLst>
                          </p:cTn>
                        </p:par>
                        <p:par>
                          <p:cTn id="42" fill="hold">
                            <p:stCondLst>
                              <p:cond delay="1000"/>
                            </p:stCondLst>
                            <p:childTnLst>
                              <p:par>
                                <p:cTn id="43" presetID="22" presetClass="entr" presetSubtype="1"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up)">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anim calcmode="lin" valueType="num">
                                      <p:cBhvr additive="base">
                                        <p:cTn id="50" dur="500" fill="hold"/>
                                        <p:tgtEl>
                                          <p:spTgt spid="43"/>
                                        </p:tgtEl>
                                        <p:attrNameLst>
                                          <p:attrName>ppt_x</p:attrName>
                                        </p:attrNameLst>
                                      </p:cBhvr>
                                      <p:tavLst>
                                        <p:tav tm="0">
                                          <p:val>
                                            <p:strVal val="0-#ppt_w/2"/>
                                          </p:val>
                                        </p:tav>
                                        <p:tav tm="100000">
                                          <p:val>
                                            <p:strVal val="#ppt_x"/>
                                          </p:val>
                                        </p:tav>
                                      </p:tavLst>
                                    </p:anim>
                                    <p:anim calcmode="lin" valueType="num">
                                      <p:cBhvr additive="base">
                                        <p:cTn id="51" dur="500" fill="hold"/>
                                        <p:tgtEl>
                                          <p:spTgt spid="43"/>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left)">
                                      <p:cBhvr>
                                        <p:cTn id="55" dur="500"/>
                                        <p:tgtEl>
                                          <p:spTgt spid="5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57"/>
                                        </p:tgtEl>
                                        <p:attrNameLst>
                                          <p:attrName>style.visibility</p:attrName>
                                        </p:attrNameLst>
                                      </p:cBhvr>
                                      <p:to>
                                        <p:strVal val="visible"/>
                                      </p:to>
                                    </p:set>
                                    <p:animEffect transition="in" filter="wipe(left)">
                                      <p:cBhvr>
                                        <p:cTn id="60" dur="500"/>
                                        <p:tgtEl>
                                          <p:spTgt spid="57"/>
                                        </p:tgtEl>
                                      </p:cBhvr>
                                    </p:animEffect>
                                  </p:childTnLst>
                                </p:cTn>
                              </p:par>
                            </p:childTnLst>
                          </p:cTn>
                        </p:par>
                        <p:par>
                          <p:cTn id="61" fill="hold">
                            <p:stCondLst>
                              <p:cond delay="500"/>
                            </p:stCondLst>
                            <p:childTnLst>
                              <p:par>
                                <p:cTn id="62" presetID="53" presetClass="entr" presetSubtype="16" fill="hold" grpId="0" nodeType="afterEffect">
                                  <p:stCondLst>
                                    <p:cond delay="0"/>
                                  </p:stCondLst>
                                  <p:childTnLst>
                                    <p:set>
                                      <p:cBhvr>
                                        <p:cTn id="63" dur="1" fill="hold">
                                          <p:stCondLst>
                                            <p:cond delay="0"/>
                                          </p:stCondLst>
                                        </p:cTn>
                                        <p:tgtEl>
                                          <p:spTgt spid="65"/>
                                        </p:tgtEl>
                                        <p:attrNameLst>
                                          <p:attrName>style.visibility</p:attrName>
                                        </p:attrNameLst>
                                      </p:cBhvr>
                                      <p:to>
                                        <p:strVal val="visible"/>
                                      </p:to>
                                    </p:set>
                                    <p:anim calcmode="lin" valueType="num">
                                      <p:cBhvr>
                                        <p:cTn id="64" dur="500" fill="hold"/>
                                        <p:tgtEl>
                                          <p:spTgt spid="65"/>
                                        </p:tgtEl>
                                        <p:attrNameLst>
                                          <p:attrName>ppt_w</p:attrName>
                                        </p:attrNameLst>
                                      </p:cBhvr>
                                      <p:tavLst>
                                        <p:tav tm="0">
                                          <p:val>
                                            <p:fltVal val="0"/>
                                          </p:val>
                                        </p:tav>
                                        <p:tav tm="100000">
                                          <p:val>
                                            <p:strVal val="#ppt_w"/>
                                          </p:val>
                                        </p:tav>
                                      </p:tavLst>
                                    </p:anim>
                                    <p:anim calcmode="lin" valueType="num">
                                      <p:cBhvr>
                                        <p:cTn id="65" dur="500" fill="hold"/>
                                        <p:tgtEl>
                                          <p:spTgt spid="65"/>
                                        </p:tgtEl>
                                        <p:attrNameLst>
                                          <p:attrName>ppt_h</p:attrName>
                                        </p:attrNameLst>
                                      </p:cBhvr>
                                      <p:tavLst>
                                        <p:tav tm="0">
                                          <p:val>
                                            <p:fltVal val="0"/>
                                          </p:val>
                                        </p:tav>
                                        <p:tav tm="100000">
                                          <p:val>
                                            <p:strVal val="#ppt_h"/>
                                          </p:val>
                                        </p:tav>
                                      </p:tavLst>
                                    </p:anim>
                                    <p:animEffect transition="in" filter="fade">
                                      <p:cBhvr>
                                        <p:cTn id="66" dur="500"/>
                                        <p:tgtEl>
                                          <p:spTgt spid="6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wipe(left)">
                                      <p:cBhvr>
                                        <p:cTn id="71" dur="500"/>
                                        <p:tgtEl>
                                          <p:spTgt spid="46"/>
                                        </p:tgtEl>
                                      </p:cBhvr>
                                    </p:animEffect>
                                  </p:childTnLst>
                                </p:cTn>
                              </p:par>
                            </p:childTnLst>
                          </p:cTn>
                        </p:par>
                        <p:par>
                          <p:cTn id="72" fill="hold">
                            <p:stCondLst>
                              <p:cond delay="500"/>
                            </p:stCondLst>
                            <p:childTnLst>
                              <p:par>
                                <p:cTn id="73" presetID="22" presetClass="entr" presetSubtype="4" fill="hold" nodeType="after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wipe(down)">
                                      <p:cBhvr>
                                        <p:cTn id="75" dur="500"/>
                                        <p:tgtEl>
                                          <p:spTgt spid="62"/>
                                        </p:tgtEl>
                                      </p:cBhvr>
                                    </p:animEffect>
                                  </p:childTnLst>
                                </p:cTn>
                              </p:par>
                            </p:childTnLst>
                          </p:cTn>
                        </p:par>
                      </p:childTnLst>
                    </p:cTn>
                  </p:par>
                  <p:par>
                    <p:cTn id="76" fill="hold">
                      <p:stCondLst>
                        <p:cond delay="indefinite"/>
                      </p:stCondLst>
                      <p:childTnLst>
                        <p:par>
                          <p:cTn id="77" fill="hold">
                            <p:stCondLst>
                              <p:cond delay="0"/>
                            </p:stCondLst>
                            <p:childTnLst>
                              <p:par>
                                <p:cTn id="78" presetID="14" presetClass="exit" presetSubtype="10" fill="hold" grpId="1" nodeType="clickEffect">
                                  <p:stCondLst>
                                    <p:cond delay="0"/>
                                  </p:stCondLst>
                                  <p:childTnLst>
                                    <p:animEffect transition="out" filter="randombar(horizontal)">
                                      <p:cBhvr>
                                        <p:cTn id="79" dur="500"/>
                                        <p:tgtEl>
                                          <p:spTgt spid="11"/>
                                        </p:tgtEl>
                                      </p:cBhvr>
                                    </p:animEffect>
                                    <p:set>
                                      <p:cBhvr>
                                        <p:cTn id="80" dur="1" fill="hold">
                                          <p:stCondLst>
                                            <p:cond delay="499"/>
                                          </p:stCondLst>
                                        </p:cTn>
                                        <p:tgtEl>
                                          <p:spTgt spid="11"/>
                                        </p:tgtEl>
                                        <p:attrNameLst>
                                          <p:attrName>style.visibility</p:attrName>
                                        </p:attrNameLst>
                                      </p:cBhvr>
                                      <p:to>
                                        <p:strVal val="hidden"/>
                                      </p:to>
                                    </p:set>
                                  </p:childTnLst>
                                </p:cTn>
                              </p:par>
                              <p:par>
                                <p:cTn id="81" presetID="14" presetClass="exit" presetSubtype="10" fill="hold" grpId="1" nodeType="withEffect">
                                  <p:stCondLst>
                                    <p:cond delay="0"/>
                                  </p:stCondLst>
                                  <p:childTnLst>
                                    <p:animEffect transition="out" filter="randombar(horizontal)">
                                      <p:cBhvr>
                                        <p:cTn id="82" dur="500"/>
                                        <p:tgtEl>
                                          <p:spTgt spid="8"/>
                                        </p:tgtEl>
                                      </p:cBhvr>
                                    </p:animEffect>
                                    <p:set>
                                      <p:cBhvr>
                                        <p:cTn id="83" dur="1" fill="hold">
                                          <p:stCondLst>
                                            <p:cond delay="499"/>
                                          </p:stCondLst>
                                        </p:cTn>
                                        <p:tgtEl>
                                          <p:spTgt spid="8"/>
                                        </p:tgtEl>
                                        <p:attrNameLst>
                                          <p:attrName>style.visibility</p:attrName>
                                        </p:attrNameLst>
                                      </p:cBhvr>
                                      <p:to>
                                        <p:strVal val="hidden"/>
                                      </p:to>
                                    </p:set>
                                  </p:childTnLst>
                                </p:cTn>
                              </p:par>
                              <p:par>
                                <p:cTn id="84" presetID="2" presetClass="exit" presetSubtype="4" fill="hold" nodeType="withEffect">
                                  <p:stCondLst>
                                    <p:cond delay="0"/>
                                  </p:stCondLst>
                                  <p:childTnLst>
                                    <p:anim calcmode="lin" valueType="num">
                                      <p:cBhvr additive="base">
                                        <p:cTn id="85" dur="500"/>
                                        <p:tgtEl>
                                          <p:spTgt spid="4"/>
                                        </p:tgtEl>
                                        <p:attrNameLst>
                                          <p:attrName>ppt_x</p:attrName>
                                        </p:attrNameLst>
                                      </p:cBhvr>
                                      <p:tavLst>
                                        <p:tav tm="0">
                                          <p:val>
                                            <p:strVal val="ppt_x"/>
                                          </p:val>
                                        </p:tav>
                                        <p:tav tm="100000">
                                          <p:val>
                                            <p:strVal val="ppt_x"/>
                                          </p:val>
                                        </p:tav>
                                      </p:tavLst>
                                    </p:anim>
                                    <p:anim calcmode="lin" valueType="num">
                                      <p:cBhvr additive="base">
                                        <p:cTn id="86" dur="500"/>
                                        <p:tgtEl>
                                          <p:spTgt spid="4"/>
                                        </p:tgtEl>
                                        <p:attrNameLst>
                                          <p:attrName>ppt_y</p:attrName>
                                        </p:attrNameLst>
                                      </p:cBhvr>
                                      <p:tavLst>
                                        <p:tav tm="0">
                                          <p:val>
                                            <p:strVal val="ppt_y"/>
                                          </p:val>
                                        </p:tav>
                                        <p:tav tm="100000">
                                          <p:val>
                                            <p:strVal val="1+ppt_h/2"/>
                                          </p:val>
                                        </p:tav>
                                      </p:tavLst>
                                    </p:anim>
                                    <p:set>
                                      <p:cBhvr>
                                        <p:cTn id="87" dur="1" fill="hold">
                                          <p:stCondLst>
                                            <p:cond delay="499"/>
                                          </p:stCondLst>
                                        </p:cTn>
                                        <p:tgtEl>
                                          <p:spTgt spid="4"/>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17"/>
                                        </p:tgtEl>
                                      </p:cBhvr>
                                    </p:animEffect>
                                    <p:set>
                                      <p:cBhvr>
                                        <p:cTn id="90" dur="1" fill="hold">
                                          <p:stCondLst>
                                            <p:cond delay="499"/>
                                          </p:stCondLst>
                                        </p:cTn>
                                        <p:tgtEl>
                                          <p:spTgt spid="17"/>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9"/>
                                        </p:tgtEl>
                                      </p:cBhvr>
                                    </p:animEffect>
                                    <p:set>
                                      <p:cBhvr>
                                        <p:cTn id="93" dur="1" fill="hold">
                                          <p:stCondLst>
                                            <p:cond delay="499"/>
                                          </p:stCondLst>
                                        </p:cTn>
                                        <p:tgtEl>
                                          <p:spTgt spid="9"/>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22"/>
                                        </p:tgtEl>
                                      </p:cBhvr>
                                    </p:animEffect>
                                    <p:set>
                                      <p:cBhvr>
                                        <p:cTn id="96" dur="1" fill="hold">
                                          <p:stCondLst>
                                            <p:cond delay="499"/>
                                          </p:stCondLst>
                                        </p:cTn>
                                        <p:tgtEl>
                                          <p:spTgt spid="22"/>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64"/>
                                        </p:tgtEl>
                                      </p:cBhvr>
                                    </p:animEffect>
                                    <p:set>
                                      <p:cBhvr>
                                        <p:cTn id="99" dur="1" fill="hold">
                                          <p:stCondLst>
                                            <p:cond delay="499"/>
                                          </p:stCondLst>
                                        </p:cTn>
                                        <p:tgtEl>
                                          <p:spTgt spid="64"/>
                                        </p:tgtEl>
                                        <p:attrNameLst>
                                          <p:attrName>style.visibility</p:attrName>
                                        </p:attrNameLst>
                                      </p:cBhvr>
                                      <p:to>
                                        <p:strVal val="hidden"/>
                                      </p:to>
                                    </p:set>
                                  </p:childTnLst>
                                </p:cTn>
                              </p:par>
                              <p:par>
                                <p:cTn id="100" presetID="14" presetClass="exit" presetSubtype="10" fill="hold" nodeType="withEffect">
                                  <p:stCondLst>
                                    <p:cond delay="0"/>
                                  </p:stCondLst>
                                  <p:childTnLst>
                                    <p:animEffect transition="out" filter="randombar(horizontal)">
                                      <p:cBhvr>
                                        <p:cTn id="101" dur="500"/>
                                        <p:tgtEl>
                                          <p:spTgt spid="16"/>
                                        </p:tgtEl>
                                      </p:cBhvr>
                                    </p:animEffect>
                                    <p:set>
                                      <p:cBhvr>
                                        <p:cTn id="102" dur="1" fill="hold">
                                          <p:stCondLst>
                                            <p:cond delay="499"/>
                                          </p:stCondLst>
                                        </p:cTn>
                                        <p:tgtEl>
                                          <p:spTgt spid="16"/>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25"/>
                                        </p:tgtEl>
                                      </p:cBhvr>
                                    </p:animEffect>
                                    <p:set>
                                      <p:cBhvr>
                                        <p:cTn id="105" dur="1" fill="hold">
                                          <p:stCondLst>
                                            <p:cond delay="499"/>
                                          </p:stCondLst>
                                        </p:cTn>
                                        <p:tgtEl>
                                          <p:spTgt spid="25"/>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43"/>
                                        </p:tgtEl>
                                      </p:cBhvr>
                                    </p:animEffect>
                                    <p:set>
                                      <p:cBhvr>
                                        <p:cTn id="108" dur="1" fill="hold">
                                          <p:stCondLst>
                                            <p:cond delay="499"/>
                                          </p:stCondLst>
                                        </p:cTn>
                                        <p:tgtEl>
                                          <p:spTgt spid="43"/>
                                        </p:tgtEl>
                                        <p:attrNameLst>
                                          <p:attrName>style.visibility</p:attrName>
                                        </p:attrNameLst>
                                      </p:cBhvr>
                                      <p:to>
                                        <p:strVal val="hidden"/>
                                      </p:to>
                                    </p:set>
                                  </p:childTnLst>
                                </p:cTn>
                              </p:par>
                              <p:par>
                                <p:cTn id="109" presetID="14" presetClass="exit" presetSubtype="10" fill="hold" nodeType="withEffect">
                                  <p:stCondLst>
                                    <p:cond delay="0"/>
                                  </p:stCondLst>
                                  <p:childTnLst>
                                    <p:animEffect transition="out" filter="randombar(horizontal)">
                                      <p:cBhvr>
                                        <p:cTn id="110" dur="500"/>
                                        <p:tgtEl>
                                          <p:spTgt spid="59"/>
                                        </p:tgtEl>
                                      </p:cBhvr>
                                    </p:animEffect>
                                    <p:set>
                                      <p:cBhvr>
                                        <p:cTn id="111" dur="1" fill="hold">
                                          <p:stCondLst>
                                            <p:cond delay="499"/>
                                          </p:stCondLst>
                                        </p:cTn>
                                        <p:tgtEl>
                                          <p:spTgt spid="59"/>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57"/>
                                        </p:tgtEl>
                                      </p:cBhvr>
                                    </p:animEffect>
                                    <p:set>
                                      <p:cBhvr>
                                        <p:cTn id="114" dur="1" fill="hold">
                                          <p:stCondLst>
                                            <p:cond delay="499"/>
                                          </p:stCondLst>
                                        </p:cTn>
                                        <p:tgtEl>
                                          <p:spTgt spid="57"/>
                                        </p:tgtEl>
                                        <p:attrNameLst>
                                          <p:attrName>style.visibility</p:attrName>
                                        </p:attrNameLst>
                                      </p:cBhvr>
                                      <p:to>
                                        <p:strVal val="hidden"/>
                                      </p:to>
                                    </p:set>
                                  </p:childTnLst>
                                </p:cTn>
                              </p:par>
                              <p:par>
                                <p:cTn id="115" presetID="14" presetClass="exit" presetSubtype="10" fill="hold" grpId="1" nodeType="withEffect">
                                  <p:stCondLst>
                                    <p:cond delay="0"/>
                                  </p:stCondLst>
                                  <p:childTnLst>
                                    <p:animEffect transition="out" filter="randombar(horizontal)">
                                      <p:cBhvr>
                                        <p:cTn id="116" dur="500"/>
                                        <p:tgtEl>
                                          <p:spTgt spid="65"/>
                                        </p:tgtEl>
                                      </p:cBhvr>
                                    </p:animEffect>
                                    <p:set>
                                      <p:cBhvr>
                                        <p:cTn id="117" dur="1" fill="hold">
                                          <p:stCondLst>
                                            <p:cond delay="499"/>
                                          </p:stCondLst>
                                        </p:cTn>
                                        <p:tgtEl>
                                          <p:spTgt spid="65"/>
                                        </p:tgtEl>
                                        <p:attrNameLst>
                                          <p:attrName>style.visibility</p:attrName>
                                        </p:attrNameLst>
                                      </p:cBhvr>
                                      <p:to>
                                        <p:strVal val="hidden"/>
                                      </p:to>
                                    </p:set>
                                  </p:childTnLst>
                                </p:cTn>
                              </p:par>
                              <p:par>
                                <p:cTn id="118" presetID="14" presetClass="exit" presetSubtype="10" fill="hold" grpId="1" nodeType="withEffect">
                                  <p:stCondLst>
                                    <p:cond delay="0"/>
                                  </p:stCondLst>
                                  <p:childTnLst>
                                    <p:animEffect transition="out" filter="randombar(horizontal)">
                                      <p:cBhvr>
                                        <p:cTn id="119" dur="500"/>
                                        <p:tgtEl>
                                          <p:spTgt spid="46"/>
                                        </p:tgtEl>
                                      </p:cBhvr>
                                    </p:animEffect>
                                    <p:set>
                                      <p:cBhvr>
                                        <p:cTn id="120" dur="1" fill="hold">
                                          <p:stCondLst>
                                            <p:cond delay="499"/>
                                          </p:stCondLst>
                                        </p:cTn>
                                        <p:tgtEl>
                                          <p:spTgt spid="46"/>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62"/>
                                        </p:tgtEl>
                                      </p:cBhvr>
                                    </p:animEffect>
                                    <p:set>
                                      <p:cBhvr>
                                        <p:cTn id="123"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43" grpId="0" animBg="1"/>
      <p:bldP spid="43" grpId="1" animBg="1"/>
      <p:bldP spid="46" grpId="0" animBg="1"/>
      <p:bldP spid="46" grpId="1" animBg="1"/>
      <p:bldP spid="11" grpId="0" animBg="1"/>
      <p:bldP spid="11" grpId="1" animBg="1"/>
      <p:bldP spid="65" grpId="0" animBg="1"/>
      <p:bldP spid="65" grpId="1" animBg="1"/>
      <p:bldP spid="9" grpId="0" animBg="1"/>
      <p:bldP spid="9"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65567D-6B21-4008-A505-D4F3A11634CA}">
  <ds:schemaRefs>
    <ds:schemaRef ds:uri="http://schemas.microsoft.com/sharepoint/v3/contenttype/forms"/>
  </ds:schemaRefs>
</ds:datastoreItem>
</file>

<file path=customXml/itemProps2.xml><?xml version="1.0" encoding="utf-8"?>
<ds:datastoreItem xmlns:ds="http://schemas.openxmlformats.org/officeDocument/2006/customXml" ds:itemID="{46CE1A30-C50B-431A-9E11-3956DB59BDE0}">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A6C77020-4880-4007-B038-2B9369F78E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82934</TotalTime>
  <Words>2916</Words>
  <Application>Microsoft Office PowerPoint</Application>
  <PresentationFormat>Widescreen</PresentationFormat>
  <Paragraphs>286</Paragraphs>
  <Slides>50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1157</cp:revision>
  <dcterms:created xsi:type="dcterms:W3CDTF">2017-09-29T13:57:00Z</dcterms:created>
  <dcterms:modified xsi:type="dcterms:W3CDTF">2026-08-17T19:08:43Z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