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258" r:id="rId3"/>
    <p:sldId id="259" r:id="rId4"/>
    <p:sldId id="435" r:id="rId5"/>
    <p:sldId id="374" r:id="rId6"/>
    <p:sldId id="439" r:id="rId7"/>
    <p:sldId id="440" r:id="rId8"/>
    <p:sldId id="382" r:id="rId9"/>
    <p:sldId id="424" r:id="rId10"/>
    <p:sldId id="384" r:id="rId11"/>
    <p:sldId id="373" r:id="rId12"/>
    <p:sldId id="385" r:id="rId13"/>
    <p:sldId id="425" r:id="rId14"/>
    <p:sldId id="444" r:id="rId15"/>
    <p:sldId id="445" r:id="rId16"/>
    <p:sldId id="446" r:id="rId17"/>
    <p:sldId id="447" r:id="rId18"/>
    <p:sldId id="441" r:id="rId19"/>
    <p:sldId id="448" r:id="rId20"/>
    <p:sldId id="449" r:id="rId21"/>
    <p:sldId id="450" r:id="rId22"/>
    <p:sldId id="451" r:id="rId23"/>
    <p:sldId id="452" r:id="rId24"/>
    <p:sldId id="453" r:id="rId25"/>
    <p:sldId id="454" r:id="rId26"/>
    <p:sldId id="458" r:id="rId27"/>
    <p:sldId id="455" r:id="rId28"/>
    <p:sldId id="457" r:id="rId29"/>
    <p:sldId id="442" r:id="rId30"/>
    <p:sldId id="459" r:id="rId31"/>
    <p:sldId id="460" r:id="rId32"/>
    <p:sldId id="467" r:id="rId33"/>
    <p:sldId id="468" r:id="rId34"/>
    <p:sldId id="469" r:id="rId35"/>
    <p:sldId id="465" r:id="rId36"/>
    <p:sldId id="470" r:id="rId37"/>
    <p:sldId id="375" r:id="rId38"/>
    <p:sldId id="466" r:id="rId39"/>
    <p:sldId id="471" r:id="rId40"/>
    <p:sldId id="472" r:id="rId41"/>
    <p:sldId id="473" r:id="rId42"/>
    <p:sldId id="474" r:id="rId43"/>
    <p:sldId id="475" r:id="rId44"/>
    <p:sldId id="350" r:id="rId45"/>
    <p:sldId id="260" r:id="rId46"/>
    <p:sldId id="26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1F8EC"/>
    <a:srgbClr val="F2F2F2"/>
    <a:srgbClr val="F8CCAE"/>
    <a:srgbClr val="F5B88F"/>
    <a:srgbClr val="FADDCA"/>
    <a:srgbClr val="E0E0E0"/>
    <a:srgbClr val="F9A119"/>
    <a:srgbClr val="9A00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3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45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5504" y="268388"/>
            <a:ext cx="6496067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550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2016/2019 Pivot Tables &amp; Charts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D0EDFF-6F89-446C-9A29-DAFD53551C15}"/>
              </a:ext>
            </a:extLst>
          </p:cNvPr>
          <p:cNvSpPr txBox="1"/>
          <p:nvPr/>
        </p:nvSpPr>
        <p:spPr>
          <a:xfrm>
            <a:off x="5095915" y="2623423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C40206-C01C-4A68-BB9A-9404F19AA8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999" y="1246935"/>
            <a:ext cx="1101079" cy="108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132">
        <p14:reveal/>
      </p:transition>
    </mc:Choice>
    <mc:Fallback xmlns="">
      <p:transition spd="slow" advTm="4132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4715009A-8EE0-4D7F-98D7-5D803455F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31" y="998376"/>
            <a:ext cx="8627225" cy="57846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41356" y="49959"/>
            <a:ext cx="5661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Below is what you should have on your computer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rgbClr val="7030A0"/>
                </a:solidFill>
              </a:rPr>
              <a:t>The PivotTable box on the left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accent2"/>
                </a:solidFill>
              </a:rPr>
              <a:t>The PivotTable Field list on the right</a:t>
            </a:r>
          </a:p>
        </p:txBody>
      </p:sp>
      <p:sp>
        <p:nvSpPr>
          <p:cNvPr id="8" name="Rectangle 7"/>
          <p:cNvSpPr/>
          <p:nvPr/>
        </p:nvSpPr>
        <p:spPr>
          <a:xfrm>
            <a:off x="3710385" y="3171130"/>
            <a:ext cx="1609760" cy="30052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4498432" y="594754"/>
            <a:ext cx="1609760" cy="25763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983585" y="2759825"/>
            <a:ext cx="2123071" cy="38238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cxnSpLocks/>
            <a:endCxn id="11" idx="0"/>
          </p:cNvCxnSpPr>
          <p:nvPr/>
        </p:nvCxnSpPr>
        <p:spPr>
          <a:xfrm>
            <a:off x="9731829" y="877078"/>
            <a:ext cx="1313292" cy="18827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886" y="5527206"/>
            <a:ext cx="3153068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To build a table select the fields you want to include by dragging the field down into one of the four areas below</a:t>
            </a:r>
          </a:p>
        </p:txBody>
      </p:sp>
      <p:cxnSp>
        <p:nvCxnSpPr>
          <p:cNvPr id="17" name="Straight Connector 16"/>
          <p:cNvCxnSpPr>
            <a:cxnSpLocks/>
            <a:stCxn id="15" idx="3"/>
          </p:cNvCxnSpPr>
          <p:nvPr/>
        </p:nvCxnSpPr>
        <p:spPr>
          <a:xfrm flipV="1">
            <a:off x="3309954" y="4994459"/>
            <a:ext cx="5528467" cy="1132912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6886" y="877078"/>
            <a:ext cx="3185150" cy="1200329"/>
          </a:xfrm>
          <a:prstGeom prst="rect">
            <a:avLst/>
          </a:prstGeom>
          <a:noFill/>
          <a:ln w="19050">
            <a:solidFill>
              <a:srgbClr val="F3A67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When choosing what data fields to select keep in mind what aspect of the data are you trying to emphasize.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8840997" y="3746527"/>
            <a:ext cx="1238250" cy="1248442"/>
            <a:chOff x="9248775" y="3611236"/>
            <a:chExt cx="1238250" cy="1248442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9248775" y="3611236"/>
              <a:ext cx="1224325" cy="123816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9248775" y="3740025"/>
              <a:ext cx="1226900" cy="110937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9248775" y="3873965"/>
              <a:ext cx="1224325" cy="985203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9248775" y="4000178"/>
              <a:ext cx="1226900" cy="85949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9248775" y="4128967"/>
              <a:ext cx="1229476" cy="72043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9248775" y="4257755"/>
              <a:ext cx="1226900" cy="60192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9248775" y="4410075"/>
              <a:ext cx="1238250" cy="449603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3D405A4-CAEA-4D43-99B3-7A4C2E755F3A}"/>
              </a:ext>
            </a:extLst>
          </p:cNvPr>
          <p:cNvGrpSpPr/>
          <p:nvPr/>
        </p:nvGrpSpPr>
        <p:grpSpPr>
          <a:xfrm>
            <a:off x="10210800" y="4569054"/>
            <a:ext cx="1495425" cy="1335752"/>
            <a:chOff x="10210800" y="4760248"/>
            <a:chExt cx="1495425" cy="133575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2C5034D-48FA-4FB4-A734-FEC85C4A6FFA}"/>
                </a:ext>
              </a:extLst>
            </p:cNvPr>
            <p:cNvCxnSpPr/>
            <p:nvPr/>
          </p:nvCxnSpPr>
          <p:spPr>
            <a:xfrm flipH="1">
              <a:off x="10210800" y="4760248"/>
              <a:ext cx="666750" cy="133575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5BE9808-9013-4706-B44F-0ABFA2A817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25150" y="4760248"/>
              <a:ext cx="152400" cy="76695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744475D-F7BC-44A1-BBD1-2EBCF4CD3B26}"/>
                </a:ext>
              </a:extLst>
            </p:cNvPr>
            <p:cNvCxnSpPr>
              <a:cxnSpLocks/>
            </p:cNvCxnSpPr>
            <p:nvPr/>
          </p:nvCxnSpPr>
          <p:spPr>
            <a:xfrm>
              <a:off x="10877550" y="4760248"/>
              <a:ext cx="324866" cy="76695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553835A-9034-40DA-92C7-38A92600DD68}"/>
                </a:ext>
              </a:extLst>
            </p:cNvPr>
            <p:cNvCxnSpPr>
              <a:cxnSpLocks/>
            </p:cNvCxnSpPr>
            <p:nvPr/>
          </p:nvCxnSpPr>
          <p:spPr>
            <a:xfrm>
              <a:off x="10877550" y="4760248"/>
              <a:ext cx="828675" cy="133575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6D457FC-4CE3-4EE4-896D-7EA6B781DFF3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DEE9108-A3A2-42B4-B349-F7A4B79CB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591" y="10049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4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11" grpId="0" animBg="1"/>
      <p:bldP spid="11" grpId="1" animBg="1"/>
      <p:bldP spid="15" grpId="0" animBg="1"/>
      <p:bldP spid="38" grpId="0" animBg="1"/>
      <p:bldP spid="3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F41B3AF-2124-469D-B5BA-1A4FD8180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0" y="1048427"/>
            <a:ext cx="8627225" cy="57846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FCF124-7AD1-46A5-9795-CEA3C18D0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491" y="1052576"/>
            <a:ext cx="3707353" cy="2576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CB4AF3-212F-4127-B12D-A20F479020E2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0D36E-F194-4F7A-8340-F4D5E6B5419F}"/>
              </a:ext>
            </a:extLst>
          </p:cNvPr>
          <p:cNvSpPr txBox="1"/>
          <p:nvPr/>
        </p:nvSpPr>
        <p:spPr>
          <a:xfrm>
            <a:off x="3135012" y="97137"/>
            <a:ext cx="537081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data in the table is represented by the </a:t>
            </a:r>
            <a:r>
              <a:rPr lang="en-CA" b="1" i="1" dirty="0"/>
              <a:t>PivotTable1</a:t>
            </a:r>
            <a:r>
              <a:rPr lang="en-CA" dirty="0"/>
              <a:t> box on the left.  Make sure to keep it selected while working on your pivot table and chart.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E4F2D-14ED-4AE3-80F5-945CABA717A7}"/>
              </a:ext>
            </a:extLst>
          </p:cNvPr>
          <p:cNvSpPr/>
          <p:nvPr/>
        </p:nvSpPr>
        <p:spPr>
          <a:xfrm>
            <a:off x="267762" y="3217024"/>
            <a:ext cx="1577664" cy="300920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06B104-84A1-4CD9-B784-1FE93F6E7010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1056594" y="1020467"/>
            <a:ext cx="2053480" cy="219655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29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A3E65A66-A1AA-4617-B425-28D6EAE89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02" y="1039150"/>
            <a:ext cx="8627225" cy="5784634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252466" y="408956"/>
            <a:ext cx="1419225" cy="21895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244152" y="787874"/>
            <a:ext cx="814735" cy="21895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664768" y="415327"/>
            <a:ext cx="889028" cy="218954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7662292" y="767126"/>
            <a:ext cx="667062" cy="218954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0315194" y="406458"/>
            <a:ext cx="834998" cy="21895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9966960" y="2743200"/>
            <a:ext cx="2155217" cy="38507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284954" y="-36576"/>
            <a:ext cx="4596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 </a:t>
            </a:r>
            <a:r>
              <a:rPr lang="en-CA" b="1" i="1" dirty="0">
                <a:solidFill>
                  <a:schemeClr val="accent2"/>
                </a:solidFill>
              </a:rPr>
              <a:t>Pivot Table Field List</a:t>
            </a:r>
            <a:r>
              <a:rPr lang="en-CA" dirty="0">
                <a:solidFill>
                  <a:schemeClr val="accent2"/>
                </a:solidFill>
              </a:rPr>
              <a:t> </a:t>
            </a:r>
            <a:r>
              <a:rPr lang="en-CA" dirty="0"/>
              <a:t>contains five panels: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75025" y="3732415"/>
            <a:ext cx="1945179" cy="95596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4404741" y="332756"/>
            <a:ext cx="242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Field selection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3053" y="704110"/>
            <a:ext cx="190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Filters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26568" y="333767"/>
            <a:ext cx="190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Columns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3142" y="699198"/>
            <a:ext cx="171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Rows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96045" y="342365"/>
            <a:ext cx="1983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Values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991898" y="5102278"/>
            <a:ext cx="1028527" cy="57721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11055376" y="5102279"/>
            <a:ext cx="1041373" cy="57721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9990067" y="5703362"/>
            <a:ext cx="1028527" cy="52464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1055375" y="5699832"/>
            <a:ext cx="1041374" cy="52464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91878" y="761629"/>
            <a:ext cx="3341278" cy="15696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00B050"/>
                </a:solidFill>
              </a:rPr>
              <a:t>Field Selection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Allows you to choose what data to include in the table, which will be represented in the chart in which you have chosen to represent that data.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78" y="2399653"/>
            <a:ext cx="3341278" cy="10772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7030A0"/>
                </a:solidFill>
              </a:rPr>
              <a:t>Filters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Allows you to focus on specific parts of the data by displaying only the data you want.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878" y="3553556"/>
            <a:ext cx="3341278" cy="83099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00B0F0"/>
                </a:solidFill>
              </a:rPr>
              <a:t>Columns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Column label is the X axis data.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878" y="4461237"/>
            <a:ext cx="3341278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>
                <a:solidFill>
                  <a:srgbClr val="C00000"/>
                </a:solidFill>
              </a:rPr>
              <a:t>Row</a:t>
            </a:r>
            <a:endParaRPr lang="en-CA" sz="1600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Row Label is the Y axis data.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944" y="5127217"/>
            <a:ext cx="3339212" cy="156966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chemeClr val="accent2"/>
                </a:solidFill>
              </a:rPr>
              <a:t>Values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Values is the column in the table that provides context to the data record and can be represented as Sum, Count, Average, Max, Min, and more.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F8F091-638B-44E2-9948-5FA6409E5F2B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F67C37E-442C-42CA-8647-6415824DA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116" y="10430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5" grpId="0" animBg="1"/>
      <p:bldP spid="5" grpId="1" animBg="1"/>
      <p:bldP spid="6" grpId="0"/>
      <p:bldP spid="7" grpId="0" animBg="1"/>
      <p:bldP spid="7" grpId="1" animBg="1"/>
      <p:bldP spid="8" grpId="0"/>
      <p:bldP spid="9" grpId="0"/>
      <p:bldP spid="10" grpId="0"/>
      <p:bldP spid="12" grpId="0"/>
      <p:bldP spid="13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20CA063-B29D-45AE-B32E-1816B1E87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02" y="1039150"/>
            <a:ext cx="8627225" cy="578463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87FF002-7F23-47C2-BCEF-73CF7247F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91" y="1043051"/>
            <a:ext cx="3707353" cy="257686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A4B7E58-D55A-4107-B8F8-13BB6E7F7B1D}"/>
              </a:ext>
            </a:extLst>
          </p:cNvPr>
          <p:cNvCxnSpPr>
            <a:cxnSpLocks/>
          </p:cNvCxnSpPr>
          <p:nvPr/>
        </p:nvCxnSpPr>
        <p:spPr>
          <a:xfrm flipV="1">
            <a:off x="2909455" y="3973484"/>
            <a:ext cx="7207134" cy="86452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97EF5CD-0A6A-4C73-B198-D88D5A4EF401}"/>
              </a:ext>
            </a:extLst>
          </p:cNvPr>
          <p:cNvCxnSpPr>
            <a:cxnSpLocks/>
          </p:cNvCxnSpPr>
          <p:nvPr/>
        </p:nvCxnSpPr>
        <p:spPr>
          <a:xfrm>
            <a:off x="10158153" y="3998422"/>
            <a:ext cx="249382" cy="136328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B510B878-9AB0-46EB-B59E-ADC058EB8E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778" y="1037761"/>
            <a:ext cx="8629086" cy="579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EB15695-CEBE-41A9-9B0D-5A4D9BFC8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16" y="1043051"/>
            <a:ext cx="3707353" cy="2576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45" y="1407826"/>
            <a:ext cx="3339212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Sort the data fields into the following areas by dragging and dropping it.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54894" y="4383075"/>
            <a:ext cx="1586575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Drag to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GEO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IDENTITY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AGE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STATS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526378C-A00C-41B1-B9A1-4A4F857788CA}"/>
              </a:ext>
            </a:extLst>
          </p:cNvPr>
          <p:cNvCxnSpPr>
            <a:cxnSpLocks/>
          </p:cNvCxnSpPr>
          <p:nvPr/>
        </p:nvCxnSpPr>
        <p:spPr>
          <a:xfrm flipV="1">
            <a:off x="3300153" y="3980490"/>
            <a:ext cx="6816436" cy="114846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5FB2690-4659-44C0-ADD7-D73D1EEB1CC9}"/>
              </a:ext>
            </a:extLst>
          </p:cNvPr>
          <p:cNvCxnSpPr>
            <a:cxnSpLocks/>
          </p:cNvCxnSpPr>
          <p:nvPr/>
        </p:nvCxnSpPr>
        <p:spPr>
          <a:xfrm>
            <a:off x="10158153" y="4058262"/>
            <a:ext cx="249382" cy="145306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4DA46B1B-1A5F-43A4-A24B-D6938ED73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52" y="1049717"/>
            <a:ext cx="8629086" cy="57858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0C7484A-24E9-42B2-B984-1BDA88611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43051"/>
            <a:ext cx="3707353" cy="257686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F2DF85B-06A4-4047-B2D0-F4203C6B09E2}"/>
              </a:ext>
            </a:extLst>
          </p:cNvPr>
          <p:cNvCxnSpPr>
            <a:cxnSpLocks/>
          </p:cNvCxnSpPr>
          <p:nvPr/>
        </p:nvCxnSpPr>
        <p:spPr>
          <a:xfrm flipV="1">
            <a:off x="2922003" y="3998422"/>
            <a:ext cx="7194586" cy="136328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1532E61-C872-4ABE-9DAF-69A9EDDDC9C0}"/>
              </a:ext>
            </a:extLst>
          </p:cNvPr>
          <p:cNvCxnSpPr>
            <a:cxnSpLocks/>
          </p:cNvCxnSpPr>
          <p:nvPr/>
        </p:nvCxnSpPr>
        <p:spPr>
          <a:xfrm>
            <a:off x="10151703" y="4070895"/>
            <a:ext cx="255832" cy="153854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C5F46442-BCDB-47B9-8EEF-45BCDDB10038}"/>
              </a:ext>
            </a:extLst>
          </p:cNvPr>
          <p:cNvCxnSpPr/>
          <p:nvPr/>
        </p:nvCxnSpPr>
        <p:spPr>
          <a:xfrm>
            <a:off x="10108093" y="5609442"/>
            <a:ext cx="81554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9BF5A665-E5AE-48C7-8A4F-482B2C920E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191" y="1051659"/>
            <a:ext cx="8630948" cy="57871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B058817-549A-4EE6-9DF4-3B139C020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91" y="1033526"/>
            <a:ext cx="3707353" cy="257686"/>
          </a:xfrm>
          <a:prstGeom prst="rect">
            <a:avLst/>
          </a:prstGeom>
        </p:spPr>
      </p:pic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A0DD56E-D8F8-433C-9A70-19CBDEBAE5E9}"/>
              </a:ext>
            </a:extLst>
          </p:cNvPr>
          <p:cNvCxnSpPr>
            <a:cxnSpLocks/>
          </p:cNvCxnSpPr>
          <p:nvPr/>
        </p:nvCxnSpPr>
        <p:spPr>
          <a:xfrm flipV="1">
            <a:off x="3009207" y="4355869"/>
            <a:ext cx="7099069" cy="132824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52DD0B6D-2854-4419-9998-234A0CDDA69C}"/>
              </a:ext>
            </a:extLst>
          </p:cNvPr>
          <p:cNvCxnSpPr>
            <a:cxnSpLocks/>
          </p:cNvCxnSpPr>
          <p:nvPr/>
        </p:nvCxnSpPr>
        <p:spPr>
          <a:xfrm>
            <a:off x="10135809" y="4394603"/>
            <a:ext cx="271726" cy="118458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A3BAF1D-DC53-4EA0-B97A-48BB31CFCDA4}"/>
              </a:ext>
            </a:extLst>
          </p:cNvPr>
          <p:cNvCxnSpPr/>
          <p:nvPr/>
        </p:nvCxnSpPr>
        <p:spPr>
          <a:xfrm>
            <a:off x="10108093" y="5577394"/>
            <a:ext cx="79083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CA876191-BF18-47A9-AC3A-DFFAF77EFB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032" y="1044613"/>
            <a:ext cx="8631704" cy="578763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383B1E2-F5EE-4C23-BDD1-AC07B0C93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91" y="10430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3FC229D-8537-4C39-AAC7-CAFC8FB21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504" y="1027834"/>
            <a:ext cx="8631704" cy="57876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0864F8-DD83-4A0F-A3C5-01798C584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563FC0-957C-4B09-82BD-0E169B15F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58" y="3041209"/>
            <a:ext cx="2200013" cy="2722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BBDEEE-854C-4BE9-B166-6DF7C66E637B}"/>
              </a:ext>
            </a:extLst>
          </p:cNvPr>
          <p:cNvSpPr txBox="1"/>
          <p:nvPr/>
        </p:nvSpPr>
        <p:spPr>
          <a:xfrm>
            <a:off x="93944" y="1964105"/>
            <a:ext cx="323946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GEO</a:t>
            </a:r>
          </a:p>
          <a:p>
            <a:r>
              <a:rPr lang="en-CA" dirty="0"/>
              <a:t>and select</a:t>
            </a:r>
          </a:p>
          <a:p>
            <a:r>
              <a:rPr lang="en-CA" b="1" i="1" dirty="0"/>
              <a:t>Saskatchewan</a:t>
            </a:r>
            <a:endParaRPr lang="en-GB" b="1" i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DFBCFB-053E-422F-8264-5C3B4C8299A2}"/>
              </a:ext>
            </a:extLst>
          </p:cNvPr>
          <p:cNvCxnSpPr>
            <a:cxnSpLocks/>
          </p:cNvCxnSpPr>
          <p:nvPr/>
        </p:nvCxnSpPr>
        <p:spPr>
          <a:xfrm>
            <a:off x="601061" y="2425770"/>
            <a:ext cx="3904437" cy="52010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58D51EA-2EDB-4E6D-BF1B-19160C61ACBA}"/>
              </a:ext>
            </a:extLst>
          </p:cNvPr>
          <p:cNvCxnSpPr>
            <a:cxnSpLocks/>
          </p:cNvCxnSpPr>
          <p:nvPr/>
        </p:nvCxnSpPr>
        <p:spPr>
          <a:xfrm>
            <a:off x="1587731" y="3041209"/>
            <a:ext cx="3330270" cy="178017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867A543-B62D-4D3B-8C7A-FC9B5CEF2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200" y="1036373"/>
            <a:ext cx="8631704" cy="57790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E61035-1359-41D0-8415-C06AF7BA8B2C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41BAE9C-3682-4DC3-BA69-DD81E3D58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FDA3789-9DC9-444F-AA6A-4839282D5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3" y="1036373"/>
            <a:ext cx="8631704" cy="57790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65FE56-6B35-4E94-9B04-E7604A890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43051"/>
            <a:ext cx="3707353" cy="25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74421E-CE53-40F5-A7EB-4D9E7A4E2315}"/>
              </a:ext>
            </a:extLst>
          </p:cNvPr>
          <p:cNvSpPr txBox="1"/>
          <p:nvPr/>
        </p:nvSpPr>
        <p:spPr>
          <a:xfrm>
            <a:off x="119559" y="1896427"/>
            <a:ext cx="3213845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IDENTITY</a:t>
            </a:r>
          </a:p>
          <a:p>
            <a:r>
              <a:rPr lang="en-CA" dirty="0"/>
              <a:t>and select</a:t>
            </a:r>
          </a:p>
          <a:p>
            <a:r>
              <a:rPr lang="en-CA" b="1" i="1" dirty="0"/>
              <a:t>First Nations (North American Indian)</a:t>
            </a:r>
            <a:endParaRPr lang="en-GB" b="1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5AABC3-A24A-4D47-9340-089743264E43}"/>
              </a:ext>
            </a:extLst>
          </p:cNvPr>
          <p:cNvCxnSpPr>
            <a:cxnSpLocks/>
          </p:cNvCxnSpPr>
          <p:nvPr/>
        </p:nvCxnSpPr>
        <p:spPr>
          <a:xfrm>
            <a:off x="1064029" y="2377440"/>
            <a:ext cx="3940233" cy="74814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76CF24E-1884-4E25-A5C7-DA26FA0DF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95" y="3202291"/>
            <a:ext cx="2216232" cy="245238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C22DA1A-F6BC-423A-9B8B-D6E53E2AD4B0}"/>
              </a:ext>
            </a:extLst>
          </p:cNvPr>
          <p:cNvCxnSpPr>
            <a:cxnSpLocks/>
          </p:cNvCxnSpPr>
          <p:nvPr/>
        </p:nvCxnSpPr>
        <p:spPr>
          <a:xfrm>
            <a:off x="912563" y="3190689"/>
            <a:ext cx="4523961" cy="4918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8ED4AD1-8062-450D-9BD1-226B192CE01A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AE4226-069F-4F5E-A75D-95712A8ACDED}"/>
              </a:ext>
            </a:extLst>
          </p:cNvPr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9C098D-02A9-4E61-B99B-0C827454AC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02" y="1046421"/>
            <a:ext cx="8632559" cy="57876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F806B4-53F9-4E6A-9CE0-4527C6DA7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91" y="10430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BDFEAE1-74B0-460C-8F6D-1775CE3B7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3" y="1031743"/>
            <a:ext cx="8632559" cy="57876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F1BF2C-059E-4B60-A0BE-E1AE85F77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F5E7AA-3259-4FF4-923D-0E0B787BBC49}"/>
              </a:ext>
            </a:extLst>
          </p:cNvPr>
          <p:cNvSpPr txBox="1"/>
          <p:nvPr/>
        </p:nvSpPr>
        <p:spPr>
          <a:xfrm>
            <a:off x="122921" y="2487300"/>
            <a:ext cx="323946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AGE</a:t>
            </a:r>
          </a:p>
          <a:p>
            <a:r>
              <a:rPr lang="en-CA" dirty="0"/>
              <a:t>and select </a:t>
            </a:r>
            <a:r>
              <a:rPr lang="en-CA" b="1" i="1" dirty="0"/>
              <a:t>Total, 15 years and over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6B92E-AE19-4146-8FCB-5FB8205E6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957" y="3218643"/>
            <a:ext cx="2195023" cy="242891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27E4492-2CBE-4E78-8144-07E4F4FA9689}"/>
              </a:ext>
            </a:extLst>
          </p:cNvPr>
          <p:cNvCxnSpPr>
            <a:cxnSpLocks/>
          </p:cNvCxnSpPr>
          <p:nvPr/>
        </p:nvCxnSpPr>
        <p:spPr>
          <a:xfrm>
            <a:off x="615142" y="2926080"/>
            <a:ext cx="5602778" cy="37407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FC4B0D6-0386-4B22-B0DC-591889A6E17E}"/>
              </a:ext>
            </a:extLst>
          </p:cNvPr>
          <p:cNvCxnSpPr>
            <a:cxnSpLocks/>
          </p:cNvCxnSpPr>
          <p:nvPr/>
        </p:nvCxnSpPr>
        <p:spPr>
          <a:xfrm>
            <a:off x="731520" y="3519008"/>
            <a:ext cx="5943600" cy="6074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AD7306F-5F30-46D8-BA7A-3EAF04B36842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487849-736F-439D-8A2A-8C11763CFBBF}"/>
              </a:ext>
            </a:extLst>
          </p:cNvPr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918BC69-33F0-41CB-A689-A758C788A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856" y="1027204"/>
            <a:ext cx="8637874" cy="57917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21DF64-351A-4C88-AFDE-84A10F794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35CE48-3DFD-4922-A8ED-AD8AFD675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3" y="1026096"/>
            <a:ext cx="8637874" cy="57917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FBC958-12B4-4C3E-A752-0BFCA2242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  <a:r>
              <a:rPr lang="en-CA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5B2467-A1A2-476C-991B-8C3E985ACC2A}"/>
              </a:ext>
            </a:extLst>
          </p:cNvPr>
          <p:cNvSpPr txBox="1"/>
          <p:nvPr/>
        </p:nvSpPr>
        <p:spPr>
          <a:xfrm>
            <a:off x="93388" y="2801881"/>
            <a:ext cx="3240016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STATS</a:t>
            </a:r>
          </a:p>
          <a:p>
            <a:r>
              <a:rPr lang="en-CA" dirty="0"/>
              <a:t>and select </a:t>
            </a:r>
            <a:r>
              <a:rPr lang="en-CA" b="1" i="1" dirty="0"/>
              <a:t>Number of Persons</a:t>
            </a:r>
            <a:r>
              <a:rPr lang="en-CA" dirty="0"/>
              <a:t>.</a:t>
            </a:r>
            <a:endParaRPr lang="en-CA" b="1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8F609EA-42FD-45D1-8F59-92A1C9BF53A2}"/>
              </a:ext>
            </a:extLst>
          </p:cNvPr>
          <p:cNvCxnSpPr>
            <a:cxnSpLocks/>
          </p:cNvCxnSpPr>
          <p:nvPr/>
        </p:nvCxnSpPr>
        <p:spPr>
          <a:xfrm>
            <a:off x="728021" y="3263546"/>
            <a:ext cx="5514837" cy="1901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F775B81-BB90-487C-BD7C-184618454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139" y="3541249"/>
            <a:ext cx="2229428" cy="246698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D31B367-19DB-481D-8B6F-46BE22B506CA}"/>
              </a:ext>
            </a:extLst>
          </p:cNvPr>
          <p:cNvCxnSpPr>
            <a:cxnSpLocks/>
          </p:cNvCxnSpPr>
          <p:nvPr/>
        </p:nvCxnSpPr>
        <p:spPr>
          <a:xfrm>
            <a:off x="3100647" y="3632769"/>
            <a:ext cx="3574473" cy="69816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DF5A5E4-58D1-4F82-AF48-57252D642845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55B838-4A11-42E4-83BA-F85CD4BF2DAB}"/>
              </a:ext>
            </a:extLst>
          </p:cNvPr>
          <p:cNvSpPr txBox="1"/>
          <p:nvPr/>
        </p:nvSpPr>
        <p:spPr>
          <a:xfrm>
            <a:off x="93944" y="1059273"/>
            <a:ext cx="323946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5A1C673-A711-470B-A45F-C1D8C3F55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03" y="1029329"/>
            <a:ext cx="8630781" cy="5787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E1842-C517-4B87-8551-B9DC380CD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430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0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999AC0D-4488-4BC8-829D-6BCC10094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025564"/>
            <a:ext cx="8630781" cy="5787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EFEBCD-202D-4EC7-913A-AF2BA85A1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C00000"/>
                </a:solidFill>
              </a:rPr>
              <a:t>Rows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49" name="Rectangle 48"/>
          <p:cNvSpPr/>
          <p:nvPr/>
        </p:nvSpPr>
        <p:spPr>
          <a:xfrm>
            <a:off x="10083337" y="5685906"/>
            <a:ext cx="928849" cy="53306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8" name="TextBox 57"/>
          <p:cNvSpPr txBox="1"/>
          <p:nvPr/>
        </p:nvSpPr>
        <p:spPr>
          <a:xfrm>
            <a:off x="93944" y="3304851"/>
            <a:ext cx="3264398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C00000"/>
                </a:solidFill>
              </a:rPr>
              <a:t>Row Labels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SMOKING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78E40BA-0623-4629-87A1-5DFDB02CF3A3}"/>
              </a:ext>
            </a:extLst>
          </p:cNvPr>
          <p:cNvCxnSpPr>
            <a:cxnSpLocks/>
          </p:cNvCxnSpPr>
          <p:nvPr/>
        </p:nvCxnSpPr>
        <p:spPr>
          <a:xfrm>
            <a:off x="1713470" y="3772930"/>
            <a:ext cx="8369868" cy="53306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91028F-ACC6-4F95-982B-2FD666024F29}"/>
              </a:ext>
            </a:extLst>
          </p:cNvPr>
          <p:cNvCxnSpPr>
            <a:cxnSpLocks/>
          </p:cNvCxnSpPr>
          <p:nvPr/>
        </p:nvCxnSpPr>
        <p:spPr>
          <a:xfrm>
            <a:off x="10149840" y="4364182"/>
            <a:ext cx="266007" cy="157941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86743CE-7B98-4AA0-84E2-5595AFF4BDBE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44B5E-5321-4AFC-9E3B-6960DF103A02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5F4A7-D85F-48A5-B814-F7F9645CC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042647"/>
            <a:ext cx="8624247" cy="57770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4A4729-8F6C-4BAA-9B62-871E3F57E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4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EDDCEBC7-4793-4383-89DC-F25303D56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1042647"/>
            <a:ext cx="8624247" cy="57770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71A813F-963D-4E92-B770-18B4E9A4D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43051"/>
            <a:ext cx="3707353" cy="257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C00000"/>
                </a:solidFill>
              </a:rPr>
              <a:t>Rows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930C1-A0B1-4AA6-A688-AE420329C5C9}"/>
              </a:ext>
            </a:extLst>
          </p:cNvPr>
          <p:cNvSpPr txBox="1"/>
          <p:nvPr/>
        </p:nvSpPr>
        <p:spPr>
          <a:xfrm>
            <a:off x="93944" y="3429000"/>
            <a:ext cx="3264398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Let’s also filter the Row Labels.  We have nine items at the moment.</a:t>
            </a:r>
            <a:endParaRPr lang="en-CA" b="1" i="1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4240BDF6-C9A9-4D15-8073-D7DD40337D0B}"/>
              </a:ext>
            </a:extLst>
          </p:cNvPr>
          <p:cNvSpPr/>
          <p:nvPr/>
        </p:nvSpPr>
        <p:spPr>
          <a:xfrm>
            <a:off x="3454053" y="3890356"/>
            <a:ext cx="414979" cy="1479666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2CDBD4D-C084-4BEB-AC88-10608D81294F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2658756" y="3994332"/>
            <a:ext cx="795297" cy="63585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440E375-AE87-42A3-8468-403D5DF1BC17}"/>
              </a:ext>
            </a:extLst>
          </p:cNvPr>
          <p:cNvSpPr txBox="1"/>
          <p:nvPr/>
        </p:nvSpPr>
        <p:spPr>
          <a:xfrm>
            <a:off x="8963024" y="2867025"/>
            <a:ext cx="290512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Restrict that to seven items.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9AC1B2-3B82-458F-A8A0-771C4BA80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2" y="3285342"/>
            <a:ext cx="3047376" cy="3346139"/>
          </a:xfrm>
          <a:prstGeom prst="rect">
            <a:avLst/>
          </a:prstGeom>
        </p:spPr>
      </p:pic>
      <p:sp>
        <p:nvSpPr>
          <p:cNvPr id="21" name="Left Brace 20">
            <a:extLst>
              <a:ext uri="{FF2B5EF4-FFF2-40B4-BE49-F238E27FC236}">
                <a16:creationId xmlns:a16="http://schemas.microsoft.com/office/drawing/2014/main" id="{C672603F-A16E-4962-86CA-4C3DCB8DA9C4}"/>
              </a:ext>
            </a:extLst>
          </p:cNvPr>
          <p:cNvSpPr/>
          <p:nvPr/>
        </p:nvSpPr>
        <p:spPr>
          <a:xfrm flipH="1">
            <a:off x="9652399" y="4887883"/>
            <a:ext cx="412992" cy="1088967"/>
          </a:xfrm>
          <a:prstGeom prst="leftBrace">
            <a:avLst>
              <a:gd name="adj1" fmla="val 8333"/>
              <a:gd name="adj2" fmla="val 50676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A9DD1F-56F1-4AE3-8C95-C705CA5F06DD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B3E4EF-9748-4615-9B0D-AFE13505C4C6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7F299FB-46B8-4150-8C7D-DA9E97CC14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025" y="4229077"/>
            <a:ext cx="1793123" cy="15628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9615E8D-0F78-4E50-B758-BF43CF475ED7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0415587" y="3236357"/>
            <a:ext cx="1255482" cy="10696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1955DE-58AF-4011-B3B4-84D0BEC5D897}"/>
              </a:ext>
            </a:extLst>
          </p:cNvPr>
          <p:cNvCxnSpPr>
            <a:cxnSpLocks/>
            <a:endCxn id="21" idx="1"/>
          </p:cNvCxnSpPr>
          <p:nvPr/>
        </p:nvCxnSpPr>
        <p:spPr>
          <a:xfrm flipH="1">
            <a:off x="10065391" y="4305993"/>
            <a:ext cx="1530864" cy="113373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08E63E12-3342-45D7-8B88-820476ECB1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217" y="1053589"/>
            <a:ext cx="8624248" cy="57826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02F33CD-B600-4FCD-B79F-4000A520E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91" y="10430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" grpId="1" animBg="1"/>
      <p:bldP spid="8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1E9D9F82-BAB1-4931-B4CD-CD175ABF3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766" y="1026030"/>
            <a:ext cx="8624249" cy="57826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386CEBE-71A5-4825-A5D7-166B0FF55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BD4D362-30F9-4AD5-AE9A-9D4E97C3FF27}"/>
              </a:ext>
            </a:extLst>
          </p:cNvPr>
          <p:cNvSpPr/>
          <p:nvPr/>
        </p:nvSpPr>
        <p:spPr>
          <a:xfrm>
            <a:off x="608459" y="5161901"/>
            <a:ext cx="1038958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AEB1C8-CA2F-413A-87CF-48BEF8465546}"/>
              </a:ext>
            </a:extLst>
          </p:cNvPr>
          <p:cNvSpPr/>
          <p:nvPr/>
        </p:nvSpPr>
        <p:spPr>
          <a:xfrm>
            <a:off x="608459" y="5422991"/>
            <a:ext cx="1038958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991FBE1-693E-47EC-920B-7BF08A4320E2}"/>
              </a:ext>
            </a:extLst>
          </p:cNvPr>
          <p:cNvSpPr/>
          <p:nvPr/>
        </p:nvSpPr>
        <p:spPr>
          <a:xfrm>
            <a:off x="608459" y="5710070"/>
            <a:ext cx="1038958" cy="21015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7182A2-D6AA-4DB6-9911-E63D3FCD8FF1}"/>
              </a:ext>
            </a:extLst>
          </p:cNvPr>
          <p:cNvSpPr/>
          <p:nvPr/>
        </p:nvSpPr>
        <p:spPr>
          <a:xfrm>
            <a:off x="11036089" y="5100706"/>
            <a:ext cx="1028700" cy="54524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907978-6652-488C-902E-E95C2AAC6CC6}"/>
              </a:ext>
            </a:extLst>
          </p:cNvPr>
          <p:cNvSpPr txBox="1"/>
          <p:nvPr/>
        </p:nvSpPr>
        <p:spPr>
          <a:xfrm>
            <a:off x="93944" y="3304851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F0"/>
                </a:solidFill>
              </a:rPr>
              <a:t>Column Labels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SEX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6A2ED4D-E56E-431D-94CD-A9746388B6C4}"/>
              </a:ext>
            </a:extLst>
          </p:cNvPr>
          <p:cNvCxnSpPr>
            <a:cxnSpLocks/>
          </p:cNvCxnSpPr>
          <p:nvPr/>
        </p:nvCxnSpPr>
        <p:spPr>
          <a:xfrm>
            <a:off x="1104900" y="3762375"/>
            <a:ext cx="8986751" cy="38345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DAA5CA-1F7A-4F85-81BB-0B9543E9F118}"/>
              </a:ext>
            </a:extLst>
          </p:cNvPr>
          <p:cNvCxnSpPr>
            <a:cxnSpLocks/>
          </p:cNvCxnSpPr>
          <p:nvPr/>
        </p:nvCxnSpPr>
        <p:spPr>
          <a:xfrm>
            <a:off x="10274531" y="4145829"/>
            <a:ext cx="1190175" cy="9548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FEA44DA-AFBE-4D7C-84EB-1FD84544C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692" y="1033553"/>
            <a:ext cx="8624401" cy="577716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DFA64F-FF09-4A3E-90DC-6F4F8176A552}"/>
              </a:ext>
            </a:extLst>
          </p:cNvPr>
          <p:cNvCxnSpPr>
            <a:cxnSpLocks/>
          </p:cNvCxnSpPr>
          <p:nvPr/>
        </p:nvCxnSpPr>
        <p:spPr>
          <a:xfrm flipV="1">
            <a:off x="1647113" y="4034780"/>
            <a:ext cx="4628996" cy="122769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A39A7B5-E32A-4A94-9A85-D4405D51CEAE}"/>
              </a:ext>
            </a:extLst>
          </p:cNvPr>
          <p:cNvCxnSpPr>
            <a:cxnSpLocks/>
          </p:cNvCxnSpPr>
          <p:nvPr/>
        </p:nvCxnSpPr>
        <p:spPr>
          <a:xfrm flipV="1">
            <a:off x="1646961" y="4008791"/>
            <a:ext cx="6632515" cy="154163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0461356-B186-47EB-86C5-E5122E5714FF}"/>
              </a:ext>
            </a:extLst>
          </p:cNvPr>
          <p:cNvCxnSpPr>
            <a:cxnSpLocks/>
          </p:cNvCxnSpPr>
          <p:nvPr/>
        </p:nvCxnSpPr>
        <p:spPr>
          <a:xfrm flipV="1">
            <a:off x="1647265" y="4022623"/>
            <a:ext cx="7069397" cy="180852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A6BAB99-E843-4A9B-97A4-4C7FA6DE1AB6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FCB57E-330C-45DD-913D-45BBFB82DE04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AE470-7388-452F-BB79-009B5ED92616}"/>
              </a:ext>
            </a:extLst>
          </p:cNvPr>
          <p:cNvSpPr txBox="1"/>
          <p:nvPr/>
        </p:nvSpPr>
        <p:spPr>
          <a:xfrm>
            <a:off x="93944" y="4514335"/>
            <a:ext cx="3264398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the three columns that appeared;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Both sexes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Female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Male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969827D-34DA-469A-9537-B7DD41536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5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  <p:bldP spid="15" grpId="0" animBg="1"/>
      <p:bldP spid="15" grpId="1" animBg="1"/>
      <p:bldP spid="15" grpId="2" animBg="1"/>
      <p:bldP spid="1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82E3A93-24D6-434A-A828-C3E82C1CF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766" y="1026857"/>
            <a:ext cx="8624401" cy="57771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531191-DFAD-4A42-A176-A5B3899E7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7AE52E-B6D3-4D91-992B-EE97C1FB9429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29E63-A974-4621-871C-1A22AAD1FDB9}"/>
              </a:ext>
            </a:extLst>
          </p:cNvPr>
          <p:cNvSpPr txBox="1"/>
          <p:nvPr/>
        </p:nvSpPr>
        <p:spPr>
          <a:xfrm>
            <a:off x="681045" y="1947903"/>
            <a:ext cx="267729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Now to filter the Sex field.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4D4D99-6790-4ADF-9FF7-4AA4AC2D98DE}"/>
              </a:ext>
            </a:extLst>
          </p:cNvPr>
          <p:cNvSpPr txBox="1"/>
          <p:nvPr/>
        </p:nvSpPr>
        <p:spPr>
          <a:xfrm>
            <a:off x="681044" y="5176260"/>
            <a:ext cx="2677298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Deselect </a:t>
            </a:r>
            <a:r>
              <a:rPr lang="en-CA" b="1" i="1" dirty="0"/>
              <a:t>Both sexes</a:t>
            </a:r>
            <a:r>
              <a:rPr lang="en-CA" dirty="0"/>
              <a:t>.</a:t>
            </a:r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E78168D-5F7E-470A-86DE-784393EA9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14" y="2982839"/>
            <a:ext cx="2405788" cy="347502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8A859FB-3396-434F-A264-3634D13C0512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3358342" y="4693328"/>
            <a:ext cx="3940233" cy="66759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63A4EB9-7082-4D63-8A8A-475A7678349E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104D9B-7D87-4289-9FC6-5653034604A6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6CE57E-37C1-4434-B5D6-7848F8B8AE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840" y="4072267"/>
            <a:ext cx="1778217" cy="15569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1C51FF-6C55-4349-A6A7-40CF24F7AF04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358342" y="2132569"/>
            <a:ext cx="8254538" cy="19699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0A768E-0C57-4DB3-9E8B-FA7B6AA58307}"/>
              </a:ext>
            </a:extLst>
          </p:cNvPr>
          <p:cNvCxnSpPr>
            <a:cxnSpLocks/>
          </p:cNvCxnSpPr>
          <p:nvPr/>
        </p:nvCxnSpPr>
        <p:spPr>
          <a:xfrm flipH="1">
            <a:off x="9210502" y="4164676"/>
            <a:ext cx="2402378" cy="21729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0A5C277E-C949-4ACF-B1D1-E8FA3201D5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692" y="1039874"/>
            <a:ext cx="8620790" cy="57827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349609-F116-4A9A-8983-0087BF23D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9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A6E9CB-E7C0-4620-8DDE-A74AF4ED4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58" y="1031579"/>
            <a:ext cx="8617357" cy="57724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B5F074-DF2C-45A1-941B-4E5A5451F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CE53C3-D164-42EB-B1BF-77496C7BE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692" y="1036729"/>
            <a:ext cx="8620790" cy="5782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411833-3A76-43C3-A4E4-93B230D54FEC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05D42-0AA6-435F-BD6D-B793D8868B85}"/>
              </a:ext>
            </a:extLst>
          </p:cNvPr>
          <p:cNvSpPr txBox="1"/>
          <p:nvPr/>
        </p:nvSpPr>
        <p:spPr>
          <a:xfrm>
            <a:off x="93944" y="2158327"/>
            <a:ext cx="3264398" cy="17543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the Sex field filtered there are two columns, just Male and Female because we are going to compare the smoking stats one against the other.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5C68C8-4B8B-4BCE-BC92-B570DDB94FBB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4796D5-6D69-46F8-BA8D-E7D6ED36FF8E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2A9AAD-9FCA-41BB-AE52-884B7CE34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33526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E3EB489-4465-43B0-AA06-703478D12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325" y="1023703"/>
            <a:ext cx="8620790" cy="57803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3863ED4-34AF-40FB-82F0-207E80907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24001"/>
            <a:ext cx="3707353" cy="257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B89ECB-C3A5-47CA-B40D-420DDD44F3A7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Values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78A16C-0453-481E-A0A5-8403ECA55638}"/>
              </a:ext>
            </a:extLst>
          </p:cNvPr>
          <p:cNvSpPr txBox="1"/>
          <p:nvPr/>
        </p:nvSpPr>
        <p:spPr>
          <a:xfrm>
            <a:off x="93944" y="1856957"/>
            <a:ext cx="326439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Values</a:t>
            </a:r>
            <a:r>
              <a:rPr lang="en-CA" dirty="0"/>
              <a:t> field is placed, oddly enough, in the </a:t>
            </a:r>
            <a:r>
              <a:rPr lang="en-CA" i="1" dirty="0"/>
              <a:t>Values</a:t>
            </a:r>
            <a:r>
              <a:rPr lang="en-CA" dirty="0"/>
              <a:t> area.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62CD295-5BEA-4BE7-B040-0033323DA53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358341" y="2180123"/>
            <a:ext cx="6733310" cy="233236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48DBC9-B2FC-4B48-B449-830DF403C30B}"/>
              </a:ext>
            </a:extLst>
          </p:cNvPr>
          <p:cNvCxnSpPr>
            <a:cxnSpLocks/>
          </p:cNvCxnSpPr>
          <p:nvPr/>
        </p:nvCxnSpPr>
        <p:spPr>
          <a:xfrm>
            <a:off x="10165712" y="4606075"/>
            <a:ext cx="1114659" cy="136246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37FC6419-8C07-44B4-8F26-EADA3C154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107" y="1029382"/>
            <a:ext cx="8622978" cy="57817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9663AB-D3B1-4348-8381-1D9E3E6FF7C0}"/>
              </a:ext>
            </a:extLst>
          </p:cNvPr>
          <p:cNvSpPr txBox="1"/>
          <p:nvPr/>
        </p:nvSpPr>
        <p:spPr>
          <a:xfrm>
            <a:off x="76762" y="2826454"/>
            <a:ext cx="3281579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we need to change what function is performed on the </a:t>
            </a:r>
            <a:r>
              <a:rPr lang="en-CA" b="1" i="1" dirty="0"/>
              <a:t>Value</a:t>
            </a:r>
            <a:r>
              <a:rPr lang="en-CA" dirty="0"/>
              <a:t> field by clicking on the drop arrow.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31E53D-CA14-41B9-85CE-26345B781E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358341" y="3426619"/>
            <a:ext cx="8478983" cy="254191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755BDE48-FBD3-49DB-9B60-49EB97E5E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504" y="3952240"/>
            <a:ext cx="1474260" cy="1914936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FCD0F7E-227E-474E-B630-5AACE53EA5AD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358341" y="4560319"/>
            <a:ext cx="7248976" cy="119866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A7BC790-3AF4-4FE6-8898-17287210B463}"/>
              </a:ext>
            </a:extLst>
          </p:cNvPr>
          <p:cNvSpPr txBox="1"/>
          <p:nvPr/>
        </p:nvSpPr>
        <p:spPr>
          <a:xfrm>
            <a:off x="76762" y="4237153"/>
            <a:ext cx="328157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menu that appears select the </a:t>
            </a:r>
            <a:r>
              <a:rPr lang="en-CA" b="1" i="1" dirty="0"/>
              <a:t>Value Field Settings…</a:t>
            </a:r>
            <a:r>
              <a:rPr lang="en-CA" dirty="0"/>
              <a:t> option.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F54EBF-6EFE-44C7-B700-3BA3B294C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43" y="2584694"/>
            <a:ext cx="2973721" cy="27026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0A73AE-A69B-431B-907A-85B2B39081C5}"/>
              </a:ext>
            </a:extLst>
          </p:cNvPr>
          <p:cNvSpPr txBox="1"/>
          <p:nvPr/>
        </p:nvSpPr>
        <p:spPr>
          <a:xfrm>
            <a:off x="8386788" y="1504995"/>
            <a:ext cx="355784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Sum</a:t>
            </a:r>
            <a:r>
              <a:rPr lang="en-CA" dirty="0"/>
              <a:t> option from the list.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36A65E-6DED-4DA3-BEC1-1682381AF115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7872153" y="1874327"/>
            <a:ext cx="2293559" cy="21905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2C434B84-2A92-40A6-AE20-6CE71389F3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868" y="2584694"/>
            <a:ext cx="2973721" cy="2702612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0F2179C-8A31-40E0-B4D7-30A11583AB95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8154785" y="1874327"/>
            <a:ext cx="2010927" cy="223635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763CF2-D548-499D-9633-DA1CA9657084}"/>
              </a:ext>
            </a:extLst>
          </p:cNvPr>
          <p:cNvCxnSpPr>
            <a:cxnSpLocks/>
          </p:cNvCxnSpPr>
          <p:nvPr/>
        </p:nvCxnSpPr>
        <p:spPr>
          <a:xfrm>
            <a:off x="8152598" y="4110680"/>
            <a:ext cx="1162077" cy="10019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BACDD6F-9647-4D1F-B35F-5865AD1A1B6F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46F313-8B4F-4442-9324-1A842D82FE78}"/>
              </a:ext>
            </a:extLst>
          </p:cNvPr>
          <p:cNvSpPr txBox="1"/>
          <p:nvPr/>
        </p:nvSpPr>
        <p:spPr>
          <a:xfrm>
            <a:off x="93944" y="1059273"/>
            <a:ext cx="326439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091662-16A2-4D3F-A9F6-CD410CE63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2400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6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B781BE-D7E3-4E69-B4D7-60AAF1FC3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36" y="1022234"/>
            <a:ext cx="8622979" cy="57817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87DD28-5717-48B4-9996-D9809B5817AA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Values</a:t>
            </a:r>
            <a:r>
              <a:rPr lang="en-CA" b="1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9542BA-EDDC-4A5A-81DE-90C32DF74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2400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2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1C5466D-4D5E-4023-99A8-BB8FA542A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133" y="1020920"/>
            <a:ext cx="8622980" cy="57817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A3716E-8CD2-42FA-A7F7-FF076DB479A6}"/>
              </a:ext>
            </a:extLst>
          </p:cNvPr>
          <p:cNvSpPr txBox="1"/>
          <p:nvPr/>
        </p:nvSpPr>
        <p:spPr>
          <a:xfrm>
            <a:off x="3183772" y="227369"/>
            <a:ext cx="8941724" cy="584775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600" dirty="0"/>
              <a:t>After moving the fields into their appropriate areas, applying filters, and selecting the function to apply to the values field, we are finally ready to add a </a:t>
            </a:r>
            <a:r>
              <a:rPr lang="en-CA" sz="1600" b="1" i="1" dirty="0"/>
              <a:t>Pivot Chart </a:t>
            </a:r>
            <a:r>
              <a:rPr lang="en-CA" sz="1600" dirty="0"/>
              <a:t>to display graphically what we see in the table.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86A385-C68B-4EC9-996A-5602D555E922}"/>
              </a:ext>
            </a:extLst>
          </p:cNvPr>
          <p:cNvSpPr txBox="1"/>
          <p:nvPr/>
        </p:nvSpPr>
        <p:spPr>
          <a:xfrm>
            <a:off x="285751" y="1143000"/>
            <a:ext cx="3039338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PivotChart</a:t>
            </a:r>
            <a:r>
              <a:rPr lang="en-CA" dirty="0"/>
              <a:t> command located in the </a:t>
            </a:r>
            <a:r>
              <a:rPr lang="en-CA" b="1" i="1" dirty="0"/>
              <a:t>Tools</a:t>
            </a:r>
            <a:r>
              <a:rPr lang="en-CA" dirty="0"/>
              <a:t> group on the </a:t>
            </a:r>
            <a:r>
              <a:rPr lang="en-CA" b="1" i="1" dirty="0"/>
              <a:t>Analyze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C13C21-41AF-4B64-B83E-5809AD93EAB4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325089" y="1604665"/>
            <a:ext cx="6633558" cy="2158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C269389-769F-4652-83D5-FD772F273FEB}"/>
              </a:ext>
            </a:extLst>
          </p:cNvPr>
          <p:cNvSpPr txBox="1"/>
          <p:nvPr/>
        </p:nvSpPr>
        <p:spPr>
          <a:xfrm>
            <a:off x="285751" y="3182394"/>
            <a:ext cx="303933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Column</a:t>
            </a:r>
            <a:r>
              <a:rPr lang="en-CA" dirty="0"/>
              <a:t>.</a:t>
            </a:r>
            <a:endParaRPr lang="en-GB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4EA5FF-4B9A-46C2-843C-A7D0EFD7D041}"/>
              </a:ext>
            </a:extLst>
          </p:cNvPr>
          <p:cNvSpPr txBox="1"/>
          <p:nvPr/>
        </p:nvSpPr>
        <p:spPr>
          <a:xfrm>
            <a:off x="76762" y="224567"/>
            <a:ext cx="296569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Bar Chart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6880E7-813B-4503-A4C1-A33D56C66AD6}"/>
              </a:ext>
            </a:extLst>
          </p:cNvPr>
          <p:cNvSpPr/>
          <p:nvPr/>
        </p:nvSpPr>
        <p:spPr>
          <a:xfrm>
            <a:off x="9958647" y="1620982"/>
            <a:ext cx="523702" cy="44888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4F7165-9954-4BA8-AFE0-629D54DCF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82" y="1715301"/>
            <a:ext cx="5193865" cy="491533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14543C1-0C77-48B5-A89F-4437B1804D22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325090" y="2809704"/>
            <a:ext cx="1629295" cy="55735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905EC21-7C38-4BFF-82DB-E10D5DA38779}"/>
              </a:ext>
            </a:extLst>
          </p:cNvPr>
          <p:cNvSpPr txBox="1"/>
          <p:nvPr/>
        </p:nvSpPr>
        <p:spPr>
          <a:xfrm>
            <a:off x="285751" y="3911813"/>
            <a:ext cx="303934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Click on the </a:t>
            </a:r>
            <a:r>
              <a:rPr lang="en-CA" b="1" i="1" dirty="0"/>
              <a:t>Clustered Column</a:t>
            </a:r>
            <a:endParaRPr lang="en-GB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12250D-3033-404F-9108-0716AB9CCE46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5091" y="2610196"/>
            <a:ext cx="2834640" cy="148628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A96E7AA-9597-4A95-9AD4-5874ED04BECB}"/>
              </a:ext>
            </a:extLst>
          </p:cNvPr>
          <p:cNvCxnSpPr/>
          <p:nvPr/>
        </p:nvCxnSpPr>
        <p:spPr>
          <a:xfrm>
            <a:off x="6392487" y="2701636"/>
            <a:ext cx="2335877" cy="367422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CAFA4D7C-3AA4-4433-8CE6-987D1B792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66" y="102400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7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5" grpId="0" animBg="1"/>
      <p:bldP spid="15" grpId="1" animBg="1"/>
      <p:bldP spid="15" grpId="2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098" y="3815391"/>
            <a:ext cx="2390776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8395C85-6BD1-4C7C-B9A2-65083EDFD67B}"/>
              </a:ext>
            </a:extLst>
          </p:cNvPr>
          <p:cNvSpPr/>
          <p:nvPr/>
        </p:nvSpPr>
        <p:spPr>
          <a:xfrm>
            <a:off x="800096" y="3272152"/>
            <a:ext cx="2390779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BB3CFE4-5487-4B61-953B-1AB1C7F6B1A7}"/>
              </a:ext>
            </a:extLst>
          </p:cNvPr>
          <p:cNvSpPr/>
          <p:nvPr/>
        </p:nvSpPr>
        <p:spPr>
          <a:xfrm>
            <a:off x="800096" y="2722084"/>
            <a:ext cx="2390779" cy="51641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FE500BD-9DAA-44D1-A9C0-7D2E9C14F25A}"/>
              </a:ext>
            </a:extLst>
          </p:cNvPr>
          <p:cNvSpPr/>
          <p:nvPr/>
        </p:nvSpPr>
        <p:spPr>
          <a:xfrm>
            <a:off x="800095" y="2438716"/>
            <a:ext cx="2390779" cy="24971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7568ED5-7A27-4EFA-A5B1-2EA7C2DE2B96}"/>
              </a:ext>
            </a:extLst>
          </p:cNvPr>
          <p:cNvSpPr/>
          <p:nvPr/>
        </p:nvSpPr>
        <p:spPr>
          <a:xfrm>
            <a:off x="790573" y="4358316"/>
            <a:ext cx="2390776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0ED7C30-65D2-4E1D-AC57-01A6386E24B9}"/>
              </a:ext>
            </a:extLst>
          </p:cNvPr>
          <p:cNvSpPr/>
          <p:nvPr/>
        </p:nvSpPr>
        <p:spPr>
          <a:xfrm>
            <a:off x="790573" y="4909051"/>
            <a:ext cx="2390776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9F40276-94F2-4559-A6C3-94CEAB3B6745}"/>
              </a:ext>
            </a:extLst>
          </p:cNvPr>
          <p:cNvSpPr/>
          <p:nvPr/>
        </p:nvSpPr>
        <p:spPr>
          <a:xfrm>
            <a:off x="790573" y="5471026"/>
            <a:ext cx="2390776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09550" y="2085975"/>
            <a:ext cx="3028950" cy="39703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Analyze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the chart element 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Active Field</a:t>
            </a:r>
            <a:r>
              <a:rPr lang="en-CA" dirty="0"/>
              <a:t> appears in the </a:t>
            </a:r>
            <a:r>
              <a:rPr lang="en-CA" i="1" dirty="0"/>
              <a:t>Legend Fields </a:t>
            </a:r>
            <a:r>
              <a:rPr lang="en-CA" dirty="0"/>
              <a:t>box.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slicer, refresh the data  or clear the filters.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Refresh or change the data source.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Clear the data or change the Data Source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Do Calculations on Fields, Items or sets. 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Show of hide a field list or field buttons.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06ED409-D65F-4ED0-A23F-443B1559C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974" y="1026190"/>
            <a:ext cx="8612349" cy="5774659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882A70-D7A4-4F54-A575-EB5D2CD7B14E}"/>
              </a:ext>
            </a:extLst>
          </p:cNvPr>
          <p:cNvCxnSpPr>
            <a:cxnSpLocks/>
            <a:stCxn id="52" idx="3"/>
          </p:cNvCxnSpPr>
          <p:nvPr/>
        </p:nvCxnSpPr>
        <p:spPr>
          <a:xfrm flipV="1">
            <a:off x="3190875" y="2314576"/>
            <a:ext cx="1895475" cy="6657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190874" y="2314575"/>
            <a:ext cx="4738515" cy="17556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7429153" y="1577791"/>
            <a:ext cx="100047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9128964" y="1323976"/>
            <a:ext cx="500811" cy="2347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783784-D05E-41DA-8F74-F9459C445DE1}"/>
              </a:ext>
            </a:extLst>
          </p:cNvPr>
          <p:cNvSpPr/>
          <p:nvPr/>
        </p:nvSpPr>
        <p:spPr>
          <a:xfrm>
            <a:off x="5986894" y="1577966"/>
            <a:ext cx="139498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A136BF-53F1-4923-B47D-F57B19C48A72}"/>
              </a:ext>
            </a:extLst>
          </p:cNvPr>
          <p:cNvSpPr/>
          <p:nvPr/>
        </p:nvSpPr>
        <p:spPr>
          <a:xfrm>
            <a:off x="4229100" y="1577791"/>
            <a:ext cx="1714500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65EB73-93D2-4B8F-833D-4336BF0237A5}"/>
              </a:ext>
            </a:extLst>
          </p:cNvPr>
          <p:cNvCxnSpPr>
            <a:cxnSpLocks/>
            <a:stCxn id="47" idx="3"/>
            <a:endCxn id="43" idx="2"/>
          </p:cNvCxnSpPr>
          <p:nvPr/>
        </p:nvCxnSpPr>
        <p:spPr>
          <a:xfrm flipV="1">
            <a:off x="3190875" y="2314750"/>
            <a:ext cx="3493510" cy="12121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5040404-29A1-4F7A-A01D-83FB15F97989}"/>
              </a:ext>
            </a:extLst>
          </p:cNvPr>
          <p:cNvCxnSpPr>
            <a:cxnSpLocks/>
          </p:cNvCxnSpPr>
          <p:nvPr/>
        </p:nvCxnSpPr>
        <p:spPr>
          <a:xfrm flipV="1">
            <a:off x="3181349" y="2314575"/>
            <a:ext cx="5657851" cy="23190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832CD6C-9682-4D09-9D23-FB236585C3E9}"/>
              </a:ext>
            </a:extLst>
          </p:cNvPr>
          <p:cNvSpPr txBox="1"/>
          <p:nvPr/>
        </p:nvSpPr>
        <p:spPr>
          <a:xfrm>
            <a:off x="209549" y="184786"/>
            <a:ext cx="287178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three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FE6B58-BC68-4848-9CFD-273F0BE67E2C}"/>
              </a:ext>
            </a:extLst>
          </p:cNvPr>
          <p:cNvSpPr/>
          <p:nvPr/>
        </p:nvSpPr>
        <p:spPr>
          <a:xfrm>
            <a:off x="3493024" y="1558742"/>
            <a:ext cx="707848" cy="75583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35B9C7-B06F-4186-A03D-37E759CDF284}"/>
              </a:ext>
            </a:extLst>
          </p:cNvPr>
          <p:cNvCxnSpPr>
            <a:cxnSpLocks/>
            <a:stCxn id="31" idx="3"/>
            <a:endCxn id="23" idx="2"/>
          </p:cNvCxnSpPr>
          <p:nvPr/>
        </p:nvCxnSpPr>
        <p:spPr>
          <a:xfrm flipV="1">
            <a:off x="3190874" y="2314575"/>
            <a:ext cx="656074" cy="2489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BDE41598-38BA-4DAE-8147-605F5F28C125}"/>
              </a:ext>
            </a:extLst>
          </p:cNvPr>
          <p:cNvSpPr/>
          <p:nvPr/>
        </p:nvSpPr>
        <p:spPr>
          <a:xfrm>
            <a:off x="8470407" y="1581370"/>
            <a:ext cx="730743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9B785B4-8F60-42FB-9103-887F9B58EE49}"/>
              </a:ext>
            </a:extLst>
          </p:cNvPr>
          <p:cNvCxnSpPr>
            <a:cxnSpLocks/>
            <a:stCxn id="48" idx="3"/>
            <a:endCxn id="50" idx="2"/>
          </p:cNvCxnSpPr>
          <p:nvPr/>
        </p:nvCxnSpPr>
        <p:spPr>
          <a:xfrm flipV="1">
            <a:off x="3181349" y="2318154"/>
            <a:ext cx="6859343" cy="28456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583B6CCA-479A-40A4-821C-06B6CF460C26}"/>
              </a:ext>
            </a:extLst>
          </p:cNvPr>
          <p:cNvSpPr/>
          <p:nvPr/>
        </p:nvSpPr>
        <p:spPr>
          <a:xfrm>
            <a:off x="9241933" y="1581370"/>
            <a:ext cx="1597518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8813816-8136-4253-8E50-710968E55D83}"/>
              </a:ext>
            </a:extLst>
          </p:cNvPr>
          <p:cNvSpPr/>
          <p:nvPr/>
        </p:nvSpPr>
        <p:spPr>
          <a:xfrm>
            <a:off x="10877550" y="1577792"/>
            <a:ext cx="84772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489082D-C859-4342-8B7B-51EBF15DC2FF}"/>
              </a:ext>
            </a:extLst>
          </p:cNvPr>
          <p:cNvCxnSpPr>
            <a:cxnSpLocks/>
            <a:endCxn id="51" idx="2"/>
          </p:cNvCxnSpPr>
          <p:nvPr/>
        </p:nvCxnSpPr>
        <p:spPr>
          <a:xfrm flipV="1">
            <a:off x="3181348" y="2314576"/>
            <a:ext cx="8120065" cy="34112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DC4DEC5-24A6-4A2E-A08D-28E20CA14D28}"/>
              </a:ext>
            </a:extLst>
          </p:cNvPr>
          <p:cNvSpPr txBox="1"/>
          <p:nvPr/>
        </p:nvSpPr>
        <p:spPr>
          <a:xfrm>
            <a:off x="6215814" y="270748"/>
            <a:ext cx="419038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Tools</a:t>
            </a:r>
            <a:r>
              <a:rPr lang="en-CA" dirty="0"/>
              <a:t> Ribbon -</a:t>
            </a:r>
            <a:r>
              <a:rPr lang="en-CA" b="1" i="1" dirty="0"/>
              <a:t> Analyze</a:t>
            </a:r>
          </a:p>
        </p:txBody>
      </p:sp>
    </p:spTree>
    <p:extLst>
      <p:ext uri="{BB962C8B-B14F-4D97-AF65-F5344CB8AC3E}">
        <p14:creationId xmlns:p14="http://schemas.microsoft.com/office/powerpoint/2010/main" val="311776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7" grpId="0" animBg="1"/>
      <p:bldP spid="52" grpId="0" animBg="1"/>
      <p:bldP spid="31" grpId="0" animBg="1"/>
      <p:bldP spid="41" grpId="0" animBg="1"/>
      <p:bldP spid="48" grpId="0" animBg="1"/>
      <p:bldP spid="53" grpId="0" animBg="1"/>
      <p:bldP spid="8" grpId="0" animBg="1"/>
      <p:bldP spid="16" grpId="0" animBg="1"/>
      <p:bldP spid="49" grpId="0" animBg="1"/>
      <p:bldP spid="49" grpId="1" animBg="1"/>
      <p:bldP spid="49" grpId="2" animBg="1"/>
      <p:bldP spid="43" grpId="0" animBg="1"/>
      <p:bldP spid="44" grpId="0" animBg="1"/>
      <p:bldP spid="23" grpId="0" animBg="1"/>
      <p:bldP spid="45" grpId="0" animBg="1"/>
      <p:bldP spid="50" grpId="0" animBg="1"/>
      <p:bldP spid="5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8809B53-A7AB-4B87-A3CD-DD2463DD5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678" y="1021399"/>
            <a:ext cx="8612349" cy="57746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4BA7AC-C952-4282-995D-93879EDDB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16" y="1024001"/>
            <a:ext cx="3707353" cy="25768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098" y="2718039"/>
            <a:ext cx="2421705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800097" y="3256875"/>
            <a:ext cx="2421705" cy="23223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800099" y="3522425"/>
            <a:ext cx="2421703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33C568-577D-40C1-ADDA-37BD9BE32B1D}"/>
              </a:ext>
            </a:extLst>
          </p:cNvPr>
          <p:cNvSpPr/>
          <p:nvPr/>
        </p:nvSpPr>
        <p:spPr>
          <a:xfrm>
            <a:off x="800097" y="4052913"/>
            <a:ext cx="2421703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DD9375-1CAF-4B45-ACD4-F3D4F31529BB}"/>
              </a:ext>
            </a:extLst>
          </p:cNvPr>
          <p:cNvSpPr/>
          <p:nvPr/>
        </p:nvSpPr>
        <p:spPr>
          <a:xfrm>
            <a:off x="800097" y="4590599"/>
            <a:ext cx="2421703" cy="82912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0FA31-0092-4A6E-9291-BFB5AA07AA15}"/>
              </a:ext>
            </a:extLst>
          </p:cNvPr>
          <p:cNvSpPr txBox="1"/>
          <p:nvPr/>
        </p:nvSpPr>
        <p:spPr>
          <a:xfrm>
            <a:off x="6215814" y="270748"/>
            <a:ext cx="419038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Tools</a:t>
            </a:r>
            <a:r>
              <a:rPr lang="en-CA" dirty="0"/>
              <a:t> Ribbon -</a:t>
            </a:r>
            <a:r>
              <a:rPr lang="en-CA" b="1" i="1" dirty="0"/>
              <a:t> Design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5D4869-A19A-416A-8F88-50CB33D749EB}"/>
              </a:ext>
            </a:extLst>
          </p:cNvPr>
          <p:cNvSpPr txBox="1"/>
          <p:nvPr/>
        </p:nvSpPr>
        <p:spPr>
          <a:xfrm>
            <a:off x="209549" y="184786"/>
            <a:ext cx="287178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three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221803" y="2314575"/>
            <a:ext cx="754884" cy="6558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3514724" y="1577791"/>
            <a:ext cx="92392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cxnSpLocks/>
            <a:stCxn id="10" idx="3"/>
            <a:endCxn id="20" idx="2"/>
          </p:cNvCxnSpPr>
          <p:nvPr/>
        </p:nvCxnSpPr>
        <p:spPr>
          <a:xfrm flipV="1">
            <a:off x="3221802" y="2314575"/>
            <a:ext cx="3745866" cy="105842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4486535" y="1577791"/>
            <a:ext cx="496226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3221802" y="2321427"/>
            <a:ext cx="6785973" cy="14534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9486918" y="1577342"/>
            <a:ext cx="971532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CA1BF5-407C-4297-8BE8-0F213BE1C019}"/>
              </a:ext>
            </a:extLst>
          </p:cNvPr>
          <p:cNvCxnSpPr>
            <a:cxnSpLocks/>
            <a:stCxn id="12" idx="3"/>
            <a:endCxn id="29" idx="2"/>
          </p:cNvCxnSpPr>
          <p:nvPr/>
        </p:nvCxnSpPr>
        <p:spPr>
          <a:xfrm flipV="1">
            <a:off x="3221800" y="2321427"/>
            <a:ext cx="7556325" cy="19838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3B8E3A3-FD18-4C02-80E8-00429A46D702}"/>
              </a:ext>
            </a:extLst>
          </p:cNvPr>
          <p:cNvSpPr/>
          <p:nvPr/>
        </p:nvSpPr>
        <p:spPr>
          <a:xfrm>
            <a:off x="10507250" y="1584643"/>
            <a:ext cx="541750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355E95-5E6B-49B9-B9DF-D72DD3A0CFD7}"/>
              </a:ext>
            </a:extLst>
          </p:cNvPr>
          <p:cNvSpPr/>
          <p:nvPr/>
        </p:nvSpPr>
        <p:spPr>
          <a:xfrm>
            <a:off x="11089004" y="1577791"/>
            <a:ext cx="39052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DDB708-A793-4A8D-B3B5-5207CF5F7E61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3221800" y="2321427"/>
            <a:ext cx="8055800" cy="268373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A471DB7-DE24-4B26-8071-5EFD0501C7F4}"/>
              </a:ext>
            </a:extLst>
          </p:cNvPr>
          <p:cNvCxnSpPr>
            <a:cxnSpLocks/>
            <a:stCxn id="7" idx="3"/>
            <a:endCxn id="48" idx="1"/>
          </p:cNvCxnSpPr>
          <p:nvPr/>
        </p:nvCxnSpPr>
        <p:spPr>
          <a:xfrm>
            <a:off x="3081336" y="923450"/>
            <a:ext cx="6597307" cy="4981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4A7DB2AE-2BAC-4DAC-9104-F3BF8839FF06}"/>
              </a:ext>
            </a:extLst>
          </p:cNvPr>
          <p:cNvSpPr/>
          <p:nvPr/>
        </p:nvSpPr>
        <p:spPr>
          <a:xfrm>
            <a:off x="9678643" y="1291593"/>
            <a:ext cx="537681" cy="25994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24734" y="2333176"/>
            <a:ext cx="3143251" cy="31393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Design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Adding/editing elements &amp; apply a quick layout.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Chart styles and colours.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Selection of the data &amp; the x, y axis layout.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chart type to another chart.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placement of the chart on this or another spreadsheet.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9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7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29" grpId="0" animBg="1"/>
      <p:bldP spid="29" grpId="1" animBg="1"/>
      <p:bldP spid="30" grpId="0" animBg="1"/>
      <p:bldP spid="48" grpId="0" animBg="1"/>
      <p:bldP spid="48" grpId="1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5E89271-96C5-4A22-B1CB-AE6A09070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400" y="1027334"/>
            <a:ext cx="8612349" cy="577465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096" y="3825405"/>
            <a:ext cx="2400302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800096" y="4382733"/>
            <a:ext cx="2400302" cy="7512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800096" y="5164816"/>
            <a:ext cx="2400302" cy="51434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8395C85-6BD1-4C7C-B9A2-65083EDFD67B}"/>
              </a:ext>
            </a:extLst>
          </p:cNvPr>
          <p:cNvSpPr/>
          <p:nvPr/>
        </p:nvSpPr>
        <p:spPr>
          <a:xfrm>
            <a:off x="800096" y="2976877"/>
            <a:ext cx="2400305" cy="8007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BB3CFE4-5487-4B61-953B-1AB1C7F6B1A7}"/>
              </a:ext>
            </a:extLst>
          </p:cNvPr>
          <p:cNvSpPr/>
          <p:nvPr/>
        </p:nvSpPr>
        <p:spPr>
          <a:xfrm>
            <a:off x="800097" y="2433951"/>
            <a:ext cx="2400304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882A70-D7A4-4F54-A575-EB5D2CD7B14E}"/>
              </a:ext>
            </a:extLst>
          </p:cNvPr>
          <p:cNvCxnSpPr>
            <a:cxnSpLocks/>
            <a:stCxn id="52" idx="3"/>
          </p:cNvCxnSpPr>
          <p:nvPr/>
        </p:nvCxnSpPr>
        <p:spPr>
          <a:xfrm flipV="1">
            <a:off x="3200401" y="2314575"/>
            <a:ext cx="942974" cy="3741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200398" y="2314575"/>
            <a:ext cx="5626853" cy="17656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8434301" y="1577791"/>
            <a:ext cx="785900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cxnSpLocks/>
            <a:stCxn id="10" idx="3"/>
            <a:endCxn id="20" idx="2"/>
          </p:cNvCxnSpPr>
          <p:nvPr/>
        </p:nvCxnSpPr>
        <p:spPr>
          <a:xfrm flipV="1">
            <a:off x="3200398" y="2314575"/>
            <a:ext cx="6712941" cy="244377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9253928" y="1577791"/>
            <a:ext cx="131882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  <a:endCxn id="26" idx="2"/>
          </p:cNvCxnSpPr>
          <p:nvPr/>
        </p:nvCxnSpPr>
        <p:spPr>
          <a:xfrm flipV="1">
            <a:off x="3200398" y="2314575"/>
            <a:ext cx="7817741" cy="31074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10606277" y="1577791"/>
            <a:ext cx="823723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10211179" y="1314450"/>
            <a:ext cx="504446" cy="2347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783784-D05E-41DA-8F74-F9459C445DE1}"/>
              </a:ext>
            </a:extLst>
          </p:cNvPr>
          <p:cNvSpPr/>
          <p:nvPr/>
        </p:nvSpPr>
        <p:spPr>
          <a:xfrm>
            <a:off x="4784840" y="1577966"/>
            <a:ext cx="3616209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A136BF-53F1-4923-B47D-F57B19C48A72}"/>
              </a:ext>
            </a:extLst>
          </p:cNvPr>
          <p:cNvSpPr/>
          <p:nvPr/>
        </p:nvSpPr>
        <p:spPr>
          <a:xfrm>
            <a:off x="3500913" y="1577791"/>
            <a:ext cx="1242537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65EB73-93D2-4B8F-833D-4336BF0237A5}"/>
              </a:ext>
            </a:extLst>
          </p:cNvPr>
          <p:cNvCxnSpPr>
            <a:cxnSpLocks/>
            <a:stCxn id="47" idx="3"/>
            <a:endCxn id="43" idx="2"/>
          </p:cNvCxnSpPr>
          <p:nvPr/>
        </p:nvCxnSpPr>
        <p:spPr>
          <a:xfrm flipV="1">
            <a:off x="3200401" y="2314750"/>
            <a:ext cx="3392544" cy="10625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8430542-28E5-47F8-8BE9-A1B9F5B5BB23}"/>
              </a:ext>
            </a:extLst>
          </p:cNvPr>
          <p:cNvSpPr txBox="1"/>
          <p:nvPr/>
        </p:nvSpPr>
        <p:spPr>
          <a:xfrm>
            <a:off x="209549" y="184786"/>
            <a:ext cx="287178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three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D26EA5-FB03-464A-8F47-5F4E08577B7E}"/>
              </a:ext>
            </a:extLst>
          </p:cNvPr>
          <p:cNvSpPr txBox="1"/>
          <p:nvPr/>
        </p:nvSpPr>
        <p:spPr>
          <a:xfrm>
            <a:off x="6215814" y="270748"/>
            <a:ext cx="419038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Tools</a:t>
            </a:r>
            <a:r>
              <a:rPr lang="en-CA" dirty="0"/>
              <a:t> Ribbon -</a:t>
            </a:r>
            <a:r>
              <a:rPr lang="en-CA" b="1" i="1" dirty="0"/>
              <a:t> Format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09550" y="2085975"/>
            <a:ext cx="3047997" cy="369331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Format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Selecting parts of the chart to format.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shape by choosing a style or individual elements.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WordArt styles or individual elements.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You can manage the objects on the spreadsheet from here.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shape of the selected object</a:t>
            </a:r>
          </a:p>
        </p:txBody>
      </p:sp>
    </p:spTree>
    <p:extLst>
      <p:ext uri="{BB962C8B-B14F-4D97-AF65-F5344CB8AC3E}">
        <p14:creationId xmlns:p14="http://schemas.microsoft.com/office/powerpoint/2010/main" val="290073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47" grpId="0" animBg="1"/>
      <p:bldP spid="52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43" grpId="0" animBg="1"/>
      <p:bldP spid="43" grpId="1" animBg="1"/>
      <p:bldP spid="44" grpId="0" animBg="1"/>
      <p:bldP spid="44" grpId="1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83EA764-D699-4F33-BA1C-9A5F35F7A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399" y="1027333"/>
            <a:ext cx="8612350" cy="57746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191108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to adjust the </a:t>
            </a:r>
            <a:r>
              <a:rPr lang="en-CA" b="1" i="1" dirty="0"/>
              <a:t>Bar Chart</a:t>
            </a:r>
            <a:r>
              <a:rPr lang="en-CA" dirty="0"/>
              <a:t> so it better represents the data.</a:t>
            </a:r>
          </a:p>
          <a:p>
            <a:r>
              <a:rPr lang="en-CA" dirty="0"/>
              <a:t>Switch the X and Y axis.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A0A953-95FE-40EB-9262-95C68E913A9B}"/>
              </a:ext>
            </a:extLst>
          </p:cNvPr>
          <p:cNvSpPr txBox="1"/>
          <p:nvPr/>
        </p:nvSpPr>
        <p:spPr>
          <a:xfrm>
            <a:off x="290158" y="1756195"/>
            <a:ext cx="278129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Design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94AD7E-5860-4F82-BC54-B063EA5A32E4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 flipV="1">
            <a:off x="3071457" y="1434287"/>
            <a:ext cx="6624992" cy="50657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BDA02D-9543-4F54-A86E-D4CCA097E46F}"/>
              </a:ext>
            </a:extLst>
          </p:cNvPr>
          <p:cNvSpPr/>
          <p:nvPr/>
        </p:nvSpPr>
        <p:spPr>
          <a:xfrm>
            <a:off x="9696449" y="1335048"/>
            <a:ext cx="466725" cy="1984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C7E4F-6185-4F65-9279-88AC10381DAE}"/>
              </a:ext>
            </a:extLst>
          </p:cNvPr>
          <p:cNvSpPr txBox="1"/>
          <p:nvPr/>
        </p:nvSpPr>
        <p:spPr>
          <a:xfrm>
            <a:off x="290158" y="3105834"/>
            <a:ext cx="278129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Switch Row/Column</a:t>
            </a:r>
            <a:r>
              <a:rPr lang="en-CA" dirty="0"/>
              <a:t> command. 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C3EBA57-1C30-4831-9030-AADA5786017B}"/>
              </a:ext>
            </a:extLst>
          </p:cNvPr>
          <p:cNvCxnSpPr>
            <a:cxnSpLocks/>
            <a:stCxn id="12" idx="3"/>
            <a:endCxn id="20" idx="1"/>
          </p:cNvCxnSpPr>
          <p:nvPr/>
        </p:nvCxnSpPr>
        <p:spPr>
          <a:xfrm flipV="1">
            <a:off x="3071457" y="1902983"/>
            <a:ext cx="6415443" cy="152601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59CC030C-C9CC-4DE0-BD2A-B5DF49D1A296}"/>
              </a:ext>
            </a:extLst>
          </p:cNvPr>
          <p:cNvSpPr/>
          <p:nvPr/>
        </p:nvSpPr>
        <p:spPr>
          <a:xfrm>
            <a:off x="9486900" y="1592801"/>
            <a:ext cx="622492" cy="6203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7F4162-18FD-4BE7-8B8B-EDE3B9C1F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920" y="992465"/>
            <a:ext cx="2464059" cy="3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9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0" grpId="0" animBg="1"/>
      <p:bldP spid="10" grpId="1" animBg="1"/>
      <p:bldP spid="12" grpId="0" animBg="1"/>
      <p:bldP spid="20" grpId="0" animBg="1"/>
      <p:bldP spid="2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Preamble and Definitions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722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Downloading and Opening the Exercise File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1037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Creating a Pivot Table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Pivot Chart Anatomy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696073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the Pivot Table – Bar Chart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6074" y="3912009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 and Filtering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91312" y="4816761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/>
              <a:t>Working with the Pivot Tables</a:t>
            </a:r>
          </a:p>
          <a:p>
            <a:pPr algn="ctr"/>
            <a:r>
              <a:rPr lang="en-CA"/>
              <a:t>The Bar Chart</a:t>
            </a:r>
            <a:endParaRPr lang="en-CA" dirty="0"/>
          </a:p>
        </p:txBody>
      </p:sp>
      <p:sp>
        <p:nvSpPr>
          <p:cNvPr id="81" name="TextBox 80"/>
          <p:cNvSpPr txBox="1"/>
          <p:nvPr/>
        </p:nvSpPr>
        <p:spPr>
          <a:xfrm>
            <a:off x="6691312" y="5721513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52565-BB69-4EFD-A9AE-DD52FB79D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498" y="1026008"/>
            <a:ext cx="8598417" cy="57653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203847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067050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257175" y="3986986"/>
            <a:ext cx="306705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87BBFD-2C85-4E1A-8EDA-65C85A0CD93F}"/>
              </a:ext>
            </a:extLst>
          </p:cNvPr>
          <p:cNvSpPr/>
          <p:nvPr/>
        </p:nvSpPr>
        <p:spPr>
          <a:xfrm>
            <a:off x="4467225" y="3381375"/>
            <a:ext cx="4791075" cy="248602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2E3E5AB-0E5D-4CD0-8F97-EEC67DD8ECC3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324225" y="4310152"/>
            <a:ext cx="1181100" cy="4102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45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11" grpId="0" animBg="1"/>
      <p:bldP spid="15" grpId="0" animBg="1"/>
      <p:bldP spid="15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1A2894-4787-4D89-929D-745AD0732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92" y="1032390"/>
            <a:ext cx="8573273" cy="57484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28357" y="195010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019425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257175" y="3431396"/>
            <a:ext cx="3019425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Had values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260170" y="4075748"/>
            <a:ext cx="3016430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Add Chart Element </a:t>
            </a:r>
            <a:r>
              <a:rPr lang="en-CA" dirty="0"/>
              <a:t>menu from the </a:t>
            </a:r>
            <a:r>
              <a:rPr lang="en-CA" b="1" dirty="0"/>
              <a:t>Chart</a:t>
            </a:r>
            <a:r>
              <a:rPr lang="en-CA" dirty="0"/>
              <a:t> </a:t>
            </a:r>
            <a:r>
              <a:rPr lang="en-CA" b="1" dirty="0"/>
              <a:t>Layouts</a:t>
            </a:r>
            <a:r>
              <a:rPr lang="en-CA" dirty="0"/>
              <a:t> group on the </a:t>
            </a:r>
            <a:r>
              <a:rPr lang="en-CA" b="1" dirty="0"/>
              <a:t>Design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9159C5A-16F4-4AC3-8D46-9B65F04358FA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3276600" y="2190750"/>
            <a:ext cx="271042" cy="23466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554240D-96D1-4424-A9B8-16B8BA5818A4}"/>
              </a:ext>
            </a:extLst>
          </p:cNvPr>
          <p:cNvSpPr/>
          <p:nvPr/>
        </p:nvSpPr>
        <p:spPr>
          <a:xfrm>
            <a:off x="3547642" y="1582995"/>
            <a:ext cx="529058" cy="6077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14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animBg="1"/>
      <p:bldP spid="1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1A2894-4787-4D89-929D-745AD0732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92" y="1032390"/>
            <a:ext cx="8573273" cy="57484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28357" y="195010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019425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257175" y="3431396"/>
            <a:ext cx="3019425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Had values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260170" y="4075748"/>
            <a:ext cx="3016430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From the </a:t>
            </a:r>
            <a:r>
              <a:rPr lang="en-CA" b="1" i="1" dirty="0"/>
              <a:t>Data Labels </a:t>
            </a:r>
            <a:r>
              <a:rPr lang="en-CA" dirty="0"/>
              <a:t>menu the </a:t>
            </a:r>
            <a:r>
              <a:rPr lang="en-CA" b="1" i="1" dirty="0"/>
              <a:t>More Data Labels Options …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699902-DBB7-4963-B88F-2037C87A4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357" y="1575149"/>
            <a:ext cx="2858472" cy="376837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CD03252-36B8-4247-8A49-B4F7BD3F2C62}"/>
              </a:ext>
            </a:extLst>
          </p:cNvPr>
          <p:cNvCxnSpPr>
            <a:cxnSpLocks/>
          </p:cNvCxnSpPr>
          <p:nvPr/>
        </p:nvCxnSpPr>
        <p:spPr>
          <a:xfrm flipV="1">
            <a:off x="3019425" y="2971801"/>
            <a:ext cx="657225" cy="12191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5A95680-53BA-4914-A887-42018339BC2C}"/>
              </a:ext>
            </a:extLst>
          </p:cNvPr>
          <p:cNvCxnSpPr/>
          <p:nvPr/>
        </p:nvCxnSpPr>
        <p:spPr>
          <a:xfrm>
            <a:off x="3038475" y="4562475"/>
            <a:ext cx="1800225" cy="6381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20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9107822-F47F-47E8-B570-FF71E4CAB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" y="1083307"/>
            <a:ext cx="8554156" cy="57356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C34089-1348-49F7-A456-DD1FE7195D92}"/>
              </a:ext>
            </a:extLst>
          </p:cNvPr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49742D-49E7-483A-8080-CA39D27B3DF9}"/>
              </a:ext>
            </a:extLst>
          </p:cNvPr>
          <p:cNvSpPr txBox="1"/>
          <p:nvPr/>
        </p:nvSpPr>
        <p:spPr>
          <a:xfrm>
            <a:off x="5589882" y="278213"/>
            <a:ext cx="6051665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 some numbers to the data so that it has meaning.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8832FE-E854-4306-95FB-D3046A2654D7}"/>
              </a:ext>
            </a:extLst>
          </p:cNvPr>
          <p:cNvSpPr txBox="1"/>
          <p:nvPr/>
        </p:nvSpPr>
        <p:spPr>
          <a:xfrm>
            <a:off x="8915401" y="4013337"/>
            <a:ext cx="1771650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</a:t>
            </a:r>
            <a:r>
              <a:rPr lang="en-CA" b="1" i="1" dirty="0"/>
              <a:t>Value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AE878B-B44D-4D8E-97F3-D2349F43BB06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6772277" y="4198003"/>
            <a:ext cx="2143124" cy="53592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E1F8AAB-D66B-431E-8AC3-D59C3AB1FD89}"/>
              </a:ext>
            </a:extLst>
          </p:cNvPr>
          <p:cNvSpPr txBox="1"/>
          <p:nvPr/>
        </p:nvSpPr>
        <p:spPr>
          <a:xfrm>
            <a:off x="8915400" y="2721033"/>
            <a:ext cx="309562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Label Options</a:t>
            </a:r>
            <a:r>
              <a:rPr lang="en-CA" dirty="0"/>
              <a:t> group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01EE721-6613-4FDB-8997-4D66321EECC7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010400" y="2905699"/>
            <a:ext cx="1905000" cy="30422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AAD2CB0-1F1F-48F7-8127-CD7BB967A25D}"/>
              </a:ext>
            </a:extLst>
          </p:cNvPr>
          <p:cNvSpPr txBox="1"/>
          <p:nvPr/>
        </p:nvSpPr>
        <p:spPr>
          <a:xfrm>
            <a:off x="8915400" y="3305175"/>
            <a:ext cx="309562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Label Options </a:t>
            </a:r>
            <a:r>
              <a:rPr lang="en-CA" dirty="0"/>
              <a:t>panel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B89DF1D-26E7-4BEE-BE5D-2FFBBBF2E090}"/>
              </a:ext>
            </a:extLst>
          </p:cNvPr>
          <p:cNvCxnSpPr>
            <a:stCxn id="20" idx="1"/>
          </p:cNvCxnSpPr>
          <p:nvPr/>
        </p:nvCxnSpPr>
        <p:spPr>
          <a:xfrm flipH="1">
            <a:off x="7620000" y="3489841"/>
            <a:ext cx="1295400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15E7BCD-FA5B-4E73-952A-FEDB305ED93B}"/>
              </a:ext>
            </a:extLst>
          </p:cNvPr>
          <p:cNvSpPr txBox="1"/>
          <p:nvPr/>
        </p:nvSpPr>
        <p:spPr>
          <a:xfrm>
            <a:off x="8915399" y="4602739"/>
            <a:ext cx="3149625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</a:t>
            </a:r>
            <a:r>
              <a:rPr lang="en-CA" b="1" i="1" dirty="0"/>
              <a:t>Inside Base </a:t>
            </a:r>
            <a:r>
              <a:rPr lang="en-CA" dirty="0"/>
              <a:t>or</a:t>
            </a:r>
            <a:r>
              <a:rPr lang="en-CA" b="1" i="1" dirty="0"/>
              <a:t> Outside End</a:t>
            </a:r>
            <a:endParaRPr lang="en-GB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855921A-B8A6-4B2B-8553-E64C73D6ED37}"/>
              </a:ext>
            </a:extLst>
          </p:cNvPr>
          <p:cNvCxnSpPr>
            <a:cxnSpLocks/>
          </p:cNvCxnSpPr>
          <p:nvPr/>
        </p:nvCxnSpPr>
        <p:spPr>
          <a:xfrm rot="60000" flipH="1">
            <a:off x="6753225" y="4901705"/>
            <a:ext cx="2162175" cy="148004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7096477-8020-45EA-9306-F30E08871C6A}"/>
              </a:ext>
            </a:extLst>
          </p:cNvPr>
          <p:cNvSpPr txBox="1"/>
          <p:nvPr/>
        </p:nvSpPr>
        <p:spPr>
          <a:xfrm>
            <a:off x="8915400" y="6347426"/>
            <a:ext cx="315277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steps 1, 2 &amp; 3 for each label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51281F-DF41-464E-A618-51DDD68F0C10}"/>
              </a:ext>
            </a:extLst>
          </p:cNvPr>
          <p:cNvSpPr txBox="1"/>
          <p:nvPr/>
        </p:nvSpPr>
        <p:spPr>
          <a:xfrm>
            <a:off x="8912251" y="5424454"/>
            <a:ext cx="3152774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270 degrees from the </a:t>
            </a:r>
            <a:r>
              <a:rPr lang="en-CA" b="1" i="1" dirty="0"/>
              <a:t>Size &amp; Properties </a:t>
            </a:r>
            <a:r>
              <a:rPr lang="en-CA" dirty="0"/>
              <a:t>panel </a:t>
            </a:r>
            <a:r>
              <a:rPr lang="en-CA" b="1" i="1" dirty="0"/>
              <a:t>Text Direction </a:t>
            </a:r>
            <a:r>
              <a:rPr lang="en-CA" dirty="0"/>
              <a:t>menu</a:t>
            </a:r>
            <a:endParaRPr lang="en-GB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249CFB6-732F-4CBA-A887-2EE1C3E47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1" y="1077997"/>
            <a:ext cx="8562074" cy="5740950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DFA26CF-B07E-43F4-85C5-4DECB4C36700}"/>
              </a:ext>
            </a:extLst>
          </p:cNvPr>
          <p:cNvCxnSpPr/>
          <p:nvPr/>
        </p:nvCxnSpPr>
        <p:spPr>
          <a:xfrm flipH="1" flipV="1">
            <a:off x="7277100" y="3571875"/>
            <a:ext cx="2095500" cy="222885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3D9178D-6ECB-498C-8B56-8E11867CEBFA}"/>
              </a:ext>
            </a:extLst>
          </p:cNvPr>
          <p:cNvCxnSpPr>
            <a:cxnSpLocks/>
          </p:cNvCxnSpPr>
          <p:nvPr/>
        </p:nvCxnSpPr>
        <p:spPr>
          <a:xfrm flipH="1" flipV="1">
            <a:off x="7904490" y="4716292"/>
            <a:ext cx="1468110" cy="144638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5B7E79F7-0BB9-4B29-897F-61D2CD839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" y="1083307"/>
            <a:ext cx="8554156" cy="573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3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0" grpId="0" animBg="1"/>
      <p:bldP spid="24" grpId="0" animBg="1"/>
      <p:bldP spid="28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6618CE-958A-4645-A786-B1FF2791D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1077997"/>
            <a:ext cx="8562075" cy="57409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043C79-DAC4-42E1-987A-463D34FC665D}"/>
              </a:ext>
            </a:extLst>
          </p:cNvPr>
          <p:cNvSpPr txBox="1"/>
          <p:nvPr/>
        </p:nvSpPr>
        <p:spPr>
          <a:xfrm>
            <a:off x="185384" y="344888"/>
            <a:ext cx="471046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Doughnut Chart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454F6-06E2-4F21-8173-3405DC453A75}"/>
              </a:ext>
            </a:extLst>
          </p:cNvPr>
          <p:cNvSpPr txBox="1"/>
          <p:nvPr/>
        </p:nvSpPr>
        <p:spPr>
          <a:xfrm>
            <a:off x="5412614" y="342111"/>
            <a:ext cx="6413223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Move this Bar Chart to another sheet and make a doughnut chart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69C817-047A-4CE0-9E79-6BB36DFC2A22}"/>
              </a:ext>
            </a:extLst>
          </p:cNvPr>
          <p:cNvSpPr txBox="1"/>
          <p:nvPr/>
        </p:nvSpPr>
        <p:spPr>
          <a:xfrm>
            <a:off x="8848725" y="1077997"/>
            <a:ext cx="314325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i="1" dirty="0"/>
              <a:t>Move Chart</a:t>
            </a:r>
            <a:r>
              <a:rPr lang="en-CA" dirty="0"/>
              <a:t>, then on the </a:t>
            </a:r>
            <a:r>
              <a:rPr lang="en-CA" b="1" i="1" dirty="0"/>
              <a:t>Column &amp; Bar</a:t>
            </a:r>
            <a:r>
              <a:rPr lang="en-CA" dirty="0"/>
              <a:t> sheet, then on then </a:t>
            </a:r>
            <a:r>
              <a:rPr lang="en-CA" b="1" dirty="0"/>
              <a:t>OK</a:t>
            </a:r>
            <a:r>
              <a:rPr lang="en-CA" dirty="0"/>
              <a:t> button.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BE2E08-E032-4B7E-BD6F-35C617182DED}"/>
              </a:ext>
            </a:extLst>
          </p:cNvPr>
          <p:cNvSpPr/>
          <p:nvPr/>
        </p:nvSpPr>
        <p:spPr>
          <a:xfrm>
            <a:off x="7610475" y="1628775"/>
            <a:ext cx="371475" cy="5715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D678F1C-1E05-4C8E-AEA8-F0C884A0D245}"/>
              </a:ext>
            </a:extLst>
          </p:cNvPr>
          <p:cNvCxnSpPr>
            <a:stCxn id="9" idx="1"/>
            <a:endCxn id="10" idx="3"/>
          </p:cNvCxnSpPr>
          <p:nvPr/>
        </p:nvCxnSpPr>
        <p:spPr>
          <a:xfrm flipH="1">
            <a:off x="7981950" y="1539662"/>
            <a:ext cx="866775" cy="37486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48CFAC8D-172B-451E-A193-C1C8877BF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82" y="2057400"/>
            <a:ext cx="3704868" cy="184420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38CFB46-1E4E-4567-9143-EB7B0F7C0917}"/>
              </a:ext>
            </a:extLst>
          </p:cNvPr>
          <p:cNvCxnSpPr/>
          <p:nvPr/>
        </p:nvCxnSpPr>
        <p:spPr>
          <a:xfrm flipH="1">
            <a:off x="4705350" y="2200275"/>
            <a:ext cx="2905125" cy="4953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EF1DA0C-BB7E-4AC7-A1F9-80598B9B7F31}"/>
              </a:ext>
            </a:extLst>
          </p:cNvPr>
          <p:cNvCxnSpPr/>
          <p:nvPr/>
        </p:nvCxnSpPr>
        <p:spPr>
          <a:xfrm flipH="1">
            <a:off x="4581525" y="2695575"/>
            <a:ext cx="123825" cy="43815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5DA7455-2D47-4D86-B17A-D80E9755EFE5}"/>
              </a:ext>
            </a:extLst>
          </p:cNvPr>
          <p:cNvCxnSpPr/>
          <p:nvPr/>
        </p:nvCxnSpPr>
        <p:spPr>
          <a:xfrm flipH="1">
            <a:off x="3324225" y="3133725"/>
            <a:ext cx="1257300" cy="37147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34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4E881EC-C9FB-45A4-AB61-562189434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741" y="1068472"/>
            <a:ext cx="8562075" cy="5740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3009" y="301368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993A5C2-D781-4A08-92B9-F0977CCA2084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5808817" y="752475"/>
            <a:ext cx="325283" cy="56483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52BE7A7-E635-414F-B7F8-9ED92BB52321}"/>
              </a:ext>
            </a:extLst>
          </p:cNvPr>
          <p:cNvSpPr/>
          <p:nvPr/>
        </p:nvSpPr>
        <p:spPr>
          <a:xfrm>
            <a:off x="5369234" y="6400800"/>
            <a:ext cx="879166" cy="2000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CD132DB-4DC1-4A35-8932-DCD5CB779489}"/>
              </a:ext>
            </a:extLst>
          </p:cNvPr>
          <p:cNvCxnSpPr>
            <a:cxnSpLocks/>
            <a:stCxn id="38" idx="2"/>
            <a:endCxn id="28" idx="0"/>
          </p:cNvCxnSpPr>
          <p:nvPr/>
        </p:nvCxnSpPr>
        <p:spPr>
          <a:xfrm>
            <a:off x="1846725" y="3852676"/>
            <a:ext cx="2825288" cy="255174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12B9FC5C-B314-46C7-8CB3-C0DB3348665F}"/>
              </a:ext>
            </a:extLst>
          </p:cNvPr>
          <p:cNvSpPr/>
          <p:nvPr/>
        </p:nvSpPr>
        <p:spPr>
          <a:xfrm>
            <a:off x="4419600" y="6404423"/>
            <a:ext cx="504825" cy="2000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7CE2C9-C733-4DF6-B5A1-207246681F63}"/>
              </a:ext>
            </a:extLst>
          </p:cNvPr>
          <p:cNvSpPr txBox="1"/>
          <p:nvPr/>
        </p:nvSpPr>
        <p:spPr>
          <a:xfrm>
            <a:off x="5607360" y="162868"/>
            <a:ext cx="6041716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the column chart is out of the way on its’ own sheet, the </a:t>
            </a:r>
            <a:r>
              <a:rPr lang="en-CA" b="1" i="1" dirty="0"/>
              <a:t>Column &amp; Bar</a:t>
            </a:r>
            <a:r>
              <a:rPr lang="en-CA" dirty="0"/>
              <a:t> sheet.</a:t>
            </a:r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F7AB2E5-2B08-45F8-8933-E8F123B72714}"/>
              </a:ext>
            </a:extLst>
          </p:cNvPr>
          <p:cNvSpPr txBox="1"/>
          <p:nvPr/>
        </p:nvSpPr>
        <p:spPr>
          <a:xfrm>
            <a:off x="233009" y="2652347"/>
            <a:ext cx="3227432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Sheet1 </a:t>
            </a:r>
            <a:r>
              <a:rPr lang="en-CA" dirty="0"/>
              <a:t>sheet and make a Doughnut chart on it using the same data filtered as it was for the column chart.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21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  <p:bldP spid="28" grpId="0" animBg="1"/>
      <p:bldP spid="28" grpId="1" animBg="1"/>
      <p:bldP spid="28" grpId="2" animBg="1"/>
      <p:bldP spid="33" grpId="0" animBg="1"/>
      <p:bldP spid="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8E2188-06B0-4701-B818-B8A60CB99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248" y="1068472"/>
            <a:ext cx="8562075" cy="57409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F112EA-EBEC-463F-B860-435BDBBEC981}"/>
              </a:ext>
            </a:extLst>
          </p:cNvPr>
          <p:cNvSpPr txBox="1"/>
          <p:nvPr/>
        </p:nvSpPr>
        <p:spPr>
          <a:xfrm>
            <a:off x="204434" y="225168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Doughnut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FAE325-4B2A-4184-8C38-7322C29C0730}"/>
              </a:ext>
            </a:extLst>
          </p:cNvPr>
          <p:cNvSpPr txBox="1"/>
          <p:nvPr/>
        </p:nvSpPr>
        <p:spPr>
          <a:xfrm>
            <a:off x="5182498" y="229543"/>
            <a:ext cx="6776493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Our purpose here is to represent the data in another format, the doughnut chart, so no changes to the data will be necessary.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160FB2-7A02-4751-A7A0-0EA06DAD337D}"/>
              </a:ext>
            </a:extLst>
          </p:cNvPr>
          <p:cNvSpPr txBox="1"/>
          <p:nvPr/>
        </p:nvSpPr>
        <p:spPr>
          <a:xfrm>
            <a:off x="204434" y="1068472"/>
            <a:ext cx="3148366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Analyze ribbon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AEDC236-1CBF-4AF4-B750-54FFE33410ED}"/>
              </a:ext>
            </a:extLst>
          </p:cNvPr>
          <p:cNvCxnSpPr>
            <a:stCxn id="8" idx="3"/>
          </p:cNvCxnSpPr>
          <p:nvPr/>
        </p:nvCxnSpPr>
        <p:spPr>
          <a:xfrm>
            <a:off x="3352800" y="1253138"/>
            <a:ext cx="6400800" cy="1846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B1B4B37-F5AE-42D2-9CC3-D84D3E9BD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949" y="1638355"/>
            <a:ext cx="501602" cy="5673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803DDF-B3D0-47D5-83BD-7DFC17624DA6}"/>
              </a:ext>
            </a:extLst>
          </p:cNvPr>
          <p:cNvSpPr txBox="1"/>
          <p:nvPr/>
        </p:nvSpPr>
        <p:spPr>
          <a:xfrm>
            <a:off x="204434" y="1876425"/>
            <a:ext cx="3148366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PivotChart</a:t>
            </a:r>
            <a:r>
              <a:rPr lang="en-CA" dirty="0"/>
              <a:t> option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55BE75B-146E-4804-B9D9-4DBA44E87D5F}"/>
              </a:ext>
            </a:extLst>
          </p:cNvPr>
          <p:cNvCxnSpPr>
            <a:stCxn id="13" idx="3"/>
          </p:cNvCxnSpPr>
          <p:nvPr/>
        </p:nvCxnSpPr>
        <p:spPr>
          <a:xfrm flipV="1">
            <a:off x="3352800" y="1911776"/>
            <a:ext cx="6642149" cy="14931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6388B8C0-D835-4325-8715-4C7FF5D2C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608" y="1434193"/>
            <a:ext cx="5305353" cy="502083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D71D897-FFB8-4796-A909-850E36BE083D}"/>
              </a:ext>
            </a:extLst>
          </p:cNvPr>
          <p:cNvSpPr txBox="1"/>
          <p:nvPr/>
        </p:nvSpPr>
        <p:spPr>
          <a:xfrm>
            <a:off x="1990724" y="2781300"/>
            <a:ext cx="1362075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Click on Pie</a:t>
            </a:r>
            <a:endParaRPr lang="en-GB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B56BC43-E05A-4F36-A923-7A6C36624DCA}"/>
              </a:ext>
            </a:extLst>
          </p:cNvPr>
          <p:cNvCxnSpPr>
            <a:stCxn id="20" idx="3"/>
          </p:cNvCxnSpPr>
          <p:nvPr/>
        </p:nvCxnSpPr>
        <p:spPr>
          <a:xfrm>
            <a:off x="3352799" y="2965966"/>
            <a:ext cx="1457326" cy="583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F7144DC-FBC7-49E5-A025-F31C335F4AA6}"/>
              </a:ext>
            </a:extLst>
          </p:cNvPr>
          <p:cNvSpPr txBox="1"/>
          <p:nvPr/>
        </p:nvSpPr>
        <p:spPr>
          <a:xfrm>
            <a:off x="1447800" y="3453154"/>
            <a:ext cx="190499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Click on Doughnut</a:t>
            </a:r>
            <a:endParaRPr lang="en-GB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019470C-E7EB-423E-B005-9EAB126F3B10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52799" y="2352675"/>
            <a:ext cx="4486276" cy="12851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6304DBD-E1E4-422B-8A86-2ED5A9F103E9}"/>
              </a:ext>
            </a:extLst>
          </p:cNvPr>
          <p:cNvSpPr txBox="1"/>
          <p:nvPr/>
        </p:nvSpPr>
        <p:spPr>
          <a:xfrm>
            <a:off x="1990724" y="4079912"/>
            <a:ext cx="1362075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Click on </a:t>
            </a:r>
            <a:r>
              <a:rPr lang="en-CA" b="1" dirty="0"/>
              <a:t>OK</a:t>
            </a:r>
            <a:endParaRPr lang="en-GB" b="1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D288A71-A131-4DAE-B0C1-39C2E810289E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3352799" y="4264578"/>
            <a:ext cx="5238751" cy="19838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92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20" grpId="0" animBg="1"/>
      <p:bldP spid="23" grpId="0" animBg="1"/>
      <p:bldP spid="3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5FCA24-CFB3-4A0B-A2C1-9A3D2E23F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247" y="1076066"/>
            <a:ext cx="8550750" cy="57333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2079AA-69BF-41AA-9930-E4F3BD4BB47F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F970F-6A54-46D8-AD49-818ACB48692A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doughnut does not look too appealing, so we will need to adjust it into two rings, not seven.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D42C74-CE34-433C-B45C-E16C28523393}"/>
              </a:ext>
            </a:extLst>
          </p:cNvPr>
          <p:cNvSpPr txBox="1"/>
          <p:nvPr/>
        </p:nvSpPr>
        <p:spPr>
          <a:xfrm>
            <a:off x="413984" y="1139624"/>
            <a:ext cx="2805466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That is accomplished by switching the X and Y axis back again.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B5910-8B11-428B-AC8F-EAD6E1D2283E}"/>
              </a:ext>
            </a:extLst>
          </p:cNvPr>
          <p:cNvSpPr txBox="1"/>
          <p:nvPr/>
        </p:nvSpPr>
        <p:spPr>
          <a:xfrm>
            <a:off x="413984" y="3085922"/>
            <a:ext cx="2805466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Design</a:t>
            </a:r>
            <a:r>
              <a:rPr lang="en-CA" dirty="0"/>
              <a:t> ribbon click on the </a:t>
            </a:r>
            <a:r>
              <a:rPr lang="en-CA" b="1" i="1" dirty="0"/>
              <a:t>Switch Row/Column</a:t>
            </a:r>
            <a:r>
              <a:rPr lang="en-CA" dirty="0"/>
              <a:t>. 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BA8A622-719D-46BD-9326-53FC017E48E0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>
          <a:xfrm flipV="1">
            <a:off x="3219450" y="1920377"/>
            <a:ext cx="6305550" cy="148871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7CD585C-943F-49ED-911B-CFFEAACBF2D9}"/>
              </a:ext>
            </a:extLst>
          </p:cNvPr>
          <p:cNvSpPr/>
          <p:nvPr/>
        </p:nvSpPr>
        <p:spPr>
          <a:xfrm>
            <a:off x="9525000" y="1620339"/>
            <a:ext cx="590550" cy="6000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2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3EF6BC-F580-4795-8885-4DB904CC7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4" y="1076064"/>
            <a:ext cx="8550751" cy="57333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DBCC26-1F69-4C85-BC09-9E261EEE0E87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FA03-CA84-4A77-ADDE-6088132AC802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some formatting to the doughnut to make it more informative.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EEB7C-7C30-41B7-B7EE-DA11FC6518DD}"/>
              </a:ext>
            </a:extLst>
          </p:cNvPr>
          <p:cNvSpPr txBox="1"/>
          <p:nvPr/>
        </p:nvSpPr>
        <p:spPr>
          <a:xfrm>
            <a:off x="185384" y="1076064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the following alterations: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BDECFC-16CE-4E51-8C07-CEA8AB80069F}"/>
              </a:ext>
            </a:extLst>
          </p:cNvPr>
          <p:cNvSpPr txBox="1"/>
          <p:nvPr/>
        </p:nvSpPr>
        <p:spPr>
          <a:xfrm>
            <a:off x="185384" y="2016896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Resize the chart larger.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71DBA88-6C74-4C55-AFE7-EB1E11AB4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3" y="1077017"/>
            <a:ext cx="8550752" cy="573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1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3585969-41C3-4AF7-8AFC-CB1AA5501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3" y="1077017"/>
            <a:ext cx="8550752" cy="57333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DBCC26-1F69-4C85-BC09-9E261EEE0E87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FA03-CA84-4A77-ADDE-6088132AC802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some formatting to the doughnut to make it more informative.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EEB7C-7C30-41B7-B7EE-DA11FC6518DD}"/>
              </a:ext>
            </a:extLst>
          </p:cNvPr>
          <p:cNvSpPr txBox="1"/>
          <p:nvPr/>
        </p:nvSpPr>
        <p:spPr>
          <a:xfrm>
            <a:off x="185384" y="1076064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the following alterations: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B8E906-31B5-4CE1-A647-93E06D73F895}"/>
              </a:ext>
            </a:extLst>
          </p:cNvPr>
          <p:cNvSpPr txBox="1"/>
          <p:nvPr/>
        </p:nvSpPr>
        <p:spPr>
          <a:xfrm>
            <a:off x="185384" y="2014753"/>
            <a:ext cx="3186466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Make the legend display all the smoking stats each on one line.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CA9542-08BD-41A4-BB7D-7E2B8AD2A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3" y="1083403"/>
            <a:ext cx="8541228" cy="57269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CD4564F-1ACF-45EA-82AA-376F3373AF08}"/>
              </a:ext>
            </a:extLst>
          </p:cNvPr>
          <p:cNvSpPr txBox="1"/>
          <p:nvPr/>
        </p:nvSpPr>
        <p:spPr>
          <a:xfrm>
            <a:off x="185384" y="3157858"/>
            <a:ext cx="3186465" cy="9144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Make the doughnut as large as possible in the space available.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74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9B9749-89D3-45D0-AA9B-1CEA82366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15" y="800099"/>
            <a:ext cx="5318900" cy="5195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D2960C-FA9D-4DEC-9FDA-09F7B4CA3D1E}"/>
              </a:ext>
            </a:extLst>
          </p:cNvPr>
          <p:cNvSpPr txBox="1"/>
          <p:nvPr/>
        </p:nvSpPr>
        <p:spPr>
          <a:xfrm>
            <a:off x="149637" y="204910"/>
            <a:ext cx="3025591" cy="338554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1600" dirty="0"/>
              <a:t>Download the files for the course.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E32CA0-6FFA-4B2B-B035-770220DB590F}"/>
              </a:ext>
            </a:extLst>
          </p:cNvPr>
          <p:cNvSpPr txBox="1"/>
          <p:nvPr/>
        </p:nvSpPr>
        <p:spPr>
          <a:xfrm>
            <a:off x="256147" y="1008098"/>
            <a:ext cx="2842778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files for the course are located in a Dropbox account.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795F06-16E8-4344-A3ED-0239473D7D62}"/>
              </a:ext>
            </a:extLst>
          </p:cNvPr>
          <p:cNvSpPr txBox="1"/>
          <p:nvPr/>
        </p:nvSpPr>
        <p:spPr>
          <a:xfrm>
            <a:off x="9295201" y="1007777"/>
            <a:ext cx="2579203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Download links for the course files were created and put into a </a:t>
            </a:r>
          </a:p>
          <a:p>
            <a:pPr algn="ctr"/>
            <a:r>
              <a:rPr lang="en-CA" b="1" dirty="0"/>
              <a:t>PDF document </a:t>
            </a:r>
          </a:p>
          <a:p>
            <a:pPr algn="ctr"/>
            <a:r>
              <a:rPr lang="en-CA" dirty="0"/>
              <a:t>which you should have had provided for you.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E2E20-7236-42A5-A02E-994F15C2BB86}"/>
              </a:ext>
            </a:extLst>
          </p:cNvPr>
          <p:cNvSpPr txBox="1"/>
          <p:nvPr/>
        </p:nvSpPr>
        <p:spPr>
          <a:xfrm>
            <a:off x="256148" y="5578746"/>
            <a:ext cx="284277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do not have that file,</a:t>
            </a:r>
          </a:p>
          <a:p>
            <a:r>
              <a:rPr lang="en-CA" dirty="0"/>
              <a:t>I will email it to you now.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C0206D-77DD-4D88-B18C-F5443603E223}"/>
              </a:ext>
            </a:extLst>
          </p:cNvPr>
          <p:cNvSpPr txBox="1"/>
          <p:nvPr/>
        </p:nvSpPr>
        <p:spPr>
          <a:xfrm>
            <a:off x="256147" y="3267452"/>
            <a:ext cx="2842778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Open the PDF document and scroll down until you find the </a:t>
            </a:r>
            <a:r>
              <a:rPr lang="en-CA" b="1" i="1" dirty="0"/>
              <a:t>Excel</a:t>
            </a:r>
            <a:r>
              <a:rPr lang="en-CA" dirty="0"/>
              <a:t> course files.</a:t>
            </a: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CE64F77-3C62-42EC-8A00-F9FEF098C3F8}"/>
              </a:ext>
            </a:extLst>
          </p:cNvPr>
          <p:cNvSpPr/>
          <p:nvPr/>
        </p:nvSpPr>
        <p:spPr>
          <a:xfrm>
            <a:off x="3648075" y="2794491"/>
            <a:ext cx="5105400" cy="68374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1091C90-8E04-4FF1-96B9-B56133306C7A}"/>
              </a:ext>
            </a:extLst>
          </p:cNvPr>
          <p:cNvCxnSpPr>
            <a:cxnSpLocks/>
            <a:stCxn id="9" idx="3"/>
            <a:endCxn id="16" idx="3"/>
          </p:cNvCxnSpPr>
          <p:nvPr/>
        </p:nvCxnSpPr>
        <p:spPr>
          <a:xfrm flipV="1">
            <a:off x="3098925" y="3378100"/>
            <a:ext cx="1296819" cy="35101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2647139-9A57-4F87-9BB3-A200CAB85C73}"/>
              </a:ext>
            </a:extLst>
          </p:cNvPr>
          <p:cNvSpPr txBox="1"/>
          <p:nvPr/>
        </p:nvSpPr>
        <p:spPr>
          <a:xfrm>
            <a:off x="8952807" y="204910"/>
            <a:ext cx="3089556" cy="338554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r>
              <a:rPr lang="en-CA" dirty="0"/>
              <a:t>File: </a:t>
            </a:r>
            <a:r>
              <a:rPr lang="en-CA" b="1" dirty="0"/>
              <a:t>Course_Downloads.PDF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6203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6" grpId="0" animBg="1"/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7B8ADEC-8F34-4344-91F6-1F5BFD215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3" y="1083403"/>
            <a:ext cx="8541228" cy="57269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DBCC26-1F69-4C85-BC09-9E261EEE0E87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FA03-CA84-4A77-ADDE-6088132AC802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some formatting to the doughnut to make it more informative.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EEB7C-7C30-41B7-B7EE-DA11FC6518DD}"/>
              </a:ext>
            </a:extLst>
          </p:cNvPr>
          <p:cNvSpPr txBox="1"/>
          <p:nvPr/>
        </p:nvSpPr>
        <p:spPr>
          <a:xfrm>
            <a:off x="185384" y="1076064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the following alterations: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E9B61E-13B6-49E3-8E69-FF9B37B7BC42}"/>
              </a:ext>
            </a:extLst>
          </p:cNvPr>
          <p:cNvSpPr txBox="1"/>
          <p:nvPr/>
        </p:nvSpPr>
        <p:spPr>
          <a:xfrm>
            <a:off x="185384" y="2017946"/>
            <a:ext cx="3186466" cy="12003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Shrink the doughnut hole size to 10% from 75% which in turn makes the segments thicker for the data labels.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562C94-9577-416E-83C3-D52D586C7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1" y="1083403"/>
            <a:ext cx="8541229" cy="572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5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4675E0B-E2E8-4E51-A91C-F646921D899C}"/>
              </a:ext>
            </a:extLst>
          </p:cNvPr>
          <p:cNvSpPr txBox="1"/>
          <p:nvPr/>
        </p:nvSpPr>
        <p:spPr>
          <a:xfrm>
            <a:off x="185383" y="2016896"/>
            <a:ext cx="3186466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Add the </a:t>
            </a:r>
            <a:r>
              <a:rPr lang="en-CA" b="1" i="1" dirty="0"/>
              <a:t>Data Labels</a:t>
            </a:r>
            <a:r>
              <a:rPr lang="en-CA" dirty="0"/>
              <a:t> from the </a:t>
            </a:r>
            <a:r>
              <a:rPr lang="en-CA" b="1" i="1" dirty="0"/>
              <a:t>Chart Layouts</a:t>
            </a:r>
            <a:r>
              <a:rPr lang="en-CA" dirty="0"/>
              <a:t> group on the </a:t>
            </a:r>
            <a:r>
              <a:rPr lang="en-CA" b="1" i="1" dirty="0"/>
              <a:t>design </a:t>
            </a:r>
            <a:r>
              <a:rPr lang="en-CA" dirty="0"/>
              <a:t> ribbon.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8CC797-13E1-43C5-A5DC-8FA455A2F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10" y="1083401"/>
            <a:ext cx="8541230" cy="57269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DBCC26-1F69-4C85-BC09-9E261EEE0E87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FA03-CA84-4A77-ADDE-6088132AC802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some formatting to the doughnut to make it more informative.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EEB7C-7C30-41B7-B7EE-DA11FC6518DD}"/>
              </a:ext>
            </a:extLst>
          </p:cNvPr>
          <p:cNvSpPr txBox="1"/>
          <p:nvPr/>
        </p:nvSpPr>
        <p:spPr>
          <a:xfrm>
            <a:off x="185384" y="1076064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the following alterations: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2315A8-13B7-4BD3-941A-5E82CFD3A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08" y="1082502"/>
            <a:ext cx="8541231" cy="572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6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2445146-2A6D-440F-91BF-1F2BA21DA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08" y="1082502"/>
            <a:ext cx="8541231" cy="57269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DBCC26-1F69-4C85-BC09-9E261EEE0E87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FA03-CA84-4A77-ADDE-6088132AC802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some formatting to the doughnut to make it more informative.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EEB7C-7C30-41B7-B7EE-DA11FC6518DD}"/>
              </a:ext>
            </a:extLst>
          </p:cNvPr>
          <p:cNvSpPr txBox="1"/>
          <p:nvPr/>
        </p:nvSpPr>
        <p:spPr>
          <a:xfrm>
            <a:off x="185384" y="1076064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the following alterations: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AC1FCA-A8B7-4B04-9B09-4279C45AB39D}"/>
              </a:ext>
            </a:extLst>
          </p:cNvPr>
          <p:cNvSpPr txBox="1"/>
          <p:nvPr/>
        </p:nvSpPr>
        <p:spPr>
          <a:xfrm>
            <a:off x="185383" y="2017157"/>
            <a:ext cx="3186466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Now format the </a:t>
            </a:r>
            <a:r>
              <a:rPr lang="en-CA" b="1" i="1" dirty="0"/>
              <a:t>Data Labels</a:t>
            </a:r>
            <a:r>
              <a:rPr lang="en-CA" dirty="0"/>
              <a:t> so that they are readable.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2AF41A-D993-4D5C-9F4E-4DE09C1D3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07" y="1082502"/>
            <a:ext cx="8541232" cy="572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5561894-5608-46CB-9D08-831EE139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07" y="1082502"/>
            <a:ext cx="8541232" cy="57269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DBCC26-1F69-4C85-BC09-9E261EEE0E87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0FA03-CA84-4A77-ADDE-6088132AC802}"/>
              </a:ext>
            </a:extLst>
          </p:cNvPr>
          <p:cNvSpPr txBox="1"/>
          <p:nvPr/>
        </p:nvSpPr>
        <p:spPr>
          <a:xfrm>
            <a:off x="6029325" y="215474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some formatting to the doughnut to make it more informative.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EEB7C-7C30-41B7-B7EE-DA11FC6518DD}"/>
              </a:ext>
            </a:extLst>
          </p:cNvPr>
          <p:cNvSpPr txBox="1"/>
          <p:nvPr/>
        </p:nvSpPr>
        <p:spPr>
          <a:xfrm>
            <a:off x="185384" y="1076064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 the following alterations: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E0471B-D13C-4F0A-85A2-C8BDA3451C28}"/>
              </a:ext>
            </a:extLst>
          </p:cNvPr>
          <p:cNvSpPr txBox="1"/>
          <p:nvPr/>
        </p:nvSpPr>
        <p:spPr>
          <a:xfrm>
            <a:off x="185384" y="1997846"/>
            <a:ext cx="318646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Add a </a:t>
            </a:r>
            <a:r>
              <a:rPr lang="en-CA" b="1" i="1" dirty="0"/>
              <a:t>Chart Title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102352-BA54-4A8C-B733-20243F5DC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05" y="1082500"/>
            <a:ext cx="8541233" cy="572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9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EE920E-D150-443C-A36C-63EA68B35EBC}"/>
              </a:ext>
            </a:extLst>
          </p:cNvPr>
          <p:cNvSpPr txBox="1"/>
          <p:nvPr/>
        </p:nvSpPr>
        <p:spPr>
          <a:xfrm>
            <a:off x="609599" y="19682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Preamble and Definitions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E12D2E-9A0A-4618-84C8-4C2EAA643BC4}"/>
              </a:ext>
            </a:extLst>
          </p:cNvPr>
          <p:cNvSpPr txBox="1"/>
          <p:nvPr/>
        </p:nvSpPr>
        <p:spPr>
          <a:xfrm>
            <a:off x="609599" y="25975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Downloading and Opening the Exercise File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5C3C1F-9228-43FA-94BF-25F538C818AE}"/>
              </a:ext>
            </a:extLst>
          </p:cNvPr>
          <p:cNvSpPr txBox="1"/>
          <p:nvPr/>
        </p:nvSpPr>
        <p:spPr>
          <a:xfrm>
            <a:off x="633412" y="32268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Creating a Pivot Table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E1194D-49C1-44B6-B417-0D4530397FC0}"/>
              </a:ext>
            </a:extLst>
          </p:cNvPr>
          <p:cNvSpPr txBox="1"/>
          <p:nvPr/>
        </p:nvSpPr>
        <p:spPr>
          <a:xfrm>
            <a:off x="604838" y="385610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Pivot Chart Anatomy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168CAE-A6ED-497A-B3BC-9E202A36F269}"/>
              </a:ext>
            </a:extLst>
          </p:cNvPr>
          <p:cNvSpPr txBox="1"/>
          <p:nvPr/>
        </p:nvSpPr>
        <p:spPr>
          <a:xfrm>
            <a:off x="6648448" y="19682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the Pivot Table – Bar Chart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2383BB-6F48-46C6-BBD6-5DBCA69DAE77}"/>
              </a:ext>
            </a:extLst>
          </p:cNvPr>
          <p:cNvSpPr txBox="1"/>
          <p:nvPr/>
        </p:nvSpPr>
        <p:spPr>
          <a:xfrm>
            <a:off x="6648449" y="2597559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 and Filtering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24AA0D-DC32-49D1-A32B-795CAE77ABA4}"/>
              </a:ext>
            </a:extLst>
          </p:cNvPr>
          <p:cNvSpPr txBox="1"/>
          <p:nvPr/>
        </p:nvSpPr>
        <p:spPr>
          <a:xfrm>
            <a:off x="6643687" y="3502311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/>
              <a:t>Working with the Pivot Tables</a:t>
            </a:r>
          </a:p>
          <a:p>
            <a:pPr algn="ctr"/>
            <a:r>
              <a:rPr lang="en-CA"/>
              <a:t>The Bar Chart</a:t>
            </a:r>
            <a:endParaRPr lang="en-CA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09CD3F-6F21-425C-AE92-9EDDEC778130}"/>
              </a:ext>
            </a:extLst>
          </p:cNvPr>
          <p:cNvSpPr txBox="1"/>
          <p:nvPr/>
        </p:nvSpPr>
        <p:spPr>
          <a:xfrm>
            <a:off x="6643687" y="4407063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9F80D9-6C04-4948-A041-C8D00B11AE5F}"/>
              </a:ext>
            </a:extLst>
          </p:cNvPr>
          <p:cNvSpPr txBox="1"/>
          <p:nvPr/>
        </p:nvSpPr>
        <p:spPr>
          <a:xfrm>
            <a:off x="2634821" y="262102"/>
            <a:ext cx="6689125" cy="369332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are pivot tables and how do they benefit me with my projects?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05CDB-2535-40EA-B7D1-8B082305EE13}"/>
              </a:ext>
            </a:extLst>
          </p:cNvPr>
          <p:cNvSpPr txBox="1"/>
          <p:nvPr/>
        </p:nvSpPr>
        <p:spPr>
          <a:xfrm>
            <a:off x="340579" y="4771354"/>
            <a:ext cx="887962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When you sort, filter or group your data the changes are reflected in your chart instantly.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14C2E-C3B8-4AAE-9F6A-61617FB5A4C0}"/>
              </a:ext>
            </a:extLst>
          </p:cNvPr>
          <p:cNvSpPr txBox="1"/>
          <p:nvPr/>
        </p:nvSpPr>
        <p:spPr>
          <a:xfrm>
            <a:off x="340579" y="4099623"/>
            <a:ext cx="59459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A pivot chart is a visual companion to your pivot table</a:t>
            </a:r>
            <a:r>
              <a:rPr lang="en-CA"/>
              <a:t>. 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9FE90-A441-4B8D-AEAF-DD4836A41512}"/>
              </a:ext>
            </a:extLst>
          </p:cNvPr>
          <p:cNvSpPr txBox="1"/>
          <p:nvPr/>
        </p:nvSpPr>
        <p:spPr>
          <a:xfrm>
            <a:off x="7940503" y="1196103"/>
            <a:ext cx="3847583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b="1" i="1" dirty="0"/>
              <a:t>Pivot tables </a:t>
            </a:r>
            <a:r>
              <a:rPr lang="en-CA" dirty="0"/>
              <a:t>allow you to move your data around from </a:t>
            </a:r>
            <a:r>
              <a:rPr lang="en-CA" b="1" i="1" dirty="0"/>
              <a:t>Column header </a:t>
            </a:r>
            <a:r>
              <a:rPr lang="en-CA" dirty="0"/>
              <a:t>to </a:t>
            </a:r>
            <a:r>
              <a:rPr lang="en-CA" b="1" i="1" dirty="0"/>
              <a:t>Row header </a:t>
            </a:r>
            <a:r>
              <a:rPr lang="en-CA" dirty="0"/>
              <a:t>to </a:t>
            </a:r>
            <a:r>
              <a:rPr lang="en-CA" b="1" i="1" dirty="0"/>
              <a:t>Filters </a:t>
            </a:r>
            <a:r>
              <a:rPr lang="en-CA" dirty="0"/>
              <a:t>to </a:t>
            </a:r>
            <a:r>
              <a:rPr lang="en-CA" b="1" i="1" dirty="0"/>
              <a:t>Values</a:t>
            </a:r>
            <a:r>
              <a:rPr lang="en-CA" dirty="0"/>
              <a:t> in an easy drag &amp; drop fashion “on the fly”.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8FE974-EC75-4C24-99DF-7BBADFA19784}"/>
              </a:ext>
            </a:extLst>
          </p:cNvPr>
          <p:cNvSpPr txBox="1"/>
          <p:nvPr/>
        </p:nvSpPr>
        <p:spPr>
          <a:xfrm>
            <a:off x="3868372" y="2450159"/>
            <a:ext cx="792235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/>
            </a:lvl1pPr>
          </a:lstStyle>
          <a:p>
            <a:r>
              <a:rPr lang="en-CA" b="0" i="0" dirty="0"/>
              <a:t>This flexibility make it easier for you to view your data in different graph structures.</a:t>
            </a:r>
            <a:endParaRPr lang="en-GB" b="0" i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436A71-BBFE-44D2-9D7F-19EE02293FB8}"/>
              </a:ext>
            </a:extLst>
          </p:cNvPr>
          <p:cNvSpPr txBox="1"/>
          <p:nvPr/>
        </p:nvSpPr>
        <p:spPr>
          <a:xfrm>
            <a:off x="353971" y="1205166"/>
            <a:ext cx="5819774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en-CA" sz="1800" dirty="0"/>
              <a:t>Normally when you make a chart, you massage the data using the commands such as </a:t>
            </a:r>
            <a:r>
              <a:rPr lang="en-CA" sz="1800" b="1" i="1" dirty="0"/>
              <a:t>Sort</a:t>
            </a:r>
            <a:r>
              <a:rPr lang="en-CA" sz="1800" dirty="0"/>
              <a:t>, </a:t>
            </a:r>
            <a:r>
              <a:rPr lang="en-CA" sz="1800" b="1" i="1" dirty="0"/>
              <a:t>Filter</a:t>
            </a:r>
            <a:r>
              <a:rPr lang="en-CA" sz="1800" dirty="0"/>
              <a:t>, </a:t>
            </a:r>
            <a:r>
              <a:rPr lang="en-CA" sz="1800" b="1" i="1" dirty="0"/>
              <a:t>Group</a:t>
            </a:r>
            <a:r>
              <a:rPr lang="en-CA" sz="1800" dirty="0"/>
              <a:t> &amp; </a:t>
            </a:r>
            <a:r>
              <a:rPr lang="en-CA" sz="1800" b="1" i="1" dirty="0" err="1"/>
              <a:t>SubTotal</a:t>
            </a:r>
            <a:r>
              <a:rPr lang="en-CA" sz="1800" dirty="0"/>
              <a:t>.</a:t>
            </a:r>
          </a:p>
          <a:p>
            <a:r>
              <a:rPr lang="en-CA" sz="1800" dirty="0"/>
              <a:t>Then you choose the chart that best represents your data and the point you are trying to make …</a:t>
            </a:r>
            <a:endParaRPr lang="en-GB" sz="1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00AA6A-8000-4E07-AA5D-DD0BCA229050}"/>
              </a:ext>
            </a:extLst>
          </p:cNvPr>
          <p:cNvGrpSpPr/>
          <p:nvPr/>
        </p:nvGrpSpPr>
        <p:grpSpPr>
          <a:xfrm>
            <a:off x="6211845" y="1313886"/>
            <a:ext cx="1665330" cy="455783"/>
            <a:chOff x="6211845" y="970986"/>
            <a:chExt cx="1665330" cy="455783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2ADAD0F8-9D4D-4D49-981C-F7228064926F}"/>
                </a:ext>
              </a:extLst>
            </p:cNvPr>
            <p:cNvSpPr/>
            <p:nvPr/>
          </p:nvSpPr>
          <p:spPr>
            <a:xfrm>
              <a:off x="6211845" y="1192040"/>
              <a:ext cx="1665330" cy="234729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6B7028-60CE-442B-B8BD-306FB67BA8C2}"/>
                </a:ext>
              </a:extLst>
            </p:cNvPr>
            <p:cNvSpPr txBox="1"/>
            <p:nvPr/>
          </p:nvSpPr>
          <p:spPr>
            <a:xfrm>
              <a:off x="6286500" y="970986"/>
              <a:ext cx="1427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… however …</a:t>
              </a:r>
              <a:endParaRPr lang="en-GB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075D039-3627-44E6-A870-6A4610A52E68}"/>
              </a:ext>
            </a:extLst>
          </p:cNvPr>
          <p:cNvSpPr txBox="1"/>
          <p:nvPr/>
        </p:nvSpPr>
        <p:spPr>
          <a:xfrm>
            <a:off x="340580" y="3131629"/>
            <a:ext cx="1144750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Using the traditional way of selecting your data, filtering it and then choosing a chart can be awkward and clumsy if you do not know exactly what data you need.   Pivot tables give you the flexibility to work with your data in real time.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88E888-2222-4799-A0BE-47A1B0FFC43E}"/>
              </a:ext>
            </a:extLst>
          </p:cNvPr>
          <p:cNvSpPr txBox="1"/>
          <p:nvPr/>
        </p:nvSpPr>
        <p:spPr>
          <a:xfrm>
            <a:off x="2611135" y="5990384"/>
            <a:ext cx="7224584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Our goal is to display the smoking statistics comparison between males and females for Saskatchewan First Nations for all ages from 15 year and up.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463851-B763-4F8F-8AD7-1266D5117F52}"/>
              </a:ext>
            </a:extLst>
          </p:cNvPr>
          <p:cNvSpPr txBox="1"/>
          <p:nvPr/>
        </p:nvSpPr>
        <p:spPr>
          <a:xfrm>
            <a:off x="5074508" y="5545932"/>
            <a:ext cx="204298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Our Ultimate Goal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81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3316564-C23F-4FCE-9C50-3FF3630E9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846" y="1024499"/>
            <a:ext cx="8628128" cy="5784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4E5393-D644-4E15-8A25-B42A5D872E47}"/>
              </a:ext>
            </a:extLst>
          </p:cNvPr>
          <p:cNvSpPr txBox="1"/>
          <p:nvPr/>
        </p:nvSpPr>
        <p:spPr>
          <a:xfrm>
            <a:off x="230821" y="161512"/>
            <a:ext cx="749627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the </a:t>
            </a:r>
            <a:r>
              <a:rPr lang="en-CA" b="1" i="1" dirty="0"/>
              <a:t>Excel_2019_Pivot_Tables_Worksheet.xlsx</a:t>
            </a:r>
            <a:r>
              <a:rPr lang="en-CA" dirty="0"/>
              <a:t> file you just downloaded.</a:t>
            </a:r>
          </a:p>
          <a:p>
            <a:pPr algn="ctr"/>
            <a:r>
              <a:rPr lang="en-CA" dirty="0">
                <a:solidFill>
                  <a:srgbClr val="00B050"/>
                </a:solidFill>
              </a:rPr>
              <a:t>It is most likely in your </a:t>
            </a:r>
            <a:r>
              <a:rPr lang="en-CA" b="1" i="1" dirty="0">
                <a:solidFill>
                  <a:srgbClr val="00B050"/>
                </a:solidFill>
              </a:rPr>
              <a:t>Downloads</a:t>
            </a:r>
            <a:r>
              <a:rPr lang="en-CA" dirty="0">
                <a:solidFill>
                  <a:srgbClr val="00B050"/>
                </a:solidFill>
              </a:rPr>
              <a:t> folder.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A16AD-8A0D-49BA-83B0-B192A3113F0E}"/>
              </a:ext>
            </a:extLst>
          </p:cNvPr>
          <p:cNvSpPr txBox="1"/>
          <p:nvPr/>
        </p:nvSpPr>
        <p:spPr>
          <a:xfrm>
            <a:off x="164757" y="1053970"/>
            <a:ext cx="323747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Backstage</a:t>
            </a:r>
            <a:r>
              <a:rPr lang="en-CA" dirty="0"/>
              <a:t>, the </a:t>
            </a:r>
            <a:r>
              <a:rPr lang="en-CA" b="1" i="1" dirty="0"/>
              <a:t>File</a:t>
            </a:r>
            <a:r>
              <a:rPr lang="en-CA" dirty="0"/>
              <a:t> tab.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712D64-CFCB-4E63-ACBB-6F3530BDCA10}"/>
              </a:ext>
            </a:extLst>
          </p:cNvPr>
          <p:cNvCxnSpPr>
            <a:cxnSpLocks/>
          </p:cNvCxnSpPr>
          <p:nvPr/>
        </p:nvCxnSpPr>
        <p:spPr>
          <a:xfrm>
            <a:off x="2982097" y="1377135"/>
            <a:ext cx="716692" cy="892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42C883C-2B2D-4EBD-BA87-1572F79BB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692" y="1042116"/>
            <a:ext cx="8628128" cy="5767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46FBE5-562B-4CCA-B35A-16216ABCCD40}"/>
              </a:ext>
            </a:extLst>
          </p:cNvPr>
          <p:cNvSpPr txBox="1"/>
          <p:nvPr/>
        </p:nvSpPr>
        <p:spPr>
          <a:xfrm>
            <a:off x="164757" y="1919416"/>
            <a:ext cx="3237470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Open</a:t>
            </a:r>
            <a:r>
              <a:rPr lang="en-CA" dirty="0"/>
              <a:t> button which displays the </a:t>
            </a:r>
            <a:r>
              <a:rPr lang="en-CA" b="1" i="1" dirty="0"/>
              <a:t>Open</a:t>
            </a:r>
            <a:r>
              <a:rPr lang="en-CA" dirty="0"/>
              <a:t> screen.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54F93D-5BF8-4D83-8DBF-F9B0BE514E9B}"/>
              </a:ext>
            </a:extLst>
          </p:cNvPr>
          <p:cNvCxnSpPr>
            <a:cxnSpLocks/>
          </p:cNvCxnSpPr>
          <p:nvPr/>
        </p:nvCxnSpPr>
        <p:spPr>
          <a:xfrm>
            <a:off x="3072714" y="2269593"/>
            <a:ext cx="699186" cy="42628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AB1D53C-062B-417D-B136-00DCD245A22E}"/>
              </a:ext>
            </a:extLst>
          </p:cNvPr>
          <p:cNvSpPr txBox="1"/>
          <p:nvPr/>
        </p:nvSpPr>
        <p:spPr>
          <a:xfrm>
            <a:off x="164757" y="2784862"/>
            <a:ext cx="323747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Browse</a:t>
            </a:r>
            <a:r>
              <a:rPr lang="en-CA" dirty="0"/>
              <a:t> button.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3C3CA2D-7C20-4A00-AB5E-430BBC413E0B}"/>
              </a:ext>
            </a:extLst>
          </p:cNvPr>
          <p:cNvCxnSpPr>
            <a:stCxn id="17" idx="3"/>
          </p:cNvCxnSpPr>
          <p:nvPr/>
        </p:nvCxnSpPr>
        <p:spPr>
          <a:xfrm>
            <a:off x="3402227" y="2969528"/>
            <a:ext cx="1893673" cy="15834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F96D025-C241-4B55-B80F-905081DCBC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59" y="1148194"/>
            <a:ext cx="8410283" cy="540229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9C76197-8CCD-4F44-92D9-701EEAA2DF5B}"/>
              </a:ext>
            </a:extLst>
          </p:cNvPr>
          <p:cNvSpPr txBox="1"/>
          <p:nvPr/>
        </p:nvSpPr>
        <p:spPr>
          <a:xfrm>
            <a:off x="162128" y="3363033"/>
            <a:ext cx="323747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Navigate to where the course file is located on your computer, probably the </a:t>
            </a:r>
            <a:r>
              <a:rPr lang="en-CA" b="1" i="1" dirty="0"/>
              <a:t>Downloads</a:t>
            </a:r>
            <a:r>
              <a:rPr lang="en-CA" dirty="0"/>
              <a:t> folder.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BDE9CE-9686-4DCB-9AF8-B0A571FBF100}"/>
              </a:ext>
            </a:extLst>
          </p:cNvPr>
          <p:cNvCxnSpPr>
            <a:cxnSpLocks/>
          </p:cNvCxnSpPr>
          <p:nvPr/>
        </p:nvCxnSpPr>
        <p:spPr>
          <a:xfrm flipV="1">
            <a:off x="3399598" y="3703807"/>
            <a:ext cx="436132" cy="1431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D7C441-3A57-4BF9-BBBF-D2696C4EDDB2}"/>
              </a:ext>
            </a:extLst>
          </p:cNvPr>
          <p:cNvGrpSpPr/>
          <p:nvPr/>
        </p:nvGrpSpPr>
        <p:grpSpPr>
          <a:xfrm>
            <a:off x="4771505" y="2561085"/>
            <a:ext cx="815186" cy="996741"/>
            <a:chOff x="4803186" y="2638626"/>
            <a:chExt cx="743582" cy="914177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86F0B01-A9FC-4210-BE7F-098412B223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03186" y="2676816"/>
              <a:ext cx="743582" cy="87598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4D19186-88A3-41CC-A9ED-1E95E5926E3A}"/>
                </a:ext>
              </a:extLst>
            </p:cNvPr>
            <p:cNvSpPr txBox="1"/>
            <p:nvPr/>
          </p:nvSpPr>
          <p:spPr>
            <a:xfrm rot="18702330">
              <a:off x="4646751" y="2910530"/>
              <a:ext cx="911128" cy="367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Click on</a:t>
              </a:r>
              <a:endParaRPr lang="en-GB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9FD0BE-EA84-43CF-A158-851BD995C80B}"/>
              </a:ext>
            </a:extLst>
          </p:cNvPr>
          <p:cNvGrpSpPr/>
          <p:nvPr/>
        </p:nvGrpSpPr>
        <p:grpSpPr>
          <a:xfrm>
            <a:off x="6148122" y="2602738"/>
            <a:ext cx="3910278" cy="3666257"/>
            <a:chOff x="6148122" y="2602738"/>
            <a:chExt cx="3910278" cy="3666257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BBC39DC-2426-45F6-84A7-3E44FD323F8D}"/>
                </a:ext>
              </a:extLst>
            </p:cNvPr>
            <p:cNvCxnSpPr>
              <a:cxnSpLocks/>
            </p:cNvCxnSpPr>
            <p:nvPr/>
          </p:nvCxnSpPr>
          <p:spPr>
            <a:xfrm>
              <a:off x="6148122" y="2602738"/>
              <a:ext cx="3910278" cy="366625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66266-29B2-43FF-9045-D3B738A3BE91}"/>
                </a:ext>
              </a:extLst>
            </p:cNvPr>
            <p:cNvSpPr txBox="1"/>
            <p:nvPr/>
          </p:nvSpPr>
          <p:spPr>
            <a:xfrm rot="2588786">
              <a:off x="6375463" y="4084918"/>
              <a:ext cx="3336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click on the </a:t>
              </a:r>
              <a:r>
                <a:rPr lang="en-CA" b="1" i="1" dirty="0"/>
                <a:t>Open</a:t>
              </a:r>
              <a:r>
                <a:rPr lang="en-CA" dirty="0"/>
                <a:t> button.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1004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7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2D3EA7-F5DC-4CBE-856E-9A1494041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445" y="1030340"/>
            <a:ext cx="8634917" cy="57897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B0686C-6150-4FAF-8457-F9F62F18B2D7}"/>
              </a:ext>
            </a:extLst>
          </p:cNvPr>
          <p:cNvSpPr txBox="1"/>
          <p:nvPr/>
        </p:nvSpPr>
        <p:spPr>
          <a:xfrm>
            <a:off x="230822" y="161512"/>
            <a:ext cx="532148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You should now have a screen that look similar to …</a:t>
            </a:r>
            <a:endParaRPr lang="en-CA" dirty="0">
              <a:solidFill>
                <a:srgbClr val="00B05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97EB463-CDE1-4A79-8EE5-8613520E061C}"/>
              </a:ext>
            </a:extLst>
          </p:cNvPr>
          <p:cNvCxnSpPr/>
          <p:nvPr/>
        </p:nvCxnSpPr>
        <p:spPr>
          <a:xfrm>
            <a:off x="5362832" y="428368"/>
            <a:ext cx="551936" cy="8073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99BF8C6-67B7-45A4-95D9-CED1490FA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66" y="1031102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8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DCA1411-2FC2-462F-8B3F-5425B50B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32" y="1004608"/>
            <a:ext cx="8634918" cy="578979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522860" y="799521"/>
            <a:ext cx="2799884" cy="252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513267" y="1395689"/>
            <a:ext cx="2809477" cy="252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956224" y="1677281"/>
            <a:ext cx="1819518" cy="252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14755" y="750131"/>
            <a:ext cx="330177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Insert ribbon tab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4755" y="2176520"/>
            <a:ext cx="3301776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i="1" dirty="0"/>
              <a:t>The </a:t>
            </a:r>
            <a:r>
              <a:rPr lang="en-CA" b="1" i="1" dirty="0"/>
              <a:t>Choose the data that you want to analyze</a:t>
            </a:r>
            <a:r>
              <a:rPr lang="en-CA" sz="1600" b="1" i="1" dirty="0"/>
              <a:t> </a:t>
            </a:r>
            <a:r>
              <a:rPr lang="en-CA" dirty="0"/>
              <a:t>option already has the entire table selected, but you can change that </a:t>
            </a:r>
            <a:r>
              <a:rPr lang="en-CA" b="1" i="1" dirty="0">
                <a:solidFill>
                  <a:schemeClr val="accent2"/>
                </a:solidFill>
              </a:rPr>
              <a:t>here</a:t>
            </a:r>
            <a:r>
              <a:rPr lang="en-CA" dirty="0"/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4755" y="3863773"/>
            <a:ext cx="33017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You can also pull the data from an external data source.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91640" y="258302"/>
            <a:ext cx="2657742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4264351" y="184245"/>
            <a:ext cx="43156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any cell in the 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822" y="161512"/>
            <a:ext cx="260019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Creating a Pivot Table</a:t>
            </a:r>
          </a:p>
        </p:txBody>
      </p:sp>
      <p:cxnSp>
        <p:nvCxnSpPr>
          <p:cNvPr id="22" name="Straight Arrow Connector 21"/>
          <p:cNvCxnSpPr>
            <a:cxnSpLocks/>
            <a:stCxn id="19" idx="3"/>
            <a:endCxn id="16" idx="1"/>
          </p:cNvCxnSpPr>
          <p:nvPr/>
        </p:nvCxnSpPr>
        <p:spPr>
          <a:xfrm>
            <a:off x="2775742" y="1803281"/>
            <a:ext cx="769413" cy="5007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D5ED471-9FAF-44FE-87EB-27A82EB7A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83" y="2773580"/>
            <a:ext cx="3193034" cy="2854753"/>
          </a:xfrm>
          <a:prstGeom prst="rect">
            <a:avLst/>
          </a:prstGeom>
        </p:spPr>
      </p:pic>
      <p:cxnSp>
        <p:nvCxnSpPr>
          <p:cNvPr id="17" name="Straight Arrow Connector 16"/>
          <p:cNvCxnSpPr>
            <a:cxnSpLocks/>
            <a:stCxn id="8" idx="3"/>
          </p:cNvCxnSpPr>
          <p:nvPr/>
        </p:nvCxnSpPr>
        <p:spPr>
          <a:xfrm>
            <a:off x="3416531" y="934797"/>
            <a:ext cx="1244052" cy="44744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cxnSpLocks/>
          </p:cNvCxnSpPr>
          <p:nvPr/>
        </p:nvCxnSpPr>
        <p:spPr>
          <a:xfrm>
            <a:off x="1371600" y="3541226"/>
            <a:ext cx="6074236" cy="186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7445836" y="3419803"/>
            <a:ext cx="185248" cy="1546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114755" y="1341616"/>
            <a:ext cx="3301776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In the Tables group click on …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PivotTable button</a:t>
            </a:r>
          </a:p>
        </p:txBody>
      </p:sp>
      <p:cxnSp>
        <p:nvCxnSpPr>
          <p:cNvPr id="62" name="Straight Arrow Connector 61"/>
          <p:cNvCxnSpPr>
            <a:cxnSpLocks/>
            <a:stCxn id="46" idx="3"/>
          </p:cNvCxnSpPr>
          <p:nvPr/>
        </p:nvCxnSpPr>
        <p:spPr>
          <a:xfrm flipV="1">
            <a:off x="3416530" y="3723659"/>
            <a:ext cx="1329635" cy="46328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cxnSpLocks/>
            <a:stCxn id="43" idx="3"/>
          </p:cNvCxnSpPr>
          <p:nvPr/>
        </p:nvCxnSpPr>
        <p:spPr>
          <a:xfrm>
            <a:off x="3416531" y="2915184"/>
            <a:ext cx="2194560" cy="50461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0AE34A5-F04D-4A43-97FC-0B27A6EF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55" y="1556827"/>
            <a:ext cx="501180" cy="5930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C6F8BA2-5E03-4F9A-A07D-5A28C6DAE8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66" y="1004951"/>
            <a:ext cx="3707353" cy="2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9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  <p:bldP spid="8" grpId="0" animBg="1"/>
      <p:bldP spid="43" grpId="0" animBg="1"/>
      <p:bldP spid="46" grpId="0" animBg="1"/>
      <p:bldP spid="12" grpId="0" animBg="1"/>
      <p:bldP spid="11" grpId="0" animBg="1"/>
      <p:bldP spid="65" grpId="0" animBg="1"/>
      <p:bldP spid="65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4C03A3B-91CA-41EB-B76B-7BEAEFB4E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32" y="1004608"/>
            <a:ext cx="8634918" cy="5789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F8BA73-2D11-465F-ADFC-037C25213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83" y="2773580"/>
            <a:ext cx="3193034" cy="2854753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945835" y="2869570"/>
            <a:ext cx="1852725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Rounded Rectangle 53"/>
          <p:cNvSpPr/>
          <p:nvPr/>
        </p:nvSpPr>
        <p:spPr>
          <a:xfrm>
            <a:off x="945836" y="3143961"/>
            <a:ext cx="1852725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30822" y="161512"/>
            <a:ext cx="260019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Creating a Pivot Table</a:t>
            </a:r>
          </a:p>
        </p:txBody>
      </p:sp>
      <p:cxnSp>
        <p:nvCxnSpPr>
          <p:cNvPr id="3" name="Straight Arrow Connector 2"/>
          <p:cNvCxnSpPr>
            <a:cxnSpLocks/>
            <a:stCxn id="53" idx="3"/>
          </p:cNvCxnSpPr>
          <p:nvPr/>
        </p:nvCxnSpPr>
        <p:spPr>
          <a:xfrm>
            <a:off x="2798560" y="2995570"/>
            <a:ext cx="1815004" cy="149330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  <a:stCxn id="54" idx="3"/>
          </p:cNvCxnSpPr>
          <p:nvPr/>
        </p:nvCxnSpPr>
        <p:spPr>
          <a:xfrm>
            <a:off x="2798561" y="3269961"/>
            <a:ext cx="1823315" cy="13851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endCxn id="21" idx="1"/>
          </p:cNvCxnSpPr>
          <p:nvPr/>
        </p:nvCxnSpPr>
        <p:spPr>
          <a:xfrm>
            <a:off x="1313411" y="4742802"/>
            <a:ext cx="6142512" cy="11995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455923" y="4779447"/>
            <a:ext cx="175161" cy="1666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/>
          <p:cNvSpPr txBox="1"/>
          <p:nvPr/>
        </p:nvSpPr>
        <p:spPr>
          <a:xfrm>
            <a:off x="156006" y="6273429"/>
            <a:ext cx="316316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39" name="Straight Arrow Connector 38"/>
          <p:cNvCxnSpPr>
            <a:cxnSpLocks/>
            <a:stCxn id="35" idx="3"/>
          </p:cNvCxnSpPr>
          <p:nvPr/>
        </p:nvCxnSpPr>
        <p:spPr>
          <a:xfrm flipV="1">
            <a:off x="3319174" y="5503025"/>
            <a:ext cx="3056688" cy="95507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3D01A6E-F37A-425D-9BFC-FEC0A1177327}"/>
              </a:ext>
            </a:extLst>
          </p:cNvPr>
          <p:cNvCxnSpPr>
            <a:cxnSpLocks/>
          </p:cNvCxnSpPr>
          <p:nvPr/>
        </p:nvCxnSpPr>
        <p:spPr>
          <a:xfrm>
            <a:off x="2978719" y="2286000"/>
            <a:ext cx="1643157" cy="204493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938EB47-8D88-4F1E-9F9C-8B32F9135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66" y="1004951"/>
            <a:ext cx="3707353" cy="257686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56005" y="1433721"/>
            <a:ext cx="3163168" cy="3693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On the </a:t>
            </a:r>
            <a:r>
              <a:rPr lang="en-CA" b="1" i="1" dirty="0"/>
              <a:t>Choose where you want the PivotTable report to be placed </a:t>
            </a:r>
            <a:r>
              <a:rPr lang="en-CA" dirty="0"/>
              <a:t>option you can choose</a:t>
            </a:r>
          </a:p>
          <a:p>
            <a:endParaRPr lang="en-CA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New Worksheet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Existing Worksheet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If you choose </a:t>
            </a:r>
            <a:r>
              <a:rPr lang="en-CA" b="1" i="1" dirty="0"/>
              <a:t>Existing Worksheet </a:t>
            </a:r>
            <a:r>
              <a:rPr lang="en-CA" dirty="0"/>
              <a:t>you will need to </a:t>
            </a:r>
            <a:r>
              <a:rPr lang="en-CA" b="1" dirty="0"/>
              <a:t>select a cell </a:t>
            </a:r>
            <a:r>
              <a:rPr lang="en-CA" dirty="0"/>
              <a:t>where the report will be placed.</a:t>
            </a:r>
          </a:p>
        </p:txBody>
      </p:sp>
    </p:spTree>
    <p:extLst>
      <p:ext uri="{BB962C8B-B14F-4D97-AF65-F5344CB8AC3E}">
        <p14:creationId xmlns:p14="http://schemas.microsoft.com/office/powerpoint/2010/main" val="204798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21" grpId="0" animBg="1"/>
      <p:bldP spid="35" grpId="0" animBg="1"/>
      <p:bldP spid="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71820</TotalTime>
  <Words>2690</Words>
  <Application>Microsoft Office PowerPoint</Application>
  <PresentationFormat>Widescreen</PresentationFormat>
  <Paragraphs>282</Paragraphs>
  <Slides>46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Peter N</cp:lastModifiedBy>
  <cp:revision>986</cp:revision>
  <dcterms:created xsi:type="dcterms:W3CDTF">2017-09-29T13:57:00Z</dcterms:created>
  <dcterms:modified xsi:type="dcterms:W3CDTF">2020-06-04T15:49:50Z</dcterms:modified>
</cp:coreProperties>
</file>