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4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39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48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7" r:id="rId2"/>
    <p:sldId id="258" r:id="rId3"/>
    <p:sldId id="325" r:id="rId4"/>
    <p:sldId id="267" r:id="rId5"/>
    <p:sldId id="256" r:id="rId6"/>
    <p:sldId id="326" r:id="rId7"/>
    <p:sldId id="260" r:id="rId8"/>
    <p:sldId id="266" r:id="rId9"/>
    <p:sldId id="259" r:id="rId10"/>
    <p:sldId id="264" r:id="rId11"/>
    <p:sldId id="263" r:id="rId12"/>
    <p:sldId id="261" r:id="rId13"/>
    <p:sldId id="265" r:id="rId14"/>
    <p:sldId id="294" r:id="rId15"/>
    <p:sldId id="295" r:id="rId16"/>
    <p:sldId id="296" r:id="rId17"/>
    <p:sldId id="297" r:id="rId18"/>
    <p:sldId id="298" r:id="rId19"/>
    <p:sldId id="305" r:id="rId20"/>
    <p:sldId id="306" r:id="rId21"/>
    <p:sldId id="300" r:id="rId22"/>
    <p:sldId id="302" r:id="rId23"/>
    <p:sldId id="301" r:id="rId24"/>
    <p:sldId id="303" r:id="rId25"/>
    <p:sldId id="304" r:id="rId26"/>
    <p:sldId id="307" r:id="rId27"/>
    <p:sldId id="310" r:id="rId28"/>
    <p:sldId id="309" r:id="rId29"/>
    <p:sldId id="311" r:id="rId30"/>
    <p:sldId id="312" r:id="rId31"/>
    <p:sldId id="308" r:id="rId32"/>
    <p:sldId id="313" r:id="rId33"/>
    <p:sldId id="314" r:id="rId34"/>
    <p:sldId id="315" r:id="rId35"/>
    <p:sldId id="317" r:id="rId36"/>
    <p:sldId id="316" r:id="rId37"/>
    <p:sldId id="318" r:id="rId38"/>
    <p:sldId id="319" r:id="rId39"/>
    <p:sldId id="320" r:id="rId40"/>
    <p:sldId id="321" r:id="rId41"/>
    <p:sldId id="322" r:id="rId42"/>
    <p:sldId id="323" r:id="rId43"/>
    <p:sldId id="284" r:id="rId44"/>
    <p:sldId id="285" r:id="rId45"/>
    <p:sldId id="286" r:id="rId46"/>
    <p:sldId id="324" r:id="rId47"/>
    <p:sldId id="282" r:id="rId48"/>
    <p:sldId id="283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E5"/>
    <a:srgbClr val="D4854A"/>
    <a:srgbClr val="B4AB3C"/>
    <a:srgbClr val="F84426"/>
    <a:srgbClr val="F455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0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ustomXml" Target="../customXml/item3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614F3-BE2C-4448-9D87-D4B0D2D01FE6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755E8-C2E2-4492-A79A-C81ED1AF8E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431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29591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Have them follow along in the functions dialog box if they have a computer in front</a:t>
            </a:r>
            <a:r>
              <a:rPr lang="en-CA" baseline="0" dirty="0"/>
              <a:t> of them.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B4764-E2B1-415F-A249-17837E286A38}" type="slidenum">
              <a:rPr lang="en-CA" smtClean="0"/>
              <a:t>43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9304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CA" sz="1300" dirty="0"/>
              <a:t>( = 18.98 + 114.98 * 4      Answer is </a:t>
            </a:r>
            <a:r>
              <a:rPr lang="en-CA" sz="1300" b="1" dirty="0"/>
              <a:t>B</a:t>
            </a:r>
            <a:r>
              <a:rPr lang="en-CA" sz="1300" dirty="0"/>
              <a:t> )       ( = 12 + (3.14159 * 325)      Answer is </a:t>
            </a:r>
            <a:r>
              <a:rPr lang="en-CA" sz="1300" b="1" dirty="0"/>
              <a:t>A )            ( </a:t>
            </a:r>
            <a:r>
              <a:rPr lang="en-CA" sz="1300" dirty="0"/>
              <a:t>= 187.4 * (18 + 5^3)</a:t>
            </a:r>
            <a:r>
              <a:rPr lang="en-CA" sz="1300" b="1" dirty="0"/>
              <a:t>     </a:t>
            </a:r>
            <a:r>
              <a:rPr lang="en-CA" sz="1300" dirty="0"/>
              <a:t>Answer is </a:t>
            </a:r>
            <a:r>
              <a:rPr lang="en-CA" sz="1300" b="1" dirty="0"/>
              <a:t>C  )</a:t>
            </a:r>
            <a:endParaRPr lang="en-CA" sz="1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B4764-E2B1-415F-A249-17837E286A38}" type="slidenum">
              <a:rPr lang="en-CA" smtClean="0"/>
              <a:t>45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266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47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420888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E34FC-194A-4618-B6D9-AADAD0EBF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4A77F9-ECBD-49D1-BACD-76CFF7F52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2F5B2-2683-4EC9-9D13-0DA007D9B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6BC9C-768A-40C2-9E4B-A317FBE5D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F1206-858F-4B99-8D25-382FBBC4C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60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93791-3166-4116-B013-14D164662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65DE7E-91EF-4299-A167-CD3639E7C6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AEF0D-6326-4C2D-AD1F-5627A10BA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C8373-3591-4AA1-A907-E12C8974A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876C9-6F89-4EBD-B3AE-82DBB95F0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75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B3BF95-58F4-4338-887F-637FDD6C46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6E4FE6-9E82-4B45-8364-318C21B05E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DE071-B475-46AA-91C3-ED89B1232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D066A5-0FA7-4F80-9992-FB36FC490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5C33A-3FEA-4099-A6EA-04A4ECE8E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30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7154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548DB-D454-41A8-A679-9CE271706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5456A-E9AF-4E46-8712-6D869FB80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8871F-80D5-48E2-ADE0-46AB5D63E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0FFD8-6F23-45E6-B088-2C83E059D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D9129-A7E8-4153-AA72-1018A0B9B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707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57BF9-CA69-4FB4-9FA1-4992E1947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49851-E818-4EE4-A50D-72FFD079D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3E9F1-A339-4B20-8B0E-12D8E5341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2E382-4597-4A60-83C3-40C01CC40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14BD2-6CE2-42AF-B8E0-3DC5C162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425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C4F88-2730-4050-900B-6B49EBBF0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4D6A9-08B3-463F-B4EA-E3538579A0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A13972-C18A-4D12-B9A5-DBB70356A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DBACD2-8E01-42B2-BE53-560260437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8FA62-ED18-41D8-A9F9-DDCD006F9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4880E-FEBF-4E80-869A-6107286A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188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C6A-FE2E-467F-99BA-6CF66E503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381FD3-D6F7-4542-A8B8-B59770DD1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5924B8-C3ED-447D-BF5E-DA1594EF5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958541-0779-4574-A7C5-CD21AB76D1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9FFA87-DDAA-4A86-B4D8-C5972A829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9DD0A0-F838-4D1C-82E7-23C41B77C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79600D-AB0F-4CCC-A3DB-77D908501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2F82F9-9F5A-42EB-8347-77619A04E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426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071DB-355D-4829-987A-E6957EB97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D619ED-CE12-45A0-8D43-AF65506D2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807041-9550-4C3D-BEDF-5644B6D23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378FC6-6FC0-4464-9E92-8124E70E7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97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74D4EB-C28F-4731-BE92-FC0D5F74B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114D51-E137-4BE7-81A7-913BFE136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F21FD3-2295-422B-B196-68B947C4E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29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B8D1E-9F97-4E07-A433-B88C64C7C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515AE-93CF-4533-AFFB-DBA308CDE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783C62-7BB5-49E2-9742-D2FB803AD4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D65EFF-1CB7-49BD-8837-B3D54CFBF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E3A39F-6EA3-465C-9D14-51617236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E8A6A-A6F2-4D11-B456-41FE62C6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866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5F504-5C66-4E66-95E1-BEEE4BBC6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BDC1D5-41E7-4AF8-AAE2-59F6A2C0E2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239EA-E8ED-4D92-99FD-03E74B6A6A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90912-33C3-401E-8B6D-851037A0E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528CA8-8C7B-4635-BBC2-415B6AE6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493027-16A4-47F7-ADD7-563BC8FF3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087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90C90A-0DE2-4AA6-919D-AE29D3E92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C4B9DA-8BD9-49D4-84B0-0881F59A4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4F197-0813-47EB-9902-D2FB3FF720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278A2-3A40-4E70-9588-2C01DEFB0ED9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FFF42-73FA-4253-9FC3-D7CF3703E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296E3-6CFF-4355-8755-08ED83F795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2AB10-2557-4585-9AB3-331B34F2A8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771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3056145-619A-4933-87CE-EA7B6A2FE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7307"/>
            <a:ext cx="12192000" cy="480637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92567" y="359012"/>
            <a:ext cx="5209976" cy="830933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62500" lnSpcReduction="200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dirty="0"/>
              <a:t>Excel 2016/2019 Basics L1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40385" y="2790759"/>
            <a:ext cx="1714334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Entry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30795F-C1FA-4FA5-AF87-3A370950DC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665" y="1366322"/>
            <a:ext cx="1848670" cy="11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9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B99D1FAF-681F-48F4-BD12-A25C27FD7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" y="1247"/>
            <a:ext cx="12190992" cy="153606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0359" y="1254534"/>
            <a:ext cx="11413958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92B61-D6EE-4FFF-A4F2-A304A0FB9879}"/>
              </a:ext>
            </a:extLst>
          </p:cNvPr>
          <p:cNvSpPr txBox="1"/>
          <p:nvPr/>
        </p:nvSpPr>
        <p:spPr>
          <a:xfrm>
            <a:off x="74794" y="6488668"/>
            <a:ext cx="13997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Est. Time: 2h</a:t>
            </a:r>
            <a:endParaRPr lang="en-GB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295D6A-04CF-4A05-B869-6B5045CDD312}"/>
              </a:ext>
            </a:extLst>
          </p:cNvPr>
          <p:cNvSpPr txBox="1"/>
          <p:nvPr/>
        </p:nvSpPr>
        <p:spPr>
          <a:xfrm>
            <a:off x="1039843" y="3565490"/>
            <a:ext cx="4283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Screen layout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9BDCBB-B2A5-4737-9311-26B730A047AA}"/>
              </a:ext>
            </a:extLst>
          </p:cNvPr>
          <p:cNvSpPr txBox="1"/>
          <p:nvPr/>
        </p:nvSpPr>
        <p:spPr>
          <a:xfrm>
            <a:off x="6595728" y="3142629"/>
            <a:ext cx="4283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Navigating Using the Mouse &amp; Keyboard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292E9A-F762-4F3E-A9D0-BCE1BC155F4A}"/>
              </a:ext>
            </a:extLst>
          </p:cNvPr>
          <p:cNvSpPr txBox="1"/>
          <p:nvPr/>
        </p:nvSpPr>
        <p:spPr>
          <a:xfrm>
            <a:off x="1039843" y="5618619"/>
            <a:ext cx="4283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The Backstage: A Quick Overview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D60DFC-0FF8-4A56-A733-E820CA1ACA36}"/>
              </a:ext>
            </a:extLst>
          </p:cNvPr>
          <p:cNvSpPr txBox="1"/>
          <p:nvPr/>
        </p:nvSpPr>
        <p:spPr>
          <a:xfrm>
            <a:off x="6595728" y="3535353"/>
            <a:ext cx="4651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CA" dirty="0">
                <a:solidFill>
                  <a:prstClr val="black"/>
                </a:solidFill>
              </a:rPr>
              <a:t>Entering Data plus Function/Formula Syntax</a:t>
            </a:r>
            <a:endParaRPr lang="en-CA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FEFF7A-B420-46DF-A57A-DB8B98B794E2}"/>
              </a:ext>
            </a:extLst>
          </p:cNvPr>
          <p:cNvSpPr txBox="1"/>
          <p:nvPr/>
        </p:nvSpPr>
        <p:spPr>
          <a:xfrm>
            <a:off x="1039843" y="3165131"/>
            <a:ext cx="4713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Overview: What can Excel do?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890934-9F42-4A8B-9DA6-F5BDBC33A449}"/>
              </a:ext>
            </a:extLst>
          </p:cNvPr>
          <p:cNvSpPr txBox="1"/>
          <p:nvPr/>
        </p:nvSpPr>
        <p:spPr>
          <a:xfrm>
            <a:off x="1288475" y="4129943"/>
            <a:ext cx="403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CA" dirty="0"/>
              <a:t>Ribbons: Common and Contextual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600FBB-62E1-4A50-8D81-8498A5A9C17D}"/>
              </a:ext>
            </a:extLst>
          </p:cNvPr>
          <p:cNvSpPr txBox="1"/>
          <p:nvPr/>
        </p:nvSpPr>
        <p:spPr>
          <a:xfrm>
            <a:off x="6595727" y="4708275"/>
            <a:ext cx="3602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Commonly Used Functions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5454FA-C3F0-44BE-9155-69D7515B5686}"/>
              </a:ext>
            </a:extLst>
          </p:cNvPr>
          <p:cNvSpPr txBox="1"/>
          <p:nvPr/>
        </p:nvSpPr>
        <p:spPr>
          <a:xfrm>
            <a:off x="6595727" y="4312165"/>
            <a:ext cx="2900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The Rules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0E2E1E-6760-4A40-A64A-859BBADF5925}"/>
              </a:ext>
            </a:extLst>
          </p:cNvPr>
          <p:cNvSpPr txBox="1"/>
          <p:nvPr/>
        </p:nvSpPr>
        <p:spPr>
          <a:xfrm>
            <a:off x="6595727" y="3935270"/>
            <a:ext cx="4488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Function Categories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129AF8-D7E2-4D43-AF9A-50BCBE5AE2DB}"/>
              </a:ext>
            </a:extLst>
          </p:cNvPr>
          <p:cNvSpPr txBox="1"/>
          <p:nvPr/>
        </p:nvSpPr>
        <p:spPr>
          <a:xfrm>
            <a:off x="1288475" y="3817296"/>
            <a:ext cx="403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CA" dirty="0"/>
              <a:t>Title bar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2C4D5B-E5B2-4E29-82F3-A4581B71E371}"/>
              </a:ext>
            </a:extLst>
          </p:cNvPr>
          <p:cNvSpPr txBox="1"/>
          <p:nvPr/>
        </p:nvSpPr>
        <p:spPr>
          <a:xfrm>
            <a:off x="1288475" y="4803523"/>
            <a:ext cx="403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CA" dirty="0"/>
              <a:t>Document Worksheet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208404-1A15-4810-9AF2-73B00E8A0898}"/>
              </a:ext>
            </a:extLst>
          </p:cNvPr>
          <p:cNvSpPr txBox="1"/>
          <p:nvPr/>
        </p:nvSpPr>
        <p:spPr>
          <a:xfrm>
            <a:off x="1288475" y="4457583"/>
            <a:ext cx="403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CA" dirty="0"/>
              <a:t>Name Box &amp; Formula Bar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1A8E1A5-9A8C-42FC-879E-433AE80F3E4C}"/>
              </a:ext>
            </a:extLst>
          </p:cNvPr>
          <p:cNvSpPr txBox="1"/>
          <p:nvPr/>
        </p:nvSpPr>
        <p:spPr>
          <a:xfrm>
            <a:off x="1288475" y="5131163"/>
            <a:ext cx="403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CA" dirty="0"/>
              <a:t>Status Bar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7724450-13FF-47F7-A859-02A229AD4FFF}"/>
              </a:ext>
            </a:extLst>
          </p:cNvPr>
          <p:cNvSpPr/>
          <p:nvPr/>
        </p:nvSpPr>
        <p:spPr>
          <a:xfrm>
            <a:off x="1039843" y="2734842"/>
            <a:ext cx="4283744" cy="304386"/>
          </a:xfrm>
          <a:prstGeom prst="round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Excel Intro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DB3FC48-3EC1-4B1F-8EE5-995B171470FE}"/>
              </a:ext>
            </a:extLst>
          </p:cNvPr>
          <p:cNvSpPr/>
          <p:nvPr/>
        </p:nvSpPr>
        <p:spPr>
          <a:xfrm>
            <a:off x="6595727" y="2734842"/>
            <a:ext cx="4283744" cy="304386"/>
          </a:xfrm>
          <a:prstGeom prst="round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Basic Spreadsheet Functions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B039D9-7224-4F33-98E2-A218D7458851}"/>
              </a:ext>
            </a:extLst>
          </p:cNvPr>
          <p:cNvSpPr txBox="1"/>
          <p:nvPr/>
        </p:nvSpPr>
        <p:spPr>
          <a:xfrm>
            <a:off x="6595727" y="5131163"/>
            <a:ext cx="3602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Exercise</a:t>
            </a:r>
          </a:p>
        </p:txBody>
      </p:sp>
    </p:spTree>
    <p:extLst>
      <p:ext uri="{BB962C8B-B14F-4D97-AF65-F5344CB8AC3E}">
        <p14:creationId xmlns:p14="http://schemas.microsoft.com/office/powerpoint/2010/main" val="4498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2" grpId="0" animBg="1"/>
      <p:bldP spid="21" grpId="0" animBg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87A9AA-7ED2-4BC3-9467-069634275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652" y="1819275"/>
            <a:ext cx="8303236" cy="4991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CA2B6D-5235-43A7-B5D4-15CE977845F7}"/>
              </a:ext>
            </a:extLst>
          </p:cNvPr>
          <p:cNvSpPr txBox="1"/>
          <p:nvPr/>
        </p:nvSpPr>
        <p:spPr>
          <a:xfrm>
            <a:off x="190501" y="123825"/>
            <a:ext cx="282892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Screen Layout – </a:t>
            </a:r>
            <a:r>
              <a:rPr lang="en-CA" sz="2000" b="1" dirty="0"/>
              <a:t>Titlebar</a:t>
            </a:r>
            <a:r>
              <a:rPr lang="en-CA" sz="2000" dirty="0"/>
              <a:t> </a:t>
            </a:r>
            <a:endParaRPr lang="en-GB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FF6C21-22B3-439B-9C51-13094D5136A0}"/>
              </a:ext>
            </a:extLst>
          </p:cNvPr>
          <p:cNvSpPr/>
          <p:nvPr/>
        </p:nvSpPr>
        <p:spPr>
          <a:xfrm>
            <a:off x="3821127" y="1809749"/>
            <a:ext cx="8321040" cy="2743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DDB806-263E-476B-8830-741423B45C10}"/>
              </a:ext>
            </a:extLst>
          </p:cNvPr>
          <p:cNvSpPr txBox="1"/>
          <p:nvPr/>
        </p:nvSpPr>
        <p:spPr>
          <a:xfrm>
            <a:off x="5350617" y="126681"/>
            <a:ext cx="21145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This is the Titlebar</a:t>
            </a:r>
            <a:endParaRPr lang="en-GB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70ADE00-72DB-4D4D-9365-9CF92AD5CE7B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6407892" y="496013"/>
            <a:ext cx="2407426" cy="132326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F90E01E-C439-442D-BAFF-7B149DEC8856}"/>
              </a:ext>
            </a:extLst>
          </p:cNvPr>
          <p:cNvSpPr txBox="1"/>
          <p:nvPr/>
        </p:nvSpPr>
        <p:spPr>
          <a:xfrm>
            <a:off x="204733" y="708265"/>
            <a:ext cx="469457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Titlebar there are five items of interest …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E79419-D3A9-4D94-B570-94A6233BF80B}"/>
              </a:ext>
            </a:extLst>
          </p:cNvPr>
          <p:cNvSpPr txBox="1"/>
          <p:nvPr/>
        </p:nvSpPr>
        <p:spPr>
          <a:xfrm>
            <a:off x="204733" y="1299158"/>
            <a:ext cx="290842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 The Quick Access Toolbar.</a:t>
            </a:r>
            <a:endParaRPr lang="en-GB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82841BD-2909-43D0-8AF8-EF60C65DD607}"/>
              </a:ext>
            </a:extLst>
          </p:cNvPr>
          <p:cNvSpPr/>
          <p:nvPr/>
        </p:nvSpPr>
        <p:spPr>
          <a:xfrm>
            <a:off x="3571875" y="1752837"/>
            <a:ext cx="1652989" cy="36933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50EC523-1CBA-4A16-A91B-505152885E9A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3113160" y="1483824"/>
            <a:ext cx="700790" cy="323100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4729BD8C-8AF2-4CEE-BBF7-58C5C4FE3B4B}"/>
              </a:ext>
            </a:extLst>
          </p:cNvPr>
          <p:cNvSpPr/>
          <p:nvPr/>
        </p:nvSpPr>
        <p:spPr>
          <a:xfrm>
            <a:off x="7155152" y="1752837"/>
            <a:ext cx="1652989" cy="36933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05AB8F-68AF-43AE-A8ED-C565612CE5C3}"/>
              </a:ext>
            </a:extLst>
          </p:cNvPr>
          <p:cNvSpPr txBox="1"/>
          <p:nvPr/>
        </p:nvSpPr>
        <p:spPr>
          <a:xfrm>
            <a:off x="4002093" y="1277728"/>
            <a:ext cx="290842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The name of the file.</a:t>
            </a:r>
            <a:endParaRPr lang="en-GB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611EDD5-4166-4848-939B-108F441AACF3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6910520" y="1462394"/>
            <a:ext cx="728530" cy="290443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677D820-D0F6-4C72-8A7B-A3860C940113}"/>
              </a:ext>
            </a:extLst>
          </p:cNvPr>
          <p:cNvSpPr txBox="1"/>
          <p:nvPr/>
        </p:nvSpPr>
        <p:spPr>
          <a:xfrm>
            <a:off x="8008059" y="570427"/>
            <a:ext cx="281191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Account name &amp; access.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30CBF6A-E2EC-4C18-ADBA-BB310CCD679E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9414015" y="939759"/>
            <a:ext cx="912273" cy="822603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F7AA7CB1-3541-4A8C-B044-AB14F479D20D}"/>
              </a:ext>
            </a:extLst>
          </p:cNvPr>
          <p:cNvSpPr/>
          <p:nvPr/>
        </p:nvSpPr>
        <p:spPr>
          <a:xfrm>
            <a:off x="9934574" y="1762362"/>
            <a:ext cx="783427" cy="36933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3BF362D-F137-45B6-973E-7A37AEC0C923}"/>
              </a:ext>
            </a:extLst>
          </p:cNvPr>
          <p:cNvSpPr txBox="1"/>
          <p:nvPr/>
        </p:nvSpPr>
        <p:spPr>
          <a:xfrm>
            <a:off x="9109392" y="123825"/>
            <a:ext cx="289210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Ribbon Display Options</a:t>
            </a:r>
            <a:endParaRPr lang="en-GB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A83830D-8D22-443A-A3B2-C295C334C77E}"/>
              </a:ext>
            </a:extLst>
          </p:cNvPr>
          <p:cNvCxnSpPr>
            <a:cxnSpLocks/>
            <a:endCxn id="32" idx="0"/>
          </p:cNvCxnSpPr>
          <p:nvPr/>
        </p:nvCxnSpPr>
        <p:spPr>
          <a:xfrm flipH="1">
            <a:off x="10901259" y="493157"/>
            <a:ext cx="1099055" cy="1269205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4043ACFC-526E-4D3D-B9EC-8AF4F8F11176}"/>
              </a:ext>
            </a:extLst>
          </p:cNvPr>
          <p:cNvSpPr/>
          <p:nvPr/>
        </p:nvSpPr>
        <p:spPr>
          <a:xfrm>
            <a:off x="10777527" y="1762362"/>
            <a:ext cx="247463" cy="36933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408C877-E78A-423B-B6F5-FB038B3030EB}"/>
              </a:ext>
            </a:extLst>
          </p:cNvPr>
          <p:cNvSpPr/>
          <p:nvPr/>
        </p:nvSpPr>
        <p:spPr>
          <a:xfrm>
            <a:off x="11103782" y="1752837"/>
            <a:ext cx="1037283" cy="36933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A31C7FD-0218-435C-A522-258B03AB5DDD}"/>
              </a:ext>
            </a:extLst>
          </p:cNvPr>
          <p:cNvSpPr txBox="1"/>
          <p:nvPr/>
        </p:nvSpPr>
        <p:spPr>
          <a:xfrm>
            <a:off x="7348151" y="3940849"/>
            <a:ext cx="472028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Minimize, Maximize/Restore, Close Window</a:t>
            </a:r>
            <a:endParaRPr lang="en-GB" dirty="0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780CFE8-9E51-4AEA-A0DA-3EE34F33EC39}"/>
              </a:ext>
            </a:extLst>
          </p:cNvPr>
          <p:cNvCxnSpPr>
            <a:cxnSpLocks/>
            <a:stCxn id="39" idx="0"/>
            <a:endCxn id="38" idx="4"/>
          </p:cNvCxnSpPr>
          <p:nvPr/>
        </p:nvCxnSpPr>
        <p:spPr>
          <a:xfrm flipV="1">
            <a:off x="9708292" y="2122169"/>
            <a:ext cx="1914132" cy="1818680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7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500"/>
                            </p:stCondLst>
                            <p:childTnLst>
                              <p:par>
                                <p:cTn id="1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4" grpId="0" animBg="1"/>
      <p:bldP spid="14" grpId="1" animBg="1"/>
      <p:bldP spid="16" grpId="0" animBg="1"/>
      <p:bldP spid="16" grpId="1" animBg="1"/>
      <p:bldP spid="20" grpId="0" animBg="1"/>
      <p:bldP spid="20" grpId="1" animBg="1"/>
      <p:bldP spid="24" grpId="0" animBg="1"/>
      <p:bldP spid="24" grpId="1" animBg="1"/>
      <p:bldP spid="30" grpId="0" animBg="1"/>
      <p:bldP spid="30" grpId="1" animBg="1"/>
      <p:bldP spid="32" grpId="0" animBg="1"/>
      <p:bldP spid="32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3033E8-DF62-4C16-BAC7-485992075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029" y="1866900"/>
            <a:ext cx="8303236" cy="4991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5ED122-FDEA-409D-982A-1ABBEE5B7FFB}"/>
              </a:ext>
            </a:extLst>
          </p:cNvPr>
          <p:cNvSpPr txBox="1"/>
          <p:nvPr/>
        </p:nvSpPr>
        <p:spPr>
          <a:xfrm>
            <a:off x="190500" y="123825"/>
            <a:ext cx="538651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Screen Layout – </a:t>
            </a:r>
            <a:r>
              <a:rPr lang="en-CA" sz="2000" b="1" dirty="0"/>
              <a:t>Ribbons: Common &amp; Contextual </a:t>
            </a:r>
            <a:endParaRPr lang="en-GB" sz="20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13EC8E-5E77-4A66-B081-10FEF3ACEABB}"/>
              </a:ext>
            </a:extLst>
          </p:cNvPr>
          <p:cNvSpPr/>
          <p:nvPr/>
        </p:nvSpPr>
        <p:spPr>
          <a:xfrm>
            <a:off x="3821127" y="2066922"/>
            <a:ext cx="8321040" cy="103822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A8EC9F-5DC9-4C88-9B1D-DF18CF2D1445}"/>
              </a:ext>
            </a:extLst>
          </p:cNvPr>
          <p:cNvSpPr txBox="1"/>
          <p:nvPr/>
        </p:nvSpPr>
        <p:spPr>
          <a:xfrm>
            <a:off x="5769717" y="126681"/>
            <a:ext cx="21145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This is the Ribbon</a:t>
            </a:r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FACBC20-CF04-4FD0-9275-1A54B0F7FD13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826992" y="496013"/>
            <a:ext cx="1164483" cy="156138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C7F2B61-1DD7-4244-97A9-070758EEDF0F}"/>
              </a:ext>
            </a:extLst>
          </p:cNvPr>
          <p:cNvSpPr txBox="1"/>
          <p:nvPr/>
        </p:nvSpPr>
        <p:spPr>
          <a:xfrm>
            <a:off x="204732" y="708265"/>
            <a:ext cx="484351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Ribbon there are six items of interest …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F9FF15-912C-4EB1-8674-194143A602EF}"/>
              </a:ext>
            </a:extLst>
          </p:cNvPr>
          <p:cNvSpPr/>
          <p:nvPr/>
        </p:nvSpPr>
        <p:spPr>
          <a:xfrm>
            <a:off x="3840177" y="2095498"/>
            <a:ext cx="5961048" cy="2667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F57997-A3C1-4BA1-B139-48E2212F999A}"/>
              </a:ext>
            </a:extLst>
          </p:cNvPr>
          <p:cNvSpPr txBox="1"/>
          <p:nvPr/>
        </p:nvSpPr>
        <p:spPr>
          <a:xfrm>
            <a:off x="190501" y="1819275"/>
            <a:ext cx="20955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The Ribbon Tabs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95D8C9-62A4-4FAF-AF09-3585C75B1229}"/>
              </a:ext>
            </a:extLst>
          </p:cNvPr>
          <p:cNvCxnSpPr>
            <a:cxnSpLocks/>
            <a:stCxn id="10" idx="3"/>
            <a:endCxn id="9" idx="1"/>
          </p:cNvCxnSpPr>
          <p:nvPr/>
        </p:nvCxnSpPr>
        <p:spPr>
          <a:xfrm>
            <a:off x="2286001" y="2003941"/>
            <a:ext cx="1554176" cy="224908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BF63827-EA8D-477A-ACAF-6C66C7ADC35E}"/>
              </a:ext>
            </a:extLst>
          </p:cNvPr>
          <p:cNvSpPr txBox="1"/>
          <p:nvPr/>
        </p:nvSpPr>
        <p:spPr>
          <a:xfrm>
            <a:off x="7770420" y="983340"/>
            <a:ext cx="231457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Search Online Help</a:t>
            </a:r>
            <a:endParaRPr lang="en-GB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F0A39CF-FF4E-4D77-8EA5-764A9586BD05}"/>
              </a:ext>
            </a:extLst>
          </p:cNvPr>
          <p:cNvCxnSpPr>
            <a:cxnSpLocks/>
            <a:stCxn id="17" idx="2"/>
            <a:endCxn id="23" idx="0"/>
          </p:cNvCxnSpPr>
          <p:nvPr/>
        </p:nvCxnSpPr>
        <p:spPr>
          <a:xfrm>
            <a:off x="8927708" y="1352672"/>
            <a:ext cx="1663290" cy="742826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364A3CDE-8660-4ACF-9531-2DCBA57459C7}"/>
              </a:ext>
            </a:extLst>
          </p:cNvPr>
          <p:cNvSpPr/>
          <p:nvPr/>
        </p:nvSpPr>
        <p:spPr>
          <a:xfrm>
            <a:off x="9905999" y="2095498"/>
            <a:ext cx="1369998" cy="2667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C7D5AF5-BFD5-4084-9ECF-98F5075A0534}"/>
              </a:ext>
            </a:extLst>
          </p:cNvPr>
          <p:cNvSpPr txBox="1"/>
          <p:nvPr/>
        </p:nvSpPr>
        <p:spPr>
          <a:xfrm>
            <a:off x="9473415" y="153582"/>
            <a:ext cx="252808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Share this workbook</a:t>
            </a:r>
            <a:endParaRPr lang="en-GB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AC47156-5AD2-4B88-B343-3A2AF6C797AF}"/>
              </a:ext>
            </a:extLst>
          </p:cNvPr>
          <p:cNvCxnSpPr>
            <a:cxnSpLocks/>
            <a:stCxn id="26" idx="2"/>
            <a:endCxn id="28" idx="0"/>
          </p:cNvCxnSpPr>
          <p:nvPr/>
        </p:nvCxnSpPr>
        <p:spPr>
          <a:xfrm>
            <a:off x="10737458" y="522914"/>
            <a:ext cx="1010827" cy="1572584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7DE209C8-B16D-4920-9CC6-2A26B324B6E8}"/>
              </a:ext>
            </a:extLst>
          </p:cNvPr>
          <p:cNvSpPr/>
          <p:nvPr/>
        </p:nvSpPr>
        <p:spPr>
          <a:xfrm>
            <a:off x="11448648" y="2095498"/>
            <a:ext cx="599274" cy="2667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DFE7441-EA43-4956-A42A-0F4DD79A0A4D}"/>
              </a:ext>
            </a:extLst>
          </p:cNvPr>
          <p:cNvSpPr/>
          <p:nvPr/>
        </p:nvSpPr>
        <p:spPr>
          <a:xfrm>
            <a:off x="3849702" y="2390775"/>
            <a:ext cx="8266098" cy="52387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0093306-4F50-4282-8835-C526C66BA89A}"/>
              </a:ext>
            </a:extLst>
          </p:cNvPr>
          <p:cNvSpPr txBox="1"/>
          <p:nvPr/>
        </p:nvSpPr>
        <p:spPr>
          <a:xfrm>
            <a:off x="204732" y="2748313"/>
            <a:ext cx="329094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The Ribbon Commands</a:t>
            </a:r>
            <a:endParaRPr lang="en-GB" dirty="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3828F70-08B8-4668-ADBB-4674EC4F3ACA}"/>
              </a:ext>
            </a:extLst>
          </p:cNvPr>
          <p:cNvCxnSpPr>
            <a:cxnSpLocks/>
            <a:stCxn id="40" idx="3"/>
            <a:endCxn id="39" idx="1"/>
          </p:cNvCxnSpPr>
          <p:nvPr/>
        </p:nvCxnSpPr>
        <p:spPr>
          <a:xfrm flipV="1">
            <a:off x="3495674" y="2652713"/>
            <a:ext cx="354028" cy="280266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468C8723-4AA4-4B47-A8DC-43E1ADC55078}"/>
              </a:ext>
            </a:extLst>
          </p:cNvPr>
          <p:cNvSpPr txBox="1"/>
          <p:nvPr/>
        </p:nvSpPr>
        <p:spPr>
          <a:xfrm>
            <a:off x="204731" y="3795223"/>
            <a:ext cx="329094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Dialog Box Launcher</a:t>
            </a:r>
            <a:endParaRPr lang="en-GB" dirty="0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B4EE4D3F-BCAB-4F35-BAEC-34B897A3F3E3}"/>
              </a:ext>
            </a:extLst>
          </p:cNvPr>
          <p:cNvCxnSpPr>
            <a:cxnSpLocks/>
            <a:stCxn id="58" idx="3"/>
          </p:cNvCxnSpPr>
          <p:nvPr/>
        </p:nvCxnSpPr>
        <p:spPr>
          <a:xfrm flipV="1">
            <a:off x="3495674" y="3019425"/>
            <a:ext cx="914401" cy="960464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2B5C9595-6F04-4A5C-9512-74A036F3C07D}"/>
              </a:ext>
            </a:extLst>
          </p:cNvPr>
          <p:cNvCxnSpPr>
            <a:cxnSpLocks/>
            <a:stCxn id="58" idx="3"/>
          </p:cNvCxnSpPr>
          <p:nvPr/>
        </p:nvCxnSpPr>
        <p:spPr>
          <a:xfrm flipV="1">
            <a:off x="3495674" y="3028951"/>
            <a:ext cx="2486026" cy="950938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3E724062-CA12-4F35-AD93-9C7129B74464}"/>
              </a:ext>
            </a:extLst>
          </p:cNvPr>
          <p:cNvCxnSpPr>
            <a:cxnSpLocks/>
            <a:stCxn id="58" idx="3"/>
          </p:cNvCxnSpPr>
          <p:nvPr/>
        </p:nvCxnSpPr>
        <p:spPr>
          <a:xfrm flipV="1">
            <a:off x="3495674" y="3028951"/>
            <a:ext cx="3781426" cy="950938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0B8F4A9E-7291-43A5-967D-5EBA5C8BF836}"/>
              </a:ext>
            </a:extLst>
          </p:cNvPr>
          <p:cNvCxnSpPr>
            <a:cxnSpLocks/>
            <a:stCxn id="58" idx="3"/>
          </p:cNvCxnSpPr>
          <p:nvPr/>
        </p:nvCxnSpPr>
        <p:spPr>
          <a:xfrm flipV="1">
            <a:off x="3495674" y="3019425"/>
            <a:ext cx="4429126" cy="960464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4A11F07F-FDCE-4FAE-92E9-4050C5F48F9F}"/>
              </a:ext>
            </a:extLst>
          </p:cNvPr>
          <p:cNvSpPr txBox="1"/>
          <p:nvPr/>
        </p:nvSpPr>
        <p:spPr>
          <a:xfrm>
            <a:off x="3728580" y="5135996"/>
            <a:ext cx="174829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Group Name</a:t>
            </a:r>
            <a:endParaRPr lang="en-GB" dirty="0"/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29677EC-0A89-461F-AB3A-862ED14BA2F8}"/>
              </a:ext>
            </a:extLst>
          </p:cNvPr>
          <p:cNvCxnSpPr>
            <a:cxnSpLocks/>
            <a:stCxn id="78" idx="3"/>
          </p:cNvCxnSpPr>
          <p:nvPr/>
        </p:nvCxnSpPr>
        <p:spPr>
          <a:xfrm flipV="1">
            <a:off x="5476876" y="3028951"/>
            <a:ext cx="3171824" cy="2291711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BBD49D81-5173-45B9-A29E-2B60B9697B48}"/>
              </a:ext>
            </a:extLst>
          </p:cNvPr>
          <p:cNvCxnSpPr>
            <a:cxnSpLocks/>
            <a:stCxn id="78" idx="3"/>
          </p:cNvCxnSpPr>
          <p:nvPr/>
        </p:nvCxnSpPr>
        <p:spPr>
          <a:xfrm flipV="1">
            <a:off x="5476876" y="3057525"/>
            <a:ext cx="4152899" cy="2263137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4C346CF0-8C7C-4221-8C85-3AF719F0DD6B}"/>
              </a:ext>
            </a:extLst>
          </p:cNvPr>
          <p:cNvCxnSpPr>
            <a:cxnSpLocks/>
            <a:stCxn id="78" idx="3"/>
          </p:cNvCxnSpPr>
          <p:nvPr/>
        </p:nvCxnSpPr>
        <p:spPr>
          <a:xfrm flipV="1">
            <a:off x="5476876" y="3057525"/>
            <a:ext cx="4943474" cy="2263137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BFB5808-52C0-4AEA-BB5E-8F51F8C5E543}"/>
              </a:ext>
            </a:extLst>
          </p:cNvPr>
          <p:cNvCxnSpPr>
            <a:cxnSpLocks/>
            <a:stCxn id="78" idx="3"/>
          </p:cNvCxnSpPr>
          <p:nvPr/>
        </p:nvCxnSpPr>
        <p:spPr>
          <a:xfrm flipV="1">
            <a:off x="5476876" y="3067050"/>
            <a:ext cx="5829299" cy="2253612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651067D-F5FC-4CDB-87D8-A28E456F3E07}"/>
              </a:ext>
            </a:extLst>
          </p:cNvPr>
          <p:cNvCxnSpPr>
            <a:cxnSpLocks/>
          </p:cNvCxnSpPr>
          <p:nvPr/>
        </p:nvCxnSpPr>
        <p:spPr>
          <a:xfrm flipH="1" flipV="1">
            <a:off x="4146803" y="3057525"/>
            <a:ext cx="1349022" cy="2253602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5134B49-CF10-48A1-8EA3-CB8F95AE4812}"/>
              </a:ext>
            </a:extLst>
          </p:cNvPr>
          <p:cNvCxnSpPr>
            <a:cxnSpLocks/>
          </p:cNvCxnSpPr>
          <p:nvPr/>
        </p:nvCxnSpPr>
        <p:spPr>
          <a:xfrm flipH="1" flipV="1">
            <a:off x="5267325" y="3057525"/>
            <a:ext cx="228500" cy="2253602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2179576-A4B1-4D9A-883C-1CDAD1EDB9B6}"/>
              </a:ext>
            </a:extLst>
          </p:cNvPr>
          <p:cNvCxnSpPr>
            <a:cxnSpLocks/>
          </p:cNvCxnSpPr>
          <p:nvPr/>
        </p:nvCxnSpPr>
        <p:spPr>
          <a:xfrm flipV="1">
            <a:off x="5495824" y="3067050"/>
            <a:ext cx="1109222" cy="2244076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4A55625-4B2D-4554-8F23-9BBE9FD94122}"/>
              </a:ext>
            </a:extLst>
          </p:cNvPr>
          <p:cNvCxnSpPr>
            <a:cxnSpLocks/>
          </p:cNvCxnSpPr>
          <p:nvPr/>
        </p:nvCxnSpPr>
        <p:spPr>
          <a:xfrm flipV="1">
            <a:off x="5495824" y="3067050"/>
            <a:ext cx="2115631" cy="2244076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23000">
                  <a:srgbClr val="D4854A"/>
                </a:gs>
                <a:gs pos="47000">
                  <a:srgbClr val="B4AB3C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27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000"/>
                            </p:stCondLst>
                            <p:childTnLst>
                              <p:par>
                                <p:cTn id="1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500"/>
                            </p:stCondLst>
                            <p:childTnLst>
                              <p:par>
                                <p:cTn id="1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500"/>
                            </p:stCondLst>
                            <p:childTnLst>
                              <p:par>
                                <p:cTn id="24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000"/>
                            </p:stCondLst>
                            <p:childTnLst>
                              <p:par>
                                <p:cTn id="252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7" grpId="0" animBg="1"/>
      <p:bldP spid="17" grpId="1" animBg="1"/>
      <p:bldP spid="23" grpId="0" animBg="1"/>
      <p:bldP spid="23" grpId="1" animBg="1"/>
      <p:bldP spid="26" grpId="0" animBg="1"/>
      <p:bldP spid="26" grpId="1" animBg="1"/>
      <p:bldP spid="28" grpId="0" animBg="1"/>
      <p:bldP spid="28" grpId="1" animBg="1"/>
      <p:bldP spid="39" grpId="0" animBg="1"/>
      <p:bldP spid="39" grpId="1" animBg="1"/>
      <p:bldP spid="40" grpId="0" animBg="1"/>
      <p:bldP spid="40" grpId="1" animBg="1"/>
      <p:bldP spid="58" grpId="0" animBg="1"/>
      <p:bldP spid="58" grpId="1" animBg="1"/>
      <p:bldP spid="78" grpId="0" animBg="1"/>
      <p:bldP spid="7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3033E8-DF62-4C16-BAC7-485992075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652" y="1819275"/>
            <a:ext cx="8303236" cy="4991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5ED122-FDEA-409D-982A-1ABBEE5B7FFB}"/>
              </a:ext>
            </a:extLst>
          </p:cNvPr>
          <p:cNvSpPr txBox="1"/>
          <p:nvPr/>
        </p:nvSpPr>
        <p:spPr>
          <a:xfrm>
            <a:off x="190501" y="123825"/>
            <a:ext cx="452194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Screen Layout – </a:t>
            </a:r>
            <a:r>
              <a:rPr lang="en-CA" sz="2000" b="1" dirty="0"/>
              <a:t>Name Box</a:t>
            </a:r>
            <a:r>
              <a:rPr lang="en-CA" sz="2000" dirty="0"/>
              <a:t> &amp; </a:t>
            </a:r>
            <a:r>
              <a:rPr lang="en-CA" sz="2000" b="1" dirty="0"/>
              <a:t>Formula Bar</a:t>
            </a:r>
            <a:endParaRPr lang="en-GB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7F2B61-1DD7-4244-97A9-070758EEDF0F}"/>
              </a:ext>
            </a:extLst>
          </p:cNvPr>
          <p:cNvSpPr txBox="1"/>
          <p:nvPr/>
        </p:nvSpPr>
        <p:spPr>
          <a:xfrm>
            <a:off x="204732" y="708265"/>
            <a:ext cx="510043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Below the Ribbon there are two items of interest …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F9FF15-912C-4EB1-8674-194143A602EF}"/>
              </a:ext>
            </a:extLst>
          </p:cNvPr>
          <p:cNvSpPr/>
          <p:nvPr/>
        </p:nvSpPr>
        <p:spPr>
          <a:xfrm>
            <a:off x="3868752" y="3087172"/>
            <a:ext cx="804477" cy="23812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F57997-A3C1-4BA1-B139-48E2212F999A}"/>
              </a:ext>
            </a:extLst>
          </p:cNvPr>
          <p:cNvSpPr txBox="1"/>
          <p:nvPr/>
        </p:nvSpPr>
        <p:spPr>
          <a:xfrm>
            <a:off x="204732" y="1362075"/>
            <a:ext cx="187204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The Name Box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95D8C9-62A4-4FAF-AF09-3585C75B1229}"/>
              </a:ext>
            </a:extLst>
          </p:cNvPr>
          <p:cNvCxnSpPr>
            <a:cxnSpLocks/>
            <a:stCxn id="10" idx="3"/>
            <a:endCxn id="9" idx="1"/>
          </p:cNvCxnSpPr>
          <p:nvPr/>
        </p:nvCxnSpPr>
        <p:spPr>
          <a:xfrm>
            <a:off x="2076779" y="1546741"/>
            <a:ext cx="1791973" cy="1659493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C7D5AF5-BFD5-4084-9ECF-98F5075A0534}"/>
              </a:ext>
            </a:extLst>
          </p:cNvPr>
          <p:cNvSpPr txBox="1"/>
          <p:nvPr/>
        </p:nvSpPr>
        <p:spPr>
          <a:xfrm>
            <a:off x="8094269" y="4130159"/>
            <a:ext cx="31452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The Formula Bar</a:t>
            </a:r>
            <a:endParaRPr lang="en-GB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AC47156-5AD2-4B88-B343-3A2AF6C797AF}"/>
              </a:ext>
            </a:extLst>
          </p:cNvPr>
          <p:cNvCxnSpPr>
            <a:cxnSpLocks/>
            <a:stCxn id="26" idx="0"/>
            <a:endCxn id="28" idx="2"/>
          </p:cNvCxnSpPr>
          <p:nvPr/>
        </p:nvCxnSpPr>
        <p:spPr>
          <a:xfrm flipH="1" flipV="1">
            <a:off x="8486574" y="3325295"/>
            <a:ext cx="1180311" cy="804864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7DE209C8-B16D-4920-9CC6-2A26B324B6E8}"/>
              </a:ext>
            </a:extLst>
          </p:cNvPr>
          <p:cNvSpPr/>
          <p:nvPr/>
        </p:nvSpPr>
        <p:spPr>
          <a:xfrm>
            <a:off x="4866873" y="3087172"/>
            <a:ext cx="7239402" cy="23812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576C46-BF60-4FA0-9FFB-14B4850FE7D7}"/>
              </a:ext>
            </a:extLst>
          </p:cNvPr>
          <p:cNvSpPr/>
          <p:nvPr/>
        </p:nvSpPr>
        <p:spPr>
          <a:xfrm>
            <a:off x="3846154" y="3047013"/>
            <a:ext cx="8260121" cy="30578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7DCA49-C33D-45F3-86A0-47BF4933DB73}"/>
              </a:ext>
            </a:extLst>
          </p:cNvPr>
          <p:cNvSpPr txBox="1"/>
          <p:nvPr/>
        </p:nvSpPr>
        <p:spPr>
          <a:xfrm>
            <a:off x="5769717" y="126681"/>
            <a:ext cx="360494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This is the Name Box/Formula Bar</a:t>
            </a:r>
            <a:endParaRPr lang="en-GB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23B5177-5E19-4AA8-B05B-6407FD195915}"/>
              </a:ext>
            </a:extLst>
          </p:cNvPr>
          <p:cNvCxnSpPr>
            <a:cxnSpLocks/>
            <a:stCxn id="13" idx="2"/>
            <a:endCxn id="12" idx="0"/>
          </p:cNvCxnSpPr>
          <p:nvPr/>
        </p:nvCxnSpPr>
        <p:spPr>
          <a:xfrm>
            <a:off x="7572188" y="496013"/>
            <a:ext cx="404027" cy="25510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76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26" grpId="0" animBg="1"/>
      <p:bldP spid="26" grpId="1" animBg="1"/>
      <p:bldP spid="28" grpId="0" animBg="1"/>
      <p:bldP spid="28" grpId="1" animBg="1"/>
      <p:bldP spid="12" grpId="0" animBg="1"/>
      <p:bldP spid="12" grpId="1" animBg="1"/>
      <p:bldP spid="12" grpId="2" animBg="1"/>
      <p:bldP spid="13" grpId="0" animBg="1"/>
      <p:bldP spid="1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3033E8-DF62-4C16-BAC7-485992075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652" y="1819275"/>
            <a:ext cx="8303236" cy="4991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5ED122-FDEA-409D-982A-1ABBEE5B7FFB}"/>
              </a:ext>
            </a:extLst>
          </p:cNvPr>
          <p:cNvSpPr txBox="1"/>
          <p:nvPr/>
        </p:nvSpPr>
        <p:spPr>
          <a:xfrm>
            <a:off x="190501" y="123825"/>
            <a:ext cx="452194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Screen Layout – </a:t>
            </a:r>
            <a:r>
              <a:rPr lang="en-CA" sz="2000" b="1" dirty="0"/>
              <a:t>Document Worksheet</a:t>
            </a:r>
            <a:endParaRPr lang="en-GB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7F2B61-1DD7-4244-97A9-070758EEDF0F}"/>
              </a:ext>
            </a:extLst>
          </p:cNvPr>
          <p:cNvSpPr txBox="1"/>
          <p:nvPr/>
        </p:nvSpPr>
        <p:spPr>
          <a:xfrm>
            <a:off x="204731" y="708265"/>
            <a:ext cx="339520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worksheet has five items …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F9FF15-912C-4EB1-8674-194143A602EF}"/>
              </a:ext>
            </a:extLst>
          </p:cNvPr>
          <p:cNvSpPr/>
          <p:nvPr/>
        </p:nvSpPr>
        <p:spPr>
          <a:xfrm>
            <a:off x="3830652" y="3325295"/>
            <a:ext cx="198423" cy="2227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F57997-A3C1-4BA1-B139-48E2212F999A}"/>
              </a:ext>
            </a:extLst>
          </p:cNvPr>
          <p:cNvSpPr txBox="1"/>
          <p:nvPr/>
        </p:nvSpPr>
        <p:spPr>
          <a:xfrm>
            <a:off x="204732" y="1362075"/>
            <a:ext cx="258609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The Select All Button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95D8C9-62A4-4FAF-AF09-3585C75B1229}"/>
              </a:ext>
            </a:extLst>
          </p:cNvPr>
          <p:cNvCxnSpPr>
            <a:cxnSpLocks/>
            <a:stCxn id="10" idx="3"/>
            <a:endCxn id="9" idx="1"/>
          </p:cNvCxnSpPr>
          <p:nvPr/>
        </p:nvCxnSpPr>
        <p:spPr>
          <a:xfrm>
            <a:off x="2790825" y="1546741"/>
            <a:ext cx="1039827" cy="1889937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C7D5AF5-BFD5-4084-9ECF-98F5075A0534}"/>
              </a:ext>
            </a:extLst>
          </p:cNvPr>
          <p:cNvSpPr txBox="1"/>
          <p:nvPr/>
        </p:nvSpPr>
        <p:spPr>
          <a:xfrm>
            <a:off x="6913169" y="617607"/>
            <a:ext cx="314523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The Column Heading</a:t>
            </a:r>
            <a:endParaRPr lang="en-GB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AC47156-5AD2-4B88-B343-3A2AF6C797AF}"/>
              </a:ext>
            </a:extLst>
          </p:cNvPr>
          <p:cNvCxnSpPr>
            <a:cxnSpLocks/>
            <a:stCxn id="26" idx="2"/>
            <a:endCxn id="28" idx="0"/>
          </p:cNvCxnSpPr>
          <p:nvPr/>
        </p:nvCxnSpPr>
        <p:spPr>
          <a:xfrm flipH="1">
            <a:off x="8003353" y="986939"/>
            <a:ext cx="482432" cy="2338356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7030A0"/>
                </a:gs>
                <a:gs pos="100000">
                  <a:srgbClr val="7030A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7DE209C8-B16D-4920-9CC6-2A26B324B6E8}"/>
              </a:ext>
            </a:extLst>
          </p:cNvPr>
          <p:cNvSpPr/>
          <p:nvPr/>
        </p:nvSpPr>
        <p:spPr>
          <a:xfrm>
            <a:off x="4052831" y="3325295"/>
            <a:ext cx="7901044" cy="21800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21FA1F-8B6D-4C6C-AE52-6B9588E83287}"/>
              </a:ext>
            </a:extLst>
          </p:cNvPr>
          <p:cNvSpPr/>
          <p:nvPr/>
        </p:nvSpPr>
        <p:spPr>
          <a:xfrm>
            <a:off x="3825946" y="3557586"/>
            <a:ext cx="212654" cy="286226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4FA703-B755-4B25-B47B-B9741D948746}"/>
              </a:ext>
            </a:extLst>
          </p:cNvPr>
          <p:cNvSpPr txBox="1"/>
          <p:nvPr/>
        </p:nvSpPr>
        <p:spPr>
          <a:xfrm>
            <a:off x="190501" y="3398487"/>
            <a:ext cx="2771569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The Row Heading</a:t>
            </a:r>
            <a:endParaRPr lang="en-GB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E922F9-7F1F-443E-83AC-5F1B1E695B1F}"/>
              </a:ext>
            </a:extLst>
          </p:cNvPr>
          <p:cNvCxnSpPr>
            <a:cxnSpLocks/>
            <a:stCxn id="17" idx="3"/>
            <a:endCxn id="16" idx="1"/>
          </p:cNvCxnSpPr>
          <p:nvPr/>
        </p:nvCxnSpPr>
        <p:spPr>
          <a:xfrm>
            <a:off x="2962070" y="3583153"/>
            <a:ext cx="863876" cy="1405565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7030A0"/>
                </a:gs>
                <a:gs pos="100000">
                  <a:srgbClr val="7030A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4092571-7620-44AC-B88A-5F31A1B335CA}"/>
              </a:ext>
            </a:extLst>
          </p:cNvPr>
          <p:cNvSpPr txBox="1"/>
          <p:nvPr/>
        </p:nvSpPr>
        <p:spPr>
          <a:xfrm>
            <a:off x="6955576" y="4523389"/>
            <a:ext cx="209555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The Spreadsheet</a:t>
            </a:r>
            <a:endParaRPr lang="en-GB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4A09324-E186-4A55-A0BC-2781F98EE36D}"/>
              </a:ext>
            </a:extLst>
          </p:cNvPr>
          <p:cNvCxnSpPr>
            <a:cxnSpLocks/>
            <a:stCxn id="29" idx="3"/>
            <a:endCxn id="31" idx="3"/>
          </p:cNvCxnSpPr>
          <p:nvPr/>
        </p:nvCxnSpPr>
        <p:spPr>
          <a:xfrm>
            <a:off x="9051129" y="4708055"/>
            <a:ext cx="2936138" cy="281711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00B050"/>
                </a:gs>
                <a:gs pos="100000">
                  <a:srgbClr val="00B05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B9F8436-EFC4-4927-A37E-327BB5B67708}"/>
              </a:ext>
            </a:extLst>
          </p:cNvPr>
          <p:cNvSpPr/>
          <p:nvPr/>
        </p:nvSpPr>
        <p:spPr>
          <a:xfrm>
            <a:off x="4038282" y="3552778"/>
            <a:ext cx="7948985" cy="287397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F79BD80-E5DF-4732-A978-376A08125247}"/>
              </a:ext>
            </a:extLst>
          </p:cNvPr>
          <p:cNvCxnSpPr>
            <a:cxnSpLocks/>
            <a:stCxn id="29" idx="1"/>
          </p:cNvCxnSpPr>
          <p:nvPr/>
        </p:nvCxnSpPr>
        <p:spPr>
          <a:xfrm flipH="1">
            <a:off x="4054864" y="4708055"/>
            <a:ext cx="2900712" cy="183744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00B050"/>
                </a:gs>
                <a:gs pos="100000">
                  <a:srgbClr val="00B05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0E04D2A-D134-4458-A268-ABEBBB588A18}"/>
              </a:ext>
            </a:extLst>
          </p:cNvPr>
          <p:cNvCxnSpPr>
            <a:cxnSpLocks/>
            <a:stCxn id="29" idx="0"/>
          </p:cNvCxnSpPr>
          <p:nvPr/>
        </p:nvCxnSpPr>
        <p:spPr>
          <a:xfrm flipH="1" flipV="1">
            <a:off x="7977989" y="3583153"/>
            <a:ext cx="25364" cy="940236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00B050"/>
                </a:gs>
                <a:gs pos="100000">
                  <a:srgbClr val="00B05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E211AF4-C562-43FF-BC9D-76CFDF05A3EE}"/>
              </a:ext>
            </a:extLst>
          </p:cNvPr>
          <p:cNvCxnSpPr>
            <a:cxnSpLocks/>
            <a:stCxn id="29" idx="2"/>
            <a:endCxn id="31" idx="2"/>
          </p:cNvCxnSpPr>
          <p:nvPr/>
        </p:nvCxnSpPr>
        <p:spPr>
          <a:xfrm>
            <a:off x="8003353" y="4892721"/>
            <a:ext cx="9422" cy="1534033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00B050"/>
                </a:gs>
                <a:gs pos="100000">
                  <a:srgbClr val="00B05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9A895F6A-F773-4A26-94D0-6057901FD563}"/>
              </a:ext>
            </a:extLst>
          </p:cNvPr>
          <p:cNvSpPr/>
          <p:nvPr/>
        </p:nvSpPr>
        <p:spPr>
          <a:xfrm>
            <a:off x="11979673" y="3325294"/>
            <a:ext cx="136127" cy="329457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B9269B4-E655-4FE8-8B8F-4CA3E45D5723}"/>
              </a:ext>
            </a:extLst>
          </p:cNvPr>
          <p:cNvSpPr/>
          <p:nvPr/>
        </p:nvSpPr>
        <p:spPr>
          <a:xfrm>
            <a:off x="8867776" y="6426754"/>
            <a:ext cx="3110936" cy="19311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F54EE67-00DA-43A3-81C6-9F6FEB52629D}"/>
              </a:ext>
            </a:extLst>
          </p:cNvPr>
          <p:cNvSpPr txBox="1"/>
          <p:nvPr/>
        </p:nvSpPr>
        <p:spPr>
          <a:xfrm>
            <a:off x="8058690" y="5463625"/>
            <a:ext cx="346423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Horizontal &amp; Vertical Scrollbars</a:t>
            </a:r>
            <a:endParaRPr lang="en-GB" dirty="0"/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7E72DA57-DC75-4DCD-A735-6841C7E7007E}"/>
              </a:ext>
            </a:extLst>
          </p:cNvPr>
          <p:cNvCxnSpPr>
            <a:cxnSpLocks/>
            <a:stCxn id="61" idx="2"/>
            <a:endCxn id="60" idx="0"/>
          </p:cNvCxnSpPr>
          <p:nvPr/>
        </p:nvCxnSpPr>
        <p:spPr>
          <a:xfrm>
            <a:off x="9790807" y="5832957"/>
            <a:ext cx="632437" cy="593797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C00000"/>
                </a:gs>
                <a:gs pos="100000">
                  <a:srgbClr val="C0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A24E06D1-A6FD-41CB-BB74-8A356CEC18BA}"/>
              </a:ext>
            </a:extLst>
          </p:cNvPr>
          <p:cNvCxnSpPr>
            <a:cxnSpLocks/>
          </p:cNvCxnSpPr>
          <p:nvPr/>
        </p:nvCxnSpPr>
        <p:spPr>
          <a:xfrm flipV="1">
            <a:off x="11516959" y="5549036"/>
            <a:ext cx="491289" cy="97724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C00000"/>
                </a:gs>
                <a:gs pos="100000">
                  <a:srgbClr val="C0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748AC70F-B1BC-4B9D-ABA4-697456D6BA23}"/>
              </a:ext>
            </a:extLst>
          </p:cNvPr>
          <p:cNvSpPr/>
          <p:nvPr/>
        </p:nvSpPr>
        <p:spPr>
          <a:xfrm>
            <a:off x="3830652" y="6424615"/>
            <a:ext cx="5006186" cy="19311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E1176DA-E584-4FC8-96FF-9E461D610F90}"/>
              </a:ext>
            </a:extLst>
          </p:cNvPr>
          <p:cNvSpPr txBox="1"/>
          <p:nvPr/>
        </p:nvSpPr>
        <p:spPr>
          <a:xfrm>
            <a:off x="204732" y="5239006"/>
            <a:ext cx="2771569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The Sheet Tabs</a:t>
            </a:r>
            <a:endParaRPr lang="en-GB" dirty="0"/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1BB077A-E9F8-4ADB-BA13-2180FAE7DC1E}"/>
              </a:ext>
            </a:extLst>
          </p:cNvPr>
          <p:cNvCxnSpPr>
            <a:cxnSpLocks/>
            <a:stCxn id="70" idx="3"/>
            <a:endCxn id="69" idx="1"/>
          </p:cNvCxnSpPr>
          <p:nvPr/>
        </p:nvCxnSpPr>
        <p:spPr>
          <a:xfrm>
            <a:off x="2976301" y="5423672"/>
            <a:ext cx="854351" cy="1097503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00B0F0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FF7C4C72-FE0D-4CA5-83CA-446A459D07CC}"/>
              </a:ext>
            </a:extLst>
          </p:cNvPr>
          <p:cNvSpPr/>
          <p:nvPr/>
        </p:nvSpPr>
        <p:spPr>
          <a:xfrm>
            <a:off x="4193059" y="6639697"/>
            <a:ext cx="5597747" cy="18947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FF5FB3-CF0B-46E0-8224-17C364B69B6D}"/>
              </a:ext>
            </a:extLst>
          </p:cNvPr>
          <p:cNvSpPr txBox="1"/>
          <p:nvPr/>
        </p:nvSpPr>
        <p:spPr>
          <a:xfrm>
            <a:off x="3666843" y="5622695"/>
            <a:ext cx="230304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Current Status Bar</a:t>
            </a:r>
            <a:endParaRPr lang="en-GB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181EFAF-22BC-48F6-B06D-734A4F0FEDBA}"/>
              </a:ext>
            </a:extLst>
          </p:cNvPr>
          <p:cNvCxnSpPr>
            <a:cxnSpLocks/>
            <a:stCxn id="33" idx="3"/>
            <a:endCxn id="32" idx="0"/>
          </p:cNvCxnSpPr>
          <p:nvPr/>
        </p:nvCxnSpPr>
        <p:spPr>
          <a:xfrm>
            <a:off x="5969886" y="5807361"/>
            <a:ext cx="1022047" cy="832336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7030A0"/>
                </a:gs>
                <a:gs pos="100000">
                  <a:srgbClr val="7030A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1B37B56A-E057-4478-A107-319A3D2A3593}"/>
              </a:ext>
            </a:extLst>
          </p:cNvPr>
          <p:cNvSpPr/>
          <p:nvPr/>
        </p:nvSpPr>
        <p:spPr>
          <a:xfrm>
            <a:off x="9814437" y="6643470"/>
            <a:ext cx="861801" cy="18569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CE86CF-4791-4664-A776-709E89005ED5}"/>
              </a:ext>
            </a:extLst>
          </p:cNvPr>
          <p:cNvSpPr txBox="1"/>
          <p:nvPr/>
        </p:nvSpPr>
        <p:spPr>
          <a:xfrm>
            <a:off x="7099999" y="5932212"/>
            <a:ext cx="2322159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Page View Buttons</a:t>
            </a:r>
            <a:endParaRPr lang="en-GB" dirty="0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1C35C4F-1F1A-4287-A6A3-4125B602F6B6}"/>
              </a:ext>
            </a:extLst>
          </p:cNvPr>
          <p:cNvCxnSpPr>
            <a:cxnSpLocks/>
            <a:stCxn id="36" idx="2"/>
            <a:endCxn id="35" idx="0"/>
          </p:cNvCxnSpPr>
          <p:nvPr/>
        </p:nvCxnSpPr>
        <p:spPr>
          <a:xfrm>
            <a:off x="8261079" y="6301544"/>
            <a:ext cx="1984259" cy="341926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00B050"/>
                </a:gs>
                <a:gs pos="100000">
                  <a:srgbClr val="00B05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52E23E56-298C-4086-96C1-49D2C17B4DC2}"/>
              </a:ext>
            </a:extLst>
          </p:cNvPr>
          <p:cNvSpPr/>
          <p:nvPr/>
        </p:nvSpPr>
        <p:spPr>
          <a:xfrm>
            <a:off x="10702850" y="6642312"/>
            <a:ext cx="1431038" cy="18569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73C53E4-8C8C-467D-AA6A-591FF480235F}"/>
              </a:ext>
            </a:extLst>
          </p:cNvPr>
          <p:cNvSpPr txBox="1"/>
          <p:nvPr/>
        </p:nvSpPr>
        <p:spPr>
          <a:xfrm>
            <a:off x="9422158" y="3945644"/>
            <a:ext cx="151576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Zoom Bar</a:t>
            </a:r>
            <a:endParaRPr lang="en-GB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046FCFC-34D0-4E39-90DD-8A6AD92D3758}"/>
              </a:ext>
            </a:extLst>
          </p:cNvPr>
          <p:cNvCxnSpPr>
            <a:cxnSpLocks/>
            <a:stCxn id="49" idx="2"/>
            <a:endCxn id="48" idx="0"/>
          </p:cNvCxnSpPr>
          <p:nvPr/>
        </p:nvCxnSpPr>
        <p:spPr>
          <a:xfrm>
            <a:off x="10180039" y="4314976"/>
            <a:ext cx="1238330" cy="2327336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00B0F0"/>
                </a:gs>
                <a:gs pos="100000">
                  <a:srgbClr val="00B0F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153F6AD6-ECA3-4D5A-A618-AA8F766D85EB}"/>
              </a:ext>
            </a:extLst>
          </p:cNvPr>
          <p:cNvSpPr txBox="1"/>
          <p:nvPr/>
        </p:nvSpPr>
        <p:spPr>
          <a:xfrm>
            <a:off x="190501" y="123825"/>
            <a:ext cx="299084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Screen Layout – </a:t>
            </a:r>
            <a:r>
              <a:rPr lang="en-CA" sz="2000" b="1" dirty="0"/>
              <a:t>Status Bar</a:t>
            </a:r>
            <a:endParaRPr lang="en-GB" sz="2000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6BFFBD8-8651-4CC7-A5CA-697E898BFC1D}"/>
              </a:ext>
            </a:extLst>
          </p:cNvPr>
          <p:cNvSpPr txBox="1"/>
          <p:nvPr/>
        </p:nvSpPr>
        <p:spPr>
          <a:xfrm>
            <a:off x="204732" y="708265"/>
            <a:ext cx="314806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status bar has four items …</a:t>
            </a:r>
            <a:endParaRPr lang="en-GB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0AC5A2C-3E09-4EAA-A59E-060789B8D6F1}"/>
              </a:ext>
            </a:extLst>
          </p:cNvPr>
          <p:cNvSpPr/>
          <p:nvPr/>
        </p:nvSpPr>
        <p:spPr>
          <a:xfrm>
            <a:off x="3830594" y="6636567"/>
            <a:ext cx="335853" cy="19260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B58229C-F086-488A-88F8-E13ED3F97C87}"/>
              </a:ext>
            </a:extLst>
          </p:cNvPr>
          <p:cNvSpPr txBox="1"/>
          <p:nvPr/>
        </p:nvSpPr>
        <p:spPr>
          <a:xfrm>
            <a:off x="199380" y="5992027"/>
            <a:ext cx="230304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Cursor State</a:t>
            </a:r>
            <a:endParaRPr lang="en-GB" dirty="0"/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F7ACB5B-D572-4016-90BF-20A558B778C5}"/>
              </a:ext>
            </a:extLst>
          </p:cNvPr>
          <p:cNvCxnSpPr>
            <a:cxnSpLocks/>
            <a:stCxn id="65" idx="3"/>
            <a:endCxn id="64" idx="1"/>
          </p:cNvCxnSpPr>
          <p:nvPr/>
        </p:nvCxnSpPr>
        <p:spPr>
          <a:xfrm>
            <a:off x="2502423" y="6176693"/>
            <a:ext cx="1328171" cy="556175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C00000"/>
                </a:gs>
                <a:gs pos="100000">
                  <a:srgbClr val="C0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87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500"/>
                            </p:stCondLst>
                            <p:childTnLst>
                              <p:par>
                                <p:cTn id="19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500"/>
                            </p:stCondLst>
                            <p:childTnLst>
                              <p:par>
                                <p:cTn id="2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"/>
                            </p:stCondLst>
                            <p:childTnLst>
                              <p:par>
                                <p:cTn id="21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2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00"/>
                            </p:stCondLst>
                            <p:childTnLst>
                              <p:par>
                                <p:cTn id="2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500"/>
                            </p:stCondLst>
                            <p:childTnLst>
                              <p:par>
                                <p:cTn id="2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3000"/>
                            </p:stCondLst>
                            <p:childTnLst>
                              <p:par>
                                <p:cTn id="2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3500"/>
                            </p:stCondLst>
                            <p:childTnLst>
                              <p:par>
                                <p:cTn id="2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500"/>
                            </p:stCondLst>
                            <p:childTnLst>
                              <p:par>
                                <p:cTn id="25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500"/>
                            </p:stCondLst>
                            <p:childTnLst>
                              <p:par>
                                <p:cTn id="26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2000"/>
                            </p:stCondLst>
                            <p:childTnLst>
                              <p:par>
                                <p:cTn id="2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500"/>
                            </p:stCondLst>
                            <p:childTnLst>
                              <p:par>
                                <p:cTn id="28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000"/>
                            </p:stCondLst>
                            <p:childTnLst>
                              <p:par>
                                <p:cTn id="290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1500"/>
                            </p:stCondLst>
                            <p:childTnLst>
                              <p:par>
                                <p:cTn id="2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2500"/>
                            </p:stCondLst>
                            <p:childTnLst>
                              <p:par>
                                <p:cTn id="3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500"/>
                            </p:stCondLst>
                            <p:childTnLst>
                              <p:par>
                                <p:cTn id="31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00"/>
                            </p:stCondLst>
                            <p:childTnLst>
                              <p:par>
                                <p:cTn id="320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500"/>
                            </p:stCondLst>
                            <p:childTnLst>
                              <p:par>
                                <p:cTn id="3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2000"/>
                            </p:stCondLst>
                            <p:childTnLst>
                              <p:par>
                                <p:cTn id="3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500"/>
                            </p:stCondLst>
                            <p:childTnLst>
                              <p:par>
                                <p:cTn id="34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1000"/>
                            </p:stCondLst>
                            <p:childTnLst>
                              <p:par>
                                <p:cTn id="34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8" grpId="1" animBg="1"/>
      <p:bldP spid="9" grpId="0" animBg="1"/>
      <p:bldP spid="9" grpId="1" animBg="1"/>
      <p:bldP spid="9" grpId="2" animBg="1"/>
      <p:bldP spid="10" grpId="0" animBg="1"/>
      <p:bldP spid="10" grpId="1" animBg="1"/>
      <p:bldP spid="26" grpId="0" animBg="1"/>
      <p:bldP spid="26" grpId="1" animBg="1"/>
      <p:bldP spid="28" grpId="0" animBg="1"/>
      <p:bldP spid="28" grpId="1" animBg="1"/>
      <p:bldP spid="16" grpId="0" animBg="1"/>
      <p:bldP spid="16" grpId="1" animBg="1"/>
      <p:bldP spid="17" grpId="0" animBg="1"/>
      <p:bldP spid="17" grpId="1" animBg="1"/>
      <p:bldP spid="29" grpId="0" animBg="1"/>
      <p:bldP spid="29" grpId="1" animBg="1"/>
      <p:bldP spid="31" grpId="0" animBg="1"/>
      <p:bldP spid="31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9" grpId="0" animBg="1"/>
      <p:bldP spid="69" grpId="1" animBg="1"/>
      <p:bldP spid="70" grpId="0" animBg="1"/>
      <p:bldP spid="70" grpId="1" animBg="1"/>
      <p:bldP spid="32" grpId="0" animBg="1"/>
      <p:bldP spid="32" grpId="1" animBg="1"/>
      <p:bldP spid="33" grpId="0" animBg="1"/>
      <p:bldP spid="33" grpId="1" animBg="1"/>
      <p:bldP spid="35" grpId="0" animBg="1"/>
      <p:bldP spid="35" grpId="1" animBg="1"/>
      <p:bldP spid="36" grpId="0" animBg="1"/>
      <p:bldP spid="36" grpId="1" animBg="1"/>
      <p:bldP spid="48" grpId="0" animBg="1"/>
      <p:bldP spid="48" grpId="1" animBg="1"/>
      <p:bldP spid="49" grpId="0" animBg="1"/>
      <p:bldP spid="49" grpId="1" animBg="1"/>
      <p:bldP spid="57" grpId="0" animBg="1"/>
      <p:bldP spid="58" grpId="0" animBg="1"/>
      <p:bldP spid="64" grpId="0" animBg="1"/>
      <p:bldP spid="64" grpId="1" animBg="1"/>
      <p:bldP spid="65" grpId="0" animBg="1"/>
      <p:bldP spid="6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99BC7E-C2CD-40A6-9E67-5B9903561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652" y="1819275"/>
            <a:ext cx="8303236" cy="4991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C33CF0-ED5A-4F56-88CD-BC8A261839F2}"/>
              </a:ext>
            </a:extLst>
          </p:cNvPr>
          <p:cNvSpPr txBox="1"/>
          <p:nvPr/>
        </p:nvSpPr>
        <p:spPr>
          <a:xfrm>
            <a:off x="190501" y="123825"/>
            <a:ext cx="3788375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</a:t>
            </a:r>
            <a:r>
              <a:rPr lang="en-CA" sz="2000" b="1" dirty="0"/>
              <a:t>A Quick Overview</a:t>
            </a:r>
            <a:endParaRPr lang="en-GB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2DBD42-3443-4C44-9D31-59BF8EA91221}"/>
              </a:ext>
            </a:extLst>
          </p:cNvPr>
          <p:cNvSpPr txBox="1"/>
          <p:nvPr/>
        </p:nvSpPr>
        <p:spPr>
          <a:xfrm>
            <a:off x="4587207" y="523935"/>
            <a:ext cx="245614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dirty="0"/>
              <a:t>File</a:t>
            </a:r>
            <a:r>
              <a:rPr lang="en-CA" dirty="0"/>
              <a:t> tab ...</a:t>
            </a:r>
            <a:endParaRPr lang="en-GB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EC360A5-40A5-425A-9115-0A0730600A5E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4160111" y="893267"/>
            <a:ext cx="1655168" cy="1190906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DDC34465-A4F8-4A32-902C-3AA09DC0125D}"/>
              </a:ext>
            </a:extLst>
          </p:cNvPr>
          <p:cNvSpPr/>
          <p:nvPr/>
        </p:nvSpPr>
        <p:spPr>
          <a:xfrm>
            <a:off x="3830652" y="2092411"/>
            <a:ext cx="468835" cy="2227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9" grpId="0" animBg="1"/>
      <p:bldP spid="9" grpId="1" animBg="1"/>
      <p:bldP spid="9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C91EE24-478E-41E0-BCE7-83E550029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81" y="1334530"/>
            <a:ext cx="9107744" cy="54663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C33CF0-ED5A-4F56-88CD-BC8A261839F2}"/>
              </a:ext>
            </a:extLst>
          </p:cNvPr>
          <p:cNvSpPr txBox="1"/>
          <p:nvPr/>
        </p:nvSpPr>
        <p:spPr>
          <a:xfrm>
            <a:off x="190501" y="123825"/>
            <a:ext cx="45133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- </a:t>
            </a:r>
            <a:r>
              <a:rPr lang="en-CA" sz="2000" b="1" dirty="0"/>
              <a:t>Info</a:t>
            </a:r>
            <a:endParaRPr lang="en-GB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2DBD42-3443-4C44-9D31-59BF8EA91221}"/>
              </a:ext>
            </a:extLst>
          </p:cNvPr>
          <p:cNvSpPr txBox="1"/>
          <p:nvPr/>
        </p:nvSpPr>
        <p:spPr>
          <a:xfrm>
            <a:off x="4587207" y="523935"/>
            <a:ext cx="418609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Info tab if it is not already there.</a:t>
            </a:r>
            <a:endParaRPr lang="en-GB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EC360A5-40A5-425A-9115-0A0730600A5E}"/>
              </a:ext>
            </a:extLst>
          </p:cNvPr>
          <p:cNvCxnSpPr>
            <a:cxnSpLocks/>
            <a:stCxn id="4" idx="2"/>
            <a:endCxn id="9" idx="0"/>
          </p:cNvCxnSpPr>
          <p:nvPr/>
        </p:nvCxnSpPr>
        <p:spPr>
          <a:xfrm flipH="1">
            <a:off x="3543536" y="893267"/>
            <a:ext cx="3136716" cy="1092052"/>
          </a:xfrm>
          <a:prstGeom prst="straightConnector1">
            <a:avLst/>
          </a:prstGeom>
          <a:ln w="19050">
            <a:gradFill flip="none" rotWithShape="1">
              <a:gsLst>
                <a:gs pos="0">
                  <a:schemeClr val="accent2"/>
                </a:gs>
                <a:gs pos="33000">
                  <a:srgbClr val="F4552A"/>
                </a:gs>
                <a:gs pos="64000">
                  <a:srgbClr val="F84426"/>
                </a:gs>
                <a:gs pos="100000">
                  <a:srgbClr val="FF0000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DDC34465-A4F8-4A32-902C-3AA09DC0125D}"/>
              </a:ext>
            </a:extLst>
          </p:cNvPr>
          <p:cNvSpPr/>
          <p:nvPr/>
        </p:nvSpPr>
        <p:spPr>
          <a:xfrm>
            <a:off x="3034056" y="1985319"/>
            <a:ext cx="1018959" cy="2872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EC97C3-311C-45D3-808B-8C648DE8D805}"/>
              </a:ext>
            </a:extLst>
          </p:cNvPr>
          <p:cNvSpPr txBox="1"/>
          <p:nvPr/>
        </p:nvSpPr>
        <p:spPr>
          <a:xfrm>
            <a:off x="204732" y="708265"/>
            <a:ext cx="271146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… to display the </a:t>
            </a:r>
            <a:r>
              <a:rPr lang="en-CA" b="1" dirty="0"/>
              <a:t>Backstage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36553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9" grpId="0" animBg="1"/>
      <p:bldP spid="9" grpId="1" animBg="1"/>
      <p:bldP spid="9" grpId="2" animBg="1"/>
      <p:bldP spid="12" grpId="0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C9CB2F61-B83F-4204-BEA6-1C4D8F8F7CC8}"/>
              </a:ext>
            </a:extLst>
          </p:cNvPr>
          <p:cNvSpPr txBox="1"/>
          <p:nvPr/>
        </p:nvSpPr>
        <p:spPr>
          <a:xfrm>
            <a:off x="190501" y="123825"/>
            <a:ext cx="45133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- </a:t>
            </a:r>
            <a:r>
              <a:rPr lang="en-CA" sz="2000" b="1" dirty="0"/>
              <a:t>Info</a:t>
            </a:r>
            <a:endParaRPr lang="en-GB" sz="20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550AC5-2AFD-423F-B095-8DAACAC5C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941181"/>
            <a:ext cx="9763125" cy="58596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DD9476-8A64-4804-ABDD-5B6BAFECB0C0}"/>
              </a:ext>
            </a:extLst>
          </p:cNvPr>
          <p:cNvSpPr txBox="1"/>
          <p:nvPr/>
        </p:nvSpPr>
        <p:spPr>
          <a:xfrm>
            <a:off x="6721052" y="139214"/>
            <a:ext cx="276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Protecting Your  Workbook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0C4436-9439-4ABE-93E3-83CBB1971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150" y="2178118"/>
            <a:ext cx="845177" cy="7651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998A97-7D79-4287-AF29-78D71816E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625" y="2943225"/>
            <a:ext cx="2679625" cy="31546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672741-AD18-4CA8-80A6-AB1E8AE4F93D}"/>
              </a:ext>
            </a:extLst>
          </p:cNvPr>
          <p:cNvSpPr txBox="1"/>
          <p:nvPr/>
        </p:nvSpPr>
        <p:spPr>
          <a:xfrm>
            <a:off x="6910386" y="1079534"/>
            <a:ext cx="5053013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Always Open as a Read Only document will help to protect it from unwanted changes.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606CB7-9C85-4EA4-9CEF-A45E9AB7936D}"/>
              </a:ext>
            </a:extLst>
          </p:cNvPr>
          <p:cNvSpPr txBox="1"/>
          <p:nvPr/>
        </p:nvSpPr>
        <p:spPr>
          <a:xfrm>
            <a:off x="6910386" y="1991622"/>
            <a:ext cx="5053012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you Encrypt with a Password others must know the password to make any changes.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B2A0D7-DFD0-4D29-9555-DFA405347F69}"/>
              </a:ext>
            </a:extLst>
          </p:cNvPr>
          <p:cNvSpPr txBox="1"/>
          <p:nvPr/>
        </p:nvSpPr>
        <p:spPr>
          <a:xfrm>
            <a:off x="6910386" y="2903710"/>
            <a:ext cx="5053012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Protect specific things on the Current Sheet.  Also, do this by right-clicking on the sheet tab.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E8337A-C0A5-4FEF-846A-E3CAD1607821}"/>
              </a:ext>
            </a:extLst>
          </p:cNvPr>
          <p:cNvSpPr txBox="1"/>
          <p:nvPr/>
        </p:nvSpPr>
        <p:spPr>
          <a:xfrm>
            <a:off x="6910386" y="3815679"/>
            <a:ext cx="5053012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Protect only changes to the Workbook structure such as the number of sheets.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8FDFBB-9492-4091-BFA7-9CD5CE9D1FD7}"/>
              </a:ext>
            </a:extLst>
          </p:cNvPr>
          <p:cNvSpPr txBox="1"/>
          <p:nvPr/>
        </p:nvSpPr>
        <p:spPr>
          <a:xfrm>
            <a:off x="6910386" y="4727648"/>
            <a:ext cx="5053012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Verify that the workbook is authentic by Adding a Digital Signature.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095739-FF22-4BD5-9F07-82D9627874FF}"/>
              </a:ext>
            </a:extLst>
          </p:cNvPr>
          <p:cNvSpPr txBox="1"/>
          <p:nvPr/>
        </p:nvSpPr>
        <p:spPr>
          <a:xfrm>
            <a:off x="6910386" y="5639617"/>
            <a:ext cx="5053012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Mark as Final sets the document status field as Final, makes it read-only, proofing is disabled.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A7F8331-C630-4397-A5B2-7A0F6C0019F1}"/>
              </a:ext>
            </a:extLst>
          </p:cNvPr>
          <p:cNvSpPr/>
          <p:nvPr/>
        </p:nvSpPr>
        <p:spPr>
          <a:xfrm>
            <a:off x="3911675" y="2952750"/>
            <a:ext cx="2632000" cy="5143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2614EC1-42F1-4484-8187-A78CF3A0F718}"/>
              </a:ext>
            </a:extLst>
          </p:cNvPr>
          <p:cNvCxnSpPr>
            <a:stCxn id="12" idx="1"/>
            <a:endCxn id="18" idx="0"/>
          </p:cNvCxnSpPr>
          <p:nvPr/>
        </p:nvCxnSpPr>
        <p:spPr>
          <a:xfrm flipH="1">
            <a:off x="5227675" y="1402700"/>
            <a:ext cx="1682711" cy="15500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BB0AE50D-F956-43A0-BCDB-4CA54A6F4BFB}"/>
              </a:ext>
            </a:extLst>
          </p:cNvPr>
          <p:cNvSpPr/>
          <p:nvPr/>
        </p:nvSpPr>
        <p:spPr>
          <a:xfrm>
            <a:off x="3911675" y="3486825"/>
            <a:ext cx="2632000" cy="4279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5FA335-5EC8-44D2-922C-1C4020708E1F}"/>
              </a:ext>
            </a:extLst>
          </p:cNvPr>
          <p:cNvCxnSpPr>
            <a:cxnSpLocks/>
            <a:endCxn id="21" idx="3"/>
          </p:cNvCxnSpPr>
          <p:nvPr/>
        </p:nvCxnSpPr>
        <p:spPr>
          <a:xfrm flipH="1">
            <a:off x="6543675" y="2315246"/>
            <a:ext cx="354754" cy="138555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DC166920-FAA3-44BE-9DF8-5183823E561C}"/>
              </a:ext>
            </a:extLst>
          </p:cNvPr>
          <p:cNvSpPr/>
          <p:nvPr/>
        </p:nvSpPr>
        <p:spPr>
          <a:xfrm>
            <a:off x="3911675" y="3929718"/>
            <a:ext cx="2632000" cy="55655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261AC9E-CD0F-4ECD-B8BA-996DEF8B02DD}"/>
              </a:ext>
            </a:extLst>
          </p:cNvPr>
          <p:cNvCxnSpPr>
            <a:cxnSpLocks/>
            <a:stCxn id="14" idx="1"/>
            <a:endCxn id="25" idx="3"/>
          </p:cNvCxnSpPr>
          <p:nvPr/>
        </p:nvCxnSpPr>
        <p:spPr>
          <a:xfrm flipH="1">
            <a:off x="6543675" y="3226876"/>
            <a:ext cx="366711" cy="98112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F131C158-15C8-4560-B108-B2F242BD9788}"/>
              </a:ext>
            </a:extLst>
          </p:cNvPr>
          <p:cNvSpPr/>
          <p:nvPr/>
        </p:nvSpPr>
        <p:spPr>
          <a:xfrm>
            <a:off x="3911675" y="4502175"/>
            <a:ext cx="2632000" cy="5079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3257D96-5378-45A4-B5A3-5011824A0F20}"/>
              </a:ext>
            </a:extLst>
          </p:cNvPr>
          <p:cNvCxnSpPr>
            <a:cxnSpLocks/>
            <a:stCxn id="15" idx="1"/>
            <a:endCxn id="28" idx="3"/>
          </p:cNvCxnSpPr>
          <p:nvPr/>
        </p:nvCxnSpPr>
        <p:spPr>
          <a:xfrm flipH="1">
            <a:off x="6543675" y="4138845"/>
            <a:ext cx="366711" cy="61731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C7D260AE-BB1D-4ECD-A835-4C1F96F345C5}"/>
              </a:ext>
            </a:extLst>
          </p:cNvPr>
          <p:cNvSpPr/>
          <p:nvPr/>
        </p:nvSpPr>
        <p:spPr>
          <a:xfrm>
            <a:off x="3917990" y="5031326"/>
            <a:ext cx="2632000" cy="5079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8018593-C1B7-4E58-87FC-A6D65804E86F}"/>
              </a:ext>
            </a:extLst>
          </p:cNvPr>
          <p:cNvCxnSpPr>
            <a:cxnSpLocks/>
            <a:stCxn id="16" idx="1"/>
            <a:endCxn id="33" idx="3"/>
          </p:cNvCxnSpPr>
          <p:nvPr/>
        </p:nvCxnSpPr>
        <p:spPr>
          <a:xfrm flipH="1">
            <a:off x="6549990" y="5050814"/>
            <a:ext cx="360396" cy="2345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2F3F07F9-F605-4AE6-B7DD-AD0B597D3CFA}"/>
              </a:ext>
            </a:extLst>
          </p:cNvPr>
          <p:cNvSpPr/>
          <p:nvPr/>
        </p:nvSpPr>
        <p:spPr>
          <a:xfrm>
            <a:off x="3913617" y="5562040"/>
            <a:ext cx="2632000" cy="5079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0727CF6-10F3-47F4-A8EC-43C09D71284E}"/>
              </a:ext>
            </a:extLst>
          </p:cNvPr>
          <p:cNvCxnSpPr>
            <a:cxnSpLocks/>
            <a:stCxn id="17" idx="1"/>
            <a:endCxn id="36" idx="3"/>
          </p:cNvCxnSpPr>
          <p:nvPr/>
        </p:nvCxnSpPr>
        <p:spPr>
          <a:xfrm flipH="1" flipV="1">
            <a:off x="6545617" y="5816028"/>
            <a:ext cx="364769" cy="14675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82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5" grpId="0" animBg="1"/>
      <p:bldP spid="28" grpId="0" animBg="1"/>
      <p:bldP spid="33" grpId="0" animBg="1"/>
      <p:bldP spid="3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3550AC5-2AFD-423F-B095-8DAACAC5C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941181"/>
            <a:ext cx="9763125" cy="58596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ADCAFC-5A22-4403-9B6F-9D30A336FD7A}"/>
              </a:ext>
            </a:extLst>
          </p:cNvPr>
          <p:cNvSpPr txBox="1"/>
          <p:nvPr/>
        </p:nvSpPr>
        <p:spPr>
          <a:xfrm>
            <a:off x="6812758" y="139214"/>
            <a:ext cx="2757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Inspecting Your  Workbook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A60B96-AB2E-4353-808D-5AB3D0B01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25" y="3235393"/>
            <a:ext cx="857250" cy="776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F2D194-DA1A-463A-8B9D-6255F89A4E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24" y="4011430"/>
            <a:ext cx="2762251" cy="160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B89973-C946-4AD7-8E47-DB5198C664DD}"/>
              </a:ext>
            </a:extLst>
          </p:cNvPr>
          <p:cNvSpPr txBox="1"/>
          <p:nvPr/>
        </p:nvSpPr>
        <p:spPr>
          <a:xfrm>
            <a:off x="6923009" y="2153904"/>
            <a:ext cx="5053013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Check and update hidden document properties and personal information.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0E1B57-B135-4C29-8476-36AF3B5BCF20}"/>
              </a:ext>
            </a:extLst>
          </p:cNvPr>
          <p:cNvSpPr txBox="1"/>
          <p:nvPr/>
        </p:nvSpPr>
        <p:spPr>
          <a:xfrm>
            <a:off x="6923009" y="3065992"/>
            <a:ext cx="5053012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Check your document for accessibility by those people with disabilities.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2C48C2-E4BC-46AB-9430-851C1B2424CB}"/>
              </a:ext>
            </a:extLst>
          </p:cNvPr>
          <p:cNvSpPr txBox="1"/>
          <p:nvPr/>
        </p:nvSpPr>
        <p:spPr>
          <a:xfrm>
            <a:off x="6923009" y="3978080"/>
            <a:ext cx="5053012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Check if your workbook is compatible with earlier versions of Excel.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B79F9E-09D4-4DE9-8825-33922370ABE5}"/>
              </a:ext>
            </a:extLst>
          </p:cNvPr>
          <p:cNvSpPr/>
          <p:nvPr/>
        </p:nvSpPr>
        <p:spPr>
          <a:xfrm>
            <a:off x="3924298" y="4027120"/>
            <a:ext cx="2632000" cy="5143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6BD2F7A-F125-4FAF-8EE0-2E15843B5AB8}"/>
              </a:ext>
            </a:extLst>
          </p:cNvPr>
          <p:cNvCxnSpPr>
            <a:stCxn id="11" idx="1"/>
            <a:endCxn id="14" idx="0"/>
          </p:cNvCxnSpPr>
          <p:nvPr/>
        </p:nvCxnSpPr>
        <p:spPr>
          <a:xfrm flipH="1">
            <a:off x="5240298" y="2477070"/>
            <a:ext cx="1682711" cy="15500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AF1B788-AF81-4007-A6BE-BBD288774B1C}"/>
              </a:ext>
            </a:extLst>
          </p:cNvPr>
          <p:cNvSpPr/>
          <p:nvPr/>
        </p:nvSpPr>
        <p:spPr>
          <a:xfrm>
            <a:off x="3924298" y="4572000"/>
            <a:ext cx="2632000" cy="4838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D9EE079-A0C2-4363-B82C-E7D9E0096296}"/>
              </a:ext>
            </a:extLst>
          </p:cNvPr>
          <p:cNvCxnSpPr>
            <a:cxnSpLocks/>
            <a:endCxn id="16" idx="3"/>
          </p:cNvCxnSpPr>
          <p:nvPr/>
        </p:nvCxnSpPr>
        <p:spPr>
          <a:xfrm flipH="1">
            <a:off x="6556298" y="3456291"/>
            <a:ext cx="354754" cy="135761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2BD4B890-65D9-449C-B0CC-C14A6CB8EF31}"/>
              </a:ext>
            </a:extLst>
          </p:cNvPr>
          <p:cNvSpPr/>
          <p:nvPr/>
        </p:nvSpPr>
        <p:spPr>
          <a:xfrm>
            <a:off x="3924298" y="5086350"/>
            <a:ext cx="2632000" cy="5127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7EE2405-0F8B-4D89-9DD1-855D1F96B51D}"/>
              </a:ext>
            </a:extLst>
          </p:cNvPr>
          <p:cNvCxnSpPr>
            <a:cxnSpLocks/>
            <a:stCxn id="13" idx="1"/>
            <a:endCxn id="18" idx="3"/>
          </p:cNvCxnSpPr>
          <p:nvPr/>
        </p:nvCxnSpPr>
        <p:spPr>
          <a:xfrm flipH="1">
            <a:off x="6556298" y="4301246"/>
            <a:ext cx="366711" cy="104146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A389590-3B51-49BA-AFD6-50DFABC47831}"/>
              </a:ext>
            </a:extLst>
          </p:cNvPr>
          <p:cNvSpPr txBox="1"/>
          <p:nvPr/>
        </p:nvSpPr>
        <p:spPr>
          <a:xfrm>
            <a:off x="190501" y="123825"/>
            <a:ext cx="45133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- </a:t>
            </a:r>
            <a:r>
              <a:rPr lang="en-CA" sz="2000" b="1" dirty="0"/>
              <a:t>Info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25270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6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3550AC5-2AFD-423F-B095-8DAACAC5C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941181"/>
            <a:ext cx="9763125" cy="58596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0F9FD3-DD04-4D0D-99B4-99FD6F5BA184}"/>
              </a:ext>
            </a:extLst>
          </p:cNvPr>
          <p:cNvSpPr txBox="1"/>
          <p:nvPr/>
        </p:nvSpPr>
        <p:spPr>
          <a:xfrm>
            <a:off x="6648450" y="139214"/>
            <a:ext cx="268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Managing Your  Workbook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E99FE7-AA84-41B3-8BE5-0DDB6D60C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625" y="4302194"/>
            <a:ext cx="855699" cy="774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0699CA-3C57-453C-AAAE-1C134D52F2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625" y="5081371"/>
            <a:ext cx="2130816" cy="5574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156C7A-A814-4B37-AFC7-180B9500ED26}"/>
              </a:ext>
            </a:extLst>
          </p:cNvPr>
          <p:cNvSpPr txBox="1"/>
          <p:nvPr/>
        </p:nvSpPr>
        <p:spPr>
          <a:xfrm>
            <a:off x="6900861" y="3219935"/>
            <a:ext cx="5053013" cy="923330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you have had any program crashes or unexpected shutdowns you may have unsaved documents you wish to recover.  This option searches for those files.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EABEE6-3E43-475F-9505-DE9451CCDDD7}"/>
              </a:ext>
            </a:extLst>
          </p:cNvPr>
          <p:cNvSpPr/>
          <p:nvPr/>
        </p:nvSpPr>
        <p:spPr>
          <a:xfrm>
            <a:off x="3902150" y="5095875"/>
            <a:ext cx="2108125" cy="52115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D1AA115-8239-4B63-BC20-317E3C3D81EB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6019801" y="3681600"/>
            <a:ext cx="881060" cy="16714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E7E080E-6245-4263-BB0E-21107BAC67F0}"/>
              </a:ext>
            </a:extLst>
          </p:cNvPr>
          <p:cNvSpPr txBox="1"/>
          <p:nvPr/>
        </p:nvSpPr>
        <p:spPr>
          <a:xfrm>
            <a:off x="190501" y="123825"/>
            <a:ext cx="45133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- </a:t>
            </a:r>
            <a:r>
              <a:rPr lang="en-CA" sz="2000" b="1" dirty="0"/>
              <a:t>Info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24679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3550AC5-2AFD-423F-B095-8DAACAC5C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941181"/>
            <a:ext cx="9763125" cy="58596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581775" y="123825"/>
            <a:ext cx="2552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Browser Viewing Options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D38927-4144-4603-983C-B8B1D50699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626" y="5370787"/>
            <a:ext cx="860350" cy="7788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F668DD-7DE1-44BF-B298-F33F3E2A3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004" y="1676611"/>
            <a:ext cx="4973796" cy="32478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F53858E-73E2-409B-A967-31110B916A03}"/>
              </a:ext>
            </a:extLst>
          </p:cNvPr>
          <p:cNvSpPr txBox="1"/>
          <p:nvPr/>
        </p:nvSpPr>
        <p:spPr>
          <a:xfrm>
            <a:off x="374687" y="3493868"/>
            <a:ext cx="3948114" cy="1477328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Browser View Options </a:t>
            </a:r>
            <a:r>
              <a:rPr lang="en-CA" dirty="0"/>
              <a:t>allow you to choose what will be shown on a web page should you decide to post your workbook to a website, or an internal company Intranet website.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8D438A-78B2-4908-804F-935904744747}"/>
              </a:ext>
            </a:extLst>
          </p:cNvPr>
          <p:cNvSpPr txBox="1"/>
          <p:nvPr/>
        </p:nvSpPr>
        <p:spPr>
          <a:xfrm>
            <a:off x="1762125" y="706305"/>
            <a:ext cx="10171974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first panel of this dialog box, </a:t>
            </a:r>
            <a:r>
              <a:rPr lang="en-CA" b="1" dirty="0"/>
              <a:t>Show</a:t>
            </a:r>
            <a:r>
              <a:rPr lang="en-CA" dirty="0"/>
              <a:t>, is where you choose what is visible on the spreadsheet(s) to the web.  You must use a defined name for each individual cell you wish to expose to the web page.</a:t>
            </a:r>
            <a:endParaRPr lang="en-GB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130FB00-A70C-4B08-8931-CCB64E8114FE}"/>
              </a:ext>
            </a:extLst>
          </p:cNvPr>
          <p:cNvCxnSpPr>
            <a:cxnSpLocks/>
          </p:cNvCxnSpPr>
          <p:nvPr/>
        </p:nvCxnSpPr>
        <p:spPr>
          <a:xfrm>
            <a:off x="3798729" y="1354816"/>
            <a:ext cx="1281309" cy="82377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E9B4CD3-1536-4B16-BAB9-1F9D7BFB9021}"/>
              </a:ext>
            </a:extLst>
          </p:cNvPr>
          <p:cNvSpPr txBox="1"/>
          <p:nvPr/>
        </p:nvSpPr>
        <p:spPr>
          <a:xfrm>
            <a:off x="4591050" y="5603624"/>
            <a:ext cx="7211007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This second panel allows you to make specific cells named cells editable.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0784C7C-3666-4E67-95FD-FD65F49716CA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8058152" y="4924426"/>
            <a:ext cx="138402" cy="67919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EC43C926-5624-4D08-BE09-EB3ECFAFC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004" y="1674431"/>
            <a:ext cx="4977135" cy="32499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1E8DAC9-5276-463F-B1A0-D0ED5968F681}"/>
              </a:ext>
            </a:extLst>
          </p:cNvPr>
          <p:cNvSpPr txBox="1"/>
          <p:nvPr/>
        </p:nvSpPr>
        <p:spPr>
          <a:xfrm>
            <a:off x="190501" y="123825"/>
            <a:ext cx="45133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- </a:t>
            </a:r>
            <a:r>
              <a:rPr lang="en-CA" sz="2000" b="1" dirty="0"/>
              <a:t>Info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416624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718A3A8E-9EA5-4EEA-B92A-9A8131F40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48" y="941180"/>
            <a:ext cx="9763126" cy="58596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Open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1" y="123825"/>
            <a:ext cx="530542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Open Recent</a:t>
            </a:r>
            <a:endParaRPr lang="en-GB" sz="20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14B070-3B15-4BA6-98D5-9E31AF476606}"/>
              </a:ext>
            </a:extLst>
          </p:cNvPr>
          <p:cNvSpPr txBox="1"/>
          <p:nvPr/>
        </p:nvSpPr>
        <p:spPr>
          <a:xfrm>
            <a:off x="190501" y="732557"/>
            <a:ext cx="3017675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Here you open an existing workbook from a storage …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C92E7C6-B6BB-45F4-8DBD-D72B3C6C16EC}"/>
              </a:ext>
            </a:extLst>
          </p:cNvPr>
          <p:cNvCxnSpPr>
            <a:cxnSpLocks/>
            <a:stCxn id="17" idx="2"/>
            <a:endCxn id="23" idx="0"/>
          </p:cNvCxnSpPr>
          <p:nvPr/>
        </p:nvCxnSpPr>
        <p:spPr>
          <a:xfrm>
            <a:off x="1699339" y="1378888"/>
            <a:ext cx="1228722" cy="92290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ADD9EC7C-ECB3-4E5D-9647-E4BC46F2AC65}"/>
              </a:ext>
            </a:extLst>
          </p:cNvPr>
          <p:cNvSpPr/>
          <p:nvPr/>
        </p:nvSpPr>
        <p:spPr>
          <a:xfrm>
            <a:off x="2360447" y="2301794"/>
            <a:ext cx="1135228" cy="36545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7644690" y="1295400"/>
            <a:ext cx="4356810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Open a workbook from one you had opened before from the list that appears below.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1"/>
            <a:endCxn id="29" idx="3"/>
          </p:cNvCxnSpPr>
          <p:nvPr/>
        </p:nvCxnSpPr>
        <p:spPr>
          <a:xfrm flipH="1">
            <a:off x="6715125" y="1618566"/>
            <a:ext cx="929565" cy="7969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3857625" y="2177717"/>
            <a:ext cx="2857500" cy="47559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A2C331E-5E4B-4C07-9F15-A6E3666F9005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5286375" y="2653311"/>
            <a:ext cx="1495425" cy="55915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4DF8A3DC-BD2F-4787-9744-256C720AE8A4}"/>
              </a:ext>
            </a:extLst>
          </p:cNvPr>
          <p:cNvSpPr/>
          <p:nvPr/>
        </p:nvSpPr>
        <p:spPr>
          <a:xfrm>
            <a:off x="6781800" y="2571750"/>
            <a:ext cx="5219700" cy="36861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03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3" grpId="0" animBg="1"/>
      <p:bldP spid="23" grpId="1" animBg="1"/>
      <p:bldP spid="27" grpId="0" animBg="1"/>
      <p:bldP spid="27" grpId="1" animBg="1"/>
      <p:bldP spid="29" grpId="0" animBg="1"/>
      <p:bldP spid="29" grpId="1" animBg="1"/>
      <p:bldP spid="56" grpId="0" animBg="1"/>
      <p:bldP spid="5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4ED439-85AF-4BCE-9EE4-4A89E4734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47" y="941178"/>
            <a:ext cx="9763128" cy="58596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Open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556736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Open OneDrive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5757862" y="1212287"/>
            <a:ext cx="6089488" cy="923330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Open a workbook from one you had opened before from the OneDrive.  OneDrive is similar to Dropbox, but is connected to the Exchange sever making it very flexible and capable.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1"/>
            <a:endCxn id="29" idx="0"/>
          </p:cNvCxnSpPr>
          <p:nvPr/>
        </p:nvCxnSpPr>
        <p:spPr>
          <a:xfrm flipH="1">
            <a:off x="5286375" y="1673952"/>
            <a:ext cx="471487" cy="10276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3857625" y="2701592"/>
            <a:ext cx="2857500" cy="41308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A2C331E-5E4B-4C07-9F15-A6E3666F9005}"/>
              </a:ext>
            </a:extLst>
          </p:cNvPr>
          <p:cNvCxnSpPr>
            <a:cxnSpLocks/>
            <a:stCxn id="29" idx="2"/>
            <a:endCxn id="56" idx="1"/>
          </p:cNvCxnSpPr>
          <p:nvPr/>
        </p:nvCxnSpPr>
        <p:spPr>
          <a:xfrm>
            <a:off x="5286375" y="3114675"/>
            <a:ext cx="1495425" cy="11477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4DF8A3DC-BD2F-4787-9744-256C720AE8A4}"/>
              </a:ext>
            </a:extLst>
          </p:cNvPr>
          <p:cNvSpPr/>
          <p:nvPr/>
        </p:nvSpPr>
        <p:spPr>
          <a:xfrm>
            <a:off x="6781800" y="2419350"/>
            <a:ext cx="5219700" cy="36861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2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56" grpId="0" animBg="1"/>
      <p:bldP spid="56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5C22FB-5628-40AA-AC44-E3BB846FC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45" y="941178"/>
            <a:ext cx="9763129" cy="58596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Open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556736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Open This PC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5710237" y="1222553"/>
            <a:ext cx="6089488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</a:t>
            </a:r>
            <a:r>
              <a:rPr lang="en-CA" b="1" dirty="0"/>
              <a:t>This PC</a:t>
            </a:r>
            <a:r>
              <a:rPr lang="en-CA" dirty="0"/>
              <a:t> if you wish to look for a document on your computer or any network share to which you have access.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1"/>
            <a:endCxn id="29" idx="0"/>
          </p:cNvCxnSpPr>
          <p:nvPr/>
        </p:nvCxnSpPr>
        <p:spPr>
          <a:xfrm flipH="1">
            <a:off x="5286375" y="1545719"/>
            <a:ext cx="423862" cy="158800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3857625" y="3133725"/>
            <a:ext cx="2857500" cy="3905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A2C331E-5E4B-4C07-9F15-A6E3666F9005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5286375" y="3524250"/>
            <a:ext cx="1495425" cy="2286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4DF8A3DC-BD2F-4787-9744-256C720AE8A4}"/>
              </a:ext>
            </a:extLst>
          </p:cNvPr>
          <p:cNvSpPr/>
          <p:nvPr/>
        </p:nvSpPr>
        <p:spPr>
          <a:xfrm>
            <a:off x="6781800" y="2129728"/>
            <a:ext cx="5219700" cy="397579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58B2B2-EED1-43C7-A55B-9701948A6224}"/>
              </a:ext>
            </a:extLst>
          </p:cNvPr>
          <p:cNvSpPr/>
          <p:nvPr/>
        </p:nvSpPr>
        <p:spPr>
          <a:xfrm>
            <a:off x="3890963" y="4045938"/>
            <a:ext cx="2857500" cy="3905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7E09E1-161D-4E67-83A3-50EE5333FDFD}"/>
              </a:ext>
            </a:extLst>
          </p:cNvPr>
          <p:cNvGrpSpPr/>
          <p:nvPr/>
        </p:nvGrpSpPr>
        <p:grpSpPr>
          <a:xfrm>
            <a:off x="5247867" y="3668506"/>
            <a:ext cx="1533934" cy="377432"/>
            <a:chOff x="5247867" y="3668506"/>
            <a:chExt cx="1533934" cy="377432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67DFC852-EA4C-4370-9513-428ED91E251E}"/>
                </a:ext>
              </a:extLst>
            </p:cNvPr>
            <p:cNvCxnSpPr>
              <a:cxnSpLocks/>
              <a:endCxn id="15" idx="0"/>
            </p:cNvCxnSpPr>
            <p:nvPr/>
          </p:nvCxnSpPr>
          <p:spPr>
            <a:xfrm flipH="1">
              <a:off x="5319713" y="3752850"/>
              <a:ext cx="1462088" cy="293088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BFB67E-AF79-46AA-BE19-29DC9815197C}"/>
                </a:ext>
              </a:extLst>
            </p:cNvPr>
            <p:cNvSpPr txBox="1"/>
            <p:nvPr/>
          </p:nvSpPr>
          <p:spPr>
            <a:xfrm rot="20797415">
              <a:off x="5247867" y="3668506"/>
              <a:ext cx="11091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dirty="0"/>
                <a:t>OR CLICK</a:t>
              </a:r>
              <a:endParaRPr lang="en-GB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259C438-A60E-4533-A5FF-57E77AB16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823" y="2004883"/>
            <a:ext cx="6290316" cy="37890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CF1E55-115C-44D5-A50A-1E9BEEA92144}"/>
              </a:ext>
            </a:extLst>
          </p:cNvPr>
          <p:cNvSpPr txBox="1"/>
          <p:nvPr/>
        </p:nvSpPr>
        <p:spPr>
          <a:xfrm>
            <a:off x="4933950" y="4058038"/>
            <a:ext cx="3762375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… which launches an </a:t>
            </a:r>
            <a:r>
              <a:rPr lang="en-CA" b="1" i="1" dirty="0"/>
              <a:t>Open </a:t>
            </a:r>
            <a:r>
              <a:rPr lang="en-CA" dirty="0"/>
              <a:t>dialog box.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229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56" grpId="0" animBg="1"/>
      <p:bldP spid="56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5F28AE1-4BEB-43EB-8B72-F3EC4B54F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969" y="946894"/>
            <a:ext cx="9753605" cy="58539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Open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556736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Open This PC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5910262" y="752474"/>
            <a:ext cx="6089488" cy="1323439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Add a new location on the OneDrive from which you can open documents.</a:t>
            </a:r>
          </a:p>
          <a:p>
            <a:endParaRPr lang="en-CA" sz="800" dirty="0"/>
          </a:p>
          <a:p>
            <a:r>
              <a:rPr lang="en-CA" dirty="0"/>
              <a:t>Documents stored on the OneDrive can be shared with those in your organization.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1"/>
            <a:endCxn id="29" idx="0"/>
          </p:cNvCxnSpPr>
          <p:nvPr/>
        </p:nvCxnSpPr>
        <p:spPr>
          <a:xfrm flipH="1">
            <a:off x="5286376" y="1414194"/>
            <a:ext cx="623886" cy="216720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3857626" y="3581400"/>
            <a:ext cx="2857500" cy="3905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A2C331E-5E4B-4C07-9F15-A6E3666F9005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5286376" y="3971925"/>
            <a:ext cx="1495424" cy="64633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4DF8A3DC-BD2F-4787-9744-256C720AE8A4}"/>
              </a:ext>
            </a:extLst>
          </p:cNvPr>
          <p:cNvSpPr/>
          <p:nvPr/>
        </p:nvSpPr>
        <p:spPr>
          <a:xfrm>
            <a:off x="6781800" y="2129728"/>
            <a:ext cx="5065550" cy="397579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29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56" grpId="0" animBg="1"/>
      <p:bldP spid="56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900CA7-A1AC-4CD7-A6A0-F2FFF21A3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967" y="946892"/>
            <a:ext cx="9753607" cy="58539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Open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556736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Browse to Open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5757862" y="1212287"/>
            <a:ext cx="6089488" cy="923330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dirty="0"/>
              <a:t>Browse</a:t>
            </a:r>
            <a:r>
              <a:rPr lang="en-CA" dirty="0"/>
              <a:t> to launch an </a:t>
            </a:r>
            <a:r>
              <a:rPr lang="en-CA" b="1" dirty="0"/>
              <a:t>Open</a:t>
            </a:r>
            <a:r>
              <a:rPr lang="en-CA" dirty="0"/>
              <a:t> dialog so you can search for the file you want from your local computer or from any network drive to which you have access.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1"/>
            <a:endCxn id="29" idx="0"/>
          </p:cNvCxnSpPr>
          <p:nvPr/>
        </p:nvCxnSpPr>
        <p:spPr>
          <a:xfrm flipH="1">
            <a:off x="5286376" y="1673952"/>
            <a:ext cx="471486" cy="241227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3857626" y="4086225"/>
            <a:ext cx="2857500" cy="3905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49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900CA7-A1AC-4CD7-A6A0-F2FFF21A3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967" y="946892"/>
            <a:ext cx="9753607" cy="58539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93DAD2-7B62-4C96-A365-878429219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550" y="1522083"/>
            <a:ext cx="8321528" cy="50125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Open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556736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Browse to Open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441473" y="1413809"/>
            <a:ext cx="7807178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Browse the </a:t>
            </a:r>
            <a:r>
              <a:rPr lang="en-CA" b="1" dirty="0"/>
              <a:t>Navigation Pane </a:t>
            </a:r>
            <a:r>
              <a:rPr lang="en-CA" dirty="0"/>
              <a:t>to select the location where the document resides.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2"/>
            <a:endCxn id="29" idx="0"/>
          </p:cNvCxnSpPr>
          <p:nvPr/>
        </p:nvCxnSpPr>
        <p:spPr>
          <a:xfrm>
            <a:off x="4345062" y="1783141"/>
            <a:ext cx="123792" cy="595334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67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3279857" y="2378475"/>
            <a:ext cx="2377993" cy="348892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AEE30-EC8A-4D2E-9B53-354694387547}"/>
              </a:ext>
            </a:extLst>
          </p:cNvPr>
          <p:cNvSpPr txBox="1"/>
          <p:nvPr/>
        </p:nvSpPr>
        <p:spPr>
          <a:xfrm>
            <a:off x="5252526" y="775554"/>
            <a:ext cx="6558474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from the </a:t>
            </a:r>
            <a:r>
              <a:rPr lang="en-CA" b="1" dirty="0"/>
              <a:t>Files/Folder List</a:t>
            </a:r>
            <a:r>
              <a:rPr lang="en-CA" dirty="0"/>
              <a:t> the file for which you are searching.</a:t>
            </a:r>
            <a:endParaRPr lang="en-GB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731AF3C-EEBF-42A3-9122-8D3535D23E58}"/>
              </a:ext>
            </a:extLst>
          </p:cNvPr>
          <p:cNvCxnSpPr>
            <a:cxnSpLocks/>
            <a:stCxn id="24" idx="2"/>
            <a:endCxn id="26" idx="0"/>
          </p:cNvCxnSpPr>
          <p:nvPr/>
        </p:nvCxnSpPr>
        <p:spPr>
          <a:xfrm>
            <a:off x="8531763" y="1144886"/>
            <a:ext cx="94004" cy="1243114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4000">
                  <a:schemeClr val="accent2"/>
                </a:gs>
                <a:gs pos="66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353398A-60B3-445B-B4AC-D05C5D7D6CB2}"/>
              </a:ext>
            </a:extLst>
          </p:cNvPr>
          <p:cNvSpPr/>
          <p:nvPr/>
        </p:nvSpPr>
        <p:spPr>
          <a:xfrm>
            <a:off x="5821533" y="2388000"/>
            <a:ext cx="5608467" cy="348892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68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24" grpId="0" animBg="1"/>
      <p:bldP spid="24" grpId="1" animBg="1"/>
      <p:bldP spid="26" grpId="0" animBg="1"/>
      <p:bldP spid="26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3DA8B852-584E-45A9-8208-8C22DC897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44" y="941178"/>
            <a:ext cx="9763130" cy="58596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Save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556736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Save As - Recent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5757862" y="1212287"/>
            <a:ext cx="6089488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Save a workbook to one of your recently accessed folders.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1"/>
            <a:endCxn id="29" idx="0"/>
          </p:cNvCxnSpPr>
          <p:nvPr/>
        </p:nvCxnSpPr>
        <p:spPr>
          <a:xfrm flipH="1">
            <a:off x="5295900" y="1396953"/>
            <a:ext cx="461962" cy="76134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3867150" y="2158302"/>
            <a:ext cx="2857500" cy="4991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A2C331E-5E4B-4C07-9F15-A6E3666F9005}"/>
              </a:ext>
            </a:extLst>
          </p:cNvPr>
          <p:cNvCxnSpPr>
            <a:cxnSpLocks/>
            <a:stCxn id="29" idx="2"/>
            <a:endCxn id="56" idx="1"/>
          </p:cNvCxnSpPr>
          <p:nvPr/>
        </p:nvCxnSpPr>
        <p:spPr>
          <a:xfrm>
            <a:off x="5295900" y="2657475"/>
            <a:ext cx="1485900" cy="14601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4DF8A3DC-BD2F-4787-9744-256C720AE8A4}"/>
              </a:ext>
            </a:extLst>
          </p:cNvPr>
          <p:cNvSpPr/>
          <p:nvPr/>
        </p:nvSpPr>
        <p:spPr>
          <a:xfrm>
            <a:off x="6781800" y="2129728"/>
            <a:ext cx="5065550" cy="397579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21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56" grpId="0" animBg="1"/>
      <p:bldP spid="56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E5A98D-7CF7-438D-A904-58E888428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44" y="935786"/>
            <a:ext cx="9763130" cy="58650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Save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600075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Save As - OneDrive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5757862" y="1212287"/>
            <a:ext cx="6089488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Save a workbook to OneDrive for others in your organization to access should you choose to assign access to it.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1"/>
            <a:endCxn id="29" idx="0"/>
          </p:cNvCxnSpPr>
          <p:nvPr/>
        </p:nvCxnSpPr>
        <p:spPr>
          <a:xfrm flipH="1">
            <a:off x="5295900" y="1535453"/>
            <a:ext cx="461962" cy="115607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3867150" y="2691527"/>
            <a:ext cx="2857500" cy="41362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A2C331E-5E4B-4C07-9F15-A6E3666F9005}"/>
              </a:ext>
            </a:extLst>
          </p:cNvPr>
          <p:cNvCxnSpPr>
            <a:cxnSpLocks/>
            <a:stCxn id="29" idx="2"/>
            <a:endCxn id="56" idx="1"/>
          </p:cNvCxnSpPr>
          <p:nvPr/>
        </p:nvCxnSpPr>
        <p:spPr>
          <a:xfrm>
            <a:off x="5295900" y="3105151"/>
            <a:ext cx="1485900" cy="10124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4DF8A3DC-BD2F-4787-9744-256C720AE8A4}"/>
              </a:ext>
            </a:extLst>
          </p:cNvPr>
          <p:cNvSpPr/>
          <p:nvPr/>
        </p:nvSpPr>
        <p:spPr>
          <a:xfrm>
            <a:off x="6781800" y="2129728"/>
            <a:ext cx="5065550" cy="397579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45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56" grpId="0" animBg="1"/>
      <p:bldP spid="5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8A121F9-8D91-4B3D-ACF1-BA3714ED1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44" y="933762"/>
            <a:ext cx="9763130" cy="58650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Save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619125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Save As – Add a Place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2628900" y="796571"/>
            <a:ext cx="9401175" cy="923330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Add a new Place on OneDrive so you can access it from anywhere you have access to the Internet.</a:t>
            </a:r>
          </a:p>
          <a:p>
            <a:endParaRPr lang="en-CA" dirty="0"/>
          </a:p>
          <a:p>
            <a:r>
              <a:rPr lang="en-CA" dirty="0"/>
              <a:t>You can also choose to share your workbook with people in your organization.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endCxn id="29" idx="0"/>
          </p:cNvCxnSpPr>
          <p:nvPr/>
        </p:nvCxnSpPr>
        <p:spPr>
          <a:xfrm flipH="1">
            <a:off x="5295900" y="1719901"/>
            <a:ext cx="695325" cy="18669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3867150" y="3586877"/>
            <a:ext cx="2857500" cy="40409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A2C331E-5E4B-4C07-9F15-A6E3666F9005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5295900" y="3990975"/>
            <a:ext cx="1485900" cy="7239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4DF8A3DC-BD2F-4787-9744-256C720AE8A4}"/>
              </a:ext>
            </a:extLst>
          </p:cNvPr>
          <p:cNvSpPr/>
          <p:nvPr/>
        </p:nvSpPr>
        <p:spPr>
          <a:xfrm>
            <a:off x="6781800" y="2129728"/>
            <a:ext cx="5065550" cy="397579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18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56" grpId="0" animBg="1"/>
      <p:bldP spid="56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EDB22F-63F6-402F-B5EA-03391CE18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44" y="935786"/>
            <a:ext cx="9763130" cy="58650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Save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1" y="123825"/>
            <a:ext cx="590550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Save As - Browse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7733674" y="775077"/>
            <a:ext cx="4195763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dirty="0"/>
              <a:t>Browse</a:t>
            </a:r>
            <a:r>
              <a:rPr lang="en-CA" dirty="0"/>
              <a:t> to launch a dialog box.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1"/>
            <a:endCxn id="29" idx="0"/>
          </p:cNvCxnSpPr>
          <p:nvPr/>
        </p:nvCxnSpPr>
        <p:spPr>
          <a:xfrm flipH="1">
            <a:off x="5295900" y="959743"/>
            <a:ext cx="2437774" cy="31075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3867150" y="4067252"/>
            <a:ext cx="2857500" cy="40409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66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B91B82-9977-4BF6-9B87-5217698B3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44" y="938316"/>
            <a:ext cx="9767896" cy="58625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Print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1" y="123825"/>
            <a:ext cx="439102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Print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190502" y="806529"/>
            <a:ext cx="3952874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dirty="0"/>
              <a:t>Print</a:t>
            </a:r>
            <a:r>
              <a:rPr lang="en-CA" dirty="0"/>
              <a:t> from the navigation pane.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2"/>
            <a:endCxn id="29" idx="0"/>
          </p:cNvCxnSpPr>
          <p:nvPr/>
        </p:nvCxnSpPr>
        <p:spPr>
          <a:xfrm>
            <a:off x="2166939" y="1175861"/>
            <a:ext cx="756358" cy="2492022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FF000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2360443" y="3667883"/>
            <a:ext cx="1125707" cy="35166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D331B9-0E69-464E-9FFB-332FA43F1D76}"/>
              </a:ext>
            </a:extLst>
          </p:cNvPr>
          <p:cNvSpPr txBox="1"/>
          <p:nvPr/>
        </p:nvSpPr>
        <p:spPr>
          <a:xfrm>
            <a:off x="7325360" y="5273353"/>
            <a:ext cx="4497548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make some of the more common setting changes from the ones shown here …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099C978-CEA4-47BF-943B-345133A68A10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5895975" y="4800600"/>
            <a:ext cx="1429385" cy="795919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5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0125AEF-5B0B-4487-B03B-9938EE64EAB5}"/>
              </a:ext>
            </a:extLst>
          </p:cNvPr>
          <p:cNvSpPr txBox="1"/>
          <p:nvPr/>
        </p:nvSpPr>
        <p:spPr>
          <a:xfrm>
            <a:off x="6896735" y="2780410"/>
            <a:ext cx="4497548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… or you can launch the </a:t>
            </a:r>
            <a:r>
              <a:rPr lang="en-CA" b="1" dirty="0"/>
              <a:t>Printer Properties </a:t>
            </a:r>
            <a:r>
              <a:rPr lang="en-CA" dirty="0"/>
              <a:t>dialog for the printer you have selected.</a:t>
            </a:r>
            <a:endParaRPr lang="en-GB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FF76177-03F5-47AE-90DF-FD852136E2EA}"/>
              </a:ext>
            </a:extLst>
          </p:cNvPr>
          <p:cNvCxnSpPr>
            <a:cxnSpLocks/>
            <a:stCxn id="34" idx="1"/>
            <a:endCxn id="36" idx="3"/>
          </p:cNvCxnSpPr>
          <p:nvPr/>
        </p:nvCxnSpPr>
        <p:spPr>
          <a:xfrm flipH="1">
            <a:off x="5810250" y="3103576"/>
            <a:ext cx="1086485" cy="514737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4000">
                  <a:schemeClr val="accent2"/>
                </a:gs>
                <a:gs pos="64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931860EE-A8AA-4CE5-8D16-DAE883A5F5DE}"/>
              </a:ext>
            </a:extLst>
          </p:cNvPr>
          <p:cNvSpPr/>
          <p:nvPr/>
        </p:nvSpPr>
        <p:spPr>
          <a:xfrm>
            <a:off x="3875553" y="3305175"/>
            <a:ext cx="1934697" cy="62627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2160D93-92D9-49F8-A455-0814C7A3A66B}"/>
              </a:ext>
            </a:extLst>
          </p:cNvPr>
          <p:cNvSpPr txBox="1"/>
          <p:nvPr/>
        </p:nvSpPr>
        <p:spPr>
          <a:xfrm>
            <a:off x="5093239" y="1050162"/>
            <a:ext cx="3952874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you are ready to print, click here.</a:t>
            </a:r>
            <a:endParaRPr lang="en-GB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7BA4E73-24C5-4E43-B599-0274A9FFCFCE}"/>
              </a:ext>
            </a:extLst>
          </p:cNvPr>
          <p:cNvCxnSpPr>
            <a:cxnSpLocks/>
            <a:stCxn id="38" idx="1"/>
            <a:endCxn id="40" idx="3"/>
          </p:cNvCxnSpPr>
          <p:nvPr/>
        </p:nvCxnSpPr>
        <p:spPr>
          <a:xfrm flipH="1">
            <a:off x="4631912" y="1234828"/>
            <a:ext cx="461327" cy="1262882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4000">
                  <a:schemeClr val="accent2"/>
                </a:gs>
                <a:gs pos="64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1E6421F1-AB72-4A74-9875-7650183646D3}"/>
              </a:ext>
            </a:extLst>
          </p:cNvPr>
          <p:cNvSpPr/>
          <p:nvPr/>
        </p:nvSpPr>
        <p:spPr>
          <a:xfrm>
            <a:off x="3875554" y="2104626"/>
            <a:ext cx="756358" cy="78616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88A6395D-198B-47B8-9977-D0BA476F9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193" y="3987449"/>
            <a:ext cx="2093782" cy="4942402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402600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9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64" presetClass="path" presetSubtype="0" accel="25000" decel="2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10" grpId="0" animBg="1"/>
      <p:bldP spid="10" grpId="1" animBg="1"/>
      <p:bldP spid="34" grpId="0" animBg="1"/>
      <p:bldP spid="34" grpId="1" animBg="1"/>
      <p:bldP spid="36" grpId="0" animBg="1"/>
      <p:bldP spid="36" grpId="1" animBg="1"/>
      <p:bldP spid="38" grpId="0" animBg="1"/>
      <p:bldP spid="38" grpId="1" animBg="1"/>
      <p:bldP spid="40" grpId="0" animBg="1"/>
      <p:bldP spid="40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FA629A2D-1911-41A6-B18B-F3718E5F0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995" y="938317"/>
            <a:ext cx="9767896" cy="58625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Share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459104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Share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190502" y="806529"/>
            <a:ext cx="3952874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dirty="0"/>
              <a:t>Share</a:t>
            </a:r>
            <a:r>
              <a:rPr lang="en-CA" dirty="0"/>
              <a:t> from the navigation pane.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2"/>
            <a:endCxn id="29" idx="0"/>
          </p:cNvCxnSpPr>
          <p:nvPr/>
        </p:nvCxnSpPr>
        <p:spPr>
          <a:xfrm>
            <a:off x="2166939" y="1175861"/>
            <a:ext cx="751910" cy="2821113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FF000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2355995" y="3996974"/>
            <a:ext cx="1125707" cy="35166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125AEF-5B0B-4487-B03B-9938EE64EAB5}"/>
              </a:ext>
            </a:extLst>
          </p:cNvPr>
          <p:cNvSpPr txBox="1"/>
          <p:nvPr/>
        </p:nvSpPr>
        <p:spPr>
          <a:xfrm>
            <a:off x="6838950" y="1338609"/>
            <a:ext cx="4830924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Share your workbook on the cloud, the OneDrive.</a:t>
            </a:r>
            <a:endParaRPr lang="en-GB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FF76177-03F5-47AE-90DF-FD852136E2EA}"/>
              </a:ext>
            </a:extLst>
          </p:cNvPr>
          <p:cNvCxnSpPr>
            <a:cxnSpLocks/>
            <a:stCxn id="34" idx="1"/>
            <a:endCxn id="36" idx="3"/>
          </p:cNvCxnSpPr>
          <p:nvPr/>
        </p:nvCxnSpPr>
        <p:spPr>
          <a:xfrm flipH="1">
            <a:off x="6696075" y="1523275"/>
            <a:ext cx="142875" cy="1178995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4000">
                  <a:schemeClr val="accent2"/>
                </a:gs>
                <a:gs pos="64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931860EE-A8AA-4CE5-8D16-DAE883A5F5DE}"/>
              </a:ext>
            </a:extLst>
          </p:cNvPr>
          <p:cNvSpPr/>
          <p:nvPr/>
        </p:nvSpPr>
        <p:spPr>
          <a:xfrm>
            <a:off x="3875553" y="2457449"/>
            <a:ext cx="2820522" cy="48964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7865F79-2460-42C7-A238-725548160C28}"/>
              </a:ext>
            </a:extLst>
          </p:cNvPr>
          <p:cNvSpPr txBox="1"/>
          <p:nvPr/>
        </p:nvSpPr>
        <p:spPr>
          <a:xfrm>
            <a:off x="1876462" y="4319971"/>
            <a:ext cx="4533828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After saving your workbook to the OneDrive …</a:t>
            </a:r>
            <a:endParaRPr lang="en-GB" dirty="0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04AF6F2-94DA-42BE-9B69-9AC027442AE2}"/>
              </a:ext>
            </a:extLst>
          </p:cNvPr>
          <p:cNvCxnSpPr>
            <a:cxnSpLocks/>
            <a:endCxn id="60" idx="2"/>
          </p:cNvCxnSpPr>
          <p:nvPr/>
        </p:nvCxnSpPr>
        <p:spPr>
          <a:xfrm flipV="1">
            <a:off x="6417670" y="3657600"/>
            <a:ext cx="973768" cy="847037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4000">
                  <a:schemeClr val="accent2"/>
                </a:gs>
                <a:gs pos="64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E9FFCE88-3628-42A9-8C7F-BEC0C7E3C534}"/>
              </a:ext>
            </a:extLst>
          </p:cNvPr>
          <p:cNvSpPr/>
          <p:nvPr/>
        </p:nvSpPr>
        <p:spPr>
          <a:xfrm>
            <a:off x="7015483" y="2887161"/>
            <a:ext cx="751910" cy="7704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53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9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34" grpId="0" animBg="1"/>
      <p:bldP spid="34" grpId="1" animBg="1"/>
      <p:bldP spid="36" grpId="0" animBg="1"/>
      <p:bldP spid="36" grpId="1" animBg="1"/>
      <p:bldP spid="58" grpId="0" animBg="1"/>
      <p:bldP spid="58" grpId="1" animBg="1"/>
      <p:bldP spid="60" grpId="0" animBg="1"/>
      <p:bldP spid="60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E5DEB1-07A4-4CFD-9FC2-7994A69A5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65" y="938315"/>
            <a:ext cx="9767896" cy="58625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Share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459104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Share</a:t>
            </a:r>
            <a:endParaRPr lang="en-GB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816251-259D-4645-AF7E-A5A62F2CCA20}"/>
              </a:ext>
            </a:extLst>
          </p:cNvPr>
          <p:cNvSpPr txBox="1"/>
          <p:nvPr/>
        </p:nvSpPr>
        <p:spPr>
          <a:xfrm>
            <a:off x="657225" y="4363634"/>
            <a:ext cx="5438775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Email a link to the workbook if it is shared on OneDrive.</a:t>
            </a:r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EC5C0-DA86-48F6-8D66-A87E58B7A3BB}"/>
              </a:ext>
            </a:extLst>
          </p:cNvPr>
          <p:cNvCxnSpPr>
            <a:cxnSpLocks/>
            <a:stCxn id="27" idx="3"/>
          </p:cNvCxnSpPr>
          <p:nvPr/>
        </p:nvCxnSpPr>
        <p:spPr>
          <a:xfrm flipV="1">
            <a:off x="6096000" y="4019144"/>
            <a:ext cx="953331" cy="529156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0A4BA4E-9E1D-469F-96EA-0956C54768C0}"/>
              </a:ext>
            </a:extLst>
          </p:cNvPr>
          <p:cNvSpPr/>
          <p:nvPr/>
        </p:nvSpPr>
        <p:spPr>
          <a:xfrm>
            <a:off x="7049331" y="3667476"/>
            <a:ext cx="761169" cy="7704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125AEF-5B0B-4487-B03B-9938EE64EAB5}"/>
              </a:ext>
            </a:extLst>
          </p:cNvPr>
          <p:cNvSpPr txBox="1"/>
          <p:nvPr/>
        </p:nvSpPr>
        <p:spPr>
          <a:xfrm>
            <a:off x="7241413" y="1361389"/>
            <a:ext cx="3076575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Share your workbook by email.</a:t>
            </a:r>
            <a:endParaRPr lang="en-GB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FF76177-03F5-47AE-90DF-FD852136E2EA}"/>
              </a:ext>
            </a:extLst>
          </p:cNvPr>
          <p:cNvCxnSpPr>
            <a:cxnSpLocks/>
            <a:stCxn id="34" idx="1"/>
            <a:endCxn id="36" idx="3"/>
          </p:cNvCxnSpPr>
          <p:nvPr/>
        </p:nvCxnSpPr>
        <p:spPr>
          <a:xfrm flipH="1">
            <a:off x="6696075" y="1546055"/>
            <a:ext cx="545338" cy="1680090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4000">
                  <a:schemeClr val="accent2"/>
                </a:gs>
                <a:gs pos="64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931860EE-A8AA-4CE5-8D16-DAE883A5F5DE}"/>
              </a:ext>
            </a:extLst>
          </p:cNvPr>
          <p:cNvSpPr/>
          <p:nvPr/>
        </p:nvSpPr>
        <p:spPr>
          <a:xfrm>
            <a:off x="3875553" y="2981324"/>
            <a:ext cx="2820522" cy="48964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7865F79-2460-42C7-A238-725548160C28}"/>
              </a:ext>
            </a:extLst>
          </p:cNvPr>
          <p:cNvSpPr txBox="1"/>
          <p:nvPr/>
        </p:nvSpPr>
        <p:spPr>
          <a:xfrm>
            <a:off x="2238410" y="3764588"/>
            <a:ext cx="3857590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Send it as an attachment to an email …</a:t>
            </a:r>
            <a:endParaRPr lang="en-GB" dirty="0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04AF6F2-94DA-42BE-9B69-9AC027442AE2}"/>
              </a:ext>
            </a:extLst>
          </p:cNvPr>
          <p:cNvCxnSpPr>
            <a:cxnSpLocks/>
            <a:stCxn id="58" idx="3"/>
          </p:cNvCxnSpPr>
          <p:nvPr/>
        </p:nvCxnSpPr>
        <p:spPr>
          <a:xfrm flipV="1">
            <a:off x="6096000" y="3422655"/>
            <a:ext cx="953331" cy="526599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4000">
                  <a:schemeClr val="accent2"/>
                </a:gs>
                <a:gs pos="64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E9FFCE88-3628-42A9-8C7F-BEC0C7E3C534}"/>
              </a:ext>
            </a:extLst>
          </p:cNvPr>
          <p:cNvSpPr/>
          <p:nvPr/>
        </p:nvSpPr>
        <p:spPr>
          <a:xfrm>
            <a:off x="7049331" y="2658561"/>
            <a:ext cx="751910" cy="7704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D804F22-6FBC-4033-B135-E9FB41865F00}"/>
              </a:ext>
            </a:extLst>
          </p:cNvPr>
          <p:cNvSpPr txBox="1"/>
          <p:nvPr/>
        </p:nvSpPr>
        <p:spPr>
          <a:xfrm>
            <a:off x="657225" y="4971374"/>
            <a:ext cx="5438775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Email a PDF version of your workbook to others.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553F448-A4A1-4498-BD07-394F99B50DA2}"/>
              </a:ext>
            </a:extLst>
          </p:cNvPr>
          <p:cNvCxnSpPr>
            <a:cxnSpLocks/>
            <a:stCxn id="31" idx="3"/>
            <a:endCxn id="33" idx="1"/>
          </p:cNvCxnSpPr>
          <p:nvPr/>
        </p:nvCxnSpPr>
        <p:spPr>
          <a:xfrm flipV="1">
            <a:off x="6096000" y="5028892"/>
            <a:ext cx="939071" cy="127148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3B7ADA0A-5C95-422D-B931-C6BA2A8FDFFF}"/>
              </a:ext>
            </a:extLst>
          </p:cNvPr>
          <p:cNvSpPr/>
          <p:nvPr/>
        </p:nvSpPr>
        <p:spPr>
          <a:xfrm>
            <a:off x="7035071" y="4643672"/>
            <a:ext cx="761169" cy="7704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AE1BEA7-FAE7-4E21-851B-538B926E51E5}"/>
              </a:ext>
            </a:extLst>
          </p:cNvPr>
          <p:cNvSpPr txBox="1"/>
          <p:nvPr/>
        </p:nvSpPr>
        <p:spPr>
          <a:xfrm>
            <a:off x="657225" y="5579114"/>
            <a:ext cx="5438775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Email an XPS version of your workbook to others, Microsoft’s version of Adobe’s PDF.</a:t>
            </a:r>
            <a:endParaRPr lang="en-GB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3D05219-A445-40F4-A830-2F772FEB0CEB}"/>
              </a:ext>
            </a:extLst>
          </p:cNvPr>
          <p:cNvCxnSpPr>
            <a:cxnSpLocks/>
            <a:stCxn id="37" idx="3"/>
            <a:endCxn id="39" idx="1"/>
          </p:cNvCxnSpPr>
          <p:nvPr/>
        </p:nvCxnSpPr>
        <p:spPr>
          <a:xfrm>
            <a:off x="6096000" y="5902280"/>
            <a:ext cx="953331" cy="119572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77AAA175-909C-48FD-94B5-30EA2CB9E28C}"/>
              </a:ext>
            </a:extLst>
          </p:cNvPr>
          <p:cNvSpPr/>
          <p:nvPr/>
        </p:nvSpPr>
        <p:spPr>
          <a:xfrm>
            <a:off x="7049331" y="5636632"/>
            <a:ext cx="761169" cy="7704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6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34" grpId="0" animBg="1"/>
      <p:bldP spid="34" grpId="1" animBg="1"/>
      <p:bldP spid="36" grpId="0" animBg="1"/>
      <p:bldP spid="36" grpId="1" animBg="1"/>
      <p:bldP spid="58" grpId="0" animBg="1"/>
      <p:bldP spid="58" grpId="1" animBg="1"/>
      <p:bldP spid="60" grpId="0" animBg="1"/>
      <p:bldP spid="60" grpId="1" animBg="1"/>
      <p:bldP spid="31" grpId="0" animBg="1"/>
      <p:bldP spid="31" grpId="1" animBg="1"/>
      <p:bldP spid="33" grpId="0" animBg="1"/>
      <p:bldP spid="33" grpId="1" animBg="1"/>
      <p:bldP spid="37" grpId="0" animBg="1"/>
      <p:bldP spid="37" grpId="1" animBg="1"/>
      <p:bldP spid="39" grpId="0" animBg="1"/>
      <p:bldP spid="39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FD5F3F-FB3C-415E-BDD5-1EF4E8ABE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929" y="938314"/>
            <a:ext cx="9767896" cy="58625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Share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459104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Share</a:t>
            </a:r>
            <a:endParaRPr lang="en-GB" sz="20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125AEF-5B0B-4487-B03B-9938EE64EAB5}"/>
              </a:ext>
            </a:extLst>
          </p:cNvPr>
          <p:cNvSpPr txBox="1"/>
          <p:nvPr/>
        </p:nvSpPr>
        <p:spPr>
          <a:xfrm>
            <a:off x="7241414" y="1361389"/>
            <a:ext cx="3721862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Publish your workbook to Microsoft’s </a:t>
            </a:r>
            <a:r>
              <a:rPr lang="en-CA" b="1" dirty="0"/>
              <a:t>B</a:t>
            </a:r>
            <a:r>
              <a:rPr lang="en-CA" dirty="0"/>
              <a:t>usiness </a:t>
            </a:r>
            <a:r>
              <a:rPr lang="en-CA" b="1" dirty="0"/>
              <a:t>I</a:t>
            </a:r>
            <a:r>
              <a:rPr lang="en-CA" dirty="0"/>
              <a:t>ntelligence (BI) service.</a:t>
            </a:r>
            <a:endParaRPr lang="en-GB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FF76177-03F5-47AE-90DF-FD852136E2EA}"/>
              </a:ext>
            </a:extLst>
          </p:cNvPr>
          <p:cNvCxnSpPr>
            <a:cxnSpLocks/>
            <a:stCxn id="34" idx="1"/>
            <a:endCxn id="36" idx="3"/>
          </p:cNvCxnSpPr>
          <p:nvPr/>
        </p:nvCxnSpPr>
        <p:spPr>
          <a:xfrm flipH="1">
            <a:off x="6696075" y="1684555"/>
            <a:ext cx="545339" cy="742364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4000">
                  <a:schemeClr val="accent2"/>
                </a:gs>
                <a:gs pos="64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931860EE-A8AA-4CE5-8D16-DAE883A5F5DE}"/>
              </a:ext>
            </a:extLst>
          </p:cNvPr>
          <p:cNvSpPr/>
          <p:nvPr/>
        </p:nvSpPr>
        <p:spPr>
          <a:xfrm>
            <a:off x="3875553" y="2182098"/>
            <a:ext cx="2820522" cy="48964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D804F22-6FBC-4033-B135-E9FB41865F00}"/>
              </a:ext>
            </a:extLst>
          </p:cNvPr>
          <p:cNvSpPr txBox="1"/>
          <p:nvPr/>
        </p:nvSpPr>
        <p:spPr>
          <a:xfrm>
            <a:off x="2676120" y="3244334"/>
            <a:ext cx="3521015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Upload your entire  workbook to BI.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553F448-A4A1-4498-BD07-394F99B50DA2}"/>
              </a:ext>
            </a:extLst>
          </p:cNvPr>
          <p:cNvCxnSpPr>
            <a:cxnSpLocks/>
            <a:stCxn id="31" idx="3"/>
          </p:cNvCxnSpPr>
          <p:nvPr/>
        </p:nvCxnSpPr>
        <p:spPr>
          <a:xfrm>
            <a:off x="6197135" y="3429000"/>
            <a:ext cx="837935" cy="581025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AE1BEA7-FAE7-4E21-851B-538B926E51E5}"/>
              </a:ext>
            </a:extLst>
          </p:cNvPr>
          <p:cNvSpPr txBox="1"/>
          <p:nvPr/>
        </p:nvSpPr>
        <p:spPr>
          <a:xfrm>
            <a:off x="1637813" y="5267136"/>
            <a:ext cx="4772513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Export tables and datasets to a Power BI dataset.</a:t>
            </a:r>
            <a:endParaRPr lang="en-GB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3D05219-A445-40F4-A830-2F772FEB0CEB}"/>
              </a:ext>
            </a:extLst>
          </p:cNvPr>
          <p:cNvCxnSpPr>
            <a:cxnSpLocks/>
            <a:stCxn id="37" idx="3"/>
            <a:endCxn id="39" idx="1"/>
          </p:cNvCxnSpPr>
          <p:nvPr/>
        </p:nvCxnSpPr>
        <p:spPr>
          <a:xfrm flipV="1">
            <a:off x="6410326" y="5035638"/>
            <a:ext cx="624744" cy="416164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77AAA175-909C-48FD-94B5-30EA2CB9E28C}"/>
              </a:ext>
            </a:extLst>
          </p:cNvPr>
          <p:cNvSpPr/>
          <p:nvPr/>
        </p:nvSpPr>
        <p:spPr>
          <a:xfrm>
            <a:off x="7035070" y="4650418"/>
            <a:ext cx="727805" cy="7704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DAF939-E79F-43FA-9614-3A6668B7AD57}"/>
              </a:ext>
            </a:extLst>
          </p:cNvPr>
          <p:cNvSpPr txBox="1"/>
          <p:nvPr/>
        </p:nvSpPr>
        <p:spPr>
          <a:xfrm>
            <a:off x="190501" y="806529"/>
            <a:ext cx="4124323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dirty="0"/>
              <a:t>Publish</a:t>
            </a:r>
            <a:r>
              <a:rPr lang="en-CA" dirty="0"/>
              <a:t> from the navigation pane.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58C8203-6799-4866-8CB3-CE525AD207A8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2252663" y="1175861"/>
            <a:ext cx="664120" cy="3508110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FF000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5894B840-2D88-4E33-ACB3-36FC04284A5A}"/>
              </a:ext>
            </a:extLst>
          </p:cNvPr>
          <p:cNvSpPr/>
          <p:nvPr/>
        </p:nvSpPr>
        <p:spPr>
          <a:xfrm>
            <a:off x="2353929" y="4683971"/>
            <a:ext cx="1125707" cy="35166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584F173-3976-4FF8-8F98-2994C1609210}"/>
              </a:ext>
            </a:extLst>
          </p:cNvPr>
          <p:cNvSpPr/>
          <p:nvPr/>
        </p:nvSpPr>
        <p:spPr>
          <a:xfrm>
            <a:off x="7035070" y="3629148"/>
            <a:ext cx="727805" cy="7704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57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9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6" grpId="0" animBg="1"/>
      <p:bldP spid="36" grpId="1" animBg="1"/>
      <p:bldP spid="31" grpId="0" animBg="1"/>
      <p:bldP spid="31" grpId="1" animBg="1"/>
      <p:bldP spid="37" grpId="0" animBg="1"/>
      <p:bldP spid="37" grpId="1" animBg="1"/>
      <p:bldP spid="39" grpId="0" animBg="1"/>
      <p:bldP spid="39" grpId="1" animBg="1"/>
      <p:bldP spid="22" grpId="0" animBg="1"/>
      <p:bldP spid="22" grpId="1" animBg="1"/>
      <p:bldP spid="24" grpId="0" animBg="1"/>
      <p:bldP spid="24" grpId="1" animBg="1"/>
      <p:bldP spid="40" grpId="0" animBg="1"/>
      <p:bldP spid="40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0DB5C7-42C9-4982-A10A-61FCE693B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929" y="935984"/>
            <a:ext cx="9767896" cy="58625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Share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459104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Share</a:t>
            </a:r>
            <a:endParaRPr lang="en-GB" sz="20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125AEF-5B0B-4487-B03B-9938EE64EAB5}"/>
              </a:ext>
            </a:extLst>
          </p:cNvPr>
          <p:cNvSpPr txBox="1"/>
          <p:nvPr/>
        </p:nvSpPr>
        <p:spPr>
          <a:xfrm>
            <a:off x="6417769" y="874751"/>
            <a:ext cx="3907600" cy="1477328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This lists:</a:t>
            </a:r>
          </a:p>
          <a:p>
            <a:pPr marL="400050" indent="-285750">
              <a:buFont typeface="Wingdings" panose="05000000000000000000" pitchFamily="2" charset="2"/>
              <a:buChar char="Ø"/>
            </a:pPr>
            <a:r>
              <a:rPr lang="en-CA" dirty="0"/>
              <a:t>the user account name</a:t>
            </a:r>
          </a:p>
          <a:p>
            <a:pPr marL="400050" indent="-285750">
              <a:buFont typeface="Wingdings" panose="05000000000000000000" pitchFamily="2" charset="2"/>
              <a:buChar char="Ø"/>
            </a:pPr>
            <a:r>
              <a:rPr lang="en-CA" dirty="0"/>
              <a:t>the email attached to the account</a:t>
            </a:r>
          </a:p>
          <a:p>
            <a:pPr marL="400050" indent="-285750">
              <a:buFont typeface="Wingdings" panose="05000000000000000000" pitchFamily="2" charset="2"/>
              <a:buChar char="Ø"/>
            </a:pPr>
            <a:r>
              <a:rPr lang="en-CA" dirty="0"/>
              <a:t>a sign out link</a:t>
            </a:r>
          </a:p>
          <a:p>
            <a:pPr marL="400050" indent="-285750">
              <a:buFont typeface="Wingdings" panose="05000000000000000000" pitchFamily="2" charset="2"/>
              <a:buChar char="Ø"/>
            </a:pPr>
            <a:r>
              <a:rPr lang="en-CA" dirty="0"/>
              <a:t>a switch account link.</a:t>
            </a:r>
            <a:endParaRPr lang="en-GB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FF76177-03F5-47AE-90DF-FD852136E2EA}"/>
              </a:ext>
            </a:extLst>
          </p:cNvPr>
          <p:cNvCxnSpPr>
            <a:cxnSpLocks/>
            <a:stCxn id="34" idx="1"/>
            <a:endCxn id="36" idx="3"/>
          </p:cNvCxnSpPr>
          <p:nvPr/>
        </p:nvCxnSpPr>
        <p:spPr>
          <a:xfrm flipH="1">
            <a:off x="5448300" y="1613415"/>
            <a:ext cx="969469" cy="1168322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4000">
                  <a:schemeClr val="accent2"/>
                </a:gs>
                <a:gs pos="64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931860EE-A8AA-4CE5-8D16-DAE883A5F5DE}"/>
              </a:ext>
            </a:extLst>
          </p:cNvPr>
          <p:cNvSpPr/>
          <p:nvPr/>
        </p:nvSpPr>
        <p:spPr>
          <a:xfrm>
            <a:off x="3827928" y="2201148"/>
            <a:ext cx="1620372" cy="11611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D804F22-6FBC-4033-B135-E9FB41865F00}"/>
              </a:ext>
            </a:extLst>
          </p:cNvPr>
          <p:cNvSpPr txBox="1"/>
          <p:nvPr/>
        </p:nvSpPr>
        <p:spPr>
          <a:xfrm>
            <a:off x="8182338" y="2507941"/>
            <a:ext cx="3276237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Change the appearance of Excel.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553F448-A4A1-4498-BD07-394F99B50DA2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6791498" y="2692607"/>
            <a:ext cx="1390840" cy="799173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AE1BEA7-FAE7-4E21-851B-538B926E51E5}"/>
              </a:ext>
            </a:extLst>
          </p:cNvPr>
          <p:cNvSpPr txBox="1"/>
          <p:nvPr/>
        </p:nvSpPr>
        <p:spPr>
          <a:xfrm>
            <a:off x="2001825" y="6061863"/>
            <a:ext cx="4772513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Export tables and datasets to a Power BI dataset.</a:t>
            </a:r>
            <a:endParaRPr lang="en-GB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3D05219-A445-40F4-A830-2F772FEB0CEB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4388082" y="4449230"/>
            <a:ext cx="2917593" cy="1612633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77AAA175-909C-48FD-94B5-30EA2CB9E28C}"/>
              </a:ext>
            </a:extLst>
          </p:cNvPr>
          <p:cNvSpPr/>
          <p:nvPr/>
        </p:nvSpPr>
        <p:spPr>
          <a:xfrm>
            <a:off x="7305675" y="3283690"/>
            <a:ext cx="2219861" cy="116554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DAF939-E79F-43FA-9614-3A6668B7AD57}"/>
              </a:ext>
            </a:extLst>
          </p:cNvPr>
          <p:cNvSpPr txBox="1"/>
          <p:nvPr/>
        </p:nvSpPr>
        <p:spPr>
          <a:xfrm>
            <a:off x="190501" y="806529"/>
            <a:ext cx="4276724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dirty="0"/>
              <a:t>Account</a:t>
            </a:r>
            <a:r>
              <a:rPr lang="en-CA" dirty="0"/>
              <a:t> from the navigation pane.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58C8203-6799-4866-8CB3-CE525AD207A8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>
            <a:off x="2328863" y="1175861"/>
            <a:ext cx="587920" cy="4394488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FF000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5894B840-2D88-4E33-ACB3-36FC04284A5A}"/>
              </a:ext>
            </a:extLst>
          </p:cNvPr>
          <p:cNvSpPr/>
          <p:nvPr/>
        </p:nvSpPr>
        <p:spPr>
          <a:xfrm>
            <a:off x="2353929" y="5570349"/>
            <a:ext cx="1125707" cy="35166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584F173-3976-4FF8-8F98-2994C1609210}"/>
              </a:ext>
            </a:extLst>
          </p:cNvPr>
          <p:cNvSpPr/>
          <p:nvPr/>
        </p:nvSpPr>
        <p:spPr>
          <a:xfrm>
            <a:off x="3862877" y="3491780"/>
            <a:ext cx="2928621" cy="107069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18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9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6" grpId="0" animBg="1"/>
      <p:bldP spid="36" grpId="1" animBg="1"/>
      <p:bldP spid="31" grpId="0" animBg="1"/>
      <p:bldP spid="31" grpId="1" animBg="1"/>
      <p:bldP spid="37" grpId="0" animBg="1"/>
      <p:bldP spid="37" grpId="1" animBg="1"/>
      <p:bldP spid="39" grpId="0" animBg="1"/>
      <p:bldP spid="39" grpId="1" animBg="1"/>
      <p:bldP spid="22" grpId="0" animBg="1"/>
      <p:bldP spid="22" grpId="1" animBg="1"/>
      <p:bldP spid="24" grpId="0" animBg="1"/>
      <p:bldP spid="24" grpId="1" animBg="1"/>
      <p:bldP spid="40" grpId="0" animBg="1"/>
      <p:bldP spid="4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0DB5C7-42C9-4982-A10A-61FCE693B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929" y="935984"/>
            <a:ext cx="9767896" cy="58625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1098C-E947-4E39-85EA-F71913C7C830}"/>
              </a:ext>
            </a:extLst>
          </p:cNvPr>
          <p:cNvSpPr txBox="1"/>
          <p:nvPr/>
        </p:nvSpPr>
        <p:spPr>
          <a:xfrm>
            <a:off x="6600826" y="363226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Share Workbook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60109-9A2C-4630-9EFF-2E98EADE9E1C}"/>
              </a:ext>
            </a:extLst>
          </p:cNvPr>
          <p:cNvSpPr txBox="1"/>
          <p:nvPr/>
        </p:nvSpPr>
        <p:spPr>
          <a:xfrm>
            <a:off x="190500" y="123825"/>
            <a:ext cx="459104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Backstage: A Quick Overview – </a:t>
            </a:r>
            <a:r>
              <a:rPr lang="en-CA" sz="2000" b="1" dirty="0"/>
              <a:t>Share</a:t>
            </a:r>
            <a:endParaRPr lang="en-GB" sz="20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D804F22-6FBC-4033-B135-E9FB41865F00}"/>
              </a:ext>
            </a:extLst>
          </p:cNvPr>
          <p:cNvSpPr txBox="1"/>
          <p:nvPr/>
        </p:nvSpPr>
        <p:spPr>
          <a:xfrm>
            <a:off x="3051864" y="4274377"/>
            <a:ext cx="3926954" cy="646331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Update Office from here, but is normally updated automatically.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553F448-A4A1-4498-BD07-394F99B50DA2}"/>
              </a:ext>
            </a:extLst>
          </p:cNvPr>
          <p:cNvCxnSpPr>
            <a:cxnSpLocks/>
            <a:endCxn id="40" idx="1"/>
          </p:cNvCxnSpPr>
          <p:nvPr/>
        </p:nvCxnSpPr>
        <p:spPr>
          <a:xfrm>
            <a:off x="6991350" y="4468568"/>
            <a:ext cx="476251" cy="494413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AE1BEA7-FAE7-4E21-851B-538B926E51E5}"/>
              </a:ext>
            </a:extLst>
          </p:cNvPr>
          <p:cNvSpPr txBox="1"/>
          <p:nvPr/>
        </p:nvSpPr>
        <p:spPr>
          <a:xfrm>
            <a:off x="1036059" y="6229912"/>
            <a:ext cx="3926954" cy="369332"/>
          </a:xfrm>
          <a:prstGeom prst="rect">
            <a:avLst/>
          </a:prstGeom>
          <a:solidFill>
            <a:srgbClr val="FFF8E5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Information about this version of Excel.</a:t>
            </a:r>
            <a:endParaRPr lang="en-GB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3D05219-A445-40F4-A830-2F772FEB0CEB}"/>
              </a:ext>
            </a:extLst>
          </p:cNvPr>
          <p:cNvCxnSpPr>
            <a:cxnSpLocks/>
            <a:endCxn id="39" idx="1"/>
          </p:cNvCxnSpPr>
          <p:nvPr/>
        </p:nvCxnSpPr>
        <p:spPr>
          <a:xfrm flipV="1">
            <a:off x="4963013" y="5866506"/>
            <a:ext cx="2504588" cy="503018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000">
                  <a:schemeClr val="accent2"/>
                </a:gs>
                <a:gs pos="70000">
                  <a:srgbClr val="7030A0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77AAA175-909C-48FD-94B5-30EA2CB9E28C}"/>
              </a:ext>
            </a:extLst>
          </p:cNvPr>
          <p:cNvSpPr/>
          <p:nvPr/>
        </p:nvSpPr>
        <p:spPr>
          <a:xfrm>
            <a:off x="7467601" y="5466919"/>
            <a:ext cx="714737" cy="79917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584F173-3976-4FF8-8F98-2994C1609210}"/>
              </a:ext>
            </a:extLst>
          </p:cNvPr>
          <p:cNvSpPr/>
          <p:nvPr/>
        </p:nvSpPr>
        <p:spPr>
          <a:xfrm>
            <a:off x="7467601" y="4572000"/>
            <a:ext cx="714737" cy="78196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78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99BC7E-C2CD-40A6-9E67-5B9903561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382" y="1555664"/>
            <a:ext cx="8303236" cy="4991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C33CF0-ED5A-4F56-88CD-BC8A261839F2}"/>
              </a:ext>
            </a:extLst>
          </p:cNvPr>
          <p:cNvSpPr txBox="1"/>
          <p:nvPr/>
        </p:nvSpPr>
        <p:spPr>
          <a:xfrm>
            <a:off x="190502" y="123825"/>
            <a:ext cx="341157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Navigating Using the Keyboard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1982924-3D70-4726-B454-5F15FE91B104}"/>
              </a:ext>
            </a:extLst>
          </p:cNvPr>
          <p:cNvGrpSpPr/>
          <p:nvPr/>
        </p:nvGrpSpPr>
        <p:grpSpPr>
          <a:xfrm>
            <a:off x="8572917" y="3505727"/>
            <a:ext cx="918808" cy="369332"/>
            <a:chOff x="789818" y="3838575"/>
            <a:chExt cx="1162807" cy="369332"/>
          </a:xfrm>
          <a:solidFill>
            <a:srgbClr val="FFFFCD"/>
          </a:solidFill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B60A58-E050-488C-AE60-8A714E6AD582}"/>
                </a:ext>
              </a:extLst>
            </p:cNvPr>
            <p:cNvSpPr txBox="1"/>
            <p:nvPr/>
          </p:nvSpPr>
          <p:spPr>
            <a:xfrm>
              <a:off x="789818" y="3838575"/>
              <a:ext cx="1162807" cy="36933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CA" dirty="0"/>
                <a:t>Tab    |</a:t>
              </a:r>
              <a:endParaRPr lang="en-GB" dirty="0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37DCEE3-58B9-4052-9513-71C826EE0650}"/>
                </a:ext>
              </a:extLst>
            </p:cNvPr>
            <p:cNvCxnSpPr>
              <a:cxnSpLocks/>
            </p:cNvCxnSpPr>
            <p:nvPr/>
          </p:nvCxnSpPr>
          <p:spPr>
            <a:xfrm>
              <a:off x="1447800" y="4030623"/>
              <a:ext cx="219075" cy="0"/>
            </a:xfrm>
            <a:prstGeom prst="straightConnector1">
              <a:avLst/>
            </a:prstGeom>
            <a:grpFill/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351CCF2-CDA9-4DFA-A080-4247D9A30B67}"/>
              </a:ext>
            </a:extLst>
          </p:cNvPr>
          <p:cNvGrpSpPr/>
          <p:nvPr/>
        </p:nvGrpSpPr>
        <p:grpSpPr>
          <a:xfrm>
            <a:off x="2165096" y="3505727"/>
            <a:ext cx="1436983" cy="369332"/>
            <a:chOff x="231002" y="3838575"/>
            <a:chExt cx="1721624" cy="369332"/>
          </a:xfrm>
          <a:solidFill>
            <a:srgbClr val="FFFFCD"/>
          </a:solidFill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70FC15-16D7-4EFD-BA2A-EC83D491E7A3}"/>
                </a:ext>
              </a:extLst>
            </p:cNvPr>
            <p:cNvSpPr txBox="1"/>
            <p:nvPr/>
          </p:nvSpPr>
          <p:spPr>
            <a:xfrm>
              <a:off x="231002" y="3838575"/>
              <a:ext cx="1721624" cy="36933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CA" dirty="0"/>
                <a:t>|   Shift Tab</a:t>
              </a:r>
              <a:endParaRPr lang="en-GB" dirty="0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BEE3562C-252F-47B8-96B9-DDBE6A44E6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2240" y="4029433"/>
              <a:ext cx="235156" cy="0"/>
            </a:xfrm>
            <a:prstGeom prst="straightConnector1">
              <a:avLst/>
            </a:prstGeom>
            <a:grpFill/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81F5501A-7C6F-4F06-AA91-601FEE9CC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41</a:t>
            </a:fld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DE3C63-6771-4F80-AEE8-84734B5FB4D4}"/>
              </a:ext>
            </a:extLst>
          </p:cNvPr>
          <p:cNvGrpSpPr/>
          <p:nvPr/>
        </p:nvGrpSpPr>
        <p:grpSpPr>
          <a:xfrm>
            <a:off x="2165095" y="3925871"/>
            <a:ext cx="1436985" cy="369332"/>
            <a:chOff x="6096000" y="4665191"/>
            <a:chExt cx="1550116" cy="369332"/>
          </a:xfrm>
          <a:solidFill>
            <a:srgbClr val="FFFFCD"/>
          </a:solidFill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0004150-783F-4B01-B08E-98B353512469}"/>
                </a:ext>
              </a:extLst>
            </p:cNvPr>
            <p:cNvSpPr txBox="1"/>
            <p:nvPr/>
          </p:nvSpPr>
          <p:spPr>
            <a:xfrm>
              <a:off x="6096000" y="4665191"/>
              <a:ext cx="1550116" cy="36933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Shift Enter</a:t>
              </a:r>
              <a:endParaRPr lang="en-GB" dirty="0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57F34A2-4DB6-413E-9F39-840D32B8AA93}"/>
                </a:ext>
              </a:extLst>
            </p:cNvPr>
            <p:cNvCxnSpPr/>
            <p:nvPr/>
          </p:nvCxnSpPr>
          <p:spPr>
            <a:xfrm flipV="1">
              <a:off x="7447792" y="4689905"/>
              <a:ext cx="0" cy="293987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935E4FD-D984-47F1-9F9B-7F4B0CA11947}"/>
              </a:ext>
            </a:extLst>
          </p:cNvPr>
          <p:cNvGrpSpPr/>
          <p:nvPr/>
        </p:nvGrpSpPr>
        <p:grpSpPr>
          <a:xfrm>
            <a:off x="8572917" y="3925871"/>
            <a:ext cx="918808" cy="369332"/>
            <a:chOff x="7735018" y="4665191"/>
            <a:chExt cx="1310128" cy="369332"/>
          </a:xfrm>
          <a:solidFill>
            <a:srgbClr val="FFFFCD"/>
          </a:solidFill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7B4814-8D06-4823-8F72-151A04C6CFED}"/>
                </a:ext>
              </a:extLst>
            </p:cNvPr>
            <p:cNvSpPr txBox="1"/>
            <p:nvPr/>
          </p:nvSpPr>
          <p:spPr>
            <a:xfrm>
              <a:off x="7735018" y="4665191"/>
              <a:ext cx="1310128" cy="36933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Enter</a:t>
              </a:r>
              <a:endParaRPr lang="en-GB" dirty="0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A45B3475-7F1F-448E-9E93-112AC1301026}"/>
                </a:ext>
              </a:extLst>
            </p:cNvPr>
            <p:cNvCxnSpPr>
              <a:cxnSpLocks/>
            </p:cNvCxnSpPr>
            <p:nvPr/>
          </p:nvCxnSpPr>
          <p:spPr>
            <a:xfrm>
              <a:off x="8792654" y="4698143"/>
              <a:ext cx="0" cy="315614"/>
            </a:xfrm>
            <a:prstGeom prst="straightConnector1">
              <a:avLst/>
            </a:prstGeom>
            <a:grpFill/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5A107E0-FD7C-4EB2-BB20-57B5F8F0A141}"/>
              </a:ext>
            </a:extLst>
          </p:cNvPr>
          <p:cNvSpPr txBox="1"/>
          <p:nvPr/>
        </p:nvSpPr>
        <p:spPr>
          <a:xfrm>
            <a:off x="1666875" y="892069"/>
            <a:ext cx="88392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Below is a list of the most common keyboard navigation keys and key combinations.</a:t>
            </a:r>
            <a:endParaRPr lang="en-GB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866128-D07F-434D-A2F4-D2493EAA0484}"/>
              </a:ext>
            </a:extLst>
          </p:cNvPr>
          <p:cNvSpPr txBox="1"/>
          <p:nvPr/>
        </p:nvSpPr>
        <p:spPr>
          <a:xfrm>
            <a:off x="3649557" y="3505727"/>
            <a:ext cx="4876799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Moves the cursor left or right</a:t>
            </a:r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E852EF-19FD-4440-BBA7-75E11DC16EFA}"/>
              </a:ext>
            </a:extLst>
          </p:cNvPr>
          <p:cNvSpPr txBox="1"/>
          <p:nvPr/>
        </p:nvSpPr>
        <p:spPr>
          <a:xfrm>
            <a:off x="3649558" y="3925871"/>
            <a:ext cx="4884000" cy="35394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700" dirty="0"/>
              <a:t>Moves the cursor up or down</a:t>
            </a:r>
            <a:endParaRPr lang="en-GB" sz="17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671E074-CFB1-4C57-A7E0-CC7806E898E6}"/>
              </a:ext>
            </a:extLst>
          </p:cNvPr>
          <p:cNvSpPr txBox="1"/>
          <p:nvPr/>
        </p:nvSpPr>
        <p:spPr>
          <a:xfrm>
            <a:off x="8572916" y="4337780"/>
            <a:ext cx="1347163" cy="369332"/>
          </a:xfrm>
          <a:prstGeom prst="rect">
            <a:avLst/>
          </a:prstGeom>
          <a:solidFill>
            <a:srgbClr val="FFFFCD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PG Down</a:t>
            </a:r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695ECD-D03F-409B-B1C3-D16DE905A7E9}"/>
              </a:ext>
            </a:extLst>
          </p:cNvPr>
          <p:cNvSpPr txBox="1"/>
          <p:nvPr/>
        </p:nvSpPr>
        <p:spPr>
          <a:xfrm>
            <a:off x="2165096" y="4337780"/>
            <a:ext cx="1436985" cy="369332"/>
          </a:xfrm>
          <a:prstGeom prst="rect">
            <a:avLst/>
          </a:prstGeom>
          <a:solidFill>
            <a:srgbClr val="FFFFCD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PG Up</a:t>
            </a:r>
            <a:endParaRPr lang="en-GB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5864B0-555F-4AEE-95D0-FDD635B0546D}"/>
              </a:ext>
            </a:extLst>
          </p:cNvPr>
          <p:cNvSpPr txBox="1"/>
          <p:nvPr/>
        </p:nvSpPr>
        <p:spPr>
          <a:xfrm>
            <a:off x="2165095" y="4757926"/>
            <a:ext cx="1436987" cy="353943"/>
          </a:xfrm>
          <a:prstGeom prst="rect">
            <a:avLst/>
          </a:prstGeom>
          <a:solidFill>
            <a:srgbClr val="FFFFCD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700" dirty="0"/>
              <a:t>CRTL PG Up</a:t>
            </a:r>
            <a:endParaRPr lang="en-GB" sz="17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71D42DE-556E-4108-B18F-D8566CC10B78}"/>
              </a:ext>
            </a:extLst>
          </p:cNvPr>
          <p:cNvSpPr txBox="1"/>
          <p:nvPr/>
        </p:nvSpPr>
        <p:spPr>
          <a:xfrm>
            <a:off x="8572916" y="4757926"/>
            <a:ext cx="1494050" cy="353943"/>
          </a:xfrm>
          <a:prstGeom prst="rect">
            <a:avLst/>
          </a:prstGeom>
          <a:solidFill>
            <a:srgbClr val="FFFFCD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700" dirty="0"/>
              <a:t>CTRL PG Down</a:t>
            </a:r>
            <a:endParaRPr lang="en-GB" sz="17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9CD060F-014A-4BBC-BFCD-5E7CA4287362}"/>
              </a:ext>
            </a:extLst>
          </p:cNvPr>
          <p:cNvSpPr txBox="1"/>
          <p:nvPr/>
        </p:nvSpPr>
        <p:spPr>
          <a:xfrm>
            <a:off x="3649557" y="4337780"/>
            <a:ext cx="4876799" cy="35394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700" dirty="0"/>
              <a:t>Moves the cursor up or down number of visible rows</a:t>
            </a:r>
            <a:endParaRPr lang="en-GB" sz="17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53E5FB5-6369-4D23-84C6-527FE211E6EF}"/>
              </a:ext>
            </a:extLst>
          </p:cNvPr>
          <p:cNvSpPr txBox="1"/>
          <p:nvPr/>
        </p:nvSpPr>
        <p:spPr>
          <a:xfrm>
            <a:off x="3656758" y="4757926"/>
            <a:ext cx="4876799" cy="35394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700" dirty="0"/>
              <a:t>Moves the cursor up to the top or to the bottom</a:t>
            </a:r>
            <a:endParaRPr lang="en-GB" sz="17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74B099B-F213-4F50-8FC1-612861918315}"/>
              </a:ext>
            </a:extLst>
          </p:cNvPr>
          <p:cNvSpPr txBox="1"/>
          <p:nvPr/>
        </p:nvSpPr>
        <p:spPr>
          <a:xfrm>
            <a:off x="2157894" y="5611988"/>
            <a:ext cx="1444185" cy="369332"/>
          </a:xfrm>
          <a:prstGeom prst="rect">
            <a:avLst/>
          </a:prstGeom>
          <a:solidFill>
            <a:srgbClr val="FFFFCD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      HOME</a:t>
            </a:r>
            <a:endParaRPr lang="en-GB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3646A56-D7B0-4F01-88A9-428AAF9D8E18}"/>
              </a:ext>
            </a:extLst>
          </p:cNvPr>
          <p:cNvSpPr txBox="1"/>
          <p:nvPr/>
        </p:nvSpPr>
        <p:spPr>
          <a:xfrm>
            <a:off x="3656758" y="5191842"/>
            <a:ext cx="4876799" cy="35394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700" dirty="0"/>
              <a:t>Moves the cursor right one word or left one word</a:t>
            </a:r>
            <a:endParaRPr lang="en-GB" sz="17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61EC681-3F99-414D-93FA-C5628E966CF9}"/>
              </a:ext>
            </a:extLst>
          </p:cNvPr>
          <p:cNvSpPr txBox="1"/>
          <p:nvPr/>
        </p:nvSpPr>
        <p:spPr>
          <a:xfrm>
            <a:off x="3663960" y="5611988"/>
            <a:ext cx="4883999" cy="35394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700" dirty="0"/>
              <a:t>Moves the to beginning of the row or to the end.</a:t>
            </a:r>
            <a:endParaRPr lang="en-GB" sz="1700" dirty="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803DF26-5A17-4F17-937A-6A7DB3B8E4A0}"/>
              </a:ext>
            </a:extLst>
          </p:cNvPr>
          <p:cNvGrpSpPr/>
          <p:nvPr/>
        </p:nvGrpSpPr>
        <p:grpSpPr>
          <a:xfrm>
            <a:off x="2157895" y="5191842"/>
            <a:ext cx="1444187" cy="353943"/>
            <a:chOff x="2157895" y="5191842"/>
            <a:chExt cx="1444187" cy="353943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E05C425-6603-4EE6-B94F-9D5898A6F92D}"/>
                </a:ext>
              </a:extLst>
            </p:cNvPr>
            <p:cNvSpPr txBox="1"/>
            <p:nvPr/>
          </p:nvSpPr>
          <p:spPr>
            <a:xfrm>
              <a:off x="2157895" y="5191842"/>
              <a:ext cx="1444187" cy="353943"/>
            </a:xfrm>
            <a:prstGeom prst="rect">
              <a:avLst/>
            </a:prstGeom>
            <a:solidFill>
              <a:srgbClr val="FFFFCD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700" dirty="0"/>
                <a:t>   CRTL</a:t>
              </a:r>
              <a:endParaRPr lang="en-GB" sz="1700" dirty="0"/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ABB2DD3-E437-46DB-8FE1-CA669D5AA295}"/>
                </a:ext>
              </a:extLst>
            </p:cNvPr>
            <p:cNvCxnSpPr>
              <a:cxnSpLocks/>
            </p:cNvCxnSpPr>
            <p:nvPr/>
          </p:nvCxnSpPr>
          <p:spPr>
            <a:xfrm>
              <a:off x="2965815" y="5379311"/>
              <a:ext cx="352637" cy="1"/>
            </a:xfrm>
            <a:prstGeom prst="straightConnector1">
              <a:avLst/>
            </a:prstGeom>
            <a:solidFill>
              <a:srgbClr val="FFFFCD"/>
            </a:solidFill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3FA682E-BCFD-4EFE-92D0-A5702C61C5AD}"/>
              </a:ext>
            </a:extLst>
          </p:cNvPr>
          <p:cNvGrpSpPr/>
          <p:nvPr/>
        </p:nvGrpSpPr>
        <p:grpSpPr>
          <a:xfrm>
            <a:off x="8572916" y="5191842"/>
            <a:ext cx="1514311" cy="353943"/>
            <a:chOff x="8572916" y="5191842"/>
            <a:chExt cx="1514311" cy="35394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6760B19-7DF8-4104-9BA9-0730E1AB5079}"/>
                </a:ext>
              </a:extLst>
            </p:cNvPr>
            <p:cNvSpPr txBox="1"/>
            <p:nvPr/>
          </p:nvSpPr>
          <p:spPr>
            <a:xfrm>
              <a:off x="8572916" y="5191842"/>
              <a:ext cx="1514311" cy="353943"/>
            </a:xfrm>
            <a:prstGeom prst="rect">
              <a:avLst/>
            </a:prstGeom>
            <a:solidFill>
              <a:srgbClr val="FFFFCD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700" dirty="0"/>
                <a:t>   CTRL   </a:t>
              </a:r>
              <a:endParaRPr lang="en-GB" sz="1700" dirty="0"/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25C9B783-8CBC-48A7-8A13-7E8D73FA8E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2146" y="5383028"/>
              <a:ext cx="335174" cy="0"/>
            </a:xfrm>
            <a:prstGeom prst="straightConnector1">
              <a:avLst/>
            </a:prstGeom>
            <a:solidFill>
              <a:srgbClr val="FFFFCD"/>
            </a:solidFill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9DAAE89-B263-4DF0-9991-743DAE8E11A9}"/>
              </a:ext>
            </a:extLst>
          </p:cNvPr>
          <p:cNvGrpSpPr/>
          <p:nvPr/>
        </p:nvGrpSpPr>
        <p:grpSpPr>
          <a:xfrm>
            <a:off x="8588240" y="5611988"/>
            <a:ext cx="1478726" cy="369332"/>
            <a:chOff x="8588240" y="5611988"/>
            <a:chExt cx="1478726" cy="36933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DA6293C-4E63-4AE6-B3CC-076BEA76997A}"/>
                </a:ext>
              </a:extLst>
            </p:cNvPr>
            <p:cNvSpPr txBox="1"/>
            <p:nvPr/>
          </p:nvSpPr>
          <p:spPr>
            <a:xfrm>
              <a:off x="8588240" y="5611988"/>
              <a:ext cx="1478726" cy="369332"/>
            </a:xfrm>
            <a:prstGeom prst="rect">
              <a:avLst/>
            </a:prstGeom>
            <a:solidFill>
              <a:srgbClr val="FFFFCD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   END</a:t>
              </a:r>
              <a:endParaRPr lang="en-GB" dirty="0"/>
            </a:p>
          </p:txBody>
        </p: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857F152B-441E-476C-A45D-A0568BF486E0}"/>
                </a:ext>
              </a:extLst>
            </p:cNvPr>
            <p:cNvCxnSpPr>
              <a:cxnSpLocks/>
            </p:cNvCxnSpPr>
            <p:nvPr/>
          </p:nvCxnSpPr>
          <p:spPr>
            <a:xfrm>
              <a:off x="9393414" y="5809010"/>
              <a:ext cx="352637" cy="1"/>
            </a:xfrm>
            <a:prstGeom prst="straightConnector1">
              <a:avLst/>
            </a:prstGeom>
            <a:solidFill>
              <a:srgbClr val="FFFFCD"/>
            </a:solidFill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842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8" grpId="0" animBg="1"/>
      <p:bldP spid="29" grpId="0" animBg="1"/>
      <p:bldP spid="37" grpId="0" animBg="1"/>
      <p:bldP spid="40" grpId="0" animBg="1"/>
      <p:bldP spid="43" grpId="0" animBg="1"/>
      <p:bldP spid="46" grpId="0" animBg="1"/>
      <p:bldP spid="48" grpId="0" animBg="1"/>
      <p:bldP spid="49" grpId="0" animBg="1"/>
      <p:bldP spid="53" grpId="0" animBg="1"/>
      <p:bldP spid="58" grpId="0" animBg="1"/>
      <p:bldP spid="5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99BC7E-C2CD-40A6-9E67-5B9903561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652" y="1819275"/>
            <a:ext cx="8303236" cy="4991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C33CF0-ED5A-4F56-88CD-BC8A261839F2}"/>
              </a:ext>
            </a:extLst>
          </p:cNvPr>
          <p:cNvSpPr txBox="1"/>
          <p:nvPr/>
        </p:nvSpPr>
        <p:spPr>
          <a:xfrm>
            <a:off x="66675" y="123825"/>
            <a:ext cx="649605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Basic Spreadsheet Functions – Ribbon Access via Keyboard</a:t>
            </a:r>
            <a:endParaRPr lang="en-GB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2DBD42-3443-4C44-9D31-59BF8EA91221}"/>
              </a:ext>
            </a:extLst>
          </p:cNvPr>
          <p:cNvSpPr txBox="1"/>
          <p:nvPr/>
        </p:nvSpPr>
        <p:spPr>
          <a:xfrm>
            <a:off x="247651" y="709940"/>
            <a:ext cx="376237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Alt</a:t>
            </a:r>
            <a:r>
              <a:rPr lang="en-CA" dirty="0"/>
              <a:t> – Touch the </a:t>
            </a:r>
            <a:r>
              <a:rPr lang="en-CA" b="1" dirty="0"/>
              <a:t>Alt</a:t>
            </a:r>
            <a:r>
              <a:rPr lang="en-CA" dirty="0"/>
              <a:t> key to gain access to the ribbon via the keyboard.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229110-690C-4A34-8BC3-6B09C89F6A8B}"/>
              </a:ext>
            </a:extLst>
          </p:cNvPr>
          <p:cNvSpPr txBox="1"/>
          <p:nvPr/>
        </p:nvSpPr>
        <p:spPr>
          <a:xfrm>
            <a:off x="7982270" y="123825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Navigating Using the Mouse &amp; Keyboard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1A7256-75BA-4D06-A37B-A70ADBE08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652" y="1829600"/>
            <a:ext cx="8304518" cy="121473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D3DCD69-32B3-4FA8-84DA-DBC95F2B124A}"/>
              </a:ext>
            </a:extLst>
          </p:cNvPr>
          <p:cNvSpPr txBox="1"/>
          <p:nvPr/>
        </p:nvSpPr>
        <p:spPr>
          <a:xfrm>
            <a:off x="247651" y="1542276"/>
            <a:ext cx="3238499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Notice the white letters in small black boxes.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Now touch the letter of the item you want.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dirty="0"/>
              <a:t>P </a:t>
            </a:r>
            <a:r>
              <a:rPr lang="en-CA" dirty="0"/>
              <a:t>for the </a:t>
            </a:r>
            <a:r>
              <a:rPr lang="en-CA" b="1" dirty="0"/>
              <a:t>Page Layout </a:t>
            </a:r>
            <a:r>
              <a:rPr lang="en-CA" dirty="0"/>
              <a:t>ribbon, for example.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CD4DA53-583B-40CA-BB90-7089A11648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0" y="1831499"/>
            <a:ext cx="8304838" cy="13370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125AC06-6F2B-43CA-8E77-5DE7982A6EE7}"/>
              </a:ext>
            </a:extLst>
          </p:cNvPr>
          <p:cNvSpPr txBox="1"/>
          <p:nvPr/>
        </p:nvSpPr>
        <p:spPr>
          <a:xfrm>
            <a:off x="247651" y="3419475"/>
            <a:ext cx="3238499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Now touch another letter (or two letters in some cases) to do that command or pull down a menu.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dirty="0"/>
              <a:t>M</a:t>
            </a:r>
            <a:r>
              <a:rPr lang="en-CA" dirty="0"/>
              <a:t> for the Margins menu, for example.</a:t>
            </a:r>
            <a:endParaRPr lang="en-GB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BEB46CB-C47F-4526-88C3-B14DAE59D7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119" y="1826597"/>
            <a:ext cx="8308730" cy="316450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4ECFE29-DB0F-4DC1-BED7-FDB398011C33}"/>
              </a:ext>
            </a:extLst>
          </p:cNvPr>
          <p:cNvSpPr txBox="1"/>
          <p:nvPr/>
        </p:nvSpPr>
        <p:spPr>
          <a:xfrm>
            <a:off x="247651" y="5315724"/>
            <a:ext cx="3238499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While in the menu you can use the up/down arrow keys to select a command 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Touch a letter on the menu.</a:t>
            </a:r>
            <a:endParaRPr lang="en-GB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8699147-6054-4EC9-9A18-27903ED0B185}"/>
              </a:ext>
            </a:extLst>
          </p:cNvPr>
          <p:cNvCxnSpPr>
            <a:cxnSpLocks/>
          </p:cNvCxnSpPr>
          <p:nvPr/>
        </p:nvCxnSpPr>
        <p:spPr>
          <a:xfrm flipV="1">
            <a:off x="3237218" y="3813664"/>
            <a:ext cx="1696732" cy="1823141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97130B2-3D86-4A3C-80B4-4F6DD685AA73}"/>
              </a:ext>
            </a:extLst>
          </p:cNvPr>
          <p:cNvCxnSpPr>
            <a:cxnSpLocks/>
          </p:cNvCxnSpPr>
          <p:nvPr/>
        </p:nvCxnSpPr>
        <p:spPr>
          <a:xfrm flipV="1">
            <a:off x="3238500" y="4438561"/>
            <a:ext cx="1695450" cy="1205566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EFEC708-6571-48D1-B019-0C93730BD0DC}"/>
              </a:ext>
            </a:extLst>
          </p:cNvPr>
          <p:cNvCxnSpPr>
            <a:cxnSpLocks/>
          </p:cNvCxnSpPr>
          <p:nvPr/>
        </p:nvCxnSpPr>
        <p:spPr>
          <a:xfrm flipV="1">
            <a:off x="3238500" y="3219746"/>
            <a:ext cx="1695450" cy="2417059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74E9FAE-1D71-4398-8C75-83680A494037}"/>
              </a:ext>
            </a:extLst>
          </p:cNvPr>
          <p:cNvCxnSpPr>
            <a:cxnSpLocks/>
          </p:cNvCxnSpPr>
          <p:nvPr/>
        </p:nvCxnSpPr>
        <p:spPr>
          <a:xfrm flipV="1">
            <a:off x="3230577" y="4907812"/>
            <a:ext cx="1703373" cy="1430777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1000">
                  <a:schemeClr val="accent2"/>
                </a:gs>
                <a:gs pos="61000">
                  <a:srgbClr val="00B050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4D70686-42D7-4EE8-ACEA-53E9851C2050}"/>
              </a:ext>
            </a:extLst>
          </p:cNvPr>
          <p:cNvSpPr txBox="1"/>
          <p:nvPr/>
        </p:nvSpPr>
        <p:spPr>
          <a:xfrm>
            <a:off x="7286624" y="2552433"/>
            <a:ext cx="46577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Touch </a:t>
            </a:r>
            <a:r>
              <a:rPr lang="en-CA" b="1" dirty="0"/>
              <a:t>Esc</a:t>
            </a:r>
            <a:r>
              <a:rPr lang="en-CA" dirty="0"/>
              <a:t> on the keyboard to go back one level.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992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6" grpId="0" animBg="1"/>
      <p:bldP spid="27" grpId="0" animBg="1"/>
      <p:bldP spid="4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4238" y="68025"/>
            <a:ext cx="4276312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Basic Spreadsheet Functions</a:t>
            </a:r>
          </a:p>
          <a:p>
            <a:pPr algn="ctr"/>
            <a:r>
              <a:rPr lang="en-CA" dirty="0"/>
              <a:t>Function Categories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48249" y="228133"/>
            <a:ext cx="5876925" cy="33855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dirty="0"/>
              <a:t>The function bar shown below is directly above the column headers.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46978" y="962060"/>
            <a:ext cx="10791615" cy="992882"/>
            <a:chOff x="289828" y="981110"/>
            <a:chExt cx="10791615" cy="9928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043" y="981110"/>
              <a:ext cx="10058400" cy="517881"/>
            </a:xfrm>
            <a:prstGeom prst="rect">
              <a:avLst/>
            </a:prstGeom>
            <a:effectLst>
              <a:glow rad="127000">
                <a:schemeClr val="accent2"/>
              </a:glow>
            </a:effectLst>
          </p:spPr>
        </p:pic>
        <p:grpSp>
          <p:nvGrpSpPr>
            <p:cNvPr id="27" name="Group 26"/>
            <p:cNvGrpSpPr/>
            <p:nvPr/>
          </p:nvGrpSpPr>
          <p:grpSpPr>
            <a:xfrm>
              <a:off x="289828" y="1062479"/>
              <a:ext cx="2386696" cy="911513"/>
              <a:chOff x="356504" y="1338704"/>
              <a:chExt cx="2386696" cy="911513"/>
            </a:xfrm>
          </p:grpSpPr>
          <p:sp>
            <p:nvSpPr>
              <p:cNvPr id="22" name="Line Callout 1 21"/>
              <p:cNvSpPr/>
              <p:nvPr/>
            </p:nvSpPr>
            <p:spPr>
              <a:xfrm>
                <a:off x="1112166" y="1338704"/>
                <a:ext cx="1631034" cy="375796"/>
              </a:xfrm>
              <a:prstGeom prst="borderCallout1">
                <a:avLst>
                  <a:gd name="adj1" fmla="val 96360"/>
                  <a:gd name="adj2" fmla="val -514"/>
                  <a:gd name="adj3" fmla="val 166163"/>
                  <a:gd name="adj4" fmla="val -16891"/>
                </a:avLst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56504" y="1957829"/>
                <a:ext cx="923715" cy="292388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300" b="1" dirty="0">
                    <a:solidFill>
                      <a:srgbClr val="00B050"/>
                    </a:solidFill>
                  </a:rPr>
                  <a:t>Name Box</a:t>
                </a:r>
                <a:endParaRPr lang="en-CA" sz="1300" dirty="0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1347345" y="1062479"/>
              <a:ext cx="4929630" cy="911513"/>
              <a:chOff x="1414021" y="1338704"/>
              <a:chExt cx="4929630" cy="911513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1414021" y="1338704"/>
                <a:ext cx="4929630" cy="911513"/>
                <a:chOff x="1414021" y="1338704"/>
                <a:chExt cx="4929630" cy="911513"/>
              </a:xfrm>
            </p:grpSpPr>
            <p:sp>
              <p:nvSpPr>
                <p:cNvPr id="24" name="Line Callout 1 23"/>
                <p:cNvSpPr/>
                <p:nvPr/>
              </p:nvSpPr>
              <p:spPr>
                <a:xfrm>
                  <a:off x="3009899" y="1338704"/>
                  <a:ext cx="1304925" cy="375796"/>
                </a:xfrm>
                <a:prstGeom prst="borderCallout1">
                  <a:avLst>
                    <a:gd name="adj1" fmla="val 103792"/>
                    <a:gd name="adj2" fmla="val 50178"/>
                    <a:gd name="adj3" fmla="val 169099"/>
                    <a:gd name="adj4" fmla="val 19915"/>
                  </a:avLst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1414021" y="1957829"/>
                  <a:ext cx="4929630" cy="292388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300" b="1" i="1" dirty="0"/>
                    <a:t>Insert Function </a:t>
                  </a:r>
                  <a:r>
                    <a:rPr lang="en-CA" sz="1300" dirty="0"/>
                    <a:t>box.  Click on the       icon to open the functions dialog.</a:t>
                  </a:r>
                  <a:endParaRPr lang="en-CA" sz="1300" b="1" i="1" dirty="0"/>
                </a:p>
              </p:txBody>
            </p:sp>
          </p:grpSp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11596" y="1990744"/>
                <a:ext cx="222230" cy="205135"/>
              </a:xfrm>
              <a:prstGeom prst="rect">
                <a:avLst/>
              </a:prstGeom>
            </p:spPr>
          </p:pic>
        </p:grpSp>
        <p:grpSp>
          <p:nvGrpSpPr>
            <p:cNvPr id="30" name="Group 29"/>
            <p:cNvGrpSpPr/>
            <p:nvPr/>
          </p:nvGrpSpPr>
          <p:grpSpPr>
            <a:xfrm>
              <a:off x="4289435" y="1064596"/>
              <a:ext cx="6759564" cy="903564"/>
              <a:chOff x="5077121" y="-1926254"/>
              <a:chExt cx="6759564" cy="903564"/>
            </a:xfrm>
          </p:grpSpPr>
          <p:sp>
            <p:nvSpPr>
              <p:cNvPr id="31" name="Line Callout 1 30"/>
              <p:cNvSpPr/>
              <p:nvPr/>
            </p:nvSpPr>
            <p:spPr>
              <a:xfrm>
                <a:off x="5077121" y="-1926254"/>
                <a:ext cx="6759564" cy="364154"/>
              </a:xfrm>
              <a:prstGeom prst="borderCallout1">
                <a:avLst>
                  <a:gd name="adj1" fmla="val 99061"/>
                  <a:gd name="adj2" fmla="val 50440"/>
                  <a:gd name="adj3" fmla="val 164318"/>
                  <a:gd name="adj4" fmla="val 41170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7136325" y="-1315078"/>
                <a:ext cx="1705012" cy="29238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300" b="1" i="1" dirty="0"/>
                  <a:t>Function/Formula bar</a:t>
                </a:r>
              </a:p>
            </p:txBody>
          </p:sp>
        </p:grpSp>
      </p:grpSp>
      <p:sp>
        <p:nvSpPr>
          <p:cNvPr id="35" name="Rectangular Callout 34"/>
          <p:cNvSpPr/>
          <p:nvPr/>
        </p:nvSpPr>
        <p:spPr>
          <a:xfrm>
            <a:off x="8182465" y="1650559"/>
            <a:ext cx="2999883" cy="298552"/>
          </a:xfrm>
          <a:prstGeom prst="wedgeRectCallout">
            <a:avLst>
              <a:gd name="adj1" fmla="val -42186"/>
              <a:gd name="adj2" fmla="val 118527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>
                <a:solidFill>
                  <a:schemeClr val="tx1"/>
                </a:solidFill>
              </a:rPr>
              <a:t>Formula Categories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9506" y="2173232"/>
            <a:ext cx="10852843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Compatibility</a:t>
            </a:r>
            <a:r>
              <a:rPr lang="en-CA" sz="1400" dirty="0"/>
              <a:t> – These functions from earlier versions of Excel are provided for compatibility with functions made in old versions of Excel.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46978" y="2564167"/>
            <a:ext cx="10835371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Cube</a:t>
            </a:r>
            <a:r>
              <a:rPr lang="en-CA" sz="1400" dirty="0"/>
              <a:t> -  Multidimensional sets of data providing a means to summarize information based on a set of search criteria.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46829" y="2980078"/>
            <a:ext cx="10835520" cy="30777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Database</a:t>
            </a:r>
            <a:r>
              <a:rPr lang="en-CA" sz="1400" dirty="0"/>
              <a:t> – Treating an Excel spreadsheet as a flat database, these functions return a search based on sum, variance, and standard deviation data.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6829" y="3378202"/>
            <a:ext cx="10835520" cy="307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Date &amp; Time</a:t>
            </a:r>
            <a:r>
              <a:rPr lang="en-CA" sz="1400" dirty="0"/>
              <a:t> – These date and time functions allow you to work with the current time or periods of time in your functions.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46830" y="3798046"/>
            <a:ext cx="10835519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Engineering</a:t>
            </a:r>
            <a:r>
              <a:rPr lang="en-CA" sz="1400" dirty="0"/>
              <a:t> – Engineering calculations: many of which relate to Bessel Functions, Complex Numbers or converting between different bases.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1949" y="4215402"/>
            <a:ext cx="10820400" cy="30777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Information</a:t>
            </a:r>
            <a:r>
              <a:rPr lang="en-CA" sz="1400" dirty="0"/>
              <a:t> – These functions return information about the contents and/or formatting of a cell.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73764" y="4622515"/>
            <a:ext cx="10808585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Logical</a:t>
            </a:r>
            <a:r>
              <a:rPr lang="en-CA" sz="1400" dirty="0"/>
              <a:t> – Flow control, logic and error capture.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77131" y="5039689"/>
            <a:ext cx="10805219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Math &amp; Trigonometry</a:t>
            </a:r>
            <a:r>
              <a:rPr lang="en-CA" sz="1400" dirty="0"/>
              <a:t> – ABS, sine, cosine,  logarithmic, Pi, Quotient, etc.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2888" y="5461986"/>
            <a:ext cx="10799461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Statistical</a:t>
            </a:r>
            <a:r>
              <a:rPr lang="en-CA" sz="1400" dirty="0"/>
              <a:t> – Works with data points, deviations, and more.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80923" y="5879160"/>
            <a:ext cx="10801427" cy="30777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Text</a:t>
            </a:r>
            <a:r>
              <a:rPr lang="en-CA" sz="1400" dirty="0"/>
              <a:t> – Use these function to manipulate text.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82888" y="6306411"/>
            <a:ext cx="10799462" cy="307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Web</a:t>
            </a:r>
            <a:r>
              <a:rPr lang="en-CA" sz="1400" dirty="0"/>
              <a:t> – XML and web services functions.</a:t>
            </a:r>
          </a:p>
        </p:txBody>
      </p:sp>
    </p:spTree>
    <p:extLst>
      <p:ext uri="{BB962C8B-B14F-4D97-AF65-F5344CB8AC3E}">
        <p14:creationId xmlns:p14="http://schemas.microsoft.com/office/powerpoint/2010/main" val="108344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3171825"/>
            <a:ext cx="7296150" cy="18097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/>
          <p:cNvSpPr/>
          <p:nvPr/>
        </p:nvSpPr>
        <p:spPr>
          <a:xfrm>
            <a:off x="828675" y="3372707"/>
            <a:ext cx="7296150" cy="18097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3" name="Group 2"/>
          <p:cNvGrpSpPr/>
          <p:nvPr/>
        </p:nvGrpSpPr>
        <p:grpSpPr>
          <a:xfrm>
            <a:off x="828674" y="3573589"/>
            <a:ext cx="10029825" cy="391703"/>
            <a:chOff x="828674" y="3573589"/>
            <a:chExt cx="10029825" cy="391703"/>
          </a:xfrm>
        </p:grpSpPr>
        <p:sp>
          <p:nvSpPr>
            <p:cNvPr id="23" name="Rectangle 22"/>
            <p:cNvSpPr/>
            <p:nvPr/>
          </p:nvSpPr>
          <p:spPr>
            <a:xfrm>
              <a:off x="828674" y="3573589"/>
              <a:ext cx="10029825" cy="188786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28675" y="3783139"/>
              <a:ext cx="5419726" cy="182153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24238" y="68025"/>
            <a:ext cx="4276312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Basic Spreadsheet Functions</a:t>
            </a:r>
          </a:p>
          <a:p>
            <a:pPr algn="ctr"/>
            <a:r>
              <a:rPr lang="en-CA" dirty="0"/>
              <a:t>The Rules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95975" y="221913"/>
            <a:ext cx="4638675" cy="33855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600" dirty="0"/>
              <a:t>Like everything in life, there are rules to follow.</a:t>
            </a:r>
            <a:endParaRPr lang="en-CA" sz="1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19075" y="800100"/>
            <a:ext cx="1160145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sz="1400" dirty="0"/>
              <a:t>All formulas begin with an equal sign.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9075" y="2216850"/>
            <a:ext cx="11601450" cy="37548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sz="1400" dirty="0"/>
              <a:t> Excel follows the Order of Operations. Remember the </a:t>
            </a:r>
            <a:r>
              <a:rPr lang="en-CA" sz="1400" b="1" dirty="0"/>
              <a:t>PEMDAS </a:t>
            </a:r>
            <a:r>
              <a:rPr lang="en-CA" sz="1400" dirty="0"/>
              <a:t>(or</a:t>
            </a:r>
            <a:r>
              <a:rPr lang="en-CA" sz="1400" b="1" dirty="0"/>
              <a:t> BEDMAS</a:t>
            </a:r>
            <a:r>
              <a:rPr lang="en-CA" sz="1400" dirty="0"/>
              <a:t>) you might have learned in school</a:t>
            </a:r>
          </a:p>
          <a:p>
            <a:r>
              <a:rPr lang="en-CA" sz="1400" dirty="0"/>
              <a:t>         (</a:t>
            </a:r>
            <a:r>
              <a:rPr lang="en-CA" sz="1400" b="1" dirty="0"/>
              <a:t>P</a:t>
            </a:r>
            <a:r>
              <a:rPr lang="en-CA" sz="1400" dirty="0"/>
              <a:t>arenthesis, </a:t>
            </a:r>
            <a:r>
              <a:rPr lang="en-CA" sz="1400" b="1" dirty="0"/>
              <a:t>E</a:t>
            </a:r>
            <a:r>
              <a:rPr lang="en-CA" sz="1400" dirty="0"/>
              <a:t>xponent, </a:t>
            </a:r>
            <a:r>
              <a:rPr lang="en-CA" sz="1400" b="1" dirty="0"/>
              <a:t>M</a:t>
            </a:r>
            <a:r>
              <a:rPr lang="en-CA" sz="1400" dirty="0"/>
              <a:t>ultiplication, </a:t>
            </a:r>
            <a:r>
              <a:rPr lang="en-CA" sz="1400" b="1" dirty="0"/>
              <a:t>D</a:t>
            </a:r>
            <a:r>
              <a:rPr lang="en-CA" sz="1400" dirty="0"/>
              <a:t>ivision, </a:t>
            </a:r>
            <a:r>
              <a:rPr lang="en-CA" sz="1400" b="1" dirty="0"/>
              <a:t>A</a:t>
            </a:r>
            <a:r>
              <a:rPr lang="en-CA" sz="1400" dirty="0"/>
              <a:t>ddition, </a:t>
            </a:r>
            <a:r>
              <a:rPr lang="en-CA" sz="1400" b="1" dirty="0"/>
              <a:t>S</a:t>
            </a:r>
            <a:r>
              <a:rPr lang="en-CA" sz="1400" dirty="0"/>
              <a:t>ubtraction) or (</a:t>
            </a:r>
            <a:r>
              <a:rPr lang="en-CA" sz="1400" b="1" dirty="0"/>
              <a:t>B</a:t>
            </a:r>
            <a:r>
              <a:rPr lang="en-CA" sz="1400" dirty="0"/>
              <a:t>rackets, </a:t>
            </a:r>
            <a:r>
              <a:rPr lang="en-CA" sz="1400" b="1" dirty="0"/>
              <a:t>E</a:t>
            </a:r>
            <a:r>
              <a:rPr lang="en-CA" sz="1400" dirty="0"/>
              <a:t>xponents, </a:t>
            </a:r>
            <a:r>
              <a:rPr lang="en-CA" sz="1400" b="1" dirty="0"/>
              <a:t>D</a:t>
            </a:r>
            <a:r>
              <a:rPr lang="en-CA" sz="1400" dirty="0"/>
              <a:t>ivision, </a:t>
            </a:r>
            <a:r>
              <a:rPr lang="en-CA" sz="1400" b="1" dirty="0"/>
              <a:t>M</a:t>
            </a:r>
            <a:r>
              <a:rPr lang="en-CA" sz="1400" dirty="0"/>
              <a:t>ultiplication, </a:t>
            </a:r>
            <a:r>
              <a:rPr lang="en-CA" sz="1400" b="1" dirty="0"/>
              <a:t>A</a:t>
            </a:r>
            <a:r>
              <a:rPr lang="en-CA" sz="1400" dirty="0"/>
              <a:t>ddition, </a:t>
            </a:r>
            <a:r>
              <a:rPr lang="en-CA" sz="1400" b="1" dirty="0"/>
              <a:t>S</a:t>
            </a:r>
            <a:r>
              <a:rPr lang="en-CA" sz="1400" dirty="0"/>
              <a:t>ubtraction)</a:t>
            </a:r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9075" y="1152327"/>
            <a:ext cx="11601450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400" dirty="0"/>
              <a:t>Cells when represented in a function individually or as a block are separated by a comma (union operator).     eg.  D14, H27, A3, B84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19075" y="1504910"/>
            <a:ext cx="11601450" cy="30777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1400" dirty="0"/>
              <a:t>Cells when represented in contiguous block are separated by a colon (cell range operator).     eg.  D14:D30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19075" y="1860880"/>
            <a:ext cx="11601450" cy="307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sz="1400" dirty="0"/>
              <a:t>Blocks of contiguous cells and/or single cells are separated by a comma.     eg.  D14:D30, B24, H27:J34, A3:H3, J38, B84:D84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71476" y="2743201"/>
            <a:ext cx="11201400" cy="190499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LcParenR"/>
            </a:pPr>
            <a:r>
              <a:rPr lang="en-CA" sz="1300" dirty="0">
                <a:solidFill>
                  <a:schemeClr val="tx1"/>
                </a:solidFill>
              </a:rPr>
              <a:t>Evaluate </a:t>
            </a:r>
            <a:r>
              <a:rPr lang="en-CA" sz="1300" b="1" dirty="0">
                <a:solidFill>
                  <a:schemeClr val="tx1"/>
                </a:solidFill>
              </a:rPr>
              <a:t>Parenthesis</a:t>
            </a:r>
            <a:r>
              <a:rPr lang="en-CA" sz="1300" dirty="0">
                <a:solidFill>
                  <a:schemeClr val="tx1"/>
                </a:solidFill>
              </a:rPr>
              <a:t> - From the inner first to the outer last   </a:t>
            </a:r>
            <a:r>
              <a:rPr lang="en-CA" sz="1300" dirty="0" err="1">
                <a:solidFill>
                  <a:schemeClr val="tx1"/>
                </a:solidFill>
              </a:rPr>
              <a:t>eg</a:t>
            </a:r>
            <a:r>
              <a:rPr lang="en-CA" sz="1300" dirty="0">
                <a:solidFill>
                  <a:schemeClr val="tx1"/>
                </a:solidFill>
              </a:rPr>
              <a:t>.  =8.7334*(27.416+(12-7.3)^4)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71476" y="3124531"/>
            <a:ext cx="11201400" cy="86234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3"/>
            </a:pPr>
            <a:r>
              <a:rPr lang="en-CA" sz="1300" dirty="0">
                <a:solidFill>
                  <a:srgbClr val="002060"/>
                </a:solidFill>
              </a:rPr>
              <a:t>Evaluate</a:t>
            </a:r>
            <a:r>
              <a:rPr lang="en-CA" sz="1300" b="1" dirty="0">
                <a:solidFill>
                  <a:srgbClr val="002060"/>
                </a:solidFill>
              </a:rPr>
              <a:t> intersections </a:t>
            </a:r>
            <a:r>
              <a:rPr lang="en-CA" sz="1300" dirty="0">
                <a:solidFill>
                  <a:srgbClr val="002060"/>
                </a:solidFill>
              </a:rPr>
              <a:t>– Using the space in a formula to separate ranges of cells tell Excel to intersect where the two ranges overlap.</a:t>
            </a:r>
          </a:p>
          <a:p>
            <a:r>
              <a:rPr lang="en-CA" sz="1300" dirty="0">
                <a:solidFill>
                  <a:srgbClr val="002060"/>
                </a:solidFill>
              </a:rPr>
              <a:t>          - If one cell is overlapped, the value or calculated value in the overlap cell will be inserted into the formula.</a:t>
            </a:r>
          </a:p>
          <a:p>
            <a:r>
              <a:rPr lang="en-CA" sz="1300" dirty="0">
                <a:solidFill>
                  <a:srgbClr val="002060"/>
                </a:solidFill>
              </a:rPr>
              <a:t>          - If more  than one cell is overlapped, a #VALUE error will be returned.  Why?  Because the cell cannot display more that one value.  So run a function</a:t>
            </a:r>
          </a:p>
          <a:p>
            <a:r>
              <a:rPr lang="en-CA" sz="1300" dirty="0">
                <a:solidFill>
                  <a:srgbClr val="002060"/>
                </a:solidFill>
              </a:rPr>
              <a:t>            on it, such as SUM, MIN, MAX, etc., a function that can deal with multiple cells.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71476" y="3988526"/>
            <a:ext cx="11201400" cy="19049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4"/>
            </a:pPr>
            <a:r>
              <a:rPr lang="en-CA" sz="1300" dirty="0">
                <a:solidFill>
                  <a:srgbClr val="7030A0"/>
                </a:solidFill>
              </a:rPr>
              <a:t>Evaluate</a:t>
            </a:r>
            <a:r>
              <a:rPr lang="en-CA" sz="1300" b="1" dirty="0">
                <a:solidFill>
                  <a:srgbClr val="7030A0"/>
                </a:solidFill>
              </a:rPr>
              <a:t> unions</a:t>
            </a:r>
            <a:r>
              <a:rPr lang="en-CA" sz="1300" dirty="0">
                <a:solidFill>
                  <a:srgbClr val="7030A0"/>
                </a:solidFill>
              </a:rPr>
              <a:t> – The union operator is the comma.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71476" y="4179026"/>
            <a:ext cx="11201400" cy="21200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5"/>
            </a:pPr>
            <a:r>
              <a:rPr lang="en-CA" sz="1300" dirty="0">
                <a:solidFill>
                  <a:schemeClr val="accent2"/>
                </a:solidFill>
              </a:rPr>
              <a:t>Perform </a:t>
            </a:r>
            <a:r>
              <a:rPr lang="en-CA" sz="1300" b="1" dirty="0">
                <a:solidFill>
                  <a:schemeClr val="accent2"/>
                </a:solidFill>
              </a:rPr>
              <a:t>negations</a:t>
            </a:r>
            <a:endParaRPr lang="en-CA" sz="1300" dirty="0">
              <a:solidFill>
                <a:schemeClr val="accent2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71476" y="4391026"/>
            <a:ext cx="11201400" cy="20939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6"/>
            </a:pPr>
            <a:r>
              <a:rPr lang="en-CA" sz="1300" dirty="0">
                <a:solidFill>
                  <a:srgbClr val="0070C0"/>
                </a:solidFill>
              </a:rPr>
              <a:t>Convert </a:t>
            </a:r>
            <a:r>
              <a:rPr lang="en-CA" sz="1300" b="1" dirty="0">
                <a:solidFill>
                  <a:srgbClr val="0070C0"/>
                </a:solidFill>
              </a:rPr>
              <a:t>percentage</a:t>
            </a:r>
            <a:r>
              <a:rPr lang="en-CA" sz="1300" dirty="0">
                <a:solidFill>
                  <a:srgbClr val="0070C0"/>
                </a:solidFill>
              </a:rPr>
              <a:t> values to decimal.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71476" y="2933700"/>
            <a:ext cx="11201400" cy="19049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2"/>
            </a:pPr>
            <a:r>
              <a:rPr lang="en-CA" sz="1300" dirty="0">
                <a:solidFill>
                  <a:schemeClr val="accent6">
                    <a:lumMod val="50000"/>
                  </a:schemeClr>
                </a:solidFill>
              </a:rPr>
              <a:t>Evaluate</a:t>
            </a:r>
            <a:r>
              <a:rPr lang="en-CA" sz="1300" b="1" dirty="0">
                <a:solidFill>
                  <a:schemeClr val="accent6">
                    <a:lumMod val="50000"/>
                  </a:schemeClr>
                </a:solidFill>
              </a:rPr>
              <a:t> ranges </a:t>
            </a:r>
            <a:r>
              <a:rPr lang="en-CA" sz="1300" dirty="0">
                <a:solidFill>
                  <a:schemeClr val="accent6">
                    <a:lumMod val="50000"/>
                  </a:schemeClr>
                </a:solidFill>
              </a:rPr>
              <a:t>– A range of cells such as D14:D30 (column) or D14:J14 (Row)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71476" y="4601336"/>
            <a:ext cx="11201400" cy="457773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7"/>
            </a:pPr>
            <a:r>
              <a:rPr lang="en-CA" sz="1300" dirty="0">
                <a:solidFill>
                  <a:schemeClr val="tx1"/>
                </a:solidFill>
              </a:rPr>
              <a:t>Perform </a:t>
            </a:r>
            <a:r>
              <a:rPr lang="en-CA" sz="1300" b="1" dirty="0">
                <a:solidFill>
                  <a:schemeClr val="tx1"/>
                </a:solidFill>
              </a:rPr>
              <a:t>exponentiation</a:t>
            </a:r>
            <a:r>
              <a:rPr lang="en-CA" sz="1300" dirty="0">
                <a:solidFill>
                  <a:schemeClr val="tx1"/>
                </a:solidFill>
              </a:rPr>
              <a:t> – The up caret, </a:t>
            </a:r>
            <a:r>
              <a:rPr lang="en-CA" sz="1300" b="1" dirty="0">
                <a:solidFill>
                  <a:schemeClr val="tx1"/>
                </a:solidFill>
              </a:rPr>
              <a:t>^</a:t>
            </a:r>
            <a:r>
              <a:rPr lang="en-CA" sz="1300" dirty="0">
                <a:solidFill>
                  <a:schemeClr val="tx1"/>
                </a:solidFill>
              </a:rPr>
              <a:t>,</a:t>
            </a:r>
            <a:r>
              <a:rPr lang="en-CA" sz="1300" b="1" dirty="0">
                <a:solidFill>
                  <a:schemeClr val="tx1"/>
                </a:solidFill>
              </a:rPr>
              <a:t> </a:t>
            </a:r>
            <a:r>
              <a:rPr lang="en-CA" sz="1300" dirty="0">
                <a:solidFill>
                  <a:schemeClr val="tx1"/>
                </a:solidFill>
              </a:rPr>
              <a:t>is used in a function to represent an exponent. ex. </a:t>
            </a:r>
            <a:r>
              <a:rPr lang="en-CA" sz="1300" b="1" dirty="0">
                <a:solidFill>
                  <a:schemeClr val="tx1"/>
                </a:solidFill>
              </a:rPr>
              <a:t>4^3</a:t>
            </a:r>
            <a:r>
              <a:rPr lang="en-CA" sz="1300" dirty="0">
                <a:solidFill>
                  <a:schemeClr val="tx1"/>
                </a:solidFill>
              </a:rPr>
              <a:t> equals 64</a:t>
            </a:r>
          </a:p>
          <a:p>
            <a:r>
              <a:rPr lang="en-CA" sz="1300" dirty="0">
                <a:solidFill>
                  <a:schemeClr val="tx1"/>
                </a:solidFill>
              </a:rPr>
              <a:t>         In Excel entering an </a:t>
            </a:r>
            <a:r>
              <a:rPr lang="en-CA" sz="1300" b="1" dirty="0">
                <a:solidFill>
                  <a:schemeClr val="tx1"/>
                </a:solidFill>
              </a:rPr>
              <a:t>e</a:t>
            </a:r>
            <a:r>
              <a:rPr lang="en-CA" sz="1300" dirty="0">
                <a:solidFill>
                  <a:schemeClr val="tx1"/>
                </a:solidFill>
              </a:rPr>
              <a:t> character between two numbers will with no spaces perform the </a:t>
            </a:r>
            <a:r>
              <a:rPr lang="en-CA" sz="1300" b="1" i="1" dirty="0">
                <a:solidFill>
                  <a:schemeClr val="tx1"/>
                </a:solidFill>
              </a:rPr>
              <a:t>n * 10^n</a:t>
            </a:r>
            <a:r>
              <a:rPr lang="en-CA" sz="1300" dirty="0">
                <a:solidFill>
                  <a:schemeClr val="tx1"/>
                </a:solidFill>
              </a:rPr>
              <a:t>.   ex. </a:t>
            </a:r>
            <a:r>
              <a:rPr lang="en-CA" sz="1300" b="1" dirty="0">
                <a:solidFill>
                  <a:schemeClr val="tx1"/>
                </a:solidFill>
              </a:rPr>
              <a:t>4e3</a:t>
            </a:r>
            <a:r>
              <a:rPr lang="en-CA" sz="1300" dirty="0">
                <a:solidFill>
                  <a:schemeClr val="tx1"/>
                </a:solidFill>
              </a:rPr>
              <a:t>  equals 4000.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71476" y="5060022"/>
            <a:ext cx="11201400" cy="209398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8"/>
            </a:pPr>
            <a:r>
              <a:rPr lang="en-CA" sz="1300" dirty="0">
                <a:solidFill>
                  <a:schemeClr val="tx1"/>
                </a:solidFill>
              </a:rPr>
              <a:t>Perform </a:t>
            </a:r>
            <a:r>
              <a:rPr lang="en-CA" sz="1300" b="1" dirty="0">
                <a:solidFill>
                  <a:schemeClr val="tx1"/>
                </a:solidFill>
              </a:rPr>
              <a:t>multiplication</a:t>
            </a:r>
            <a:r>
              <a:rPr lang="en-CA" sz="1300" dirty="0">
                <a:solidFill>
                  <a:schemeClr val="tx1"/>
                </a:solidFill>
              </a:rPr>
              <a:t>, </a:t>
            </a:r>
            <a:r>
              <a:rPr lang="en-CA" sz="1300" b="1" dirty="0">
                <a:solidFill>
                  <a:schemeClr val="tx1"/>
                </a:solidFill>
              </a:rPr>
              <a:t>*</a:t>
            </a:r>
            <a:r>
              <a:rPr lang="en-CA" sz="1300" dirty="0">
                <a:solidFill>
                  <a:schemeClr val="tx1"/>
                </a:solidFill>
              </a:rPr>
              <a:t>, and </a:t>
            </a:r>
            <a:r>
              <a:rPr lang="en-CA" sz="1300" b="1" dirty="0">
                <a:solidFill>
                  <a:schemeClr val="tx1"/>
                </a:solidFill>
              </a:rPr>
              <a:t>division</a:t>
            </a:r>
            <a:r>
              <a:rPr lang="en-CA" sz="1300" dirty="0">
                <a:solidFill>
                  <a:schemeClr val="tx1"/>
                </a:solidFill>
              </a:rPr>
              <a:t>, </a:t>
            </a:r>
            <a:r>
              <a:rPr lang="en-CA" sz="1300" b="1" dirty="0">
                <a:solidFill>
                  <a:schemeClr val="tx1"/>
                </a:solidFill>
              </a:rPr>
              <a:t>/</a:t>
            </a:r>
            <a:r>
              <a:rPr lang="en-CA" sz="1300" dirty="0">
                <a:solidFill>
                  <a:schemeClr val="tx1"/>
                </a:solidFill>
              </a:rPr>
              <a:t>. These are equal in precedence, so whichever comes first is evaluated first.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71476" y="5264182"/>
            <a:ext cx="11201400" cy="209398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9"/>
            </a:pPr>
            <a:r>
              <a:rPr lang="en-CA" sz="1300" dirty="0">
                <a:solidFill>
                  <a:schemeClr val="tx1"/>
                </a:solidFill>
              </a:rPr>
              <a:t>Perform </a:t>
            </a:r>
            <a:r>
              <a:rPr lang="en-CA" sz="1300" b="1" dirty="0">
                <a:solidFill>
                  <a:schemeClr val="tx1"/>
                </a:solidFill>
              </a:rPr>
              <a:t>addition</a:t>
            </a:r>
            <a:r>
              <a:rPr lang="en-CA" sz="1300" dirty="0">
                <a:solidFill>
                  <a:schemeClr val="tx1"/>
                </a:solidFill>
              </a:rPr>
              <a:t>, </a:t>
            </a:r>
            <a:r>
              <a:rPr lang="en-CA" sz="1300" b="1" dirty="0">
                <a:solidFill>
                  <a:schemeClr val="tx1"/>
                </a:solidFill>
              </a:rPr>
              <a:t>+</a:t>
            </a:r>
            <a:r>
              <a:rPr lang="en-CA" sz="1300" dirty="0">
                <a:solidFill>
                  <a:schemeClr val="tx1"/>
                </a:solidFill>
              </a:rPr>
              <a:t>, and </a:t>
            </a:r>
            <a:r>
              <a:rPr lang="en-CA" sz="1300" b="1" dirty="0">
                <a:solidFill>
                  <a:schemeClr val="tx1"/>
                </a:solidFill>
              </a:rPr>
              <a:t>subtraction</a:t>
            </a:r>
            <a:r>
              <a:rPr lang="en-CA" sz="1300" dirty="0">
                <a:solidFill>
                  <a:schemeClr val="tx1"/>
                </a:solidFill>
              </a:rPr>
              <a:t>, </a:t>
            </a:r>
            <a:r>
              <a:rPr lang="en-CA" sz="1300" b="1" dirty="0">
                <a:solidFill>
                  <a:schemeClr val="tx1"/>
                </a:solidFill>
              </a:rPr>
              <a:t>-.</a:t>
            </a:r>
            <a:r>
              <a:rPr lang="en-CA" sz="1300" dirty="0">
                <a:solidFill>
                  <a:schemeClr val="tx1"/>
                </a:solidFill>
              </a:rPr>
              <a:t> These are equal in precedence, so whichever come first is evaluated first.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71475" y="5479827"/>
            <a:ext cx="11201400" cy="20939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10"/>
            </a:pPr>
            <a:r>
              <a:rPr lang="en-CA" sz="1300" dirty="0">
                <a:solidFill>
                  <a:srgbClr val="002060"/>
                </a:solidFill>
              </a:rPr>
              <a:t>Evaluate </a:t>
            </a:r>
            <a:r>
              <a:rPr lang="en-CA" sz="1300" b="1" dirty="0">
                <a:solidFill>
                  <a:srgbClr val="002060"/>
                </a:solidFill>
              </a:rPr>
              <a:t>text</a:t>
            </a:r>
            <a:r>
              <a:rPr lang="en-CA" sz="1300" dirty="0">
                <a:solidFill>
                  <a:srgbClr val="002060"/>
                </a:solidFill>
              </a:rPr>
              <a:t> operators – In Excel the ampersand, </a:t>
            </a:r>
            <a:r>
              <a:rPr lang="en-CA" sz="1300" b="1" dirty="0">
                <a:solidFill>
                  <a:srgbClr val="002060"/>
                </a:solidFill>
              </a:rPr>
              <a:t>&amp;</a:t>
            </a:r>
            <a:r>
              <a:rPr lang="en-CA" sz="1300" dirty="0">
                <a:solidFill>
                  <a:srgbClr val="002060"/>
                </a:solidFill>
              </a:rPr>
              <a:t>, concatenates text.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71475" y="5684036"/>
            <a:ext cx="11201400" cy="21892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11"/>
            </a:pPr>
            <a:r>
              <a:rPr lang="en-CA" sz="1300" dirty="0">
                <a:solidFill>
                  <a:srgbClr val="7030A0"/>
                </a:solidFill>
              </a:rPr>
              <a:t>Perform </a:t>
            </a:r>
            <a:r>
              <a:rPr lang="en-CA" sz="1300" b="1" dirty="0">
                <a:solidFill>
                  <a:srgbClr val="7030A0"/>
                </a:solidFill>
              </a:rPr>
              <a:t>comparisons</a:t>
            </a:r>
            <a:r>
              <a:rPr lang="en-CA" sz="1300" dirty="0">
                <a:solidFill>
                  <a:srgbClr val="7030A0"/>
                </a:solidFill>
              </a:rPr>
              <a:t> – The comparison operator are: equals </a:t>
            </a:r>
            <a:r>
              <a:rPr lang="en-CA" sz="1300" b="1" dirty="0">
                <a:solidFill>
                  <a:srgbClr val="7030A0"/>
                </a:solidFill>
              </a:rPr>
              <a:t>=      </a:t>
            </a:r>
            <a:r>
              <a:rPr lang="en-CA" sz="1300" dirty="0">
                <a:solidFill>
                  <a:srgbClr val="7030A0"/>
                </a:solidFill>
              </a:rPr>
              <a:t> not equal to </a:t>
            </a:r>
            <a:r>
              <a:rPr lang="en-CA" sz="1300" b="1" dirty="0">
                <a:solidFill>
                  <a:srgbClr val="7030A0"/>
                </a:solidFill>
              </a:rPr>
              <a:t>&lt;&gt;     </a:t>
            </a:r>
            <a:r>
              <a:rPr lang="en-CA" sz="1300" dirty="0">
                <a:solidFill>
                  <a:srgbClr val="7030A0"/>
                </a:solidFill>
              </a:rPr>
              <a:t> less than </a:t>
            </a:r>
            <a:r>
              <a:rPr lang="en-CA" sz="1300" b="1" dirty="0">
                <a:solidFill>
                  <a:srgbClr val="7030A0"/>
                </a:solidFill>
              </a:rPr>
              <a:t>&lt;=     </a:t>
            </a:r>
            <a:r>
              <a:rPr lang="en-CA" sz="1300" dirty="0">
                <a:solidFill>
                  <a:srgbClr val="7030A0"/>
                </a:solidFill>
              </a:rPr>
              <a:t> greater than </a:t>
            </a:r>
            <a:r>
              <a:rPr lang="en-CA" sz="1300" b="1" dirty="0">
                <a:solidFill>
                  <a:srgbClr val="7030A0"/>
                </a:solidFill>
              </a:rPr>
              <a:t>&gt;=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633538" y="5965448"/>
            <a:ext cx="8772524" cy="892552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7030A0"/>
                </a:solidFill>
              </a:rPr>
              <a:t>Fear not!      </a:t>
            </a:r>
            <a:r>
              <a:rPr lang="en-CA" sz="1600" dirty="0"/>
              <a:t>I have this list created in a PDF document for you to download and view.</a:t>
            </a:r>
          </a:p>
          <a:p>
            <a:endParaRPr lang="en-CA" sz="1600" dirty="0"/>
          </a:p>
          <a:p>
            <a:pPr algn="ctr"/>
            <a:r>
              <a:rPr lang="en-CA" b="1" dirty="0"/>
              <a:t>ftp://172.27.0.4/CSU/IT_Helpdesk/Computer_Training/Excel_Order_Of_Operations.pdf</a:t>
            </a:r>
          </a:p>
        </p:txBody>
      </p:sp>
    </p:spTree>
    <p:extLst>
      <p:ext uri="{BB962C8B-B14F-4D97-AF65-F5344CB8AC3E}">
        <p14:creationId xmlns:p14="http://schemas.microsoft.com/office/powerpoint/2010/main" val="282949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17" grpId="0" animBg="1"/>
      <p:bldP spid="18" grpId="0" animBg="1"/>
      <p:bldP spid="19" grpId="0" animBg="1"/>
      <p:bldP spid="40" grpId="0" animBg="1"/>
      <p:bldP spid="41" grpId="0" animBg="1"/>
      <p:bldP spid="42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24238" y="68025"/>
            <a:ext cx="4276312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Basic Spreadsheet Functions</a:t>
            </a:r>
          </a:p>
          <a:p>
            <a:pPr algn="ctr"/>
            <a:r>
              <a:rPr lang="en-CA" dirty="0"/>
              <a:t>Common Functions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90718" y="781029"/>
            <a:ext cx="11386931" cy="307777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SUM</a:t>
            </a:r>
            <a:r>
              <a:rPr lang="en-CA" sz="1400" dirty="0"/>
              <a:t> – Adds all the numeric values of all the selected cells. This is probably the most common function in Excel. eg.  </a:t>
            </a:r>
            <a:r>
              <a:rPr lang="en-CA" sz="1400" b="1" dirty="0"/>
              <a:t>=SUM(D2, G6:G8)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0715" y="1397165"/>
            <a:ext cx="11386931" cy="52322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HYPERLINK</a:t>
            </a:r>
            <a:r>
              <a:rPr lang="en-CA" sz="1400" dirty="0"/>
              <a:t> – Insert a web link to a web page or resource (such as a PDF) into a cell.  Hyperlinks can also jump to a name link on any spreadsheet to which it has access, even other workbook sheets (i.e. another file).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0715" y="2228744"/>
            <a:ext cx="11386931" cy="307777"/>
          </a:xfrm>
          <a:prstGeom prst="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MIN</a:t>
            </a:r>
            <a:r>
              <a:rPr lang="en-CA" sz="1400" dirty="0"/>
              <a:t> &amp; </a:t>
            </a:r>
            <a:r>
              <a:rPr lang="en-CA" sz="1400" b="1" dirty="0"/>
              <a:t>MAX</a:t>
            </a:r>
            <a:r>
              <a:rPr lang="en-CA" sz="1400" dirty="0"/>
              <a:t> – </a:t>
            </a:r>
            <a:r>
              <a:rPr lang="en-CA" sz="1400" b="1" dirty="0"/>
              <a:t>MIN</a:t>
            </a:r>
            <a:r>
              <a:rPr lang="en-CA" sz="1400" dirty="0"/>
              <a:t> returns the lowest value from the selected cells.  </a:t>
            </a:r>
            <a:r>
              <a:rPr lang="en-CA" sz="1400" b="1" dirty="0"/>
              <a:t>MAX</a:t>
            </a:r>
            <a:r>
              <a:rPr lang="en-CA" sz="1400" dirty="0"/>
              <a:t> returns the highest value from the selected cells. eg. </a:t>
            </a:r>
            <a:r>
              <a:rPr lang="en-CA" sz="1400" b="1" dirty="0"/>
              <a:t>=MIN(D2, G6:G8)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0715" y="2844880"/>
            <a:ext cx="11386931" cy="52322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NOW</a:t>
            </a:r>
            <a:r>
              <a:rPr lang="en-CA" sz="1400" dirty="0"/>
              <a:t> – Returns the current date in the format defined in Windows for a short date, short time</a:t>
            </a:r>
          </a:p>
          <a:p>
            <a:r>
              <a:rPr lang="en-CA" sz="1400" dirty="0"/>
              <a:t>              (Win10 – Settings/Time &amp; Language/Date &amp; Time/Formats/Short Date &amp; Short Time)  eg. </a:t>
            </a:r>
            <a:r>
              <a:rPr lang="en-CA" sz="1400" b="1" dirty="0"/>
              <a:t>=NOW()</a:t>
            </a:r>
            <a:r>
              <a:rPr lang="en-CA" sz="1400" dirty="0"/>
              <a:t>     Don’t forget those parenthesis!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0715" y="4292595"/>
            <a:ext cx="11386931" cy="52322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COUNT &amp; COUNTA</a:t>
            </a:r>
            <a:r>
              <a:rPr lang="en-CA" sz="1400" dirty="0"/>
              <a:t> – </a:t>
            </a:r>
            <a:r>
              <a:rPr lang="en-CA" sz="1400" b="1" dirty="0"/>
              <a:t>COUNT</a:t>
            </a:r>
            <a:r>
              <a:rPr lang="en-CA" sz="1400" dirty="0"/>
              <a:t> returns the number of cells in a selected range that contain number only.          </a:t>
            </a:r>
            <a:r>
              <a:rPr lang="en-CA" sz="1400" dirty="0" err="1"/>
              <a:t>eg</a:t>
            </a:r>
            <a:r>
              <a:rPr lang="en-CA" sz="1400" dirty="0"/>
              <a:t>. </a:t>
            </a:r>
            <a:r>
              <a:rPr lang="en-CA" sz="1400" b="1" dirty="0"/>
              <a:t>=COUNT(D2, G6:G8)</a:t>
            </a:r>
          </a:p>
          <a:p>
            <a:r>
              <a:rPr lang="en-CA" sz="1400" dirty="0"/>
              <a:t>                                       </a:t>
            </a:r>
            <a:r>
              <a:rPr lang="en-CA" sz="1400" b="1" dirty="0"/>
              <a:t>COUNTA </a:t>
            </a:r>
            <a:r>
              <a:rPr lang="en-CA" sz="1400" dirty="0"/>
              <a:t>returns the number of cells in a selected range that are empty.                           </a:t>
            </a:r>
            <a:r>
              <a:rPr lang="en-CA" sz="1400" dirty="0" err="1"/>
              <a:t>eg</a:t>
            </a:r>
            <a:r>
              <a:rPr lang="en-CA" sz="1400" dirty="0"/>
              <a:t>. </a:t>
            </a:r>
            <a:r>
              <a:rPr lang="en-CA" sz="1400" b="1" dirty="0"/>
              <a:t>=COUNTA(D2, G6:G8)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0714" y="5124174"/>
            <a:ext cx="11386931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AVERAGE</a:t>
            </a:r>
            <a:r>
              <a:rPr lang="en-CA" sz="1400" dirty="0"/>
              <a:t> – Returns the arithmetic mean of its’ argument. eg.  </a:t>
            </a:r>
            <a:r>
              <a:rPr lang="en-CA" sz="1400" b="1" dirty="0"/>
              <a:t>=AVERAGE(D2, G6:G8)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90715" y="3676459"/>
            <a:ext cx="113869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DAYS</a:t>
            </a:r>
            <a:r>
              <a:rPr lang="en-CA" sz="1400" dirty="0"/>
              <a:t> – Returns the number of days in a date period.  eg. </a:t>
            </a:r>
            <a:r>
              <a:rPr lang="en-CA" sz="1400" b="1" dirty="0"/>
              <a:t>=DAYS("January 12, 2017","February 26, 2017")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3079" y="5740310"/>
            <a:ext cx="11386931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DSUM</a:t>
            </a:r>
            <a:r>
              <a:rPr lang="en-CA" sz="1400" dirty="0"/>
              <a:t> – Adds the numbers in the fields of records in the database that match the conditions you specify.</a:t>
            </a:r>
          </a:p>
        </p:txBody>
      </p:sp>
    </p:spTree>
    <p:extLst>
      <p:ext uri="{BB962C8B-B14F-4D97-AF65-F5344CB8AC3E}">
        <p14:creationId xmlns:p14="http://schemas.microsoft.com/office/powerpoint/2010/main" val="237124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478" y="4068291"/>
            <a:ext cx="11756947" cy="523220"/>
            <a:chOff x="3262515" y="5241788"/>
            <a:chExt cx="9567063" cy="523220"/>
          </a:xfrm>
        </p:grpSpPr>
        <p:sp>
          <p:nvSpPr>
            <p:cNvPr id="6" name="TextBox 5"/>
            <p:cNvSpPr txBox="1"/>
            <p:nvPr/>
          </p:nvSpPr>
          <p:spPr>
            <a:xfrm>
              <a:off x="3262515" y="5255646"/>
              <a:ext cx="1056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A" sz="1400" b="1" dirty="0"/>
                <a:t>Answer</a:t>
              </a:r>
              <a:r>
                <a:rPr lang="en-CA" sz="1400" dirty="0"/>
                <a:t>: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4584308" y="5241788"/>
              <a:ext cx="8245270" cy="523220"/>
              <a:chOff x="4576965" y="5255644"/>
              <a:chExt cx="8245270" cy="523220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4576965" y="5255644"/>
                <a:ext cx="1742172" cy="523220"/>
              </a:xfrm>
              <a:prstGeom prst="rect">
                <a:avLst/>
              </a:prstGeom>
              <a:noFill/>
              <a:ln w="19050">
                <a:solidFill>
                  <a:schemeClr val="accent6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Tx/>
                  <a:buAutoNum type="alphaUcPeriod"/>
                </a:pPr>
                <a:r>
                  <a:rPr lang="en-CA" sz="1400" dirty="0"/>
                  <a:t>1033.01675</a:t>
                </a:r>
              </a:p>
              <a:p>
                <a:pPr marL="342900" indent="-342900">
                  <a:buAutoNum type="alphaUcPeriod"/>
                </a:pPr>
                <a:r>
                  <a:rPr lang="en-CA" sz="1400" dirty="0"/>
                  <a:t>47.5686677281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561491" y="5372200"/>
                <a:ext cx="6260744" cy="307777"/>
              </a:xfrm>
              <a:prstGeom prst="rect">
                <a:avLst/>
              </a:prstGeom>
              <a:noFill/>
              <a:ln w="19050">
                <a:solidFill>
                  <a:schemeClr val="accent6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400" dirty="0"/>
                  <a:t>Though syntactically not incorrect, can anyone notice anything that is unnecessary in this formula?</a:t>
                </a: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278093" y="5760787"/>
            <a:ext cx="11504332" cy="738664"/>
            <a:chOff x="3300615" y="6037436"/>
            <a:chExt cx="11504332" cy="738664"/>
          </a:xfrm>
        </p:grpSpPr>
        <p:sp>
          <p:nvSpPr>
            <p:cNvPr id="12" name="TextBox 11"/>
            <p:cNvSpPr txBox="1"/>
            <p:nvPr/>
          </p:nvSpPr>
          <p:spPr>
            <a:xfrm>
              <a:off x="3300615" y="6037436"/>
              <a:ext cx="1056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A" sz="1400" b="1" dirty="0"/>
                <a:t>Answer</a:t>
              </a:r>
              <a:r>
                <a:rPr lang="en-CA" sz="1400" dirty="0"/>
                <a:t>: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76964" y="6037436"/>
              <a:ext cx="2236337" cy="738664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AutoNum type="alphaUcPeriod"/>
              </a:pPr>
              <a:r>
                <a:rPr lang="en-CA" sz="1400" dirty="0"/>
                <a:t>3378200</a:t>
              </a:r>
            </a:p>
            <a:p>
              <a:pPr marL="342900" indent="-342900">
                <a:buAutoNum type="alphaUcPeriod"/>
              </a:pPr>
              <a:r>
                <a:rPr lang="en-CA" sz="1400" dirty="0"/>
                <a:t>8373.2</a:t>
              </a:r>
            </a:p>
            <a:p>
              <a:pPr marL="342900" indent="-342900">
                <a:buAutoNum type="alphaUcPeriod"/>
              </a:pPr>
              <a:r>
                <a:rPr lang="en-CA" sz="1400" dirty="0"/>
                <a:t>26798.2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111130" y="6243059"/>
              <a:ext cx="7693817" cy="307777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Which is done first, the exponent or what is in parenthesis?            (Hint: trick question)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8093" y="2306377"/>
            <a:ext cx="11504332" cy="523220"/>
            <a:chOff x="3262515" y="4568020"/>
            <a:chExt cx="11504332" cy="523220"/>
          </a:xfrm>
        </p:grpSpPr>
        <p:sp>
          <p:nvSpPr>
            <p:cNvPr id="18" name="TextBox 17"/>
            <p:cNvSpPr txBox="1"/>
            <p:nvPr/>
          </p:nvSpPr>
          <p:spPr>
            <a:xfrm>
              <a:off x="7073030" y="4664927"/>
              <a:ext cx="7693817" cy="307777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This is a basic formula you would see in commerce.</a:t>
              </a: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262515" y="4568020"/>
              <a:ext cx="3512687" cy="523220"/>
              <a:chOff x="3262515" y="4568020"/>
              <a:chExt cx="3512687" cy="523220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3262515" y="4568020"/>
                <a:ext cx="3512687" cy="523220"/>
                <a:chOff x="3262515" y="4568020"/>
                <a:chExt cx="3512687" cy="523220"/>
              </a:xfrm>
            </p:grpSpPr>
            <p:sp>
              <p:nvSpPr>
                <p:cNvPr id="23" name="TextBox 22"/>
                <p:cNvSpPr txBox="1"/>
                <p:nvPr/>
              </p:nvSpPr>
              <p:spPr>
                <a:xfrm>
                  <a:off x="3262515" y="4568021"/>
                  <a:ext cx="105653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CA" sz="1400" b="1" dirty="0"/>
                    <a:t>Answer</a:t>
                  </a:r>
                  <a:r>
                    <a:rPr lang="en-CA" sz="1400" dirty="0"/>
                    <a:t>:</a:t>
                  </a: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4576965" y="4568020"/>
                  <a:ext cx="2198237" cy="523220"/>
                </a:xfrm>
                <a:prstGeom prst="rect">
                  <a:avLst/>
                </a:prstGeom>
                <a:noFill/>
                <a:ln w="19050">
                  <a:solidFill>
                    <a:schemeClr val="accent6">
                      <a:lumMod val="5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AutoNum type="alphaUcPeriod"/>
                  </a:pPr>
                  <a:endParaRPr lang="en-CA" sz="1400" dirty="0"/>
                </a:p>
                <a:p>
                  <a:pPr marL="342900" indent="-342900">
                    <a:buAutoNum type="alphaUcPeriod"/>
                  </a:pPr>
                  <a:endParaRPr lang="en-CA" sz="1400" dirty="0"/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>
                <a:off x="4576965" y="4568021"/>
                <a:ext cx="153808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UcPeriod"/>
                </a:pPr>
                <a:r>
                  <a:rPr lang="en-CA" sz="1400" dirty="0"/>
                  <a:t>535.84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4581691" y="4783463"/>
                <a:ext cx="153808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lphaUcPeriod" startAt="2"/>
                </a:pPr>
                <a:r>
                  <a:rPr lang="en-CA" sz="1400" dirty="0"/>
                  <a:t>478.90</a:t>
                </a: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038476" y="252691"/>
            <a:ext cx="8153400" cy="861774"/>
            <a:chOff x="2667001" y="166966"/>
            <a:chExt cx="8153400" cy="861774"/>
          </a:xfrm>
          <a:solidFill>
            <a:schemeClr val="bg1"/>
          </a:solidFill>
        </p:grpSpPr>
        <p:sp>
          <p:nvSpPr>
            <p:cNvPr id="27" name="TextBox 26"/>
            <p:cNvSpPr txBox="1"/>
            <p:nvPr/>
          </p:nvSpPr>
          <p:spPr>
            <a:xfrm>
              <a:off x="2667001" y="166966"/>
              <a:ext cx="8153400" cy="861774"/>
            </a:xfrm>
            <a:prstGeom prst="rect">
              <a:avLst/>
            </a:prstGeom>
            <a:grpFill/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en-CA" dirty="0"/>
                <a:t>On the “Excel_2016_Sample_Workbook.xlsx” click on the OOP sheet tab.</a:t>
              </a:r>
            </a:p>
            <a:p>
              <a:endParaRPr lang="en-CA" dirty="0"/>
            </a:p>
            <a:p>
              <a:r>
                <a:rPr lang="en-CA" sz="1400" dirty="0"/>
                <a:t>Note: You may have to scroll right using the spreadsheet navigation arrows.                                     (bottom left)  </a:t>
              </a:r>
              <a:endParaRPr lang="en-CA" dirty="0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1750" y="635956"/>
              <a:ext cx="1206349" cy="330159"/>
            </a:xfrm>
            <a:prstGeom prst="rect">
              <a:avLst/>
            </a:prstGeom>
            <a:grpFill/>
            <a:ln w="12700">
              <a:solidFill>
                <a:schemeClr val="accent6">
                  <a:lumMod val="75000"/>
                </a:schemeClr>
              </a:solidFill>
            </a:ln>
          </p:spPr>
        </p:pic>
      </p:grpSp>
      <p:sp>
        <p:nvSpPr>
          <p:cNvPr id="31" name="TextBox 30"/>
          <p:cNvSpPr txBox="1"/>
          <p:nvPr/>
        </p:nvSpPr>
        <p:spPr>
          <a:xfrm>
            <a:off x="352390" y="1598995"/>
            <a:ext cx="3257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1. Enter into cell </a:t>
            </a:r>
            <a:r>
              <a:rPr lang="en-CA" sz="1400" b="1" dirty="0"/>
              <a:t>B5 </a:t>
            </a:r>
            <a:r>
              <a:rPr lang="en-CA" sz="1400" dirty="0"/>
              <a:t>the following formula: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790781" y="1567803"/>
            <a:ext cx="1965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18.98 + 114.98 * 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2390" y="3317619"/>
            <a:ext cx="3257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2. Enter into cell </a:t>
            </a:r>
            <a:r>
              <a:rPr lang="en-CA" sz="1400" b="1" dirty="0"/>
              <a:t>B8 </a:t>
            </a:r>
            <a:r>
              <a:rPr lang="en-CA" sz="1400" dirty="0"/>
              <a:t>the following formula: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90780" y="3266503"/>
            <a:ext cx="2505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12 + (3.14159 * 325)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54783" y="5006696"/>
            <a:ext cx="2307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187.4 * (18 + 5^3)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52390" y="5037856"/>
            <a:ext cx="3502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3. Enter into cell </a:t>
            </a:r>
            <a:r>
              <a:rPr lang="en-CA" sz="1400" b="1" dirty="0"/>
              <a:t>B11 </a:t>
            </a:r>
            <a:r>
              <a:rPr lang="en-CA" sz="1400" dirty="0"/>
              <a:t>the following formula: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649827" y="2576222"/>
            <a:ext cx="950498" cy="214603"/>
          </a:xfrm>
          <a:prstGeom prst="roundRect">
            <a:avLst/>
          </a:prstGeom>
          <a:solidFill>
            <a:schemeClr val="accent6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ounded Rectangle 37"/>
          <p:cNvSpPr/>
          <p:nvPr/>
        </p:nvSpPr>
        <p:spPr>
          <a:xfrm>
            <a:off x="1704491" y="4128836"/>
            <a:ext cx="1333985" cy="209550"/>
          </a:xfrm>
          <a:prstGeom prst="roundRect">
            <a:avLst/>
          </a:prstGeom>
          <a:solidFill>
            <a:schemeClr val="accent6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Rounded Rectangle 38"/>
          <p:cNvSpPr/>
          <p:nvPr/>
        </p:nvSpPr>
        <p:spPr>
          <a:xfrm>
            <a:off x="1580909" y="6248400"/>
            <a:ext cx="1086092" cy="191154"/>
          </a:xfrm>
          <a:prstGeom prst="roundRect">
            <a:avLst/>
          </a:prstGeom>
          <a:solidFill>
            <a:schemeClr val="accent6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448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36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5631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099F027-9F8F-4793-A795-D442731447C4}"/>
</file>

<file path=customXml/itemProps2.xml><?xml version="1.0" encoding="utf-8"?>
<ds:datastoreItem xmlns:ds="http://schemas.openxmlformats.org/officeDocument/2006/customXml" ds:itemID="{F4F22EBB-39FF-4B2F-8A4A-0861F1464A11}"/>
</file>

<file path=customXml/itemProps3.xml><?xml version="1.0" encoding="utf-8"?>
<ds:datastoreItem xmlns:ds="http://schemas.openxmlformats.org/officeDocument/2006/customXml" ds:itemID="{7D0A6774-3E35-4923-9E1E-C069C4FFC82B}"/>
</file>

<file path=docProps/app.xml><?xml version="1.0" encoding="utf-8"?>
<Properties xmlns="http://schemas.openxmlformats.org/officeDocument/2006/extended-properties" xmlns:vt="http://schemas.openxmlformats.org/officeDocument/2006/docPropsVTypes">
  <TotalTime>12106</TotalTime>
  <Words>3272</Words>
  <Application>Microsoft Office PowerPoint</Application>
  <PresentationFormat>Widescreen</PresentationFormat>
  <Paragraphs>352</Paragraphs>
  <Slides>48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166</cp:revision>
  <dcterms:created xsi:type="dcterms:W3CDTF">2019-09-09T14:50:19Z</dcterms:created>
  <dcterms:modified xsi:type="dcterms:W3CDTF">2020-08-05T15:13:58Z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8100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