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29.xml" ContentType="application/vnd.openxmlformats-officedocument.presentationml.slide+xml"/>
  <Override PartName="/ppt/slides/slide31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30.xml" ContentType="application/vnd.openxmlformats-officedocument.presentationml.slide+xml"/>
  <Override PartName="/ppt/slides/slide44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43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7" r:id="rId2"/>
    <p:sldId id="473" r:id="rId3"/>
    <p:sldId id="474" r:id="rId4"/>
    <p:sldId id="267" r:id="rId5"/>
    <p:sldId id="256" r:id="rId6"/>
    <p:sldId id="258" r:id="rId7"/>
    <p:sldId id="475" r:id="rId8"/>
    <p:sldId id="266" r:id="rId9"/>
    <p:sldId id="476" r:id="rId10"/>
    <p:sldId id="264" r:id="rId11"/>
    <p:sldId id="263" r:id="rId12"/>
    <p:sldId id="477" r:id="rId13"/>
    <p:sldId id="265" r:id="rId14"/>
    <p:sldId id="259" r:id="rId15"/>
    <p:sldId id="374" r:id="rId16"/>
    <p:sldId id="439" r:id="rId17"/>
    <p:sldId id="440" r:id="rId18"/>
    <p:sldId id="382" r:id="rId19"/>
    <p:sldId id="424" r:id="rId20"/>
    <p:sldId id="384" r:id="rId21"/>
    <p:sldId id="373" r:id="rId22"/>
    <p:sldId id="385" r:id="rId23"/>
    <p:sldId id="425" r:id="rId24"/>
    <p:sldId id="444" r:id="rId25"/>
    <p:sldId id="445" r:id="rId26"/>
    <p:sldId id="446" r:id="rId27"/>
    <p:sldId id="447" r:id="rId28"/>
    <p:sldId id="441" r:id="rId29"/>
    <p:sldId id="448" r:id="rId30"/>
    <p:sldId id="449" r:id="rId31"/>
    <p:sldId id="450" r:id="rId32"/>
    <p:sldId id="451" r:id="rId33"/>
    <p:sldId id="452" r:id="rId34"/>
    <p:sldId id="453" r:id="rId35"/>
    <p:sldId id="454" r:id="rId36"/>
    <p:sldId id="467" r:id="rId37"/>
    <p:sldId id="455" r:id="rId38"/>
    <p:sldId id="457" r:id="rId39"/>
    <p:sldId id="442" r:id="rId40"/>
    <p:sldId id="468" r:id="rId41"/>
    <p:sldId id="459" r:id="rId42"/>
    <p:sldId id="460" r:id="rId43"/>
    <p:sldId id="461" r:id="rId44"/>
    <p:sldId id="469" r:id="rId45"/>
    <p:sldId id="470" r:id="rId46"/>
    <p:sldId id="471" r:id="rId47"/>
    <p:sldId id="472" r:id="rId48"/>
    <p:sldId id="465" r:id="rId49"/>
    <p:sldId id="375" r:id="rId50"/>
    <p:sldId id="466" r:id="rId51"/>
    <p:sldId id="376" r:id="rId52"/>
    <p:sldId id="350" r:id="rId53"/>
    <p:sldId id="260" r:id="rId54"/>
    <p:sldId id="261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1F8EC"/>
    <a:srgbClr val="F2F2F2"/>
    <a:srgbClr val="F8CCAE"/>
    <a:srgbClr val="F5B88F"/>
    <a:srgbClr val="FADDCA"/>
    <a:srgbClr val="E0E0E0"/>
    <a:srgbClr val="F9A119"/>
    <a:srgbClr val="9A000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3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customXml" Target="../customXml/item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53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3965" y="208001"/>
            <a:ext cx="6047943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55000" lnSpcReduction="2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Excel 2013 Pivot Tables &amp; Charts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D0EDFF-6F89-446C-9A29-DAFD53551C15}"/>
              </a:ext>
            </a:extLst>
          </p:cNvPr>
          <p:cNvSpPr txBox="1"/>
          <p:nvPr/>
        </p:nvSpPr>
        <p:spPr>
          <a:xfrm>
            <a:off x="5095915" y="2623423"/>
            <a:ext cx="2000168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C40206-C01C-4A68-BB9A-9404F19AA8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999" y="1246935"/>
            <a:ext cx="1101079" cy="108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7224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Preamble and Definitions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7224" y="3912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Downloading and Opening the Exercise File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81037" y="45412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Creating a Pivot Table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2463" y="51705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Pivot Chart Anatomy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696073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the Pivot Table – Bar Chart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696074" y="3912009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 and Filtering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91312" y="4816761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/>
              <a:t>Working with the Pivot Tables</a:t>
            </a:r>
          </a:p>
          <a:p>
            <a:pPr algn="ctr"/>
            <a:r>
              <a:rPr lang="en-CA"/>
              <a:t>The Bar Chart</a:t>
            </a:r>
            <a:endParaRPr lang="en-CA" dirty="0"/>
          </a:p>
        </p:txBody>
      </p:sp>
      <p:sp>
        <p:nvSpPr>
          <p:cNvPr id="81" name="TextBox 80"/>
          <p:cNvSpPr txBox="1"/>
          <p:nvPr/>
        </p:nvSpPr>
        <p:spPr>
          <a:xfrm>
            <a:off x="6691312" y="5721513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The Doughnut Chart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9F80D9-6C04-4948-A041-C8D00B11AE5F}"/>
              </a:ext>
            </a:extLst>
          </p:cNvPr>
          <p:cNvSpPr txBox="1"/>
          <p:nvPr/>
        </p:nvSpPr>
        <p:spPr>
          <a:xfrm>
            <a:off x="2634821" y="262102"/>
            <a:ext cx="6689125" cy="369332"/>
          </a:xfrm>
          <a:prstGeom prst="rect">
            <a:avLst/>
          </a:prstGeom>
          <a:solidFill>
            <a:srgbClr val="F1F8E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What are pivot tables and how do they benefit me with my projects?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05CDB-2535-40EA-B7D1-8B082305EE13}"/>
              </a:ext>
            </a:extLst>
          </p:cNvPr>
          <p:cNvSpPr txBox="1"/>
          <p:nvPr/>
        </p:nvSpPr>
        <p:spPr>
          <a:xfrm>
            <a:off x="340579" y="4771354"/>
            <a:ext cx="887962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When you sort, filter or group your data the changes are reflected in your chart instantly.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114C2E-C3B8-4AAE-9F6A-61617FB5A4C0}"/>
              </a:ext>
            </a:extLst>
          </p:cNvPr>
          <p:cNvSpPr txBox="1"/>
          <p:nvPr/>
        </p:nvSpPr>
        <p:spPr>
          <a:xfrm>
            <a:off x="340579" y="4099623"/>
            <a:ext cx="59459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A pivot chart is a visual companion to your pivot table</a:t>
            </a:r>
            <a:r>
              <a:rPr lang="en-CA"/>
              <a:t>. </a:t>
            </a:r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89FE90-A441-4B8D-AEAF-DD4836A41512}"/>
              </a:ext>
            </a:extLst>
          </p:cNvPr>
          <p:cNvSpPr txBox="1"/>
          <p:nvPr/>
        </p:nvSpPr>
        <p:spPr>
          <a:xfrm>
            <a:off x="7940503" y="1196103"/>
            <a:ext cx="3847583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b="1" i="1" dirty="0"/>
              <a:t>Pivot tables </a:t>
            </a:r>
            <a:r>
              <a:rPr lang="en-CA" dirty="0"/>
              <a:t>allow you to move your data around from </a:t>
            </a:r>
            <a:r>
              <a:rPr lang="en-CA" b="1" i="1" dirty="0"/>
              <a:t>Column header </a:t>
            </a:r>
            <a:r>
              <a:rPr lang="en-CA" dirty="0"/>
              <a:t>to </a:t>
            </a:r>
            <a:r>
              <a:rPr lang="en-CA" b="1" i="1" dirty="0"/>
              <a:t>Row header </a:t>
            </a:r>
            <a:r>
              <a:rPr lang="en-CA" dirty="0"/>
              <a:t>to </a:t>
            </a:r>
            <a:r>
              <a:rPr lang="en-CA" b="1" i="1" dirty="0"/>
              <a:t>Filters </a:t>
            </a:r>
            <a:r>
              <a:rPr lang="en-CA" dirty="0"/>
              <a:t>to </a:t>
            </a:r>
            <a:r>
              <a:rPr lang="en-CA" b="1" i="1" dirty="0"/>
              <a:t>Values</a:t>
            </a:r>
            <a:r>
              <a:rPr lang="en-CA" dirty="0"/>
              <a:t> in an easy drag &amp; drop fashion “on the fly”.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8FE974-EC75-4C24-99DF-7BBADFA19784}"/>
              </a:ext>
            </a:extLst>
          </p:cNvPr>
          <p:cNvSpPr txBox="1"/>
          <p:nvPr/>
        </p:nvSpPr>
        <p:spPr>
          <a:xfrm>
            <a:off x="3868372" y="2450159"/>
            <a:ext cx="792235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/>
            </a:lvl1pPr>
          </a:lstStyle>
          <a:p>
            <a:r>
              <a:rPr lang="en-CA" b="0" i="0" dirty="0"/>
              <a:t>This flexibility make it easier for you to view your data in different graph structures.</a:t>
            </a:r>
            <a:endParaRPr lang="en-GB" b="0" i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436A71-BBFE-44D2-9D7F-19EE02293FB8}"/>
              </a:ext>
            </a:extLst>
          </p:cNvPr>
          <p:cNvSpPr txBox="1"/>
          <p:nvPr/>
        </p:nvSpPr>
        <p:spPr>
          <a:xfrm>
            <a:off x="353971" y="1205166"/>
            <a:ext cx="5819774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en-CA" sz="1800" dirty="0"/>
              <a:t>Normally when you make a chart, you massage the data using the commands such as </a:t>
            </a:r>
            <a:r>
              <a:rPr lang="en-CA" sz="1800" b="1" i="1" dirty="0"/>
              <a:t>Sort</a:t>
            </a:r>
            <a:r>
              <a:rPr lang="en-CA" sz="1800" dirty="0"/>
              <a:t>, </a:t>
            </a:r>
            <a:r>
              <a:rPr lang="en-CA" sz="1800" b="1" i="1" dirty="0"/>
              <a:t>Filter</a:t>
            </a:r>
            <a:r>
              <a:rPr lang="en-CA" sz="1800" dirty="0"/>
              <a:t>, </a:t>
            </a:r>
            <a:r>
              <a:rPr lang="en-CA" sz="1800" b="1" i="1" dirty="0"/>
              <a:t>Group</a:t>
            </a:r>
            <a:r>
              <a:rPr lang="en-CA" sz="1800" dirty="0"/>
              <a:t> &amp; </a:t>
            </a:r>
            <a:r>
              <a:rPr lang="en-CA" sz="1800" b="1" i="1" dirty="0" err="1"/>
              <a:t>SubTotal</a:t>
            </a:r>
            <a:r>
              <a:rPr lang="en-CA" sz="1800" dirty="0"/>
              <a:t>.</a:t>
            </a:r>
          </a:p>
          <a:p>
            <a:r>
              <a:rPr lang="en-CA" sz="1800" dirty="0"/>
              <a:t>Then you choose the chart that best represents your data and the point you are trying to make …</a:t>
            </a:r>
            <a:endParaRPr lang="en-GB" sz="1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100AA6A-8000-4E07-AA5D-DD0BCA229050}"/>
              </a:ext>
            </a:extLst>
          </p:cNvPr>
          <p:cNvGrpSpPr/>
          <p:nvPr/>
        </p:nvGrpSpPr>
        <p:grpSpPr>
          <a:xfrm>
            <a:off x="6211845" y="1313886"/>
            <a:ext cx="1665330" cy="455783"/>
            <a:chOff x="6211845" y="970986"/>
            <a:chExt cx="1665330" cy="455783"/>
          </a:xfrm>
        </p:grpSpPr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2ADAD0F8-9D4D-4D49-981C-F7228064926F}"/>
                </a:ext>
              </a:extLst>
            </p:cNvPr>
            <p:cNvSpPr/>
            <p:nvPr/>
          </p:nvSpPr>
          <p:spPr>
            <a:xfrm>
              <a:off x="6211845" y="1192040"/>
              <a:ext cx="1665330" cy="234729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6B7028-60CE-442B-B8BD-306FB67BA8C2}"/>
                </a:ext>
              </a:extLst>
            </p:cNvPr>
            <p:cNvSpPr txBox="1"/>
            <p:nvPr/>
          </p:nvSpPr>
          <p:spPr>
            <a:xfrm>
              <a:off x="6286500" y="970986"/>
              <a:ext cx="1427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… however …</a:t>
              </a:r>
              <a:endParaRPr lang="en-GB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075D039-3627-44E6-A870-6A4610A52E68}"/>
              </a:ext>
            </a:extLst>
          </p:cNvPr>
          <p:cNvSpPr txBox="1"/>
          <p:nvPr/>
        </p:nvSpPr>
        <p:spPr>
          <a:xfrm>
            <a:off x="340580" y="3131629"/>
            <a:ext cx="11447503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Using the traditional way of selecting your data, filtering it and then choosing a chart can be awkward and clumsy if you do not know exactly what data you need.   Pivot tables give you the flexibility to work with your data in real time.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88E888-2222-4799-A0BE-47A1B0FFC43E}"/>
              </a:ext>
            </a:extLst>
          </p:cNvPr>
          <p:cNvSpPr txBox="1"/>
          <p:nvPr/>
        </p:nvSpPr>
        <p:spPr>
          <a:xfrm>
            <a:off x="2611135" y="5990384"/>
            <a:ext cx="7224584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Our goal is to display the smoking statistics comparison between males and females for Saskatchewan First Nations for all ages from 15 year and up.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463851-B763-4F8F-8AD7-1266D5117F52}"/>
              </a:ext>
            </a:extLst>
          </p:cNvPr>
          <p:cNvSpPr txBox="1"/>
          <p:nvPr/>
        </p:nvSpPr>
        <p:spPr>
          <a:xfrm>
            <a:off x="5074508" y="5545932"/>
            <a:ext cx="204298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Our Ultimate Goal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81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3316564-C23F-4FCE-9C50-3FF3630E9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846" y="1024499"/>
            <a:ext cx="8628128" cy="5784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4E5393-D644-4E15-8A25-B42A5D872E47}"/>
              </a:ext>
            </a:extLst>
          </p:cNvPr>
          <p:cNvSpPr txBox="1"/>
          <p:nvPr/>
        </p:nvSpPr>
        <p:spPr>
          <a:xfrm>
            <a:off x="230821" y="161512"/>
            <a:ext cx="749627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the </a:t>
            </a:r>
            <a:r>
              <a:rPr lang="en-CA" b="1" i="1" dirty="0"/>
              <a:t>Excel_2013_Pivot_Tables_Worksheet.xlsx</a:t>
            </a:r>
            <a:r>
              <a:rPr lang="en-CA" dirty="0"/>
              <a:t> file you just downloaded.</a:t>
            </a:r>
          </a:p>
          <a:p>
            <a:pPr algn="ctr"/>
            <a:r>
              <a:rPr lang="en-CA" dirty="0">
                <a:solidFill>
                  <a:srgbClr val="00B050"/>
                </a:solidFill>
              </a:rPr>
              <a:t>It is most likely in your </a:t>
            </a:r>
            <a:r>
              <a:rPr lang="en-CA" b="1" i="1" dirty="0">
                <a:solidFill>
                  <a:srgbClr val="00B050"/>
                </a:solidFill>
              </a:rPr>
              <a:t>Downloads</a:t>
            </a:r>
            <a:r>
              <a:rPr lang="en-CA" dirty="0">
                <a:solidFill>
                  <a:srgbClr val="00B050"/>
                </a:solidFill>
              </a:rPr>
              <a:t> folder.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A16AD-8A0D-49BA-83B0-B192A3113F0E}"/>
              </a:ext>
            </a:extLst>
          </p:cNvPr>
          <p:cNvSpPr txBox="1"/>
          <p:nvPr/>
        </p:nvSpPr>
        <p:spPr>
          <a:xfrm>
            <a:off x="164757" y="1053970"/>
            <a:ext cx="323747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Backstage</a:t>
            </a:r>
            <a:r>
              <a:rPr lang="en-CA" dirty="0"/>
              <a:t>, the </a:t>
            </a:r>
            <a:r>
              <a:rPr lang="en-CA" b="1" i="1" dirty="0"/>
              <a:t>File</a:t>
            </a:r>
            <a:r>
              <a:rPr lang="en-CA" dirty="0"/>
              <a:t> tab.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2712D64-CFCB-4E63-ACBB-6F3530BDCA10}"/>
              </a:ext>
            </a:extLst>
          </p:cNvPr>
          <p:cNvCxnSpPr>
            <a:cxnSpLocks/>
          </p:cNvCxnSpPr>
          <p:nvPr/>
        </p:nvCxnSpPr>
        <p:spPr>
          <a:xfrm>
            <a:off x="2982097" y="1377135"/>
            <a:ext cx="716692" cy="892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242C883C-2B2D-4EBD-BA87-1572F79BB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692" y="1042116"/>
            <a:ext cx="8628128" cy="57670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46FBE5-562B-4CCA-B35A-16216ABCCD40}"/>
              </a:ext>
            </a:extLst>
          </p:cNvPr>
          <p:cNvSpPr txBox="1"/>
          <p:nvPr/>
        </p:nvSpPr>
        <p:spPr>
          <a:xfrm>
            <a:off x="164757" y="1919416"/>
            <a:ext cx="3237470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Open</a:t>
            </a:r>
            <a:r>
              <a:rPr lang="en-CA" dirty="0"/>
              <a:t> button which displays the </a:t>
            </a:r>
            <a:r>
              <a:rPr lang="en-CA" b="1" i="1" dirty="0"/>
              <a:t>Open</a:t>
            </a:r>
            <a:r>
              <a:rPr lang="en-CA" dirty="0"/>
              <a:t> screen.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F54F93D-5BF8-4D83-8DBF-F9B0BE514E9B}"/>
              </a:ext>
            </a:extLst>
          </p:cNvPr>
          <p:cNvCxnSpPr>
            <a:cxnSpLocks/>
          </p:cNvCxnSpPr>
          <p:nvPr/>
        </p:nvCxnSpPr>
        <p:spPr>
          <a:xfrm>
            <a:off x="3072714" y="2269593"/>
            <a:ext cx="699186" cy="42628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AB1D53C-062B-417D-B136-00DCD245A22E}"/>
              </a:ext>
            </a:extLst>
          </p:cNvPr>
          <p:cNvSpPr txBox="1"/>
          <p:nvPr/>
        </p:nvSpPr>
        <p:spPr>
          <a:xfrm>
            <a:off x="164757" y="2784862"/>
            <a:ext cx="323747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Browse</a:t>
            </a:r>
            <a:r>
              <a:rPr lang="en-CA" dirty="0"/>
              <a:t> button.</a:t>
            </a:r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3C3CA2D-7C20-4A00-AB5E-430BBC413E0B}"/>
              </a:ext>
            </a:extLst>
          </p:cNvPr>
          <p:cNvCxnSpPr>
            <a:stCxn id="17" idx="3"/>
          </p:cNvCxnSpPr>
          <p:nvPr/>
        </p:nvCxnSpPr>
        <p:spPr>
          <a:xfrm>
            <a:off x="3402227" y="2969528"/>
            <a:ext cx="1893673" cy="158342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E9D4F481-AB8C-4FC8-ACDB-04B0B309B1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05" y="1140772"/>
            <a:ext cx="8421839" cy="540972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9C76197-8CCD-4F44-92D9-701EEAA2DF5B}"/>
              </a:ext>
            </a:extLst>
          </p:cNvPr>
          <p:cNvSpPr txBox="1"/>
          <p:nvPr/>
        </p:nvSpPr>
        <p:spPr>
          <a:xfrm>
            <a:off x="162128" y="3363033"/>
            <a:ext cx="323747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Navigate to where the course file is located on your computer, probably the </a:t>
            </a:r>
            <a:r>
              <a:rPr lang="en-CA" b="1" i="1" dirty="0"/>
              <a:t>Downloads</a:t>
            </a:r>
            <a:r>
              <a:rPr lang="en-CA" dirty="0"/>
              <a:t> folder.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BDE9CE-9686-4DCB-9AF8-B0A571FBF100}"/>
              </a:ext>
            </a:extLst>
          </p:cNvPr>
          <p:cNvCxnSpPr>
            <a:cxnSpLocks/>
          </p:cNvCxnSpPr>
          <p:nvPr/>
        </p:nvCxnSpPr>
        <p:spPr>
          <a:xfrm flipV="1">
            <a:off x="3399598" y="2994052"/>
            <a:ext cx="949465" cy="85288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CD7C441-3A57-4BF9-BBBF-D2696C4EDDB2}"/>
              </a:ext>
            </a:extLst>
          </p:cNvPr>
          <p:cNvGrpSpPr/>
          <p:nvPr/>
        </p:nvGrpSpPr>
        <p:grpSpPr>
          <a:xfrm>
            <a:off x="4662053" y="2548787"/>
            <a:ext cx="993423" cy="420742"/>
            <a:chOff x="4703348" y="2627333"/>
            <a:chExt cx="906163" cy="385888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86F0B01-A9FC-4210-BE7F-098412B223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07920" y="2676815"/>
              <a:ext cx="638848" cy="33640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4D19186-88A3-41CC-A9ED-1E95E5926E3A}"/>
                </a:ext>
              </a:extLst>
            </p:cNvPr>
            <p:cNvSpPr txBox="1"/>
            <p:nvPr/>
          </p:nvSpPr>
          <p:spPr>
            <a:xfrm rot="20034173">
              <a:off x="4703348" y="2627333"/>
              <a:ext cx="9061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Click on</a:t>
              </a:r>
              <a:endParaRPr lang="en-GB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A9FD0BE-EA84-43CF-A158-851BD995C80B}"/>
              </a:ext>
            </a:extLst>
          </p:cNvPr>
          <p:cNvGrpSpPr/>
          <p:nvPr/>
        </p:nvGrpSpPr>
        <p:grpSpPr>
          <a:xfrm>
            <a:off x="6148122" y="2602738"/>
            <a:ext cx="3910278" cy="3666257"/>
            <a:chOff x="6148122" y="2602738"/>
            <a:chExt cx="3910278" cy="3666257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BBC39DC-2426-45F6-84A7-3E44FD323F8D}"/>
                </a:ext>
              </a:extLst>
            </p:cNvPr>
            <p:cNvCxnSpPr>
              <a:cxnSpLocks/>
            </p:cNvCxnSpPr>
            <p:nvPr/>
          </p:nvCxnSpPr>
          <p:spPr>
            <a:xfrm>
              <a:off x="6148122" y="2602738"/>
              <a:ext cx="3910278" cy="3666257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066266-29B2-43FF-9045-D3B738A3BE91}"/>
                </a:ext>
              </a:extLst>
            </p:cNvPr>
            <p:cNvSpPr txBox="1"/>
            <p:nvPr/>
          </p:nvSpPr>
          <p:spPr>
            <a:xfrm rot="2588786">
              <a:off x="6375463" y="4084918"/>
              <a:ext cx="3336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Then click on the </a:t>
              </a:r>
              <a:r>
                <a:rPr lang="en-CA" b="1" i="1" dirty="0"/>
                <a:t>Open</a:t>
              </a:r>
              <a:r>
                <a:rPr lang="en-CA" dirty="0"/>
                <a:t> button.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01004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7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62C1CC-AEAD-44BB-8076-30D0D0AAA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67" y="1484311"/>
            <a:ext cx="8626604" cy="52786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B0686C-6150-4FAF-8457-F9F62F18B2D7}"/>
              </a:ext>
            </a:extLst>
          </p:cNvPr>
          <p:cNvSpPr txBox="1"/>
          <p:nvPr/>
        </p:nvSpPr>
        <p:spPr>
          <a:xfrm>
            <a:off x="230822" y="161512"/>
            <a:ext cx="532148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You should now have a screen that look similar to …</a:t>
            </a:r>
            <a:endParaRPr lang="en-CA" dirty="0">
              <a:solidFill>
                <a:srgbClr val="00B05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97EB463-CDE1-4A79-8EE5-8613520E061C}"/>
              </a:ext>
            </a:extLst>
          </p:cNvPr>
          <p:cNvCxnSpPr>
            <a:cxnSpLocks/>
          </p:cNvCxnSpPr>
          <p:nvPr/>
        </p:nvCxnSpPr>
        <p:spPr>
          <a:xfrm>
            <a:off x="5362832" y="428368"/>
            <a:ext cx="439452" cy="120092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58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4986B37-17BC-4416-B8D0-5E859FE2A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67" y="1484311"/>
            <a:ext cx="8626604" cy="5278676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522860" y="799521"/>
            <a:ext cx="2799884" cy="252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513267" y="1395689"/>
            <a:ext cx="2809477" cy="252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956224" y="1677281"/>
            <a:ext cx="1819518" cy="252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114755" y="750131"/>
            <a:ext cx="330177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Insert ribbon tab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4755" y="2176520"/>
            <a:ext cx="3301776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i="1" dirty="0"/>
              <a:t>The </a:t>
            </a:r>
            <a:r>
              <a:rPr lang="en-CA" b="1" i="1" dirty="0"/>
              <a:t>Choose the data that you want to analyze</a:t>
            </a:r>
            <a:r>
              <a:rPr lang="en-CA" sz="1600" b="1" i="1" dirty="0"/>
              <a:t> </a:t>
            </a:r>
            <a:r>
              <a:rPr lang="en-CA" dirty="0"/>
              <a:t>option already has the entire table selected, but you can change that </a:t>
            </a:r>
            <a:r>
              <a:rPr lang="en-CA" b="1" i="1" dirty="0">
                <a:solidFill>
                  <a:schemeClr val="accent2"/>
                </a:solidFill>
              </a:rPr>
              <a:t>here</a:t>
            </a:r>
            <a:r>
              <a:rPr lang="en-CA" dirty="0"/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4755" y="3863773"/>
            <a:ext cx="330177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You can also pull the data from an external data source.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691640" y="258302"/>
            <a:ext cx="2657742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4264351" y="184245"/>
            <a:ext cx="43156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any cell in the table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0822" y="161512"/>
            <a:ext cx="260019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Creating a Pivot Table</a:t>
            </a:r>
          </a:p>
        </p:txBody>
      </p:sp>
      <p:cxnSp>
        <p:nvCxnSpPr>
          <p:cNvPr id="22" name="Straight Arrow Connector 21"/>
          <p:cNvCxnSpPr>
            <a:cxnSpLocks/>
            <a:stCxn id="19" idx="3"/>
            <a:endCxn id="16" idx="1"/>
          </p:cNvCxnSpPr>
          <p:nvPr/>
        </p:nvCxnSpPr>
        <p:spPr>
          <a:xfrm>
            <a:off x="2775742" y="1803281"/>
            <a:ext cx="710593" cy="39646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  <a:stCxn id="8" idx="3"/>
          </p:cNvCxnSpPr>
          <p:nvPr/>
        </p:nvCxnSpPr>
        <p:spPr>
          <a:xfrm>
            <a:off x="3416531" y="934797"/>
            <a:ext cx="1275109" cy="86848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cxnSpLocks/>
          </p:cNvCxnSpPr>
          <p:nvPr/>
        </p:nvCxnSpPr>
        <p:spPr>
          <a:xfrm>
            <a:off x="1371600" y="3541226"/>
            <a:ext cx="7903036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9274636" y="3396934"/>
            <a:ext cx="185248" cy="15467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114755" y="1341616"/>
            <a:ext cx="3301776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In the Tables group click on …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PivotTable button</a:t>
            </a:r>
          </a:p>
        </p:txBody>
      </p:sp>
      <p:cxnSp>
        <p:nvCxnSpPr>
          <p:cNvPr id="62" name="Straight Arrow Connector 61"/>
          <p:cNvCxnSpPr>
            <a:cxnSpLocks/>
            <a:stCxn id="46" idx="3"/>
          </p:cNvCxnSpPr>
          <p:nvPr/>
        </p:nvCxnSpPr>
        <p:spPr>
          <a:xfrm flipV="1">
            <a:off x="3416530" y="3685519"/>
            <a:ext cx="3005633" cy="50142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cxnSpLocks/>
            <a:stCxn id="43" idx="3"/>
          </p:cNvCxnSpPr>
          <p:nvPr/>
        </p:nvCxnSpPr>
        <p:spPr>
          <a:xfrm>
            <a:off x="3416531" y="2915184"/>
            <a:ext cx="3005632" cy="39970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0AE34A5-F04D-4A43-97FC-0B27A6EF3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335" y="1903216"/>
            <a:ext cx="501180" cy="59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9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9" grpId="0" animBg="1"/>
      <p:bldP spid="8" grpId="0" animBg="1"/>
      <p:bldP spid="43" grpId="0" animBg="1"/>
      <p:bldP spid="46" grpId="0" animBg="1"/>
      <p:bldP spid="12" grpId="0" animBg="1"/>
      <p:bldP spid="11" grpId="0" animBg="1"/>
      <p:bldP spid="65" grpId="0" animBg="1"/>
      <p:bldP spid="65" grpId="1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5FF50F7-5A5C-4A03-9A06-7D8BCFF99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67" y="1484311"/>
            <a:ext cx="8626604" cy="5278676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56005" y="1433721"/>
            <a:ext cx="3163168" cy="3693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On the </a:t>
            </a:r>
            <a:r>
              <a:rPr lang="en-CA" b="1" i="1" dirty="0"/>
              <a:t>Choose where you want the PivotTable report to be placed </a:t>
            </a:r>
            <a:r>
              <a:rPr lang="en-CA" dirty="0"/>
              <a:t>option you can choose</a:t>
            </a:r>
          </a:p>
          <a:p>
            <a:endParaRPr lang="en-CA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New Worksheet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Existing Worksheet</a:t>
            </a:r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If you choose </a:t>
            </a:r>
            <a:r>
              <a:rPr lang="en-CA" b="1" i="1" dirty="0"/>
              <a:t>Existing Worksheet </a:t>
            </a:r>
            <a:r>
              <a:rPr lang="en-CA" dirty="0"/>
              <a:t>you will need to </a:t>
            </a:r>
            <a:r>
              <a:rPr lang="en-CA" b="1" dirty="0"/>
              <a:t>select a cell </a:t>
            </a:r>
            <a:r>
              <a:rPr lang="en-CA" dirty="0"/>
              <a:t>where the report will be placed.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945835" y="2869570"/>
            <a:ext cx="1852725" cy="252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4" name="Rounded Rectangle 53"/>
          <p:cNvSpPr/>
          <p:nvPr/>
        </p:nvSpPr>
        <p:spPr>
          <a:xfrm>
            <a:off x="945836" y="3143961"/>
            <a:ext cx="1852725" cy="252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30822" y="161512"/>
            <a:ext cx="260019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Creating a Pivot Table</a:t>
            </a:r>
          </a:p>
        </p:txBody>
      </p:sp>
      <p:cxnSp>
        <p:nvCxnSpPr>
          <p:cNvPr id="3" name="Straight Arrow Connector 2"/>
          <p:cNvCxnSpPr>
            <a:cxnSpLocks/>
            <a:stCxn id="53" idx="3"/>
          </p:cNvCxnSpPr>
          <p:nvPr/>
        </p:nvCxnSpPr>
        <p:spPr>
          <a:xfrm>
            <a:off x="2798560" y="2995570"/>
            <a:ext cx="3577302" cy="136226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  <a:stCxn id="54" idx="3"/>
          </p:cNvCxnSpPr>
          <p:nvPr/>
        </p:nvCxnSpPr>
        <p:spPr>
          <a:xfrm>
            <a:off x="2798561" y="3269961"/>
            <a:ext cx="3577301" cy="123085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endCxn id="21" idx="1"/>
          </p:cNvCxnSpPr>
          <p:nvPr/>
        </p:nvCxnSpPr>
        <p:spPr>
          <a:xfrm>
            <a:off x="3138407" y="4585979"/>
            <a:ext cx="6142512" cy="11995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9280919" y="4622624"/>
            <a:ext cx="175161" cy="1666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/>
          <p:cNvSpPr txBox="1"/>
          <p:nvPr/>
        </p:nvSpPr>
        <p:spPr>
          <a:xfrm>
            <a:off x="156006" y="6273429"/>
            <a:ext cx="3163168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39" name="Straight Arrow Connector 38"/>
          <p:cNvCxnSpPr>
            <a:cxnSpLocks/>
            <a:stCxn id="35" idx="3"/>
          </p:cNvCxnSpPr>
          <p:nvPr/>
        </p:nvCxnSpPr>
        <p:spPr>
          <a:xfrm flipV="1">
            <a:off x="3319174" y="5355189"/>
            <a:ext cx="4785735" cy="110290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3D01A6E-F37A-425D-9BFC-FEC0A1177327}"/>
              </a:ext>
            </a:extLst>
          </p:cNvPr>
          <p:cNvCxnSpPr>
            <a:cxnSpLocks/>
          </p:cNvCxnSpPr>
          <p:nvPr/>
        </p:nvCxnSpPr>
        <p:spPr>
          <a:xfrm>
            <a:off x="2978719" y="2286000"/>
            <a:ext cx="3397143" cy="187887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98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3" grpId="0" animBg="1"/>
      <p:bldP spid="54" grpId="0" animBg="1"/>
      <p:bldP spid="21" grpId="0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07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877CFB-1E2A-4249-9704-7EB3CB89E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86" y="1482109"/>
            <a:ext cx="8626606" cy="52786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41356" y="49959"/>
            <a:ext cx="5661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Below is what you should have on your computer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rgbClr val="7030A0"/>
                </a:solidFill>
              </a:rPr>
              <a:t>The PivotTable box on the left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accent2"/>
                </a:solidFill>
              </a:rPr>
              <a:t>The PivotTable Field list on the right</a:t>
            </a:r>
          </a:p>
        </p:txBody>
      </p:sp>
      <p:sp>
        <p:nvSpPr>
          <p:cNvPr id="8" name="Rectangle 7"/>
          <p:cNvSpPr/>
          <p:nvPr/>
        </p:nvSpPr>
        <p:spPr>
          <a:xfrm>
            <a:off x="3677133" y="3391593"/>
            <a:ext cx="1593136" cy="284295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H="1">
            <a:off x="4515056" y="594754"/>
            <a:ext cx="1593136" cy="279683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274531" y="2909455"/>
            <a:ext cx="1798873" cy="366591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/>
          <p:cNvCxnSpPr>
            <a:cxnSpLocks/>
            <a:endCxn id="11" idx="0"/>
          </p:cNvCxnSpPr>
          <p:nvPr/>
        </p:nvCxnSpPr>
        <p:spPr>
          <a:xfrm>
            <a:off x="9698577" y="868765"/>
            <a:ext cx="1475391" cy="20406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6886" y="5527206"/>
            <a:ext cx="3153068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To build a table select the fields you want to include by dragging the field down into one of the four areas below</a:t>
            </a:r>
          </a:p>
        </p:txBody>
      </p:sp>
      <p:cxnSp>
        <p:nvCxnSpPr>
          <p:cNvPr id="17" name="Straight Connector 16"/>
          <p:cNvCxnSpPr>
            <a:cxnSpLocks/>
            <a:stCxn id="15" idx="3"/>
          </p:cNvCxnSpPr>
          <p:nvPr/>
        </p:nvCxnSpPr>
        <p:spPr>
          <a:xfrm flipV="1">
            <a:off x="3309954" y="4994459"/>
            <a:ext cx="5528467" cy="1132912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56886" y="877078"/>
            <a:ext cx="3185150" cy="1200329"/>
          </a:xfrm>
          <a:prstGeom prst="rect">
            <a:avLst/>
          </a:prstGeom>
          <a:noFill/>
          <a:ln w="19050">
            <a:solidFill>
              <a:srgbClr val="F3A67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When choosing what data fields to select keep in mind what aspect of the data are you trying to emphasize. 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8840997" y="3707476"/>
            <a:ext cx="1533287" cy="1287494"/>
            <a:chOff x="9248775" y="3572185"/>
            <a:chExt cx="1533287" cy="1287494"/>
          </a:xfrm>
        </p:grpSpPr>
        <p:cxnSp>
          <p:nvCxnSpPr>
            <p:cNvPr id="19" name="Straight Arrow Connector 18"/>
            <p:cNvCxnSpPr>
              <a:cxnSpLocks/>
            </p:cNvCxnSpPr>
            <p:nvPr/>
          </p:nvCxnSpPr>
          <p:spPr>
            <a:xfrm flipV="1">
              <a:off x="9248775" y="3572185"/>
              <a:ext cx="1500036" cy="127721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cxnSpLocks/>
            </p:cNvCxnSpPr>
            <p:nvPr/>
          </p:nvCxnSpPr>
          <p:spPr>
            <a:xfrm flipV="1">
              <a:off x="9248775" y="3716491"/>
              <a:ext cx="1494996" cy="1132913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cxnSpLocks/>
            </p:cNvCxnSpPr>
            <p:nvPr/>
          </p:nvCxnSpPr>
          <p:spPr>
            <a:xfrm flipV="1">
              <a:off x="9248775" y="3888069"/>
              <a:ext cx="1516661" cy="97110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cxnSpLocks/>
            </p:cNvCxnSpPr>
            <p:nvPr/>
          </p:nvCxnSpPr>
          <p:spPr>
            <a:xfrm flipV="1">
              <a:off x="9248775" y="4054324"/>
              <a:ext cx="1524974" cy="80535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cxnSpLocks/>
            </p:cNvCxnSpPr>
            <p:nvPr/>
          </p:nvCxnSpPr>
          <p:spPr>
            <a:xfrm flipV="1">
              <a:off x="9248775" y="4220578"/>
              <a:ext cx="1524974" cy="628825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cxnSpLocks/>
            </p:cNvCxnSpPr>
            <p:nvPr/>
          </p:nvCxnSpPr>
          <p:spPr>
            <a:xfrm flipV="1">
              <a:off x="9248775" y="4370207"/>
              <a:ext cx="1516661" cy="48947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cxnSpLocks/>
            </p:cNvCxnSpPr>
            <p:nvPr/>
          </p:nvCxnSpPr>
          <p:spPr>
            <a:xfrm flipV="1">
              <a:off x="9248775" y="4544774"/>
              <a:ext cx="1533287" cy="314905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3D405A4-CAEA-4D43-99B3-7A4C2E755F3A}"/>
              </a:ext>
            </a:extLst>
          </p:cNvPr>
          <p:cNvGrpSpPr/>
          <p:nvPr/>
        </p:nvGrpSpPr>
        <p:grpSpPr>
          <a:xfrm>
            <a:off x="10655201" y="4627245"/>
            <a:ext cx="1098995" cy="1299730"/>
            <a:chOff x="10439065" y="4760248"/>
            <a:chExt cx="1098995" cy="1299730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2C5034D-48FA-4FB4-A734-FEC85C4A6F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39065" y="4760248"/>
              <a:ext cx="438485" cy="124154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5BE9808-9013-4706-B44F-0ABFA2A817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789915" y="4760248"/>
              <a:ext cx="87635" cy="74864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744475D-F7BC-44A1-BBD1-2EBCF4CD3B26}"/>
                </a:ext>
              </a:extLst>
            </p:cNvPr>
            <p:cNvCxnSpPr>
              <a:cxnSpLocks/>
            </p:cNvCxnSpPr>
            <p:nvPr/>
          </p:nvCxnSpPr>
          <p:spPr>
            <a:xfrm>
              <a:off x="10877550" y="4760248"/>
              <a:ext cx="195284" cy="74864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553835A-9034-40DA-92C7-38A92600DD68}"/>
                </a:ext>
              </a:extLst>
            </p:cNvPr>
            <p:cNvCxnSpPr>
              <a:cxnSpLocks/>
            </p:cNvCxnSpPr>
            <p:nvPr/>
          </p:nvCxnSpPr>
          <p:spPr>
            <a:xfrm>
              <a:off x="10877550" y="4760248"/>
              <a:ext cx="660510" cy="129973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6D457FC-4CE3-4EE4-896D-7EA6B781DFF3}"/>
              </a:ext>
            </a:extLst>
          </p:cNvPr>
          <p:cNvSpPr txBox="1"/>
          <p:nvPr/>
        </p:nvSpPr>
        <p:spPr>
          <a:xfrm>
            <a:off x="321276" y="189470"/>
            <a:ext cx="24384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Pivot Chart Anatomy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284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11" grpId="0" animBg="1"/>
      <p:bldP spid="11" grpId="1" animBg="1"/>
      <p:bldP spid="15" grpId="0" animBg="1"/>
      <p:bldP spid="38" grpId="0" animBg="1"/>
      <p:bldP spid="3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96D2B2F-B808-4B6A-AFC5-4549B9964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3" y="1548613"/>
            <a:ext cx="8626606" cy="52786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CB4AF3-212F-4127-B12D-A20F479020E2}"/>
              </a:ext>
            </a:extLst>
          </p:cNvPr>
          <p:cNvSpPr txBox="1"/>
          <p:nvPr/>
        </p:nvSpPr>
        <p:spPr>
          <a:xfrm>
            <a:off x="321276" y="189470"/>
            <a:ext cx="24384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Pivot Chart Anatomy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0D36E-F194-4F7A-8340-F4D5E6B5419F}"/>
              </a:ext>
            </a:extLst>
          </p:cNvPr>
          <p:cNvSpPr txBox="1"/>
          <p:nvPr/>
        </p:nvSpPr>
        <p:spPr>
          <a:xfrm>
            <a:off x="3135012" y="97137"/>
            <a:ext cx="5370813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data in the table is represented by the </a:t>
            </a:r>
            <a:r>
              <a:rPr lang="en-CA" b="1" i="1" dirty="0"/>
              <a:t>PivotTable1</a:t>
            </a:r>
            <a:r>
              <a:rPr lang="en-CA" dirty="0"/>
              <a:t> box on the left.  Make sure to keep it selected while working on your pivot table and chart.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0E4F2D-14ED-4AE3-80F5-945CABA717A7}"/>
              </a:ext>
            </a:extLst>
          </p:cNvPr>
          <p:cNvSpPr/>
          <p:nvPr/>
        </p:nvSpPr>
        <p:spPr>
          <a:xfrm>
            <a:off x="284388" y="3449782"/>
            <a:ext cx="1569350" cy="2826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806B104-84A1-4CD9-B784-1FE93F6E7010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1069063" y="1020467"/>
            <a:ext cx="2065949" cy="242931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29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3C1E4B6-E242-4EF4-8C89-071EE57F1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64" y="1507048"/>
            <a:ext cx="8626606" cy="527867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252466" y="408956"/>
            <a:ext cx="1419225" cy="21895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5244152" y="787874"/>
            <a:ext cx="814735" cy="21895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664768" y="415327"/>
            <a:ext cx="889028" cy="218954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7662292" y="767126"/>
            <a:ext cx="667062" cy="218954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10315194" y="406458"/>
            <a:ext cx="834998" cy="21895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10315194" y="2917767"/>
            <a:ext cx="1806983" cy="36762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4284954" y="-36576"/>
            <a:ext cx="4596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 </a:t>
            </a:r>
            <a:r>
              <a:rPr lang="en-CA" b="1" i="1" dirty="0">
                <a:solidFill>
                  <a:schemeClr val="accent2"/>
                </a:solidFill>
              </a:rPr>
              <a:t>Pivot Table Field List</a:t>
            </a:r>
            <a:r>
              <a:rPr lang="en-CA" dirty="0">
                <a:solidFill>
                  <a:schemeClr val="accent2"/>
                </a:solidFill>
              </a:rPr>
              <a:t> </a:t>
            </a:r>
            <a:r>
              <a:rPr lang="en-CA" dirty="0"/>
              <a:t>contains five panels:</a:t>
            </a:r>
          </a:p>
        </p:txBody>
      </p:sp>
      <p:sp>
        <p:nvSpPr>
          <p:cNvPr id="7" name="Rectangle 6"/>
          <p:cNvSpPr/>
          <p:nvPr/>
        </p:nvSpPr>
        <p:spPr>
          <a:xfrm>
            <a:off x="10328740" y="3632662"/>
            <a:ext cx="1575085" cy="123859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4404741" y="332756"/>
            <a:ext cx="242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Field selection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3053" y="704110"/>
            <a:ext cx="1901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Filters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26568" y="333767"/>
            <a:ext cx="190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Columns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43142" y="699198"/>
            <a:ext cx="171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Rows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96045" y="342365"/>
            <a:ext cx="1983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Values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328741" y="5137265"/>
            <a:ext cx="874567" cy="5422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11222182" y="5137265"/>
            <a:ext cx="874567" cy="5422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10341033" y="5703362"/>
            <a:ext cx="860444" cy="52464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 22"/>
          <p:cNvSpPr/>
          <p:nvPr/>
        </p:nvSpPr>
        <p:spPr>
          <a:xfrm>
            <a:off x="11222181" y="5699832"/>
            <a:ext cx="874567" cy="52464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91878" y="761629"/>
            <a:ext cx="3341278" cy="156966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00B050"/>
                </a:solidFill>
              </a:rPr>
              <a:t>Field Selection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Allows you to choose what data to include in the table, which will be represented in the chart in which you have chosen to represent that data.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78" y="2399653"/>
            <a:ext cx="3341278" cy="10772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7030A0"/>
                </a:solidFill>
              </a:rPr>
              <a:t>Filters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Allows you to focus on specific parts of the data by displaying only the data you want.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878" y="3553556"/>
            <a:ext cx="3341278" cy="83099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00B0F0"/>
                </a:solidFill>
              </a:rPr>
              <a:t>Columns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The Column label is the X axis data.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878" y="4461237"/>
            <a:ext cx="3341278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C00000"/>
                </a:solidFill>
              </a:rPr>
              <a:t>Rows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The Row Label is the Y axis data.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944" y="5127217"/>
            <a:ext cx="3339212" cy="156966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chemeClr val="accent2"/>
                </a:solidFill>
              </a:rPr>
              <a:t>Values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The Values is the column in the table that provides context to the data record and can be represented as Sum, Count, Average, Max, Min, and more.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F8F091-638B-44E2-9948-5FA6409E5F2B}"/>
              </a:ext>
            </a:extLst>
          </p:cNvPr>
          <p:cNvSpPr txBox="1"/>
          <p:nvPr/>
        </p:nvSpPr>
        <p:spPr>
          <a:xfrm>
            <a:off x="321276" y="189470"/>
            <a:ext cx="24384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Pivot Chart Anatomy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"/>
                            </p:stCondLst>
                            <p:childTnLst>
                              <p:par>
                                <p:cTn id="15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5" grpId="0" animBg="1"/>
      <p:bldP spid="5" grpId="1" animBg="1"/>
      <p:bldP spid="6" grpId="0"/>
      <p:bldP spid="7" grpId="0" animBg="1"/>
      <p:bldP spid="7" grpId="1" animBg="1"/>
      <p:bldP spid="8" grpId="0"/>
      <p:bldP spid="9" grpId="0"/>
      <p:bldP spid="10" grpId="0"/>
      <p:bldP spid="12" grpId="0"/>
      <p:bldP spid="13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0F893A71-F589-49D2-A417-9CD7EBD99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64" y="1507048"/>
            <a:ext cx="8626606" cy="5278677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A4B7E58-D55A-4107-B8F8-13BB6E7F7B1D}"/>
              </a:ext>
            </a:extLst>
          </p:cNvPr>
          <p:cNvCxnSpPr>
            <a:cxnSpLocks/>
          </p:cNvCxnSpPr>
          <p:nvPr/>
        </p:nvCxnSpPr>
        <p:spPr>
          <a:xfrm flipV="1">
            <a:off x="2909455" y="3890356"/>
            <a:ext cx="7498080" cy="9476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97EF5CD-0A6A-4C73-B198-D88D5A4EF401}"/>
              </a:ext>
            </a:extLst>
          </p:cNvPr>
          <p:cNvCxnSpPr>
            <a:cxnSpLocks/>
          </p:cNvCxnSpPr>
          <p:nvPr/>
        </p:nvCxnSpPr>
        <p:spPr>
          <a:xfrm>
            <a:off x="10482349" y="3890356"/>
            <a:ext cx="324196" cy="146059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8B3F539-BFD9-4432-AADA-F3FBA95D6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63" y="1497139"/>
            <a:ext cx="8631913" cy="52819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945" y="1407826"/>
            <a:ext cx="3339212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Sort the data fields into the following areas by dragging and dropping it.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54894" y="4383075"/>
            <a:ext cx="1586575" cy="14773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Drag to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GEO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IDENTITY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AGE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STATS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526378C-A00C-41B1-B9A1-4A4F857788CA}"/>
              </a:ext>
            </a:extLst>
          </p:cNvPr>
          <p:cNvCxnSpPr>
            <a:cxnSpLocks/>
          </p:cNvCxnSpPr>
          <p:nvPr/>
        </p:nvCxnSpPr>
        <p:spPr>
          <a:xfrm flipV="1">
            <a:off x="3300153" y="4031673"/>
            <a:ext cx="7132320" cy="109728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55FB2690-4659-44C0-ADD7-D73D1EEB1CC9}"/>
              </a:ext>
            </a:extLst>
          </p:cNvPr>
          <p:cNvCxnSpPr>
            <a:cxnSpLocks/>
          </p:cNvCxnSpPr>
          <p:nvPr/>
        </p:nvCxnSpPr>
        <p:spPr>
          <a:xfrm>
            <a:off x="10465725" y="4098175"/>
            <a:ext cx="319960" cy="106103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FD008C90-FB26-4C81-ACD0-55B520BA4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71" y="1495328"/>
            <a:ext cx="8625380" cy="5277927"/>
          </a:xfrm>
          <a:prstGeom prst="rect">
            <a:avLst/>
          </a:prstGeom>
        </p:spPr>
      </p:pic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F2DF85B-06A4-4047-B2D0-F4203C6B09E2}"/>
              </a:ext>
            </a:extLst>
          </p:cNvPr>
          <p:cNvCxnSpPr>
            <a:cxnSpLocks/>
          </p:cNvCxnSpPr>
          <p:nvPr/>
        </p:nvCxnSpPr>
        <p:spPr>
          <a:xfrm flipV="1">
            <a:off x="2922003" y="4193697"/>
            <a:ext cx="7485532" cy="116801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1532E61-C872-4ABE-9DAF-69A9EDDDC9C0}"/>
              </a:ext>
            </a:extLst>
          </p:cNvPr>
          <p:cNvCxnSpPr>
            <a:cxnSpLocks/>
          </p:cNvCxnSpPr>
          <p:nvPr/>
        </p:nvCxnSpPr>
        <p:spPr>
          <a:xfrm>
            <a:off x="10463945" y="4271317"/>
            <a:ext cx="392476" cy="106545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9142FCC4-14AE-452B-9D2B-2216797C5F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63" y="1488666"/>
            <a:ext cx="8631913" cy="5288606"/>
          </a:xfrm>
          <a:prstGeom prst="rect">
            <a:avLst/>
          </a:prstGeom>
        </p:spPr>
      </p:pic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A0DD56E-D8F8-433C-9A70-19CBDEBAE5E9}"/>
              </a:ext>
            </a:extLst>
          </p:cNvPr>
          <p:cNvCxnSpPr>
            <a:cxnSpLocks/>
          </p:cNvCxnSpPr>
          <p:nvPr/>
        </p:nvCxnSpPr>
        <p:spPr>
          <a:xfrm flipV="1">
            <a:off x="3009207" y="4161651"/>
            <a:ext cx="7398328" cy="152246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52DD0B6D-2854-4419-9998-234A0CDDA69C}"/>
              </a:ext>
            </a:extLst>
          </p:cNvPr>
          <p:cNvCxnSpPr>
            <a:cxnSpLocks/>
          </p:cNvCxnSpPr>
          <p:nvPr/>
        </p:nvCxnSpPr>
        <p:spPr>
          <a:xfrm>
            <a:off x="10457411" y="4216289"/>
            <a:ext cx="224444" cy="122023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A3BAF1D-DC53-4EA0-B97A-48BB31CFCDA4}"/>
              </a:ext>
            </a:extLst>
          </p:cNvPr>
          <p:cNvCxnSpPr>
            <a:cxnSpLocks/>
          </p:cNvCxnSpPr>
          <p:nvPr/>
        </p:nvCxnSpPr>
        <p:spPr>
          <a:xfrm>
            <a:off x="10407535" y="5419453"/>
            <a:ext cx="6400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8DDADA16-660C-4DBA-AEC2-5251C3FF32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61" y="1491014"/>
            <a:ext cx="8625381" cy="527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A2861FE-8807-4849-8AB9-5BB188843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61" y="1491014"/>
            <a:ext cx="8625381" cy="52739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944" y="1059273"/>
            <a:ext cx="323946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5563FC0-957C-4B09-82BD-0E169B15F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458" y="3041209"/>
            <a:ext cx="2200013" cy="27229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BBDEEE-854C-4BE9-B166-6DF7C66E637B}"/>
              </a:ext>
            </a:extLst>
          </p:cNvPr>
          <p:cNvSpPr txBox="1"/>
          <p:nvPr/>
        </p:nvSpPr>
        <p:spPr>
          <a:xfrm>
            <a:off x="93944" y="1964105"/>
            <a:ext cx="3239460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GEO</a:t>
            </a:r>
          </a:p>
          <a:p>
            <a:r>
              <a:rPr lang="en-CA" dirty="0"/>
              <a:t>and select</a:t>
            </a:r>
          </a:p>
          <a:p>
            <a:r>
              <a:rPr lang="en-CA" b="1" i="1" dirty="0"/>
              <a:t>Saskatchewan</a:t>
            </a:r>
            <a:endParaRPr lang="en-GB" b="1" i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DFBCFB-053E-422F-8264-5C3B4C8299A2}"/>
              </a:ext>
            </a:extLst>
          </p:cNvPr>
          <p:cNvCxnSpPr>
            <a:cxnSpLocks/>
          </p:cNvCxnSpPr>
          <p:nvPr/>
        </p:nvCxnSpPr>
        <p:spPr>
          <a:xfrm>
            <a:off x="601061" y="2425770"/>
            <a:ext cx="3879499" cy="7330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58D51EA-2EDB-4E6D-BF1B-19160C61ACBA}"/>
              </a:ext>
            </a:extLst>
          </p:cNvPr>
          <p:cNvCxnSpPr>
            <a:cxnSpLocks/>
          </p:cNvCxnSpPr>
          <p:nvPr/>
        </p:nvCxnSpPr>
        <p:spPr>
          <a:xfrm>
            <a:off x="1587731" y="3041209"/>
            <a:ext cx="3330270" cy="178017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3E61035-1359-41D0-8415-C06AF7BA8B2C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85E2EB-594D-4A0D-91DE-E3B78EDC5B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60" y="1491032"/>
            <a:ext cx="8625382" cy="527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8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E3CD744-5AB0-4BDF-9BD5-635C0FE62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60" y="1491032"/>
            <a:ext cx="8625382" cy="52779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74421E-CE53-40F5-A7EB-4D9E7A4E2315}"/>
              </a:ext>
            </a:extLst>
          </p:cNvPr>
          <p:cNvSpPr txBox="1"/>
          <p:nvPr/>
        </p:nvSpPr>
        <p:spPr>
          <a:xfrm>
            <a:off x="119559" y="1896427"/>
            <a:ext cx="3213845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IDENTITY</a:t>
            </a:r>
          </a:p>
          <a:p>
            <a:r>
              <a:rPr lang="en-CA" dirty="0"/>
              <a:t>and select</a:t>
            </a:r>
          </a:p>
          <a:p>
            <a:r>
              <a:rPr lang="en-CA" b="1" i="1" dirty="0"/>
              <a:t>First Nations (North American Indian)</a:t>
            </a:r>
            <a:endParaRPr lang="en-GB" b="1" i="1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D5AABC3-A24A-4D47-9340-089743264E43}"/>
              </a:ext>
            </a:extLst>
          </p:cNvPr>
          <p:cNvCxnSpPr>
            <a:cxnSpLocks/>
          </p:cNvCxnSpPr>
          <p:nvPr/>
        </p:nvCxnSpPr>
        <p:spPr>
          <a:xfrm>
            <a:off x="1064029" y="2377440"/>
            <a:ext cx="3898669" cy="9310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76CF24E-1884-4E25-A5C7-DA26FA0DF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295" y="3202291"/>
            <a:ext cx="2216232" cy="245238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C22DA1A-F6BC-423A-9B8B-D6E53E2AD4B0}"/>
              </a:ext>
            </a:extLst>
          </p:cNvPr>
          <p:cNvCxnSpPr>
            <a:cxnSpLocks/>
          </p:cNvCxnSpPr>
          <p:nvPr/>
        </p:nvCxnSpPr>
        <p:spPr>
          <a:xfrm>
            <a:off x="912563" y="3190689"/>
            <a:ext cx="4523961" cy="49184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8ED4AD1-8062-450D-9BD1-226B192CE01A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AE4226-069F-4F5E-A75D-95712A8ACDED}"/>
              </a:ext>
            </a:extLst>
          </p:cNvPr>
          <p:cNvSpPr txBox="1"/>
          <p:nvPr/>
        </p:nvSpPr>
        <p:spPr>
          <a:xfrm>
            <a:off x="93944" y="1059273"/>
            <a:ext cx="323946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E90517-9FDF-4FB1-BDCB-EE5C7E5ED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58" y="1490285"/>
            <a:ext cx="8639287" cy="527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0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166A89F-D616-425C-AB43-B48BD6DC9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58" y="1490285"/>
            <a:ext cx="8639287" cy="52779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F5E7AA-3259-4FF4-923D-0E0B787BBC49}"/>
              </a:ext>
            </a:extLst>
          </p:cNvPr>
          <p:cNvSpPr txBox="1"/>
          <p:nvPr/>
        </p:nvSpPr>
        <p:spPr>
          <a:xfrm>
            <a:off x="122921" y="2487300"/>
            <a:ext cx="3239460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AGE</a:t>
            </a:r>
          </a:p>
          <a:p>
            <a:r>
              <a:rPr lang="en-CA" dirty="0"/>
              <a:t>and select </a:t>
            </a:r>
            <a:r>
              <a:rPr lang="en-CA" b="1" i="1" dirty="0"/>
              <a:t>Total, 15 years and over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6B92E-AE19-4146-8FCB-5FB8205E6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957" y="3218643"/>
            <a:ext cx="2195023" cy="242891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27E4492-2CBE-4E78-8144-07E4F4FA9689}"/>
              </a:ext>
            </a:extLst>
          </p:cNvPr>
          <p:cNvCxnSpPr>
            <a:cxnSpLocks/>
          </p:cNvCxnSpPr>
          <p:nvPr/>
        </p:nvCxnSpPr>
        <p:spPr>
          <a:xfrm>
            <a:off x="615142" y="2926080"/>
            <a:ext cx="5469774" cy="56526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FC4B0D6-0386-4B22-B0DC-591889A6E17E}"/>
              </a:ext>
            </a:extLst>
          </p:cNvPr>
          <p:cNvCxnSpPr>
            <a:cxnSpLocks/>
          </p:cNvCxnSpPr>
          <p:nvPr/>
        </p:nvCxnSpPr>
        <p:spPr>
          <a:xfrm>
            <a:off x="731520" y="3519008"/>
            <a:ext cx="5943600" cy="60740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AD7306F-5F30-46D8-BA7A-3EAF04B36842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487849-736F-439D-8A2A-8C11763CFBBF}"/>
              </a:ext>
            </a:extLst>
          </p:cNvPr>
          <p:cNvSpPr txBox="1"/>
          <p:nvPr/>
        </p:nvSpPr>
        <p:spPr>
          <a:xfrm>
            <a:off x="93944" y="1059273"/>
            <a:ext cx="323946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7976C5-06C7-4658-84AF-1FACB5F7E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57" y="1479297"/>
            <a:ext cx="8639287" cy="52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25CB607-D774-44BA-8627-6ACB190D9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57" y="1479297"/>
            <a:ext cx="8639287" cy="52813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5B2467-A1A2-476C-991B-8C3E985ACC2A}"/>
              </a:ext>
            </a:extLst>
          </p:cNvPr>
          <p:cNvSpPr txBox="1"/>
          <p:nvPr/>
        </p:nvSpPr>
        <p:spPr>
          <a:xfrm>
            <a:off x="93388" y="2801881"/>
            <a:ext cx="3240016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STATS</a:t>
            </a:r>
          </a:p>
          <a:p>
            <a:r>
              <a:rPr lang="en-CA" dirty="0"/>
              <a:t>and select </a:t>
            </a:r>
            <a:r>
              <a:rPr lang="en-CA" b="1" i="1" dirty="0"/>
              <a:t>Number of Persons</a:t>
            </a:r>
            <a:r>
              <a:rPr lang="en-CA" dirty="0"/>
              <a:t>.</a:t>
            </a:r>
            <a:endParaRPr lang="en-CA" b="1" i="1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8F609EA-42FD-45D1-8F59-92A1C9BF53A2}"/>
              </a:ext>
            </a:extLst>
          </p:cNvPr>
          <p:cNvCxnSpPr>
            <a:cxnSpLocks/>
          </p:cNvCxnSpPr>
          <p:nvPr/>
        </p:nvCxnSpPr>
        <p:spPr>
          <a:xfrm>
            <a:off x="728021" y="3263546"/>
            <a:ext cx="5367979" cy="36922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F775B81-BB90-487C-BD7C-184618454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139" y="3541249"/>
            <a:ext cx="2229428" cy="2466989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D31B367-19DB-481D-8B6F-46BE22B506CA}"/>
              </a:ext>
            </a:extLst>
          </p:cNvPr>
          <p:cNvCxnSpPr>
            <a:cxnSpLocks/>
          </p:cNvCxnSpPr>
          <p:nvPr/>
        </p:nvCxnSpPr>
        <p:spPr>
          <a:xfrm>
            <a:off x="3100647" y="3632769"/>
            <a:ext cx="3574473" cy="69816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DF5A5E4-58D1-4F82-AF48-57252D642845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55B838-4A11-42E4-83BA-F85CD4BF2DAB}"/>
              </a:ext>
            </a:extLst>
          </p:cNvPr>
          <p:cNvSpPr txBox="1"/>
          <p:nvPr/>
        </p:nvSpPr>
        <p:spPr>
          <a:xfrm>
            <a:off x="93944" y="1059273"/>
            <a:ext cx="323946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A6A22F-7E2D-49EB-A6FF-B47747D88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57" y="1479297"/>
            <a:ext cx="8630974" cy="52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0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BB2AFA-DE45-42FD-89D3-2D910CBEF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536436"/>
            <a:ext cx="8622468" cy="5276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C00000"/>
                </a:solidFill>
              </a:rPr>
              <a:t>Rows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49" name="Rectangle 48"/>
          <p:cNvSpPr/>
          <p:nvPr/>
        </p:nvSpPr>
        <p:spPr>
          <a:xfrm>
            <a:off x="10299473" y="5702532"/>
            <a:ext cx="897771" cy="53306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8" name="TextBox 57"/>
          <p:cNvSpPr txBox="1"/>
          <p:nvPr/>
        </p:nvSpPr>
        <p:spPr>
          <a:xfrm>
            <a:off x="93944" y="3304851"/>
            <a:ext cx="3264398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C00000"/>
                </a:solidFill>
              </a:rPr>
              <a:t>Row Labels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SMOKING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78E40BA-0623-4629-87A1-5DFDB02CF3A3}"/>
              </a:ext>
            </a:extLst>
          </p:cNvPr>
          <p:cNvCxnSpPr>
            <a:cxnSpLocks/>
          </p:cNvCxnSpPr>
          <p:nvPr/>
        </p:nvCxnSpPr>
        <p:spPr>
          <a:xfrm>
            <a:off x="1713470" y="3772930"/>
            <a:ext cx="8669126" cy="13405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391028F-ACC6-4F95-982B-2FD666024F29}"/>
              </a:ext>
            </a:extLst>
          </p:cNvPr>
          <p:cNvCxnSpPr>
            <a:cxnSpLocks/>
          </p:cNvCxnSpPr>
          <p:nvPr/>
        </p:nvCxnSpPr>
        <p:spPr>
          <a:xfrm>
            <a:off x="10449099" y="3990109"/>
            <a:ext cx="274319" cy="191192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86743CE-7B98-4AA0-84E2-5595AFF4BDBE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644B5E-5321-4AFC-9E3B-6960DF103A02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BBEE3FB-A976-4C4F-BB2A-51096D1EB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535008"/>
            <a:ext cx="8615933" cy="526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4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5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C4AB276-CDBB-44E1-B67A-777223D60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535008"/>
            <a:ext cx="8615933" cy="52670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C00000"/>
                </a:solidFill>
              </a:rPr>
              <a:t>Rows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A930C1-A0B1-4AA6-A688-AE420329C5C9}"/>
              </a:ext>
            </a:extLst>
          </p:cNvPr>
          <p:cNvSpPr txBox="1"/>
          <p:nvPr/>
        </p:nvSpPr>
        <p:spPr>
          <a:xfrm>
            <a:off x="93944" y="3429000"/>
            <a:ext cx="3264398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Let’s also filter the Row Labels.  We have nine items at the moment.</a:t>
            </a:r>
            <a:endParaRPr lang="en-CA" b="1" i="1" dirty="0"/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4240BDF6-C9A9-4D15-8073-D7DD40337D0B}"/>
              </a:ext>
            </a:extLst>
          </p:cNvPr>
          <p:cNvSpPr/>
          <p:nvPr/>
        </p:nvSpPr>
        <p:spPr>
          <a:xfrm>
            <a:off x="3454054" y="4073235"/>
            <a:ext cx="367950" cy="1404855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2CDBD4D-C084-4BEB-AC88-10608D81294F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2658756" y="4102401"/>
            <a:ext cx="795298" cy="67326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440E375-AE87-42A3-8468-403D5DF1BC17}"/>
              </a:ext>
            </a:extLst>
          </p:cNvPr>
          <p:cNvSpPr txBox="1"/>
          <p:nvPr/>
        </p:nvSpPr>
        <p:spPr>
          <a:xfrm>
            <a:off x="8963024" y="2867025"/>
            <a:ext cx="290512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Restrict that to seven items.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49AC1B2-3B82-458F-A8A0-771C4BA80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32" y="3285342"/>
            <a:ext cx="3047376" cy="334613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1" name="Left Brace 20">
            <a:extLst>
              <a:ext uri="{FF2B5EF4-FFF2-40B4-BE49-F238E27FC236}">
                <a16:creationId xmlns:a16="http://schemas.microsoft.com/office/drawing/2014/main" id="{C672603F-A16E-4962-86CA-4C3DCB8DA9C4}"/>
              </a:ext>
            </a:extLst>
          </p:cNvPr>
          <p:cNvSpPr/>
          <p:nvPr/>
        </p:nvSpPr>
        <p:spPr>
          <a:xfrm flipH="1">
            <a:off x="9652399" y="4887883"/>
            <a:ext cx="412992" cy="1088967"/>
          </a:xfrm>
          <a:prstGeom prst="leftBrace">
            <a:avLst>
              <a:gd name="adj1" fmla="val 8333"/>
              <a:gd name="adj2" fmla="val 50676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A9DD1F-56F1-4AE3-8C95-C705CA5F06DD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B3E4EF-9748-4615-9B0D-AFE13505C4C6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7F299FB-46B8-4150-8C7D-DA9E97CC1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141" y="3848793"/>
            <a:ext cx="1473008" cy="12838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9615E8D-0F78-4E50-B758-BF43CF475ED7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0415587" y="3236357"/>
            <a:ext cx="607089" cy="62939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61955DE-58AF-4011-B3B4-84D0BEC5D897}"/>
              </a:ext>
            </a:extLst>
          </p:cNvPr>
          <p:cNvCxnSpPr>
            <a:cxnSpLocks/>
            <a:endCxn id="21" idx="1"/>
          </p:cNvCxnSpPr>
          <p:nvPr/>
        </p:nvCxnSpPr>
        <p:spPr>
          <a:xfrm flipH="1">
            <a:off x="10065391" y="3993800"/>
            <a:ext cx="1032100" cy="144592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6C30194-45AA-4026-8631-4DF95DAC55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532465"/>
            <a:ext cx="8622468" cy="527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" grpId="1" animBg="1"/>
      <p:bldP spid="8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04A1F42-5028-4E6C-A1D0-D65DCB777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532465"/>
            <a:ext cx="8622468" cy="5272146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BD4D362-30F9-4AD5-AE9A-9D4E97C3FF27}"/>
              </a:ext>
            </a:extLst>
          </p:cNvPr>
          <p:cNvSpPr/>
          <p:nvPr/>
        </p:nvSpPr>
        <p:spPr>
          <a:xfrm>
            <a:off x="608459" y="5161901"/>
            <a:ext cx="1038958" cy="203481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AEB1C8-CA2F-413A-87CF-48BEF8465546}"/>
              </a:ext>
            </a:extLst>
          </p:cNvPr>
          <p:cNvSpPr/>
          <p:nvPr/>
        </p:nvSpPr>
        <p:spPr>
          <a:xfrm>
            <a:off x="608459" y="5422991"/>
            <a:ext cx="1038958" cy="203481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991FBE1-693E-47EC-920B-7BF08A4320E2}"/>
              </a:ext>
            </a:extLst>
          </p:cNvPr>
          <p:cNvSpPr/>
          <p:nvPr/>
        </p:nvSpPr>
        <p:spPr>
          <a:xfrm>
            <a:off x="608459" y="5710070"/>
            <a:ext cx="1038958" cy="21015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Columns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7182A2-D6AA-4DB6-9911-E63D3FCD8FF1}"/>
              </a:ext>
            </a:extLst>
          </p:cNvPr>
          <p:cNvSpPr/>
          <p:nvPr/>
        </p:nvSpPr>
        <p:spPr>
          <a:xfrm>
            <a:off x="11239499" y="4900681"/>
            <a:ext cx="825289" cy="54524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907978-6652-488C-902E-E95C2AAC6CC6}"/>
              </a:ext>
            </a:extLst>
          </p:cNvPr>
          <p:cNvSpPr txBox="1"/>
          <p:nvPr/>
        </p:nvSpPr>
        <p:spPr>
          <a:xfrm>
            <a:off x="93944" y="3304851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B0F0"/>
                </a:solidFill>
              </a:rPr>
              <a:t>Column Labels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SEX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6A2ED4D-E56E-431D-94CD-A9746388B6C4}"/>
              </a:ext>
            </a:extLst>
          </p:cNvPr>
          <p:cNvCxnSpPr>
            <a:cxnSpLocks/>
          </p:cNvCxnSpPr>
          <p:nvPr/>
        </p:nvCxnSpPr>
        <p:spPr>
          <a:xfrm>
            <a:off x="1104900" y="3762375"/>
            <a:ext cx="9296400" cy="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DAA5CA-1F7A-4F85-81BB-0B9543E9F118}"/>
              </a:ext>
            </a:extLst>
          </p:cNvPr>
          <p:cNvCxnSpPr>
            <a:cxnSpLocks/>
          </p:cNvCxnSpPr>
          <p:nvPr/>
        </p:nvCxnSpPr>
        <p:spPr>
          <a:xfrm>
            <a:off x="10477500" y="3762375"/>
            <a:ext cx="1076325" cy="125730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01F58462-9C93-424A-A1D0-82A6BA9E9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532465"/>
            <a:ext cx="8622468" cy="527214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DFA64F-FF09-4A3E-90DC-6F4F8176A552}"/>
              </a:ext>
            </a:extLst>
          </p:cNvPr>
          <p:cNvCxnSpPr>
            <a:cxnSpLocks/>
          </p:cNvCxnSpPr>
          <p:nvPr/>
        </p:nvCxnSpPr>
        <p:spPr>
          <a:xfrm flipV="1">
            <a:off x="1647113" y="4212272"/>
            <a:ext cx="4448887" cy="105020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A39A7B5-E32A-4A94-9A85-D4405D51CEAE}"/>
              </a:ext>
            </a:extLst>
          </p:cNvPr>
          <p:cNvCxnSpPr>
            <a:cxnSpLocks/>
          </p:cNvCxnSpPr>
          <p:nvPr/>
        </p:nvCxnSpPr>
        <p:spPr>
          <a:xfrm flipV="1">
            <a:off x="1646961" y="4212272"/>
            <a:ext cx="6334989" cy="133815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0461356-B186-47EB-86C5-E5122E5714FF}"/>
              </a:ext>
            </a:extLst>
          </p:cNvPr>
          <p:cNvCxnSpPr>
            <a:cxnSpLocks/>
          </p:cNvCxnSpPr>
          <p:nvPr/>
        </p:nvCxnSpPr>
        <p:spPr>
          <a:xfrm flipV="1">
            <a:off x="1647265" y="4232775"/>
            <a:ext cx="6826868" cy="159837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A6BAB99-E843-4A9B-97A4-4C7FA6DE1AB6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FCB57E-330C-45DD-913D-45BBFB82DE04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0AE470-7388-452F-BB79-009B5ED92616}"/>
              </a:ext>
            </a:extLst>
          </p:cNvPr>
          <p:cNvSpPr txBox="1"/>
          <p:nvPr/>
        </p:nvSpPr>
        <p:spPr>
          <a:xfrm>
            <a:off x="93944" y="4514335"/>
            <a:ext cx="3264398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the three columns that appeared;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Both sexes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Female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Male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25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8" grpId="0" animBg="1"/>
      <p:bldP spid="15" grpId="0" animBg="1"/>
      <p:bldP spid="15" grpId="1" animBg="1"/>
      <p:bldP spid="15" grpId="2" animBg="1"/>
      <p:bldP spid="1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922B252-419C-49BD-9030-3D6F175A4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532465"/>
            <a:ext cx="8622468" cy="52721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7AE52E-B6D3-4D91-992B-EE97C1FB9429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Columns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E29E63-A974-4621-871C-1A22AAD1FDB9}"/>
              </a:ext>
            </a:extLst>
          </p:cNvPr>
          <p:cNvSpPr txBox="1"/>
          <p:nvPr/>
        </p:nvSpPr>
        <p:spPr>
          <a:xfrm>
            <a:off x="681045" y="1947903"/>
            <a:ext cx="267729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Now to filter the Sex field.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4D4D99-6790-4ADF-9FF7-4AA4AC2D98DE}"/>
              </a:ext>
            </a:extLst>
          </p:cNvPr>
          <p:cNvSpPr txBox="1"/>
          <p:nvPr/>
        </p:nvSpPr>
        <p:spPr>
          <a:xfrm>
            <a:off x="681044" y="5176260"/>
            <a:ext cx="2677298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Deselect </a:t>
            </a:r>
            <a:r>
              <a:rPr lang="en-CA" b="1" i="1" dirty="0"/>
              <a:t>Both sexes</a:t>
            </a:r>
            <a:r>
              <a:rPr lang="en-CA" dirty="0"/>
              <a:t>.</a:t>
            </a:r>
            <a:endParaRPr lang="en-GB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E78168D-5F7E-470A-86DE-784393EA96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714" y="2982839"/>
            <a:ext cx="2405788" cy="347502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8A859FB-3396-434F-A264-3634D13C0512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3358342" y="4693328"/>
            <a:ext cx="3940233" cy="66759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63A4EB9-7082-4D63-8A8A-475A7678349E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104D9B-7D87-4289-9FC6-5653034604A6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6CE57E-37C1-4434-B5D6-7848F8B8AE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0" y="3688864"/>
            <a:ext cx="1489183" cy="13039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F1C51FF-6C55-4349-A6A7-40CF24F7AF04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358342" y="2132569"/>
            <a:ext cx="8338358" cy="159735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C0A768E-0C57-4DB3-9E8B-FA7B6AA58307}"/>
              </a:ext>
            </a:extLst>
          </p:cNvPr>
          <p:cNvCxnSpPr>
            <a:cxnSpLocks/>
          </p:cNvCxnSpPr>
          <p:nvPr/>
        </p:nvCxnSpPr>
        <p:spPr>
          <a:xfrm flipH="1">
            <a:off x="9210504" y="3819254"/>
            <a:ext cx="2405787" cy="56271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465217B1-C32D-4724-9F87-E97E5B8027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184" y="1527879"/>
            <a:ext cx="8622467" cy="527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9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18FFBD0-05DA-49B7-8D9D-8CDD2863C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184" y="1527879"/>
            <a:ext cx="8622467" cy="5276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411833-3A76-43C3-A4E4-93B230D54FEC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Columns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F05D42-0AA6-435F-BD6D-B793D8868B85}"/>
              </a:ext>
            </a:extLst>
          </p:cNvPr>
          <p:cNvSpPr txBox="1"/>
          <p:nvPr/>
        </p:nvSpPr>
        <p:spPr>
          <a:xfrm>
            <a:off x="93944" y="2158327"/>
            <a:ext cx="3264398" cy="17543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the Sex field filtered there are two columns, just Male and Female because we are going to compare the smoking stats one against the other.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5C68C8-4B8B-4BCE-BC92-B570DDB94FBB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4796D5-6D69-46F8-BA8D-E7D6ED36FF8E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</p:spTree>
    <p:extLst>
      <p:ext uri="{BB962C8B-B14F-4D97-AF65-F5344CB8AC3E}">
        <p14:creationId xmlns:p14="http://schemas.microsoft.com/office/powerpoint/2010/main" val="257308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1D8B02B-80C3-46AD-A64D-7A2851232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184" y="1527879"/>
            <a:ext cx="8622467" cy="5276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B89ECB-C3A5-47CA-B40D-420DDD44F3A7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Values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78A16C-0453-481E-A0A5-8403ECA55638}"/>
              </a:ext>
            </a:extLst>
          </p:cNvPr>
          <p:cNvSpPr txBox="1"/>
          <p:nvPr/>
        </p:nvSpPr>
        <p:spPr>
          <a:xfrm>
            <a:off x="93944" y="1856957"/>
            <a:ext cx="326439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Values</a:t>
            </a:r>
            <a:r>
              <a:rPr lang="en-CA" dirty="0"/>
              <a:t> field is placed, oddly enough, in the </a:t>
            </a:r>
            <a:r>
              <a:rPr lang="en-CA" i="1" dirty="0"/>
              <a:t>Values</a:t>
            </a:r>
            <a:r>
              <a:rPr lang="en-CA" dirty="0"/>
              <a:t> area.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62CD295-5BEA-4BE7-B040-0033323DA53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3358341" y="2180123"/>
            <a:ext cx="7014384" cy="200913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848DBC9-B2FC-4B48-B449-830DF403C30B}"/>
              </a:ext>
            </a:extLst>
          </p:cNvPr>
          <p:cNvCxnSpPr>
            <a:cxnSpLocks/>
          </p:cNvCxnSpPr>
          <p:nvPr/>
        </p:nvCxnSpPr>
        <p:spPr>
          <a:xfrm>
            <a:off x="10709849" y="4343400"/>
            <a:ext cx="796351" cy="139065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987B3673-CF59-4233-87D4-B8B5253AE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994" y="1525927"/>
            <a:ext cx="8625657" cy="52780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A9663AB-D3B1-4348-8381-1D9E3E6FF7C0}"/>
              </a:ext>
            </a:extLst>
          </p:cNvPr>
          <p:cNvSpPr txBox="1"/>
          <p:nvPr/>
        </p:nvSpPr>
        <p:spPr>
          <a:xfrm>
            <a:off x="76762" y="2826454"/>
            <a:ext cx="3281579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we need to change what function is performed on the </a:t>
            </a:r>
            <a:r>
              <a:rPr lang="en-CA" b="1" i="1" dirty="0"/>
              <a:t>Value</a:t>
            </a:r>
            <a:r>
              <a:rPr lang="en-CA" dirty="0"/>
              <a:t> field by clicking on the drop arrow.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31E53D-CA14-41B9-85CE-26345B781E92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3358341" y="3426619"/>
            <a:ext cx="8490759" cy="231695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755BDE48-FBD3-49DB-9B60-49EB97E5E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851" y="3951003"/>
            <a:ext cx="1474260" cy="1914936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FCD0F7E-227E-474E-B630-5AACE53EA5AD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358341" y="4560319"/>
            <a:ext cx="7248976" cy="119866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A7BC790-3AF4-4FE6-8898-17287210B463}"/>
              </a:ext>
            </a:extLst>
          </p:cNvPr>
          <p:cNvSpPr txBox="1"/>
          <p:nvPr/>
        </p:nvSpPr>
        <p:spPr>
          <a:xfrm>
            <a:off x="76762" y="4237153"/>
            <a:ext cx="328157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menu that appears select the </a:t>
            </a:r>
            <a:r>
              <a:rPr lang="en-CA" b="1" i="1" dirty="0"/>
              <a:t>Value Field Settings…</a:t>
            </a:r>
            <a:r>
              <a:rPr lang="en-CA" dirty="0"/>
              <a:t> option.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F54EBF-6EFE-44C7-B700-3BA3B294C8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199" y="2587507"/>
            <a:ext cx="2973721" cy="27026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0A73AE-A69B-431B-907A-85B2B39081C5}"/>
              </a:ext>
            </a:extLst>
          </p:cNvPr>
          <p:cNvSpPr txBox="1"/>
          <p:nvPr/>
        </p:nvSpPr>
        <p:spPr>
          <a:xfrm>
            <a:off x="8386788" y="1504995"/>
            <a:ext cx="355784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Sum</a:t>
            </a:r>
            <a:r>
              <a:rPr lang="en-CA" dirty="0"/>
              <a:t> option from the list.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36A65E-6DED-4DA3-BEC1-1682381AF115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7872153" y="1874327"/>
            <a:ext cx="2293559" cy="219059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2C434B84-2A92-40A6-AE20-6CE71389F3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79" y="2588174"/>
            <a:ext cx="2973721" cy="2702612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0F2179C-8A31-40E0-B4D7-30A11583AB95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8154785" y="1874327"/>
            <a:ext cx="2010927" cy="223635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4763CF2-D548-499D-9633-DA1CA9657084}"/>
              </a:ext>
            </a:extLst>
          </p:cNvPr>
          <p:cNvCxnSpPr>
            <a:cxnSpLocks/>
          </p:cNvCxnSpPr>
          <p:nvPr/>
        </p:nvCxnSpPr>
        <p:spPr>
          <a:xfrm>
            <a:off x="8152598" y="4110680"/>
            <a:ext cx="1162077" cy="100197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BACDD6F-9647-4D1F-B35F-5865AD1A1B6F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46F313-8B4F-4442-9324-1A842D82FE78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</p:spTree>
    <p:extLst>
      <p:ext uri="{BB962C8B-B14F-4D97-AF65-F5344CB8AC3E}">
        <p14:creationId xmlns:p14="http://schemas.microsoft.com/office/powerpoint/2010/main" val="29617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6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97433-8776-44BB-9A70-9D411D2EB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993" y="1519557"/>
            <a:ext cx="8630368" cy="52731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87DD28-5717-48B4-9996-D9809B5817AA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Values</a:t>
            </a:r>
            <a:r>
              <a:rPr lang="en-CA" b="1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43120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8FD8DEF-9BB1-418F-A25F-0AC5E8DA7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993" y="1519557"/>
            <a:ext cx="8630368" cy="52731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A3716E-8CD2-42FA-A7F7-FF076DB479A6}"/>
              </a:ext>
            </a:extLst>
          </p:cNvPr>
          <p:cNvSpPr txBox="1"/>
          <p:nvPr/>
        </p:nvSpPr>
        <p:spPr>
          <a:xfrm>
            <a:off x="3183772" y="227369"/>
            <a:ext cx="8941724" cy="584775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1600" dirty="0"/>
              <a:t>After moving the fields into their appropriate areas, applying filters, and selecting the function to apply to the values field, we are finally ready to add a </a:t>
            </a:r>
            <a:r>
              <a:rPr lang="en-CA" sz="1600" b="1" i="1" dirty="0"/>
              <a:t>Pivot Chart </a:t>
            </a:r>
            <a:r>
              <a:rPr lang="en-CA" sz="1600" dirty="0"/>
              <a:t>to display graphically what we see in the table.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86A385-C68B-4EC9-996A-5602D555E922}"/>
              </a:ext>
            </a:extLst>
          </p:cNvPr>
          <p:cNvSpPr txBox="1"/>
          <p:nvPr/>
        </p:nvSpPr>
        <p:spPr>
          <a:xfrm>
            <a:off x="285751" y="1143000"/>
            <a:ext cx="3039338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PivotChart</a:t>
            </a:r>
            <a:r>
              <a:rPr lang="en-CA" dirty="0"/>
              <a:t> command located in the </a:t>
            </a:r>
            <a:r>
              <a:rPr lang="en-CA" b="1" i="1" dirty="0"/>
              <a:t>Tools</a:t>
            </a:r>
            <a:r>
              <a:rPr lang="en-CA" dirty="0"/>
              <a:t> group on the </a:t>
            </a:r>
            <a:r>
              <a:rPr lang="en-CA" b="1" i="1" dirty="0"/>
              <a:t>Analyze</a:t>
            </a:r>
            <a:r>
              <a:rPr lang="en-CA" dirty="0"/>
              <a:t> ribbon.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6C13C21-41AF-4B64-B83E-5809AD93EAB4}"/>
              </a:ext>
            </a:extLst>
          </p:cNvPr>
          <p:cNvCxnSpPr>
            <a:cxnSpLocks/>
            <a:stCxn id="11" idx="3"/>
            <a:endCxn id="15" idx="1"/>
          </p:cNvCxnSpPr>
          <p:nvPr/>
        </p:nvCxnSpPr>
        <p:spPr>
          <a:xfrm>
            <a:off x="3325089" y="1604665"/>
            <a:ext cx="6938358" cy="57266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C269389-769F-4652-83D5-FD772F273FEB}"/>
              </a:ext>
            </a:extLst>
          </p:cNvPr>
          <p:cNvSpPr txBox="1"/>
          <p:nvPr/>
        </p:nvSpPr>
        <p:spPr>
          <a:xfrm>
            <a:off x="285751" y="3182394"/>
            <a:ext cx="303933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Select the </a:t>
            </a:r>
            <a:r>
              <a:rPr lang="en-CA" b="1" i="1" dirty="0"/>
              <a:t>Column</a:t>
            </a:r>
            <a:r>
              <a:rPr lang="en-CA" dirty="0"/>
              <a:t>.</a:t>
            </a:r>
            <a:endParaRPr lang="en-GB" b="1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4EA5FF-4B9A-46C2-843C-A7D0EFD7D041}"/>
              </a:ext>
            </a:extLst>
          </p:cNvPr>
          <p:cNvSpPr txBox="1"/>
          <p:nvPr/>
        </p:nvSpPr>
        <p:spPr>
          <a:xfrm>
            <a:off x="76762" y="224567"/>
            <a:ext cx="296569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The Bar Chart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6880E7-813B-4503-A4C1-A33D56C66AD6}"/>
              </a:ext>
            </a:extLst>
          </p:cNvPr>
          <p:cNvSpPr/>
          <p:nvPr/>
        </p:nvSpPr>
        <p:spPr>
          <a:xfrm>
            <a:off x="10263447" y="1954357"/>
            <a:ext cx="480753" cy="44594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14F7165-9954-4BA8-AFE0-629D54DCF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411" y="1698491"/>
            <a:ext cx="5193865" cy="491533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14543C1-0C77-48B5-A89F-4437B1804D22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3325090" y="2809704"/>
            <a:ext cx="1629295" cy="55735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905EC21-7C38-4BFF-82DB-E10D5DA38779}"/>
              </a:ext>
            </a:extLst>
          </p:cNvPr>
          <p:cNvSpPr txBox="1"/>
          <p:nvPr/>
        </p:nvSpPr>
        <p:spPr>
          <a:xfrm>
            <a:off x="285751" y="3911813"/>
            <a:ext cx="303934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Click on the </a:t>
            </a:r>
            <a:r>
              <a:rPr lang="en-CA" b="1" i="1" dirty="0"/>
              <a:t>Clustered Column</a:t>
            </a:r>
            <a:endParaRPr lang="en-GB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A12250D-3033-404F-9108-0716AB9CCE46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25091" y="2610196"/>
            <a:ext cx="2834640" cy="148628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A96E7AA-9597-4A95-9AD4-5874ED04BECB}"/>
              </a:ext>
            </a:extLst>
          </p:cNvPr>
          <p:cNvCxnSpPr/>
          <p:nvPr/>
        </p:nvCxnSpPr>
        <p:spPr>
          <a:xfrm>
            <a:off x="6392487" y="2701636"/>
            <a:ext cx="2335877" cy="367422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87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5" grpId="0" animBg="1"/>
      <p:bldP spid="15" grpId="1" animBg="1"/>
      <p:bldP spid="15" grpId="2" animBg="1"/>
      <p:bldP spid="2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FE17237-2FB9-4F3B-A7B8-C5DB3656D32F}"/>
              </a:ext>
            </a:extLst>
          </p:cNvPr>
          <p:cNvSpPr/>
          <p:nvPr/>
        </p:nvSpPr>
        <p:spPr>
          <a:xfrm>
            <a:off x="659027" y="2793394"/>
            <a:ext cx="2669057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BBA7C24-DD86-43D6-A3E7-0C57BF1C7570}"/>
              </a:ext>
            </a:extLst>
          </p:cNvPr>
          <p:cNvSpPr/>
          <p:nvPr/>
        </p:nvSpPr>
        <p:spPr>
          <a:xfrm>
            <a:off x="659027" y="3341081"/>
            <a:ext cx="2669058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E403064-0F2A-421E-9335-08326CB58650}"/>
              </a:ext>
            </a:extLst>
          </p:cNvPr>
          <p:cNvSpPr/>
          <p:nvPr/>
        </p:nvSpPr>
        <p:spPr>
          <a:xfrm>
            <a:off x="659027" y="3888768"/>
            <a:ext cx="2669058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3840968-75FD-4C44-BAE3-30BC0292598D}"/>
              </a:ext>
            </a:extLst>
          </p:cNvPr>
          <p:cNvSpPr/>
          <p:nvPr/>
        </p:nvSpPr>
        <p:spPr>
          <a:xfrm>
            <a:off x="659026" y="4419979"/>
            <a:ext cx="2669060" cy="54816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997650E-6DF7-4D31-BAD5-A1045BAD4792}"/>
              </a:ext>
            </a:extLst>
          </p:cNvPr>
          <p:cNvSpPr/>
          <p:nvPr/>
        </p:nvSpPr>
        <p:spPr>
          <a:xfrm>
            <a:off x="659021" y="5007996"/>
            <a:ext cx="2669060" cy="217788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C448772-C611-4522-B022-590C97681E8B}"/>
              </a:ext>
            </a:extLst>
          </p:cNvPr>
          <p:cNvSpPr/>
          <p:nvPr/>
        </p:nvSpPr>
        <p:spPr>
          <a:xfrm>
            <a:off x="659024" y="5275061"/>
            <a:ext cx="2669057" cy="7692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A4286B0-80F7-4DB8-ACDD-877427FF1B58}"/>
              </a:ext>
            </a:extLst>
          </p:cNvPr>
          <p:cNvSpPr/>
          <p:nvPr/>
        </p:nvSpPr>
        <p:spPr>
          <a:xfrm>
            <a:off x="659021" y="6083912"/>
            <a:ext cx="2669060" cy="240488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BA40DFE-10EC-462A-B380-B4F459ED58FF}"/>
              </a:ext>
            </a:extLst>
          </p:cNvPr>
          <p:cNvSpPr txBox="1"/>
          <p:nvPr/>
        </p:nvSpPr>
        <p:spPr>
          <a:xfrm>
            <a:off x="87084" y="2440969"/>
            <a:ext cx="3315143" cy="39703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Design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Name the chart in this field and change options.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 the active field and move it up or down.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Insert a slicer, a timeline or filter.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Connect to a data source and refresh the connection.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Clear or move the chart.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Choose the Field(s), Item(s) &amp; Set(s) upon which to perform calculations.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Show and hide fields.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323BFB-552D-41F8-8140-A3BA88610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33" y="1522948"/>
            <a:ext cx="8617195" cy="52729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03489A-3769-432A-B80B-2F2A9CBEF7A8}"/>
              </a:ext>
            </a:extLst>
          </p:cNvPr>
          <p:cNvSpPr txBox="1"/>
          <p:nvPr/>
        </p:nvSpPr>
        <p:spPr>
          <a:xfrm>
            <a:off x="6215814" y="270748"/>
            <a:ext cx="419038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Tools</a:t>
            </a:r>
            <a:r>
              <a:rPr lang="en-CA" dirty="0"/>
              <a:t> Ribbon -</a:t>
            </a:r>
            <a:r>
              <a:rPr lang="en-CA" b="1" i="1" dirty="0"/>
              <a:t> Analyze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423CEC-3722-4E89-BBF5-6EB4955EAFEE}"/>
              </a:ext>
            </a:extLst>
          </p:cNvPr>
          <p:cNvSpPr txBox="1"/>
          <p:nvPr/>
        </p:nvSpPr>
        <p:spPr>
          <a:xfrm>
            <a:off x="209549" y="184786"/>
            <a:ext cx="287178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three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b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71CF544-C0CA-4E7E-B0C2-18D614B09C0B}"/>
              </a:ext>
            </a:extLst>
          </p:cNvPr>
          <p:cNvCxnSpPr>
            <a:cxnSpLocks/>
            <a:stCxn id="6" idx="3"/>
            <a:endCxn id="8" idx="0"/>
          </p:cNvCxnSpPr>
          <p:nvPr/>
        </p:nvCxnSpPr>
        <p:spPr>
          <a:xfrm>
            <a:off x="3081336" y="923450"/>
            <a:ext cx="5038043" cy="79760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27CB9DD-2E40-41AC-95E5-63ABBF641F5A}"/>
              </a:ext>
            </a:extLst>
          </p:cNvPr>
          <p:cNvSpPr/>
          <p:nvPr/>
        </p:nvSpPr>
        <p:spPr>
          <a:xfrm>
            <a:off x="7861847" y="1721058"/>
            <a:ext cx="515064" cy="207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A0D4B9B-73B3-4435-9208-0D62D7CDBACA}"/>
              </a:ext>
            </a:extLst>
          </p:cNvPr>
          <p:cNvCxnSpPr>
            <a:cxnSpLocks/>
            <a:stCxn id="13" idx="3"/>
            <a:endCxn id="19" idx="2"/>
          </p:cNvCxnSpPr>
          <p:nvPr/>
        </p:nvCxnSpPr>
        <p:spPr>
          <a:xfrm flipV="1">
            <a:off x="3328084" y="2656709"/>
            <a:ext cx="517807" cy="3890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3C88000C-60DF-4020-878D-BED814034FA4}"/>
              </a:ext>
            </a:extLst>
          </p:cNvPr>
          <p:cNvSpPr/>
          <p:nvPr/>
        </p:nvSpPr>
        <p:spPr>
          <a:xfrm>
            <a:off x="3504788" y="1928411"/>
            <a:ext cx="682206" cy="7282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F5A2DF0-E522-4961-ABCA-B2CE288AC14A}"/>
              </a:ext>
            </a:extLst>
          </p:cNvPr>
          <p:cNvCxnSpPr>
            <a:cxnSpLocks/>
            <a:stCxn id="14" idx="3"/>
            <a:endCxn id="21" idx="2"/>
          </p:cNvCxnSpPr>
          <p:nvPr/>
        </p:nvCxnSpPr>
        <p:spPr>
          <a:xfrm flipV="1">
            <a:off x="3328085" y="2656709"/>
            <a:ext cx="1717592" cy="93678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09C34949-8F5E-4FCD-ABD7-484A9BFF7C95}"/>
              </a:ext>
            </a:extLst>
          </p:cNvPr>
          <p:cNvSpPr/>
          <p:nvPr/>
        </p:nvSpPr>
        <p:spPr>
          <a:xfrm>
            <a:off x="4217774" y="1935889"/>
            <a:ext cx="1655805" cy="7208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BF8D7D5-2785-4822-B87E-F9A0B55F37D5}"/>
              </a:ext>
            </a:extLst>
          </p:cNvPr>
          <p:cNvCxnSpPr>
            <a:cxnSpLocks/>
            <a:stCxn id="15" idx="3"/>
            <a:endCxn id="23" idx="2"/>
          </p:cNvCxnSpPr>
          <p:nvPr/>
        </p:nvCxnSpPr>
        <p:spPr>
          <a:xfrm flipV="1">
            <a:off x="3328085" y="2660818"/>
            <a:ext cx="3228149" cy="14803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B72DCC0-7176-4515-8968-E14F214DCB81}"/>
              </a:ext>
            </a:extLst>
          </p:cNvPr>
          <p:cNvSpPr/>
          <p:nvPr/>
        </p:nvSpPr>
        <p:spPr>
          <a:xfrm>
            <a:off x="5896121" y="1935889"/>
            <a:ext cx="1320225" cy="7249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0F5D8D0-3BDD-46BA-BE1E-4BDEEDA2B957}"/>
              </a:ext>
            </a:extLst>
          </p:cNvPr>
          <p:cNvCxnSpPr>
            <a:cxnSpLocks/>
            <a:stCxn id="16" idx="3"/>
            <a:endCxn id="25" idx="2"/>
          </p:cNvCxnSpPr>
          <p:nvPr/>
        </p:nvCxnSpPr>
        <p:spPr>
          <a:xfrm flipV="1">
            <a:off x="3328086" y="2656713"/>
            <a:ext cx="4403126" cy="203734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C8D6E0DA-D972-435B-B261-8538991E9966}"/>
              </a:ext>
            </a:extLst>
          </p:cNvPr>
          <p:cNvSpPr/>
          <p:nvPr/>
        </p:nvSpPr>
        <p:spPr>
          <a:xfrm>
            <a:off x="7241061" y="1937940"/>
            <a:ext cx="980302" cy="7187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230D58-57F4-42A2-8667-695CED665547}"/>
              </a:ext>
            </a:extLst>
          </p:cNvPr>
          <p:cNvSpPr/>
          <p:nvPr/>
        </p:nvSpPr>
        <p:spPr>
          <a:xfrm>
            <a:off x="8246076" y="1935889"/>
            <a:ext cx="667265" cy="7208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15879F9-1F8E-4732-8F84-1E80CBDC42A5}"/>
              </a:ext>
            </a:extLst>
          </p:cNvPr>
          <p:cNvCxnSpPr>
            <a:cxnSpLocks/>
            <a:stCxn id="17" idx="3"/>
            <a:endCxn id="26" idx="2"/>
          </p:cNvCxnSpPr>
          <p:nvPr/>
        </p:nvCxnSpPr>
        <p:spPr>
          <a:xfrm flipV="1">
            <a:off x="3328081" y="2656709"/>
            <a:ext cx="5251628" cy="246018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99DAD0D8-5157-4E0F-B341-DFBEA322BEC9}"/>
              </a:ext>
            </a:extLst>
          </p:cNvPr>
          <p:cNvSpPr/>
          <p:nvPr/>
        </p:nvSpPr>
        <p:spPr>
          <a:xfrm>
            <a:off x="8938055" y="1942263"/>
            <a:ext cx="1573428" cy="7208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D357AAA-4CB9-4DE9-BFBD-A4503BF4C784}"/>
              </a:ext>
            </a:extLst>
          </p:cNvPr>
          <p:cNvCxnSpPr>
            <a:cxnSpLocks/>
            <a:stCxn id="37" idx="3"/>
            <a:endCxn id="38" idx="2"/>
          </p:cNvCxnSpPr>
          <p:nvPr/>
        </p:nvCxnSpPr>
        <p:spPr>
          <a:xfrm flipV="1">
            <a:off x="3328081" y="2663083"/>
            <a:ext cx="6396688" cy="29965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1684DC0-A92D-4934-8DCD-4D31C3A468F6}"/>
              </a:ext>
            </a:extLst>
          </p:cNvPr>
          <p:cNvSpPr/>
          <p:nvPr/>
        </p:nvSpPr>
        <p:spPr>
          <a:xfrm>
            <a:off x="10527958" y="1942263"/>
            <a:ext cx="766118" cy="7208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CF7DF54-4E7C-457D-9E6E-4413D248C1D5}"/>
              </a:ext>
            </a:extLst>
          </p:cNvPr>
          <p:cNvCxnSpPr>
            <a:cxnSpLocks/>
            <a:stCxn id="40" idx="3"/>
            <a:endCxn id="41" idx="2"/>
          </p:cNvCxnSpPr>
          <p:nvPr/>
        </p:nvCxnSpPr>
        <p:spPr>
          <a:xfrm flipV="1">
            <a:off x="3328081" y="2663083"/>
            <a:ext cx="7582936" cy="354107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24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500"/>
                            </p:stCondLst>
                            <p:childTnLst>
                              <p:par>
                                <p:cTn id="1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37" grpId="0" animBg="1"/>
      <p:bldP spid="40" grpId="0" animBg="1"/>
      <p:bldP spid="28" grpId="0" animBg="1"/>
      <p:bldP spid="6" grpId="0" animBg="1"/>
      <p:bldP spid="8" grpId="0" animBg="1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  <p:bldP spid="25" grpId="0" animBg="1"/>
      <p:bldP spid="25" grpId="1" animBg="1"/>
      <p:bldP spid="26" grpId="0" animBg="1"/>
      <p:bldP spid="26" grpId="1" animBg="1"/>
      <p:bldP spid="38" grpId="0" animBg="1"/>
      <p:bldP spid="38" grpId="1" animBg="1"/>
      <p:bldP spid="41" grpId="0" animBg="1"/>
      <p:bldP spid="41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7F4CF1-1996-435F-9A0E-A6057D4CD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5" y="1522948"/>
            <a:ext cx="8612351" cy="526995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6B4B09-E923-4FED-8A05-0FEDE538B151}"/>
              </a:ext>
            </a:extLst>
          </p:cNvPr>
          <p:cNvSpPr/>
          <p:nvPr/>
        </p:nvSpPr>
        <p:spPr>
          <a:xfrm>
            <a:off x="659027" y="3213529"/>
            <a:ext cx="2669057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DE55BE-6E9B-410B-B3AF-9739C47F8F81}"/>
              </a:ext>
            </a:extLst>
          </p:cNvPr>
          <p:cNvSpPr/>
          <p:nvPr/>
        </p:nvSpPr>
        <p:spPr>
          <a:xfrm>
            <a:off x="659027" y="3761216"/>
            <a:ext cx="2669058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E97754-AA7B-4DB8-BCDF-9FB812779307}"/>
              </a:ext>
            </a:extLst>
          </p:cNvPr>
          <p:cNvSpPr/>
          <p:nvPr/>
        </p:nvSpPr>
        <p:spPr>
          <a:xfrm>
            <a:off x="659027" y="4308903"/>
            <a:ext cx="2669058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233C568-577D-40C1-ADDA-37BD9BE32B1D}"/>
              </a:ext>
            </a:extLst>
          </p:cNvPr>
          <p:cNvSpPr/>
          <p:nvPr/>
        </p:nvSpPr>
        <p:spPr>
          <a:xfrm>
            <a:off x="659026" y="4840114"/>
            <a:ext cx="2669060" cy="275583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DD9375-1CAF-4B45-ACD4-F3D4F31529BB}"/>
              </a:ext>
            </a:extLst>
          </p:cNvPr>
          <p:cNvSpPr/>
          <p:nvPr/>
        </p:nvSpPr>
        <p:spPr>
          <a:xfrm>
            <a:off x="659025" y="5157916"/>
            <a:ext cx="2669060" cy="742948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D0FA31-0092-4A6E-9291-BFB5AA07AA15}"/>
              </a:ext>
            </a:extLst>
          </p:cNvPr>
          <p:cNvSpPr txBox="1"/>
          <p:nvPr/>
        </p:nvSpPr>
        <p:spPr>
          <a:xfrm>
            <a:off x="6215814" y="270748"/>
            <a:ext cx="419038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Tools</a:t>
            </a:r>
            <a:r>
              <a:rPr lang="en-CA" dirty="0"/>
              <a:t> Ribbon -</a:t>
            </a:r>
            <a:r>
              <a:rPr lang="en-CA" b="1" i="1" dirty="0"/>
              <a:t> Design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5D4869-A19A-416A-8F88-50CB33D749EB}"/>
              </a:ext>
            </a:extLst>
          </p:cNvPr>
          <p:cNvSpPr txBox="1"/>
          <p:nvPr/>
        </p:nvSpPr>
        <p:spPr>
          <a:xfrm>
            <a:off x="209549" y="184786"/>
            <a:ext cx="287178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three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b="1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101D54-F2A1-485D-8F3D-6D24FE3EFD77}"/>
              </a:ext>
            </a:extLst>
          </p:cNvPr>
          <p:cNvCxnSpPr>
            <a:cxnSpLocks/>
            <a:stCxn id="9" idx="3"/>
            <a:endCxn id="16" idx="2"/>
          </p:cNvCxnSpPr>
          <p:nvPr/>
        </p:nvCxnSpPr>
        <p:spPr>
          <a:xfrm flipV="1">
            <a:off x="3328084" y="2664950"/>
            <a:ext cx="623813" cy="8009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1431D-1E06-4C90-A4A4-71EB341058C7}"/>
              </a:ext>
            </a:extLst>
          </p:cNvPr>
          <p:cNvSpPr/>
          <p:nvPr/>
        </p:nvSpPr>
        <p:spPr>
          <a:xfrm>
            <a:off x="3513025" y="1936652"/>
            <a:ext cx="877743" cy="7282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3B3882-44AA-4C8E-AEE3-31D6210E7A49}"/>
              </a:ext>
            </a:extLst>
          </p:cNvPr>
          <p:cNvCxnSpPr>
            <a:cxnSpLocks/>
            <a:stCxn id="10" idx="3"/>
            <a:endCxn id="20" idx="2"/>
          </p:cNvCxnSpPr>
          <p:nvPr/>
        </p:nvCxnSpPr>
        <p:spPr>
          <a:xfrm flipV="1">
            <a:off x="3328085" y="2664950"/>
            <a:ext cx="3514385" cy="134867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F525A-752D-48A6-A69A-D2E163A2F140}"/>
              </a:ext>
            </a:extLst>
          </p:cNvPr>
          <p:cNvSpPr/>
          <p:nvPr/>
        </p:nvSpPr>
        <p:spPr>
          <a:xfrm>
            <a:off x="4411228" y="1944130"/>
            <a:ext cx="4862483" cy="7208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E4B2496-5BC1-4658-8ECA-BBA258754C84}"/>
              </a:ext>
            </a:extLst>
          </p:cNvPr>
          <p:cNvCxnSpPr>
            <a:cxnSpLocks/>
            <a:stCxn id="11" idx="3"/>
            <a:endCxn id="26" idx="2"/>
          </p:cNvCxnSpPr>
          <p:nvPr/>
        </p:nvCxnSpPr>
        <p:spPr>
          <a:xfrm flipV="1">
            <a:off x="3328085" y="2669059"/>
            <a:ext cx="6431056" cy="189225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1A4840D-AEA7-409B-8888-8DC8367CF1E6}"/>
              </a:ext>
            </a:extLst>
          </p:cNvPr>
          <p:cNvSpPr/>
          <p:nvPr/>
        </p:nvSpPr>
        <p:spPr>
          <a:xfrm>
            <a:off x="9292281" y="1944130"/>
            <a:ext cx="933720" cy="7249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6CA1BF5-407C-4297-8BE8-0F213BE1C019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3328086" y="2648474"/>
            <a:ext cx="7199871" cy="232943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3B8E3A3-FD18-4C02-80E8-00429A46D702}"/>
              </a:ext>
            </a:extLst>
          </p:cNvPr>
          <p:cNvSpPr/>
          <p:nvPr/>
        </p:nvSpPr>
        <p:spPr>
          <a:xfrm>
            <a:off x="10239633" y="1946177"/>
            <a:ext cx="497556" cy="7187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355E95-5E6B-49B9-B9DF-D72DD3A0CFD7}"/>
              </a:ext>
            </a:extLst>
          </p:cNvPr>
          <p:cNvSpPr/>
          <p:nvPr/>
        </p:nvSpPr>
        <p:spPr>
          <a:xfrm>
            <a:off x="10752192" y="1944130"/>
            <a:ext cx="393603" cy="7208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DDB708-A793-4A8D-B3B5-5207CF5F7E61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3328085" y="2656712"/>
            <a:ext cx="7620001" cy="28726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A471DB7-DE24-4B26-8071-5EFD0501C7F4}"/>
              </a:ext>
            </a:extLst>
          </p:cNvPr>
          <p:cNvCxnSpPr>
            <a:cxnSpLocks/>
            <a:stCxn id="7" idx="3"/>
            <a:endCxn id="49" idx="0"/>
          </p:cNvCxnSpPr>
          <p:nvPr/>
        </p:nvCxnSpPr>
        <p:spPr>
          <a:xfrm>
            <a:off x="3081336" y="923450"/>
            <a:ext cx="5609798" cy="7976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A47CDF02-EC5A-4038-B076-524166D12114}"/>
              </a:ext>
            </a:extLst>
          </p:cNvPr>
          <p:cNvSpPr/>
          <p:nvPr/>
        </p:nvSpPr>
        <p:spPr>
          <a:xfrm>
            <a:off x="8433602" y="1721060"/>
            <a:ext cx="515064" cy="207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84530-5A87-40C1-A1D9-E9ED2C7AE8F1}"/>
              </a:ext>
            </a:extLst>
          </p:cNvPr>
          <p:cNvSpPr txBox="1"/>
          <p:nvPr/>
        </p:nvSpPr>
        <p:spPr>
          <a:xfrm>
            <a:off x="87084" y="2861104"/>
            <a:ext cx="3315143" cy="31393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Design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Add elements to the chart or choose a quick layout.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 a chart style which colours the data points.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Switch the Row and column or Select new data.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the chart type.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placement of the chart on this or another spreadsheet.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59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7" grpId="0" animBg="1"/>
      <p:bldP spid="16" grpId="0" animBg="1"/>
      <p:bldP spid="16" grpId="1" animBg="1"/>
      <p:bldP spid="20" grpId="0" animBg="1"/>
      <p:bldP spid="20" grpId="1" animBg="1"/>
      <p:bldP spid="26" grpId="0" animBg="1"/>
      <p:bldP spid="26" grpId="1" animBg="1"/>
      <p:bldP spid="29" grpId="0" animBg="1"/>
      <p:bldP spid="29" grpId="1" animBg="1"/>
      <p:bldP spid="30" grpId="0" animBg="1"/>
      <p:bldP spid="30" grpId="1" animBg="1"/>
      <p:bldP spid="49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C755DBE-F9F4-4E5C-8024-D7AD41E56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5" y="1529444"/>
            <a:ext cx="8616175" cy="527229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6B4B09-E923-4FED-8A05-0FEDE538B151}"/>
              </a:ext>
            </a:extLst>
          </p:cNvPr>
          <p:cNvSpPr/>
          <p:nvPr/>
        </p:nvSpPr>
        <p:spPr>
          <a:xfrm>
            <a:off x="676530" y="4770793"/>
            <a:ext cx="2665836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DE55BE-6E9B-410B-B3AF-9739C47F8F81}"/>
              </a:ext>
            </a:extLst>
          </p:cNvPr>
          <p:cNvSpPr/>
          <p:nvPr/>
        </p:nvSpPr>
        <p:spPr>
          <a:xfrm>
            <a:off x="676530" y="5323195"/>
            <a:ext cx="2665836" cy="766818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E97754-AA7B-4DB8-BCDF-9FB812779307}"/>
              </a:ext>
            </a:extLst>
          </p:cNvPr>
          <p:cNvSpPr/>
          <p:nvPr/>
        </p:nvSpPr>
        <p:spPr>
          <a:xfrm>
            <a:off x="676530" y="6137978"/>
            <a:ext cx="2665836" cy="51434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8395C85-6BD1-4C7C-B9A2-65083EDFD67B}"/>
              </a:ext>
            </a:extLst>
          </p:cNvPr>
          <p:cNvSpPr/>
          <p:nvPr/>
        </p:nvSpPr>
        <p:spPr>
          <a:xfrm>
            <a:off x="676527" y="3652384"/>
            <a:ext cx="2665838" cy="25479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BB3CFE4-5487-4B61-953B-1AB1C7F6B1A7}"/>
              </a:ext>
            </a:extLst>
          </p:cNvPr>
          <p:cNvSpPr/>
          <p:nvPr/>
        </p:nvSpPr>
        <p:spPr>
          <a:xfrm>
            <a:off x="676527" y="3109457"/>
            <a:ext cx="2665838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2882A70-D7A4-4F54-A575-EB5D2CD7B14E}"/>
              </a:ext>
            </a:extLst>
          </p:cNvPr>
          <p:cNvCxnSpPr>
            <a:cxnSpLocks/>
            <a:stCxn id="52" idx="3"/>
            <a:endCxn id="44" idx="2"/>
          </p:cNvCxnSpPr>
          <p:nvPr/>
        </p:nvCxnSpPr>
        <p:spPr>
          <a:xfrm flipV="1">
            <a:off x="3342365" y="2660818"/>
            <a:ext cx="747010" cy="7034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101D54-F2A1-485D-8F3D-6D24FE3EFD77}"/>
              </a:ext>
            </a:extLst>
          </p:cNvPr>
          <p:cNvCxnSpPr>
            <a:cxnSpLocks/>
            <a:stCxn id="9" idx="3"/>
            <a:endCxn id="16" idx="2"/>
          </p:cNvCxnSpPr>
          <p:nvPr/>
        </p:nvCxnSpPr>
        <p:spPr>
          <a:xfrm flipV="1">
            <a:off x="3342366" y="2659163"/>
            <a:ext cx="5204388" cy="23664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1431D-1E06-4C90-A4A4-71EB341058C7}"/>
              </a:ext>
            </a:extLst>
          </p:cNvPr>
          <p:cNvSpPr/>
          <p:nvPr/>
        </p:nvSpPr>
        <p:spPr>
          <a:xfrm>
            <a:off x="8188405" y="1963427"/>
            <a:ext cx="716698" cy="69573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3B3882-44AA-4C8E-AEE3-31D6210E7A49}"/>
              </a:ext>
            </a:extLst>
          </p:cNvPr>
          <p:cNvCxnSpPr>
            <a:cxnSpLocks/>
            <a:stCxn id="10" idx="3"/>
            <a:endCxn id="20" idx="2"/>
          </p:cNvCxnSpPr>
          <p:nvPr/>
        </p:nvCxnSpPr>
        <p:spPr>
          <a:xfrm flipV="1">
            <a:off x="3342366" y="2667591"/>
            <a:ext cx="6201168" cy="303901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F525A-752D-48A6-A69A-D2E163A2F140}"/>
              </a:ext>
            </a:extLst>
          </p:cNvPr>
          <p:cNvSpPr/>
          <p:nvPr/>
        </p:nvSpPr>
        <p:spPr>
          <a:xfrm>
            <a:off x="8929813" y="1959050"/>
            <a:ext cx="1227441" cy="70854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E4B2496-5BC1-4658-8ECA-BBA258754C84}"/>
              </a:ext>
            </a:extLst>
          </p:cNvPr>
          <p:cNvCxnSpPr>
            <a:cxnSpLocks/>
            <a:stCxn id="11" idx="3"/>
            <a:endCxn id="26" idx="2"/>
          </p:cNvCxnSpPr>
          <p:nvPr/>
        </p:nvCxnSpPr>
        <p:spPr>
          <a:xfrm flipV="1">
            <a:off x="3342366" y="2667590"/>
            <a:ext cx="7256157" cy="37275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1A4840D-AEA7-409B-8888-8DC8367CF1E6}"/>
              </a:ext>
            </a:extLst>
          </p:cNvPr>
          <p:cNvSpPr/>
          <p:nvPr/>
        </p:nvSpPr>
        <p:spPr>
          <a:xfrm>
            <a:off x="10183056" y="1959051"/>
            <a:ext cx="830933" cy="7085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47CDF02-EC5A-4038-B076-524166D12114}"/>
              </a:ext>
            </a:extLst>
          </p:cNvPr>
          <p:cNvSpPr/>
          <p:nvPr/>
        </p:nvSpPr>
        <p:spPr>
          <a:xfrm>
            <a:off x="8987479" y="1771133"/>
            <a:ext cx="486032" cy="14467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A783784-D05E-41DA-8F74-F9459C445DE1}"/>
              </a:ext>
            </a:extLst>
          </p:cNvPr>
          <p:cNvSpPr/>
          <p:nvPr/>
        </p:nvSpPr>
        <p:spPr>
          <a:xfrm>
            <a:off x="5733533" y="1959050"/>
            <a:ext cx="2430164" cy="70011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6A136BF-53F1-4923-B47D-F57B19C48A72}"/>
              </a:ext>
            </a:extLst>
          </p:cNvPr>
          <p:cNvSpPr/>
          <p:nvPr/>
        </p:nvSpPr>
        <p:spPr>
          <a:xfrm>
            <a:off x="3507896" y="1960606"/>
            <a:ext cx="1162957" cy="70021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865EB73-93D2-4B8F-833D-4336BF0237A5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3342365" y="2659164"/>
            <a:ext cx="1914258" cy="112061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182D576-64A6-45D9-B32B-2FD5BBC45F05}"/>
              </a:ext>
            </a:extLst>
          </p:cNvPr>
          <p:cNvSpPr txBox="1"/>
          <p:nvPr/>
        </p:nvSpPr>
        <p:spPr>
          <a:xfrm>
            <a:off x="6847581" y="555662"/>
            <a:ext cx="3105455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Format</a:t>
            </a:r>
            <a:r>
              <a:rPr lang="en-CA" dirty="0"/>
              <a:t> Ribbon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573D36C-58DE-43FF-8087-464243DA884B}"/>
              </a:ext>
            </a:extLst>
          </p:cNvPr>
          <p:cNvSpPr/>
          <p:nvPr/>
        </p:nvSpPr>
        <p:spPr>
          <a:xfrm>
            <a:off x="676525" y="3936003"/>
            <a:ext cx="2665837" cy="80075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6B71301-8EFB-4445-AB55-73A1614B6AA8}"/>
              </a:ext>
            </a:extLst>
          </p:cNvPr>
          <p:cNvSpPr/>
          <p:nvPr/>
        </p:nvSpPr>
        <p:spPr>
          <a:xfrm>
            <a:off x="4699506" y="1958952"/>
            <a:ext cx="1009316" cy="70021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2234689-9A05-4090-B154-C2DF50D25D3C}"/>
              </a:ext>
            </a:extLst>
          </p:cNvPr>
          <p:cNvCxnSpPr>
            <a:cxnSpLocks/>
            <a:endCxn id="43" idx="2"/>
          </p:cNvCxnSpPr>
          <p:nvPr/>
        </p:nvCxnSpPr>
        <p:spPr>
          <a:xfrm flipV="1">
            <a:off x="3342362" y="2659163"/>
            <a:ext cx="3606253" cy="16739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3834282-1832-4A23-9B77-AB3A98F48F03}"/>
              </a:ext>
            </a:extLst>
          </p:cNvPr>
          <p:cNvCxnSpPr>
            <a:cxnSpLocks/>
            <a:stCxn id="37" idx="3"/>
            <a:endCxn id="49" idx="1"/>
          </p:cNvCxnSpPr>
          <p:nvPr/>
        </p:nvCxnSpPr>
        <p:spPr>
          <a:xfrm>
            <a:off x="3081336" y="923450"/>
            <a:ext cx="5906143" cy="9200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0384530-5A87-40C1-A1D9-E9ED2C7AE8F1}"/>
              </a:ext>
            </a:extLst>
          </p:cNvPr>
          <p:cNvSpPr txBox="1"/>
          <p:nvPr/>
        </p:nvSpPr>
        <p:spPr>
          <a:xfrm>
            <a:off x="85980" y="2761481"/>
            <a:ext cx="3321109" cy="39703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Format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Selecting parts of the chart to format that part.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Insert and modify shapes.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the shape by choosing a style or individual elements.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WordArt styles or individual elements.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You can manage the objects on the spreadsheet from here.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the shape of the selected object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4DF150-F915-4050-9915-4F99FB3BC788}"/>
              </a:ext>
            </a:extLst>
          </p:cNvPr>
          <p:cNvSpPr txBox="1"/>
          <p:nvPr/>
        </p:nvSpPr>
        <p:spPr>
          <a:xfrm>
            <a:off x="209549" y="184786"/>
            <a:ext cx="287178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three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90073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47" grpId="0" animBg="1"/>
      <p:bldP spid="52" grpId="0" animBg="1"/>
      <p:bldP spid="16" grpId="0" animBg="1"/>
      <p:bldP spid="16" grpId="1" animBg="1"/>
      <p:bldP spid="20" grpId="0" animBg="1"/>
      <p:bldP spid="20" grpId="1" animBg="1"/>
      <p:bldP spid="26" grpId="0" animBg="1"/>
      <p:bldP spid="26" grpId="1" animBg="1"/>
      <p:bldP spid="49" grpId="0" animBg="1"/>
      <p:bldP spid="43" grpId="0" animBg="1"/>
      <p:bldP spid="43" grpId="1" animBg="1"/>
      <p:bldP spid="44" grpId="0" animBg="1"/>
      <p:bldP spid="44" grpId="1" animBg="1"/>
      <p:bldP spid="23" grpId="0" animBg="1"/>
      <p:bldP spid="25" grpId="0" animBg="1"/>
      <p:bldP spid="25" grpId="1" animBg="1"/>
      <p:bldP spid="8" grpId="0" animBg="1"/>
      <p:bldP spid="3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5359762-372A-4D7C-9F1D-D9D548062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325" y="1526097"/>
            <a:ext cx="8616175" cy="52722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to adjust the </a:t>
            </a:r>
            <a:r>
              <a:rPr lang="en-CA" b="1" i="1" dirty="0"/>
              <a:t>Bar Chart</a:t>
            </a:r>
            <a:r>
              <a:rPr lang="en-CA" dirty="0"/>
              <a:t> so it better represents the data.</a:t>
            </a:r>
          </a:p>
          <a:p>
            <a:r>
              <a:rPr lang="en-CA" dirty="0"/>
              <a:t>Switch the X and Y axis.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A0A953-95FE-40EB-9262-95C68E913A9B}"/>
              </a:ext>
            </a:extLst>
          </p:cNvPr>
          <p:cNvSpPr txBox="1"/>
          <p:nvPr/>
        </p:nvSpPr>
        <p:spPr>
          <a:xfrm>
            <a:off x="261036" y="1261652"/>
            <a:ext cx="278129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Design</a:t>
            </a:r>
            <a:r>
              <a:rPr lang="en-CA" dirty="0"/>
              <a:t> ribbon.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694AD7E-5860-4F82-BC54-B063EA5A32E4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>
            <a:off x="3042335" y="1446318"/>
            <a:ext cx="5406337" cy="40773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8BDA02D-9543-4F54-A86E-D4CCA097E46F}"/>
              </a:ext>
            </a:extLst>
          </p:cNvPr>
          <p:cNvSpPr/>
          <p:nvPr/>
        </p:nvSpPr>
        <p:spPr>
          <a:xfrm>
            <a:off x="8448672" y="1745910"/>
            <a:ext cx="489381" cy="21628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C7E4F-6185-4F65-9279-88AC10381DAE}"/>
              </a:ext>
            </a:extLst>
          </p:cNvPr>
          <p:cNvSpPr txBox="1"/>
          <p:nvPr/>
        </p:nvSpPr>
        <p:spPr>
          <a:xfrm>
            <a:off x="261036" y="1970436"/>
            <a:ext cx="278129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Switch Row/Column</a:t>
            </a:r>
            <a:r>
              <a:rPr lang="en-CA" dirty="0"/>
              <a:t> command. 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C3EBA57-1C30-4831-9030-AADA5786017B}"/>
              </a:ext>
            </a:extLst>
          </p:cNvPr>
          <p:cNvCxnSpPr>
            <a:cxnSpLocks/>
            <a:stCxn id="12" idx="3"/>
            <a:endCxn id="20" idx="1"/>
          </p:cNvCxnSpPr>
          <p:nvPr/>
        </p:nvCxnSpPr>
        <p:spPr>
          <a:xfrm flipV="1">
            <a:off x="3042335" y="2292975"/>
            <a:ext cx="6231152" cy="62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59CC030C-C9CC-4DE0-BD2A-B5DF49D1A296}"/>
              </a:ext>
            </a:extLst>
          </p:cNvPr>
          <p:cNvSpPr/>
          <p:nvPr/>
        </p:nvSpPr>
        <p:spPr>
          <a:xfrm>
            <a:off x="9273487" y="1953960"/>
            <a:ext cx="603682" cy="6780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9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10" grpId="0" animBg="1"/>
      <p:bldP spid="10" grpId="1" animBg="1"/>
      <p:bldP spid="12" grpId="0" animBg="1"/>
      <p:bldP spid="20" grpId="0" animBg="1"/>
      <p:bldP spid="2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1002038-C938-495F-A3E0-8F194B4FA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843" y="1521274"/>
            <a:ext cx="8607656" cy="52672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91501" y="1226403"/>
            <a:ext cx="3244823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5C25ED-918E-4848-BBE1-4B96D1E87213}"/>
              </a:ext>
            </a:extLst>
          </p:cNvPr>
          <p:cNvSpPr txBox="1"/>
          <p:nvPr/>
        </p:nvSpPr>
        <p:spPr>
          <a:xfrm>
            <a:off x="91501" y="3154918"/>
            <a:ext cx="3244823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We could see the whole legend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87BBFD-2C85-4E1A-8EDA-65C85A0CD93F}"/>
              </a:ext>
            </a:extLst>
          </p:cNvPr>
          <p:cNvSpPr/>
          <p:nvPr/>
        </p:nvSpPr>
        <p:spPr>
          <a:xfrm>
            <a:off x="4431183" y="3674076"/>
            <a:ext cx="4852860" cy="2353446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2E3E5AB-0E5D-4CD0-8F97-EEC67DD8ECC3}"/>
              </a:ext>
            </a:extLst>
          </p:cNvPr>
          <p:cNvCxnSpPr>
            <a:cxnSpLocks/>
            <a:stCxn id="11" idx="3"/>
            <a:endCxn id="15" idx="1"/>
          </p:cNvCxnSpPr>
          <p:nvPr/>
        </p:nvCxnSpPr>
        <p:spPr>
          <a:xfrm>
            <a:off x="3336324" y="3478084"/>
            <a:ext cx="1094859" cy="13727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9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 animBg="1"/>
      <p:bldP spid="11" grpId="0" animBg="1"/>
      <p:bldP spid="15" grpId="0" animBg="1"/>
      <p:bldP spid="15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775122F-8830-4813-97A2-6766C49F7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534" y="1517286"/>
            <a:ext cx="8607937" cy="52672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185385" y="1295400"/>
            <a:ext cx="3159178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5C25ED-918E-4848-BBE1-4B96D1E87213}"/>
              </a:ext>
            </a:extLst>
          </p:cNvPr>
          <p:cNvSpPr txBox="1"/>
          <p:nvPr/>
        </p:nvSpPr>
        <p:spPr>
          <a:xfrm>
            <a:off x="185385" y="3235917"/>
            <a:ext cx="315917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the entire legend is visible.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87BBFD-2C85-4E1A-8EDA-65C85A0CD93F}"/>
              </a:ext>
            </a:extLst>
          </p:cNvPr>
          <p:cNvSpPr/>
          <p:nvPr/>
        </p:nvSpPr>
        <p:spPr>
          <a:xfrm>
            <a:off x="4464135" y="3690550"/>
            <a:ext cx="4811670" cy="2345209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2E3E5AB-0E5D-4CD0-8F97-EEC67DD8ECC3}"/>
              </a:ext>
            </a:extLst>
          </p:cNvPr>
          <p:cNvCxnSpPr>
            <a:cxnSpLocks/>
          </p:cNvCxnSpPr>
          <p:nvPr/>
        </p:nvCxnSpPr>
        <p:spPr>
          <a:xfrm>
            <a:off x="3344563" y="3420583"/>
            <a:ext cx="1160762" cy="138001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45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 animBg="1"/>
      <p:bldP spid="11" grpId="0" animBg="1"/>
      <p:bldP spid="15" grpId="0" animBg="1"/>
      <p:bldP spid="15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43D9A6A-B11F-44C0-8789-466B082F6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533" y="1517284"/>
            <a:ext cx="8607938" cy="52672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183033" y="925081"/>
            <a:ext cx="3093275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would look even better if …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FED894-D7FB-4E8D-856E-1CB999682ECE}"/>
              </a:ext>
            </a:extLst>
          </p:cNvPr>
          <p:cNvSpPr txBox="1"/>
          <p:nvPr/>
        </p:nvSpPr>
        <p:spPr>
          <a:xfrm>
            <a:off x="188883" y="2643496"/>
            <a:ext cx="3093275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values were assigned to the bars in the chart.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0281EF-EC1F-481A-9DED-106603DDC0A1}"/>
              </a:ext>
            </a:extLst>
          </p:cNvPr>
          <p:cNvSpPr txBox="1"/>
          <p:nvPr/>
        </p:nvSpPr>
        <p:spPr>
          <a:xfrm>
            <a:off x="183033" y="3530914"/>
            <a:ext cx="3093275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Add Chart Element </a:t>
            </a:r>
            <a:r>
              <a:rPr lang="en-CA" dirty="0"/>
              <a:t> menu.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9159C5A-16F4-4AC3-8D46-9B65F04358FA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3276308" y="2340580"/>
            <a:ext cx="298914" cy="151350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554240D-96D1-4424-A9B8-16B8BA5818A4}"/>
              </a:ext>
            </a:extLst>
          </p:cNvPr>
          <p:cNvSpPr/>
          <p:nvPr/>
        </p:nvSpPr>
        <p:spPr>
          <a:xfrm>
            <a:off x="4578436" y="5148133"/>
            <a:ext cx="1599942" cy="20646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27569B6-AA52-472C-9C2E-44C09B0F80D5}"/>
              </a:ext>
            </a:extLst>
          </p:cNvPr>
          <p:cNvGrpSpPr/>
          <p:nvPr/>
        </p:nvGrpSpPr>
        <p:grpSpPr>
          <a:xfrm>
            <a:off x="3639065" y="2292545"/>
            <a:ext cx="461665" cy="949033"/>
            <a:chOff x="3639065" y="2292545"/>
            <a:chExt cx="461665" cy="94903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6BB3CBE-834E-4BCE-9849-5A06EECFC536}"/>
                </a:ext>
              </a:extLst>
            </p:cNvPr>
            <p:cNvSpPr txBox="1"/>
            <p:nvPr/>
          </p:nvSpPr>
          <p:spPr>
            <a:xfrm rot="4313234">
              <a:off x="3395381" y="2536229"/>
              <a:ext cx="9490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200" dirty="0"/>
                <a:t>Data Labels</a:t>
              </a:r>
            </a:p>
            <a:p>
              <a:pPr algn="ctr"/>
              <a:r>
                <a:rPr lang="en-CA" sz="1200" dirty="0"/>
                <a:t>Menu</a:t>
              </a:r>
              <a:endParaRPr lang="en-GB" sz="1200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3855FA4-4C18-4C85-BBF5-A129FA7DE84A}"/>
                </a:ext>
              </a:extLst>
            </p:cNvPr>
            <p:cNvCxnSpPr/>
            <p:nvPr/>
          </p:nvCxnSpPr>
          <p:spPr>
            <a:xfrm>
              <a:off x="3748216" y="2402409"/>
              <a:ext cx="247135" cy="785634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A922C62-69B5-44FE-8E6F-03FA66F5D143}"/>
              </a:ext>
            </a:extLst>
          </p:cNvPr>
          <p:cNvGrpSpPr/>
          <p:nvPr/>
        </p:nvGrpSpPr>
        <p:grpSpPr>
          <a:xfrm>
            <a:off x="4209535" y="3245708"/>
            <a:ext cx="1168872" cy="1902425"/>
            <a:chOff x="4209535" y="3245708"/>
            <a:chExt cx="1168872" cy="1902425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67BB32F-2CBA-466F-B967-CF96E5E89BDF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>
              <a:off x="4209535" y="3245708"/>
              <a:ext cx="1168872" cy="1902425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46F1D6B-0E27-4AB0-AE67-D3ACCB3250C6}"/>
                </a:ext>
              </a:extLst>
            </p:cNvPr>
            <p:cNvSpPr txBox="1"/>
            <p:nvPr/>
          </p:nvSpPr>
          <p:spPr>
            <a:xfrm rot="3502962">
              <a:off x="4128339" y="3815308"/>
              <a:ext cx="11529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200" dirty="0"/>
                <a:t>More Data</a:t>
              </a:r>
            </a:p>
            <a:p>
              <a:pPr algn="ctr"/>
              <a:r>
                <a:rPr lang="en-CA" sz="1200" dirty="0"/>
                <a:t>Label Options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014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13" grpId="0" animBg="1"/>
      <p:bldP spid="13" grpId="1" animBg="1"/>
      <p:bldP spid="13" grpId="2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B5A0D8E-6C5A-467A-9EAC-61EC9D588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981" y="1515762"/>
            <a:ext cx="8598992" cy="52687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312648" y="278213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the two sexes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AE7FE4-4CD8-47F3-B130-1690F18529DB}"/>
              </a:ext>
            </a:extLst>
          </p:cNvPr>
          <p:cNvSpPr txBox="1"/>
          <p:nvPr/>
        </p:nvSpPr>
        <p:spPr>
          <a:xfrm>
            <a:off x="185384" y="1079157"/>
            <a:ext cx="3150940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add data labels to make it look like it is in this picture.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59F5B8D-D248-4031-ACCC-CAC657A93888}"/>
              </a:ext>
            </a:extLst>
          </p:cNvPr>
          <p:cNvCxnSpPr>
            <a:cxnSpLocks/>
            <a:stCxn id="3" idx="3"/>
            <a:endCxn id="9" idx="0"/>
          </p:cNvCxnSpPr>
          <p:nvPr/>
        </p:nvCxnSpPr>
        <p:spPr>
          <a:xfrm>
            <a:off x="3336324" y="1402323"/>
            <a:ext cx="2475471" cy="342564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DCD217C4-49D2-41A6-B014-BEC0732CEDD8}"/>
              </a:ext>
            </a:extLst>
          </p:cNvPr>
          <p:cNvSpPr/>
          <p:nvPr/>
        </p:nvSpPr>
        <p:spPr>
          <a:xfrm>
            <a:off x="4786184" y="4827972"/>
            <a:ext cx="2051222" cy="102853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232663-0070-44ED-9C5A-A9E9EC657E61}"/>
              </a:ext>
            </a:extLst>
          </p:cNvPr>
          <p:cNvSpPr txBox="1"/>
          <p:nvPr/>
        </p:nvSpPr>
        <p:spPr>
          <a:xfrm>
            <a:off x="185384" y="1076582"/>
            <a:ext cx="3150940" cy="1754326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 how do we go about …</a:t>
            </a:r>
          </a:p>
          <a:p>
            <a:pPr marL="511175" indent="-342900">
              <a:buFont typeface="+mj-lt"/>
              <a:buAutoNum type="arabicPeriod"/>
            </a:pPr>
            <a:r>
              <a:rPr lang="en-CA" dirty="0"/>
              <a:t>adding labels</a:t>
            </a:r>
          </a:p>
          <a:p>
            <a:pPr marL="511175" indent="-342900">
              <a:buFont typeface="+mj-lt"/>
              <a:buAutoNum type="arabicPeriod"/>
            </a:pPr>
            <a:r>
              <a:rPr lang="en-CA" dirty="0"/>
              <a:t>orienting them on end</a:t>
            </a:r>
          </a:p>
          <a:p>
            <a:pPr marL="511175" indent="-342900">
              <a:buFont typeface="+mj-lt"/>
              <a:buAutoNum type="arabicPeriod"/>
            </a:pPr>
            <a:r>
              <a:rPr lang="en-CA" dirty="0"/>
              <a:t>positioning some on the data bar and some not</a:t>
            </a:r>
          </a:p>
          <a:p>
            <a:pPr marL="511175" indent="-342900">
              <a:buFont typeface="+mj-lt"/>
              <a:buAutoNum type="arabicPeriod"/>
            </a:pPr>
            <a:r>
              <a:rPr lang="en-CA" dirty="0"/>
              <a:t>coloring them different</a:t>
            </a:r>
            <a:endParaRPr lang="en-GB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DE36488-9338-4627-AF55-8E46E8E43FF6}"/>
              </a:ext>
            </a:extLst>
          </p:cNvPr>
          <p:cNvSpPr/>
          <p:nvPr/>
        </p:nvSpPr>
        <p:spPr>
          <a:xfrm>
            <a:off x="766119" y="1418799"/>
            <a:ext cx="2323070" cy="253482"/>
          </a:xfrm>
          <a:prstGeom prst="roundRect">
            <a:avLst/>
          </a:prstGeom>
          <a:solidFill>
            <a:schemeClr val="accent5">
              <a:alpha val="10000"/>
            </a:schemeClr>
          </a:solidFill>
          <a:ln w="19050">
            <a:solidFill>
              <a:srgbClr val="00B05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C89CF02-487E-41DC-A05E-5295E42F0E3B}"/>
              </a:ext>
            </a:extLst>
          </p:cNvPr>
          <p:cNvSpPr/>
          <p:nvPr/>
        </p:nvSpPr>
        <p:spPr>
          <a:xfrm>
            <a:off x="766119" y="1700774"/>
            <a:ext cx="2323070" cy="253482"/>
          </a:xfrm>
          <a:prstGeom prst="roundRect">
            <a:avLst/>
          </a:prstGeom>
          <a:solidFill>
            <a:schemeClr val="accent5">
              <a:alpha val="10000"/>
            </a:schemeClr>
          </a:solidFill>
          <a:ln w="19050">
            <a:solidFill>
              <a:srgbClr val="00B05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F7BF7EB-3A2B-4DFC-B7FD-2BDAAD2AE997}"/>
              </a:ext>
            </a:extLst>
          </p:cNvPr>
          <p:cNvSpPr/>
          <p:nvPr/>
        </p:nvSpPr>
        <p:spPr>
          <a:xfrm>
            <a:off x="766119" y="1982749"/>
            <a:ext cx="2323070" cy="488602"/>
          </a:xfrm>
          <a:prstGeom prst="roundRect">
            <a:avLst/>
          </a:prstGeom>
          <a:solidFill>
            <a:schemeClr val="accent5">
              <a:alpha val="10000"/>
            </a:schemeClr>
          </a:solidFill>
          <a:ln w="19050">
            <a:solidFill>
              <a:srgbClr val="00B05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6805FCB-50A4-4431-A275-E00ED71975D4}"/>
              </a:ext>
            </a:extLst>
          </p:cNvPr>
          <p:cNvSpPr/>
          <p:nvPr/>
        </p:nvSpPr>
        <p:spPr>
          <a:xfrm>
            <a:off x="766119" y="2505575"/>
            <a:ext cx="2323070" cy="253482"/>
          </a:xfrm>
          <a:prstGeom prst="roundRect">
            <a:avLst/>
          </a:prstGeom>
          <a:solidFill>
            <a:schemeClr val="accent5">
              <a:alpha val="10000"/>
            </a:schemeClr>
          </a:solidFill>
          <a:ln w="19050">
            <a:solidFill>
              <a:srgbClr val="00B05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19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8" grpId="0" animBg="1"/>
      <p:bldP spid="18" grpId="1" animBg="1"/>
      <p:bldP spid="14" grpId="0" animBg="1"/>
      <p:bldP spid="14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B5A0D8E-6C5A-467A-9EAC-61EC9D588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981" y="1515762"/>
            <a:ext cx="8598992" cy="52687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312648" y="278213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the two sexes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AE7FE4-4CD8-47F3-B130-1690F18529DB}"/>
              </a:ext>
            </a:extLst>
          </p:cNvPr>
          <p:cNvSpPr txBox="1"/>
          <p:nvPr/>
        </p:nvSpPr>
        <p:spPr>
          <a:xfrm>
            <a:off x="185384" y="1079157"/>
            <a:ext cx="315094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Adding labels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Label Options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Show Values only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59F5B8D-D248-4031-ACCC-CAC657A93888}"/>
              </a:ext>
            </a:extLst>
          </p:cNvPr>
          <p:cNvCxnSpPr>
            <a:cxnSpLocks/>
          </p:cNvCxnSpPr>
          <p:nvPr/>
        </p:nvCxnSpPr>
        <p:spPr>
          <a:xfrm>
            <a:off x="2413686" y="1598141"/>
            <a:ext cx="7842422" cy="17711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A55AE4C-8659-4A71-B468-493D1151D953}"/>
              </a:ext>
            </a:extLst>
          </p:cNvPr>
          <p:cNvCxnSpPr>
            <a:cxnSpLocks/>
          </p:cNvCxnSpPr>
          <p:nvPr/>
        </p:nvCxnSpPr>
        <p:spPr>
          <a:xfrm>
            <a:off x="2413686" y="1598141"/>
            <a:ext cx="8410833" cy="20759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E693EA1-B256-41E5-BB88-5951A00E0EBF}"/>
              </a:ext>
            </a:extLst>
          </p:cNvPr>
          <p:cNvCxnSpPr>
            <a:cxnSpLocks/>
          </p:cNvCxnSpPr>
          <p:nvPr/>
        </p:nvCxnSpPr>
        <p:spPr>
          <a:xfrm>
            <a:off x="2693773" y="1878227"/>
            <a:ext cx="7447005" cy="264434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39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0E3E058-3E77-4C7E-82C6-52D1329C8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979" y="1650434"/>
            <a:ext cx="8598993" cy="51341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312648" y="278213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the two sexes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AE7FE4-4CD8-47F3-B130-1690F18529DB}"/>
              </a:ext>
            </a:extLst>
          </p:cNvPr>
          <p:cNvSpPr txBox="1"/>
          <p:nvPr/>
        </p:nvSpPr>
        <p:spPr>
          <a:xfrm>
            <a:off x="185384" y="1079157"/>
            <a:ext cx="3150940" cy="20313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Formatting the labels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Label Options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Size &amp; Properties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CA" dirty="0"/>
              <a:t>Alignment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CA" dirty="0"/>
              <a:t>Text Direction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CA" dirty="0"/>
              <a:t>270°</a:t>
            </a:r>
          </a:p>
          <a:p>
            <a:pPr marL="800100" lvl="1" indent="-342900">
              <a:buFont typeface="+mj-lt"/>
              <a:buAutoNum type="arabicPeriod"/>
            </a:pP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59F5B8D-D248-4031-ACCC-CAC657A93888}"/>
              </a:ext>
            </a:extLst>
          </p:cNvPr>
          <p:cNvCxnSpPr>
            <a:cxnSpLocks/>
          </p:cNvCxnSpPr>
          <p:nvPr/>
        </p:nvCxnSpPr>
        <p:spPr>
          <a:xfrm>
            <a:off x="2372497" y="1573427"/>
            <a:ext cx="7924800" cy="19111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A55AE4C-8659-4A71-B468-493D1151D953}"/>
              </a:ext>
            </a:extLst>
          </p:cNvPr>
          <p:cNvCxnSpPr>
            <a:cxnSpLocks/>
          </p:cNvCxnSpPr>
          <p:nvPr/>
        </p:nvCxnSpPr>
        <p:spPr>
          <a:xfrm>
            <a:off x="2669060" y="1822622"/>
            <a:ext cx="7924799" cy="185763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B66F011-DBED-4467-9803-B5D83E8BC1AF}"/>
              </a:ext>
            </a:extLst>
          </p:cNvPr>
          <p:cNvCxnSpPr>
            <a:cxnSpLocks/>
          </p:cNvCxnSpPr>
          <p:nvPr/>
        </p:nvCxnSpPr>
        <p:spPr>
          <a:xfrm>
            <a:off x="2520778" y="2073194"/>
            <a:ext cx="7570573" cy="220224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6655F6E-11FA-460A-B27E-1EC481E94FC5}"/>
              </a:ext>
            </a:extLst>
          </p:cNvPr>
          <p:cNvCxnSpPr>
            <a:cxnSpLocks/>
          </p:cNvCxnSpPr>
          <p:nvPr/>
        </p:nvCxnSpPr>
        <p:spPr>
          <a:xfrm>
            <a:off x="2850292" y="2397211"/>
            <a:ext cx="7241059" cy="223245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D04E4AC-C1C2-42D3-91C8-70B97E0A6DE2}"/>
              </a:ext>
            </a:extLst>
          </p:cNvPr>
          <p:cNvCxnSpPr/>
          <p:nvPr/>
        </p:nvCxnSpPr>
        <p:spPr>
          <a:xfrm>
            <a:off x="2446638" y="2646056"/>
            <a:ext cx="8625016" cy="198360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A47C32A-C497-404C-9EAC-90BCAF34B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45" y="4736414"/>
            <a:ext cx="1303024" cy="1741369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B146DC8-9D9B-4FA6-8B19-1FE1D6A0836E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2446638" y="2646056"/>
            <a:ext cx="8099407" cy="296104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4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F79530-C97C-4FEC-9837-7C61C41DA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740" y="1642304"/>
            <a:ext cx="8593346" cy="51307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312648" y="278213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the two sexes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AE7FE4-4CD8-47F3-B130-1690F18529DB}"/>
              </a:ext>
            </a:extLst>
          </p:cNvPr>
          <p:cNvSpPr txBox="1"/>
          <p:nvPr/>
        </p:nvSpPr>
        <p:spPr>
          <a:xfrm>
            <a:off x="185384" y="1079157"/>
            <a:ext cx="3150940" cy="341632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Formatting the labels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Back to Label Options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CA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Inside Base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CA" dirty="0"/>
          </a:p>
          <a:p>
            <a:pPr marL="971550" lvl="2" indent="-287338">
              <a:buFont typeface="Wingdings" panose="05000000000000000000" pitchFamily="2" charset="2"/>
              <a:buChar char="Ø"/>
            </a:pPr>
            <a:r>
              <a:rPr lang="en-CA" dirty="0"/>
              <a:t>Do this for each data label for </a:t>
            </a:r>
            <a:r>
              <a:rPr lang="en-CA" i="1" dirty="0"/>
              <a:t>either</a:t>
            </a:r>
            <a:r>
              <a:rPr lang="en-CA" dirty="0"/>
              <a:t> the female or male.</a:t>
            </a:r>
          </a:p>
          <a:p>
            <a:pPr marL="971550" lvl="2"/>
            <a:r>
              <a:rPr lang="en-CA" dirty="0"/>
              <a:t>The same stat for both female and male are changed at the same time.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59F5B8D-D248-4031-ACCC-CAC657A93888}"/>
              </a:ext>
            </a:extLst>
          </p:cNvPr>
          <p:cNvCxnSpPr>
            <a:cxnSpLocks/>
          </p:cNvCxnSpPr>
          <p:nvPr/>
        </p:nvCxnSpPr>
        <p:spPr>
          <a:xfrm>
            <a:off x="3130378" y="1556951"/>
            <a:ext cx="7166919" cy="192765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A55AE4C-8659-4A71-B468-493D1151D953}"/>
              </a:ext>
            </a:extLst>
          </p:cNvPr>
          <p:cNvCxnSpPr>
            <a:cxnSpLocks/>
          </p:cNvCxnSpPr>
          <p:nvPr/>
        </p:nvCxnSpPr>
        <p:spPr>
          <a:xfrm>
            <a:off x="3130378" y="1556951"/>
            <a:ext cx="7718854" cy="219056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B66F011-DBED-4467-9803-B5D83E8BC1AF}"/>
              </a:ext>
            </a:extLst>
          </p:cNvPr>
          <p:cNvCxnSpPr>
            <a:cxnSpLocks/>
          </p:cNvCxnSpPr>
          <p:nvPr/>
        </p:nvCxnSpPr>
        <p:spPr>
          <a:xfrm>
            <a:off x="2158314" y="2100649"/>
            <a:ext cx="7967776" cy="385530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09D44-593B-4416-BE80-D7DF8EBBC988}"/>
              </a:ext>
            </a:extLst>
          </p:cNvPr>
          <p:cNvCxnSpPr>
            <a:cxnSpLocks/>
          </p:cNvCxnSpPr>
          <p:nvPr/>
        </p:nvCxnSpPr>
        <p:spPr>
          <a:xfrm>
            <a:off x="2628306" y="4202365"/>
            <a:ext cx="2138742" cy="101333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C342F1D-BF2E-4C6C-B771-C0ABEF8CB987}"/>
              </a:ext>
            </a:extLst>
          </p:cNvPr>
          <p:cNvCxnSpPr>
            <a:cxnSpLocks/>
          </p:cNvCxnSpPr>
          <p:nvPr/>
        </p:nvCxnSpPr>
        <p:spPr>
          <a:xfrm>
            <a:off x="2627870" y="4202365"/>
            <a:ext cx="3118021" cy="85935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DED4F08-72AD-48F3-8348-E8CCFAC13CEA}"/>
              </a:ext>
            </a:extLst>
          </p:cNvPr>
          <p:cNvSpPr/>
          <p:nvPr/>
        </p:nvSpPr>
        <p:spPr>
          <a:xfrm rot="5400000">
            <a:off x="5664461" y="5097195"/>
            <a:ext cx="411892" cy="237001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70A5497-DF36-4CE3-AF9A-9A385FEE44C0}"/>
              </a:ext>
            </a:extLst>
          </p:cNvPr>
          <p:cNvSpPr/>
          <p:nvPr/>
        </p:nvSpPr>
        <p:spPr>
          <a:xfrm rot="5400000">
            <a:off x="4679603" y="5097196"/>
            <a:ext cx="411892" cy="237001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62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6" grpId="0" animBg="1"/>
      <p:bldP spid="3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6308EE-19F2-4A1B-BE26-1E51DC472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300" y="1642303"/>
            <a:ext cx="8579548" cy="51224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312648" y="278213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the two sexes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AE7FE4-4CD8-47F3-B130-1690F18529DB}"/>
              </a:ext>
            </a:extLst>
          </p:cNvPr>
          <p:cNvSpPr txBox="1"/>
          <p:nvPr/>
        </p:nvSpPr>
        <p:spPr>
          <a:xfrm>
            <a:off x="185384" y="1079157"/>
            <a:ext cx="3150940" cy="230832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Formatting the chart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Resize the chart larger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CA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Add a chart title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CA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Resize the legend so we can see all the stats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CA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DC4863C-9E88-4158-B152-5B599028253D}"/>
              </a:ext>
            </a:extLst>
          </p:cNvPr>
          <p:cNvCxnSpPr>
            <a:cxnSpLocks/>
          </p:cNvCxnSpPr>
          <p:nvPr/>
        </p:nvCxnSpPr>
        <p:spPr>
          <a:xfrm>
            <a:off x="3171568" y="1565189"/>
            <a:ext cx="3797643" cy="186381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4BB945-9BF8-4A7C-9422-4ED77A73CEC1}"/>
              </a:ext>
            </a:extLst>
          </p:cNvPr>
          <p:cNvCxnSpPr>
            <a:cxnSpLocks/>
          </p:cNvCxnSpPr>
          <p:nvPr/>
        </p:nvCxnSpPr>
        <p:spPr>
          <a:xfrm>
            <a:off x="2636108" y="2125362"/>
            <a:ext cx="4085968" cy="15569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08A1F9C-1ED0-444B-8F1E-9EFE4DB14345}"/>
              </a:ext>
            </a:extLst>
          </p:cNvPr>
          <p:cNvCxnSpPr>
            <a:cxnSpLocks/>
          </p:cNvCxnSpPr>
          <p:nvPr/>
        </p:nvCxnSpPr>
        <p:spPr>
          <a:xfrm>
            <a:off x="3221801" y="2980952"/>
            <a:ext cx="4136177" cy="126153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08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D9852AC-587C-40C5-9624-279FC3DCB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300" y="1638984"/>
            <a:ext cx="8571310" cy="51175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Doughnut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478161" y="292666"/>
            <a:ext cx="6101664" cy="104644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switch the current bar chart for a doughnut chart.</a:t>
            </a:r>
          </a:p>
          <a:p>
            <a:endParaRPr lang="en-CA" sz="800" dirty="0"/>
          </a:p>
          <a:p>
            <a:r>
              <a:rPr lang="en-CA" dirty="0"/>
              <a:t>It must be a doughnut chart, not a pie chart, because there are two data sets and a pie chart can only have  one data set.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DED1C4-86DD-4A29-B50F-327F2E03AE16}"/>
              </a:ext>
            </a:extLst>
          </p:cNvPr>
          <p:cNvSpPr txBox="1"/>
          <p:nvPr/>
        </p:nvSpPr>
        <p:spPr>
          <a:xfrm>
            <a:off x="120390" y="2692149"/>
            <a:ext cx="3222755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tab of the </a:t>
            </a:r>
            <a:r>
              <a:rPr lang="en-CA" b="1" i="1" dirty="0"/>
              <a:t>Insert </a:t>
            </a:r>
            <a:r>
              <a:rPr lang="en-CA" dirty="0"/>
              <a:t>ribbon.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188A15-9C0D-4F85-A1C7-62644170C89D}"/>
              </a:ext>
            </a:extLst>
          </p:cNvPr>
          <p:cNvCxnSpPr>
            <a:cxnSpLocks/>
          </p:cNvCxnSpPr>
          <p:nvPr/>
        </p:nvCxnSpPr>
        <p:spPr>
          <a:xfrm flipV="1">
            <a:off x="3343145" y="1934237"/>
            <a:ext cx="1204141" cy="111414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8334133-608F-4F4A-91BF-4B768197E234}"/>
              </a:ext>
            </a:extLst>
          </p:cNvPr>
          <p:cNvSpPr txBox="1"/>
          <p:nvPr/>
        </p:nvSpPr>
        <p:spPr>
          <a:xfrm>
            <a:off x="113568" y="3649219"/>
            <a:ext cx="3222755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bar chart selected, select the </a:t>
            </a:r>
            <a:r>
              <a:rPr lang="en-CA" b="1" i="1" dirty="0"/>
              <a:t>Doughnut</a:t>
            </a:r>
            <a:r>
              <a:rPr lang="en-CA" dirty="0"/>
              <a:t> from </a:t>
            </a:r>
            <a:r>
              <a:rPr lang="en-CA" b="1" i="1" dirty="0"/>
              <a:t>Pie/Doughnut Chart</a:t>
            </a:r>
            <a:r>
              <a:rPr lang="en-CA" dirty="0"/>
              <a:t> menu. </a:t>
            </a:r>
            <a:endParaRPr lang="en-GB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AB2B607-4E83-45A5-AC63-ED333657DDE4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3336323" y="4110884"/>
            <a:ext cx="4283676" cy="10514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393875F-AA45-4E0D-8E04-49E8C8D11749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3336323" y="2491308"/>
            <a:ext cx="4283676" cy="161957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2B88C72-1B69-4213-8FAB-9F914CB2FA27}"/>
              </a:ext>
            </a:extLst>
          </p:cNvPr>
          <p:cNvSpPr txBox="1"/>
          <p:nvPr/>
        </p:nvSpPr>
        <p:spPr>
          <a:xfrm>
            <a:off x="203404" y="1013962"/>
            <a:ext cx="3056725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FF000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Be sure to select the bar chart.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34AC3C-2C28-425E-920E-F6E9594CC8FD}"/>
              </a:ext>
            </a:extLst>
          </p:cNvPr>
          <p:cNvSpPr txBox="1"/>
          <p:nvPr/>
        </p:nvSpPr>
        <p:spPr>
          <a:xfrm>
            <a:off x="113568" y="4983892"/>
            <a:ext cx="3229577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We will have to work with this doughnut chart to make it more useful.</a:t>
            </a:r>
            <a:endParaRPr lang="en-GB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C7CAA7E-8FF9-487C-A3CD-C183490BD238}"/>
              </a:ext>
            </a:extLst>
          </p:cNvPr>
          <p:cNvCxnSpPr>
            <a:cxnSpLocks/>
          </p:cNvCxnSpPr>
          <p:nvPr/>
        </p:nvCxnSpPr>
        <p:spPr>
          <a:xfrm flipV="1">
            <a:off x="3354722" y="4983892"/>
            <a:ext cx="1560178" cy="48509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21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9" grpId="0" animBg="1"/>
      <p:bldP spid="30" grpId="0" animBg="1"/>
      <p:bldP spid="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50B0EE2-582A-4EE7-A5B7-C5D3F2C67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600" y="1633867"/>
            <a:ext cx="8571311" cy="51175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2079AA-69BF-41AA-9930-E4F3BD4BB47F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0F970F-6A54-46D8-AD49-818ACB48692A}"/>
              </a:ext>
            </a:extLst>
          </p:cNvPr>
          <p:cNvSpPr txBox="1"/>
          <p:nvPr/>
        </p:nvSpPr>
        <p:spPr>
          <a:xfrm>
            <a:off x="6096000" y="451497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This doughnut does not look too appealing, so we will need to adjust it into two rings, not seven.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D42C74-CE34-433C-B45C-E16C28523393}"/>
              </a:ext>
            </a:extLst>
          </p:cNvPr>
          <p:cNvSpPr txBox="1"/>
          <p:nvPr/>
        </p:nvSpPr>
        <p:spPr>
          <a:xfrm>
            <a:off x="347309" y="1139624"/>
            <a:ext cx="346269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That is accomplished by switching the X and Y axis back again.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B5910-8B11-428B-AC8F-EAD6E1D2283E}"/>
              </a:ext>
            </a:extLst>
          </p:cNvPr>
          <p:cNvSpPr txBox="1"/>
          <p:nvPr/>
        </p:nvSpPr>
        <p:spPr>
          <a:xfrm>
            <a:off x="347308" y="2133600"/>
            <a:ext cx="2898399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i="1" dirty="0"/>
              <a:t>Design</a:t>
            </a:r>
            <a:r>
              <a:rPr lang="en-CA" dirty="0"/>
              <a:t> ribbon click on the </a:t>
            </a:r>
            <a:r>
              <a:rPr lang="en-CA" b="1" i="1" dirty="0"/>
              <a:t>Switch Row/Column</a:t>
            </a:r>
            <a:r>
              <a:rPr lang="en-CA" dirty="0"/>
              <a:t>. 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BA8A622-719D-46BD-9326-53FC017E48E0}"/>
              </a:ext>
            </a:extLst>
          </p:cNvPr>
          <p:cNvCxnSpPr>
            <a:cxnSpLocks/>
          </p:cNvCxnSpPr>
          <p:nvPr/>
        </p:nvCxnSpPr>
        <p:spPr>
          <a:xfrm flipV="1">
            <a:off x="3245707" y="2321994"/>
            <a:ext cx="6548053" cy="16158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7CD585C-943F-49ED-911B-CFFEAACBF2D9}"/>
              </a:ext>
            </a:extLst>
          </p:cNvPr>
          <p:cNvSpPr/>
          <p:nvPr/>
        </p:nvSpPr>
        <p:spPr>
          <a:xfrm>
            <a:off x="9793760" y="2052812"/>
            <a:ext cx="602391" cy="55034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15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2079AA-69BF-41AA-9930-E4F3BD4BB47F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0F970F-6A54-46D8-AD49-818ACB48692A}"/>
              </a:ext>
            </a:extLst>
          </p:cNvPr>
          <p:cNvSpPr txBox="1"/>
          <p:nvPr/>
        </p:nvSpPr>
        <p:spPr>
          <a:xfrm>
            <a:off x="6096000" y="451497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This doughnut does not look too appealing, so we will need to adjust it into two rings, not seven.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D42C74-CE34-433C-B45C-E16C28523393}"/>
              </a:ext>
            </a:extLst>
          </p:cNvPr>
          <p:cNvSpPr txBox="1"/>
          <p:nvPr/>
        </p:nvSpPr>
        <p:spPr>
          <a:xfrm>
            <a:off x="347309" y="1139624"/>
            <a:ext cx="346269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That is accomplished by switching the X and Y axis back again.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B5910-8B11-428B-AC8F-EAD6E1D2283E}"/>
              </a:ext>
            </a:extLst>
          </p:cNvPr>
          <p:cNvSpPr txBox="1"/>
          <p:nvPr/>
        </p:nvSpPr>
        <p:spPr>
          <a:xfrm>
            <a:off x="347308" y="2133600"/>
            <a:ext cx="363414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rearrange the doughnut, legend, and data labels to too like …</a:t>
            </a:r>
            <a:endParaRPr lang="en-GB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75F579E3-3074-435C-9EC8-E079A8ACE205}"/>
              </a:ext>
            </a:extLst>
          </p:cNvPr>
          <p:cNvSpPr/>
          <p:nvPr/>
        </p:nvSpPr>
        <p:spPr>
          <a:xfrm>
            <a:off x="1247775" y="2779930"/>
            <a:ext cx="1924050" cy="4078069"/>
          </a:xfrm>
          <a:prstGeom prst="downArrow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61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CE6DB7-110A-443D-8726-42AC9104A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370" y="1472808"/>
            <a:ext cx="7862296" cy="52741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38F910-32C4-452D-BCEF-0CC2AC5107E5}"/>
              </a:ext>
            </a:extLst>
          </p:cNvPr>
          <p:cNvSpPr txBox="1"/>
          <p:nvPr/>
        </p:nvSpPr>
        <p:spPr>
          <a:xfrm>
            <a:off x="6096000" y="451497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With a bit of adjustment to the doughnut chart, it is now more readable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D83078-CF21-40B5-B808-362108C38DE6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E57C87-71DF-4A45-9AA9-68A54E193994}"/>
              </a:ext>
            </a:extLst>
          </p:cNvPr>
          <p:cNvSpPr txBox="1"/>
          <p:nvPr/>
        </p:nvSpPr>
        <p:spPr>
          <a:xfrm>
            <a:off x="1035667" y="1200150"/>
            <a:ext cx="2133600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 did the following to this doughnut chart: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3D434-45C1-4658-AB51-45DAA37AF3FD}"/>
              </a:ext>
            </a:extLst>
          </p:cNvPr>
          <p:cNvSpPr txBox="1"/>
          <p:nvPr/>
        </p:nvSpPr>
        <p:spPr>
          <a:xfrm>
            <a:off x="185384" y="1846481"/>
            <a:ext cx="383416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Resized it larger to accommodate the text.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C13B45-4E25-4380-9D2F-FC73A0D5C976}"/>
              </a:ext>
            </a:extLst>
          </p:cNvPr>
          <p:cNvSpPr txBox="1"/>
          <p:nvPr/>
        </p:nvSpPr>
        <p:spPr>
          <a:xfrm>
            <a:off x="185384" y="2492812"/>
            <a:ext cx="383416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Shrunk the doughnut hole size to increase the size of the rings.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03B281-76A7-4DDE-A0DB-54BB4A16EE69}"/>
              </a:ext>
            </a:extLst>
          </p:cNvPr>
          <p:cNvSpPr txBox="1"/>
          <p:nvPr/>
        </p:nvSpPr>
        <p:spPr>
          <a:xfrm>
            <a:off x="185384" y="3139143"/>
            <a:ext cx="383416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Added data labels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A8A2C-92F1-4811-B5CC-BA72427428AA}"/>
              </a:ext>
            </a:extLst>
          </p:cNvPr>
          <p:cNvSpPr txBox="1"/>
          <p:nvPr/>
        </p:nvSpPr>
        <p:spPr>
          <a:xfrm>
            <a:off x="182826" y="3505617"/>
            <a:ext cx="3834166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Added the series name to the outside doughnut, Male, because there is more room.</a:t>
            </a:r>
            <a:r>
              <a:rPr lang="en-GB" dirty="0"/>
              <a:t> No need for adding the label to the inside doughnut.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40000A-92B5-42FF-A63E-72BA29B9E575}"/>
              </a:ext>
            </a:extLst>
          </p:cNvPr>
          <p:cNvSpPr txBox="1"/>
          <p:nvPr/>
        </p:nvSpPr>
        <p:spPr>
          <a:xfrm>
            <a:off x="182826" y="4982945"/>
            <a:ext cx="3834166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Adjusted the positioning of each individual label so that it can be best read.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BE70DF-080E-4472-91C8-4E091356543D}"/>
              </a:ext>
            </a:extLst>
          </p:cNvPr>
          <p:cNvSpPr txBox="1"/>
          <p:nvPr/>
        </p:nvSpPr>
        <p:spPr>
          <a:xfrm>
            <a:off x="981075" y="6100619"/>
            <a:ext cx="2324100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C00000">
                <a:alpha val="6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Can you make your chart look the same?</a:t>
            </a:r>
          </a:p>
        </p:txBody>
      </p:sp>
    </p:spTree>
    <p:extLst>
      <p:ext uri="{BB962C8B-B14F-4D97-AF65-F5344CB8AC3E}">
        <p14:creationId xmlns:p14="http://schemas.microsoft.com/office/powerpoint/2010/main" val="13565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1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EE920E-D150-443C-A36C-63EA68B35EBC}"/>
              </a:ext>
            </a:extLst>
          </p:cNvPr>
          <p:cNvSpPr txBox="1"/>
          <p:nvPr/>
        </p:nvSpPr>
        <p:spPr>
          <a:xfrm>
            <a:off x="609599" y="19682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Preamble and Definitions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E12D2E-9A0A-4618-84C8-4C2EAA643BC4}"/>
              </a:ext>
            </a:extLst>
          </p:cNvPr>
          <p:cNvSpPr txBox="1"/>
          <p:nvPr/>
        </p:nvSpPr>
        <p:spPr>
          <a:xfrm>
            <a:off x="609599" y="259755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Downloading and Opening the Exercise File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5C3C1F-9228-43FA-94BF-25F538C818AE}"/>
              </a:ext>
            </a:extLst>
          </p:cNvPr>
          <p:cNvSpPr txBox="1"/>
          <p:nvPr/>
        </p:nvSpPr>
        <p:spPr>
          <a:xfrm>
            <a:off x="633412" y="322683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Creating a Pivot Table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E1194D-49C1-44B6-B417-0D4530397FC0}"/>
              </a:ext>
            </a:extLst>
          </p:cNvPr>
          <p:cNvSpPr txBox="1"/>
          <p:nvPr/>
        </p:nvSpPr>
        <p:spPr>
          <a:xfrm>
            <a:off x="604838" y="385610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Pivot Chart Anatomy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168CAE-A6ED-497A-B3BC-9E202A36F269}"/>
              </a:ext>
            </a:extLst>
          </p:cNvPr>
          <p:cNvSpPr txBox="1"/>
          <p:nvPr/>
        </p:nvSpPr>
        <p:spPr>
          <a:xfrm>
            <a:off x="6648448" y="19682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the Pivot Table – Bar Chart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2383BB-6F48-46C6-BBD6-5DBCA69DAE77}"/>
              </a:ext>
            </a:extLst>
          </p:cNvPr>
          <p:cNvSpPr txBox="1"/>
          <p:nvPr/>
        </p:nvSpPr>
        <p:spPr>
          <a:xfrm>
            <a:off x="6648449" y="2597559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 and Filtering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24AA0D-DC32-49D1-A32B-795CAE77ABA4}"/>
              </a:ext>
            </a:extLst>
          </p:cNvPr>
          <p:cNvSpPr txBox="1"/>
          <p:nvPr/>
        </p:nvSpPr>
        <p:spPr>
          <a:xfrm>
            <a:off x="6643687" y="3502311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/>
              <a:t>Working with the Pivot Tables</a:t>
            </a:r>
          </a:p>
          <a:p>
            <a:pPr algn="ctr"/>
            <a:r>
              <a:rPr lang="en-CA"/>
              <a:t>The Bar Chart</a:t>
            </a:r>
            <a:endParaRPr lang="en-CA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09CD3F-6F21-425C-AE92-9EDDEC778130}"/>
              </a:ext>
            </a:extLst>
          </p:cNvPr>
          <p:cNvSpPr txBox="1"/>
          <p:nvPr/>
        </p:nvSpPr>
        <p:spPr>
          <a:xfrm>
            <a:off x="6643687" y="4407063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The Doughnut Chart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2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FF7DA0B-DBD2-4A5C-8409-78DAC4DC137D}"/>
</file>

<file path=customXml/itemProps2.xml><?xml version="1.0" encoding="utf-8"?>
<ds:datastoreItem xmlns:ds="http://schemas.openxmlformats.org/officeDocument/2006/customXml" ds:itemID="{2C810086-D866-4F1D-BC6E-30F8802AFFD3}"/>
</file>

<file path=customXml/itemProps3.xml><?xml version="1.0" encoding="utf-8"?>
<ds:datastoreItem xmlns:ds="http://schemas.openxmlformats.org/officeDocument/2006/customXml" ds:itemID="{74DB3048-2BA8-45A3-BACC-3F50E299E8FC}"/>
</file>

<file path=docProps/app.xml><?xml version="1.0" encoding="utf-8"?>
<Properties xmlns="http://schemas.openxmlformats.org/officeDocument/2006/extended-properties" xmlns:vt="http://schemas.openxmlformats.org/officeDocument/2006/docPropsVTypes">
  <TotalTime>73191</TotalTime>
  <Words>3215</Words>
  <Application>Microsoft Office PowerPoint</Application>
  <PresentationFormat>Widescreen</PresentationFormat>
  <Paragraphs>347</Paragraphs>
  <Slides>54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1005</cp:revision>
  <dcterms:created xsi:type="dcterms:W3CDTF">2017-09-29T13:57:00Z</dcterms:created>
  <dcterms:modified xsi:type="dcterms:W3CDTF">2020-08-05T15:11:54Z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25400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