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14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5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6.xml" ContentType="application/vnd.openxmlformats-officedocument.presentationml.slide+xml"/>
  <Override PartName="/ppt/slides/slide30.xml" ContentType="application/vnd.openxmlformats-officedocument.presentationml.slide+xml"/>
  <Override PartName="/ppt/slides/slide32.xml" ContentType="application/vnd.openxmlformats-officedocument.presentationml.slide+xml"/>
  <Override PartName="/ppt/slides/slide34.xml" ContentType="application/vnd.openxmlformats-officedocument.presentationml.slide+xml"/>
  <Override PartName="/ppt/slides/slide31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7" r:id="rId2"/>
    <p:sldId id="258" r:id="rId3"/>
    <p:sldId id="424" r:id="rId4"/>
    <p:sldId id="267" r:id="rId5"/>
    <p:sldId id="256" r:id="rId6"/>
    <p:sldId id="425" r:id="rId7"/>
    <p:sldId id="426" r:id="rId8"/>
    <p:sldId id="266" r:id="rId9"/>
    <p:sldId id="427" r:id="rId10"/>
    <p:sldId id="264" r:id="rId11"/>
    <p:sldId id="263" r:id="rId12"/>
    <p:sldId id="428" r:id="rId13"/>
    <p:sldId id="265" r:id="rId14"/>
    <p:sldId id="259" r:id="rId15"/>
    <p:sldId id="378" r:id="rId16"/>
    <p:sldId id="351" r:id="rId17"/>
    <p:sldId id="362" r:id="rId18"/>
    <p:sldId id="365" r:id="rId19"/>
    <p:sldId id="367" r:id="rId20"/>
    <p:sldId id="368" r:id="rId21"/>
    <p:sldId id="381" r:id="rId22"/>
    <p:sldId id="352" r:id="rId23"/>
    <p:sldId id="401" r:id="rId24"/>
    <p:sldId id="400" r:id="rId25"/>
    <p:sldId id="402" r:id="rId26"/>
    <p:sldId id="404" r:id="rId27"/>
    <p:sldId id="405" r:id="rId28"/>
    <p:sldId id="406" r:id="rId29"/>
    <p:sldId id="376" r:id="rId30"/>
    <p:sldId id="377" r:id="rId31"/>
    <p:sldId id="403" r:id="rId32"/>
    <p:sldId id="379" r:id="rId33"/>
    <p:sldId id="354" r:id="rId34"/>
    <p:sldId id="407" r:id="rId35"/>
    <p:sldId id="408" r:id="rId36"/>
    <p:sldId id="422" r:id="rId37"/>
    <p:sldId id="409" r:id="rId38"/>
    <p:sldId id="411" r:id="rId39"/>
    <p:sldId id="414" r:id="rId40"/>
    <p:sldId id="423" r:id="rId41"/>
    <p:sldId id="418" r:id="rId42"/>
    <p:sldId id="361" r:id="rId43"/>
    <p:sldId id="350" r:id="rId44"/>
    <p:sldId id="260" r:id="rId45"/>
    <p:sldId id="261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7"/>
    <a:srgbClr val="F3A671"/>
    <a:srgbClr val="F8CCAE"/>
    <a:srgbClr val="F5B88F"/>
    <a:srgbClr val="F1F8EC"/>
    <a:srgbClr val="FADDCA"/>
    <a:srgbClr val="E0E0E0"/>
    <a:srgbClr val="F9A119"/>
    <a:srgbClr val="9A0000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5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84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28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2021-11-25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9745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At the end of this slide before going on</a:t>
            </a:r>
          </a:p>
          <a:p>
            <a:pPr marL="228600" indent="-228600">
              <a:buAutoNum type="arabicPeriod"/>
            </a:pPr>
            <a:r>
              <a:rPr lang="en-CA" dirty="0"/>
              <a:t>load the workbook,</a:t>
            </a:r>
          </a:p>
          <a:p>
            <a:pPr marL="228600" indent="-228600">
              <a:buAutoNum type="arabicPeriod"/>
            </a:pPr>
            <a:r>
              <a:rPr lang="en-CA" dirty="0"/>
              <a:t>Select the table</a:t>
            </a:r>
          </a:p>
          <a:p>
            <a:pPr marL="228600" indent="-228600">
              <a:buAutoNum type="arabicPeriod"/>
            </a:pPr>
            <a:r>
              <a:rPr lang="en-CA" dirty="0"/>
              <a:t>Create a quick bar chart</a:t>
            </a:r>
          </a:p>
          <a:p>
            <a:pPr marL="228600" indent="-228600">
              <a:buAutoNum type="arabicPeriod"/>
            </a:pPr>
            <a:r>
              <a:rPr lang="en-CA" dirty="0"/>
              <a:t>Show </a:t>
            </a:r>
            <a:r>
              <a:rPr lang="en-CA"/>
              <a:t>how the context </a:t>
            </a:r>
            <a:r>
              <a:rPr lang="en-CA" dirty="0"/>
              <a:t>ribbons work</a:t>
            </a:r>
          </a:p>
          <a:p>
            <a:pPr marL="228600" indent="-228600">
              <a:buAutoNum type="arabicPeriod"/>
            </a:pPr>
            <a:endParaRPr lang="en-CA" dirty="0"/>
          </a:p>
          <a:p>
            <a:pPr marL="228600" indent="-228600">
              <a:buAutoNum type="arabicPeriod"/>
            </a:pPr>
            <a:endParaRPr lang="en-CA" dirty="0"/>
          </a:p>
          <a:p>
            <a:pPr marL="228600" indent="-228600">
              <a:buAutoNum type="arabicPeriod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53909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44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2021-11-25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2021-11-25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2021-11-25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2021-11-25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2021-11-25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2021-11-25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2021-11-25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2021-11-25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2021-11-25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2021-11-25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2021-11-25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2021-11-25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0" y="0"/>
            <a:ext cx="12307078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73583" y="208001"/>
            <a:ext cx="6047943" cy="830933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62500" lnSpcReduction="20000"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5333" b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CA" dirty="0"/>
              <a:t>Excel 2013 Graphs and Charts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53455" y="3002481"/>
            <a:ext cx="2000168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Intermediate Level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258" y="1211264"/>
            <a:ext cx="1648561" cy="161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1A7BD7-41B6-41B0-83EF-CB58A1CB0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237" y="0"/>
            <a:ext cx="5708259" cy="68580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A28DB-B5DE-4094-A2BC-CCC5A1E45532}"/>
              </a:ext>
            </a:extLst>
          </p:cNvPr>
          <p:cNvSpPr txBox="1"/>
          <p:nvPr/>
        </p:nvSpPr>
        <p:spPr>
          <a:xfrm>
            <a:off x="2660822" y="2675239"/>
            <a:ext cx="343517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display the WebEx information for that course</a:t>
            </a:r>
            <a:endParaRPr lang="en-GB" sz="20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5883DCB-30D8-4173-91E6-9B2E9AD30084}"/>
              </a:ext>
            </a:extLst>
          </p:cNvPr>
          <p:cNvGrpSpPr/>
          <p:nvPr/>
        </p:nvGrpSpPr>
        <p:grpSpPr>
          <a:xfrm>
            <a:off x="6096000" y="3029182"/>
            <a:ext cx="4547286" cy="966169"/>
            <a:chOff x="6096000" y="3029182"/>
            <a:chExt cx="4547286" cy="96616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1645BA8-9CD3-4B4E-81A0-F60B92F10C1E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1359243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746A0EA-7490-4D18-A438-FE9236850EE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2438400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E1A7D98-4E08-409D-A44A-D6235C3394C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3566984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3041F54-6A78-46F8-BA3A-BCAA6E01B364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4547286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00A724F-ABEA-4288-B2C9-4630EAA449A9}"/>
              </a:ext>
            </a:extLst>
          </p:cNvPr>
          <p:cNvSpPr txBox="1"/>
          <p:nvPr/>
        </p:nvSpPr>
        <p:spPr>
          <a:xfrm>
            <a:off x="181233" y="5244001"/>
            <a:ext cx="591476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download the ICS file for that course so that you can add it to your Outlook calendar as an event.</a:t>
            </a:r>
            <a:endParaRPr lang="en-GB" sz="20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17B5754-8629-4D1A-B0EF-56335F8DAAA7}"/>
              </a:ext>
            </a:extLst>
          </p:cNvPr>
          <p:cNvGrpSpPr/>
          <p:nvPr/>
        </p:nvGrpSpPr>
        <p:grpSpPr>
          <a:xfrm>
            <a:off x="6096001" y="4304604"/>
            <a:ext cx="4868561" cy="1293340"/>
            <a:chOff x="5943601" y="4152204"/>
            <a:chExt cx="4868561" cy="1293340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650D135-E18D-4921-AB9D-99D10FF61FE2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486856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BDB9215-C155-46AF-830F-3C71610F9DC4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52204"/>
              <a:ext cx="3698788" cy="129334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51FA0C0-A862-4CBE-9DB5-3069BDE33A2A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254549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F8B8748-737F-480E-88F2-60F6DC759346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61168"/>
              <a:ext cx="1285102" cy="128437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B611B86B-06AB-4DC3-9E25-B38DC8E5BE84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53800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794723" y="4730091"/>
            <a:ext cx="4972231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To download the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Courseware file (A PowerPoint file)</a:t>
            </a:r>
          </a:p>
          <a:p>
            <a:r>
              <a:rPr lang="en-CA" sz="2000" b="1" dirty="0"/>
              <a:t>and/or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Sample data files used in the course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  <a:stCxn id="11" idx="3"/>
            <a:endCxn id="20" idx="2"/>
          </p:cNvCxnSpPr>
          <p:nvPr/>
        </p:nvCxnSpPr>
        <p:spPr>
          <a:xfrm flipV="1">
            <a:off x="7766954" y="3190970"/>
            <a:ext cx="1043678" cy="220084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509563" y="1539284"/>
            <a:ext cx="5405205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Download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26A7F7-3E47-4C6B-BC23-AC12809167F1}"/>
              </a:ext>
            </a:extLst>
          </p:cNvPr>
          <p:cNvSpPr txBox="1"/>
          <p:nvPr/>
        </p:nvSpPr>
        <p:spPr>
          <a:xfrm>
            <a:off x="6585165" y="2790860"/>
            <a:ext cx="4450933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click on the </a:t>
            </a:r>
            <a:r>
              <a:rPr lang="en-CA" dirty="0"/>
              <a:t>Course Files Downloads </a:t>
            </a:r>
            <a:r>
              <a:rPr lang="en-CA" b="0" dirty="0"/>
              <a:t>link</a:t>
            </a:r>
            <a:endParaRPr lang="en-GB" b="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20" idx="0"/>
            <a:endCxn id="29" idx="4"/>
          </p:cNvCxnSpPr>
          <p:nvPr/>
        </p:nvCxnSpPr>
        <p:spPr>
          <a:xfrm flipH="1" flipV="1">
            <a:off x="8198874" y="1927377"/>
            <a:ext cx="611758" cy="86348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430CE7EB-6C7F-4FE1-8992-AB61679E6D12}"/>
              </a:ext>
            </a:extLst>
          </p:cNvPr>
          <p:cNvSpPr/>
          <p:nvPr/>
        </p:nvSpPr>
        <p:spPr>
          <a:xfrm>
            <a:off x="7766954" y="1682781"/>
            <a:ext cx="863839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D01D96-E954-41C6-AD11-9C9BC38386C6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CA" sz="2000" b="1" dirty="0"/>
              <a:t>Course Files Download</a:t>
            </a:r>
            <a:r>
              <a:rPr lang="en-CA" sz="2000" dirty="0"/>
              <a:t> – The courseware and the data files which are used in the courses are all available for download any time whether or not you are taking the course.</a:t>
            </a:r>
            <a:endParaRPr lang="en-GB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F06DB4-8352-4ADB-9056-026D1EF16637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03875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29" grpId="0" animBg="1"/>
      <p:bldP spid="29" grpId="1" animBg="1"/>
      <p:bldP spid="29" grpId="2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7D463A-D939-4DF5-A591-FB5AE1C2E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96" y="0"/>
            <a:ext cx="5742122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387080" y="4294361"/>
            <a:ext cx="558643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PowerPoint Courseware File</a:t>
            </a:r>
            <a:r>
              <a:rPr lang="en-CA" sz="2000" dirty="0"/>
              <a:t> is the course itself.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66F5037-725A-447A-B6E2-9433739067E1}"/>
              </a:ext>
            </a:extLst>
          </p:cNvPr>
          <p:cNvGrpSpPr/>
          <p:nvPr/>
        </p:nvGrpSpPr>
        <p:grpSpPr>
          <a:xfrm>
            <a:off x="5973517" y="4090800"/>
            <a:ext cx="752023" cy="985402"/>
            <a:chOff x="5973517" y="4090800"/>
            <a:chExt cx="752023" cy="985402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3998DC7B-3DC3-4AB4-8494-A7C0B9EFE4D5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1538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CA170E0-1F5C-47B1-B979-1D0951CDC31A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366902"/>
              <a:ext cx="752023" cy="12751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FEB0A90-28D9-4543-A7FD-0CF0DAB67F9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090800"/>
              <a:ext cx="743477" cy="40361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31434AE-A0B4-4E1E-A945-461C3038A6A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58178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4B481FA-5B19-4F74-8927-7F0A33112140}"/>
              </a:ext>
            </a:extLst>
          </p:cNvPr>
          <p:cNvSpPr txBox="1"/>
          <p:nvPr/>
        </p:nvSpPr>
        <p:spPr>
          <a:xfrm>
            <a:off x="10434415" y="3551294"/>
            <a:ext cx="1575604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Course Sample File</a:t>
            </a:r>
            <a:r>
              <a:rPr lang="en-CA" sz="2000" dirty="0"/>
              <a:t> is the data file used in the course.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B636495-C626-4BA6-A864-CA5DC132A691}"/>
              </a:ext>
            </a:extLst>
          </p:cNvPr>
          <p:cNvGrpSpPr/>
          <p:nvPr/>
        </p:nvGrpSpPr>
        <p:grpSpPr>
          <a:xfrm>
            <a:off x="8665435" y="4090800"/>
            <a:ext cx="1768980" cy="1002493"/>
            <a:chOff x="8665435" y="4090800"/>
            <a:chExt cx="1768980" cy="1002493"/>
          </a:xfrm>
        </p:grpSpPr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190AF6E6-6324-4468-B2B7-5235BC2DC42B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682527" y="4366902"/>
              <a:ext cx="1751888" cy="26491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800DEC2F-FA0A-4731-BD62-117A81678E6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99619" y="4366901"/>
              <a:ext cx="1734796" cy="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46B17E06-DBFD-462C-9AF4-42A2CCE9129F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65435" y="4090800"/>
              <a:ext cx="1768980" cy="27610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3A07BF9-07AD-4F0D-98F6-BF8888306A8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708164" y="4366902"/>
              <a:ext cx="1726251" cy="72639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8E511A3-3BD6-4A4C-A6FB-01897BEE19E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33241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CA" sz="2000" b="1" dirty="0"/>
              <a:t>Tech Videos</a:t>
            </a:r>
            <a:r>
              <a:rPr lang="en-CA" sz="2000" dirty="0"/>
              <a:t> are the fourth section of the website. As they are created, they will be placed here.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  <a:endCxn id="7" idx="3"/>
          </p:cNvCxnSpPr>
          <p:nvPr/>
        </p:nvCxnSpPr>
        <p:spPr>
          <a:xfrm flipV="1">
            <a:off x="6096000" y="1891557"/>
            <a:ext cx="1017948" cy="143307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7030005" y="1682781"/>
            <a:ext cx="573198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D9898F-F140-4805-9D2E-424562D2A64B}"/>
              </a:ext>
            </a:extLst>
          </p:cNvPr>
          <p:cNvSpPr txBox="1"/>
          <p:nvPr/>
        </p:nvSpPr>
        <p:spPr>
          <a:xfrm>
            <a:off x="509562" y="3952540"/>
            <a:ext cx="558643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Tech Videos</a:t>
            </a:r>
            <a:r>
              <a:rPr lang="en-CA" sz="2000" dirty="0"/>
              <a:t> are short 3 to 15 minute videos featuring solutions to various tech issues.</a:t>
            </a:r>
            <a:endParaRPr lang="en-GB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041BDD-00CA-4A9A-89ED-98783B5738E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52137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  <p:bldP spid="7" grpId="1" animBg="1"/>
      <p:bldP spid="7" grpId="2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1475" y="1254534"/>
            <a:ext cx="11412842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440000" y="3060000"/>
            <a:ext cx="3240000" cy="338400"/>
            <a:chOff x="1537917" y="3043547"/>
            <a:chExt cx="3534442" cy="338554"/>
          </a:xfrm>
        </p:grpSpPr>
        <p:sp>
          <p:nvSpPr>
            <p:cNvPr id="26" name="Rounded Rectangle 25"/>
            <p:cNvSpPr/>
            <p:nvPr/>
          </p:nvSpPr>
          <p:spPr>
            <a:xfrm>
              <a:off x="1556967" y="3128757"/>
              <a:ext cx="3515392" cy="197311"/>
            </a:xfrm>
            <a:prstGeom prst="roundRect">
              <a:avLst/>
            </a:prstGeom>
            <a:solidFill>
              <a:srgbClr val="00B0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537917" y="3043547"/>
              <a:ext cx="35153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600" dirty="0"/>
                <a:t>Chart Types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440000" y="3420000"/>
            <a:ext cx="3240000" cy="338400"/>
            <a:chOff x="1537917" y="3043547"/>
            <a:chExt cx="3534442" cy="338554"/>
          </a:xfrm>
        </p:grpSpPr>
        <p:sp>
          <p:nvSpPr>
            <p:cNvPr id="36" name="Rounded Rectangle 35"/>
            <p:cNvSpPr/>
            <p:nvPr/>
          </p:nvSpPr>
          <p:spPr>
            <a:xfrm>
              <a:off x="1556967" y="3128757"/>
              <a:ext cx="3515392" cy="197311"/>
            </a:xfrm>
            <a:prstGeom prst="roundRect">
              <a:avLst/>
            </a:prstGeom>
            <a:solidFill>
              <a:srgbClr val="00B0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537917" y="3043547"/>
              <a:ext cx="35153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600" dirty="0"/>
                <a:t>Parts of the Chart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440000" y="3780000"/>
            <a:ext cx="3240000" cy="338400"/>
            <a:chOff x="1537917" y="3043547"/>
            <a:chExt cx="3534442" cy="338554"/>
          </a:xfrm>
        </p:grpSpPr>
        <p:sp>
          <p:nvSpPr>
            <p:cNvPr id="39" name="Rounded Rectangle 38"/>
            <p:cNvSpPr/>
            <p:nvPr/>
          </p:nvSpPr>
          <p:spPr>
            <a:xfrm>
              <a:off x="1556967" y="3128757"/>
              <a:ext cx="3515392" cy="197311"/>
            </a:xfrm>
            <a:prstGeom prst="roundRect">
              <a:avLst/>
            </a:prstGeom>
            <a:solidFill>
              <a:srgbClr val="00B0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537917" y="3043547"/>
              <a:ext cx="35153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600" dirty="0"/>
                <a:t>Context Ribbons - Design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440000" y="4140000"/>
            <a:ext cx="3240000" cy="338400"/>
            <a:chOff x="1537917" y="3043547"/>
            <a:chExt cx="3534442" cy="338554"/>
          </a:xfrm>
        </p:grpSpPr>
        <p:sp>
          <p:nvSpPr>
            <p:cNvPr id="42" name="Rounded Rectangle 41"/>
            <p:cNvSpPr/>
            <p:nvPr/>
          </p:nvSpPr>
          <p:spPr>
            <a:xfrm>
              <a:off x="1556967" y="3128757"/>
              <a:ext cx="3515392" cy="197311"/>
            </a:xfrm>
            <a:prstGeom prst="roundRect">
              <a:avLst/>
            </a:prstGeom>
            <a:solidFill>
              <a:srgbClr val="00B0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537917" y="3043547"/>
              <a:ext cx="35153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600" dirty="0"/>
                <a:t>Context Ribbons - Layout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440000" y="4500000"/>
            <a:ext cx="3240000" cy="338400"/>
            <a:chOff x="1537917" y="3043547"/>
            <a:chExt cx="3534442" cy="338554"/>
          </a:xfrm>
        </p:grpSpPr>
        <p:sp>
          <p:nvSpPr>
            <p:cNvPr id="45" name="Rounded Rectangle 44"/>
            <p:cNvSpPr/>
            <p:nvPr/>
          </p:nvSpPr>
          <p:spPr>
            <a:xfrm>
              <a:off x="1556967" y="3128757"/>
              <a:ext cx="3515392" cy="197311"/>
            </a:xfrm>
            <a:prstGeom prst="roundRect">
              <a:avLst/>
            </a:prstGeom>
            <a:solidFill>
              <a:srgbClr val="00B0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537917" y="3043547"/>
              <a:ext cx="35153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600" dirty="0"/>
                <a:t>Context Ribbons - Format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7045169" y="2710877"/>
            <a:ext cx="3240000" cy="338400"/>
            <a:chOff x="1537917" y="3043547"/>
            <a:chExt cx="3534442" cy="338554"/>
          </a:xfrm>
        </p:grpSpPr>
        <p:sp>
          <p:nvSpPr>
            <p:cNvPr id="48" name="Rounded Rectangle 47"/>
            <p:cNvSpPr/>
            <p:nvPr/>
          </p:nvSpPr>
          <p:spPr>
            <a:xfrm>
              <a:off x="1556967" y="3128757"/>
              <a:ext cx="3515392" cy="197311"/>
            </a:xfrm>
            <a:prstGeom prst="roundRect">
              <a:avLst/>
            </a:prstGeom>
            <a:solidFill>
              <a:srgbClr val="00B0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537917" y="3043547"/>
              <a:ext cx="35153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600" dirty="0"/>
                <a:t>Choosing the Data You Present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7064219" y="3420000"/>
            <a:ext cx="3240000" cy="338554"/>
            <a:chOff x="1537917" y="3043547"/>
            <a:chExt cx="3534442" cy="338554"/>
          </a:xfrm>
        </p:grpSpPr>
        <p:sp>
          <p:nvSpPr>
            <p:cNvPr id="51" name="Rounded Rectangle 50"/>
            <p:cNvSpPr/>
            <p:nvPr/>
          </p:nvSpPr>
          <p:spPr>
            <a:xfrm>
              <a:off x="1556967" y="3128757"/>
              <a:ext cx="3515392" cy="197311"/>
            </a:xfrm>
            <a:prstGeom prst="roundRect">
              <a:avLst/>
            </a:prstGeom>
            <a:solidFill>
              <a:srgbClr val="00B0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537917" y="3043547"/>
              <a:ext cx="35153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600" dirty="0"/>
                <a:t>Making a Pie Chart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7064219" y="3780000"/>
            <a:ext cx="3240000" cy="338554"/>
            <a:chOff x="1537917" y="3043547"/>
            <a:chExt cx="3534442" cy="338554"/>
          </a:xfrm>
        </p:grpSpPr>
        <p:sp>
          <p:nvSpPr>
            <p:cNvPr id="54" name="Rounded Rectangle 53"/>
            <p:cNvSpPr/>
            <p:nvPr/>
          </p:nvSpPr>
          <p:spPr>
            <a:xfrm>
              <a:off x="1556967" y="3128757"/>
              <a:ext cx="3515392" cy="197311"/>
            </a:xfrm>
            <a:prstGeom prst="roundRect">
              <a:avLst/>
            </a:prstGeom>
            <a:solidFill>
              <a:srgbClr val="00B0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537917" y="3043547"/>
              <a:ext cx="35153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600" dirty="0"/>
                <a:t>Making a Doughnut Chart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7073744" y="4140000"/>
            <a:ext cx="3240000" cy="338554"/>
            <a:chOff x="1537917" y="3043547"/>
            <a:chExt cx="3534442" cy="338554"/>
          </a:xfrm>
        </p:grpSpPr>
        <p:sp>
          <p:nvSpPr>
            <p:cNvPr id="57" name="Rounded Rectangle 56"/>
            <p:cNvSpPr/>
            <p:nvPr/>
          </p:nvSpPr>
          <p:spPr>
            <a:xfrm>
              <a:off x="1556967" y="3128757"/>
              <a:ext cx="3515392" cy="197311"/>
            </a:xfrm>
            <a:prstGeom prst="roundRect">
              <a:avLst/>
            </a:prstGeom>
            <a:solidFill>
              <a:srgbClr val="00B0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537917" y="3043547"/>
              <a:ext cx="35153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600" dirty="0"/>
                <a:t>Tips for Formatting Your Chart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1440000" y="2700000"/>
            <a:ext cx="3240000" cy="338400"/>
            <a:chOff x="1537917" y="3043547"/>
            <a:chExt cx="3534442" cy="338554"/>
          </a:xfrm>
        </p:grpSpPr>
        <p:sp>
          <p:nvSpPr>
            <p:cNvPr id="69" name="Rounded Rectangle 68"/>
            <p:cNvSpPr/>
            <p:nvPr/>
          </p:nvSpPr>
          <p:spPr>
            <a:xfrm>
              <a:off x="1556967" y="3128757"/>
              <a:ext cx="3515392" cy="197311"/>
            </a:xfrm>
            <a:prstGeom prst="roundRect">
              <a:avLst/>
            </a:prstGeom>
            <a:solidFill>
              <a:srgbClr val="00B0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537917" y="3043547"/>
              <a:ext cx="35153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600" dirty="0"/>
                <a:t>What is our direction in this course?</a:t>
              </a: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7045169" y="3060000"/>
            <a:ext cx="3240000" cy="338554"/>
            <a:chOff x="1537917" y="3043547"/>
            <a:chExt cx="3534442" cy="338554"/>
          </a:xfrm>
        </p:grpSpPr>
        <p:sp>
          <p:nvSpPr>
            <p:cNvPr id="73" name="Rounded Rectangle 72"/>
            <p:cNvSpPr/>
            <p:nvPr/>
          </p:nvSpPr>
          <p:spPr>
            <a:xfrm>
              <a:off x="1556967" y="3128757"/>
              <a:ext cx="3515392" cy="197311"/>
            </a:xfrm>
            <a:prstGeom prst="roundRect">
              <a:avLst/>
            </a:prstGeom>
            <a:solidFill>
              <a:srgbClr val="00B0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537917" y="3043547"/>
              <a:ext cx="35153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600" dirty="0"/>
                <a:t>Making a Column/Bar Chart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2652711" y="628247"/>
            <a:ext cx="7805740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Rounded Rectangle 31"/>
          <p:cNvSpPr/>
          <p:nvPr/>
        </p:nvSpPr>
        <p:spPr>
          <a:xfrm>
            <a:off x="2652710" y="971911"/>
            <a:ext cx="2862265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Rounded Rectangle 32"/>
          <p:cNvSpPr/>
          <p:nvPr/>
        </p:nvSpPr>
        <p:spPr>
          <a:xfrm>
            <a:off x="1885949" y="1279396"/>
            <a:ext cx="4448175" cy="23536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Rounded Rectangle 33"/>
          <p:cNvSpPr/>
          <p:nvPr/>
        </p:nvSpPr>
        <p:spPr>
          <a:xfrm>
            <a:off x="1885949" y="1575395"/>
            <a:ext cx="8029576" cy="23536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Rounded Rectangle 34"/>
          <p:cNvSpPr/>
          <p:nvPr/>
        </p:nvSpPr>
        <p:spPr>
          <a:xfrm>
            <a:off x="1885949" y="1862266"/>
            <a:ext cx="4648201" cy="23536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6" name="Rounded Rectangle 35"/>
          <p:cNvSpPr/>
          <p:nvPr/>
        </p:nvSpPr>
        <p:spPr>
          <a:xfrm>
            <a:off x="742950" y="3267074"/>
            <a:ext cx="3695700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Rounded Rectangle 36"/>
          <p:cNvSpPr/>
          <p:nvPr/>
        </p:nvSpPr>
        <p:spPr>
          <a:xfrm>
            <a:off x="1245244" y="3646432"/>
            <a:ext cx="4507855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8" name="Rounded Rectangle 37"/>
          <p:cNvSpPr/>
          <p:nvPr/>
        </p:nvSpPr>
        <p:spPr>
          <a:xfrm>
            <a:off x="1245243" y="4019245"/>
            <a:ext cx="7784457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9" name="Rounded Rectangle 38"/>
          <p:cNvSpPr/>
          <p:nvPr/>
        </p:nvSpPr>
        <p:spPr>
          <a:xfrm>
            <a:off x="1245243" y="4313909"/>
            <a:ext cx="1355081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0" name="Rounded Rectangle 39"/>
          <p:cNvSpPr/>
          <p:nvPr/>
        </p:nvSpPr>
        <p:spPr>
          <a:xfrm>
            <a:off x="2286009" y="4589950"/>
            <a:ext cx="8801091" cy="5112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Rounded Rectangle 40"/>
          <p:cNvSpPr/>
          <p:nvPr/>
        </p:nvSpPr>
        <p:spPr>
          <a:xfrm>
            <a:off x="2286009" y="5154796"/>
            <a:ext cx="9296391" cy="5112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Rounded Rectangle 41"/>
          <p:cNvSpPr/>
          <p:nvPr/>
        </p:nvSpPr>
        <p:spPr>
          <a:xfrm>
            <a:off x="2305051" y="5715726"/>
            <a:ext cx="7334250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3" name="Rounded Rectangle 42"/>
          <p:cNvSpPr/>
          <p:nvPr/>
        </p:nvSpPr>
        <p:spPr>
          <a:xfrm>
            <a:off x="2309120" y="6026890"/>
            <a:ext cx="7334250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3652136" y="98384"/>
            <a:ext cx="4361607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What is our direction in this course?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00325" y="553895"/>
            <a:ext cx="8210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I will be assuming you have a basic knowledge Excel: navigation, screen layout, etc.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00324" y="893182"/>
            <a:ext cx="3038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You must know the following: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4007" y="2467243"/>
            <a:ext cx="8547529" cy="369332"/>
          </a:xfrm>
          <a:prstGeom prst="rect">
            <a:avLst/>
          </a:prstGeom>
          <a:solidFill>
            <a:srgbClr val="F1F8EC"/>
          </a:solidFill>
          <a:effectLst>
            <a:glow rad="139700">
              <a:schemeClr val="accent6">
                <a:satMod val="175000"/>
                <a:alpha val="40000"/>
              </a:scheme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effectLst/>
              </a:rPr>
              <a:t>Our </a:t>
            </a:r>
            <a:r>
              <a:rPr lang="en-CA" b="1" i="1" dirty="0">
                <a:effectLst/>
              </a:rPr>
              <a:t>goal</a:t>
            </a:r>
            <a:r>
              <a:rPr lang="en-CA" dirty="0">
                <a:effectLst/>
              </a:rPr>
              <a:t> is to work with the data so that it is represented in a chart in a meaningful way.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9731" y="3206928"/>
            <a:ext cx="391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To accomplish our goal we will have to: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3576260"/>
            <a:ext cx="9273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CA" dirty="0"/>
              <a:t>Know what we want to represent with the data.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199" y="3945592"/>
            <a:ext cx="8362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Learn the tools to restrict and present the data so it represents what we need it to.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6525" y="1204178"/>
            <a:ext cx="950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AutoNum type="arabicPeriod"/>
            </a:pPr>
            <a:r>
              <a:rPr lang="en-CA" dirty="0"/>
              <a:t>What are ribbons both regular and contextual.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6525" y="1505240"/>
            <a:ext cx="9572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+mj-lt"/>
              <a:buAutoNum type="arabicPeriod" startAt="2"/>
            </a:pPr>
            <a:r>
              <a:rPr lang="en-CA" dirty="0"/>
              <a:t>What are spreadsheets, how to navigate them, and how do you create more of them.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14482" y="1794792"/>
            <a:ext cx="9929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What is a dialog box and what is a window pane.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9150" y="4249732"/>
            <a:ext cx="188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/>
            <a:r>
              <a:rPr lang="en-CA" dirty="0"/>
              <a:t>Tools such as: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85875" y="451228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b="1" i="1" dirty="0"/>
              <a:t>Filter 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38384" y="4507286"/>
            <a:ext cx="9448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A filter presents an arrow in the column header which lets you allow or restrict what rows you display based upon the data you filter from that column.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66950" y="5079938"/>
            <a:ext cx="9410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You can sort ascending or descending, top to bottom or left to right, using one or more columns by value, cell color, font color, or cell icon.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76357" y="5079938"/>
            <a:ext cx="790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b="1" i="1" dirty="0"/>
              <a:t>Sort</a:t>
            </a:r>
            <a:r>
              <a:rPr lang="en-CA" dirty="0"/>
              <a:t> –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76475" y="5638535"/>
            <a:ext cx="757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Group together rows by subtotalling cells in a column using a specific function.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84625" y="5638535"/>
            <a:ext cx="1191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b="1" i="1" dirty="0"/>
              <a:t>Subtotal</a:t>
            </a:r>
            <a:r>
              <a:rPr lang="en-CA" dirty="0"/>
              <a:t> 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76475" y="5950717"/>
            <a:ext cx="757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Bind selected rows or columns together so they can be collapsed or expanded.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45245" y="5969767"/>
            <a:ext cx="1040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b="1" i="1" dirty="0"/>
              <a:t>Group</a:t>
            </a:r>
            <a:r>
              <a:rPr lang="en-CA" dirty="0"/>
              <a:t> –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46525" y="548520"/>
            <a:ext cx="165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b="1" i="1" dirty="0"/>
              <a:t>Assumption 1</a:t>
            </a:r>
            <a:r>
              <a:rPr lang="en-CA" dirty="0"/>
              <a:t>: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51295" y="900539"/>
            <a:ext cx="155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b="1" i="1" dirty="0"/>
              <a:t>Assumption 2</a:t>
            </a:r>
            <a:r>
              <a:rPr lang="en-CA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05851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0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000"/>
                            </p:stCondLst>
                            <p:childTnLst>
                              <p:par>
                                <p:cTn id="1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2000"/>
                            </p:stCondLst>
                            <p:childTnLst>
                              <p:par>
                                <p:cTn id="2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00"/>
                            </p:stCondLst>
                            <p:childTnLst>
                              <p:par>
                                <p:cTn id="21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2000"/>
                            </p:stCondLst>
                            <p:childTnLst>
                              <p:par>
                                <p:cTn id="2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6" grpId="0"/>
      <p:bldP spid="7" grpId="0"/>
      <p:bldP spid="8" grpId="0" animBg="1"/>
      <p:bldP spid="8" grpId="1" animBg="1"/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17" grpId="1"/>
      <p:bldP spid="21" grpId="0"/>
      <p:bldP spid="19" grpId="0"/>
      <p:bldP spid="22" grpId="0"/>
      <p:bldP spid="22" grpId="1"/>
      <p:bldP spid="20" grpId="0"/>
      <p:bldP spid="23" grpId="0"/>
      <p:bldP spid="23" grpId="1"/>
      <p:bldP spid="18" grpId="0"/>
      <p:bldP spid="24" grpId="0"/>
      <p:bldP spid="24" grpId="1"/>
      <p:bldP spid="29" grpId="0"/>
      <p:bldP spid="29" grpId="1"/>
      <p:bldP spid="30" grpId="0"/>
      <p:bldP spid="3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96" y="905336"/>
            <a:ext cx="10058400" cy="1105217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856318" y="2084418"/>
            <a:ext cx="10406357" cy="338554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Column</a:t>
            </a:r>
            <a:r>
              <a:rPr lang="en-CA" sz="1600" dirty="0"/>
              <a:t>  &amp; </a:t>
            </a:r>
            <a:r>
              <a:rPr lang="en-CA" sz="1600" b="1" dirty="0"/>
              <a:t>Bar</a:t>
            </a:r>
            <a:r>
              <a:rPr lang="en-CA" sz="1600" dirty="0"/>
              <a:t> – Used to show the changes in data over a period of time or to illustrate comparisons among items.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6318" y="2508371"/>
            <a:ext cx="10406357" cy="33855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Line</a:t>
            </a:r>
            <a:r>
              <a:rPr lang="en-CA" sz="1600" dirty="0"/>
              <a:t> – Uses lines to plot trends and changes in data over time.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6318" y="2925165"/>
            <a:ext cx="10406357" cy="58477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Pie &amp; Doughnut</a:t>
            </a:r>
            <a:r>
              <a:rPr lang="en-CA" sz="1600" dirty="0"/>
              <a:t> – A Pie chart can only display one series of data. It represents data in percentages and emphasizes</a:t>
            </a:r>
          </a:p>
          <a:p>
            <a:pPr marL="1527175"/>
            <a:r>
              <a:rPr lang="en-CA" sz="1600" dirty="0"/>
              <a:t>significant elements in the data.  A Doughnut chart has rings and each ring represents one set of data.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6322" y="3591815"/>
            <a:ext cx="10406357" cy="33855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Area</a:t>
            </a:r>
            <a:r>
              <a:rPr lang="en-CA" sz="1600" dirty="0"/>
              <a:t> – Displays the magnitude of change over time.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6322" y="4012244"/>
            <a:ext cx="10406357" cy="33855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Scatter</a:t>
            </a:r>
            <a:r>
              <a:rPr lang="en-CA" sz="1600" dirty="0"/>
              <a:t> – Observes how the values of two series compares over time or other category.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60175" y="4792902"/>
            <a:ext cx="9902499" cy="338554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Stocks</a:t>
            </a:r>
            <a:r>
              <a:rPr lang="en-CA" sz="1600" dirty="0"/>
              <a:t> – Shows opening and closing prices and the volume of shares traded during a certain period of time.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60175" y="5218983"/>
            <a:ext cx="9902500" cy="33855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Surface</a:t>
            </a:r>
            <a:r>
              <a:rPr lang="en-CA" sz="1600" dirty="0"/>
              <a:t> – Used to determine the optimum combination between two sets of data.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60175" y="5645064"/>
            <a:ext cx="9902500" cy="33855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Doughnut </a:t>
            </a:r>
            <a:r>
              <a:rPr lang="en-CA" sz="1600" dirty="0"/>
              <a:t>– Similar to pie charts but can show a multiple series of data.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60171" y="6071145"/>
            <a:ext cx="9902504" cy="33855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Bubble</a:t>
            </a:r>
            <a:r>
              <a:rPr lang="en-CA" sz="1600" dirty="0"/>
              <a:t> – Similar to scatter chart, except it compares sets of three values instead of two.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60173" y="6491574"/>
            <a:ext cx="9902502" cy="33855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Radar</a:t>
            </a:r>
            <a:r>
              <a:rPr lang="en-CA" sz="1600" dirty="0"/>
              <a:t> – Displays data relative to a center point.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39038" y="323681"/>
            <a:ext cx="2621819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Chart Types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427014" y="1166409"/>
            <a:ext cx="609891" cy="186532"/>
          </a:xfrm>
          <a:prstGeom prst="round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5427014" y="1395377"/>
            <a:ext cx="304945" cy="165821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5427014" y="1589228"/>
            <a:ext cx="304945" cy="184293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5751830" y="1397781"/>
            <a:ext cx="285075" cy="163417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5751830" y="1585905"/>
            <a:ext cx="285075" cy="187616"/>
          </a:xfrm>
          <a:prstGeom prst="round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6056914" y="1154173"/>
            <a:ext cx="322525" cy="431536"/>
          </a:xfrm>
          <a:prstGeom prst="round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6055567" y="1152824"/>
            <a:ext cx="322525" cy="454535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ounded Rectangle 25"/>
          <p:cNvSpPr/>
          <p:nvPr/>
        </p:nvSpPr>
        <p:spPr>
          <a:xfrm>
            <a:off x="6062764" y="1159569"/>
            <a:ext cx="322525" cy="425242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6061416" y="1158221"/>
            <a:ext cx="322525" cy="425242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6059614" y="1156873"/>
            <a:ext cx="322525" cy="42524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TextBox 24"/>
          <p:cNvSpPr txBox="1"/>
          <p:nvPr/>
        </p:nvSpPr>
        <p:spPr>
          <a:xfrm>
            <a:off x="856319" y="4413133"/>
            <a:ext cx="1280392" cy="338554"/>
          </a:xfrm>
          <a:prstGeom prst="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CA" sz="1600" b="1" dirty="0"/>
              <a:t>Other Charts</a:t>
            </a:r>
            <a:endParaRPr lang="en-CA" sz="1600" dirty="0"/>
          </a:p>
        </p:txBody>
      </p:sp>
    </p:spTree>
    <p:extLst>
      <p:ext uri="{BB962C8B-B14F-4D97-AF65-F5344CB8AC3E}">
        <p14:creationId xmlns:p14="http://schemas.microsoft.com/office/powerpoint/2010/main" val="231890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1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5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6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0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"/>
                            </p:stCondLst>
                            <p:childTnLst>
                              <p:par>
                                <p:cTn id="183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6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0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3" grpId="1" animBg="1"/>
      <p:bldP spid="23" grpId="2" animBg="1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752" y="2298600"/>
            <a:ext cx="4478773" cy="25993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39038" y="323681"/>
            <a:ext cx="2621819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Parts of the Chart</a:t>
            </a:r>
          </a:p>
        </p:txBody>
      </p:sp>
      <p:sp>
        <p:nvSpPr>
          <p:cNvPr id="7" name="Line Callout 1 6"/>
          <p:cNvSpPr/>
          <p:nvPr/>
        </p:nvSpPr>
        <p:spPr>
          <a:xfrm>
            <a:off x="4386101" y="2321789"/>
            <a:ext cx="3281523" cy="2555012"/>
          </a:xfrm>
          <a:prstGeom prst="borderCallout1">
            <a:avLst>
              <a:gd name="adj1" fmla="val 78"/>
              <a:gd name="adj2" fmla="val 296"/>
              <a:gd name="adj3" fmla="val -4229"/>
              <a:gd name="adj4" fmla="val -19570"/>
            </a:avLst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322897" y="2196525"/>
            <a:ext cx="3415624" cy="58477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Plot Area </a:t>
            </a:r>
            <a:r>
              <a:rPr lang="en-CA" sz="1600" dirty="0"/>
              <a:t>– a graphical representation of the data selected.</a:t>
            </a:r>
          </a:p>
        </p:txBody>
      </p:sp>
      <p:sp>
        <p:nvSpPr>
          <p:cNvPr id="9" name="Line Callout 1 8"/>
          <p:cNvSpPr/>
          <p:nvPr/>
        </p:nvSpPr>
        <p:spPr>
          <a:xfrm>
            <a:off x="3893054" y="2276475"/>
            <a:ext cx="4513786" cy="2635392"/>
          </a:xfrm>
          <a:prstGeom prst="borderCallout1">
            <a:avLst>
              <a:gd name="adj1" fmla="val 45891"/>
              <a:gd name="adj2" fmla="val 100127"/>
              <a:gd name="adj3" fmla="val 11129"/>
              <a:gd name="adj4" fmla="val 103473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/>
          <p:cNvSpPr txBox="1"/>
          <p:nvPr/>
        </p:nvSpPr>
        <p:spPr>
          <a:xfrm>
            <a:off x="8561373" y="2437266"/>
            <a:ext cx="3269182" cy="58477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Chart Area</a:t>
            </a:r>
            <a:r>
              <a:rPr lang="en-CA" sz="1600" dirty="0"/>
              <a:t> – Where the plot, axes, legend and title reside.</a:t>
            </a:r>
          </a:p>
        </p:txBody>
      </p:sp>
      <p:sp>
        <p:nvSpPr>
          <p:cNvPr id="11" name="Line Callout 1 10"/>
          <p:cNvSpPr/>
          <p:nvPr/>
        </p:nvSpPr>
        <p:spPr>
          <a:xfrm>
            <a:off x="4477256" y="2572508"/>
            <a:ext cx="218569" cy="2009017"/>
          </a:xfrm>
          <a:prstGeom prst="borderCallout1">
            <a:avLst>
              <a:gd name="adj1" fmla="val 50750"/>
              <a:gd name="adj2" fmla="val -3333"/>
              <a:gd name="adj3" fmla="val 102474"/>
              <a:gd name="adj4" fmla="val -333210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/>
          <p:cNvSpPr txBox="1"/>
          <p:nvPr/>
        </p:nvSpPr>
        <p:spPr>
          <a:xfrm>
            <a:off x="322897" y="4327092"/>
            <a:ext cx="3415624" cy="5847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Vertical Axis </a:t>
            </a:r>
            <a:r>
              <a:rPr lang="en-CA" sz="1600" dirty="0"/>
              <a:t>(y-axis) - serves as a reference for plotting data.</a:t>
            </a:r>
          </a:p>
        </p:txBody>
      </p:sp>
      <p:sp>
        <p:nvSpPr>
          <p:cNvPr id="14" name="Line Callout 1 13"/>
          <p:cNvSpPr/>
          <p:nvPr/>
        </p:nvSpPr>
        <p:spPr>
          <a:xfrm rot="729533">
            <a:off x="4758213" y="4629098"/>
            <a:ext cx="827726" cy="133455"/>
          </a:xfrm>
          <a:prstGeom prst="borderCallout1">
            <a:avLst>
              <a:gd name="adj1" fmla="val 101103"/>
              <a:gd name="adj2" fmla="val 52581"/>
              <a:gd name="adj3" fmla="val 447364"/>
              <a:gd name="adj4" fmla="val 97230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3893054" y="5284099"/>
            <a:ext cx="4513786" cy="5847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Horizontal Axis </a:t>
            </a:r>
            <a:r>
              <a:rPr lang="en-CA" sz="1600" dirty="0"/>
              <a:t>(x-axis) - serves as a reference for plotting data.</a:t>
            </a:r>
          </a:p>
        </p:txBody>
      </p:sp>
      <p:sp>
        <p:nvSpPr>
          <p:cNvPr id="16" name="Line Callout 1 15"/>
          <p:cNvSpPr/>
          <p:nvPr/>
        </p:nvSpPr>
        <p:spPr>
          <a:xfrm>
            <a:off x="7718583" y="2343150"/>
            <a:ext cx="579658" cy="2533649"/>
          </a:xfrm>
          <a:prstGeom prst="borderCallout1">
            <a:avLst>
              <a:gd name="adj1" fmla="val 49008"/>
              <a:gd name="adj2" fmla="val 99359"/>
              <a:gd name="adj3" fmla="val 95129"/>
              <a:gd name="adj4" fmla="val 144278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TextBox 16"/>
          <p:cNvSpPr txBox="1"/>
          <p:nvPr/>
        </p:nvSpPr>
        <p:spPr>
          <a:xfrm>
            <a:off x="8561373" y="4327092"/>
            <a:ext cx="3269182" cy="58477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Legend</a:t>
            </a:r>
            <a:r>
              <a:rPr lang="en-CA" sz="1600" dirty="0"/>
              <a:t> - Shows the data series name corresponding to each data marker.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2897" y="929902"/>
            <a:ext cx="5527645" cy="58477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Data Markers </a:t>
            </a:r>
            <a:r>
              <a:rPr lang="en-CA" sz="1600" dirty="0"/>
              <a:t>(or Data Points) - Symbols, in this case bars, on the chart that represents individual values from the data table.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4661012" y="1514677"/>
            <a:ext cx="739663" cy="139997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6953305" y="1760899"/>
            <a:ext cx="717162" cy="1261142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7031979" y="929902"/>
            <a:ext cx="4418251" cy="830997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Data Series </a:t>
            </a:r>
            <a:r>
              <a:rPr lang="en-CA" sz="1600" dirty="0"/>
              <a:t>- A group of related values.  In this example there are only two in each series; one under </a:t>
            </a:r>
            <a:r>
              <a:rPr lang="en-CA" sz="1600" b="1" dirty="0"/>
              <a:t>Units</a:t>
            </a:r>
            <a:r>
              <a:rPr lang="en-CA" sz="1600" dirty="0"/>
              <a:t> and the other under </a:t>
            </a:r>
            <a:r>
              <a:rPr lang="en-CA" sz="1600" b="1" dirty="0"/>
              <a:t>UnitCost</a:t>
            </a:r>
            <a:r>
              <a:rPr lang="en-CA" sz="1600" dirty="0"/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90708" y="1788399"/>
            <a:ext cx="1162597" cy="33855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algn="ctr"/>
            <a:r>
              <a:rPr lang="en-CA" dirty="0"/>
              <a:t>Chart Wall</a:t>
            </a:r>
          </a:p>
        </p:txBody>
      </p:sp>
      <p:cxnSp>
        <p:nvCxnSpPr>
          <p:cNvPr id="24" name="Straight Arrow Connector 23"/>
          <p:cNvCxnSpPr>
            <a:stCxn id="23" idx="2"/>
          </p:cNvCxnSpPr>
          <p:nvPr/>
        </p:nvCxnSpPr>
        <p:spPr>
          <a:xfrm>
            <a:off x="6372007" y="2126953"/>
            <a:ext cx="251178" cy="46460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561374" y="5284099"/>
            <a:ext cx="2363802" cy="33855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algn="ctr"/>
            <a:r>
              <a:rPr lang="en-CA" dirty="0"/>
              <a:t>Chart Floor (in 3D charts)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flipH="1" flipV="1">
            <a:off x="6886575" y="4029075"/>
            <a:ext cx="2276475" cy="125502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862953" y="1686324"/>
            <a:ext cx="1724978" cy="338554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Title</a:t>
            </a:r>
            <a:r>
              <a:rPr lang="en-CA" sz="1600" dirty="0"/>
              <a:t> – Chart Title.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7229475" y="1760899"/>
            <a:ext cx="435555" cy="2011001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Line Callout 1 35"/>
          <p:cNvSpPr/>
          <p:nvPr/>
        </p:nvSpPr>
        <p:spPr>
          <a:xfrm>
            <a:off x="3981450" y="2343150"/>
            <a:ext cx="952500" cy="180975"/>
          </a:xfrm>
          <a:prstGeom prst="borderCallout1">
            <a:avLst>
              <a:gd name="adj1" fmla="val 2961"/>
              <a:gd name="adj2" fmla="val -333"/>
              <a:gd name="adj3" fmla="val -166447"/>
              <a:gd name="adj4" fmla="val -27333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0917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50" grpId="0" animBg="1"/>
      <p:bldP spid="23" grpId="0" animBg="1"/>
      <p:bldP spid="26" grpId="0" animBg="1"/>
      <p:bldP spid="29" grpId="0" animBg="1"/>
      <p:bldP spid="3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ounded Rectangle 46"/>
          <p:cNvSpPr/>
          <p:nvPr/>
        </p:nvSpPr>
        <p:spPr>
          <a:xfrm>
            <a:off x="221350" y="3691561"/>
            <a:ext cx="1305698" cy="167207"/>
          </a:xfrm>
          <a:prstGeom prst="round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8" name="Rounded Rectangle 47"/>
          <p:cNvSpPr/>
          <p:nvPr/>
        </p:nvSpPr>
        <p:spPr>
          <a:xfrm>
            <a:off x="221350" y="3945288"/>
            <a:ext cx="1305698" cy="167207"/>
          </a:xfrm>
          <a:prstGeom prst="round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9" name="Rounded Rectangle 48"/>
          <p:cNvSpPr/>
          <p:nvPr/>
        </p:nvSpPr>
        <p:spPr>
          <a:xfrm>
            <a:off x="221350" y="4179363"/>
            <a:ext cx="1305698" cy="167207"/>
          </a:xfrm>
          <a:prstGeom prst="round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0" name="Rounded Rectangle 49"/>
          <p:cNvSpPr/>
          <p:nvPr/>
        </p:nvSpPr>
        <p:spPr>
          <a:xfrm>
            <a:off x="221350" y="4423082"/>
            <a:ext cx="1305698" cy="167207"/>
          </a:xfrm>
          <a:prstGeom prst="round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1" name="Rounded Rectangle 50"/>
          <p:cNvSpPr/>
          <p:nvPr/>
        </p:nvSpPr>
        <p:spPr>
          <a:xfrm>
            <a:off x="218614" y="4666801"/>
            <a:ext cx="1305698" cy="167207"/>
          </a:xfrm>
          <a:prstGeom prst="round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2" name="Rounded Rectangle 51"/>
          <p:cNvSpPr/>
          <p:nvPr/>
        </p:nvSpPr>
        <p:spPr>
          <a:xfrm>
            <a:off x="218614" y="4919164"/>
            <a:ext cx="1305698" cy="167207"/>
          </a:xfrm>
          <a:prstGeom prst="round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3" name="Rounded Rectangle 52"/>
          <p:cNvSpPr/>
          <p:nvPr/>
        </p:nvSpPr>
        <p:spPr>
          <a:xfrm>
            <a:off x="218614" y="5151146"/>
            <a:ext cx="1305698" cy="167207"/>
          </a:xfrm>
          <a:prstGeom prst="round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4" name="Rounded Rectangle 53"/>
          <p:cNvSpPr/>
          <p:nvPr/>
        </p:nvSpPr>
        <p:spPr>
          <a:xfrm>
            <a:off x="218614" y="5416610"/>
            <a:ext cx="1305698" cy="167207"/>
          </a:xfrm>
          <a:prstGeom prst="round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5" name="Rounded Rectangle 54"/>
          <p:cNvSpPr/>
          <p:nvPr/>
        </p:nvSpPr>
        <p:spPr>
          <a:xfrm>
            <a:off x="232975" y="5642041"/>
            <a:ext cx="1305698" cy="167207"/>
          </a:xfrm>
          <a:prstGeom prst="round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6" name="Rounded Rectangle 55"/>
          <p:cNvSpPr/>
          <p:nvPr/>
        </p:nvSpPr>
        <p:spPr>
          <a:xfrm>
            <a:off x="243183" y="5885760"/>
            <a:ext cx="1305698" cy="167207"/>
          </a:xfrm>
          <a:prstGeom prst="round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7" name="Rounded Rectangle 56"/>
          <p:cNvSpPr/>
          <p:nvPr/>
        </p:nvSpPr>
        <p:spPr>
          <a:xfrm>
            <a:off x="243449" y="6141593"/>
            <a:ext cx="1305698" cy="167207"/>
          </a:xfrm>
          <a:prstGeom prst="round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4" y="758217"/>
            <a:ext cx="10058400" cy="1564640"/>
          </a:xfrm>
          <a:prstGeom prst="rect">
            <a:avLst/>
          </a:prstGeom>
        </p:spPr>
      </p:pic>
      <p:sp>
        <p:nvSpPr>
          <p:cNvPr id="30" name="Rounded Rectangle 29"/>
          <p:cNvSpPr/>
          <p:nvPr/>
        </p:nvSpPr>
        <p:spPr>
          <a:xfrm>
            <a:off x="4921639" y="5731907"/>
            <a:ext cx="1310910" cy="18611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Rounded Rectangle 30"/>
          <p:cNvSpPr/>
          <p:nvPr/>
        </p:nvSpPr>
        <p:spPr>
          <a:xfrm>
            <a:off x="4921639" y="5985373"/>
            <a:ext cx="2727016" cy="18611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Rounded Rectangle 31"/>
          <p:cNvSpPr/>
          <p:nvPr/>
        </p:nvSpPr>
        <p:spPr>
          <a:xfrm>
            <a:off x="4583650" y="6216053"/>
            <a:ext cx="7154019" cy="41823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7478179" y="3242429"/>
            <a:ext cx="2141681" cy="126425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/>
          <p:cNvSpPr txBox="1"/>
          <p:nvPr/>
        </p:nvSpPr>
        <p:spPr>
          <a:xfrm>
            <a:off x="7436581" y="2500439"/>
            <a:ext cx="2229934" cy="204671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Type</a:t>
            </a:r>
          </a:p>
          <a:p>
            <a:endParaRPr lang="en-CA" sz="1600" b="1" dirty="0"/>
          </a:p>
          <a:p>
            <a:r>
              <a:rPr lang="en-CA" sz="1500" b="1" i="1" dirty="0">
                <a:solidFill>
                  <a:schemeClr val="accent2"/>
                </a:solidFill>
              </a:rPr>
              <a:t>Change Chart Type</a:t>
            </a:r>
          </a:p>
          <a:p>
            <a:r>
              <a:rPr lang="en-CA" sz="1600" dirty="0"/>
              <a:t>From bar to pie or to any other chart type. A chart </a:t>
            </a:r>
            <a:r>
              <a:rPr lang="en-CA" sz="1600" b="1" dirty="0"/>
              <a:t>type</a:t>
            </a:r>
            <a:r>
              <a:rPr lang="en-CA" sz="1600" dirty="0"/>
              <a:t> is the graphical representation of the data points.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338379" y="3251759"/>
            <a:ext cx="1788340" cy="485522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5338379" y="4253823"/>
            <a:ext cx="1788340" cy="744468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TextBox 27"/>
          <p:cNvSpPr txBox="1"/>
          <p:nvPr/>
        </p:nvSpPr>
        <p:spPr>
          <a:xfrm>
            <a:off x="5274142" y="2491108"/>
            <a:ext cx="1921107" cy="255454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Data</a:t>
            </a:r>
          </a:p>
          <a:p>
            <a:endParaRPr lang="en-CA" sz="1600" dirty="0"/>
          </a:p>
          <a:p>
            <a:r>
              <a:rPr lang="en-CA" sz="1600" b="1" i="1" dirty="0">
                <a:solidFill>
                  <a:srgbClr val="C00000"/>
                </a:solidFill>
              </a:rPr>
              <a:t>Switch Row/Column</a:t>
            </a:r>
          </a:p>
          <a:p>
            <a:r>
              <a:rPr lang="en-CA" sz="1600" dirty="0"/>
              <a:t>Flips the column and row.</a:t>
            </a:r>
          </a:p>
          <a:p>
            <a:endParaRPr lang="en-CA" sz="1600" dirty="0"/>
          </a:p>
          <a:p>
            <a:r>
              <a:rPr lang="en-CA" sz="1600" b="1" i="1" dirty="0">
                <a:solidFill>
                  <a:srgbClr val="C00000"/>
                </a:solidFill>
              </a:rPr>
              <a:t>Select Data</a:t>
            </a:r>
          </a:p>
          <a:p>
            <a:r>
              <a:rPr lang="en-CA" sz="1600" dirty="0"/>
              <a:t>Choose the data to be represented in the chart.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514230" y="3066881"/>
            <a:ext cx="1925904" cy="704007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extBox 13"/>
          <p:cNvSpPr txBox="1"/>
          <p:nvPr/>
        </p:nvSpPr>
        <p:spPr>
          <a:xfrm>
            <a:off x="2457584" y="2500439"/>
            <a:ext cx="2039193" cy="132343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Chart Styles</a:t>
            </a:r>
            <a:endParaRPr lang="en-CA" sz="1600" dirty="0"/>
          </a:p>
          <a:p>
            <a:endParaRPr lang="en-CA" sz="1600" b="1" dirty="0"/>
          </a:p>
          <a:p>
            <a:r>
              <a:rPr lang="en-CA" sz="1600" dirty="0"/>
              <a:t>Chart styles deal with the color of the data points or data series.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2524527" y="4567903"/>
            <a:ext cx="1913516" cy="46689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TextBox 36"/>
          <p:cNvSpPr txBox="1"/>
          <p:nvPr/>
        </p:nvSpPr>
        <p:spPr>
          <a:xfrm>
            <a:off x="2467979" y="4001460"/>
            <a:ext cx="2026706" cy="107721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Chart Layouts</a:t>
            </a:r>
          </a:p>
          <a:p>
            <a:endParaRPr lang="en-CA" sz="1600" dirty="0"/>
          </a:p>
          <a:p>
            <a:r>
              <a:rPr lang="en-CA" sz="1600" dirty="0"/>
              <a:t>Choose from different layouts for your chart.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80364" y="193226"/>
            <a:ext cx="320956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Context Ribbons – Chart Design</a:t>
            </a:r>
          </a:p>
        </p:txBody>
      </p:sp>
      <p:sp>
        <p:nvSpPr>
          <p:cNvPr id="2" name="Line Callout 1 1"/>
          <p:cNvSpPr/>
          <p:nvPr/>
        </p:nvSpPr>
        <p:spPr>
          <a:xfrm>
            <a:off x="8953617" y="1357702"/>
            <a:ext cx="712897" cy="937628"/>
          </a:xfrm>
          <a:prstGeom prst="borderCallout1">
            <a:avLst>
              <a:gd name="adj1" fmla="val 99184"/>
              <a:gd name="adj2" fmla="val 48173"/>
              <a:gd name="adj3" fmla="val 121404"/>
              <a:gd name="adj4" fmla="val 55097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Line Callout 1 10"/>
          <p:cNvSpPr/>
          <p:nvPr/>
        </p:nvSpPr>
        <p:spPr>
          <a:xfrm>
            <a:off x="2153727" y="1350824"/>
            <a:ext cx="5478714" cy="944507"/>
          </a:xfrm>
          <a:prstGeom prst="borderCallout1">
            <a:avLst>
              <a:gd name="adj1" fmla="val 100821"/>
              <a:gd name="adj2" fmla="val 50791"/>
              <a:gd name="adj3" fmla="val 120907"/>
              <a:gd name="adj4" fmla="val 42424"/>
            </a:avLst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Line Callout 1 28"/>
          <p:cNvSpPr/>
          <p:nvPr/>
        </p:nvSpPr>
        <p:spPr>
          <a:xfrm>
            <a:off x="7689087" y="1350823"/>
            <a:ext cx="1192050" cy="944507"/>
          </a:xfrm>
          <a:prstGeom prst="borderCallout1">
            <a:avLst>
              <a:gd name="adj1" fmla="val 100986"/>
              <a:gd name="adj2" fmla="val 50791"/>
              <a:gd name="adj3" fmla="val 121524"/>
              <a:gd name="adj4" fmla="val -43391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Line Callout 1 32"/>
          <p:cNvSpPr/>
          <p:nvPr/>
        </p:nvSpPr>
        <p:spPr>
          <a:xfrm>
            <a:off x="9729663" y="1363588"/>
            <a:ext cx="489477" cy="931741"/>
          </a:xfrm>
          <a:prstGeom prst="borderCallout1">
            <a:avLst>
              <a:gd name="adj1" fmla="val 100821"/>
              <a:gd name="adj2" fmla="val 50791"/>
              <a:gd name="adj3" fmla="val 409431"/>
              <a:gd name="adj4" fmla="val 58005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TextBox 33"/>
          <p:cNvSpPr txBox="1"/>
          <p:nvPr/>
        </p:nvSpPr>
        <p:spPr>
          <a:xfrm>
            <a:off x="4527664" y="5154574"/>
            <a:ext cx="7368867" cy="156966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/>
              <a:t>Location</a:t>
            </a:r>
          </a:p>
          <a:p>
            <a:r>
              <a:rPr lang="en-CA" sz="1600" dirty="0"/>
              <a:t>When you </a:t>
            </a:r>
            <a:r>
              <a:rPr lang="en-CA" sz="1600" b="1" i="1" dirty="0">
                <a:solidFill>
                  <a:srgbClr val="00B0F0"/>
                </a:solidFill>
              </a:rPr>
              <a:t>Move Chart</a:t>
            </a:r>
            <a:r>
              <a:rPr lang="en-CA" sz="1600" dirty="0">
                <a:solidFill>
                  <a:srgbClr val="00B0F0"/>
                </a:solidFill>
              </a:rPr>
              <a:t> </a:t>
            </a:r>
            <a:r>
              <a:rPr lang="en-CA" sz="1600" dirty="0"/>
              <a:t>you can relocate it to:</a:t>
            </a:r>
          </a:p>
          <a:p>
            <a:pPr marL="342900" indent="-342900">
              <a:buAutoNum type="arabicParenR"/>
            </a:pPr>
            <a:r>
              <a:rPr lang="en-CA" sz="1600" dirty="0"/>
              <a:t>Another sheet</a:t>
            </a:r>
          </a:p>
          <a:p>
            <a:pPr marL="342900" indent="-342900">
              <a:buAutoNum type="arabicParenR"/>
            </a:pPr>
            <a:r>
              <a:rPr lang="en-CA" sz="1600" dirty="0"/>
              <a:t>As an object on the same sheet.</a:t>
            </a:r>
          </a:p>
          <a:p>
            <a:r>
              <a:rPr lang="en-CA" sz="1600" dirty="0"/>
              <a:t>You must also change the chart type if you insert another chart on to the same sheet when it is based on the same data.</a:t>
            </a:r>
          </a:p>
        </p:txBody>
      </p:sp>
      <p:sp>
        <p:nvSpPr>
          <p:cNvPr id="36" name="Line Callout 1 35"/>
          <p:cNvSpPr/>
          <p:nvPr/>
        </p:nvSpPr>
        <p:spPr>
          <a:xfrm>
            <a:off x="1586203" y="1357703"/>
            <a:ext cx="476381" cy="779008"/>
          </a:xfrm>
          <a:prstGeom prst="borderCallout1">
            <a:avLst>
              <a:gd name="adj1" fmla="val 100821"/>
              <a:gd name="adj2" fmla="val 101716"/>
              <a:gd name="adj3" fmla="val 342447"/>
              <a:gd name="adj4" fmla="val 189610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8" name="Rectangle 37"/>
          <p:cNvSpPr/>
          <p:nvPr/>
        </p:nvSpPr>
        <p:spPr>
          <a:xfrm>
            <a:off x="175630" y="3076046"/>
            <a:ext cx="2097268" cy="334341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1600" b="1" dirty="0">
                <a:solidFill>
                  <a:schemeClr val="tx1"/>
                </a:solidFill>
              </a:rPr>
              <a:t>Add Chart Element</a:t>
            </a:r>
          </a:p>
          <a:p>
            <a:r>
              <a:rPr lang="en-CA" sz="1600" dirty="0">
                <a:solidFill>
                  <a:schemeClr val="tx1"/>
                </a:solidFill>
              </a:rPr>
              <a:t>You can add …</a:t>
            </a:r>
          </a:p>
          <a:p>
            <a:r>
              <a:rPr lang="en-CA" sz="1600" dirty="0">
                <a:solidFill>
                  <a:schemeClr val="tx1"/>
                </a:solidFill>
              </a:rPr>
              <a:t>Axis</a:t>
            </a:r>
          </a:p>
          <a:p>
            <a:r>
              <a:rPr lang="en-CA" sz="1600" dirty="0">
                <a:solidFill>
                  <a:schemeClr val="tx1"/>
                </a:solidFill>
              </a:rPr>
              <a:t>Axis Titles</a:t>
            </a:r>
          </a:p>
          <a:p>
            <a:r>
              <a:rPr lang="en-CA" sz="1600" dirty="0">
                <a:solidFill>
                  <a:schemeClr val="tx1"/>
                </a:solidFill>
              </a:rPr>
              <a:t>Chart Title</a:t>
            </a:r>
          </a:p>
          <a:p>
            <a:r>
              <a:rPr lang="en-CA" sz="1600" dirty="0">
                <a:solidFill>
                  <a:schemeClr val="tx1"/>
                </a:solidFill>
              </a:rPr>
              <a:t>Data Label</a:t>
            </a:r>
          </a:p>
          <a:p>
            <a:r>
              <a:rPr lang="en-CA" sz="1600" dirty="0">
                <a:solidFill>
                  <a:schemeClr val="tx1"/>
                </a:solidFill>
              </a:rPr>
              <a:t>Data Table</a:t>
            </a:r>
          </a:p>
          <a:p>
            <a:r>
              <a:rPr lang="en-CA" sz="1600" dirty="0">
                <a:solidFill>
                  <a:schemeClr val="tx1"/>
                </a:solidFill>
              </a:rPr>
              <a:t>Error Bars</a:t>
            </a:r>
          </a:p>
          <a:p>
            <a:r>
              <a:rPr lang="en-CA" sz="1600" dirty="0">
                <a:solidFill>
                  <a:schemeClr val="tx1"/>
                </a:solidFill>
              </a:rPr>
              <a:t>Gridlines</a:t>
            </a:r>
          </a:p>
          <a:p>
            <a:r>
              <a:rPr lang="en-CA" sz="1600" dirty="0">
                <a:solidFill>
                  <a:schemeClr val="tx1"/>
                </a:solidFill>
              </a:rPr>
              <a:t>Legend </a:t>
            </a:r>
          </a:p>
          <a:p>
            <a:r>
              <a:rPr lang="en-CA" sz="1600" dirty="0">
                <a:solidFill>
                  <a:schemeClr val="tx1"/>
                </a:solidFill>
              </a:rPr>
              <a:t>Lines</a:t>
            </a:r>
          </a:p>
          <a:p>
            <a:r>
              <a:rPr lang="en-CA" sz="1600" dirty="0">
                <a:solidFill>
                  <a:schemeClr val="tx1"/>
                </a:solidFill>
              </a:rPr>
              <a:t>Trendlines</a:t>
            </a:r>
          </a:p>
          <a:p>
            <a:r>
              <a:rPr lang="en-CA" sz="1600" dirty="0">
                <a:solidFill>
                  <a:schemeClr val="tx1"/>
                </a:solidFill>
              </a:rPr>
              <a:t>Up/Down Bars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923730" y="1350823"/>
            <a:ext cx="625151" cy="1725223"/>
            <a:chOff x="923730" y="1350823"/>
            <a:chExt cx="625151" cy="1725223"/>
          </a:xfrm>
        </p:grpSpPr>
        <p:sp>
          <p:nvSpPr>
            <p:cNvPr id="17" name="Rectangle 16"/>
            <p:cNvSpPr/>
            <p:nvPr/>
          </p:nvSpPr>
          <p:spPr>
            <a:xfrm>
              <a:off x="923730" y="1350823"/>
              <a:ext cx="625151" cy="77655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cxnSp>
          <p:nvCxnSpPr>
            <p:cNvPr id="40" name="Straight Connector 39"/>
            <p:cNvCxnSpPr>
              <a:endCxn id="38" idx="0"/>
            </p:cNvCxnSpPr>
            <p:nvPr/>
          </p:nvCxnSpPr>
          <p:spPr>
            <a:xfrm>
              <a:off x="1224264" y="2136711"/>
              <a:ext cx="0" cy="93933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9761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30" grpId="0" animBg="1"/>
      <p:bldP spid="31" grpId="0" animBg="1"/>
      <p:bldP spid="32" grpId="0" animBg="1"/>
      <p:bldP spid="16" grpId="0" animBg="1"/>
      <p:bldP spid="3" grpId="0" animBg="1"/>
      <p:bldP spid="26" grpId="0" animBg="1"/>
      <p:bldP spid="27" grpId="0" animBg="1"/>
      <p:bldP spid="28" grpId="0" animBg="1"/>
      <p:bldP spid="22" grpId="0" animBg="1"/>
      <p:bldP spid="14" grpId="0" animBg="1"/>
      <p:bldP spid="35" grpId="0" animBg="1"/>
      <p:bldP spid="37" grpId="0" animBg="1"/>
      <p:bldP spid="2" grpId="0" animBg="1"/>
      <p:bldP spid="11" grpId="0" animBg="1"/>
      <p:bldP spid="29" grpId="0" animBg="1"/>
      <p:bldP spid="33" grpId="0" animBg="1"/>
      <p:bldP spid="34" grpId="0" animBg="1"/>
      <p:bldP spid="36" grpId="0" animBg="1"/>
      <p:bldP spid="3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3"/>
          <p:cNvSpPr/>
          <p:nvPr/>
        </p:nvSpPr>
        <p:spPr>
          <a:xfrm>
            <a:off x="4273420" y="5505061"/>
            <a:ext cx="7620633" cy="513184"/>
          </a:xfrm>
          <a:prstGeom prst="round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ounded Rectangle 5"/>
          <p:cNvSpPr/>
          <p:nvPr/>
        </p:nvSpPr>
        <p:spPr>
          <a:xfrm>
            <a:off x="4580092" y="3382472"/>
            <a:ext cx="3317735" cy="257674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4580091" y="3901590"/>
            <a:ext cx="3317735" cy="718961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/>
          <p:cNvSpPr txBox="1"/>
          <p:nvPr/>
        </p:nvSpPr>
        <p:spPr>
          <a:xfrm>
            <a:off x="4217382" y="2616281"/>
            <a:ext cx="3768028" cy="206210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i="1" dirty="0"/>
              <a:t>Shape Styles</a:t>
            </a:r>
          </a:p>
          <a:p>
            <a:endParaRPr lang="en-CA" sz="1600" b="1" i="1" dirty="0"/>
          </a:p>
          <a:p>
            <a:r>
              <a:rPr lang="en-CA" sz="1600" dirty="0"/>
              <a:t>For the selected object you can: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Choose from a </a:t>
            </a:r>
            <a:r>
              <a:rPr lang="en-CA" sz="1600" i="1" dirty="0"/>
              <a:t>quick style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sz="1600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Alter individual elements of the object by using the </a:t>
            </a:r>
            <a:r>
              <a:rPr lang="en-CA" sz="1600" i="1" dirty="0"/>
              <a:t>Shape Fill, Shape Outline, and Shape Effects </a:t>
            </a:r>
            <a:r>
              <a:rPr lang="en-CA" sz="1600" dirty="0"/>
              <a:t>menus.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83221" y="2918290"/>
            <a:ext cx="3617140" cy="464181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283221" y="3893553"/>
            <a:ext cx="3617140" cy="456088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283221" y="4860723"/>
            <a:ext cx="3617140" cy="265657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/>
          <p:cNvSpPr txBox="1"/>
          <p:nvPr/>
        </p:nvSpPr>
        <p:spPr>
          <a:xfrm>
            <a:off x="205163" y="2616281"/>
            <a:ext cx="3768028" cy="255454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i="1" dirty="0"/>
              <a:t>Current Selection </a:t>
            </a:r>
            <a:r>
              <a:rPr lang="en-CA" sz="1600" dirty="0"/>
              <a:t>drop box </a:t>
            </a:r>
          </a:p>
          <a:p>
            <a:r>
              <a:rPr lang="en-CA" sz="1600" dirty="0"/>
              <a:t>Select the object on the chart you want to format.</a:t>
            </a:r>
          </a:p>
          <a:p>
            <a:endParaRPr lang="en-CA" sz="1600" dirty="0"/>
          </a:p>
          <a:p>
            <a:r>
              <a:rPr lang="en-CA" sz="1600" b="1" i="1" dirty="0"/>
              <a:t>Format Selection</a:t>
            </a:r>
          </a:p>
          <a:p>
            <a:r>
              <a:rPr lang="en-CA" sz="1600" dirty="0"/>
              <a:t>Will display a dialog box with the formatting options.</a:t>
            </a:r>
          </a:p>
          <a:p>
            <a:endParaRPr lang="en-CA" sz="1600" b="1" i="1" dirty="0"/>
          </a:p>
          <a:p>
            <a:r>
              <a:rPr lang="en-CA" sz="1600" b="1" i="1" dirty="0"/>
              <a:t>Reset to Match Style</a:t>
            </a:r>
            <a:endParaRPr lang="en-CA" sz="1600" dirty="0"/>
          </a:p>
          <a:p>
            <a:r>
              <a:rPr lang="en-CA" sz="1600" dirty="0"/>
              <a:t>Resets the style back to the default.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06" y="845835"/>
            <a:ext cx="10058400" cy="156464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569466" y="3382471"/>
            <a:ext cx="3333918" cy="257675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8569466" y="3901589"/>
            <a:ext cx="3333918" cy="718962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4879499" y="323681"/>
            <a:ext cx="2621819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Context Ribbons - Format</a:t>
            </a:r>
          </a:p>
        </p:txBody>
      </p:sp>
      <p:sp>
        <p:nvSpPr>
          <p:cNvPr id="2" name="Line Callout 1 1"/>
          <p:cNvSpPr/>
          <p:nvPr/>
        </p:nvSpPr>
        <p:spPr>
          <a:xfrm>
            <a:off x="847724" y="1446245"/>
            <a:ext cx="1596895" cy="925961"/>
          </a:xfrm>
          <a:prstGeom prst="borderCallout1">
            <a:avLst>
              <a:gd name="adj1" fmla="val 100855"/>
              <a:gd name="adj2" fmla="val 49138"/>
              <a:gd name="adj3" fmla="val 126154"/>
              <a:gd name="adj4" fmla="val 81114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Line Callout 1 8"/>
          <p:cNvSpPr/>
          <p:nvPr/>
        </p:nvSpPr>
        <p:spPr>
          <a:xfrm>
            <a:off x="3946849" y="1446245"/>
            <a:ext cx="2435290" cy="933061"/>
          </a:xfrm>
          <a:prstGeom prst="borderCallout1">
            <a:avLst>
              <a:gd name="adj1" fmla="val 100855"/>
              <a:gd name="adj2" fmla="val 49138"/>
              <a:gd name="adj3" fmla="val 125366"/>
              <a:gd name="adj4" fmla="val 89072"/>
            </a:avLst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Line Callout 1 9"/>
          <p:cNvSpPr/>
          <p:nvPr/>
        </p:nvSpPr>
        <p:spPr>
          <a:xfrm>
            <a:off x="6410132" y="1446245"/>
            <a:ext cx="1017035" cy="933061"/>
          </a:xfrm>
          <a:prstGeom prst="borderCallout1">
            <a:avLst>
              <a:gd name="adj1" fmla="val 100855"/>
              <a:gd name="adj2" fmla="val 49138"/>
              <a:gd name="adj3" fmla="val 125093"/>
              <a:gd name="adj4" fmla="val 181243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extBox 13"/>
          <p:cNvSpPr txBox="1"/>
          <p:nvPr/>
        </p:nvSpPr>
        <p:spPr>
          <a:xfrm>
            <a:off x="8229601" y="2616281"/>
            <a:ext cx="3768028" cy="206210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i="1" dirty="0"/>
              <a:t>WordArt Styles</a:t>
            </a:r>
          </a:p>
          <a:p>
            <a:endParaRPr lang="en-CA" sz="1600" dirty="0"/>
          </a:p>
          <a:p>
            <a:r>
              <a:rPr lang="en-CA" sz="1600" dirty="0"/>
              <a:t>For the selected WordArt object you can: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Choose from a </a:t>
            </a:r>
            <a:r>
              <a:rPr lang="en-CA" sz="1600" i="1" dirty="0"/>
              <a:t>quick style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sz="1600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Alter individual elements of the object by using the </a:t>
            </a:r>
            <a:r>
              <a:rPr lang="en-CA" sz="1600" i="1" dirty="0"/>
              <a:t>Shape Fill, Shape Outline, and Shape Effects </a:t>
            </a:r>
            <a:r>
              <a:rPr lang="en-CA" sz="1600" dirty="0"/>
              <a:t>menus.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470837" y="1446245"/>
            <a:ext cx="1746545" cy="3414478"/>
            <a:chOff x="2470837" y="1446245"/>
            <a:chExt cx="1746545" cy="3414478"/>
          </a:xfrm>
        </p:grpSpPr>
        <p:sp>
          <p:nvSpPr>
            <p:cNvPr id="18" name="Rectangle 17"/>
            <p:cNvSpPr/>
            <p:nvPr/>
          </p:nvSpPr>
          <p:spPr>
            <a:xfrm>
              <a:off x="2470837" y="1446245"/>
              <a:ext cx="1429524" cy="93306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3900361" y="2379306"/>
              <a:ext cx="317021" cy="248141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4217382" y="4872247"/>
            <a:ext cx="7780247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Insert Shapes</a:t>
            </a:r>
          </a:p>
          <a:p>
            <a:endParaRPr lang="en-CA" dirty="0"/>
          </a:p>
          <a:p>
            <a:r>
              <a:rPr lang="en-CA" dirty="0"/>
              <a:t>You can add a new shape to your spreadsheet from here or change one you have already placed.</a:t>
            </a:r>
          </a:p>
        </p:txBody>
      </p:sp>
    </p:spTree>
    <p:extLst>
      <p:ext uri="{BB962C8B-B14F-4D97-AF65-F5344CB8AC3E}">
        <p14:creationId xmlns:p14="http://schemas.microsoft.com/office/powerpoint/2010/main" val="169979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6" grpId="0" animBg="1"/>
      <p:bldP spid="15" grpId="0" animBg="1"/>
      <p:bldP spid="13" grpId="0" animBg="1"/>
      <p:bldP spid="4" grpId="0" animBg="1"/>
      <p:bldP spid="11" grpId="0" animBg="1"/>
      <p:bldP spid="12" grpId="0" animBg="1"/>
      <p:bldP spid="3" grpId="0" animBg="1"/>
      <p:bldP spid="7" grpId="0" animBg="1"/>
      <p:bldP spid="16" grpId="0" animBg="1"/>
      <p:bldP spid="2" grpId="0" animBg="1"/>
      <p:bldP spid="9" grpId="0" animBg="1"/>
      <p:bldP spid="10" grpId="0" animBg="1"/>
      <p:bldP spid="14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1(844)486-4842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98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06" y="845835"/>
            <a:ext cx="10058400" cy="156464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6647101" y="3161120"/>
            <a:ext cx="4207859" cy="728283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1479494" y="3180169"/>
            <a:ext cx="4207859" cy="453155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1479494" y="3884177"/>
            <a:ext cx="4207859" cy="979136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4879499" y="323681"/>
            <a:ext cx="2621819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Context Ribbons - Format</a:t>
            </a:r>
          </a:p>
        </p:txBody>
      </p:sp>
      <p:sp>
        <p:nvSpPr>
          <p:cNvPr id="9" name="Line Callout 1 8"/>
          <p:cNvSpPr/>
          <p:nvPr/>
        </p:nvSpPr>
        <p:spPr>
          <a:xfrm>
            <a:off x="7494231" y="1446245"/>
            <a:ext cx="1687091" cy="935289"/>
          </a:xfrm>
          <a:prstGeom prst="borderCallout1">
            <a:avLst>
              <a:gd name="adj1" fmla="val 100855"/>
              <a:gd name="adj2" fmla="val 49138"/>
              <a:gd name="adj3" fmla="val 125216"/>
              <a:gd name="adj4" fmla="val -241021"/>
            </a:avLst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Line Callout 1 9"/>
          <p:cNvSpPr/>
          <p:nvPr/>
        </p:nvSpPr>
        <p:spPr>
          <a:xfrm>
            <a:off x="9211143" y="1449550"/>
            <a:ext cx="1052530" cy="931984"/>
          </a:xfrm>
          <a:prstGeom prst="borderCallout1">
            <a:avLst>
              <a:gd name="adj1" fmla="val 100855"/>
              <a:gd name="adj2" fmla="val 49138"/>
              <a:gd name="adj3" fmla="val 125197"/>
              <a:gd name="adj4" fmla="val -47602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/>
          <p:cNvSpPr txBox="1"/>
          <p:nvPr/>
        </p:nvSpPr>
        <p:spPr>
          <a:xfrm>
            <a:off x="1447715" y="2613727"/>
            <a:ext cx="4350482" cy="230832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i="1" dirty="0"/>
              <a:t>Arrange</a:t>
            </a:r>
          </a:p>
          <a:p>
            <a:endParaRPr lang="en-CA" sz="1600" dirty="0"/>
          </a:p>
          <a:p>
            <a:r>
              <a:rPr lang="en-CA" sz="1600" dirty="0"/>
              <a:t>Objects on the spreadsheet can be arranged like cards laying on a desk.</a:t>
            </a:r>
          </a:p>
          <a:p>
            <a:endParaRPr lang="en-CA" sz="1600" dirty="0"/>
          </a:p>
          <a:p>
            <a:r>
              <a:rPr lang="en-CA" sz="1600" dirty="0"/>
              <a:t>If you have more than one object on the spreadsheet, you can use the </a:t>
            </a:r>
            <a:r>
              <a:rPr lang="en-CA" sz="1600" i="1" dirty="0"/>
              <a:t>Bring Forward</a:t>
            </a:r>
            <a:r>
              <a:rPr lang="en-CA" sz="1600" dirty="0"/>
              <a:t> and</a:t>
            </a:r>
            <a:r>
              <a:rPr lang="en-CA" sz="1600" i="1" dirty="0"/>
              <a:t> Send Backward</a:t>
            </a:r>
            <a:r>
              <a:rPr lang="en-CA" sz="1600" dirty="0"/>
              <a:t> options to move the object up or down on the stack.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9024" y="2613727"/>
            <a:ext cx="4318284" cy="132343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i="1" dirty="0"/>
              <a:t>Size</a:t>
            </a:r>
          </a:p>
          <a:p>
            <a:endParaRPr lang="en-CA" sz="1600" b="1" i="1" dirty="0"/>
          </a:p>
          <a:p>
            <a:r>
              <a:rPr lang="en-CA" sz="1600" dirty="0"/>
              <a:t>Manually set the size of the chart measured in centimeters.  Must have the chart selected, not an object on the chart.</a:t>
            </a:r>
          </a:p>
        </p:txBody>
      </p:sp>
    </p:spTree>
    <p:extLst>
      <p:ext uri="{BB962C8B-B14F-4D97-AF65-F5344CB8AC3E}">
        <p14:creationId xmlns:p14="http://schemas.microsoft.com/office/powerpoint/2010/main" val="387696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9" grpId="0" animBg="1"/>
      <p:bldP spid="10" grpId="0" animBg="1"/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1276352" y="4257684"/>
            <a:ext cx="7567610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TextBox 19"/>
          <p:cNvSpPr txBox="1"/>
          <p:nvPr/>
        </p:nvSpPr>
        <p:spPr>
          <a:xfrm>
            <a:off x="461962" y="4194299"/>
            <a:ext cx="842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dirty="0"/>
              <a:t>Want to show a multiple series of data each a percentage, use a doughnut chart.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276351" y="2519972"/>
            <a:ext cx="5153023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1276352" y="2953324"/>
            <a:ext cx="4248150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1276352" y="3404951"/>
            <a:ext cx="6572250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1276352" y="3847969"/>
            <a:ext cx="6105525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1276351" y="4673419"/>
            <a:ext cx="8096249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>
            <a:off x="790575" y="1323975"/>
            <a:ext cx="3419475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800100" y="1699706"/>
            <a:ext cx="10172700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809625" y="2069169"/>
            <a:ext cx="7562850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4619625" y="352256"/>
            <a:ext cx="3148393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Choosing the Data You Present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850" y="876300"/>
            <a:ext cx="4762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How to choose the proper data for your chart?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1962" y="1245632"/>
            <a:ext cx="4081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What point are you trying to make?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1962" y="1622515"/>
            <a:ext cx="10510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Choose to present only one data set in one chart, or maybe two if they are related, complement or contrast.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1962" y="1991847"/>
            <a:ext cx="11453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Choose the chart which best represents the concept you are trying to represent.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1962" y="2438501"/>
            <a:ext cx="6186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dirty="0"/>
              <a:t>Representing percentages of a whole, use a pie chart.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1962" y="2885009"/>
            <a:ext cx="842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dirty="0"/>
              <a:t>To present trends over time, use a line chart.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1962" y="3330045"/>
            <a:ext cx="838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dirty="0"/>
              <a:t>Want to illustrate comparisons among items, use column or bar chart.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1962" y="3770624"/>
            <a:ext cx="838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dirty="0"/>
              <a:t>To display the magnitude of change over time, use an area chart.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1961" y="4605753"/>
            <a:ext cx="9053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dirty="0"/>
              <a:t>To show values of two series compared over time or as a category, use a scatter chart.</a:t>
            </a:r>
          </a:p>
        </p:txBody>
      </p:sp>
    </p:spTree>
    <p:extLst>
      <p:ext uri="{BB962C8B-B14F-4D97-AF65-F5344CB8AC3E}">
        <p14:creationId xmlns:p14="http://schemas.microsoft.com/office/powerpoint/2010/main" val="64459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10" grpId="0" animBg="1"/>
      <p:bldP spid="11" grpId="0" animBg="1"/>
      <p:bldP spid="12" grpId="0" animBg="1"/>
      <p:bldP spid="6" grpId="0"/>
      <p:bldP spid="6" grpId="1"/>
      <p:bldP spid="9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999" y="852558"/>
            <a:ext cx="8346898" cy="5945614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517890" y="1715511"/>
            <a:ext cx="2039193" cy="19420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540818" y="2264419"/>
            <a:ext cx="2582708" cy="19420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1376309" y="3627710"/>
            <a:ext cx="2039193" cy="19420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1392381" y="3902729"/>
            <a:ext cx="2039193" cy="19420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517890" y="1432290"/>
            <a:ext cx="2039193" cy="186117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6607744" y="206990"/>
            <a:ext cx="2897622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Column/Bar Chart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828420" y="1100289"/>
            <a:ext cx="574004" cy="224658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ounded Rectangle 5"/>
          <p:cNvSpPr/>
          <p:nvPr/>
        </p:nvSpPr>
        <p:spPr>
          <a:xfrm>
            <a:off x="4581613" y="6372808"/>
            <a:ext cx="493614" cy="205274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9" name="Straight Arrow Connector 8"/>
          <p:cNvCxnSpPr>
            <a:stCxn id="12" idx="3"/>
            <a:endCxn id="4" idx="2"/>
          </p:cNvCxnSpPr>
          <p:nvPr/>
        </p:nvCxnSpPr>
        <p:spPr>
          <a:xfrm flipV="1">
            <a:off x="3415502" y="1324947"/>
            <a:ext cx="1699920" cy="239986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13" idx="3"/>
            <a:endCxn id="6" idx="0"/>
          </p:cNvCxnSpPr>
          <p:nvPr/>
        </p:nvCxnSpPr>
        <p:spPr>
          <a:xfrm>
            <a:off x="3431574" y="3999834"/>
            <a:ext cx="1396846" cy="237297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557083" y="1525348"/>
            <a:ext cx="1247755" cy="99725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3691999" y="2541946"/>
            <a:ext cx="225679" cy="186117"/>
          </a:xfrm>
          <a:prstGeom prst="rect">
            <a:avLst/>
          </a:prstGeom>
          <a:solidFill>
            <a:srgbClr val="C00000">
              <a:alpha val="10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26" name="Group 25"/>
          <p:cNvGrpSpPr/>
          <p:nvPr/>
        </p:nvGrpSpPr>
        <p:grpSpPr>
          <a:xfrm>
            <a:off x="169933" y="1064618"/>
            <a:ext cx="3018329" cy="1477328"/>
            <a:chOff x="169933" y="1064618"/>
            <a:chExt cx="3018329" cy="1477328"/>
          </a:xfrm>
        </p:grpSpPr>
        <p:sp>
          <p:nvSpPr>
            <p:cNvPr id="15" name="TextBox 14"/>
            <p:cNvSpPr txBox="1"/>
            <p:nvPr/>
          </p:nvSpPr>
          <p:spPr>
            <a:xfrm>
              <a:off x="169933" y="1064618"/>
              <a:ext cx="3018329" cy="1477328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dirty="0"/>
                <a:t>2. Click on: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CA" dirty="0"/>
                <a:t>The </a:t>
              </a:r>
              <a:r>
                <a:rPr lang="en-CA" b="1" i="1" dirty="0"/>
                <a:t>Select All</a:t>
              </a:r>
              <a:r>
                <a:rPr lang="en-CA" dirty="0"/>
                <a:t> button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CA" dirty="0"/>
                <a:t>Press </a:t>
              </a:r>
              <a:r>
                <a:rPr lang="en-CA" b="1" i="1" dirty="0"/>
                <a:t>CTRL+C</a:t>
              </a:r>
              <a:r>
                <a:rPr lang="en-CA" dirty="0"/>
                <a:t> to copy</a:t>
              </a:r>
            </a:p>
            <a:p>
              <a:r>
                <a:rPr lang="en-CA" dirty="0"/>
                <a:t>     OR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CA" b="1" i="1" dirty="0"/>
                <a:t>Home</a:t>
              </a:r>
              <a:r>
                <a:rPr lang="en-CA" dirty="0"/>
                <a:t> tab,        </a:t>
              </a:r>
              <a:r>
                <a:rPr lang="en-CA" b="1" i="1" dirty="0"/>
                <a:t>Copy</a:t>
              </a:r>
              <a:r>
                <a:rPr lang="en-CA" dirty="0"/>
                <a:t> button</a:t>
              </a: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9305" y="2280549"/>
              <a:ext cx="285790" cy="161948"/>
            </a:xfrm>
            <a:prstGeom prst="rect">
              <a:avLst/>
            </a:prstGeom>
          </p:spPr>
        </p:pic>
      </p:grpSp>
      <p:sp>
        <p:nvSpPr>
          <p:cNvPr id="22" name="TextBox 21"/>
          <p:cNvSpPr txBox="1"/>
          <p:nvPr/>
        </p:nvSpPr>
        <p:spPr>
          <a:xfrm>
            <a:off x="219161" y="206990"/>
            <a:ext cx="296910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Copy Data from the Data sheet to Column &amp; Bar sheet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35698" y="3262526"/>
            <a:ext cx="2523449" cy="9233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1. Click on: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The </a:t>
            </a:r>
            <a:r>
              <a:rPr lang="en-CA" b="1" i="1" dirty="0"/>
              <a:t>Insert</a:t>
            </a:r>
            <a:r>
              <a:rPr lang="en-CA" dirty="0"/>
              <a:t> ribbon tab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The </a:t>
            </a:r>
            <a:r>
              <a:rPr lang="en-CA" b="1" i="1" dirty="0"/>
              <a:t>Data</a:t>
            </a:r>
            <a:r>
              <a:rPr lang="en-CA" dirty="0"/>
              <a:t> sheet tab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999" y="855092"/>
            <a:ext cx="8346898" cy="594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04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0"/>
                            </p:stCondLst>
                            <p:childTnLst>
                              <p:par>
                                <p:cTn id="90" presetID="27" presetClass="emph" presetSubtype="0" fill="remove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1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2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3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12" grpId="0" animBg="1"/>
      <p:bldP spid="13" grpId="0" animBg="1"/>
      <p:bldP spid="16" grpId="0" animBg="1"/>
      <p:bldP spid="4" grpId="0" animBg="1"/>
      <p:bldP spid="4" grpId="1" animBg="1"/>
      <p:bldP spid="4" grpId="2" animBg="1"/>
      <p:bldP spid="6" grpId="0" animBg="1"/>
      <p:bldP spid="6" grpId="1" animBg="1"/>
      <p:bldP spid="6" grpId="2" animBg="1"/>
      <p:bldP spid="21" grpId="0" animBg="1"/>
      <p:bldP spid="21" grpId="1" animBg="1"/>
      <p:bldP spid="21" grpId="2" animBg="1"/>
      <p:bldP spid="21" grpId="3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517890" y="1684688"/>
            <a:ext cx="2225311" cy="237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517890" y="2253152"/>
            <a:ext cx="2582708" cy="237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517891" y="1411741"/>
            <a:ext cx="2225310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517891" y="3588500"/>
            <a:ext cx="2225310" cy="23903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584" y="806595"/>
            <a:ext cx="8390620" cy="597675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9933" y="1064618"/>
            <a:ext cx="3018329" cy="147732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4. Click on: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Cell A1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Press </a:t>
            </a:r>
            <a:r>
              <a:rPr lang="en-CA" b="1" i="1" dirty="0"/>
              <a:t>CTRL+V</a:t>
            </a:r>
            <a:r>
              <a:rPr lang="en-CA" dirty="0"/>
              <a:t> to paste</a:t>
            </a:r>
          </a:p>
          <a:p>
            <a:r>
              <a:rPr lang="en-CA" dirty="0"/>
              <a:t>     OR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i="1" dirty="0"/>
              <a:t>Home</a:t>
            </a:r>
            <a:r>
              <a:rPr lang="en-CA" dirty="0"/>
              <a:t> tab, </a:t>
            </a:r>
            <a:r>
              <a:rPr lang="en-CA" b="1" i="1" dirty="0"/>
              <a:t>Paste</a:t>
            </a:r>
            <a:r>
              <a:rPr lang="en-CA" dirty="0"/>
              <a:t> button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50953" y="270830"/>
            <a:ext cx="2897622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Column/Bar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90974" y="6344898"/>
            <a:ext cx="992585" cy="214522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169933" y="3236814"/>
            <a:ext cx="3018329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3. Click on: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The </a:t>
            </a:r>
            <a:r>
              <a:rPr lang="en-CA" b="1" i="1" dirty="0"/>
              <a:t>Column &amp; Bar</a:t>
            </a:r>
            <a:r>
              <a:rPr lang="en-CA" dirty="0"/>
              <a:t> tab</a:t>
            </a:r>
          </a:p>
        </p:txBody>
      </p:sp>
      <p:cxnSp>
        <p:nvCxnSpPr>
          <p:cNvPr id="11" name="Straight Arrow Connector 10"/>
          <p:cNvCxnSpPr>
            <a:endCxn id="6" idx="0"/>
          </p:cNvCxnSpPr>
          <p:nvPr/>
        </p:nvCxnSpPr>
        <p:spPr>
          <a:xfrm>
            <a:off x="2743201" y="3708971"/>
            <a:ext cx="2844066" cy="263592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743201" y="1510301"/>
            <a:ext cx="1284269" cy="127417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9161" y="206990"/>
            <a:ext cx="296910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Copy Data from the Data sheet to Column &amp; Bar sheet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584" y="807674"/>
            <a:ext cx="8381289" cy="59701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9933" y="4773168"/>
            <a:ext cx="3018329" cy="1200329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We will copy this data for each chart type we create; column, pie, doughnut &amp; pivot.</a:t>
            </a:r>
          </a:p>
        </p:txBody>
      </p:sp>
    </p:spTree>
    <p:extLst>
      <p:ext uri="{BB962C8B-B14F-4D97-AF65-F5344CB8AC3E}">
        <p14:creationId xmlns:p14="http://schemas.microsoft.com/office/powerpoint/2010/main" val="120416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16" grpId="0" animBg="1"/>
      <p:bldP spid="12" grpId="0" animBg="1"/>
      <p:bldP spid="15" grpId="0" animBg="1"/>
      <p:bldP spid="6" grpId="0" animBg="1"/>
      <p:bldP spid="6" grpId="1" animBg="1"/>
      <p:bldP spid="7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/>
        </p:nvSpPr>
        <p:spPr>
          <a:xfrm>
            <a:off x="965768" y="5322013"/>
            <a:ext cx="3760343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965767" y="5590022"/>
            <a:ext cx="7839186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ounded Rectangle 28"/>
          <p:cNvSpPr/>
          <p:nvPr/>
        </p:nvSpPr>
        <p:spPr>
          <a:xfrm>
            <a:off x="1448654" y="5858031"/>
            <a:ext cx="431518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Rounded Rectangle 29"/>
          <p:cNvSpPr/>
          <p:nvPr/>
        </p:nvSpPr>
        <p:spPr>
          <a:xfrm>
            <a:off x="1981201" y="5856319"/>
            <a:ext cx="546242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Rounded Rectangle 30"/>
          <p:cNvSpPr/>
          <p:nvPr/>
        </p:nvSpPr>
        <p:spPr>
          <a:xfrm>
            <a:off x="2607926" y="5856319"/>
            <a:ext cx="772272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Rounded Rectangle 31"/>
          <p:cNvSpPr/>
          <p:nvPr/>
        </p:nvSpPr>
        <p:spPr>
          <a:xfrm>
            <a:off x="4455562" y="5864881"/>
            <a:ext cx="772272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Rounded Rectangle 32"/>
          <p:cNvSpPr/>
          <p:nvPr/>
        </p:nvSpPr>
        <p:spPr>
          <a:xfrm>
            <a:off x="3488062" y="5856319"/>
            <a:ext cx="431518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Rounded Rectangle 33"/>
          <p:cNvSpPr/>
          <p:nvPr/>
        </p:nvSpPr>
        <p:spPr>
          <a:xfrm>
            <a:off x="3979498" y="5856319"/>
            <a:ext cx="431518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6" name="Rounded Rectangle 35"/>
          <p:cNvSpPr/>
          <p:nvPr/>
        </p:nvSpPr>
        <p:spPr>
          <a:xfrm>
            <a:off x="5321796" y="5864881"/>
            <a:ext cx="689237" cy="238382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Rounded Rectangle 36"/>
          <p:cNvSpPr/>
          <p:nvPr/>
        </p:nvSpPr>
        <p:spPr>
          <a:xfrm>
            <a:off x="6091500" y="5862387"/>
            <a:ext cx="769712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8" name="Rounded Rectangle 37"/>
          <p:cNvSpPr/>
          <p:nvPr/>
        </p:nvSpPr>
        <p:spPr>
          <a:xfrm>
            <a:off x="6953673" y="5860583"/>
            <a:ext cx="331356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9" name="Rounded Rectangle 38"/>
          <p:cNvSpPr/>
          <p:nvPr/>
        </p:nvSpPr>
        <p:spPr>
          <a:xfrm>
            <a:off x="7773457" y="5857515"/>
            <a:ext cx="488469" cy="2376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0" name="Rounded Rectangle 39"/>
          <p:cNvSpPr/>
          <p:nvPr/>
        </p:nvSpPr>
        <p:spPr>
          <a:xfrm>
            <a:off x="965767" y="6156845"/>
            <a:ext cx="10798143" cy="521357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965769" y="4286844"/>
            <a:ext cx="8363166" cy="2376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ounded Rectangle 25"/>
          <p:cNvSpPr/>
          <p:nvPr/>
        </p:nvSpPr>
        <p:spPr>
          <a:xfrm>
            <a:off x="965769" y="4538523"/>
            <a:ext cx="2527444" cy="2376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21" name="Group 20"/>
          <p:cNvGrpSpPr/>
          <p:nvPr/>
        </p:nvGrpSpPr>
        <p:grpSpPr>
          <a:xfrm>
            <a:off x="965769" y="2679095"/>
            <a:ext cx="10828963" cy="505894"/>
            <a:chOff x="965769" y="2679095"/>
            <a:chExt cx="10828963" cy="505894"/>
          </a:xfrm>
        </p:grpSpPr>
        <p:sp>
          <p:nvSpPr>
            <p:cNvPr id="19" name="Rounded Rectangle 18"/>
            <p:cNvSpPr/>
            <p:nvPr/>
          </p:nvSpPr>
          <p:spPr>
            <a:xfrm>
              <a:off x="965769" y="2679095"/>
              <a:ext cx="10828963" cy="244800"/>
            </a:xfrm>
            <a:prstGeom prst="roundRect">
              <a:avLst/>
            </a:prstGeom>
            <a:solidFill>
              <a:srgbClr val="00B0F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965769" y="2922545"/>
              <a:ext cx="2044559" cy="262444"/>
            </a:xfrm>
            <a:prstGeom prst="roundRect">
              <a:avLst/>
            </a:prstGeom>
            <a:solidFill>
              <a:srgbClr val="00B0F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965769" y="3240436"/>
            <a:ext cx="10828963" cy="505894"/>
            <a:chOff x="965769" y="2679095"/>
            <a:chExt cx="10828963" cy="505894"/>
          </a:xfrm>
        </p:grpSpPr>
        <p:sp>
          <p:nvSpPr>
            <p:cNvPr id="23" name="Rounded Rectangle 22"/>
            <p:cNvSpPr/>
            <p:nvPr/>
          </p:nvSpPr>
          <p:spPr>
            <a:xfrm>
              <a:off x="965769" y="2679095"/>
              <a:ext cx="10828963" cy="244800"/>
            </a:xfrm>
            <a:prstGeom prst="roundRect">
              <a:avLst/>
            </a:prstGeom>
            <a:solidFill>
              <a:srgbClr val="00B0F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965769" y="2922545"/>
              <a:ext cx="8363166" cy="262444"/>
            </a:xfrm>
            <a:prstGeom prst="roundRect">
              <a:avLst/>
            </a:prstGeom>
            <a:solidFill>
              <a:srgbClr val="00B0F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74659" y="2324450"/>
            <a:ext cx="11852952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Filter</a:t>
            </a:r>
          </a:p>
          <a:p>
            <a:pPr marL="742950" lvl="1" indent="-285750">
              <a:buFontTx/>
              <a:buChar char="-"/>
            </a:pPr>
            <a:r>
              <a:rPr lang="en-CA" dirty="0"/>
              <a:t>To narrow down the data to what you need to represent, you can filter the data in each column to display only specific information.</a:t>
            </a:r>
          </a:p>
          <a:p>
            <a:pPr marL="742950" lvl="1" indent="-285750">
              <a:buFontTx/>
              <a:buChar char="-"/>
            </a:pPr>
            <a:r>
              <a:rPr lang="en-CA" dirty="0"/>
              <a:t>Applying a filter will add an arrow to the column header which when clicked will drop down a list of grouped data.  Select or deselect the data items to filter out unwanted or unnecessary information.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65770" y="1345914"/>
            <a:ext cx="6359703" cy="237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965770" y="1621957"/>
            <a:ext cx="10417995" cy="237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965770" y="1898955"/>
            <a:ext cx="10828963" cy="2448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/>
          <p:cNvSpPr txBox="1"/>
          <p:nvPr/>
        </p:nvSpPr>
        <p:spPr>
          <a:xfrm>
            <a:off x="219161" y="206990"/>
            <a:ext cx="296910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Limit the data to make it display specific information.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31005" y="345489"/>
            <a:ext cx="7931659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  <a:effectLst>
            <a:glow rad="50800">
              <a:schemeClr val="accent5">
                <a:satMod val="175000"/>
                <a:alpha val="6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The tools you can use to restrict and structure the data are found on the </a:t>
            </a:r>
            <a:r>
              <a:rPr lang="en-CA" b="1" i="1" dirty="0"/>
              <a:t>Data</a:t>
            </a:r>
            <a:r>
              <a:rPr lang="en-CA" dirty="0"/>
              <a:t> tab.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4658" y="1001245"/>
            <a:ext cx="11852953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Sort</a:t>
            </a:r>
          </a:p>
          <a:p>
            <a:pPr marL="742950" lvl="1" indent="-285750">
              <a:buFontTx/>
              <a:buChar char="-"/>
            </a:pPr>
            <a:r>
              <a:rPr lang="en-CA" dirty="0"/>
              <a:t>You can sort the data in column(s) by one or more sort criteria.</a:t>
            </a:r>
          </a:p>
          <a:p>
            <a:pPr marL="742950" lvl="1" indent="-285750">
              <a:buFontTx/>
              <a:buChar char="-"/>
            </a:pPr>
            <a:r>
              <a:rPr lang="en-CA" b="1" i="1" dirty="0"/>
              <a:t>Options </a:t>
            </a:r>
            <a:r>
              <a:rPr lang="en-CA" dirty="0"/>
              <a:t>allow you to sort by </a:t>
            </a:r>
            <a:r>
              <a:rPr lang="en-CA" i="1" dirty="0"/>
              <a:t>case sensitive</a:t>
            </a:r>
            <a:r>
              <a:rPr lang="en-CA" dirty="0"/>
              <a:t> or to change the sort orientation from </a:t>
            </a:r>
            <a:r>
              <a:rPr lang="en-CA" i="1" u="sng" dirty="0"/>
              <a:t>top to bottom</a:t>
            </a:r>
            <a:r>
              <a:rPr lang="en-CA" i="1" dirty="0"/>
              <a:t> </a:t>
            </a:r>
            <a:r>
              <a:rPr lang="en-CA" dirty="0"/>
              <a:t>or </a:t>
            </a:r>
            <a:r>
              <a:rPr lang="en-CA" i="1" u="sng" dirty="0"/>
              <a:t>left to right</a:t>
            </a:r>
          </a:p>
          <a:p>
            <a:pPr marL="742950" lvl="1" indent="-285750">
              <a:buFontTx/>
              <a:buChar char="-"/>
            </a:pPr>
            <a:r>
              <a:rPr lang="en-CA" dirty="0"/>
              <a:t>If the data does not have headers, deselecting </a:t>
            </a:r>
            <a:r>
              <a:rPr lang="en-CA" b="1" i="1" dirty="0"/>
              <a:t>My data has headers</a:t>
            </a:r>
            <a:r>
              <a:rPr lang="en-CA" dirty="0"/>
              <a:t> will force Excel to add its’ own column headers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659" y="4971008"/>
            <a:ext cx="11852952" cy="17543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Subtotal</a:t>
            </a:r>
          </a:p>
          <a:p>
            <a:pPr marL="742950" lvl="1" indent="-285750">
              <a:buFontTx/>
              <a:buChar char="-"/>
            </a:pPr>
            <a:r>
              <a:rPr lang="en-CA" dirty="0"/>
              <a:t>Total two or more rows of related data</a:t>
            </a:r>
          </a:p>
          <a:p>
            <a:pPr marL="742950" lvl="1" indent="-285750">
              <a:buFontTx/>
              <a:buChar char="-"/>
            </a:pPr>
            <a:r>
              <a:rPr lang="en-CA" dirty="0"/>
              <a:t>Subtotal is applied to a column with numbers using one of the following functions: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CA" i="1" dirty="0"/>
              <a:t>Sum</a:t>
            </a:r>
            <a:r>
              <a:rPr lang="en-CA" dirty="0"/>
              <a:t>, </a:t>
            </a:r>
            <a:r>
              <a:rPr lang="en-CA" i="1" dirty="0"/>
              <a:t>Count</a:t>
            </a:r>
            <a:r>
              <a:rPr lang="en-CA" dirty="0"/>
              <a:t>, </a:t>
            </a:r>
            <a:r>
              <a:rPr lang="en-CA" i="1" dirty="0"/>
              <a:t>Average</a:t>
            </a:r>
            <a:r>
              <a:rPr lang="en-CA" dirty="0"/>
              <a:t>, </a:t>
            </a:r>
            <a:r>
              <a:rPr lang="en-CA" i="1" dirty="0"/>
              <a:t>Max</a:t>
            </a:r>
            <a:r>
              <a:rPr lang="en-CA" dirty="0"/>
              <a:t>, </a:t>
            </a:r>
            <a:r>
              <a:rPr lang="en-CA" i="1" dirty="0"/>
              <a:t>Min</a:t>
            </a:r>
            <a:r>
              <a:rPr lang="en-CA" dirty="0"/>
              <a:t>, </a:t>
            </a:r>
            <a:r>
              <a:rPr lang="en-CA" i="1" dirty="0"/>
              <a:t>Product</a:t>
            </a:r>
            <a:r>
              <a:rPr lang="en-CA" dirty="0"/>
              <a:t>, </a:t>
            </a:r>
            <a:r>
              <a:rPr lang="en-CA" i="1" dirty="0" err="1"/>
              <a:t>StdDev</a:t>
            </a:r>
            <a:r>
              <a:rPr lang="en-CA" dirty="0"/>
              <a:t>, </a:t>
            </a:r>
            <a:r>
              <a:rPr lang="en-CA" i="1" dirty="0" err="1"/>
              <a:t>StdDevp</a:t>
            </a:r>
            <a:r>
              <a:rPr lang="en-CA" dirty="0"/>
              <a:t>, </a:t>
            </a:r>
            <a:r>
              <a:rPr lang="en-CA" i="1" dirty="0" err="1"/>
              <a:t>Var</a:t>
            </a:r>
            <a:r>
              <a:rPr lang="en-CA" dirty="0"/>
              <a:t>, and </a:t>
            </a:r>
            <a:r>
              <a:rPr lang="en-CA" i="1" dirty="0" err="1"/>
              <a:t>Varp</a:t>
            </a:r>
            <a:r>
              <a:rPr lang="en-CA" i="1" dirty="0"/>
              <a:t>.</a:t>
            </a:r>
          </a:p>
          <a:p>
            <a:pPr marL="742950" lvl="1" indent="-285750">
              <a:buFontTx/>
              <a:buChar char="-"/>
            </a:pPr>
            <a:r>
              <a:rPr lang="en-CA" dirty="0"/>
              <a:t>One column is assigned as the data changes each subtotal is applied. (Thus, a </a:t>
            </a:r>
            <a:r>
              <a:rPr lang="en-CA" b="1" i="1" dirty="0"/>
              <a:t>Sort</a:t>
            </a:r>
            <a:r>
              <a:rPr lang="en-CA" dirty="0"/>
              <a:t> should be applied to that column before subtotaling using that column as the </a:t>
            </a:r>
            <a:r>
              <a:rPr lang="en-CA" b="1" i="1" dirty="0"/>
              <a:t>At each change in</a:t>
            </a:r>
            <a:r>
              <a:rPr lang="en-CA" b="1" dirty="0"/>
              <a:t>:</a:t>
            </a:r>
            <a:r>
              <a:rPr lang="en-CA" dirty="0"/>
              <a:t> field)</a:t>
            </a:r>
            <a:endParaRPr lang="en-CA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174660" y="3924728"/>
            <a:ext cx="11852953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Group</a:t>
            </a:r>
          </a:p>
          <a:p>
            <a:pPr marL="742950" lvl="1" indent="-285750">
              <a:buFontTx/>
              <a:buChar char="-"/>
            </a:pPr>
            <a:r>
              <a:rPr lang="en-CA" dirty="0"/>
              <a:t>You can manually group together cells so they can be collapsed or expanded as needed.</a:t>
            </a:r>
          </a:p>
          <a:p>
            <a:pPr marL="742950" lvl="1" indent="-285750">
              <a:buFontTx/>
              <a:buChar char="-"/>
            </a:pPr>
            <a:r>
              <a:rPr lang="en-CA" dirty="0"/>
              <a:t>Group by row or column.</a:t>
            </a:r>
          </a:p>
        </p:txBody>
      </p:sp>
    </p:spTree>
    <p:extLst>
      <p:ext uri="{BB962C8B-B14F-4D97-AF65-F5344CB8AC3E}">
        <p14:creationId xmlns:p14="http://schemas.microsoft.com/office/powerpoint/2010/main" val="3249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8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9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0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1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2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00"/>
                            </p:stCondLst>
                            <p:childTnLst>
                              <p:par>
                                <p:cTn id="20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4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500"/>
                            </p:stCondLst>
                            <p:childTnLst>
                              <p:par>
                                <p:cTn id="2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5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25" grpId="0" animBg="1"/>
      <p:bldP spid="26" grpId="0" animBg="1"/>
      <p:bldP spid="13" grpId="0" animBg="1"/>
      <p:bldP spid="16" grpId="0" animBg="1"/>
      <p:bldP spid="17" grpId="0" animBg="1"/>
      <p:bldP spid="18" grpId="0" animBg="1"/>
      <p:bldP spid="2" grpId="0" animBg="1"/>
      <p:bldP spid="2" grpId="1" animBg="1"/>
      <p:bldP spid="4" grpId="0" animBg="1"/>
      <p:bldP spid="14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092893" y="1331991"/>
            <a:ext cx="49136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1092893" y="1604524"/>
            <a:ext cx="576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/>
          <p:cNvSpPr txBox="1"/>
          <p:nvPr/>
        </p:nvSpPr>
        <p:spPr>
          <a:xfrm>
            <a:off x="219161" y="206990"/>
            <a:ext cx="2969101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Steps to restrict the data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9161" y="991820"/>
            <a:ext cx="17059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CA" dirty="0"/>
              <a:t>Sort by: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b="1" dirty="0"/>
              <a:t>Sex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b="1" dirty="0"/>
              <a:t>STATS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63073" y="345489"/>
            <a:ext cx="7763859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  <a:effectLst>
            <a:glow rad="50800">
              <a:schemeClr val="accent5">
                <a:satMod val="175000"/>
                <a:alpha val="6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Because the Column chart is used to illustrate comparisons among items, we will compare smokers between females verses males. 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559" y="2587744"/>
            <a:ext cx="8247647" cy="377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98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59290" y="206990"/>
            <a:ext cx="3191069" cy="1200329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CA" dirty="0"/>
              <a:t>Data ribbon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CA" dirty="0"/>
              <a:t>Sort &amp; Filter group</a:t>
            </a:r>
          </a:p>
          <a:p>
            <a:pPr algn="l"/>
            <a:endParaRPr lang="en-CA" dirty="0"/>
          </a:p>
          <a:p>
            <a:r>
              <a:rPr lang="en-CA" dirty="0"/>
              <a:t>Click on the Filter command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72880" y="1320969"/>
            <a:ext cx="432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Rounded Rectangle 6"/>
          <p:cNvSpPr/>
          <p:nvPr/>
        </p:nvSpPr>
        <p:spPr>
          <a:xfrm>
            <a:off x="1072880" y="1593502"/>
            <a:ext cx="792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ounded Rectangle 7"/>
          <p:cNvSpPr/>
          <p:nvPr/>
        </p:nvSpPr>
        <p:spPr>
          <a:xfrm>
            <a:off x="1072880" y="2434264"/>
            <a:ext cx="864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ounded Rectangle 8"/>
          <p:cNvSpPr/>
          <p:nvPr/>
        </p:nvSpPr>
        <p:spPr>
          <a:xfrm>
            <a:off x="1072880" y="1874554"/>
            <a:ext cx="432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>
            <a:off x="1072880" y="2151956"/>
            <a:ext cx="396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1090880" y="2711666"/>
            <a:ext cx="504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2256665" y="1320969"/>
            <a:ext cx="1440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2646248" y="1588633"/>
            <a:ext cx="3600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2256665" y="1874554"/>
            <a:ext cx="2340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2215819" y="2151272"/>
            <a:ext cx="540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3156665" y="2149754"/>
            <a:ext cx="756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2950238" y="2434264"/>
            <a:ext cx="5292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2346585" y="2706616"/>
            <a:ext cx="1872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4627454" y="2703219"/>
            <a:ext cx="792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219161" y="980798"/>
            <a:ext cx="930498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Filter by: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b="1" dirty="0"/>
              <a:t>Geo</a:t>
            </a:r>
            <a:r>
              <a:rPr lang="en-CA" dirty="0"/>
              <a:t> – select </a:t>
            </a:r>
            <a:r>
              <a:rPr lang="en-CA" b="1" i="1" dirty="0"/>
              <a:t>Saskatchewan</a:t>
            </a:r>
            <a:r>
              <a:rPr lang="en-CA" dirty="0"/>
              <a:t> only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b="1" dirty="0"/>
              <a:t>Identity</a:t>
            </a:r>
            <a:r>
              <a:rPr lang="en-CA" dirty="0"/>
              <a:t> – select </a:t>
            </a:r>
            <a:r>
              <a:rPr lang="en-CA" b="1" i="1" dirty="0"/>
              <a:t>First Nations (North American Indian)</a:t>
            </a:r>
            <a:endParaRPr lang="en-CA" b="1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b="1" dirty="0"/>
              <a:t>Age</a:t>
            </a:r>
            <a:r>
              <a:rPr lang="en-CA" dirty="0"/>
              <a:t> – select </a:t>
            </a:r>
            <a:r>
              <a:rPr lang="en-CA" b="1" i="1" dirty="0"/>
              <a:t>Total, 15 years and over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b="1" dirty="0"/>
              <a:t>Sex</a:t>
            </a:r>
            <a:r>
              <a:rPr lang="en-CA" dirty="0"/>
              <a:t> – select </a:t>
            </a:r>
            <a:r>
              <a:rPr lang="en-CA" b="1" i="1" dirty="0"/>
              <a:t>Male</a:t>
            </a:r>
            <a:r>
              <a:rPr lang="en-CA" dirty="0"/>
              <a:t> and </a:t>
            </a:r>
            <a:r>
              <a:rPr lang="en-CA" b="1" i="1" dirty="0"/>
              <a:t>Female</a:t>
            </a:r>
            <a:endParaRPr lang="en-CA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b="1" dirty="0"/>
              <a:t>Smoking</a:t>
            </a:r>
            <a:r>
              <a:rPr lang="en-CA" dirty="0"/>
              <a:t> – deselect </a:t>
            </a:r>
            <a:r>
              <a:rPr lang="en-CA" b="1" i="1" dirty="0"/>
              <a:t>Not specified if exposed to second-hand smoke at home </a:t>
            </a:r>
            <a:r>
              <a:rPr lang="en-CA" dirty="0"/>
              <a:t>and</a:t>
            </a:r>
            <a:r>
              <a:rPr lang="en-CA" b="1" i="1" dirty="0"/>
              <a:t> Blanks</a:t>
            </a:r>
            <a:endParaRPr lang="en-CA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b="1" dirty="0"/>
              <a:t>Stats</a:t>
            </a:r>
            <a:r>
              <a:rPr lang="en-CA" dirty="0"/>
              <a:t> – select </a:t>
            </a:r>
            <a:r>
              <a:rPr lang="en-CA" b="1" i="1" dirty="0"/>
              <a:t>Number of persons </a:t>
            </a:r>
            <a:r>
              <a:rPr lang="en-CA" dirty="0"/>
              <a:t>and</a:t>
            </a:r>
            <a:r>
              <a:rPr lang="en-CA" b="1" i="1" dirty="0"/>
              <a:t> Percent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9161" y="206990"/>
            <a:ext cx="2969101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Steps to restrict the data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96" y="3422617"/>
            <a:ext cx="2103228" cy="341483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325" y="3420484"/>
            <a:ext cx="2162028" cy="341696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353" y="3419608"/>
            <a:ext cx="2106202" cy="341784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780" y="3421295"/>
            <a:ext cx="2178804" cy="3416156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8689265" y="2413461"/>
            <a:ext cx="720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584" y="3419608"/>
            <a:ext cx="3147122" cy="341784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168" y="33632"/>
            <a:ext cx="2310477" cy="3328798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>
            <a:off x="3253286" y="272307"/>
            <a:ext cx="534943" cy="222218"/>
          </a:xfrm>
          <a:prstGeom prst="rightArrow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3912665" y="206990"/>
            <a:ext cx="11072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In the</a:t>
            </a:r>
          </a:p>
        </p:txBody>
      </p:sp>
      <p:sp>
        <p:nvSpPr>
          <p:cNvPr id="29" name="Right Arrow 28"/>
          <p:cNvSpPr/>
          <p:nvPr/>
        </p:nvSpPr>
        <p:spPr>
          <a:xfrm>
            <a:off x="5084784" y="280547"/>
            <a:ext cx="534943" cy="222218"/>
          </a:xfrm>
          <a:prstGeom prst="rightArrow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TextBox 29"/>
          <p:cNvSpPr txBox="1"/>
          <p:nvPr/>
        </p:nvSpPr>
        <p:spPr>
          <a:xfrm>
            <a:off x="5762401" y="210099"/>
            <a:ext cx="3191069" cy="1200329"/>
          </a:xfrm>
          <a:prstGeom prst="rect">
            <a:avLst/>
          </a:prstGeom>
          <a:noFill/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marL="285750" indent="-285750" algn="l">
              <a:buFont typeface="Wingdings" panose="05000000000000000000" pitchFamily="2" charset="2"/>
              <a:buChar char="Ø"/>
            </a:pPr>
            <a:endParaRPr lang="en-CA" dirty="0"/>
          </a:p>
          <a:p>
            <a:pPr algn="l"/>
            <a:endParaRPr lang="en-CA" dirty="0"/>
          </a:p>
          <a:p>
            <a:pPr algn="l"/>
            <a:endParaRPr lang="en-CA" dirty="0"/>
          </a:p>
          <a:p>
            <a:r>
              <a:rPr lang="en-CA" dirty="0">
                <a:solidFill>
                  <a:srgbClr val="FF0000"/>
                </a:solidFill>
              </a:rPr>
              <a:t>Click on the Filter command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598" y="1492006"/>
            <a:ext cx="1063766" cy="88540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599" y="1493230"/>
            <a:ext cx="1063765" cy="885409"/>
          </a:xfrm>
          <a:prstGeom prst="rect">
            <a:avLst/>
          </a:prstGeom>
          <a:ln w="63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23734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8" grpId="0" animBg="1"/>
      <p:bldP spid="5" grpId="0"/>
      <p:bldP spid="25" grpId="0" animBg="1"/>
      <p:bldP spid="3" grpId="0" animBg="1"/>
      <p:bldP spid="4" grpId="0" animBg="1"/>
      <p:bldP spid="29" grpId="0" animBg="1"/>
      <p:bldP spid="3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092893" y="2901254"/>
            <a:ext cx="1728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Rounded Rectangle 6"/>
          <p:cNvSpPr/>
          <p:nvPr/>
        </p:nvSpPr>
        <p:spPr>
          <a:xfrm>
            <a:off x="1092893" y="3175664"/>
            <a:ext cx="1224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ounded Rectangle 7"/>
          <p:cNvSpPr/>
          <p:nvPr/>
        </p:nvSpPr>
        <p:spPr>
          <a:xfrm>
            <a:off x="1092893" y="3460996"/>
            <a:ext cx="1512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ounded Rectangle 8"/>
          <p:cNvSpPr/>
          <p:nvPr/>
        </p:nvSpPr>
        <p:spPr>
          <a:xfrm>
            <a:off x="1082405" y="3728357"/>
            <a:ext cx="2448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>
            <a:off x="1082405" y="4006225"/>
            <a:ext cx="2700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1092893" y="4284093"/>
            <a:ext cx="2052000" cy="236306"/>
          </a:xfrm>
          <a:prstGeom prst="roundRect">
            <a:avLst/>
          </a:prstGeom>
          <a:solidFill>
            <a:schemeClr val="accent5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2815783" y="2901254"/>
            <a:ext cx="612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2319441" y="3175664"/>
            <a:ext cx="504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2601725" y="3460996"/>
            <a:ext cx="612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3530405" y="3728357"/>
            <a:ext cx="1008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3771809" y="4006225"/>
            <a:ext cx="1296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3142170" y="4281050"/>
            <a:ext cx="1044000" cy="23630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179" y="831413"/>
            <a:ext cx="3263492" cy="41396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9161" y="2553213"/>
            <a:ext cx="54489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Subtotal by:</a:t>
            </a:r>
          </a:p>
          <a:p>
            <a:pPr marL="452438" indent="358775">
              <a:buFont typeface="Wingdings" panose="05000000000000000000" pitchFamily="2" charset="2"/>
              <a:buChar char="Ø"/>
            </a:pPr>
            <a:r>
              <a:rPr lang="en-CA" b="1" i="1" dirty="0"/>
              <a:t>At each change in</a:t>
            </a:r>
            <a:r>
              <a:rPr lang="en-CA" dirty="0"/>
              <a:t> STATS</a:t>
            </a:r>
          </a:p>
          <a:p>
            <a:pPr marL="452438" indent="358775">
              <a:buFont typeface="Wingdings" panose="05000000000000000000" pitchFamily="2" charset="2"/>
              <a:buChar char="Ø"/>
            </a:pPr>
            <a:r>
              <a:rPr lang="en-CA" b="1" i="1" dirty="0"/>
              <a:t>Use function </a:t>
            </a:r>
            <a:r>
              <a:rPr lang="en-CA" dirty="0"/>
              <a:t>Sum</a:t>
            </a:r>
          </a:p>
          <a:p>
            <a:pPr marL="452438" indent="358775">
              <a:buFont typeface="Wingdings" panose="05000000000000000000" pitchFamily="2" charset="2"/>
              <a:buChar char="Ø"/>
            </a:pPr>
            <a:r>
              <a:rPr lang="en-CA" b="1" i="1" dirty="0"/>
              <a:t>Add subtotal to </a:t>
            </a:r>
            <a:r>
              <a:rPr lang="en-CA" dirty="0"/>
              <a:t>Value</a:t>
            </a:r>
          </a:p>
          <a:p>
            <a:pPr marL="452438" indent="358775">
              <a:buFont typeface="Wingdings" panose="05000000000000000000" pitchFamily="2" charset="2"/>
              <a:buChar char="Ø"/>
            </a:pPr>
            <a:r>
              <a:rPr lang="en-CA" b="1" i="1" dirty="0"/>
              <a:t>Replace current subtotals </a:t>
            </a:r>
            <a:r>
              <a:rPr lang="en-CA" dirty="0"/>
              <a:t>is checked</a:t>
            </a:r>
          </a:p>
          <a:p>
            <a:pPr marL="452438" indent="358775">
              <a:buFont typeface="Wingdings" panose="05000000000000000000" pitchFamily="2" charset="2"/>
              <a:buChar char="Ø"/>
            </a:pPr>
            <a:r>
              <a:rPr lang="en-CA" b="1" i="1" dirty="0"/>
              <a:t>Page break between groups </a:t>
            </a:r>
            <a:r>
              <a:rPr lang="en-CA" dirty="0"/>
              <a:t>is unchecked</a:t>
            </a:r>
          </a:p>
          <a:p>
            <a:pPr marL="452438" indent="358775">
              <a:buFont typeface="Wingdings" panose="05000000000000000000" pitchFamily="2" charset="2"/>
              <a:buChar char="Ø"/>
            </a:pPr>
            <a:r>
              <a:rPr lang="en-CA" b="1" i="1" dirty="0"/>
              <a:t>Summary below data </a:t>
            </a:r>
            <a:r>
              <a:rPr lang="en-CA" dirty="0"/>
              <a:t>is checked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9161" y="206990"/>
            <a:ext cx="2969101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Steps to restrict the data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3478625" y="1602769"/>
            <a:ext cx="3749184" cy="141663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2823441" y="2126751"/>
            <a:ext cx="4404368" cy="116706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4" idx="3"/>
          </p:cNvCxnSpPr>
          <p:nvPr/>
        </p:nvCxnSpPr>
        <p:spPr>
          <a:xfrm flipV="1">
            <a:off x="3213725" y="3457953"/>
            <a:ext cx="4014084" cy="12119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538405" y="3817799"/>
            <a:ext cx="2638530" cy="2871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5067809" y="4113871"/>
            <a:ext cx="2093150" cy="744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4186170" y="4335694"/>
            <a:ext cx="3016014" cy="7412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417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9161" y="206990"/>
            <a:ext cx="439393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Select the data and inserting the chart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760" y="0"/>
            <a:ext cx="6910754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9161" y="842481"/>
            <a:ext cx="4465855" cy="9233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Use the </a:t>
            </a:r>
            <a:r>
              <a:rPr lang="en-CA" b="1" dirty="0"/>
              <a:t>Ctrl</a:t>
            </a:r>
            <a:r>
              <a:rPr lang="en-CA" dirty="0"/>
              <a:t> button on the keyboard in conjunction with the mouse to select the blocks of data shown here.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52088" y="2301411"/>
            <a:ext cx="2161009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Now insert a 2-D Column chart.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9" y="2031970"/>
            <a:ext cx="1951448" cy="4765164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H="1">
            <a:off x="698643" y="2784297"/>
            <a:ext cx="2075380" cy="16344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169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252" y="4345296"/>
            <a:ext cx="2730159" cy="1650794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8" y="3389894"/>
            <a:ext cx="5911326" cy="33441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612" y="87251"/>
            <a:ext cx="6045328" cy="3419928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19161" y="206990"/>
            <a:ext cx="3613100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Change the chart’s Row/Column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84323" y="206990"/>
            <a:ext cx="739740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From</a:t>
            </a:r>
          </a:p>
        </p:txBody>
      </p:sp>
      <p:cxnSp>
        <p:nvCxnSpPr>
          <p:cNvPr id="9" name="Straight Arrow Connector 8"/>
          <p:cNvCxnSpPr>
            <a:stCxn id="4" idx="3"/>
          </p:cNvCxnSpPr>
          <p:nvPr/>
        </p:nvCxnSpPr>
        <p:spPr>
          <a:xfrm>
            <a:off x="5024063" y="391656"/>
            <a:ext cx="1013464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284323" y="2708540"/>
            <a:ext cx="739740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To</a:t>
            </a:r>
          </a:p>
        </p:txBody>
      </p:sp>
      <p:cxnSp>
        <p:nvCxnSpPr>
          <p:cNvPr id="22" name="Straight Arrow Connector 21"/>
          <p:cNvCxnSpPr>
            <a:stCxn id="10" idx="1"/>
          </p:cNvCxnSpPr>
          <p:nvPr/>
        </p:nvCxnSpPr>
        <p:spPr>
          <a:xfrm flipH="1">
            <a:off x="3667875" y="2893206"/>
            <a:ext cx="616448" cy="52263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037527" y="3883631"/>
            <a:ext cx="2383604" cy="175432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By clicking on the</a:t>
            </a:r>
          </a:p>
          <a:p>
            <a:pPr algn="ctr"/>
            <a:r>
              <a:rPr lang="en-CA" b="1" i="1" dirty="0">
                <a:solidFill>
                  <a:srgbClr val="00B050"/>
                </a:solidFill>
              </a:rPr>
              <a:t>Switch Row/Column</a:t>
            </a:r>
          </a:p>
          <a:p>
            <a:pPr algn="ctr"/>
            <a:r>
              <a:rPr lang="en-CA" dirty="0"/>
              <a:t>button</a:t>
            </a:r>
          </a:p>
          <a:p>
            <a:pPr algn="ctr"/>
            <a:r>
              <a:rPr lang="en-CA" dirty="0"/>
              <a:t>located on the</a:t>
            </a:r>
          </a:p>
          <a:p>
            <a:pPr algn="ctr"/>
            <a:r>
              <a:rPr lang="en-CA" b="1" i="1" dirty="0"/>
              <a:t>Chart Tools/Design </a:t>
            </a:r>
            <a:r>
              <a:rPr lang="en-CA" dirty="0"/>
              <a:t>tab in the </a:t>
            </a:r>
            <a:r>
              <a:rPr lang="en-CA" b="1" i="1" dirty="0"/>
              <a:t>Data</a:t>
            </a:r>
            <a:r>
              <a:rPr lang="en-CA" dirty="0"/>
              <a:t> group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330168" y="4831217"/>
            <a:ext cx="979468" cy="873303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5" name="Straight Arrow Connector 44"/>
          <p:cNvCxnSpPr>
            <a:endCxn id="36" idx="1"/>
          </p:cNvCxnSpPr>
          <p:nvPr/>
        </p:nvCxnSpPr>
        <p:spPr>
          <a:xfrm>
            <a:off x="8211312" y="4416552"/>
            <a:ext cx="1118856" cy="851317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endCxn id="10" idx="3"/>
          </p:cNvCxnSpPr>
          <p:nvPr/>
        </p:nvCxnSpPr>
        <p:spPr>
          <a:xfrm flipH="1">
            <a:off x="5024063" y="2893206"/>
            <a:ext cx="1013464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009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35" grpId="0" animBg="1"/>
      <p:bldP spid="36" grpId="0" animBg="1"/>
      <p:bldP spid="3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35B948-EADA-438F-965D-48F0B4F618A3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B7919-DC79-4426-8C25-8152ADB648B9}"/>
              </a:ext>
            </a:extLst>
          </p:cNvPr>
          <p:cNvSpPr txBox="1"/>
          <p:nvPr/>
        </p:nvSpPr>
        <p:spPr>
          <a:xfrm>
            <a:off x="6581780" y="106552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dirty="0"/>
              <a:t>How do I get to the </a:t>
            </a:r>
            <a:r>
              <a:rPr lang="en-CA" sz="2000" b="1" dirty="0"/>
              <a:t>Courses Registration Website</a:t>
            </a:r>
            <a:r>
              <a:rPr lang="en-CA" sz="2000" dirty="0"/>
              <a:t>?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8AB18C-5D88-4BAA-A576-13C28EB52C48}"/>
              </a:ext>
            </a:extLst>
          </p:cNvPr>
          <p:cNvSpPr txBox="1"/>
          <p:nvPr/>
        </p:nvSpPr>
        <p:spPr>
          <a:xfrm>
            <a:off x="6581780" y="501337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First</a:t>
            </a:r>
            <a:r>
              <a:rPr lang="en-CA" sz="2000" dirty="0"/>
              <a:t>, open up your favorite web browser.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34A85BC-53E8-40C1-AA37-BF6CFE208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468" y="1005492"/>
            <a:ext cx="8958844" cy="579484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8FC6E9F-484C-4589-BBE2-C3DF3B973206}"/>
              </a:ext>
            </a:extLst>
          </p:cNvPr>
          <p:cNvSpPr txBox="1"/>
          <p:nvPr/>
        </p:nvSpPr>
        <p:spPr>
          <a:xfrm>
            <a:off x="197708" y="2393276"/>
            <a:ext cx="725753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Second</a:t>
            </a:r>
            <a:r>
              <a:rPr lang="en-CA" sz="2000" dirty="0"/>
              <a:t>, type in the address bar the URL, </a:t>
            </a:r>
            <a:r>
              <a:rPr lang="en-CA" sz="2800" b="1" dirty="0"/>
              <a:t>nitha.com/courses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67011A5-A911-49D1-9709-A585D025032D}"/>
              </a:ext>
            </a:extLst>
          </p:cNvPr>
          <p:cNvCxnSpPr>
            <a:cxnSpLocks/>
          </p:cNvCxnSpPr>
          <p:nvPr/>
        </p:nvCxnSpPr>
        <p:spPr>
          <a:xfrm flipV="1">
            <a:off x="2702011" y="1565189"/>
            <a:ext cx="667265" cy="988541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CF3B71A8-D524-48A0-915D-E86FDB6ED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45" y="1381962"/>
            <a:ext cx="1473016" cy="203175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573F64F-D1C0-4E54-A51B-9D801A500CD4}"/>
              </a:ext>
            </a:extLst>
          </p:cNvPr>
          <p:cNvCxnSpPr>
            <a:cxnSpLocks/>
          </p:cNvCxnSpPr>
          <p:nvPr/>
        </p:nvCxnSpPr>
        <p:spPr>
          <a:xfrm>
            <a:off x="4909240" y="1474573"/>
            <a:ext cx="2760562" cy="666874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87F105A-C605-484B-9EFC-4C057DB6BFEE}"/>
              </a:ext>
            </a:extLst>
          </p:cNvPr>
          <p:cNvSpPr txBox="1"/>
          <p:nvPr/>
        </p:nvSpPr>
        <p:spPr>
          <a:xfrm>
            <a:off x="7669802" y="2141447"/>
            <a:ext cx="399105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Finally, press </a:t>
            </a:r>
            <a:r>
              <a:rPr lang="en-CA" dirty="0"/>
              <a:t>ENTER </a:t>
            </a:r>
            <a:r>
              <a:rPr lang="en-CA" b="0" dirty="0"/>
              <a:t>on our keyboard</a:t>
            </a:r>
          </a:p>
        </p:txBody>
      </p:sp>
    </p:spTree>
    <p:extLst>
      <p:ext uri="{BB962C8B-B14F-4D97-AF65-F5344CB8AC3E}">
        <p14:creationId xmlns:p14="http://schemas.microsoft.com/office/powerpoint/2010/main" val="231450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1" grpId="0" animBg="1"/>
      <p:bldP spid="3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94" y="752564"/>
            <a:ext cx="8520544" cy="60693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42431" y="205515"/>
            <a:ext cx="2897622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Column/Bar Chart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3839" y="299026"/>
            <a:ext cx="3369923" cy="1754326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1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The end result is that we have a column chart representing the contrasting Female/Male smoking statistics for First Nations people in Saskatchewan for the year 2012 counted by number of persons.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3839" y="2276666"/>
            <a:ext cx="3369923" cy="2031325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take a few minutes and select the individual objects in the chart.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CA" dirty="0"/>
              <a:t>Resize them, along with the chart size, to make it show all the legend data as it is represented in this chart.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3839" y="4506685"/>
            <a:ext cx="3369923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First thing is to resize the chart to be smaller to fit </a:t>
            </a:r>
            <a:r>
              <a:rPr lang="en-CA" dirty="0" err="1"/>
              <a:t>th.</a:t>
            </a:r>
            <a:endParaRPr lang="en-CA" dirty="0"/>
          </a:p>
        </p:txBody>
      </p:sp>
      <p:cxnSp>
        <p:nvCxnSpPr>
          <p:cNvPr id="10" name="Straight Arrow Connector 9"/>
          <p:cNvCxnSpPr>
            <a:stCxn id="6" idx="3"/>
          </p:cNvCxnSpPr>
          <p:nvPr/>
        </p:nvCxnSpPr>
        <p:spPr>
          <a:xfrm flipV="1">
            <a:off x="3513762" y="4544008"/>
            <a:ext cx="834303" cy="28584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43839" y="5292670"/>
            <a:ext cx="3369923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Second, click on either of the </a:t>
            </a:r>
            <a:r>
              <a:rPr lang="en-CA" b="1" i="1" dirty="0"/>
              <a:t>Add Chart Elements</a:t>
            </a:r>
            <a:r>
              <a:rPr lang="en-CA" dirty="0"/>
              <a:t> button and add a </a:t>
            </a:r>
            <a:r>
              <a:rPr lang="en-CA" b="1" i="1" dirty="0"/>
              <a:t>legend</a:t>
            </a:r>
            <a:r>
              <a:rPr lang="en-CA" dirty="0"/>
              <a:t>.</a:t>
            </a:r>
          </a:p>
        </p:txBody>
      </p:sp>
      <p:cxnSp>
        <p:nvCxnSpPr>
          <p:cNvPr id="13" name="Straight Arrow Connector 12"/>
          <p:cNvCxnSpPr>
            <a:stCxn id="11" idx="3"/>
          </p:cNvCxnSpPr>
          <p:nvPr/>
        </p:nvCxnSpPr>
        <p:spPr>
          <a:xfrm flipV="1">
            <a:off x="3513762" y="1673889"/>
            <a:ext cx="330450" cy="408044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1" idx="3"/>
            <a:endCxn id="18" idx="1"/>
          </p:cNvCxnSpPr>
          <p:nvPr/>
        </p:nvCxnSpPr>
        <p:spPr>
          <a:xfrm flipV="1">
            <a:off x="3513762" y="3419132"/>
            <a:ext cx="6903778" cy="233520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674167" y="1278294"/>
            <a:ext cx="524607" cy="68484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ectangle 17"/>
          <p:cNvSpPr/>
          <p:nvPr/>
        </p:nvSpPr>
        <p:spPr>
          <a:xfrm>
            <a:off x="10417540" y="3271397"/>
            <a:ext cx="288233" cy="29546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TextBox 20"/>
          <p:cNvSpPr txBox="1"/>
          <p:nvPr/>
        </p:nvSpPr>
        <p:spPr>
          <a:xfrm>
            <a:off x="143839" y="6354142"/>
            <a:ext cx="3369923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The resize the legend.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801" y="1278294"/>
            <a:ext cx="2457081" cy="382647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328" y="3540508"/>
            <a:ext cx="1444229" cy="204372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948" y="752697"/>
            <a:ext cx="8520357" cy="606917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651" y="752564"/>
            <a:ext cx="8520357" cy="606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7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2" grpId="1" animBg="1"/>
      <p:bldP spid="6" grpId="0" animBg="1"/>
      <p:bldP spid="11" grpId="0" animBg="1"/>
      <p:bldP spid="17" grpId="0" animBg="1"/>
      <p:bldP spid="18" grpId="0" animBg="1"/>
      <p:bldP spid="2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34737" y="3300946"/>
            <a:ext cx="2571687" cy="248633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434736" y="3577011"/>
            <a:ext cx="2571687" cy="248633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434735" y="3850832"/>
            <a:ext cx="2571687" cy="24863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434734" y="4119954"/>
            <a:ext cx="2571687" cy="514453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434733" y="4676740"/>
            <a:ext cx="2571687" cy="248633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87810" y="1587748"/>
            <a:ext cx="2975430" cy="341632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may wish to add a </a:t>
            </a:r>
            <a:r>
              <a:rPr lang="en-CA" b="1" dirty="0"/>
              <a:t>Legend</a:t>
            </a:r>
            <a:r>
              <a:rPr lang="en-CA" dirty="0"/>
              <a:t> or other element.</a:t>
            </a:r>
          </a:p>
          <a:p>
            <a:endParaRPr lang="en-CA" dirty="0"/>
          </a:p>
          <a:p>
            <a:r>
              <a:rPr lang="en-CA" dirty="0"/>
              <a:t>To add another element, such as a legend go to …</a:t>
            </a:r>
          </a:p>
          <a:p>
            <a:endParaRPr lang="en-CA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b="1" i="1" dirty="0"/>
              <a:t>Chart Tools/Design</a:t>
            </a:r>
            <a:r>
              <a:rPr lang="en-CA" dirty="0"/>
              <a:t> ribbon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b="1" i="1" dirty="0"/>
              <a:t>Chart Layouts</a:t>
            </a:r>
            <a:r>
              <a:rPr lang="en-CA" dirty="0"/>
              <a:t> 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b="1" i="1" dirty="0"/>
              <a:t>Add Chart Element</a:t>
            </a:r>
            <a:r>
              <a:rPr lang="en-CA" dirty="0"/>
              <a:t> menu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Choose the Element from the sub-menu items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Choose the 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37725" y="214450"/>
            <a:ext cx="2897622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Column/Bar Chart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0282" y="258423"/>
            <a:ext cx="2830745" cy="830997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+mj-lt"/>
              <a:buAutoNum type="arabicPeriod" startAt="8"/>
              <a:defRPr sz="1600"/>
            </a:lvl1pPr>
          </a:lstStyle>
          <a:p>
            <a:pPr marL="0" indent="0" algn="ctr">
              <a:buNone/>
            </a:pPr>
            <a:r>
              <a:rPr lang="en-CA" dirty="0"/>
              <a:t>Spend some time formatting your chart to make it look as you prefer.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027" y="1920376"/>
            <a:ext cx="8875095" cy="1380570"/>
          </a:xfrm>
          <a:prstGeom prst="rect">
            <a:avLst/>
          </a:prstGeom>
        </p:spPr>
      </p:pic>
      <p:cxnSp>
        <p:nvCxnSpPr>
          <p:cNvPr id="20" name="Straight Arrow Connector 19"/>
          <p:cNvCxnSpPr>
            <a:stCxn id="10" idx="3"/>
          </p:cNvCxnSpPr>
          <p:nvPr/>
        </p:nvCxnSpPr>
        <p:spPr>
          <a:xfrm flipV="1">
            <a:off x="3006424" y="2304290"/>
            <a:ext cx="7062603" cy="112097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10069027" y="2181931"/>
            <a:ext cx="638597" cy="241229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5" name="Straight Arrow Connector 24"/>
          <p:cNvCxnSpPr>
            <a:stCxn id="11" idx="3"/>
            <a:endCxn id="26" idx="2"/>
          </p:cNvCxnSpPr>
          <p:nvPr/>
        </p:nvCxnSpPr>
        <p:spPr>
          <a:xfrm flipV="1">
            <a:off x="3006423" y="3300946"/>
            <a:ext cx="785860" cy="40038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3433190" y="3139171"/>
            <a:ext cx="718186" cy="16177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2" name="Straight Arrow Connector 31"/>
          <p:cNvCxnSpPr>
            <a:endCxn id="33" idx="2"/>
          </p:cNvCxnSpPr>
          <p:nvPr/>
        </p:nvCxnSpPr>
        <p:spPr>
          <a:xfrm flipV="1">
            <a:off x="3006420" y="3136392"/>
            <a:ext cx="501046" cy="85924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3211027" y="2441448"/>
            <a:ext cx="592877" cy="69494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028" y="3127248"/>
            <a:ext cx="1287820" cy="2575640"/>
          </a:xfrm>
          <a:prstGeom prst="rect">
            <a:avLst/>
          </a:prstGeom>
        </p:spPr>
      </p:pic>
      <p:cxnSp>
        <p:nvCxnSpPr>
          <p:cNvPr id="37" name="Straight Arrow Connector 36"/>
          <p:cNvCxnSpPr>
            <a:stCxn id="14" idx="3"/>
          </p:cNvCxnSpPr>
          <p:nvPr/>
        </p:nvCxnSpPr>
        <p:spPr>
          <a:xfrm>
            <a:off x="3006421" y="4377181"/>
            <a:ext cx="221411" cy="41427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224743" y="4794433"/>
            <a:ext cx="1260389" cy="17947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419" y="4791456"/>
            <a:ext cx="1152835" cy="1583565"/>
          </a:xfrm>
          <a:prstGeom prst="rect">
            <a:avLst/>
          </a:prstGeom>
        </p:spPr>
      </p:pic>
      <p:cxnSp>
        <p:nvCxnSpPr>
          <p:cNvPr id="43" name="Straight Arrow Connector 42"/>
          <p:cNvCxnSpPr/>
          <p:nvPr/>
        </p:nvCxnSpPr>
        <p:spPr>
          <a:xfrm>
            <a:off x="3001850" y="4791456"/>
            <a:ext cx="1483282" cy="38154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485132" y="5064582"/>
            <a:ext cx="1171122" cy="29725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644" y="828596"/>
            <a:ext cx="8406054" cy="5987752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192024" y="5526853"/>
            <a:ext cx="2809826" cy="830997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indent="0" algn="ctr">
              <a:buFont typeface="+mj-lt"/>
              <a:buNone/>
              <a:defRPr sz="1600"/>
            </a:lvl1pPr>
          </a:lstStyle>
          <a:p>
            <a:r>
              <a:rPr lang="en-CA" dirty="0"/>
              <a:t>You may wish to resize the legend so it shows the data names for all 14 data points.</a:t>
            </a: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643" y="832410"/>
            <a:ext cx="8396911" cy="598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30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0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5" grpId="0" animBg="1"/>
      <p:bldP spid="7" grpId="0" animBg="1"/>
      <p:bldP spid="3" grpId="0" animBg="1"/>
      <p:bldP spid="3" grpId="1" animBg="1"/>
      <p:bldP spid="21" grpId="0" animBg="1"/>
      <p:bldP spid="21" grpId="1" animBg="1"/>
      <p:bldP spid="26" grpId="0" animBg="1"/>
      <p:bldP spid="26" grpId="1" animBg="1"/>
      <p:bldP spid="33" grpId="0" animBg="1"/>
      <p:bldP spid="33" grpId="1" animBg="1"/>
      <p:bldP spid="38" grpId="0" animBg="1"/>
      <p:bldP spid="38" grpId="1" animBg="1"/>
      <p:bldP spid="44" grpId="0" animBg="1"/>
      <p:bldP spid="44" grpId="1" animBg="1"/>
      <p:bldP spid="46" grpId="0" animBg="1"/>
      <p:bldP spid="46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pi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950" y="835025"/>
            <a:ext cx="2660891" cy="221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16822" y="3543300"/>
            <a:ext cx="2473325" cy="1940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doughnu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084" y="833437"/>
            <a:ext cx="1641475" cy="16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doughnu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224" y="4111540"/>
            <a:ext cx="2038676" cy="164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634288" y="575527"/>
            <a:ext cx="113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Pie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40098" y="2784901"/>
            <a:ext cx="113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&amp;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5715767"/>
            <a:ext cx="402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Doughnut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52925" y="5752674"/>
            <a:ext cx="402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Charts</a:t>
            </a:r>
          </a:p>
        </p:txBody>
      </p:sp>
    </p:spTree>
    <p:extLst>
      <p:ext uri="{BB962C8B-B14F-4D97-AF65-F5344CB8AC3E}">
        <p14:creationId xmlns:p14="http://schemas.microsoft.com/office/powerpoint/2010/main" val="2223182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550506" y="5485513"/>
            <a:ext cx="2659225" cy="266492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550506" y="4393693"/>
            <a:ext cx="2659226" cy="814417"/>
          </a:xfrm>
          <a:prstGeom prst="roundRect">
            <a:avLst/>
          </a:prstGeom>
          <a:solidFill>
            <a:srgbClr val="7030A0">
              <a:alpha val="40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extBox 8"/>
          <p:cNvSpPr txBox="1"/>
          <p:nvPr/>
        </p:nvSpPr>
        <p:spPr>
          <a:xfrm>
            <a:off x="249307" y="4321702"/>
            <a:ext cx="3074973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the Pie chart option from the Insert ribbon Charts group.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808" y="693952"/>
            <a:ext cx="8598929" cy="612514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550506" y="3207250"/>
            <a:ext cx="2659226" cy="801384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/>
          <p:cNvSpPr txBox="1"/>
          <p:nvPr/>
        </p:nvSpPr>
        <p:spPr>
          <a:xfrm>
            <a:off x="249307" y="3145605"/>
            <a:ext cx="3074973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Select just the data shown in the image and then choose a pie chart.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5820" y="1764437"/>
            <a:ext cx="2593911" cy="111593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/>
          <p:cNvSpPr txBox="1"/>
          <p:nvPr/>
        </p:nvSpPr>
        <p:spPr>
          <a:xfrm>
            <a:off x="5895581" y="144209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Pie a Chart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8485" y="278922"/>
            <a:ext cx="3074973" cy="1200329"/>
          </a:xfrm>
          <a:prstGeom prst="rect">
            <a:avLst/>
          </a:prstGeom>
          <a:solidFill>
            <a:srgbClr val="FADDCA"/>
          </a:solidFill>
          <a:effectLst>
            <a:glow rad="63500">
              <a:schemeClr val="accent6">
                <a:satMod val="175000"/>
                <a:alpha val="40000"/>
              </a:schemeClr>
            </a:glow>
            <a:softEdge rad="254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 Pie chart can only display one series of data, each element in the series as a percentage of the total.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9307" y="1712263"/>
            <a:ext cx="3074973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Using the same data from the Data sheet; sorted, filtered &amp; subtotaled the same as the Column …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3324280" y="3207250"/>
            <a:ext cx="1527638" cy="40669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3"/>
          </p:cNvCxnSpPr>
          <p:nvPr/>
        </p:nvCxnSpPr>
        <p:spPr>
          <a:xfrm>
            <a:off x="3324280" y="3607270"/>
            <a:ext cx="7172659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576" y="693951"/>
            <a:ext cx="8585830" cy="6115809"/>
          </a:xfrm>
          <a:prstGeom prst="rect">
            <a:avLst/>
          </a:prstGeom>
        </p:spPr>
      </p:pic>
      <p:cxnSp>
        <p:nvCxnSpPr>
          <p:cNvPr id="29" name="Straight Arrow Connector 28"/>
          <p:cNvCxnSpPr>
            <a:stCxn id="9" idx="3"/>
          </p:cNvCxnSpPr>
          <p:nvPr/>
        </p:nvCxnSpPr>
        <p:spPr>
          <a:xfrm flipV="1">
            <a:off x="3324280" y="1863899"/>
            <a:ext cx="3809864" cy="291946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49307" y="5438107"/>
            <a:ext cx="307497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Select the first 2D Pie.</a:t>
            </a:r>
          </a:p>
        </p:txBody>
      </p:sp>
      <p:cxnSp>
        <p:nvCxnSpPr>
          <p:cNvPr id="27" name="Straight Arrow Connector 26"/>
          <p:cNvCxnSpPr>
            <a:stCxn id="24" idx="3"/>
          </p:cNvCxnSpPr>
          <p:nvPr/>
        </p:nvCxnSpPr>
        <p:spPr>
          <a:xfrm flipV="1">
            <a:off x="3324280" y="2360645"/>
            <a:ext cx="3897614" cy="326212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221894" y="2099388"/>
            <a:ext cx="466530" cy="429208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808" y="695043"/>
            <a:ext cx="8589599" cy="6118494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249307" y="5952931"/>
            <a:ext cx="3074973" cy="646331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6">
                <a:satMod val="175000"/>
                <a:alpha val="40000"/>
              </a:schemeClr>
            </a:glow>
            <a:softEdge rad="254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marL="342900" indent="-342900" algn="l">
              <a:buFont typeface="+mj-lt"/>
              <a:buAutoNum type="arabicPeriod" startAt="5"/>
            </a:pPr>
            <a:r>
              <a:rPr lang="en-CA" dirty="0"/>
              <a:t>Now reorganize the chart elements to look like …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139" y="700599"/>
            <a:ext cx="8589598" cy="6118493"/>
          </a:xfrm>
          <a:prstGeom prst="rect">
            <a:avLst/>
          </a:prstGeom>
        </p:spPr>
      </p:pic>
      <p:cxnSp>
        <p:nvCxnSpPr>
          <p:cNvPr id="35" name="Straight Arrow Connector 34"/>
          <p:cNvCxnSpPr>
            <a:stCxn id="32" idx="3"/>
          </p:cNvCxnSpPr>
          <p:nvPr/>
        </p:nvCxnSpPr>
        <p:spPr>
          <a:xfrm flipV="1">
            <a:off x="3324280" y="5622773"/>
            <a:ext cx="1322365" cy="65332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550506" y="6046238"/>
            <a:ext cx="2659225" cy="457200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717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 animBg="1"/>
      <p:bldP spid="9" grpId="0" animBg="1"/>
      <p:bldP spid="12" grpId="0" animBg="1"/>
      <p:bldP spid="10" grpId="0" animBg="1"/>
      <p:bldP spid="11" grpId="0" animBg="1"/>
      <p:bldP spid="2" grpId="0" animBg="1"/>
      <p:bldP spid="2" grpId="1" animBg="1"/>
      <p:bldP spid="13" grpId="0" animBg="1"/>
      <p:bldP spid="24" grpId="0" animBg="1"/>
      <p:bldP spid="30" grpId="0" animBg="1"/>
      <p:bldP spid="32" grpId="0" animBg="1"/>
      <p:bldP spid="3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139" y="700599"/>
            <a:ext cx="8589598" cy="61184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01863" y="194186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Pie a Chart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7870" y="378852"/>
            <a:ext cx="3174715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Pie chart shows the seven smoking statistics for females.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7871" y="5319185"/>
            <a:ext cx="3174715" cy="92333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Now make a chart for the male smokers and display it on the same sheet.</a:t>
            </a:r>
          </a:p>
        </p:txBody>
      </p:sp>
    </p:spTree>
    <p:extLst>
      <p:ext uri="{BB962C8B-B14F-4D97-AF65-F5344CB8AC3E}">
        <p14:creationId xmlns:p14="http://schemas.microsoft.com/office/powerpoint/2010/main" val="124081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140" y="692832"/>
            <a:ext cx="8613602" cy="61355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71939" y="148019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Pie a Chart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1216" y="460097"/>
            <a:ext cx="2621903" cy="92333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Here is what the two pie charts on the one sheet looks like.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4680" y="1939771"/>
            <a:ext cx="3074973" cy="923330"/>
          </a:xfrm>
          <a:prstGeom prst="rect">
            <a:avLst/>
          </a:prstGeom>
          <a:solidFill>
            <a:srgbClr val="FADDCA"/>
          </a:solidFill>
          <a:effectLst>
            <a:glow rad="63500">
              <a:schemeClr val="accent6">
                <a:satMod val="175000"/>
                <a:alpha val="40000"/>
              </a:schemeClr>
            </a:glow>
            <a:softEdge rad="254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Notice that you will have had to resize both charts to fit on the one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4680" y="3107094"/>
            <a:ext cx="3074973" cy="1754326"/>
          </a:xfrm>
          <a:prstGeom prst="rect">
            <a:avLst/>
          </a:prstGeom>
          <a:solidFill>
            <a:srgbClr val="00B0F0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en-CA" dirty="0"/>
              <a:t>On the other hand, you can place one or both of those charts on separate spreadsheets.</a:t>
            </a:r>
          </a:p>
          <a:p>
            <a:endParaRPr lang="en-CA" dirty="0"/>
          </a:p>
          <a:p>
            <a:r>
              <a:rPr lang="en-CA" dirty="0"/>
              <a:t>To do this: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4680" y="4945224"/>
            <a:ext cx="3074973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one of them.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4680" y="5393094"/>
            <a:ext cx="3074973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Select the Design ribbon.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4680" y="5868955"/>
            <a:ext cx="307497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Move Chart</a:t>
            </a:r>
          </a:p>
        </p:txBody>
      </p:sp>
      <p:cxnSp>
        <p:nvCxnSpPr>
          <p:cNvPr id="13" name="Straight Arrow Connector 12"/>
          <p:cNvCxnSpPr>
            <a:stCxn id="4" idx="3"/>
          </p:cNvCxnSpPr>
          <p:nvPr/>
        </p:nvCxnSpPr>
        <p:spPr>
          <a:xfrm flipV="1">
            <a:off x="3249653" y="4189445"/>
            <a:ext cx="4599288" cy="94044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249653" y="1073695"/>
            <a:ext cx="7032682" cy="452641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140" y="693704"/>
            <a:ext cx="8603205" cy="6128186"/>
          </a:xfrm>
          <a:prstGeom prst="rect">
            <a:avLst/>
          </a:prstGeom>
        </p:spPr>
      </p:pic>
      <p:cxnSp>
        <p:nvCxnSpPr>
          <p:cNvPr id="18" name="Straight Arrow Connector 17"/>
          <p:cNvCxnSpPr>
            <a:stCxn id="11" idx="3"/>
            <a:endCxn id="19" idx="1"/>
          </p:cNvCxnSpPr>
          <p:nvPr/>
        </p:nvCxnSpPr>
        <p:spPr>
          <a:xfrm flipV="1">
            <a:off x="3249653" y="1618862"/>
            <a:ext cx="7881767" cy="443475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1131420" y="1231641"/>
            <a:ext cx="419878" cy="77444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6598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3" grpId="0" animBg="1"/>
      <p:bldP spid="4" grpId="0" animBg="1"/>
      <p:bldP spid="5" grpId="0" animBg="1"/>
      <p:bldP spid="11" grpId="0" animBg="1"/>
      <p:bldP spid="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140" y="691019"/>
            <a:ext cx="8593874" cy="61215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71939" y="148019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Pie a Chart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306" y="223935"/>
            <a:ext cx="3349690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Which displays the </a:t>
            </a:r>
            <a:r>
              <a:rPr lang="en-CA" b="1" i="1" dirty="0"/>
              <a:t>Move Chart</a:t>
            </a:r>
            <a:r>
              <a:rPr lang="en-CA" dirty="0"/>
              <a:t> dialog box.</a:t>
            </a:r>
          </a:p>
        </p:txBody>
      </p:sp>
      <p:cxnSp>
        <p:nvCxnSpPr>
          <p:cNvPr id="10" name="Straight Arrow Connector 9"/>
          <p:cNvCxnSpPr>
            <a:stCxn id="8" idx="3"/>
          </p:cNvCxnSpPr>
          <p:nvPr/>
        </p:nvCxnSpPr>
        <p:spPr>
          <a:xfrm>
            <a:off x="3442996" y="547101"/>
            <a:ext cx="2397967" cy="169224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3306" y="1017037"/>
            <a:ext cx="3349690" cy="9233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Click on </a:t>
            </a:r>
            <a:r>
              <a:rPr lang="en-CA" b="1" i="1" dirty="0"/>
              <a:t>New Sheet</a:t>
            </a:r>
            <a:r>
              <a:rPr lang="en-CA" dirty="0"/>
              <a:t> and then name the new sheet.</a:t>
            </a:r>
          </a:p>
          <a:p>
            <a:pPr marL="354013"/>
            <a:r>
              <a:rPr lang="en-CA" dirty="0"/>
              <a:t>I called it </a:t>
            </a:r>
            <a:r>
              <a:rPr lang="en-CA" b="1" dirty="0"/>
              <a:t>Male Smokers</a:t>
            </a:r>
            <a:r>
              <a:rPr lang="en-CA" dirty="0"/>
              <a:t>.</a:t>
            </a:r>
          </a:p>
        </p:txBody>
      </p:sp>
      <p:cxnSp>
        <p:nvCxnSpPr>
          <p:cNvPr id="13" name="Straight Arrow Connector 12"/>
          <p:cNvCxnSpPr>
            <a:stCxn id="11" idx="3"/>
          </p:cNvCxnSpPr>
          <p:nvPr/>
        </p:nvCxnSpPr>
        <p:spPr>
          <a:xfrm>
            <a:off x="3442996" y="1478702"/>
            <a:ext cx="3116424" cy="129249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3306" y="2124947"/>
            <a:ext cx="3349690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Click on the </a:t>
            </a:r>
            <a:r>
              <a:rPr lang="en-CA" b="1" dirty="0"/>
              <a:t>OK</a:t>
            </a:r>
            <a:r>
              <a:rPr lang="en-CA" dirty="0"/>
              <a:t>.</a:t>
            </a:r>
          </a:p>
        </p:txBody>
      </p:sp>
      <p:cxnSp>
        <p:nvCxnSpPr>
          <p:cNvPr id="20" name="Straight Arrow Connector 19"/>
          <p:cNvCxnSpPr>
            <a:stCxn id="18" idx="3"/>
          </p:cNvCxnSpPr>
          <p:nvPr/>
        </p:nvCxnSpPr>
        <p:spPr>
          <a:xfrm>
            <a:off x="3442996" y="2309613"/>
            <a:ext cx="4917233" cy="124926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140" y="691018"/>
            <a:ext cx="8593874" cy="612153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4700" y="2678859"/>
            <a:ext cx="3338296" cy="923330"/>
          </a:xfrm>
          <a:prstGeom prst="rect">
            <a:avLst/>
          </a:prstGeom>
          <a:solidFill>
            <a:srgbClr val="FADDCA"/>
          </a:solidFill>
          <a:effectLst>
            <a:glow rad="63500">
              <a:schemeClr val="accent6">
                <a:satMod val="175000"/>
                <a:alpha val="40000"/>
              </a:schemeClr>
            </a:glow>
            <a:softEdge rad="254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Excel did not do a good job formatting that so it looks good, so let’s change that to look better.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3306" y="3816220"/>
            <a:ext cx="3349690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dirty="0"/>
              <a:t>Change it to look like …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140" y="688334"/>
            <a:ext cx="8584543" cy="6114892"/>
          </a:xfrm>
          <a:prstGeom prst="rect">
            <a:avLst/>
          </a:prstGeom>
        </p:spPr>
      </p:pic>
      <p:cxnSp>
        <p:nvCxnSpPr>
          <p:cNvPr id="26" name="Straight Arrow Connector 25"/>
          <p:cNvCxnSpPr>
            <a:stCxn id="23" idx="3"/>
          </p:cNvCxnSpPr>
          <p:nvPr/>
        </p:nvCxnSpPr>
        <p:spPr>
          <a:xfrm>
            <a:off x="3442996" y="4000886"/>
            <a:ext cx="1576873" cy="18466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744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22" grpId="0" animBg="1"/>
      <p:bldP spid="22" grpId="1" animBg="1"/>
      <p:bldP spid="2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819150" y="3886200"/>
            <a:ext cx="1019175" cy="2381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819149" y="4162425"/>
            <a:ext cx="2175978" cy="2381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819149" y="4438650"/>
            <a:ext cx="1907642" cy="2381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228600" y="3543300"/>
            <a:ext cx="3457575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Insert tab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Pie or Doughnut Chart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Doughnut chart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796" y="877078"/>
            <a:ext cx="8315195" cy="59230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5779" y="278922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Doughnut Chart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186589"/>
            <a:ext cx="3457575" cy="1754326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Creating a doughnut chart to represent smoking stats for both Female and Male for a doughnut chart involves a little bit more work than just selecting the necessary data.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2076450"/>
            <a:ext cx="3457575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just the seven smoking stats for females and the associated numbers as seen in the image to the right.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1838325" y="1315616"/>
            <a:ext cx="3349495" cy="269440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12" idx="1"/>
          </p:cNvCxnSpPr>
          <p:nvPr/>
        </p:nvCxnSpPr>
        <p:spPr>
          <a:xfrm flipV="1">
            <a:off x="2995127" y="1903445"/>
            <a:ext cx="4338735" cy="235890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Down Arrow 27"/>
          <p:cNvSpPr/>
          <p:nvPr/>
        </p:nvSpPr>
        <p:spPr>
          <a:xfrm>
            <a:off x="701474" y="4743629"/>
            <a:ext cx="2533650" cy="2114371"/>
          </a:xfrm>
          <a:prstGeom prst="downArrow">
            <a:avLst/>
          </a:prstGeom>
          <a:solidFill>
            <a:schemeClr val="accent2">
              <a:alpha val="4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>
                <a:solidFill>
                  <a:schemeClr val="tx1"/>
                </a:solidFill>
              </a:rPr>
              <a:t>Which should create a doughnut chart with just one ring.</a:t>
            </a:r>
          </a:p>
        </p:txBody>
      </p:sp>
      <p:sp>
        <p:nvSpPr>
          <p:cNvPr id="8" name="Rectangle 7"/>
          <p:cNvSpPr/>
          <p:nvPr/>
        </p:nvSpPr>
        <p:spPr>
          <a:xfrm>
            <a:off x="4943476" y="1129004"/>
            <a:ext cx="524263" cy="18661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608" y="1782146"/>
            <a:ext cx="1504482" cy="256905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333862" y="1800808"/>
            <a:ext cx="270588" cy="20527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Rectangle 29"/>
          <p:cNvSpPr/>
          <p:nvPr/>
        </p:nvSpPr>
        <p:spPr>
          <a:xfrm>
            <a:off x="7384054" y="3647493"/>
            <a:ext cx="440791" cy="36737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6" name="Straight Arrow Connector 25"/>
          <p:cNvCxnSpPr>
            <a:endCxn id="30" idx="1"/>
          </p:cNvCxnSpPr>
          <p:nvPr/>
        </p:nvCxnSpPr>
        <p:spPr>
          <a:xfrm flipV="1">
            <a:off x="2726791" y="3831182"/>
            <a:ext cx="4657263" cy="74884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882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7" grpId="0" animBg="1"/>
      <p:bldP spid="3" grpId="0" animBg="1"/>
      <p:bldP spid="3" grpId="1" animBg="1"/>
      <p:bldP spid="6" grpId="0" animBg="1"/>
      <p:bldP spid="28" grpId="0" animBg="1"/>
      <p:bldP spid="8" grpId="0" animBg="1"/>
      <p:bldP spid="12" grpId="0" animBg="1"/>
      <p:bldP spid="3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615820" y="2978459"/>
            <a:ext cx="2300954" cy="249933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615820" y="3531283"/>
            <a:ext cx="2300954" cy="249933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271" y="865901"/>
            <a:ext cx="8318279" cy="59252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" y="186589"/>
            <a:ext cx="345757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Now we need to label the female series data as Female.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0025" y="1362075"/>
            <a:ext cx="3495675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Select Data</a:t>
            </a:r>
            <a:r>
              <a:rPr lang="en-CA" dirty="0"/>
              <a:t> button.</a:t>
            </a:r>
          </a:p>
        </p:txBody>
      </p:sp>
      <p:cxnSp>
        <p:nvCxnSpPr>
          <p:cNvPr id="10" name="Straight Arrow Connector 9"/>
          <p:cNvCxnSpPr>
            <a:stCxn id="8" idx="3"/>
            <a:endCxn id="12" idx="1"/>
          </p:cNvCxnSpPr>
          <p:nvPr/>
        </p:nvCxnSpPr>
        <p:spPr>
          <a:xfrm>
            <a:off x="3695700" y="1546741"/>
            <a:ext cx="6356674" cy="13549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0052374" y="1362075"/>
            <a:ext cx="390525" cy="640318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228600" y="2051566"/>
            <a:ext cx="345757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7030A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Which displays the </a:t>
            </a:r>
          </a:p>
          <a:p>
            <a:r>
              <a:rPr lang="en-CA" b="1" i="1" dirty="0"/>
              <a:t>Select Data Source</a:t>
            </a:r>
            <a:r>
              <a:rPr lang="en-CA" dirty="0"/>
              <a:t> dialog.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0025" y="2924175"/>
            <a:ext cx="3486150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</a:t>
            </a:r>
            <a:r>
              <a:rPr lang="en-CA" b="1" i="1" dirty="0"/>
              <a:t>Series1</a:t>
            </a:r>
          </a:p>
          <a:p>
            <a:endParaRPr lang="en-CA" dirty="0"/>
          </a:p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the </a:t>
            </a:r>
            <a:r>
              <a:rPr lang="en-CA" b="1" i="1" dirty="0"/>
              <a:t>Edit</a:t>
            </a:r>
            <a:r>
              <a:rPr lang="en-CA" dirty="0"/>
              <a:t> button.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95779" y="278922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Doughnut Chart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097" y="2037660"/>
            <a:ext cx="5182948" cy="279559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5429765" y="2028330"/>
            <a:ext cx="5197801" cy="281425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8" name="Straight Arrow Connector 27"/>
          <p:cNvCxnSpPr>
            <a:stCxn id="15" idx="3"/>
            <a:endCxn id="5" idx="1"/>
          </p:cNvCxnSpPr>
          <p:nvPr/>
        </p:nvCxnSpPr>
        <p:spPr>
          <a:xfrm>
            <a:off x="3686175" y="2374732"/>
            <a:ext cx="1752922" cy="106072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2916774" y="3444789"/>
            <a:ext cx="3278753" cy="22351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22" idx="3"/>
          </p:cNvCxnSpPr>
          <p:nvPr/>
        </p:nvCxnSpPr>
        <p:spPr>
          <a:xfrm>
            <a:off x="2916774" y="3103426"/>
            <a:ext cx="2616279" cy="50752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6195527" y="3256385"/>
            <a:ext cx="634481" cy="25192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TextBox 29"/>
          <p:cNvSpPr txBox="1"/>
          <p:nvPr/>
        </p:nvSpPr>
        <p:spPr>
          <a:xfrm>
            <a:off x="783771" y="4073783"/>
            <a:ext cx="2347232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7030A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Which displays the</a:t>
            </a:r>
          </a:p>
          <a:p>
            <a:r>
              <a:rPr lang="en-CA" b="1" i="1" dirty="0"/>
              <a:t>Edit Series </a:t>
            </a:r>
            <a:r>
              <a:rPr lang="en-CA" dirty="0"/>
              <a:t>dialog.</a:t>
            </a:r>
          </a:p>
        </p:txBody>
      </p:sp>
      <p:cxnSp>
        <p:nvCxnSpPr>
          <p:cNvPr id="32" name="Straight Arrow Connector 31"/>
          <p:cNvCxnSpPr>
            <a:stCxn id="30" idx="3"/>
          </p:cNvCxnSpPr>
          <p:nvPr/>
        </p:nvCxnSpPr>
        <p:spPr>
          <a:xfrm flipV="1">
            <a:off x="3131003" y="3531283"/>
            <a:ext cx="3498906" cy="86566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6626484" y="2688566"/>
            <a:ext cx="2500021" cy="1190685"/>
            <a:chOff x="6626484" y="2688566"/>
            <a:chExt cx="2500021" cy="119068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909" y="2697897"/>
              <a:ext cx="2496596" cy="1181354"/>
            </a:xfrm>
            <a:prstGeom prst="rect">
              <a:avLst/>
            </a:prstGeom>
          </p:spPr>
        </p:pic>
        <p:sp>
          <p:nvSpPr>
            <p:cNvPr id="33" name="Rectangle 32"/>
            <p:cNvSpPr/>
            <p:nvPr/>
          </p:nvSpPr>
          <p:spPr>
            <a:xfrm>
              <a:off x="6626484" y="2688566"/>
              <a:ext cx="2500021" cy="1190685"/>
            </a:xfrm>
            <a:prstGeom prst="rect">
              <a:avLst/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200025" y="4903941"/>
            <a:ext cx="3486150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Type into the </a:t>
            </a:r>
            <a:r>
              <a:rPr lang="en-CA" b="1" i="1" dirty="0"/>
              <a:t> Series Name</a:t>
            </a:r>
            <a:r>
              <a:rPr lang="en-CA" dirty="0"/>
              <a:t> box, </a:t>
            </a:r>
            <a:r>
              <a:rPr lang="en-CA" b="1" i="1" dirty="0"/>
              <a:t>Female</a:t>
            </a:r>
          </a:p>
        </p:txBody>
      </p:sp>
      <p:cxnSp>
        <p:nvCxnSpPr>
          <p:cNvPr id="38" name="Straight Arrow Connector 37"/>
          <p:cNvCxnSpPr>
            <a:stCxn id="36" idx="3"/>
          </p:cNvCxnSpPr>
          <p:nvPr/>
        </p:nvCxnSpPr>
        <p:spPr>
          <a:xfrm flipV="1">
            <a:off x="3686175" y="3172408"/>
            <a:ext cx="3022535" cy="205469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00025" y="5701004"/>
            <a:ext cx="348615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Click on the </a:t>
            </a:r>
            <a:r>
              <a:rPr lang="en-CA" b="1" dirty="0"/>
              <a:t>OK</a:t>
            </a:r>
            <a:r>
              <a:rPr lang="en-CA" dirty="0"/>
              <a:t> button.</a:t>
            </a:r>
          </a:p>
        </p:txBody>
      </p:sp>
      <p:cxnSp>
        <p:nvCxnSpPr>
          <p:cNvPr id="41" name="Straight Arrow Connector 40"/>
          <p:cNvCxnSpPr>
            <a:stCxn id="39" idx="3"/>
          </p:cNvCxnSpPr>
          <p:nvPr/>
        </p:nvCxnSpPr>
        <p:spPr>
          <a:xfrm flipV="1">
            <a:off x="3686175" y="3732245"/>
            <a:ext cx="4142209" cy="215342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497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7" grpId="0" animBg="1"/>
      <p:bldP spid="7" grpId="0" animBg="1"/>
      <p:bldP spid="7" grpId="1" animBg="1"/>
      <p:bldP spid="8" grpId="0" animBg="1"/>
      <p:bldP spid="12" grpId="0" animBg="1"/>
      <p:bldP spid="12" grpId="1" animBg="1"/>
      <p:bldP spid="12" grpId="2" animBg="1"/>
      <p:bldP spid="15" grpId="0" animBg="1"/>
      <p:bldP spid="16" grpId="0" animBg="1"/>
      <p:bldP spid="26" grpId="0" animBg="1"/>
      <p:bldP spid="26" grpId="1" animBg="1"/>
      <p:bldP spid="26" grpId="2" animBg="1"/>
      <p:bldP spid="24" grpId="0" animBg="1"/>
      <p:bldP spid="24" grpId="1" animBg="1"/>
      <p:bldP spid="30" grpId="0" animBg="1"/>
      <p:bldP spid="36" grpId="0" animBg="1"/>
      <p:bldP spid="3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610" y="870900"/>
            <a:ext cx="8328709" cy="59326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" y="186589"/>
            <a:ext cx="3457575" cy="1200329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Now that the Female series of data is labeled, we need to add the data for the males and label that data series as Male.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9615" y="1670016"/>
            <a:ext cx="3495675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Click on </a:t>
            </a:r>
            <a:r>
              <a:rPr lang="en-CA" b="1" i="1" u="sng" dirty="0"/>
              <a:t>A</a:t>
            </a:r>
            <a:r>
              <a:rPr lang="en-CA" b="1" i="1" dirty="0"/>
              <a:t>dd</a:t>
            </a:r>
            <a:r>
              <a:rPr lang="en-CA" dirty="0"/>
              <a:t> in the </a:t>
            </a:r>
            <a:r>
              <a:rPr lang="en-CA" b="1" i="1" dirty="0"/>
              <a:t>Legend Entries (Series)</a:t>
            </a:r>
            <a:r>
              <a:rPr lang="en-CA" dirty="0"/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95779" y="278922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Doughnut Chart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9614" y="2594356"/>
            <a:ext cx="3495675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dirty="0"/>
              <a:t>Type </a:t>
            </a:r>
            <a:r>
              <a:rPr lang="en-CA" b="1" i="1" dirty="0"/>
              <a:t>Male </a:t>
            </a:r>
            <a:r>
              <a:rPr lang="en-CA" dirty="0"/>
              <a:t>in the </a:t>
            </a:r>
            <a:r>
              <a:rPr lang="en-CA" b="1" i="1" dirty="0"/>
              <a:t>Series </a:t>
            </a:r>
            <a:r>
              <a:rPr lang="en-CA" b="1" i="1" u="sng" dirty="0"/>
              <a:t>n</a:t>
            </a:r>
            <a:r>
              <a:rPr lang="en-CA" b="1" i="1" dirty="0"/>
              <a:t>ame</a:t>
            </a:r>
            <a:r>
              <a:rPr lang="en-CA" dirty="0"/>
              <a:t> field.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114" y="2362580"/>
            <a:ext cx="4516590" cy="243617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057210" y="3434388"/>
            <a:ext cx="576855" cy="19522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9" name="Straight Arrow Connector 8"/>
          <p:cNvCxnSpPr>
            <a:stCxn id="8" idx="3"/>
            <a:endCxn id="11" idx="1"/>
          </p:cNvCxnSpPr>
          <p:nvPr/>
        </p:nvCxnSpPr>
        <p:spPr>
          <a:xfrm>
            <a:off x="3685290" y="1993182"/>
            <a:ext cx="2371920" cy="153881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500" y="2917522"/>
            <a:ext cx="2696915" cy="1280181"/>
          </a:xfrm>
          <a:prstGeom prst="rect">
            <a:avLst/>
          </a:prstGeom>
        </p:spPr>
      </p:pic>
      <p:cxnSp>
        <p:nvCxnSpPr>
          <p:cNvPr id="18" name="Straight Arrow Connector 17"/>
          <p:cNvCxnSpPr>
            <a:stCxn id="16" idx="3"/>
          </p:cNvCxnSpPr>
          <p:nvPr/>
        </p:nvCxnSpPr>
        <p:spPr>
          <a:xfrm>
            <a:off x="3685289" y="2917522"/>
            <a:ext cx="3144719" cy="52903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89613" y="3514063"/>
            <a:ext cx="3495675" cy="646331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n-CA" dirty="0"/>
              <a:t>Click on the S</a:t>
            </a:r>
            <a:r>
              <a:rPr lang="en-CA" b="1" dirty="0"/>
              <a:t>elect Data Series </a:t>
            </a:r>
            <a:r>
              <a:rPr lang="en-CA" dirty="0"/>
              <a:t>button.</a:t>
            </a:r>
          </a:p>
        </p:txBody>
      </p:sp>
      <p:cxnSp>
        <p:nvCxnSpPr>
          <p:cNvPr id="23" name="Straight Arrow Connector 22"/>
          <p:cNvCxnSpPr>
            <a:stCxn id="19" idx="3"/>
            <a:endCxn id="24" idx="1"/>
          </p:cNvCxnSpPr>
          <p:nvPr/>
        </p:nvCxnSpPr>
        <p:spPr>
          <a:xfrm flipV="1">
            <a:off x="3685288" y="3796046"/>
            <a:ext cx="4628677" cy="41183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8313965" y="3701227"/>
            <a:ext cx="195554" cy="189638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500" y="2893347"/>
            <a:ext cx="2693468" cy="52846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89613" y="4392171"/>
            <a:ext cx="3495675" cy="203132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8"/>
            </a:pPr>
            <a:r>
              <a:rPr lang="en-CA" dirty="0"/>
              <a:t>Select the </a:t>
            </a:r>
            <a:r>
              <a:rPr lang="en-CA" b="1" i="1" dirty="0"/>
              <a:t>Male Smoking</a:t>
            </a:r>
            <a:r>
              <a:rPr lang="en-CA" dirty="0"/>
              <a:t> data as shown, only the numbers.</a:t>
            </a:r>
          </a:p>
          <a:p>
            <a:endParaRPr lang="en-CA" dirty="0"/>
          </a:p>
          <a:p>
            <a:pPr marL="354013"/>
            <a:r>
              <a:rPr lang="en-CA" dirty="0"/>
              <a:t>You may have to move the Female chart out of the way and scroll down on the table to find that data.</a:t>
            </a: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610" y="862029"/>
            <a:ext cx="8335788" cy="5937701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10502373" y="4486956"/>
            <a:ext cx="526410" cy="128868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3" name="Straight Arrow Connector 32"/>
          <p:cNvCxnSpPr>
            <a:stCxn id="28" idx="3"/>
            <a:endCxn id="31" idx="1"/>
          </p:cNvCxnSpPr>
          <p:nvPr/>
        </p:nvCxnSpPr>
        <p:spPr>
          <a:xfrm flipV="1">
            <a:off x="3685288" y="5131298"/>
            <a:ext cx="6817085" cy="27653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Left Arrow 35"/>
          <p:cNvSpPr/>
          <p:nvPr/>
        </p:nvSpPr>
        <p:spPr>
          <a:xfrm rot="1823559">
            <a:off x="9205445" y="3901353"/>
            <a:ext cx="1389421" cy="454266"/>
          </a:xfrm>
          <a:prstGeom prst="leftArrow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to get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180964" y="2083717"/>
            <a:ext cx="4886914" cy="646331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9"/>
            </a:pPr>
            <a:r>
              <a:rPr lang="en-CA" dirty="0"/>
              <a:t>Now click on the </a:t>
            </a:r>
            <a:r>
              <a:rPr lang="en-CA" b="1" dirty="0"/>
              <a:t>Select Data Series</a:t>
            </a:r>
            <a:r>
              <a:rPr lang="en-CA" dirty="0"/>
              <a:t> button again to expand the dialog box.</a:t>
            </a:r>
          </a:p>
        </p:txBody>
      </p:sp>
      <p:cxnSp>
        <p:nvCxnSpPr>
          <p:cNvPr id="39" name="Straight Arrow Connector 38"/>
          <p:cNvCxnSpPr>
            <a:endCxn id="42" idx="0"/>
          </p:cNvCxnSpPr>
          <p:nvPr/>
        </p:nvCxnSpPr>
        <p:spPr>
          <a:xfrm flipH="1">
            <a:off x="9515596" y="2730048"/>
            <a:ext cx="100427" cy="80195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9415168" y="3531998"/>
            <a:ext cx="200855" cy="19342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723" y="858201"/>
            <a:ext cx="8320265" cy="5926643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7552737" y="2480941"/>
            <a:ext cx="3156966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10"/>
            </a:pPr>
            <a:r>
              <a:rPr lang="en-CA" dirty="0"/>
              <a:t>Now click on the </a:t>
            </a:r>
            <a:r>
              <a:rPr lang="en-CA" b="1" dirty="0"/>
              <a:t>OK</a:t>
            </a:r>
            <a:r>
              <a:rPr lang="en-CA" dirty="0"/>
              <a:t> button.</a:t>
            </a:r>
          </a:p>
        </p:txBody>
      </p:sp>
      <p:cxnSp>
        <p:nvCxnSpPr>
          <p:cNvPr id="46" name="Straight Arrow Connector 45"/>
          <p:cNvCxnSpPr>
            <a:stCxn id="45" idx="2"/>
            <a:endCxn id="47" idx="0"/>
          </p:cNvCxnSpPr>
          <p:nvPr/>
        </p:nvCxnSpPr>
        <p:spPr>
          <a:xfrm flipH="1">
            <a:off x="8136416" y="2850273"/>
            <a:ext cx="994804" cy="141037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7800392" y="4260652"/>
            <a:ext cx="672047" cy="20488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723" y="870900"/>
            <a:ext cx="8329596" cy="593329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7800392" y="5809777"/>
            <a:ext cx="3875424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11"/>
            </a:pPr>
            <a:r>
              <a:rPr lang="en-CA" dirty="0"/>
              <a:t>Click once again on the </a:t>
            </a:r>
            <a:r>
              <a:rPr lang="en-CA" b="1" dirty="0"/>
              <a:t>OK</a:t>
            </a:r>
            <a:r>
              <a:rPr lang="en-CA" dirty="0"/>
              <a:t> button.</a:t>
            </a:r>
          </a:p>
        </p:txBody>
      </p:sp>
      <p:cxnSp>
        <p:nvCxnSpPr>
          <p:cNvPr id="53" name="Straight Arrow Connector 52"/>
          <p:cNvCxnSpPr>
            <a:stCxn id="52" idx="0"/>
            <a:endCxn id="54" idx="2"/>
          </p:cNvCxnSpPr>
          <p:nvPr/>
        </p:nvCxnSpPr>
        <p:spPr>
          <a:xfrm flipH="1" flipV="1">
            <a:off x="9328399" y="5202056"/>
            <a:ext cx="409705" cy="60772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8992375" y="4997172"/>
            <a:ext cx="672047" cy="20488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504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0"/>
                            </p:stCondLst>
                            <p:childTnLst>
                              <p:par>
                                <p:cTn id="86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"/>
                            </p:stCondLst>
                            <p:childTnLst>
                              <p:par>
                                <p:cTn id="1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500"/>
                            </p:stCondLst>
                            <p:childTnLst>
                              <p:par>
                                <p:cTn id="1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16" grpId="0" animBg="1"/>
      <p:bldP spid="11" grpId="0" animBg="1"/>
      <p:bldP spid="11" grpId="1" animBg="1"/>
      <p:bldP spid="19" grpId="0" animBg="1"/>
      <p:bldP spid="24" grpId="0" animBg="1"/>
      <p:bldP spid="24" grpId="1" animBg="1"/>
      <p:bldP spid="24" grpId="2" animBg="1"/>
      <p:bldP spid="24" grpId="3" animBg="1"/>
      <p:bldP spid="28" grpId="0" animBg="1"/>
      <p:bldP spid="31" grpId="0" animBg="1"/>
      <p:bldP spid="36" grpId="0" animBg="1"/>
      <p:bldP spid="37" grpId="0" animBg="1"/>
      <p:bldP spid="42" grpId="0" animBg="1"/>
      <p:bldP spid="45" grpId="0" animBg="1"/>
      <p:bldP spid="47" grpId="0" animBg="1"/>
      <p:bldP spid="52" grpId="0" animBg="1"/>
      <p:bldP spid="5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81D081C-7484-4BD3-BA85-63686E53FEC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2B727C-F416-4824-BB8A-40681E85D9B9}"/>
              </a:ext>
            </a:extLst>
          </p:cNvPr>
          <p:cNvSpPr txBox="1"/>
          <p:nvPr/>
        </p:nvSpPr>
        <p:spPr>
          <a:xfrm>
            <a:off x="307649" y="2160544"/>
            <a:ext cx="5395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There are </a:t>
            </a:r>
            <a:r>
              <a:rPr lang="en-CA" sz="2000" b="1" dirty="0"/>
              <a:t>four</a:t>
            </a:r>
            <a:r>
              <a:rPr lang="en-CA" sz="2000" dirty="0"/>
              <a:t> sections to the</a:t>
            </a:r>
          </a:p>
          <a:p>
            <a:r>
              <a:rPr lang="en-CA" sz="2000" dirty="0"/>
              <a:t>	IT Helpdesk Courses Registration Website </a:t>
            </a:r>
            <a:endParaRPr lang="en-GB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15C1B-5515-411A-A988-8EA19C0E3649}"/>
              </a:ext>
            </a:extLst>
          </p:cNvPr>
          <p:cNvSpPr txBox="1"/>
          <p:nvPr/>
        </p:nvSpPr>
        <p:spPr>
          <a:xfrm>
            <a:off x="1408670" y="3438991"/>
            <a:ext cx="46873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 startAt="2"/>
              <a:defRPr sz="2000" b="1"/>
            </a:lvl1pPr>
          </a:lstStyle>
          <a:p>
            <a:pPr>
              <a:buFont typeface="+mj-lt"/>
              <a:buAutoNum type="arabicPeriod"/>
            </a:pPr>
            <a:r>
              <a:rPr lang="en-CA" dirty="0"/>
              <a:t>The calendar – </a:t>
            </a:r>
            <a:r>
              <a:rPr lang="en-CA" b="0" dirty="0"/>
              <a:t>As seen on the right,</a:t>
            </a:r>
          </a:p>
          <a:p>
            <a:pPr marL="0" indent="0">
              <a:buNone/>
            </a:pPr>
            <a:r>
              <a:rPr lang="en-CA" b="0" dirty="0"/>
              <a:t>the calendar displays the selected month and all the course links on the appropriate days.</a:t>
            </a:r>
            <a:endParaRPr lang="en-GB" b="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BC3385D-84A9-4E78-A51F-A0F246422AB7}"/>
              </a:ext>
            </a:extLst>
          </p:cNvPr>
          <p:cNvCxnSpPr>
            <a:cxnSpLocks/>
          </p:cNvCxnSpPr>
          <p:nvPr/>
        </p:nvCxnSpPr>
        <p:spPr>
          <a:xfrm flipV="1">
            <a:off x="5774724" y="3472760"/>
            <a:ext cx="848267" cy="19307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93FCD9-57E9-4370-840E-10258A0A3149}"/>
              </a:ext>
            </a:extLst>
          </p:cNvPr>
          <p:cNvGrpSpPr/>
          <p:nvPr/>
        </p:nvGrpSpPr>
        <p:grpSpPr>
          <a:xfrm>
            <a:off x="153824" y="5366759"/>
            <a:ext cx="6229884" cy="952458"/>
            <a:chOff x="153824" y="5366759"/>
            <a:chExt cx="6229884" cy="95245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1DBC924-9C5B-430D-8587-8A04479B309C}"/>
                </a:ext>
              </a:extLst>
            </p:cNvPr>
            <p:cNvSpPr/>
            <p:nvPr/>
          </p:nvSpPr>
          <p:spPr>
            <a:xfrm>
              <a:off x="153824" y="5366759"/>
              <a:ext cx="6152972" cy="952458"/>
            </a:xfrm>
            <a:prstGeom prst="roundRect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B84A50-35CE-4602-AD12-6643EC23F490}"/>
                </a:ext>
              </a:extLst>
            </p:cNvPr>
            <p:cNvSpPr txBox="1"/>
            <p:nvPr/>
          </p:nvSpPr>
          <p:spPr>
            <a:xfrm>
              <a:off x="307649" y="5400943"/>
              <a:ext cx="60760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Morning courses </a:t>
              </a:r>
              <a:r>
                <a:rPr lang="en-CA" sz="2000" dirty="0"/>
                <a:t>		</a:t>
              </a:r>
              <a:r>
                <a:rPr lang="en-CA" sz="2000" u="sng" dirty="0"/>
                <a:t>9:30 AM</a:t>
              </a:r>
              <a:r>
                <a:rPr lang="en-CA" sz="2000" dirty="0"/>
                <a:t>   to   </a:t>
              </a:r>
              <a:r>
                <a:rPr lang="en-CA" sz="2000" u="sng" dirty="0"/>
                <a:t>11:30 AM</a:t>
              </a:r>
              <a:endParaRPr lang="en-GB" sz="2000" u="sng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3D7794-9FC9-41CA-A941-E33AA166F0A8}"/>
                </a:ext>
              </a:extLst>
            </p:cNvPr>
            <p:cNvSpPr txBox="1"/>
            <p:nvPr/>
          </p:nvSpPr>
          <p:spPr>
            <a:xfrm>
              <a:off x="299103" y="5877172"/>
              <a:ext cx="60076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Afternoon courses	</a:t>
              </a:r>
              <a:r>
                <a:rPr lang="en-CA" sz="2000" u="sng" dirty="0"/>
                <a:t>2:00 PM</a:t>
              </a:r>
              <a:r>
                <a:rPr lang="en-CA" sz="2000" dirty="0"/>
                <a:t>   to    </a:t>
              </a:r>
              <a:r>
                <a:rPr lang="en-CA" sz="2000" u="sng" dirty="0"/>
                <a:t>4:00 PM</a:t>
              </a:r>
              <a:endParaRPr lang="en-GB" sz="2000" u="sng" dirty="0"/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AA85A71-7E32-44F2-A2E2-2D730170E3D8}"/>
              </a:ext>
            </a:extLst>
          </p:cNvPr>
          <p:cNvSpPr/>
          <p:nvPr/>
        </p:nvSpPr>
        <p:spPr>
          <a:xfrm>
            <a:off x="8785076" y="1683521"/>
            <a:ext cx="3358497" cy="242288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2D7AF75-FE73-43D5-ABA7-59D34FB3C25C}"/>
              </a:ext>
            </a:extLst>
          </p:cNvPr>
          <p:cNvCxnSpPr/>
          <p:nvPr/>
        </p:nvCxnSpPr>
        <p:spPr>
          <a:xfrm flipV="1">
            <a:off x="6229883" y="1925809"/>
            <a:ext cx="2555193" cy="347259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87201D1-348E-41D4-91AF-4A8430C4334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65153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3" grpId="0" animBg="1"/>
      <p:bldP spid="14" grpId="0" animBg="1"/>
      <p:bldP spid="14" grpId="1" animBg="1"/>
      <p:bldP spid="14" grpId="2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723" y="866045"/>
            <a:ext cx="8320265" cy="59266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5779" y="278922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Doughnut Chart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1277" y="866045"/>
            <a:ext cx="3457575" cy="1477328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We have a doughnut chart with both the Female and Male smokers data in two rings, but the chart is poorly formatted and does not give us much information.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913" y="5365102"/>
            <a:ext cx="3536302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So let’s rearrange it so it looks better and tells us more.</a:t>
            </a:r>
          </a:p>
        </p:txBody>
      </p:sp>
    </p:spTree>
    <p:extLst>
      <p:ext uri="{BB962C8B-B14F-4D97-AF65-F5344CB8AC3E}">
        <p14:creationId xmlns:p14="http://schemas.microsoft.com/office/powerpoint/2010/main" val="317530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607" y="859816"/>
            <a:ext cx="8319379" cy="59260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3833" y="1155999"/>
            <a:ext cx="2514600" cy="1477328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This is how the doughnut chart should appear after we add some labels &amp; resize the chart objects.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5779" y="278922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Doughnut Chart</a:t>
            </a:r>
          </a:p>
        </p:txBody>
      </p:sp>
    </p:spTree>
    <p:extLst>
      <p:ext uri="{BB962C8B-B14F-4D97-AF65-F5344CB8AC3E}">
        <p14:creationId xmlns:p14="http://schemas.microsoft.com/office/powerpoint/2010/main" val="68686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57185" y="283599"/>
            <a:ext cx="3895725" cy="369332"/>
          </a:xfrm>
          <a:prstGeom prst="rect">
            <a:avLst/>
          </a:prstGeom>
          <a:solidFill>
            <a:srgbClr val="FADDCA"/>
          </a:solidFill>
          <a:effectLst>
            <a:glow rad="63500">
              <a:schemeClr val="accent6">
                <a:satMod val="175000"/>
                <a:alpha val="40000"/>
              </a:schemeClr>
            </a:glow>
            <a:softEdge rad="254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dirty="0"/>
              <a:t>Tips for Formatting Your Chart.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5609" y="1212601"/>
            <a:ext cx="5365566" cy="369332"/>
          </a:xfrm>
          <a:prstGeom prst="rect">
            <a:avLst/>
          </a:prstGeom>
          <a:solidFill>
            <a:schemeClr val="accent6">
              <a:alpha val="40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Make sure the object you want to format is selected.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646705" y="3054761"/>
            <a:ext cx="358890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A reminder of the parts of the chart</a:t>
            </a:r>
          </a:p>
        </p:txBody>
      </p:sp>
      <p:grpSp>
        <p:nvGrpSpPr>
          <p:cNvPr id="82" name="Group 81"/>
          <p:cNvGrpSpPr/>
          <p:nvPr/>
        </p:nvGrpSpPr>
        <p:grpSpPr>
          <a:xfrm>
            <a:off x="4633871" y="3588624"/>
            <a:ext cx="7422374" cy="3136525"/>
            <a:chOff x="4633871" y="3588624"/>
            <a:chExt cx="7422374" cy="3136525"/>
          </a:xfrm>
        </p:grpSpPr>
        <p:grpSp>
          <p:nvGrpSpPr>
            <p:cNvPr id="81" name="Group 80"/>
            <p:cNvGrpSpPr/>
            <p:nvPr/>
          </p:nvGrpSpPr>
          <p:grpSpPr>
            <a:xfrm>
              <a:off x="4633871" y="3588624"/>
              <a:ext cx="7422374" cy="3136525"/>
              <a:chOff x="4633871" y="3588624"/>
              <a:chExt cx="7422374" cy="3136525"/>
            </a:xfrm>
          </p:grpSpPr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4477" y="4098825"/>
                <a:ext cx="4478773" cy="2599372"/>
              </a:xfrm>
              <a:prstGeom prst="rect">
                <a:avLst/>
              </a:prstGeom>
            </p:spPr>
          </p:pic>
          <p:grpSp>
            <p:nvGrpSpPr>
              <p:cNvPr id="79" name="Group 78"/>
              <p:cNvGrpSpPr/>
              <p:nvPr/>
            </p:nvGrpSpPr>
            <p:grpSpPr>
              <a:xfrm>
                <a:off x="4633871" y="3588624"/>
                <a:ext cx="7422374" cy="3136525"/>
                <a:chOff x="4633871" y="3588624"/>
                <a:chExt cx="7422374" cy="3136525"/>
              </a:xfrm>
            </p:grpSpPr>
            <p:sp>
              <p:nvSpPr>
                <p:cNvPr id="37" name="Line Callout 1 36"/>
                <p:cNvSpPr/>
                <p:nvPr/>
              </p:nvSpPr>
              <p:spPr>
                <a:xfrm>
                  <a:off x="6757826" y="4122014"/>
                  <a:ext cx="3281523" cy="2555012"/>
                </a:xfrm>
                <a:prstGeom prst="borderCallout1">
                  <a:avLst>
                    <a:gd name="adj1" fmla="val 42204"/>
                    <a:gd name="adj2" fmla="val 6"/>
                    <a:gd name="adj3" fmla="val 32305"/>
                    <a:gd name="adj4" fmla="val -19860"/>
                  </a:avLst>
                </a:prstGeom>
                <a:noFill/>
                <a:ln w="1905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>
                <a:xfrm>
                  <a:off x="5038974" y="4757146"/>
                  <a:ext cx="1071272" cy="338554"/>
                </a:xfrm>
                <a:prstGeom prst="rect">
                  <a:avLst/>
                </a:prstGeom>
                <a:noFill/>
                <a:ln w="19050">
                  <a:solidFill>
                    <a:srgbClr val="00B05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600" b="1" dirty="0"/>
                    <a:t>Plot Area</a:t>
                  </a:r>
                  <a:endParaRPr lang="en-CA" sz="1600" dirty="0"/>
                </a:p>
              </p:txBody>
            </p:sp>
            <p:sp>
              <p:nvSpPr>
                <p:cNvPr id="39" name="Line Callout 1 38"/>
                <p:cNvSpPr/>
                <p:nvPr/>
              </p:nvSpPr>
              <p:spPr>
                <a:xfrm>
                  <a:off x="6291721" y="4079835"/>
                  <a:ext cx="4513786" cy="2635392"/>
                </a:xfrm>
                <a:prstGeom prst="borderCallout1">
                  <a:avLst>
                    <a:gd name="adj1" fmla="val 45891"/>
                    <a:gd name="adj2" fmla="val 100127"/>
                    <a:gd name="adj3" fmla="val 8960"/>
                    <a:gd name="adj4" fmla="val 102207"/>
                  </a:avLst>
                </a:prstGeom>
                <a:noFill/>
                <a:ln w="19050"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10904059" y="4076700"/>
                  <a:ext cx="1141331" cy="338554"/>
                </a:xfrm>
                <a:prstGeom prst="rect">
                  <a:avLst/>
                </a:prstGeom>
                <a:noFill/>
                <a:ln w="19050">
                  <a:solidFill>
                    <a:srgbClr val="7030A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600" b="1" dirty="0"/>
                    <a:t>Chart Area</a:t>
                  </a:r>
                  <a:endParaRPr lang="en-CA" sz="1600" dirty="0"/>
                </a:p>
              </p:txBody>
            </p:sp>
            <p:sp>
              <p:nvSpPr>
                <p:cNvPr id="41" name="Line Callout 1 40"/>
                <p:cNvSpPr/>
                <p:nvPr/>
              </p:nvSpPr>
              <p:spPr>
                <a:xfrm>
                  <a:off x="6848981" y="4372733"/>
                  <a:ext cx="218569" cy="2009017"/>
                </a:xfrm>
                <a:prstGeom prst="borderCallout1">
                  <a:avLst>
                    <a:gd name="adj1" fmla="val 50750"/>
                    <a:gd name="adj2" fmla="val -3333"/>
                    <a:gd name="adj3" fmla="val 69286"/>
                    <a:gd name="adj4" fmla="val -337568"/>
                  </a:avLst>
                </a:prstGeom>
                <a:noFill/>
                <a:ln w="190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42" name="TextBox 41"/>
                <p:cNvSpPr txBox="1"/>
                <p:nvPr/>
              </p:nvSpPr>
              <p:spPr>
                <a:xfrm>
                  <a:off x="4772067" y="5565342"/>
                  <a:ext cx="1338179" cy="338554"/>
                </a:xfrm>
                <a:prstGeom prst="rect">
                  <a:avLst/>
                </a:prstGeom>
                <a:noFill/>
                <a:ln w="19050">
                  <a:solidFill>
                    <a:srgbClr val="C0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600" b="1" dirty="0"/>
                    <a:t>Vertical Axis</a:t>
                  </a:r>
                  <a:endParaRPr lang="en-CA" sz="1600" dirty="0"/>
                </a:p>
              </p:txBody>
            </p:sp>
            <p:sp>
              <p:nvSpPr>
                <p:cNvPr id="43" name="Line Callout 1 42"/>
                <p:cNvSpPr/>
                <p:nvPr/>
              </p:nvSpPr>
              <p:spPr>
                <a:xfrm rot="729533">
                  <a:off x="7120413" y="6438848"/>
                  <a:ext cx="827726" cy="133455"/>
                </a:xfrm>
                <a:prstGeom prst="borderCallout1">
                  <a:avLst>
                    <a:gd name="adj1" fmla="val 101103"/>
                    <a:gd name="adj2" fmla="val 52581"/>
                    <a:gd name="adj3" fmla="val 325730"/>
                    <a:gd name="adj4" fmla="val -117705"/>
                  </a:avLst>
                </a:prstGeom>
                <a:noFill/>
                <a:ln w="190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44" name="TextBox 43"/>
                <p:cNvSpPr txBox="1"/>
                <p:nvPr/>
              </p:nvSpPr>
              <p:spPr>
                <a:xfrm>
                  <a:off x="4633871" y="6373538"/>
                  <a:ext cx="1476375" cy="338554"/>
                </a:xfrm>
                <a:prstGeom prst="rect">
                  <a:avLst/>
                </a:prstGeom>
                <a:noFill/>
                <a:ln w="19050">
                  <a:solidFill>
                    <a:srgbClr val="C0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600" b="1" dirty="0"/>
                    <a:t>Horizontal Axis</a:t>
                  </a:r>
                  <a:endParaRPr lang="en-CA" sz="1600" dirty="0"/>
                </a:p>
              </p:txBody>
            </p:sp>
            <p:sp>
              <p:nvSpPr>
                <p:cNvPr id="45" name="Line Callout 1 44"/>
                <p:cNvSpPr/>
                <p:nvPr/>
              </p:nvSpPr>
              <p:spPr>
                <a:xfrm>
                  <a:off x="10090308" y="4143375"/>
                  <a:ext cx="579658" cy="2533649"/>
                </a:xfrm>
                <a:prstGeom prst="borderCallout1">
                  <a:avLst>
                    <a:gd name="adj1" fmla="val 49008"/>
                    <a:gd name="adj2" fmla="val 99359"/>
                    <a:gd name="adj3" fmla="val 63551"/>
                    <a:gd name="adj4" fmla="val 140992"/>
                  </a:avLst>
                </a:prstGeom>
                <a:noFill/>
                <a:ln w="1905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46" name="TextBox 45"/>
                <p:cNvSpPr txBox="1"/>
                <p:nvPr/>
              </p:nvSpPr>
              <p:spPr>
                <a:xfrm>
                  <a:off x="10914911" y="5565342"/>
                  <a:ext cx="858852" cy="338554"/>
                </a:xfrm>
                <a:prstGeom prst="rect">
                  <a:avLst/>
                </a:prstGeom>
                <a:noFill/>
                <a:ln w="19050">
                  <a:solidFill>
                    <a:srgbClr val="00B0F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600" b="1" dirty="0"/>
                    <a:t>Legend</a:t>
                  </a:r>
                  <a:endParaRPr lang="en-CA" sz="1600" dirty="0"/>
                </a:p>
              </p:txBody>
            </p:sp>
            <p:sp>
              <p:nvSpPr>
                <p:cNvPr id="47" name="TextBox 46"/>
                <p:cNvSpPr txBox="1"/>
                <p:nvPr/>
              </p:nvSpPr>
              <p:spPr>
                <a:xfrm>
                  <a:off x="6271622" y="3588624"/>
                  <a:ext cx="1373286" cy="338554"/>
                </a:xfrm>
                <a:prstGeom prst="rect">
                  <a:avLst/>
                </a:prstGeom>
                <a:noFill/>
                <a:ln w="19050">
                  <a:solidFill>
                    <a:schemeClr val="accent2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600" b="1" dirty="0"/>
                    <a:t>Data Markers</a:t>
                  </a:r>
                  <a:endParaRPr lang="en-CA" sz="1600" dirty="0"/>
                </a:p>
              </p:txBody>
            </p:sp>
            <p:cxnSp>
              <p:nvCxnSpPr>
                <p:cNvPr id="48" name="Straight Arrow Connector 47"/>
                <p:cNvCxnSpPr/>
                <p:nvPr/>
              </p:nvCxnSpPr>
              <p:spPr>
                <a:xfrm>
                  <a:off x="7404478" y="3927178"/>
                  <a:ext cx="367922" cy="787696"/>
                </a:xfrm>
                <a:prstGeom prst="straightConnector1">
                  <a:avLst/>
                </a:prstGeom>
                <a:ln w="19050">
                  <a:solidFill>
                    <a:schemeClr val="accent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Arrow Connector 48"/>
                <p:cNvCxnSpPr>
                  <a:stCxn id="50" idx="2"/>
                </p:cNvCxnSpPr>
                <p:nvPr/>
              </p:nvCxnSpPr>
              <p:spPr>
                <a:xfrm flipH="1">
                  <a:off x="9325031" y="3927178"/>
                  <a:ext cx="872746" cy="895088"/>
                </a:xfrm>
                <a:prstGeom prst="straightConnector1">
                  <a:avLst/>
                </a:prstGeom>
                <a:ln w="19050">
                  <a:solidFill>
                    <a:srgbClr val="0070C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0" name="TextBox 49"/>
                <p:cNvSpPr txBox="1"/>
                <p:nvPr/>
              </p:nvSpPr>
              <p:spPr>
                <a:xfrm>
                  <a:off x="9622779" y="3588624"/>
                  <a:ext cx="1149996" cy="338554"/>
                </a:xfrm>
                <a:prstGeom prst="rect">
                  <a:avLst/>
                </a:prstGeom>
                <a:noFill/>
                <a:ln w="19050">
                  <a:solidFill>
                    <a:srgbClr val="0070C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600" b="1" dirty="0"/>
                    <a:t>Data Series</a:t>
                  </a:r>
                  <a:endParaRPr lang="en-CA" sz="1600" dirty="0"/>
                </a:p>
              </p:txBody>
            </p:sp>
            <p:sp>
              <p:nvSpPr>
                <p:cNvPr id="51" name="TextBox 50"/>
                <p:cNvSpPr txBox="1"/>
                <p:nvPr/>
              </p:nvSpPr>
              <p:spPr>
                <a:xfrm>
                  <a:off x="8095704" y="3588624"/>
                  <a:ext cx="1162597" cy="338554"/>
                </a:xfrm>
                <a:prstGeom prst="rect">
                  <a:avLst/>
                </a:prstGeom>
                <a:noFill/>
                <a:ln w="19050">
                  <a:solidFill>
                    <a:srgbClr val="7030A0"/>
                  </a:solidFill>
                </a:ln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>
                    <a:defRPr sz="1600" b="1"/>
                  </a:lvl1pPr>
                </a:lstStyle>
                <a:p>
                  <a:pPr algn="ctr"/>
                  <a:r>
                    <a:rPr lang="en-CA" dirty="0"/>
                    <a:t>Chart Wall</a:t>
                  </a:r>
                </a:p>
              </p:txBody>
            </p:sp>
            <p:cxnSp>
              <p:nvCxnSpPr>
                <p:cNvPr id="52" name="Straight Arrow Connector 51"/>
                <p:cNvCxnSpPr>
                  <a:stCxn id="51" idx="2"/>
                </p:cNvCxnSpPr>
                <p:nvPr/>
              </p:nvCxnSpPr>
              <p:spPr>
                <a:xfrm>
                  <a:off x="8677003" y="3927178"/>
                  <a:ext cx="251178" cy="464605"/>
                </a:xfrm>
                <a:prstGeom prst="straightConnector1">
                  <a:avLst/>
                </a:prstGeom>
                <a:ln w="19050">
                  <a:solidFill>
                    <a:srgbClr val="7030A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TextBox 52"/>
                <p:cNvSpPr txBox="1"/>
                <p:nvPr/>
              </p:nvSpPr>
              <p:spPr>
                <a:xfrm>
                  <a:off x="10914914" y="6386595"/>
                  <a:ext cx="1141331" cy="338554"/>
                </a:xfrm>
                <a:prstGeom prst="rect">
                  <a:avLst/>
                </a:prstGeom>
                <a:noFill/>
                <a:ln w="19050">
                  <a:solidFill>
                    <a:srgbClr val="7030A0"/>
                  </a:solidFill>
                </a:ln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>
                    <a:defRPr sz="1600" b="1"/>
                  </a:lvl1pPr>
                </a:lstStyle>
                <a:p>
                  <a:pPr algn="ctr"/>
                  <a:r>
                    <a:rPr lang="en-CA" dirty="0"/>
                    <a:t>Chart Floor</a:t>
                  </a:r>
                </a:p>
              </p:txBody>
            </p:sp>
            <p:cxnSp>
              <p:nvCxnSpPr>
                <p:cNvPr id="54" name="Straight Arrow Connector 53"/>
                <p:cNvCxnSpPr>
                  <a:stCxn id="53" idx="1"/>
                </p:cNvCxnSpPr>
                <p:nvPr/>
              </p:nvCxnSpPr>
              <p:spPr>
                <a:xfrm flipH="1" flipV="1">
                  <a:off x="9258301" y="5807993"/>
                  <a:ext cx="1656613" cy="747879"/>
                </a:xfrm>
                <a:prstGeom prst="straightConnector1">
                  <a:avLst/>
                </a:prstGeom>
                <a:ln w="19050">
                  <a:solidFill>
                    <a:srgbClr val="7030A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5" name="TextBox 54"/>
                <p:cNvSpPr txBox="1"/>
                <p:nvPr/>
              </p:nvSpPr>
              <p:spPr>
                <a:xfrm>
                  <a:off x="5043655" y="4076700"/>
                  <a:ext cx="1061686" cy="338554"/>
                </a:xfrm>
                <a:prstGeom prst="rect">
                  <a:avLst/>
                </a:prstGeom>
                <a:noFill/>
                <a:ln w="19050">
                  <a:solidFill>
                    <a:srgbClr val="00B0F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600" b="1" dirty="0"/>
                    <a:t>Chart Title</a:t>
                  </a:r>
                  <a:endParaRPr lang="en-CA" sz="1600" dirty="0"/>
                </a:p>
              </p:txBody>
            </p:sp>
            <p:cxnSp>
              <p:nvCxnSpPr>
                <p:cNvPr id="56" name="Straight Arrow Connector 55"/>
                <p:cNvCxnSpPr>
                  <a:stCxn id="50" idx="2"/>
                </p:cNvCxnSpPr>
                <p:nvPr/>
              </p:nvCxnSpPr>
              <p:spPr>
                <a:xfrm flipH="1">
                  <a:off x="9601201" y="3927178"/>
                  <a:ext cx="596576" cy="1644947"/>
                </a:xfrm>
                <a:prstGeom prst="straightConnector1">
                  <a:avLst/>
                </a:prstGeom>
                <a:ln w="19050">
                  <a:solidFill>
                    <a:srgbClr val="0070C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7" name="Line Callout 1 56"/>
            <p:cNvSpPr/>
            <p:nvPr/>
          </p:nvSpPr>
          <p:spPr>
            <a:xfrm>
              <a:off x="6343650" y="4152900"/>
              <a:ext cx="952500" cy="180975"/>
            </a:xfrm>
            <a:prstGeom prst="borderCallout1">
              <a:avLst>
                <a:gd name="adj1" fmla="val 50330"/>
                <a:gd name="adj2" fmla="val -333"/>
                <a:gd name="adj3" fmla="val 54605"/>
                <a:gd name="adj4" fmla="val -25333"/>
              </a:avLst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00025" y="3588624"/>
            <a:ext cx="4276726" cy="3045223"/>
            <a:chOff x="200025" y="3588624"/>
            <a:chExt cx="4276726" cy="304522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550" y="4143375"/>
              <a:ext cx="4251627" cy="2468218"/>
            </a:xfrm>
            <a:prstGeom prst="rect">
              <a:avLst/>
            </a:prstGeom>
          </p:spPr>
        </p:pic>
        <p:grpSp>
          <p:nvGrpSpPr>
            <p:cNvPr id="78" name="Group 77"/>
            <p:cNvGrpSpPr/>
            <p:nvPr/>
          </p:nvGrpSpPr>
          <p:grpSpPr>
            <a:xfrm>
              <a:off x="200025" y="3588624"/>
              <a:ext cx="4276726" cy="3045223"/>
              <a:chOff x="200025" y="3588624"/>
              <a:chExt cx="4276726" cy="3045223"/>
            </a:xfrm>
          </p:grpSpPr>
          <p:sp>
            <p:nvSpPr>
              <p:cNvPr id="67" name="Line Callout 1 66"/>
              <p:cNvSpPr/>
              <p:nvPr/>
            </p:nvSpPr>
            <p:spPr>
              <a:xfrm>
                <a:off x="347544" y="4248441"/>
                <a:ext cx="2314196" cy="2316172"/>
              </a:xfrm>
              <a:prstGeom prst="borderCallout1">
                <a:avLst>
                  <a:gd name="adj1" fmla="val -283"/>
                  <a:gd name="adj2" fmla="val 99707"/>
                  <a:gd name="adj3" fmla="val -14330"/>
                  <a:gd name="adj4" fmla="val 94823"/>
                </a:avLst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68" name="Line Callout 1 67"/>
              <p:cNvSpPr/>
              <p:nvPr/>
            </p:nvSpPr>
            <p:spPr>
              <a:xfrm>
                <a:off x="200025" y="4122014"/>
                <a:ext cx="4259615" cy="2511833"/>
              </a:xfrm>
              <a:prstGeom prst="borderCallout1">
                <a:avLst>
                  <a:gd name="adj1" fmla="val 351"/>
                  <a:gd name="adj2" fmla="val 50880"/>
                  <a:gd name="adj3" fmla="val -13873"/>
                  <a:gd name="adj4" fmla="val 27153"/>
                </a:avLst>
              </a:prstGeom>
              <a:noFill/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200025" y="3588624"/>
                <a:ext cx="1154109" cy="338554"/>
              </a:xfrm>
              <a:prstGeom prst="rect">
                <a:avLst/>
              </a:prstGeom>
              <a:noFill/>
              <a:ln w="19050">
                <a:solidFill>
                  <a:srgbClr val="7030A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CA" sz="1600" b="1" dirty="0"/>
                  <a:t>Chart Area</a:t>
                </a:r>
                <a:endParaRPr lang="en-CA" sz="1600" dirty="0"/>
              </a:p>
            </p:txBody>
          </p:sp>
          <p:sp>
            <p:nvSpPr>
              <p:cNvPr id="70" name="Line Callout 1 69"/>
              <p:cNvSpPr/>
              <p:nvPr/>
            </p:nvSpPr>
            <p:spPr>
              <a:xfrm>
                <a:off x="2752726" y="4257675"/>
                <a:ext cx="1666874" cy="2298197"/>
              </a:xfrm>
              <a:prstGeom prst="borderCallout1">
                <a:avLst>
                  <a:gd name="adj1" fmla="val -24"/>
                  <a:gd name="adj2" fmla="val 53349"/>
                  <a:gd name="adj3" fmla="val -14438"/>
                  <a:gd name="adj4" fmla="val 80536"/>
                </a:avLst>
              </a:prstGeom>
              <a:noFill/>
              <a:ln w="190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3617899" y="3588624"/>
                <a:ext cx="858852" cy="338554"/>
              </a:xfrm>
              <a:prstGeom prst="rect">
                <a:avLst/>
              </a:prstGeom>
              <a:noFill/>
              <a:ln w="19050">
                <a:solidFill>
                  <a:srgbClr val="00B0F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CA" sz="1600" b="1" dirty="0"/>
                  <a:t>Legend</a:t>
                </a:r>
                <a:endParaRPr lang="en-CA" sz="1600" dirty="0"/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1990249" y="3588624"/>
                <a:ext cx="1071272" cy="338554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CA" sz="1600" b="1" dirty="0"/>
                  <a:t>Plot Area</a:t>
                </a:r>
                <a:endParaRPr lang="en-CA" sz="1600" dirty="0"/>
              </a:p>
            </p:txBody>
          </p:sp>
        </p:grpSp>
      </p:grpSp>
      <p:sp>
        <p:nvSpPr>
          <p:cNvPr id="73" name="TextBox 72"/>
          <p:cNvSpPr txBox="1"/>
          <p:nvPr/>
        </p:nvSpPr>
        <p:spPr>
          <a:xfrm>
            <a:off x="225609" y="1595419"/>
            <a:ext cx="5365566" cy="646331"/>
          </a:xfrm>
          <a:prstGeom prst="rect">
            <a:avLst/>
          </a:prstGeom>
          <a:solidFill>
            <a:srgbClr val="F8CCAE">
              <a:alpha val="89804"/>
            </a:srgb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You can right click the object to select it or select it from the format ribbon.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225609" y="2260800"/>
            <a:ext cx="5365565" cy="646331"/>
          </a:xfrm>
          <a:prstGeom prst="rect">
            <a:avLst/>
          </a:prstGeom>
          <a:solidFill>
            <a:schemeClr val="accent6">
              <a:alpha val="40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Ø"/>
            </a:lvl1pPr>
          </a:lstStyle>
          <a:p>
            <a:r>
              <a:rPr lang="en-CA" dirty="0"/>
              <a:t>Changes you make are presented as soon as you make them so you can see the result “real time”.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451375" y="1869841"/>
            <a:ext cx="5440574" cy="646331"/>
          </a:xfrm>
          <a:prstGeom prst="rect">
            <a:avLst/>
          </a:prstGeom>
          <a:solidFill>
            <a:schemeClr val="accent6">
              <a:alpha val="40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Ø"/>
            </a:lvl1pPr>
          </a:lstStyle>
          <a:p>
            <a:r>
              <a:rPr lang="en-CA" dirty="0"/>
              <a:t>Don’t over format your chart, you want it to emphasis the data, not detract from it.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451375" y="1217865"/>
            <a:ext cx="5440574" cy="646331"/>
          </a:xfrm>
          <a:prstGeom prst="rect">
            <a:avLst/>
          </a:prstGeom>
          <a:solidFill>
            <a:srgbClr val="F8CCAE">
              <a:alpha val="89804"/>
            </a:srgbClr>
          </a:solidFill>
          <a:effectLst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Ø"/>
            </a:lvl1pPr>
          </a:lstStyle>
          <a:p>
            <a:r>
              <a:rPr lang="en-CA" dirty="0"/>
              <a:t>Although 3D might look nicer, does it fit the chart you have chosen and the data you are presenting?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460900" y="2536322"/>
            <a:ext cx="5440574" cy="369332"/>
          </a:xfrm>
          <a:prstGeom prst="rect">
            <a:avLst/>
          </a:prstGeom>
          <a:solidFill>
            <a:srgbClr val="F8CCAE">
              <a:alpha val="89804"/>
            </a:srgbClr>
          </a:solidFill>
          <a:effectLst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Ø"/>
            </a:lvl1pPr>
          </a:lstStyle>
          <a:p>
            <a:r>
              <a:rPr lang="en-CA" dirty="0"/>
              <a:t>Don’t clutter your chart with over-labelling.</a:t>
            </a:r>
          </a:p>
        </p:txBody>
      </p:sp>
    </p:spTree>
    <p:extLst>
      <p:ext uri="{BB962C8B-B14F-4D97-AF65-F5344CB8AC3E}">
        <p14:creationId xmlns:p14="http://schemas.microsoft.com/office/powerpoint/2010/main" val="590097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1" grpId="0" animBg="1"/>
      <p:bldP spid="73" grpId="0" animBg="1"/>
      <p:bldP spid="74" grpId="0" animBg="1"/>
      <p:bldP spid="75" grpId="0" animBg="1"/>
      <p:bldP spid="76" grpId="0" animBg="1"/>
      <p:bldP spid="7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3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40000" y="2160000"/>
            <a:ext cx="3424608" cy="338554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dirty="0"/>
              <a:t>Chart Types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440000" y="2700000"/>
            <a:ext cx="3424608" cy="338554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dirty="0"/>
              <a:t>Parts of the Chart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40000" y="3240000"/>
            <a:ext cx="3424608" cy="338554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dirty="0"/>
              <a:t>Context Ribbons - Design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440000" y="3780000"/>
            <a:ext cx="3424608" cy="338554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dirty="0"/>
              <a:t>Context Ribbons - Layout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440000" y="4320000"/>
            <a:ext cx="3424608" cy="338554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dirty="0"/>
              <a:t>Context Ribbons - Format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101146" y="2160000"/>
            <a:ext cx="3424608" cy="338554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dirty="0"/>
              <a:t>Making a Column/Bar Chart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101146" y="2700000"/>
            <a:ext cx="3396033" cy="338554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dirty="0"/>
              <a:t>Making a Pie Chart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101146" y="3240000"/>
            <a:ext cx="3396033" cy="338554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dirty="0"/>
              <a:t>Making a Doughnut Chart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101146" y="3780000"/>
            <a:ext cx="3396033" cy="338554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dirty="0"/>
              <a:t>Tips for Formatting Your Chart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440000" y="1620000"/>
            <a:ext cx="3424608" cy="338554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dirty="0"/>
              <a:t>What is our direction in this course?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101145" y="1620000"/>
            <a:ext cx="3396033" cy="338554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dirty="0"/>
              <a:t>Choosing the Data You Present</a:t>
            </a:r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3" grpId="0" animBg="1"/>
      <p:bldP spid="29" grpId="0" animBg="1"/>
      <p:bldP spid="32" grpId="0" animBg="1"/>
      <p:bldP spid="35" grpId="0" animBg="1"/>
      <p:bldP spid="38" grpId="0" animBg="1"/>
      <p:bldP spid="41" grpId="0" animBg="1"/>
      <p:bldP spid="44" grpId="0" animBg="1"/>
      <p:bldP spid="47" grpId="0" animBg="1"/>
      <p:bldP spid="50" grpId="0" animBg="1"/>
      <p:bldP spid="62" grpId="0" animBg="1"/>
      <p:bldP spid="6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22375" y="1666223"/>
            <a:ext cx="6947250" cy="3525553"/>
          </a:xfrm>
          <a:solidFill>
            <a:schemeClr val="accent2"/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pPr algn="ctr"/>
            <a:r>
              <a:rPr lang="en-CA" sz="5333" b="1" dirty="0"/>
              <a:t>NITHA IT HelpDesk</a:t>
            </a:r>
            <a:br>
              <a:rPr lang="en-CA" sz="5333" dirty="0"/>
            </a:br>
            <a:br>
              <a:rPr lang="en-CA" sz="5333" dirty="0"/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helpdesk@nitha.com</a:t>
            </a: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1(844)486-4842</a:t>
            </a:r>
            <a:endParaRPr lang="en-C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9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267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16884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5122870" y="722268"/>
            <a:ext cx="699900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forward</a:t>
            </a:r>
            <a:r>
              <a:rPr lang="en-CA" sz="2000" dirty="0"/>
              <a:t> through the months by clicking on the next month 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8695012" y="1130525"/>
            <a:ext cx="900326" cy="809370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15033" y="2472642"/>
            <a:ext cx="7639941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backward</a:t>
            </a:r>
            <a:r>
              <a:rPr lang="en-CA" sz="2000" dirty="0"/>
              <a:t> through the months by clicking on the previous month 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7754974" y="2008262"/>
            <a:ext cx="936099" cy="6644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D109899-4FFD-4ED9-8E29-4184C22632AE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3F28F4-960F-499E-BB8C-A9C8AE6D837E}"/>
              </a:ext>
            </a:extLst>
          </p:cNvPr>
          <p:cNvSpPr txBox="1"/>
          <p:nvPr/>
        </p:nvSpPr>
        <p:spPr>
          <a:xfrm>
            <a:off x="3418702" y="3668521"/>
            <a:ext cx="433627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And of course, the month in the middle is the currently displayed month.</a:t>
            </a:r>
            <a:endParaRPr lang="en-GB" sz="2000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DD19CDC-A4E8-4D2B-BC0D-108CFFFB0FB9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7754973" y="2042446"/>
            <a:ext cx="1414664" cy="198001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7F29A42-E234-4864-ADB8-31B47FA9D0C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62563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8374879" y="945351"/>
            <a:ext cx="203783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or the next year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10412717" y="1141904"/>
            <a:ext cx="900326" cy="794759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797464" y="2675239"/>
            <a:ext cx="429853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even click on the previous year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2008262"/>
            <a:ext cx="1073921" cy="86703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F12CDB-4555-4D8B-9319-D9295BE1AE8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52879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1540476" y="3203135"/>
            <a:ext cx="4701475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</a:t>
            </a:r>
            <a:r>
              <a:rPr lang="en-CA" sz="2000" b="1" dirty="0"/>
              <a:t>course link </a:t>
            </a:r>
            <a:r>
              <a:rPr lang="en-CA" sz="2000" dirty="0"/>
              <a:t>of your choice and you will be taken to a registration page.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>
            <a:off x="6241951" y="3557078"/>
            <a:ext cx="1842370" cy="60306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A0A2A8C-2733-4889-A3C4-011A330D0821}"/>
              </a:ext>
            </a:extLst>
          </p:cNvPr>
          <p:cNvSpPr/>
          <p:nvPr/>
        </p:nvSpPr>
        <p:spPr>
          <a:xfrm>
            <a:off x="8084321" y="2816795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C1C9925-4F21-4433-A7CB-C01F7B5C1095}"/>
              </a:ext>
            </a:extLst>
          </p:cNvPr>
          <p:cNvSpPr/>
          <p:nvPr/>
        </p:nvSpPr>
        <p:spPr>
          <a:xfrm>
            <a:off x="9653730" y="2814843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C3825E5-177D-4FC3-A25A-A06B25559F7A}"/>
              </a:ext>
            </a:extLst>
          </p:cNvPr>
          <p:cNvCxnSpPr>
            <a:cxnSpLocks/>
          </p:cNvCxnSpPr>
          <p:nvPr/>
        </p:nvCxnSpPr>
        <p:spPr>
          <a:xfrm flipV="1">
            <a:off x="9016151" y="4198641"/>
            <a:ext cx="663217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64FFD91-DB86-40F7-B3EB-D1862C242320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31888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49428" y="1539284"/>
            <a:ext cx="6093633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 Registration page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7843D-8EC4-4C13-9AC5-5D374B7D1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398" y="0"/>
            <a:ext cx="5986541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570205" y="2333005"/>
            <a:ext cx="261963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Enter your information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189837" y="2533060"/>
            <a:ext cx="1219201" cy="6385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300E432-2300-4E85-927C-5F57CE721A92}"/>
              </a:ext>
            </a:extLst>
          </p:cNvPr>
          <p:cNvSpPr/>
          <p:nvPr/>
        </p:nvSpPr>
        <p:spPr>
          <a:xfrm>
            <a:off x="6409038" y="2840208"/>
            <a:ext cx="2537253" cy="669109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1F8D34-FCA4-4A3D-888A-DC695CE219BA}"/>
              </a:ext>
            </a:extLst>
          </p:cNvPr>
          <p:cNvSpPr txBox="1"/>
          <p:nvPr/>
        </p:nvSpPr>
        <p:spPr>
          <a:xfrm>
            <a:off x="2281880" y="2885876"/>
            <a:ext cx="290795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are going to attend the course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WebEx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Telehealth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8BCCAEB-2571-49AF-BBA8-A3C38DE1613D}"/>
              </a:ext>
            </a:extLst>
          </p:cNvPr>
          <p:cNvCxnSpPr>
            <a:cxnSpLocks/>
          </p:cNvCxnSpPr>
          <p:nvPr/>
        </p:nvCxnSpPr>
        <p:spPr>
          <a:xfrm>
            <a:off x="4184822" y="3707028"/>
            <a:ext cx="2454875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609586E-FB4B-4011-9D6F-DC88A3770433}"/>
              </a:ext>
            </a:extLst>
          </p:cNvPr>
          <p:cNvCxnSpPr>
            <a:cxnSpLocks/>
          </p:cNvCxnSpPr>
          <p:nvPr/>
        </p:nvCxnSpPr>
        <p:spPr>
          <a:xfrm flipV="1">
            <a:off x="4497859" y="3888261"/>
            <a:ext cx="2010033" cy="11532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865A6AC-9C0D-4A68-82AB-84431780FA92}"/>
              </a:ext>
            </a:extLst>
          </p:cNvPr>
          <p:cNvSpPr txBox="1"/>
          <p:nvPr/>
        </p:nvSpPr>
        <p:spPr>
          <a:xfrm>
            <a:off x="1112108" y="4337361"/>
            <a:ext cx="40777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want your Certificate of Completion delivered.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Email as a PDF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Canada Post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C634158-66A7-4F2E-8B9B-61737E4C5E23}"/>
              </a:ext>
            </a:extLst>
          </p:cNvPr>
          <p:cNvCxnSpPr>
            <a:cxnSpLocks/>
          </p:cNvCxnSpPr>
          <p:nvPr/>
        </p:nvCxnSpPr>
        <p:spPr>
          <a:xfrm flipV="1">
            <a:off x="3715265" y="4143633"/>
            <a:ext cx="2751438" cy="100501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6F75DBC-482C-46A3-A013-5ECBBB8E2BEB}"/>
              </a:ext>
            </a:extLst>
          </p:cNvPr>
          <p:cNvCxnSpPr>
            <a:cxnSpLocks/>
          </p:cNvCxnSpPr>
          <p:nvPr/>
        </p:nvCxnSpPr>
        <p:spPr>
          <a:xfrm flipV="1">
            <a:off x="3542270" y="4291916"/>
            <a:ext cx="2825579" cy="11780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1DAB863-A4BB-4514-8561-F2B51607EC18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122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CA" sz="2000" b="1" dirty="0"/>
              <a:t>WebEx</a:t>
            </a:r>
            <a:r>
              <a:rPr lang="en-CA" sz="2000" dirty="0"/>
              <a:t> </a:t>
            </a:r>
            <a:r>
              <a:rPr lang="en-CA" sz="2000" b="1" dirty="0"/>
              <a:t>Information</a:t>
            </a:r>
            <a:r>
              <a:rPr lang="en-CA" sz="2000" dirty="0"/>
              <a:t> – For the </a:t>
            </a:r>
            <a:r>
              <a:rPr lang="en-CA" sz="2000" b="1" dirty="0"/>
              <a:t>WebEx</a:t>
            </a:r>
            <a:r>
              <a:rPr lang="en-CA" sz="2000" dirty="0"/>
              <a:t> connection information on how to attend the courses in the current week, click on the </a:t>
            </a:r>
            <a:r>
              <a:rPr lang="en-CA" sz="2000" b="1" dirty="0"/>
              <a:t>WebEx</a:t>
            </a:r>
            <a:r>
              <a:rPr lang="en-CA" sz="2000" dirty="0"/>
              <a:t> link.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1919577"/>
            <a:ext cx="672269" cy="155893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394247" y="1554568"/>
            <a:ext cx="5586437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WebEx Info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6549096" y="1674975"/>
            <a:ext cx="412543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499961-6484-4945-8B6B-A57A0CA709D2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8169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7" grpId="0" animBg="1"/>
      <p:bldP spid="7" grpId="1" animBg="1"/>
      <p:bldP spid="7" grpId="2" animBg="1"/>
      <p:bldP spid="7" grpId="3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72A6207-D2D2-4E20-A463-AB0E7CB84851}"/>
</file>

<file path=customXml/itemProps2.xml><?xml version="1.0" encoding="utf-8"?>
<ds:datastoreItem xmlns:ds="http://schemas.openxmlformats.org/officeDocument/2006/customXml" ds:itemID="{6713C0B4-8857-4FEE-8277-8F37448FFB6E}"/>
</file>

<file path=customXml/itemProps3.xml><?xml version="1.0" encoding="utf-8"?>
<ds:datastoreItem xmlns:ds="http://schemas.openxmlformats.org/officeDocument/2006/customXml" ds:itemID="{200C0D33-236A-492A-888B-1B2965950472}"/>
</file>

<file path=docProps/app.xml><?xml version="1.0" encoding="utf-8"?>
<Properties xmlns="http://schemas.openxmlformats.org/officeDocument/2006/extended-properties" xmlns:vt="http://schemas.openxmlformats.org/officeDocument/2006/docPropsVTypes">
  <TotalTime>50993</TotalTime>
  <Words>3298</Words>
  <Application>Microsoft Office PowerPoint</Application>
  <PresentationFormat>Widescreen</PresentationFormat>
  <Paragraphs>409</Paragraphs>
  <Slides>45</Slides>
  <Notes>5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Arial</vt:lpstr>
      <vt:lpstr>Calibri</vt:lpstr>
      <vt:lpstr>Calibri Light</vt:lpstr>
      <vt:lpstr>Comic Sans MS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NITHA IT HelpDesk  helpdesk@nitha.com  1(844)486-4842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Netterville</dc:creator>
  <cp:lastModifiedBy>Peter</cp:lastModifiedBy>
  <cp:revision>1014</cp:revision>
  <dcterms:created xsi:type="dcterms:W3CDTF">2017-09-29T13:57:00Z</dcterms:created>
  <dcterms:modified xsi:type="dcterms:W3CDTF">2021-11-25T19:21:02Z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25700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