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19.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31.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0.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39.xml" ContentType="application/vnd.openxmlformats-officedocument.presentationml.slide+xml"/>
  <Override PartName="/ppt/slides/slide4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8.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12.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7" r:id="rId2"/>
    <p:sldId id="258" r:id="rId3"/>
    <p:sldId id="416" r:id="rId4"/>
    <p:sldId id="267" r:id="rId5"/>
    <p:sldId id="256" r:id="rId6"/>
    <p:sldId id="417" r:id="rId7"/>
    <p:sldId id="418" r:id="rId8"/>
    <p:sldId id="266" r:id="rId9"/>
    <p:sldId id="419" r:id="rId10"/>
    <p:sldId id="264" r:id="rId11"/>
    <p:sldId id="263" r:id="rId12"/>
    <p:sldId id="420" r:id="rId13"/>
    <p:sldId id="265" r:id="rId14"/>
    <p:sldId id="259" r:id="rId15"/>
    <p:sldId id="408" r:id="rId16"/>
    <p:sldId id="409" r:id="rId17"/>
    <p:sldId id="385" r:id="rId18"/>
    <p:sldId id="375" r:id="rId19"/>
    <p:sldId id="369" r:id="rId20"/>
    <p:sldId id="386" r:id="rId21"/>
    <p:sldId id="388" r:id="rId22"/>
    <p:sldId id="387" r:id="rId23"/>
    <p:sldId id="370" r:id="rId24"/>
    <p:sldId id="402" r:id="rId25"/>
    <p:sldId id="372" r:id="rId26"/>
    <p:sldId id="389" r:id="rId27"/>
    <p:sldId id="395" r:id="rId28"/>
    <p:sldId id="373" r:id="rId29"/>
    <p:sldId id="374" r:id="rId30"/>
    <p:sldId id="390" r:id="rId31"/>
    <p:sldId id="391" r:id="rId32"/>
    <p:sldId id="392" r:id="rId33"/>
    <p:sldId id="399" r:id="rId34"/>
    <p:sldId id="401" r:id="rId35"/>
    <p:sldId id="400" r:id="rId36"/>
    <p:sldId id="410" r:id="rId37"/>
    <p:sldId id="393" r:id="rId38"/>
    <p:sldId id="411" r:id="rId39"/>
    <p:sldId id="412" r:id="rId40"/>
    <p:sldId id="413" r:id="rId41"/>
    <p:sldId id="415" r:id="rId42"/>
    <p:sldId id="414" r:id="rId43"/>
    <p:sldId id="376" r:id="rId44"/>
    <p:sldId id="396" r:id="rId45"/>
    <p:sldId id="377" r:id="rId46"/>
    <p:sldId id="403" r:id="rId47"/>
    <p:sldId id="378" r:id="rId48"/>
    <p:sldId id="350" r:id="rId49"/>
    <p:sldId id="260" r:id="rId50"/>
    <p:sldId id="261"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F4FF"/>
    <a:srgbClr val="FEF8F4"/>
    <a:srgbClr val="FCE7D8"/>
    <a:srgbClr val="FBE0CD"/>
    <a:srgbClr val="E5FFE1"/>
    <a:srgbClr val="F4F9F1"/>
    <a:srgbClr val="D09E00"/>
    <a:srgbClr val="479795"/>
    <a:srgbClr val="7072CA"/>
    <a:srgbClr val="C8F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443" autoAdjust="0"/>
    <p:restoredTop sz="94673" autoAdjust="0"/>
  </p:normalViewPr>
  <p:slideViewPr>
    <p:cSldViewPr snapToGrid="0">
      <p:cViewPr varScale="1">
        <p:scale>
          <a:sx n="105" d="100"/>
          <a:sy n="105" d="100"/>
        </p:scale>
        <p:origin x="123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openxmlformats.org/officeDocument/2006/relationships/customXml" Target="../customXml/item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2020-08-05</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a:p>
        </p:txBody>
      </p:sp>
    </p:spTree>
    <p:extLst>
      <p:ext uri="{BB962C8B-B14F-4D97-AF65-F5344CB8AC3E}">
        <p14:creationId xmlns:p14="http://schemas.microsoft.com/office/powerpoint/2010/main" val="3105516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42</a:t>
            </a:fld>
            <a:endParaRPr lang="en-CA"/>
          </a:p>
        </p:txBody>
      </p:sp>
    </p:spTree>
    <p:extLst>
      <p:ext uri="{BB962C8B-B14F-4D97-AF65-F5344CB8AC3E}">
        <p14:creationId xmlns:p14="http://schemas.microsoft.com/office/powerpoint/2010/main" val="1426608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Have them follow along in the functions dialog box if they have a computer in front</a:t>
            </a:r>
            <a:r>
              <a:rPr lang="en-CA" baseline="0" dirty="0"/>
              <a:t> of them.</a:t>
            </a:r>
            <a:endParaRPr lang="en-CA" dirty="0"/>
          </a:p>
        </p:txBody>
      </p:sp>
      <p:sp>
        <p:nvSpPr>
          <p:cNvPr id="4" name="Slide Number Placeholder 3"/>
          <p:cNvSpPr>
            <a:spLocks noGrp="1"/>
          </p:cNvSpPr>
          <p:nvPr>
            <p:ph type="sldNum" sz="quarter" idx="10"/>
          </p:nvPr>
        </p:nvSpPr>
        <p:spPr/>
        <p:txBody>
          <a:bodyPr/>
          <a:lstStyle/>
          <a:p>
            <a:fld id="{69EB4764-E2B1-415F-A249-17837E286A38}" type="slidenum">
              <a:rPr lang="en-CA" smtClean="0"/>
              <a:t>44</a:t>
            </a:fld>
            <a:endParaRPr lang="en-CA"/>
          </a:p>
        </p:txBody>
      </p:sp>
    </p:spTree>
    <p:extLst>
      <p:ext uri="{BB962C8B-B14F-4D97-AF65-F5344CB8AC3E}">
        <p14:creationId xmlns:p14="http://schemas.microsoft.com/office/powerpoint/2010/main" val="3740854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Please</a:t>
            </a:r>
            <a:r>
              <a:rPr lang="en-CA" baseline="0" dirty="0"/>
              <a:t> do not hesitate to ask any question regarding </a:t>
            </a:r>
            <a:r>
              <a:rPr lang="en-CA" baseline="0"/>
              <a:t>this session, </a:t>
            </a:r>
            <a:r>
              <a:rPr lang="en-CA" baseline="0" dirty="0"/>
              <a:t>and I will make sure to answer your question as soon as possible.</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49</a:t>
            </a:fld>
            <a:endParaRPr lang="en-CA" altLang="en-US"/>
          </a:p>
        </p:txBody>
      </p:sp>
    </p:spTree>
    <p:extLst>
      <p:ext uri="{BB962C8B-B14F-4D97-AF65-F5344CB8AC3E}">
        <p14:creationId xmlns:p14="http://schemas.microsoft.com/office/powerpoint/2010/main" val="3620670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17</a:t>
            </a:fld>
            <a:endParaRPr lang="en-CA"/>
          </a:p>
        </p:txBody>
      </p:sp>
    </p:spTree>
    <p:extLst>
      <p:ext uri="{BB962C8B-B14F-4D97-AF65-F5344CB8AC3E}">
        <p14:creationId xmlns:p14="http://schemas.microsoft.com/office/powerpoint/2010/main" val="2277040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36</a:t>
            </a:fld>
            <a:endParaRPr lang="en-CA"/>
          </a:p>
        </p:txBody>
      </p:sp>
    </p:spTree>
    <p:extLst>
      <p:ext uri="{BB962C8B-B14F-4D97-AF65-F5344CB8AC3E}">
        <p14:creationId xmlns:p14="http://schemas.microsoft.com/office/powerpoint/2010/main" val="542898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37</a:t>
            </a:fld>
            <a:endParaRPr lang="en-CA"/>
          </a:p>
        </p:txBody>
      </p:sp>
    </p:spTree>
    <p:extLst>
      <p:ext uri="{BB962C8B-B14F-4D97-AF65-F5344CB8AC3E}">
        <p14:creationId xmlns:p14="http://schemas.microsoft.com/office/powerpoint/2010/main" val="940492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38</a:t>
            </a:fld>
            <a:endParaRPr lang="en-CA"/>
          </a:p>
        </p:txBody>
      </p:sp>
    </p:spTree>
    <p:extLst>
      <p:ext uri="{BB962C8B-B14F-4D97-AF65-F5344CB8AC3E}">
        <p14:creationId xmlns:p14="http://schemas.microsoft.com/office/powerpoint/2010/main" val="3833927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39</a:t>
            </a:fld>
            <a:endParaRPr lang="en-CA"/>
          </a:p>
        </p:txBody>
      </p:sp>
    </p:spTree>
    <p:extLst>
      <p:ext uri="{BB962C8B-B14F-4D97-AF65-F5344CB8AC3E}">
        <p14:creationId xmlns:p14="http://schemas.microsoft.com/office/powerpoint/2010/main" val="161406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40</a:t>
            </a:fld>
            <a:endParaRPr lang="en-CA"/>
          </a:p>
        </p:txBody>
      </p:sp>
    </p:spTree>
    <p:extLst>
      <p:ext uri="{BB962C8B-B14F-4D97-AF65-F5344CB8AC3E}">
        <p14:creationId xmlns:p14="http://schemas.microsoft.com/office/powerpoint/2010/main" val="1976011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41</a:t>
            </a:fld>
            <a:endParaRPr lang="en-CA"/>
          </a:p>
        </p:txBody>
      </p:sp>
    </p:spTree>
    <p:extLst>
      <p:ext uri="{BB962C8B-B14F-4D97-AF65-F5344CB8AC3E}">
        <p14:creationId xmlns:p14="http://schemas.microsoft.com/office/powerpoint/2010/main" val="2536738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2020-08-05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2020-08-05</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2020-08-05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2020-08-05</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34.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5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5.png"/><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7.pn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60.png"/><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png"/></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7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115078" y="0"/>
            <a:ext cx="12307078" cy="6902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073583" y="208001"/>
            <a:ext cx="6047943" cy="830933"/>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70000" lnSpcReduction="20000"/>
          </a:bodyPr>
          <a:lstStyle>
            <a:defPPr>
              <a:defRPr lang="en-US"/>
            </a:defPPr>
            <a:lvl1pPr algn="ctr">
              <a:lnSpc>
                <a:spcPct val="90000"/>
              </a:lnSpc>
              <a:spcBef>
                <a:spcPct val="0"/>
              </a:spcBef>
              <a:buNone/>
              <a:defRPr sz="5333" b="1">
                <a:latin typeface="Times New Roman" panose="02020603050405020304" pitchFamily="18" charset="0"/>
                <a:ea typeface="+mj-ea"/>
                <a:cs typeface="Times New Roman" panose="02020603050405020304" pitchFamily="18" charset="0"/>
              </a:defRPr>
            </a:lvl1pPr>
          </a:lstStyle>
          <a:p>
            <a:r>
              <a:rPr lang="en-CA" dirty="0"/>
              <a:t>Excel 2013 Formulas &amp; Data</a:t>
            </a:r>
          </a:p>
        </p:txBody>
      </p:sp>
      <p:sp>
        <p:nvSpPr>
          <p:cNvPr id="4" name="TextBox 3"/>
          <p:cNvSpPr txBox="1"/>
          <p:nvPr/>
        </p:nvSpPr>
        <p:spPr>
          <a:xfrm>
            <a:off x="5240387" y="2809661"/>
            <a:ext cx="1714334"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dirty="0"/>
              <a:t>Advanced Level</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3565" y="1246935"/>
            <a:ext cx="1269791" cy="1246935"/>
          </a:xfrm>
          <a:prstGeom prst="rect">
            <a:avLst/>
          </a:prstGeom>
        </p:spPr>
      </p:pic>
    </p:spTree>
    <p:extLst>
      <p:ext uri="{BB962C8B-B14F-4D97-AF65-F5344CB8AC3E}">
        <p14:creationId xmlns:p14="http://schemas.microsoft.com/office/powerpoint/2010/main" val="284785840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3" name="Picture 2">
            <a:extLst>
              <a:ext uri="{FF2B5EF4-FFF2-40B4-BE49-F238E27FC236}">
                <a16:creationId xmlns:a16="http://schemas.microsoft.com/office/drawing/2014/main" id="{CE1A7BD7-41B6-41B0-83EF-CB58A1CB0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237" y="0"/>
            <a:ext cx="5708259" cy="6858000"/>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1" name="TextBox 10">
            <a:extLst>
              <a:ext uri="{FF2B5EF4-FFF2-40B4-BE49-F238E27FC236}">
                <a16:creationId xmlns:a16="http://schemas.microsoft.com/office/drawing/2014/main" id="{0A2A28DB-B5DE-4094-A2BC-CCC5A1E45532}"/>
              </a:ext>
            </a:extLst>
          </p:cNvPr>
          <p:cNvSpPr txBox="1"/>
          <p:nvPr/>
        </p:nvSpPr>
        <p:spPr>
          <a:xfrm>
            <a:off x="2660822" y="2675239"/>
            <a:ext cx="343517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display the WebEx information for that course</a:t>
            </a:r>
            <a:endParaRPr lang="en-GB" sz="2000" dirty="0"/>
          </a:p>
        </p:txBody>
      </p:sp>
      <p:grpSp>
        <p:nvGrpSpPr>
          <p:cNvPr id="23" name="Group 22">
            <a:extLst>
              <a:ext uri="{FF2B5EF4-FFF2-40B4-BE49-F238E27FC236}">
                <a16:creationId xmlns:a16="http://schemas.microsoft.com/office/drawing/2014/main" id="{E5883DCB-30D8-4173-91E6-9B2E9AD30084}"/>
              </a:ext>
            </a:extLst>
          </p:cNvPr>
          <p:cNvGrpSpPr/>
          <p:nvPr/>
        </p:nvGrpSpPr>
        <p:grpSpPr>
          <a:xfrm>
            <a:off x="6096000" y="3029182"/>
            <a:ext cx="4547286" cy="966169"/>
            <a:chOff x="6096000" y="3029182"/>
            <a:chExt cx="4547286" cy="966169"/>
          </a:xfrm>
        </p:grpSpPr>
        <p:cxnSp>
          <p:nvCxnSpPr>
            <p:cNvPr id="13" name="Straight Arrow Connector 12">
              <a:extLst>
                <a:ext uri="{FF2B5EF4-FFF2-40B4-BE49-F238E27FC236}">
                  <a16:creationId xmlns:a16="http://schemas.microsoft.com/office/drawing/2014/main" id="{41645BA8-9CD3-4B4E-81A0-F60B92F10C1E}"/>
                </a:ext>
              </a:extLst>
            </p:cNvPr>
            <p:cNvCxnSpPr>
              <a:cxnSpLocks/>
              <a:stCxn id="11" idx="3"/>
            </p:cNvCxnSpPr>
            <p:nvPr/>
          </p:nvCxnSpPr>
          <p:spPr>
            <a:xfrm>
              <a:off x="6096000" y="3029182"/>
              <a:ext cx="1359243"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746A0EA-7490-4D18-A438-FE9236850EE9}"/>
                </a:ext>
              </a:extLst>
            </p:cNvPr>
            <p:cNvCxnSpPr>
              <a:cxnSpLocks/>
              <a:stCxn id="11" idx="3"/>
            </p:cNvCxnSpPr>
            <p:nvPr/>
          </p:nvCxnSpPr>
          <p:spPr>
            <a:xfrm>
              <a:off x="6096000" y="3029182"/>
              <a:ext cx="2438400"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E1A7D98-4E08-409D-A44A-D6235C3394CB}"/>
                </a:ext>
              </a:extLst>
            </p:cNvPr>
            <p:cNvCxnSpPr>
              <a:cxnSpLocks/>
              <a:stCxn id="11" idx="3"/>
            </p:cNvCxnSpPr>
            <p:nvPr/>
          </p:nvCxnSpPr>
          <p:spPr>
            <a:xfrm>
              <a:off x="6096000" y="3029182"/>
              <a:ext cx="3566984"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3041F54-6A78-46F8-BA3A-BCAA6E01B364}"/>
                </a:ext>
              </a:extLst>
            </p:cNvPr>
            <p:cNvCxnSpPr>
              <a:cxnSpLocks/>
              <a:stCxn id="11" idx="3"/>
            </p:cNvCxnSpPr>
            <p:nvPr/>
          </p:nvCxnSpPr>
          <p:spPr>
            <a:xfrm>
              <a:off x="6096000" y="3029182"/>
              <a:ext cx="4547286"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D00A724F-ABEA-4288-B2C9-4630EAA449A9}"/>
              </a:ext>
            </a:extLst>
          </p:cNvPr>
          <p:cNvSpPr txBox="1"/>
          <p:nvPr/>
        </p:nvSpPr>
        <p:spPr>
          <a:xfrm>
            <a:off x="181233" y="5244001"/>
            <a:ext cx="591476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download the ICS file for that course so that you can add it to your Outlook calendar as an event.</a:t>
            </a:r>
            <a:endParaRPr lang="en-GB" sz="2000" dirty="0"/>
          </a:p>
        </p:txBody>
      </p:sp>
      <p:grpSp>
        <p:nvGrpSpPr>
          <p:cNvPr id="29" name="Group 28">
            <a:extLst>
              <a:ext uri="{FF2B5EF4-FFF2-40B4-BE49-F238E27FC236}">
                <a16:creationId xmlns:a16="http://schemas.microsoft.com/office/drawing/2014/main" id="{B17B5754-8629-4D1A-B0EF-56335F8DAAA7}"/>
              </a:ext>
            </a:extLst>
          </p:cNvPr>
          <p:cNvGrpSpPr/>
          <p:nvPr/>
        </p:nvGrpSpPr>
        <p:grpSpPr>
          <a:xfrm>
            <a:off x="6096001" y="4304604"/>
            <a:ext cx="4868561" cy="1293340"/>
            <a:chOff x="5943601" y="4152204"/>
            <a:chExt cx="4868561" cy="1293340"/>
          </a:xfrm>
        </p:grpSpPr>
        <p:cxnSp>
          <p:nvCxnSpPr>
            <p:cNvPr id="30" name="Straight Arrow Connector 29">
              <a:extLst>
                <a:ext uri="{FF2B5EF4-FFF2-40B4-BE49-F238E27FC236}">
                  <a16:creationId xmlns:a16="http://schemas.microsoft.com/office/drawing/2014/main" id="{F650D135-E18D-4921-AB9D-99D10FF61FE2}"/>
                </a:ext>
              </a:extLst>
            </p:cNvPr>
            <p:cNvCxnSpPr>
              <a:cxnSpLocks/>
              <a:stCxn id="28" idx="3"/>
            </p:cNvCxnSpPr>
            <p:nvPr/>
          </p:nvCxnSpPr>
          <p:spPr>
            <a:xfrm flipV="1">
              <a:off x="5943601" y="4178970"/>
              <a:ext cx="486856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BDB9215-C155-46AF-830F-3C71610F9DC4}"/>
                </a:ext>
              </a:extLst>
            </p:cNvPr>
            <p:cNvCxnSpPr>
              <a:cxnSpLocks/>
              <a:stCxn id="28" idx="3"/>
            </p:cNvCxnSpPr>
            <p:nvPr/>
          </p:nvCxnSpPr>
          <p:spPr>
            <a:xfrm flipV="1">
              <a:off x="5943601" y="4152204"/>
              <a:ext cx="3698788" cy="12933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51FA0C0-A862-4CBE-9DB5-3069BDE33A2A}"/>
                </a:ext>
              </a:extLst>
            </p:cNvPr>
            <p:cNvCxnSpPr>
              <a:cxnSpLocks/>
              <a:stCxn id="28" idx="3"/>
            </p:cNvCxnSpPr>
            <p:nvPr/>
          </p:nvCxnSpPr>
          <p:spPr>
            <a:xfrm flipV="1">
              <a:off x="5943601" y="4178970"/>
              <a:ext cx="254549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F8B8748-737F-480E-88F2-60F6DC759346}"/>
                </a:ext>
              </a:extLst>
            </p:cNvPr>
            <p:cNvCxnSpPr>
              <a:cxnSpLocks/>
              <a:stCxn id="28" idx="3"/>
            </p:cNvCxnSpPr>
            <p:nvPr/>
          </p:nvCxnSpPr>
          <p:spPr>
            <a:xfrm flipV="1">
              <a:off x="5943601" y="4161168"/>
              <a:ext cx="1285102" cy="12843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B611B86B-06AB-4DC3-9E25-B38DC8E5BE84}"/>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53800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794723" y="4730091"/>
            <a:ext cx="4972231"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To download the</a:t>
            </a:r>
          </a:p>
          <a:p>
            <a:pPr marL="684213" indent="-342900">
              <a:buFont typeface="Wingdings" panose="05000000000000000000" pitchFamily="2" charset="2"/>
              <a:buChar char="Ø"/>
            </a:pPr>
            <a:r>
              <a:rPr lang="en-CA" sz="2000" dirty="0"/>
              <a:t>Courseware file (A PowerPoint file)</a:t>
            </a:r>
          </a:p>
          <a:p>
            <a:r>
              <a:rPr lang="en-CA" sz="2000" b="1" dirty="0"/>
              <a:t>and/or</a:t>
            </a:r>
          </a:p>
          <a:p>
            <a:pPr marL="684213" indent="-342900">
              <a:buFont typeface="Wingdings" panose="05000000000000000000" pitchFamily="2" charset="2"/>
              <a:buChar char="Ø"/>
            </a:pPr>
            <a:r>
              <a:rPr lang="en-CA" sz="2000" dirty="0"/>
              <a:t>Sample data files used in the course</a:t>
            </a:r>
          </a:p>
        </p:txBody>
      </p:sp>
      <p:cxnSp>
        <p:nvCxnSpPr>
          <p:cNvPr id="13" name="Straight Arrow Connector 12">
            <a:extLst>
              <a:ext uri="{FF2B5EF4-FFF2-40B4-BE49-F238E27FC236}">
                <a16:creationId xmlns:a16="http://schemas.microsoft.com/office/drawing/2014/main" id="{5415B142-46B7-45B1-81AB-49A64E576F1E}"/>
              </a:ext>
            </a:extLst>
          </p:cNvPr>
          <p:cNvCxnSpPr>
            <a:cxnSpLocks/>
            <a:stCxn id="11" idx="3"/>
            <a:endCxn id="20" idx="2"/>
          </p:cNvCxnSpPr>
          <p:nvPr/>
        </p:nvCxnSpPr>
        <p:spPr>
          <a:xfrm flipV="1">
            <a:off x="7766954" y="3190970"/>
            <a:ext cx="1043678" cy="220084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509563" y="1539284"/>
            <a:ext cx="5405205"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Download</a:t>
            </a:r>
          </a:p>
        </p:txBody>
      </p:sp>
      <p:sp>
        <p:nvSpPr>
          <p:cNvPr id="20" name="TextBox 19">
            <a:extLst>
              <a:ext uri="{FF2B5EF4-FFF2-40B4-BE49-F238E27FC236}">
                <a16:creationId xmlns:a16="http://schemas.microsoft.com/office/drawing/2014/main" id="{3626A7F7-3E47-4C6B-BC23-AC12809167F1}"/>
              </a:ext>
            </a:extLst>
          </p:cNvPr>
          <p:cNvSpPr txBox="1"/>
          <p:nvPr/>
        </p:nvSpPr>
        <p:spPr>
          <a:xfrm>
            <a:off x="6585165" y="2790860"/>
            <a:ext cx="4450933"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a:defRPr sz="2000" b="1"/>
            </a:lvl1pPr>
          </a:lstStyle>
          <a:p>
            <a:r>
              <a:rPr lang="en-CA" b="0" dirty="0"/>
              <a:t>click on the </a:t>
            </a:r>
            <a:r>
              <a:rPr lang="en-CA" dirty="0"/>
              <a:t>Course Files Downloads </a:t>
            </a:r>
            <a:r>
              <a:rPr lang="en-CA" b="0" dirty="0"/>
              <a:t>link</a:t>
            </a:r>
            <a:endParaRPr lang="en-GB" b="0" dirty="0"/>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20" idx="0"/>
            <a:endCxn id="29" idx="4"/>
          </p:cNvCxnSpPr>
          <p:nvPr/>
        </p:nvCxnSpPr>
        <p:spPr>
          <a:xfrm flipH="1" flipV="1">
            <a:off x="8198874" y="1927377"/>
            <a:ext cx="611758" cy="86348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430CE7EB-6C7F-4FE1-8992-AB61679E6D12}"/>
              </a:ext>
            </a:extLst>
          </p:cNvPr>
          <p:cNvSpPr/>
          <p:nvPr/>
        </p:nvSpPr>
        <p:spPr>
          <a:xfrm>
            <a:off x="7766954" y="1682781"/>
            <a:ext cx="863839"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3D01D96-E954-41C6-AD11-9C9BC38386C6}"/>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3"/>
            </a:pPr>
            <a:r>
              <a:rPr lang="en-CA" sz="2000" b="1" dirty="0"/>
              <a:t>Course Files Download</a:t>
            </a:r>
            <a:r>
              <a:rPr lang="en-CA" sz="2000" dirty="0"/>
              <a:t> – The courseware and the data files which are used in the courses are all available for download any time whether or not you are taking the course.</a:t>
            </a:r>
            <a:endParaRPr lang="en-GB" sz="2000" dirty="0"/>
          </a:p>
        </p:txBody>
      </p:sp>
      <p:sp>
        <p:nvSpPr>
          <p:cNvPr id="26" name="TextBox 25">
            <a:extLst>
              <a:ext uri="{FF2B5EF4-FFF2-40B4-BE49-F238E27FC236}">
                <a16:creationId xmlns:a16="http://schemas.microsoft.com/office/drawing/2014/main" id="{20F06DB4-8352-4ADB-9056-026D1EF16637}"/>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03875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par>
                          <p:cTn id="23" fill="hold">
                            <p:stCondLst>
                              <p:cond delay="1500"/>
                            </p:stCondLst>
                            <p:childTnLst>
                              <p:par>
                                <p:cTn id="24" presetID="22" presetClass="entr" presetSubtype="4"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par>
                          <p:cTn id="27" fill="hold">
                            <p:stCondLst>
                              <p:cond delay="2000"/>
                            </p:stCondLst>
                            <p:childTnLst>
                              <p:par>
                                <p:cTn id="28" presetID="53" presetClass="entr" presetSubtype="16"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500" fill="hold"/>
                                        <p:tgtEl>
                                          <p:spTgt spid="29"/>
                                        </p:tgtEl>
                                        <p:attrNameLst>
                                          <p:attrName>ppt_w</p:attrName>
                                        </p:attrNameLst>
                                      </p:cBhvr>
                                      <p:tavLst>
                                        <p:tav tm="0">
                                          <p:val>
                                            <p:fltVal val="0"/>
                                          </p:val>
                                        </p:tav>
                                        <p:tav tm="100000">
                                          <p:val>
                                            <p:strVal val="#ppt_w"/>
                                          </p:val>
                                        </p:tav>
                                      </p:tavLst>
                                    </p:anim>
                                    <p:anim calcmode="lin" valueType="num">
                                      <p:cBhvr>
                                        <p:cTn id="31" dur="500" fill="hold"/>
                                        <p:tgtEl>
                                          <p:spTgt spid="29"/>
                                        </p:tgtEl>
                                        <p:attrNameLst>
                                          <p:attrName>ppt_h</p:attrName>
                                        </p:attrNameLst>
                                      </p:cBhvr>
                                      <p:tavLst>
                                        <p:tav tm="0">
                                          <p:val>
                                            <p:fltVal val="0"/>
                                          </p:val>
                                        </p:tav>
                                        <p:tav tm="100000">
                                          <p:val>
                                            <p:strVal val="#ppt_h"/>
                                          </p:val>
                                        </p:tav>
                                      </p:tavLst>
                                    </p:anim>
                                    <p:animEffect transition="in" filter="fade">
                                      <p:cBhvr>
                                        <p:cTn id="32" dur="500"/>
                                        <p:tgtEl>
                                          <p:spTgt spid="29"/>
                                        </p:tgtEl>
                                      </p:cBhvr>
                                    </p:animEffect>
                                  </p:childTnLst>
                                </p:cTn>
                              </p:par>
                            </p:childTnLst>
                          </p:cTn>
                        </p:par>
                        <p:par>
                          <p:cTn id="33" fill="hold">
                            <p:stCondLst>
                              <p:cond delay="2500"/>
                            </p:stCondLst>
                            <p:childTnLst>
                              <p:par>
                                <p:cTn id="34" presetID="26" presetClass="emph" presetSubtype="0" fill="hold" grpId="1" nodeType="afterEffect">
                                  <p:stCondLst>
                                    <p:cond delay="0"/>
                                  </p:stCondLst>
                                  <p:childTnLst>
                                    <p:animEffect transition="out" filter="fade">
                                      <p:cBhvr>
                                        <p:cTn id="35" dur="500" tmFilter="0, 0; .2, .5; .8, .5; 1, 0"/>
                                        <p:tgtEl>
                                          <p:spTgt spid="29"/>
                                        </p:tgtEl>
                                      </p:cBhvr>
                                    </p:animEffect>
                                    <p:animScale>
                                      <p:cBhvr>
                                        <p:cTn id="36" dur="250" autoRev="1" fill="hold"/>
                                        <p:tgtEl>
                                          <p:spTgt spid="29"/>
                                        </p:tgtEl>
                                      </p:cBhvr>
                                      <p:by x="105000" y="105000"/>
                                    </p:animScale>
                                  </p:childTnLst>
                                </p:cTn>
                              </p:par>
                            </p:childTnLst>
                          </p:cTn>
                        </p:par>
                        <p:par>
                          <p:cTn id="37" fill="hold">
                            <p:stCondLst>
                              <p:cond delay="3000"/>
                            </p:stCondLst>
                            <p:childTnLst>
                              <p:par>
                                <p:cTn id="38" presetID="26" presetClass="emph" presetSubtype="0" fill="hold" grpId="2" nodeType="afterEffect">
                                  <p:stCondLst>
                                    <p:cond delay="0"/>
                                  </p:stCondLst>
                                  <p:childTnLst>
                                    <p:animEffect transition="out" filter="fade">
                                      <p:cBhvr>
                                        <p:cTn id="39" dur="500" tmFilter="0, 0; .2, .5; .8, .5; 1, 0"/>
                                        <p:tgtEl>
                                          <p:spTgt spid="29"/>
                                        </p:tgtEl>
                                      </p:cBhvr>
                                    </p:animEffect>
                                    <p:animScale>
                                      <p:cBhvr>
                                        <p:cTn id="40" dur="250" autoRev="1" fill="hold"/>
                                        <p:tgtEl>
                                          <p:spTgt spid="2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9" grpId="0" animBg="1"/>
      <p:bldP spid="29" grpId="1" animBg="1"/>
      <p:bldP spid="29" grpId="2"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8" name="Picture 7">
            <a:extLst>
              <a:ext uri="{FF2B5EF4-FFF2-40B4-BE49-F238E27FC236}">
                <a16:creationId xmlns:a16="http://schemas.microsoft.com/office/drawing/2014/main" id="{1E7D463A-D939-4DF5-A591-FB5AE1C2E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3796" y="0"/>
            <a:ext cx="5742122"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387080" y="4294361"/>
            <a:ext cx="5586437"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PowerPoint Courseware File</a:t>
            </a:r>
            <a:r>
              <a:rPr lang="en-CA" sz="2000" dirty="0"/>
              <a:t> is the course itself.</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grpSp>
        <p:nvGrpSpPr>
          <p:cNvPr id="36" name="Group 35">
            <a:extLst>
              <a:ext uri="{FF2B5EF4-FFF2-40B4-BE49-F238E27FC236}">
                <a16:creationId xmlns:a16="http://schemas.microsoft.com/office/drawing/2014/main" id="{066F5037-725A-447A-B6E2-9433739067E1}"/>
              </a:ext>
            </a:extLst>
          </p:cNvPr>
          <p:cNvGrpSpPr/>
          <p:nvPr/>
        </p:nvGrpSpPr>
        <p:grpSpPr>
          <a:xfrm>
            <a:off x="5973517" y="4090800"/>
            <a:ext cx="752023" cy="985402"/>
            <a:chOff x="5973517" y="4090800"/>
            <a:chExt cx="752023" cy="985402"/>
          </a:xfrm>
        </p:grpSpPr>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973517" y="4494416"/>
              <a:ext cx="743477" cy="1538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CA170E0-1F5C-47B1-B979-1D0951CDC31A}"/>
                </a:ext>
              </a:extLst>
            </p:cNvPr>
            <p:cNvCxnSpPr>
              <a:cxnSpLocks/>
              <a:stCxn id="11" idx="3"/>
            </p:cNvCxnSpPr>
            <p:nvPr/>
          </p:nvCxnSpPr>
          <p:spPr>
            <a:xfrm flipV="1">
              <a:off x="5973517" y="4366902"/>
              <a:ext cx="752023" cy="12751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FEB0A90-28D9-4543-A7FD-0CF0DAB67F9B}"/>
                </a:ext>
              </a:extLst>
            </p:cNvPr>
            <p:cNvCxnSpPr>
              <a:cxnSpLocks/>
              <a:stCxn id="11" idx="3"/>
            </p:cNvCxnSpPr>
            <p:nvPr/>
          </p:nvCxnSpPr>
          <p:spPr>
            <a:xfrm flipV="1">
              <a:off x="5973517" y="4090800"/>
              <a:ext cx="743477" cy="4036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31434AE-A0B4-4E1E-A945-461C3038A6A9}"/>
                </a:ext>
              </a:extLst>
            </p:cNvPr>
            <p:cNvCxnSpPr>
              <a:cxnSpLocks/>
              <a:stCxn id="11" idx="3"/>
            </p:cNvCxnSpPr>
            <p:nvPr/>
          </p:nvCxnSpPr>
          <p:spPr>
            <a:xfrm>
              <a:off x="5973517" y="4494416"/>
              <a:ext cx="743477" cy="5817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44B481FA-5B19-4F74-8927-7F0A33112140}"/>
              </a:ext>
            </a:extLst>
          </p:cNvPr>
          <p:cNvSpPr txBox="1"/>
          <p:nvPr/>
        </p:nvSpPr>
        <p:spPr>
          <a:xfrm>
            <a:off x="10434415" y="3551294"/>
            <a:ext cx="1575604" cy="163121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Course Sample File</a:t>
            </a:r>
            <a:r>
              <a:rPr lang="en-CA" sz="2000" dirty="0"/>
              <a:t> is the data file used in the course.</a:t>
            </a:r>
          </a:p>
        </p:txBody>
      </p:sp>
      <p:grpSp>
        <p:nvGrpSpPr>
          <p:cNvPr id="79" name="Group 78">
            <a:extLst>
              <a:ext uri="{FF2B5EF4-FFF2-40B4-BE49-F238E27FC236}">
                <a16:creationId xmlns:a16="http://schemas.microsoft.com/office/drawing/2014/main" id="{BB636495-C626-4BA6-A864-CA5DC132A691}"/>
              </a:ext>
            </a:extLst>
          </p:cNvPr>
          <p:cNvGrpSpPr/>
          <p:nvPr/>
        </p:nvGrpSpPr>
        <p:grpSpPr>
          <a:xfrm>
            <a:off x="8665435" y="4090800"/>
            <a:ext cx="1768980" cy="1002493"/>
            <a:chOff x="8665435" y="4090800"/>
            <a:chExt cx="1768980" cy="1002493"/>
          </a:xfrm>
        </p:grpSpPr>
        <p:cxnSp>
          <p:nvCxnSpPr>
            <p:cNvPr id="39" name="Straight Arrow Connector 38">
              <a:extLst>
                <a:ext uri="{FF2B5EF4-FFF2-40B4-BE49-F238E27FC236}">
                  <a16:creationId xmlns:a16="http://schemas.microsoft.com/office/drawing/2014/main" id="{190AF6E6-6324-4468-B2B7-5235BC2DC42B}"/>
                </a:ext>
              </a:extLst>
            </p:cNvPr>
            <p:cNvCxnSpPr>
              <a:cxnSpLocks/>
              <a:stCxn id="37" idx="1"/>
            </p:cNvCxnSpPr>
            <p:nvPr/>
          </p:nvCxnSpPr>
          <p:spPr>
            <a:xfrm flipH="1">
              <a:off x="8682527" y="4366902"/>
              <a:ext cx="1751888" cy="26491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00DEC2F-FA0A-4731-BD62-117A81678E61}"/>
                </a:ext>
              </a:extLst>
            </p:cNvPr>
            <p:cNvCxnSpPr>
              <a:cxnSpLocks/>
              <a:stCxn id="37" idx="1"/>
            </p:cNvCxnSpPr>
            <p:nvPr/>
          </p:nvCxnSpPr>
          <p:spPr>
            <a:xfrm flipH="1" flipV="1">
              <a:off x="8699619" y="4366901"/>
              <a:ext cx="1734796"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6B17E06-DBFD-462C-9AF4-42A2CCE9129F}"/>
                </a:ext>
              </a:extLst>
            </p:cNvPr>
            <p:cNvCxnSpPr>
              <a:cxnSpLocks/>
              <a:stCxn id="37" idx="1"/>
            </p:cNvCxnSpPr>
            <p:nvPr/>
          </p:nvCxnSpPr>
          <p:spPr>
            <a:xfrm flipH="1" flipV="1">
              <a:off x="8665435" y="4090800"/>
              <a:ext cx="1768980" cy="27610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3A07BF9-07AD-4F0D-98F6-BF8888306A81}"/>
                </a:ext>
              </a:extLst>
            </p:cNvPr>
            <p:cNvCxnSpPr>
              <a:cxnSpLocks/>
              <a:stCxn id="37" idx="1"/>
            </p:cNvCxnSpPr>
            <p:nvPr/>
          </p:nvCxnSpPr>
          <p:spPr>
            <a:xfrm flipH="1">
              <a:off x="8708164" y="4366902"/>
              <a:ext cx="1726251" cy="72639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28E511A3-3BD6-4A4C-A6FB-01897BEE19E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33241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0-#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wipe(right)">
                                      <p:cBhvr>
                                        <p:cTn id="25"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015663"/>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4"/>
            </a:pPr>
            <a:r>
              <a:rPr lang="en-CA" sz="2000" b="1" dirty="0"/>
              <a:t>Tech Videos</a:t>
            </a:r>
            <a:r>
              <a:rPr lang="en-CA" sz="2000" dirty="0"/>
              <a:t> are the fourth section of the website. As they are created, they will be placed here.</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a:endCxn id="7" idx="3"/>
          </p:cNvCxnSpPr>
          <p:nvPr/>
        </p:nvCxnSpPr>
        <p:spPr>
          <a:xfrm flipV="1">
            <a:off x="6096000" y="1891557"/>
            <a:ext cx="1017948" cy="143307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7" name="Oval 6">
            <a:extLst>
              <a:ext uri="{FF2B5EF4-FFF2-40B4-BE49-F238E27FC236}">
                <a16:creationId xmlns:a16="http://schemas.microsoft.com/office/drawing/2014/main" id="{3BFCBCD4-8DED-43A2-9B05-C7C152F62086}"/>
              </a:ext>
            </a:extLst>
          </p:cNvPr>
          <p:cNvSpPr/>
          <p:nvPr/>
        </p:nvSpPr>
        <p:spPr>
          <a:xfrm>
            <a:off x="7030005" y="1682781"/>
            <a:ext cx="573198"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9D9898F-F140-4805-9D2E-424562D2A64B}"/>
              </a:ext>
            </a:extLst>
          </p:cNvPr>
          <p:cNvSpPr txBox="1"/>
          <p:nvPr/>
        </p:nvSpPr>
        <p:spPr>
          <a:xfrm>
            <a:off x="509562" y="3952540"/>
            <a:ext cx="5586437"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Tech Videos</a:t>
            </a:r>
            <a:r>
              <a:rPr lang="en-CA" sz="2000" dirty="0"/>
              <a:t> are short 3 to 15 minute videos featuring solutions to various tech issues.</a:t>
            </a:r>
            <a:endParaRPr lang="en-GB" sz="2000" dirty="0"/>
          </a:p>
        </p:txBody>
      </p:sp>
      <p:sp>
        <p:nvSpPr>
          <p:cNvPr id="18" name="TextBox 17">
            <a:extLst>
              <a:ext uri="{FF2B5EF4-FFF2-40B4-BE49-F238E27FC236}">
                <a16:creationId xmlns:a16="http://schemas.microsoft.com/office/drawing/2014/main" id="{14041BDD-00CA-4A9A-89ED-98783B5738E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52137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P spid="7" grpId="1" animBg="1"/>
      <p:bldP spid="7" grpId="2"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6" name="Title 1"/>
          <p:cNvSpPr txBox="1">
            <a:spLocks/>
          </p:cNvSpPr>
          <p:nvPr/>
        </p:nvSpPr>
        <p:spPr>
          <a:xfrm>
            <a:off x="371475" y="1254534"/>
            <a:ext cx="11412842"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71" name="TextBox 70"/>
          <p:cNvSpPr txBox="1"/>
          <p:nvPr/>
        </p:nvSpPr>
        <p:spPr>
          <a:xfrm>
            <a:off x="657224" y="2673136"/>
            <a:ext cx="4819651" cy="369332"/>
          </a:xfrm>
          <a:prstGeom prst="rect">
            <a:avLst/>
          </a:prstGeom>
          <a:noFill/>
          <a:ln w="19050">
            <a:solidFill>
              <a:srgbClr val="00B050"/>
            </a:solidFill>
          </a:ln>
        </p:spPr>
        <p:txBody>
          <a:bodyPr wrap="square" rtlCol="0">
            <a:spAutoFit/>
          </a:bodyPr>
          <a:lstStyle/>
          <a:p>
            <a:r>
              <a:rPr lang="en-CA" dirty="0"/>
              <a:t>What is the direction for this course.</a:t>
            </a:r>
          </a:p>
        </p:txBody>
      </p:sp>
      <p:sp>
        <p:nvSpPr>
          <p:cNvPr id="75" name="TextBox 74"/>
          <p:cNvSpPr txBox="1"/>
          <p:nvPr/>
        </p:nvSpPr>
        <p:spPr>
          <a:xfrm>
            <a:off x="657224" y="3302409"/>
            <a:ext cx="4819651" cy="369332"/>
          </a:xfrm>
          <a:prstGeom prst="rect">
            <a:avLst/>
          </a:prstGeom>
          <a:noFill/>
          <a:ln w="19050">
            <a:solidFill>
              <a:srgbClr val="00B050"/>
            </a:solidFill>
          </a:ln>
        </p:spPr>
        <p:txBody>
          <a:bodyPr wrap="square" rtlCol="0">
            <a:spAutoFit/>
          </a:bodyPr>
          <a:lstStyle/>
          <a:p>
            <a:r>
              <a:rPr lang="en-CA" dirty="0"/>
              <a:t>The Ribbons &amp; the Commands</a:t>
            </a:r>
          </a:p>
        </p:txBody>
      </p:sp>
      <p:sp>
        <p:nvSpPr>
          <p:cNvPr id="76" name="TextBox 75"/>
          <p:cNvSpPr txBox="1"/>
          <p:nvPr/>
        </p:nvSpPr>
        <p:spPr>
          <a:xfrm>
            <a:off x="652463" y="3931682"/>
            <a:ext cx="4819651" cy="369332"/>
          </a:xfrm>
          <a:prstGeom prst="rect">
            <a:avLst/>
          </a:prstGeom>
          <a:noFill/>
          <a:ln w="19050">
            <a:solidFill>
              <a:srgbClr val="00B050"/>
            </a:solidFill>
          </a:ln>
        </p:spPr>
        <p:txBody>
          <a:bodyPr wrap="square" rtlCol="0">
            <a:spAutoFit/>
          </a:bodyPr>
          <a:lstStyle/>
          <a:p>
            <a:r>
              <a:rPr lang="en-CA" dirty="0"/>
              <a:t>Some Relevant Definitions</a:t>
            </a:r>
          </a:p>
        </p:txBody>
      </p:sp>
      <p:sp>
        <p:nvSpPr>
          <p:cNvPr id="77" name="TextBox 76"/>
          <p:cNvSpPr txBox="1"/>
          <p:nvPr/>
        </p:nvSpPr>
        <p:spPr>
          <a:xfrm>
            <a:off x="652463" y="4560955"/>
            <a:ext cx="4819651" cy="369332"/>
          </a:xfrm>
          <a:prstGeom prst="rect">
            <a:avLst/>
          </a:prstGeom>
          <a:noFill/>
          <a:ln w="19050">
            <a:solidFill>
              <a:srgbClr val="00B050"/>
            </a:solidFill>
          </a:ln>
        </p:spPr>
        <p:txBody>
          <a:bodyPr wrap="square" rtlCol="0">
            <a:spAutoFit/>
          </a:bodyPr>
          <a:lstStyle/>
          <a:p>
            <a:r>
              <a:rPr lang="en-CA" dirty="0"/>
              <a:t>Connecting to MS Access Data</a:t>
            </a:r>
          </a:p>
        </p:txBody>
      </p:sp>
      <p:sp>
        <p:nvSpPr>
          <p:cNvPr id="78" name="TextBox 77"/>
          <p:cNvSpPr txBox="1"/>
          <p:nvPr/>
        </p:nvSpPr>
        <p:spPr>
          <a:xfrm>
            <a:off x="652462" y="5188845"/>
            <a:ext cx="4819651" cy="369332"/>
          </a:xfrm>
          <a:prstGeom prst="rect">
            <a:avLst/>
          </a:prstGeom>
          <a:noFill/>
          <a:ln w="19050">
            <a:solidFill>
              <a:srgbClr val="00B050"/>
            </a:solidFill>
          </a:ln>
        </p:spPr>
        <p:txBody>
          <a:bodyPr wrap="square" rtlCol="0">
            <a:spAutoFit/>
          </a:bodyPr>
          <a:lstStyle/>
          <a:p>
            <a:r>
              <a:rPr lang="en-CA" dirty="0"/>
              <a:t>Importing CSV Data</a:t>
            </a:r>
          </a:p>
        </p:txBody>
      </p:sp>
      <p:sp>
        <p:nvSpPr>
          <p:cNvPr id="79" name="TextBox 78"/>
          <p:cNvSpPr txBox="1"/>
          <p:nvPr/>
        </p:nvSpPr>
        <p:spPr>
          <a:xfrm>
            <a:off x="652462" y="5813346"/>
            <a:ext cx="4819651" cy="369332"/>
          </a:xfrm>
          <a:prstGeom prst="rect">
            <a:avLst/>
          </a:prstGeom>
          <a:noFill/>
          <a:ln w="19050">
            <a:solidFill>
              <a:srgbClr val="00B050"/>
            </a:solidFill>
          </a:ln>
        </p:spPr>
        <p:txBody>
          <a:bodyPr wrap="square" rtlCol="0">
            <a:spAutoFit/>
          </a:bodyPr>
          <a:lstStyle/>
          <a:p>
            <a:r>
              <a:rPr lang="en-CA" dirty="0"/>
              <a:t>Database Function &amp; an Exercise in Using Them</a:t>
            </a:r>
          </a:p>
        </p:txBody>
      </p:sp>
      <p:sp>
        <p:nvSpPr>
          <p:cNvPr id="80" name="TextBox 79"/>
          <p:cNvSpPr txBox="1"/>
          <p:nvPr/>
        </p:nvSpPr>
        <p:spPr>
          <a:xfrm>
            <a:off x="6653213" y="2673136"/>
            <a:ext cx="4819651" cy="369332"/>
          </a:xfrm>
          <a:prstGeom prst="rect">
            <a:avLst/>
          </a:prstGeom>
          <a:noFill/>
          <a:ln w="19050">
            <a:solidFill>
              <a:srgbClr val="00B050"/>
            </a:solidFill>
          </a:ln>
        </p:spPr>
        <p:txBody>
          <a:bodyPr wrap="square" rtlCol="0">
            <a:spAutoFit/>
          </a:bodyPr>
          <a:lstStyle/>
          <a:p>
            <a:r>
              <a:rPr lang="en-CA" dirty="0"/>
              <a:t>Sorting, Filtering and Restricting the Data</a:t>
            </a:r>
          </a:p>
        </p:txBody>
      </p:sp>
      <p:sp>
        <p:nvSpPr>
          <p:cNvPr id="81" name="TextBox 80"/>
          <p:cNvSpPr txBox="1"/>
          <p:nvPr/>
        </p:nvSpPr>
        <p:spPr>
          <a:xfrm>
            <a:off x="6653213" y="3302409"/>
            <a:ext cx="4819651" cy="369332"/>
          </a:xfrm>
          <a:prstGeom prst="rect">
            <a:avLst/>
          </a:prstGeom>
          <a:noFill/>
          <a:ln w="19050">
            <a:solidFill>
              <a:srgbClr val="00B050"/>
            </a:solidFill>
          </a:ln>
        </p:spPr>
        <p:txBody>
          <a:bodyPr wrap="square" rtlCol="0">
            <a:spAutoFit/>
          </a:bodyPr>
          <a:lstStyle/>
          <a:p>
            <a:r>
              <a:rPr lang="en-CA" dirty="0"/>
              <a:t>Categories of Functions Provided By Excel</a:t>
            </a:r>
          </a:p>
        </p:txBody>
      </p:sp>
      <p:sp>
        <p:nvSpPr>
          <p:cNvPr id="12" name="TextBox 11"/>
          <p:cNvSpPr txBox="1"/>
          <p:nvPr/>
        </p:nvSpPr>
        <p:spPr>
          <a:xfrm>
            <a:off x="6653213" y="3931682"/>
            <a:ext cx="4819651" cy="1754326"/>
          </a:xfrm>
          <a:prstGeom prst="rect">
            <a:avLst/>
          </a:prstGeom>
          <a:noFill/>
          <a:ln w="19050">
            <a:solidFill>
              <a:srgbClr val="00B050"/>
            </a:solidFill>
          </a:ln>
        </p:spPr>
        <p:txBody>
          <a:bodyPr wrap="square" rtlCol="0">
            <a:spAutoFit/>
          </a:bodyPr>
          <a:lstStyle/>
          <a:p>
            <a:r>
              <a:rPr lang="en-CA" dirty="0"/>
              <a:t>Exercise in Using:</a:t>
            </a:r>
          </a:p>
          <a:p>
            <a:endParaRPr lang="en-CA" dirty="0"/>
          </a:p>
          <a:p>
            <a:endParaRPr lang="en-CA" dirty="0"/>
          </a:p>
          <a:p>
            <a:endParaRPr lang="en-CA" dirty="0"/>
          </a:p>
          <a:p>
            <a:endParaRPr lang="en-CA" dirty="0"/>
          </a:p>
          <a:p>
            <a:endParaRPr lang="en-CA" dirty="0"/>
          </a:p>
        </p:txBody>
      </p:sp>
      <p:sp>
        <p:nvSpPr>
          <p:cNvPr id="2" name="Rectangle 1"/>
          <p:cNvSpPr/>
          <p:nvPr/>
        </p:nvSpPr>
        <p:spPr>
          <a:xfrm>
            <a:off x="6705600" y="4246630"/>
            <a:ext cx="4648200"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dirty="0">
                <a:solidFill>
                  <a:schemeClr val="tx1"/>
                </a:solidFill>
              </a:rPr>
              <a:t>Information Functions</a:t>
            </a:r>
          </a:p>
        </p:txBody>
      </p:sp>
      <p:sp>
        <p:nvSpPr>
          <p:cNvPr id="14" name="Rectangle 13"/>
          <p:cNvSpPr/>
          <p:nvPr/>
        </p:nvSpPr>
        <p:spPr>
          <a:xfrm>
            <a:off x="6705600" y="4506571"/>
            <a:ext cx="4648200"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dirty="0">
                <a:solidFill>
                  <a:schemeClr val="tx1"/>
                </a:solidFill>
              </a:rPr>
              <a:t>Logical Functions</a:t>
            </a:r>
          </a:p>
        </p:txBody>
      </p:sp>
      <p:sp>
        <p:nvSpPr>
          <p:cNvPr id="15" name="Rectangle 14"/>
          <p:cNvSpPr/>
          <p:nvPr/>
        </p:nvSpPr>
        <p:spPr>
          <a:xfrm>
            <a:off x="6705600" y="4772374"/>
            <a:ext cx="4648200"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dirty="0">
                <a:solidFill>
                  <a:schemeClr val="tx1"/>
                </a:solidFill>
              </a:rPr>
              <a:t>Math Functions</a:t>
            </a:r>
          </a:p>
        </p:txBody>
      </p:sp>
      <p:sp>
        <p:nvSpPr>
          <p:cNvPr id="16" name="Rectangle 15"/>
          <p:cNvSpPr/>
          <p:nvPr/>
        </p:nvSpPr>
        <p:spPr>
          <a:xfrm>
            <a:off x="6705600" y="5049982"/>
            <a:ext cx="4648200"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dirty="0">
                <a:solidFill>
                  <a:schemeClr val="tx1"/>
                </a:solidFill>
              </a:rPr>
              <a:t>Statistical Functions</a:t>
            </a:r>
          </a:p>
        </p:txBody>
      </p:sp>
      <p:sp>
        <p:nvSpPr>
          <p:cNvPr id="17" name="Rectangle 16"/>
          <p:cNvSpPr/>
          <p:nvPr/>
        </p:nvSpPr>
        <p:spPr>
          <a:xfrm>
            <a:off x="6705600" y="5321096"/>
            <a:ext cx="4648200"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dirty="0">
                <a:solidFill>
                  <a:schemeClr val="tx1"/>
                </a:solidFill>
              </a:rPr>
              <a:t>Text Functions</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p:cTn id="7" dur="1000" fill="hold"/>
                                        <p:tgtEl>
                                          <p:spTgt spid="71"/>
                                        </p:tgtEl>
                                        <p:attrNameLst>
                                          <p:attrName>ppt_w</p:attrName>
                                        </p:attrNameLst>
                                      </p:cBhvr>
                                      <p:tavLst>
                                        <p:tav tm="0">
                                          <p:val>
                                            <p:fltVal val="0"/>
                                          </p:val>
                                        </p:tav>
                                        <p:tav tm="100000">
                                          <p:val>
                                            <p:strVal val="#ppt_w"/>
                                          </p:val>
                                        </p:tav>
                                      </p:tavLst>
                                    </p:anim>
                                    <p:anim calcmode="lin" valueType="num">
                                      <p:cBhvr>
                                        <p:cTn id="8" dur="1000" fill="hold"/>
                                        <p:tgtEl>
                                          <p:spTgt spid="71"/>
                                        </p:tgtEl>
                                        <p:attrNameLst>
                                          <p:attrName>ppt_h</p:attrName>
                                        </p:attrNameLst>
                                      </p:cBhvr>
                                      <p:tavLst>
                                        <p:tav tm="0">
                                          <p:val>
                                            <p:fltVal val="0"/>
                                          </p:val>
                                        </p:tav>
                                        <p:tav tm="100000">
                                          <p:val>
                                            <p:strVal val="#ppt_h"/>
                                          </p:val>
                                        </p:tav>
                                      </p:tavLst>
                                    </p:anim>
                                    <p:anim calcmode="lin" valueType="num">
                                      <p:cBhvr>
                                        <p:cTn id="9" dur="1000" fill="hold"/>
                                        <p:tgtEl>
                                          <p:spTgt spid="71"/>
                                        </p:tgtEl>
                                        <p:attrNameLst>
                                          <p:attrName>style.rotation</p:attrName>
                                        </p:attrNameLst>
                                      </p:cBhvr>
                                      <p:tavLst>
                                        <p:tav tm="0">
                                          <p:val>
                                            <p:fltVal val="90"/>
                                          </p:val>
                                        </p:tav>
                                        <p:tav tm="100000">
                                          <p:val>
                                            <p:fltVal val="0"/>
                                          </p:val>
                                        </p:tav>
                                      </p:tavLst>
                                    </p:anim>
                                    <p:animEffect transition="in" filter="fade">
                                      <p:cBhvr>
                                        <p:cTn id="10" dur="1000"/>
                                        <p:tgtEl>
                                          <p:spTgt spid="7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5"/>
                                        </p:tgtEl>
                                        <p:attrNameLst>
                                          <p:attrName>style.visibility</p:attrName>
                                        </p:attrNameLst>
                                      </p:cBhvr>
                                      <p:to>
                                        <p:strVal val="visible"/>
                                      </p:to>
                                    </p:set>
                                    <p:anim calcmode="lin" valueType="num">
                                      <p:cBhvr>
                                        <p:cTn id="15" dur="1000" fill="hold"/>
                                        <p:tgtEl>
                                          <p:spTgt spid="75"/>
                                        </p:tgtEl>
                                        <p:attrNameLst>
                                          <p:attrName>ppt_w</p:attrName>
                                        </p:attrNameLst>
                                      </p:cBhvr>
                                      <p:tavLst>
                                        <p:tav tm="0">
                                          <p:val>
                                            <p:fltVal val="0"/>
                                          </p:val>
                                        </p:tav>
                                        <p:tav tm="100000">
                                          <p:val>
                                            <p:strVal val="#ppt_w"/>
                                          </p:val>
                                        </p:tav>
                                      </p:tavLst>
                                    </p:anim>
                                    <p:anim calcmode="lin" valueType="num">
                                      <p:cBhvr>
                                        <p:cTn id="16" dur="1000" fill="hold"/>
                                        <p:tgtEl>
                                          <p:spTgt spid="75"/>
                                        </p:tgtEl>
                                        <p:attrNameLst>
                                          <p:attrName>ppt_h</p:attrName>
                                        </p:attrNameLst>
                                      </p:cBhvr>
                                      <p:tavLst>
                                        <p:tav tm="0">
                                          <p:val>
                                            <p:fltVal val="0"/>
                                          </p:val>
                                        </p:tav>
                                        <p:tav tm="100000">
                                          <p:val>
                                            <p:strVal val="#ppt_h"/>
                                          </p:val>
                                        </p:tav>
                                      </p:tavLst>
                                    </p:anim>
                                    <p:anim calcmode="lin" valueType="num">
                                      <p:cBhvr>
                                        <p:cTn id="17" dur="1000" fill="hold"/>
                                        <p:tgtEl>
                                          <p:spTgt spid="75"/>
                                        </p:tgtEl>
                                        <p:attrNameLst>
                                          <p:attrName>style.rotation</p:attrName>
                                        </p:attrNameLst>
                                      </p:cBhvr>
                                      <p:tavLst>
                                        <p:tav tm="0">
                                          <p:val>
                                            <p:fltVal val="90"/>
                                          </p:val>
                                        </p:tav>
                                        <p:tav tm="100000">
                                          <p:val>
                                            <p:fltVal val="0"/>
                                          </p:val>
                                        </p:tav>
                                      </p:tavLst>
                                    </p:anim>
                                    <p:animEffect transition="in" filter="fade">
                                      <p:cBhvr>
                                        <p:cTn id="18" dur="1000"/>
                                        <p:tgtEl>
                                          <p:spTgt spid="7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76"/>
                                        </p:tgtEl>
                                        <p:attrNameLst>
                                          <p:attrName>style.visibility</p:attrName>
                                        </p:attrNameLst>
                                      </p:cBhvr>
                                      <p:to>
                                        <p:strVal val="visible"/>
                                      </p:to>
                                    </p:set>
                                    <p:anim calcmode="lin" valueType="num">
                                      <p:cBhvr>
                                        <p:cTn id="23" dur="1000" fill="hold"/>
                                        <p:tgtEl>
                                          <p:spTgt spid="76"/>
                                        </p:tgtEl>
                                        <p:attrNameLst>
                                          <p:attrName>ppt_w</p:attrName>
                                        </p:attrNameLst>
                                      </p:cBhvr>
                                      <p:tavLst>
                                        <p:tav tm="0">
                                          <p:val>
                                            <p:fltVal val="0"/>
                                          </p:val>
                                        </p:tav>
                                        <p:tav tm="100000">
                                          <p:val>
                                            <p:strVal val="#ppt_w"/>
                                          </p:val>
                                        </p:tav>
                                      </p:tavLst>
                                    </p:anim>
                                    <p:anim calcmode="lin" valueType="num">
                                      <p:cBhvr>
                                        <p:cTn id="24" dur="1000" fill="hold"/>
                                        <p:tgtEl>
                                          <p:spTgt spid="76"/>
                                        </p:tgtEl>
                                        <p:attrNameLst>
                                          <p:attrName>ppt_h</p:attrName>
                                        </p:attrNameLst>
                                      </p:cBhvr>
                                      <p:tavLst>
                                        <p:tav tm="0">
                                          <p:val>
                                            <p:fltVal val="0"/>
                                          </p:val>
                                        </p:tav>
                                        <p:tav tm="100000">
                                          <p:val>
                                            <p:strVal val="#ppt_h"/>
                                          </p:val>
                                        </p:tav>
                                      </p:tavLst>
                                    </p:anim>
                                    <p:anim calcmode="lin" valueType="num">
                                      <p:cBhvr>
                                        <p:cTn id="25" dur="1000" fill="hold"/>
                                        <p:tgtEl>
                                          <p:spTgt spid="76"/>
                                        </p:tgtEl>
                                        <p:attrNameLst>
                                          <p:attrName>style.rotation</p:attrName>
                                        </p:attrNameLst>
                                      </p:cBhvr>
                                      <p:tavLst>
                                        <p:tav tm="0">
                                          <p:val>
                                            <p:fltVal val="90"/>
                                          </p:val>
                                        </p:tav>
                                        <p:tav tm="100000">
                                          <p:val>
                                            <p:fltVal val="0"/>
                                          </p:val>
                                        </p:tav>
                                      </p:tavLst>
                                    </p:anim>
                                    <p:animEffect transition="in" filter="fade">
                                      <p:cBhvr>
                                        <p:cTn id="26" dur="1000"/>
                                        <p:tgtEl>
                                          <p:spTgt spid="7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77"/>
                                        </p:tgtEl>
                                        <p:attrNameLst>
                                          <p:attrName>style.visibility</p:attrName>
                                        </p:attrNameLst>
                                      </p:cBhvr>
                                      <p:to>
                                        <p:strVal val="visible"/>
                                      </p:to>
                                    </p:set>
                                    <p:anim calcmode="lin" valueType="num">
                                      <p:cBhvr>
                                        <p:cTn id="31" dur="1000" fill="hold"/>
                                        <p:tgtEl>
                                          <p:spTgt spid="77"/>
                                        </p:tgtEl>
                                        <p:attrNameLst>
                                          <p:attrName>ppt_w</p:attrName>
                                        </p:attrNameLst>
                                      </p:cBhvr>
                                      <p:tavLst>
                                        <p:tav tm="0">
                                          <p:val>
                                            <p:fltVal val="0"/>
                                          </p:val>
                                        </p:tav>
                                        <p:tav tm="100000">
                                          <p:val>
                                            <p:strVal val="#ppt_w"/>
                                          </p:val>
                                        </p:tav>
                                      </p:tavLst>
                                    </p:anim>
                                    <p:anim calcmode="lin" valueType="num">
                                      <p:cBhvr>
                                        <p:cTn id="32" dur="1000" fill="hold"/>
                                        <p:tgtEl>
                                          <p:spTgt spid="77"/>
                                        </p:tgtEl>
                                        <p:attrNameLst>
                                          <p:attrName>ppt_h</p:attrName>
                                        </p:attrNameLst>
                                      </p:cBhvr>
                                      <p:tavLst>
                                        <p:tav tm="0">
                                          <p:val>
                                            <p:fltVal val="0"/>
                                          </p:val>
                                        </p:tav>
                                        <p:tav tm="100000">
                                          <p:val>
                                            <p:strVal val="#ppt_h"/>
                                          </p:val>
                                        </p:tav>
                                      </p:tavLst>
                                    </p:anim>
                                    <p:anim calcmode="lin" valueType="num">
                                      <p:cBhvr>
                                        <p:cTn id="33" dur="1000" fill="hold"/>
                                        <p:tgtEl>
                                          <p:spTgt spid="77"/>
                                        </p:tgtEl>
                                        <p:attrNameLst>
                                          <p:attrName>style.rotation</p:attrName>
                                        </p:attrNameLst>
                                      </p:cBhvr>
                                      <p:tavLst>
                                        <p:tav tm="0">
                                          <p:val>
                                            <p:fltVal val="90"/>
                                          </p:val>
                                        </p:tav>
                                        <p:tav tm="100000">
                                          <p:val>
                                            <p:fltVal val="0"/>
                                          </p:val>
                                        </p:tav>
                                      </p:tavLst>
                                    </p:anim>
                                    <p:animEffect transition="in" filter="fade">
                                      <p:cBhvr>
                                        <p:cTn id="34" dur="1000"/>
                                        <p:tgtEl>
                                          <p:spTgt spid="77"/>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78"/>
                                        </p:tgtEl>
                                        <p:attrNameLst>
                                          <p:attrName>style.visibility</p:attrName>
                                        </p:attrNameLst>
                                      </p:cBhvr>
                                      <p:to>
                                        <p:strVal val="visible"/>
                                      </p:to>
                                    </p:set>
                                    <p:anim calcmode="lin" valueType="num">
                                      <p:cBhvr>
                                        <p:cTn id="39" dur="1000" fill="hold"/>
                                        <p:tgtEl>
                                          <p:spTgt spid="78"/>
                                        </p:tgtEl>
                                        <p:attrNameLst>
                                          <p:attrName>ppt_w</p:attrName>
                                        </p:attrNameLst>
                                      </p:cBhvr>
                                      <p:tavLst>
                                        <p:tav tm="0">
                                          <p:val>
                                            <p:fltVal val="0"/>
                                          </p:val>
                                        </p:tav>
                                        <p:tav tm="100000">
                                          <p:val>
                                            <p:strVal val="#ppt_w"/>
                                          </p:val>
                                        </p:tav>
                                      </p:tavLst>
                                    </p:anim>
                                    <p:anim calcmode="lin" valueType="num">
                                      <p:cBhvr>
                                        <p:cTn id="40" dur="1000" fill="hold"/>
                                        <p:tgtEl>
                                          <p:spTgt spid="78"/>
                                        </p:tgtEl>
                                        <p:attrNameLst>
                                          <p:attrName>ppt_h</p:attrName>
                                        </p:attrNameLst>
                                      </p:cBhvr>
                                      <p:tavLst>
                                        <p:tav tm="0">
                                          <p:val>
                                            <p:fltVal val="0"/>
                                          </p:val>
                                        </p:tav>
                                        <p:tav tm="100000">
                                          <p:val>
                                            <p:strVal val="#ppt_h"/>
                                          </p:val>
                                        </p:tav>
                                      </p:tavLst>
                                    </p:anim>
                                    <p:anim calcmode="lin" valueType="num">
                                      <p:cBhvr>
                                        <p:cTn id="41" dur="1000" fill="hold"/>
                                        <p:tgtEl>
                                          <p:spTgt spid="78"/>
                                        </p:tgtEl>
                                        <p:attrNameLst>
                                          <p:attrName>style.rotation</p:attrName>
                                        </p:attrNameLst>
                                      </p:cBhvr>
                                      <p:tavLst>
                                        <p:tav tm="0">
                                          <p:val>
                                            <p:fltVal val="90"/>
                                          </p:val>
                                        </p:tav>
                                        <p:tav tm="100000">
                                          <p:val>
                                            <p:fltVal val="0"/>
                                          </p:val>
                                        </p:tav>
                                      </p:tavLst>
                                    </p:anim>
                                    <p:animEffect transition="in" filter="fade">
                                      <p:cBhvr>
                                        <p:cTn id="42" dur="10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79"/>
                                        </p:tgtEl>
                                        <p:attrNameLst>
                                          <p:attrName>style.visibility</p:attrName>
                                        </p:attrNameLst>
                                      </p:cBhvr>
                                      <p:to>
                                        <p:strVal val="visible"/>
                                      </p:to>
                                    </p:set>
                                    <p:anim calcmode="lin" valueType="num">
                                      <p:cBhvr>
                                        <p:cTn id="47" dur="1000" fill="hold"/>
                                        <p:tgtEl>
                                          <p:spTgt spid="79"/>
                                        </p:tgtEl>
                                        <p:attrNameLst>
                                          <p:attrName>ppt_w</p:attrName>
                                        </p:attrNameLst>
                                      </p:cBhvr>
                                      <p:tavLst>
                                        <p:tav tm="0">
                                          <p:val>
                                            <p:fltVal val="0"/>
                                          </p:val>
                                        </p:tav>
                                        <p:tav tm="100000">
                                          <p:val>
                                            <p:strVal val="#ppt_w"/>
                                          </p:val>
                                        </p:tav>
                                      </p:tavLst>
                                    </p:anim>
                                    <p:anim calcmode="lin" valueType="num">
                                      <p:cBhvr>
                                        <p:cTn id="48" dur="1000" fill="hold"/>
                                        <p:tgtEl>
                                          <p:spTgt spid="79"/>
                                        </p:tgtEl>
                                        <p:attrNameLst>
                                          <p:attrName>ppt_h</p:attrName>
                                        </p:attrNameLst>
                                      </p:cBhvr>
                                      <p:tavLst>
                                        <p:tav tm="0">
                                          <p:val>
                                            <p:fltVal val="0"/>
                                          </p:val>
                                        </p:tav>
                                        <p:tav tm="100000">
                                          <p:val>
                                            <p:strVal val="#ppt_h"/>
                                          </p:val>
                                        </p:tav>
                                      </p:tavLst>
                                    </p:anim>
                                    <p:anim calcmode="lin" valueType="num">
                                      <p:cBhvr>
                                        <p:cTn id="49" dur="1000" fill="hold"/>
                                        <p:tgtEl>
                                          <p:spTgt spid="79"/>
                                        </p:tgtEl>
                                        <p:attrNameLst>
                                          <p:attrName>style.rotation</p:attrName>
                                        </p:attrNameLst>
                                      </p:cBhvr>
                                      <p:tavLst>
                                        <p:tav tm="0">
                                          <p:val>
                                            <p:fltVal val="90"/>
                                          </p:val>
                                        </p:tav>
                                        <p:tav tm="100000">
                                          <p:val>
                                            <p:fltVal val="0"/>
                                          </p:val>
                                        </p:tav>
                                      </p:tavLst>
                                    </p:anim>
                                    <p:animEffect transition="in" filter="fade">
                                      <p:cBhvr>
                                        <p:cTn id="50" dur="1000"/>
                                        <p:tgtEl>
                                          <p:spTgt spid="79"/>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80"/>
                                        </p:tgtEl>
                                        <p:attrNameLst>
                                          <p:attrName>style.visibility</p:attrName>
                                        </p:attrNameLst>
                                      </p:cBhvr>
                                      <p:to>
                                        <p:strVal val="visible"/>
                                      </p:to>
                                    </p:set>
                                    <p:anim calcmode="lin" valueType="num">
                                      <p:cBhvr>
                                        <p:cTn id="55" dur="1000" fill="hold"/>
                                        <p:tgtEl>
                                          <p:spTgt spid="80"/>
                                        </p:tgtEl>
                                        <p:attrNameLst>
                                          <p:attrName>ppt_w</p:attrName>
                                        </p:attrNameLst>
                                      </p:cBhvr>
                                      <p:tavLst>
                                        <p:tav tm="0">
                                          <p:val>
                                            <p:fltVal val="0"/>
                                          </p:val>
                                        </p:tav>
                                        <p:tav tm="100000">
                                          <p:val>
                                            <p:strVal val="#ppt_w"/>
                                          </p:val>
                                        </p:tav>
                                      </p:tavLst>
                                    </p:anim>
                                    <p:anim calcmode="lin" valueType="num">
                                      <p:cBhvr>
                                        <p:cTn id="56" dur="1000" fill="hold"/>
                                        <p:tgtEl>
                                          <p:spTgt spid="80"/>
                                        </p:tgtEl>
                                        <p:attrNameLst>
                                          <p:attrName>ppt_h</p:attrName>
                                        </p:attrNameLst>
                                      </p:cBhvr>
                                      <p:tavLst>
                                        <p:tav tm="0">
                                          <p:val>
                                            <p:fltVal val="0"/>
                                          </p:val>
                                        </p:tav>
                                        <p:tav tm="100000">
                                          <p:val>
                                            <p:strVal val="#ppt_h"/>
                                          </p:val>
                                        </p:tav>
                                      </p:tavLst>
                                    </p:anim>
                                    <p:anim calcmode="lin" valueType="num">
                                      <p:cBhvr>
                                        <p:cTn id="57" dur="1000" fill="hold"/>
                                        <p:tgtEl>
                                          <p:spTgt spid="80"/>
                                        </p:tgtEl>
                                        <p:attrNameLst>
                                          <p:attrName>style.rotation</p:attrName>
                                        </p:attrNameLst>
                                      </p:cBhvr>
                                      <p:tavLst>
                                        <p:tav tm="0">
                                          <p:val>
                                            <p:fltVal val="90"/>
                                          </p:val>
                                        </p:tav>
                                        <p:tav tm="100000">
                                          <p:val>
                                            <p:fltVal val="0"/>
                                          </p:val>
                                        </p:tav>
                                      </p:tavLst>
                                    </p:anim>
                                    <p:animEffect transition="in" filter="fade">
                                      <p:cBhvr>
                                        <p:cTn id="58" dur="1000"/>
                                        <p:tgtEl>
                                          <p:spTgt spid="80"/>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81"/>
                                        </p:tgtEl>
                                        <p:attrNameLst>
                                          <p:attrName>style.visibility</p:attrName>
                                        </p:attrNameLst>
                                      </p:cBhvr>
                                      <p:to>
                                        <p:strVal val="visible"/>
                                      </p:to>
                                    </p:set>
                                    <p:anim calcmode="lin" valueType="num">
                                      <p:cBhvr>
                                        <p:cTn id="63" dur="1000" fill="hold"/>
                                        <p:tgtEl>
                                          <p:spTgt spid="81"/>
                                        </p:tgtEl>
                                        <p:attrNameLst>
                                          <p:attrName>ppt_w</p:attrName>
                                        </p:attrNameLst>
                                      </p:cBhvr>
                                      <p:tavLst>
                                        <p:tav tm="0">
                                          <p:val>
                                            <p:fltVal val="0"/>
                                          </p:val>
                                        </p:tav>
                                        <p:tav tm="100000">
                                          <p:val>
                                            <p:strVal val="#ppt_w"/>
                                          </p:val>
                                        </p:tav>
                                      </p:tavLst>
                                    </p:anim>
                                    <p:anim calcmode="lin" valueType="num">
                                      <p:cBhvr>
                                        <p:cTn id="64" dur="1000" fill="hold"/>
                                        <p:tgtEl>
                                          <p:spTgt spid="81"/>
                                        </p:tgtEl>
                                        <p:attrNameLst>
                                          <p:attrName>ppt_h</p:attrName>
                                        </p:attrNameLst>
                                      </p:cBhvr>
                                      <p:tavLst>
                                        <p:tav tm="0">
                                          <p:val>
                                            <p:fltVal val="0"/>
                                          </p:val>
                                        </p:tav>
                                        <p:tav tm="100000">
                                          <p:val>
                                            <p:strVal val="#ppt_h"/>
                                          </p:val>
                                        </p:tav>
                                      </p:tavLst>
                                    </p:anim>
                                    <p:anim calcmode="lin" valueType="num">
                                      <p:cBhvr>
                                        <p:cTn id="65" dur="1000" fill="hold"/>
                                        <p:tgtEl>
                                          <p:spTgt spid="81"/>
                                        </p:tgtEl>
                                        <p:attrNameLst>
                                          <p:attrName>style.rotation</p:attrName>
                                        </p:attrNameLst>
                                      </p:cBhvr>
                                      <p:tavLst>
                                        <p:tav tm="0">
                                          <p:val>
                                            <p:fltVal val="90"/>
                                          </p:val>
                                        </p:tav>
                                        <p:tav tm="100000">
                                          <p:val>
                                            <p:fltVal val="0"/>
                                          </p:val>
                                        </p:tav>
                                      </p:tavLst>
                                    </p:anim>
                                    <p:animEffect transition="in" filter="fade">
                                      <p:cBhvr>
                                        <p:cTn id="66" dur="1000"/>
                                        <p:tgtEl>
                                          <p:spTgt spid="81"/>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12"/>
                                        </p:tgtEl>
                                        <p:attrNameLst>
                                          <p:attrName>style.visibility</p:attrName>
                                        </p:attrNameLst>
                                      </p:cBhvr>
                                      <p:to>
                                        <p:strVal val="visible"/>
                                      </p:to>
                                    </p:set>
                                    <p:anim calcmode="lin" valueType="num">
                                      <p:cBhvr>
                                        <p:cTn id="71" dur="1000" fill="hold"/>
                                        <p:tgtEl>
                                          <p:spTgt spid="12"/>
                                        </p:tgtEl>
                                        <p:attrNameLst>
                                          <p:attrName>ppt_w</p:attrName>
                                        </p:attrNameLst>
                                      </p:cBhvr>
                                      <p:tavLst>
                                        <p:tav tm="0">
                                          <p:val>
                                            <p:fltVal val="0"/>
                                          </p:val>
                                        </p:tav>
                                        <p:tav tm="100000">
                                          <p:val>
                                            <p:strVal val="#ppt_w"/>
                                          </p:val>
                                        </p:tav>
                                      </p:tavLst>
                                    </p:anim>
                                    <p:anim calcmode="lin" valueType="num">
                                      <p:cBhvr>
                                        <p:cTn id="72" dur="1000" fill="hold"/>
                                        <p:tgtEl>
                                          <p:spTgt spid="12"/>
                                        </p:tgtEl>
                                        <p:attrNameLst>
                                          <p:attrName>ppt_h</p:attrName>
                                        </p:attrNameLst>
                                      </p:cBhvr>
                                      <p:tavLst>
                                        <p:tav tm="0">
                                          <p:val>
                                            <p:fltVal val="0"/>
                                          </p:val>
                                        </p:tav>
                                        <p:tav tm="100000">
                                          <p:val>
                                            <p:strVal val="#ppt_h"/>
                                          </p:val>
                                        </p:tav>
                                      </p:tavLst>
                                    </p:anim>
                                    <p:anim calcmode="lin" valueType="num">
                                      <p:cBhvr>
                                        <p:cTn id="73" dur="1000" fill="hold"/>
                                        <p:tgtEl>
                                          <p:spTgt spid="12"/>
                                        </p:tgtEl>
                                        <p:attrNameLst>
                                          <p:attrName>style.rotation</p:attrName>
                                        </p:attrNameLst>
                                      </p:cBhvr>
                                      <p:tavLst>
                                        <p:tav tm="0">
                                          <p:val>
                                            <p:fltVal val="90"/>
                                          </p:val>
                                        </p:tav>
                                        <p:tav tm="100000">
                                          <p:val>
                                            <p:fltVal val="0"/>
                                          </p:val>
                                        </p:tav>
                                      </p:tavLst>
                                    </p:anim>
                                    <p:animEffect transition="in" filter="fade">
                                      <p:cBhvr>
                                        <p:cTn id="74" dur="1000"/>
                                        <p:tgtEl>
                                          <p:spTgt spid="12"/>
                                        </p:tgtEl>
                                      </p:cBhvr>
                                    </p:animEffect>
                                  </p:childTnLst>
                                </p:cTn>
                              </p:par>
                            </p:childTnLst>
                          </p:cTn>
                        </p:par>
                        <p:par>
                          <p:cTn id="75" fill="hold">
                            <p:stCondLst>
                              <p:cond delay="1000"/>
                            </p:stCondLst>
                            <p:childTnLst>
                              <p:par>
                                <p:cTn id="76" presetID="2" presetClass="entr" presetSubtype="2" fill="hold" grpId="0" nodeType="afterEffect">
                                  <p:stCondLst>
                                    <p:cond delay="0"/>
                                  </p:stCondLst>
                                  <p:childTnLst>
                                    <p:set>
                                      <p:cBhvr>
                                        <p:cTn id="77" dur="1" fill="hold">
                                          <p:stCondLst>
                                            <p:cond delay="0"/>
                                          </p:stCondLst>
                                        </p:cTn>
                                        <p:tgtEl>
                                          <p:spTgt spid="2"/>
                                        </p:tgtEl>
                                        <p:attrNameLst>
                                          <p:attrName>style.visibility</p:attrName>
                                        </p:attrNameLst>
                                      </p:cBhvr>
                                      <p:to>
                                        <p:strVal val="visible"/>
                                      </p:to>
                                    </p:set>
                                    <p:anim calcmode="lin" valueType="num">
                                      <p:cBhvr additive="base">
                                        <p:cTn id="78" dur="500" fill="hold"/>
                                        <p:tgtEl>
                                          <p:spTgt spid="2"/>
                                        </p:tgtEl>
                                        <p:attrNameLst>
                                          <p:attrName>ppt_x</p:attrName>
                                        </p:attrNameLst>
                                      </p:cBhvr>
                                      <p:tavLst>
                                        <p:tav tm="0">
                                          <p:val>
                                            <p:strVal val="1+#ppt_w/2"/>
                                          </p:val>
                                        </p:tav>
                                        <p:tav tm="100000">
                                          <p:val>
                                            <p:strVal val="#ppt_x"/>
                                          </p:val>
                                        </p:tav>
                                      </p:tavLst>
                                    </p:anim>
                                    <p:anim calcmode="lin" valueType="num">
                                      <p:cBhvr additive="base">
                                        <p:cTn id="7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2" fill="hold" grpId="0" nodeType="clickEffect">
                                  <p:stCondLst>
                                    <p:cond delay="0"/>
                                  </p:stCondLst>
                                  <p:childTnLst>
                                    <p:set>
                                      <p:cBhvr>
                                        <p:cTn id="83" dur="1" fill="hold">
                                          <p:stCondLst>
                                            <p:cond delay="0"/>
                                          </p:stCondLst>
                                        </p:cTn>
                                        <p:tgtEl>
                                          <p:spTgt spid="14"/>
                                        </p:tgtEl>
                                        <p:attrNameLst>
                                          <p:attrName>style.visibility</p:attrName>
                                        </p:attrNameLst>
                                      </p:cBhvr>
                                      <p:to>
                                        <p:strVal val="visible"/>
                                      </p:to>
                                    </p:set>
                                    <p:anim calcmode="lin" valueType="num">
                                      <p:cBhvr additive="base">
                                        <p:cTn id="84" dur="500" fill="hold"/>
                                        <p:tgtEl>
                                          <p:spTgt spid="14"/>
                                        </p:tgtEl>
                                        <p:attrNameLst>
                                          <p:attrName>ppt_x</p:attrName>
                                        </p:attrNameLst>
                                      </p:cBhvr>
                                      <p:tavLst>
                                        <p:tav tm="0">
                                          <p:val>
                                            <p:strVal val="1+#ppt_w/2"/>
                                          </p:val>
                                        </p:tav>
                                        <p:tav tm="100000">
                                          <p:val>
                                            <p:strVal val="#ppt_x"/>
                                          </p:val>
                                        </p:tav>
                                      </p:tavLst>
                                    </p:anim>
                                    <p:anim calcmode="lin" valueType="num">
                                      <p:cBhvr additive="base">
                                        <p:cTn id="85"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2" fill="hold" grpId="0" nodeType="clickEffect">
                                  <p:stCondLst>
                                    <p:cond delay="0"/>
                                  </p:stCondLst>
                                  <p:childTnLst>
                                    <p:set>
                                      <p:cBhvr>
                                        <p:cTn id="89" dur="1" fill="hold">
                                          <p:stCondLst>
                                            <p:cond delay="0"/>
                                          </p:stCondLst>
                                        </p:cTn>
                                        <p:tgtEl>
                                          <p:spTgt spid="15"/>
                                        </p:tgtEl>
                                        <p:attrNameLst>
                                          <p:attrName>style.visibility</p:attrName>
                                        </p:attrNameLst>
                                      </p:cBhvr>
                                      <p:to>
                                        <p:strVal val="visible"/>
                                      </p:to>
                                    </p:set>
                                    <p:anim calcmode="lin" valueType="num">
                                      <p:cBhvr additive="base">
                                        <p:cTn id="90" dur="500" fill="hold"/>
                                        <p:tgtEl>
                                          <p:spTgt spid="15"/>
                                        </p:tgtEl>
                                        <p:attrNameLst>
                                          <p:attrName>ppt_x</p:attrName>
                                        </p:attrNameLst>
                                      </p:cBhvr>
                                      <p:tavLst>
                                        <p:tav tm="0">
                                          <p:val>
                                            <p:strVal val="1+#ppt_w/2"/>
                                          </p:val>
                                        </p:tav>
                                        <p:tav tm="100000">
                                          <p:val>
                                            <p:strVal val="#ppt_x"/>
                                          </p:val>
                                        </p:tav>
                                      </p:tavLst>
                                    </p:anim>
                                    <p:anim calcmode="lin" valueType="num">
                                      <p:cBhvr additive="base">
                                        <p:cTn id="91"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2" fill="hold" grpId="0" nodeType="clickEffect">
                                  <p:stCondLst>
                                    <p:cond delay="0"/>
                                  </p:stCondLst>
                                  <p:childTnLst>
                                    <p:set>
                                      <p:cBhvr>
                                        <p:cTn id="95" dur="1" fill="hold">
                                          <p:stCondLst>
                                            <p:cond delay="0"/>
                                          </p:stCondLst>
                                        </p:cTn>
                                        <p:tgtEl>
                                          <p:spTgt spid="16"/>
                                        </p:tgtEl>
                                        <p:attrNameLst>
                                          <p:attrName>style.visibility</p:attrName>
                                        </p:attrNameLst>
                                      </p:cBhvr>
                                      <p:to>
                                        <p:strVal val="visible"/>
                                      </p:to>
                                    </p:set>
                                    <p:anim calcmode="lin" valueType="num">
                                      <p:cBhvr additive="base">
                                        <p:cTn id="96" dur="500" fill="hold"/>
                                        <p:tgtEl>
                                          <p:spTgt spid="16"/>
                                        </p:tgtEl>
                                        <p:attrNameLst>
                                          <p:attrName>ppt_x</p:attrName>
                                        </p:attrNameLst>
                                      </p:cBhvr>
                                      <p:tavLst>
                                        <p:tav tm="0">
                                          <p:val>
                                            <p:strVal val="1+#ppt_w/2"/>
                                          </p:val>
                                        </p:tav>
                                        <p:tav tm="100000">
                                          <p:val>
                                            <p:strVal val="#ppt_x"/>
                                          </p:val>
                                        </p:tav>
                                      </p:tavLst>
                                    </p:anim>
                                    <p:anim calcmode="lin" valueType="num">
                                      <p:cBhvr additive="base">
                                        <p:cTn id="97"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2" fill="hold" grpId="0"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additive="base">
                                        <p:cTn id="102" dur="500" fill="hold"/>
                                        <p:tgtEl>
                                          <p:spTgt spid="17"/>
                                        </p:tgtEl>
                                        <p:attrNameLst>
                                          <p:attrName>ppt_x</p:attrName>
                                        </p:attrNameLst>
                                      </p:cBhvr>
                                      <p:tavLst>
                                        <p:tav tm="0">
                                          <p:val>
                                            <p:strVal val="1+#ppt_w/2"/>
                                          </p:val>
                                        </p:tav>
                                        <p:tav tm="100000">
                                          <p:val>
                                            <p:strVal val="#ppt_x"/>
                                          </p:val>
                                        </p:tav>
                                      </p:tavLst>
                                    </p:anim>
                                    <p:anim calcmode="lin" valueType="num">
                                      <p:cBhvr additive="base">
                                        <p:cTn id="103"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5" grpId="0" animBg="1"/>
      <p:bldP spid="76" grpId="0" animBg="1"/>
      <p:bldP spid="77" grpId="0" animBg="1"/>
      <p:bldP spid="78" grpId="0" animBg="1"/>
      <p:bldP spid="79" grpId="0" animBg="1"/>
      <p:bldP spid="80" grpId="0" animBg="1"/>
      <p:bldP spid="81" grpId="0" animBg="1"/>
      <p:bldP spid="12" grpId="0" animBg="1"/>
      <p:bldP spid="2" grpId="0" animBg="1"/>
      <p:bldP spid="14" grpId="0" animBg="1"/>
      <p:bldP spid="15"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97038" y="2024726"/>
            <a:ext cx="3866004" cy="1754326"/>
          </a:xfrm>
          <a:prstGeom prst="rect">
            <a:avLst/>
          </a:prstGeom>
          <a:noFill/>
        </p:spPr>
        <p:txBody>
          <a:bodyPr wrap="square" rtlCol="0">
            <a:spAutoFit/>
          </a:bodyPr>
          <a:lstStyle/>
          <a:p>
            <a:pPr marL="342900" indent="-342900">
              <a:buFont typeface="+mj-lt"/>
              <a:buAutoNum type="arabicPeriod" startAt="8"/>
            </a:pPr>
            <a:r>
              <a:rPr lang="en-CA" dirty="0">
                <a:solidFill>
                  <a:prstClr val="black"/>
                </a:solidFill>
              </a:rPr>
              <a:t>Open the folder which contains the </a:t>
            </a:r>
            <a:r>
              <a:rPr lang="en-CA" b="1" dirty="0">
                <a:solidFill>
                  <a:srgbClr val="009E47"/>
                </a:solidFill>
              </a:rPr>
              <a:t>Excel_2013_Data_Formulas_Data_Files</a:t>
            </a:r>
            <a:r>
              <a:rPr lang="en-CA" dirty="0">
                <a:solidFill>
                  <a:prstClr val="black"/>
                </a:solidFill>
              </a:rPr>
              <a:t> file.</a:t>
            </a:r>
          </a:p>
          <a:p>
            <a:endParaRPr lang="en-CA" dirty="0">
              <a:solidFill>
                <a:prstClr val="black"/>
              </a:solidFill>
            </a:endParaRPr>
          </a:p>
          <a:p>
            <a:r>
              <a:rPr lang="en-CA" dirty="0">
                <a:solidFill>
                  <a:prstClr val="black"/>
                </a:solidFill>
              </a:rPr>
              <a:t>This will probably be the </a:t>
            </a:r>
            <a:r>
              <a:rPr lang="en-CA" b="1" i="1" dirty="0">
                <a:solidFill>
                  <a:prstClr val="black"/>
                </a:solidFill>
              </a:rPr>
              <a:t>Downloads</a:t>
            </a:r>
            <a:r>
              <a:rPr lang="en-CA" dirty="0">
                <a:solidFill>
                  <a:prstClr val="black"/>
                </a:solidFill>
              </a:rPr>
              <a:t> folder.</a:t>
            </a:r>
            <a:endParaRPr lang="en-CA" b="1" dirty="0">
              <a:solidFill>
                <a:srgbClr val="009E47"/>
              </a:solidFill>
            </a:endParaRP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2219" y="618471"/>
            <a:ext cx="7740528" cy="6170515"/>
          </a:xfrm>
          <a:prstGeom prst="rect">
            <a:avLst/>
          </a:prstGeom>
        </p:spPr>
      </p:pic>
      <p:sp>
        <p:nvSpPr>
          <p:cNvPr id="23" name="TextBox 22"/>
          <p:cNvSpPr txBox="1"/>
          <p:nvPr/>
        </p:nvSpPr>
        <p:spPr>
          <a:xfrm>
            <a:off x="124237" y="68025"/>
            <a:ext cx="2153449" cy="369332"/>
          </a:xfrm>
          <a:prstGeom prst="rect">
            <a:avLst/>
          </a:prstGeom>
          <a:solidFill>
            <a:schemeClr val="accent2"/>
          </a:solidFill>
          <a:effectLst>
            <a:softEdge rad="63500"/>
          </a:effectLst>
        </p:spPr>
        <p:txBody>
          <a:bodyPr wrap="square" rtlCol="0">
            <a:spAutoFit/>
          </a:bodyPr>
          <a:lstStyle/>
          <a:p>
            <a:pPr algn="ctr"/>
            <a:r>
              <a:rPr lang="en-CA" dirty="0">
                <a:solidFill>
                  <a:prstClr val="black"/>
                </a:solidFill>
              </a:rPr>
              <a:t>Exercise One</a:t>
            </a:r>
          </a:p>
        </p:txBody>
      </p:sp>
      <p:sp>
        <p:nvSpPr>
          <p:cNvPr id="24" name="TextBox 23"/>
          <p:cNvSpPr txBox="1"/>
          <p:nvPr/>
        </p:nvSpPr>
        <p:spPr>
          <a:xfrm>
            <a:off x="5331126" y="133151"/>
            <a:ext cx="5633048" cy="369332"/>
          </a:xfrm>
          <a:prstGeom prst="rect">
            <a:avLst/>
          </a:prstGeom>
          <a:solidFill>
            <a:srgbClr val="00B050">
              <a:alpha val="40000"/>
            </a:srgbClr>
          </a:solidFill>
          <a:effectLst>
            <a:glow rad="139700">
              <a:schemeClr val="accent6">
                <a:satMod val="175000"/>
                <a:alpha val="40000"/>
              </a:schemeClr>
            </a:glow>
            <a:softEdge rad="63500"/>
          </a:effectLst>
        </p:spPr>
        <p:txBody>
          <a:bodyPr wrap="square" rtlCol="0">
            <a:spAutoFit/>
          </a:bodyPr>
          <a:lstStyle/>
          <a:p>
            <a:pPr algn="ctr"/>
            <a:r>
              <a:rPr lang="en-CA" dirty="0">
                <a:solidFill>
                  <a:prstClr val="black"/>
                </a:solidFill>
              </a:rPr>
              <a:t>Browsing for the course file</a:t>
            </a:r>
          </a:p>
        </p:txBody>
      </p:sp>
      <p:sp>
        <p:nvSpPr>
          <p:cNvPr id="25" name="TextBox 24"/>
          <p:cNvSpPr txBox="1"/>
          <p:nvPr/>
        </p:nvSpPr>
        <p:spPr>
          <a:xfrm>
            <a:off x="531414" y="590824"/>
            <a:ext cx="3183695" cy="707886"/>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solidFill>
                  <a:prstClr val="black"/>
                </a:solidFill>
              </a:rPr>
              <a:t>Download the course data file from NITHA’s website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6388" y="1455536"/>
            <a:ext cx="6031101" cy="4299952"/>
          </a:xfrm>
          <a:prstGeom prst="rect">
            <a:avLst/>
          </a:prstGeom>
        </p:spPr>
      </p:pic>
      <p:cxnSp>
        <p:nvCxnSpPr>
          <p:cNvPr id="10" name="Straight Arrow Connector 9"/>
          <p:cNvCxnSpPr/>
          <p:nvPr/>
        </p:nvCxnSpPr>
        <p:spPr>
          <a:xfrm flipV="1">
            <a:off x="3692106" y="3269411"/>
            <a:ext cx="785003" cy="69012"/>
          </a:xfrm>
          <a:prstGeom prst="straightConnector1">
            <a:avLst/>
          </a:prstGeom>
          <a:ln w="19050">
            <a:solidFill>
              <a:srgbClr val="0070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492370" y="2777706"/>
            <a:ext cx="4563373" cy="25016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24237" y="3933645"/>
            <a:ext cx="3938805" cy="923330"/>
          </a:xfrm>
          <a:prstGeom prst="rect">
            <a:avLst/>
          </a:prstGeom>
          <a:noFill/>
          <a:ln w="19050">
            <a:solidFill>
              <a:srgbClr val="00B050"/>
            </a:solidFill>
          </a:ln>
        </p:spPr>
        <p:txBody>
          <a:bodyPr wrap="square" rtlCol="0">
            <a:spAutoFit/>
          </a:bodyPr>
          <a:lstStyle/>
          <a:p>
            <a:r>
              <a:rPr lang="en-CA" dirty="0">
                <a:solidFill>
                  <a:prstClr val="black"/>
                </a:solidFill>
              </a:rPr>
              <a:t>You will need to extract the files because they are in a compressed ZIP format …</a:t>
            </a:r>
          </a:p>
        </p:txBody>
      </p:sp>
      <p:sp>
        <p:nvSpPr>
          <p:cNvPr id="7" name="TextBox 6"/>
          <p:cNvSpPr txBox="1"/>
          <p:nvPr/>
        </p:nvSpPr>
        <p:spPr>
          <a:xfrm>
            <a:off x="124237" y="4856975"/>
            <a:ext cx="3938805" cy="923330"/>
          </a:xfrm>
          <a:prstGeom prst="rect">
            <a:avLst/>
          </a:prstGeom>
          <a:noFill/>
          <a:ln w="19050">
            <a:solidFill>
              <a:srgbClr val="00B050"/>
            </a:solidFill>
          </a:ln>
        </p:spPr>
        <p:txBody>
          <a:bodyPr wrap="square" rtlCol="0">
            <a:spAutoFit/>
          </a:bodyPr>
          <a:lstStyle/>
          <a:p>
            <a:r>
              <a:rPr lang="en-CA" dirty="0"/>
              <a:t>Right-click on the </a:t>
            </a:r>
            <a:r>
              <a:rPr lang="en-CA" b="1" dirty="0">
                <a:solidFill>
                  <a:srgbClr val="009E47"/>
                </a:solidFill>
              </a:rPr>
              <a:t>Excel_2013_Data_Formulas_Data_Files</a:t>
            </a:r>
            <a:r>
              <a:rPr lang="en-CA" dirty="0">
                <a:solidFill>
                  <a:prstClr val="black"/>
                </a:solidFill>
              </a:rPr>
              <a:t> file which will display this dialog …</a:t>
            </a:r>
            <a:endParaRPr lang="en-CA"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0515" y="2054094"/>
            <a:ext cx="4758595" cy="3518570"/>
          </a:xfrm>
          <a:prstGeom prst="rect">
            <a:avLst/>
          </a:prstGeom>
        </p:spPr>
      </p:pic>
      <p:cxnSp>
        <p:nvCxnSpPr>
          <p:cNvPr id="12" name="Straight Arrow Connector 11"/>
          <p:cNvCxnSpPr/>
          <p:nvPr/>
        </p:nvCxnSpPr>
        <p:spPr>
          <a:xfrm flipV="1">
            <a:off x="3390181" y="4960189"/>
            <a:ext cx="2337759" cy="61247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277686" y="5780305"/>
            <a:ext cx="1785356" cy="369332"/>
          </a:xfrm>
          <a:prstGeom prst="rect">
            <a:avLst/>
          </a:prstGeom>
          <a:noFill/>
          <a:ln w="19050">
            <a:solidFill>
              <a:srgbClr val="00B050"/>
            </a:solidFill>
          </a:ln>
        </p:spPr>
        <p:txBody>
          <a:bodyPr wrap="square" rtlCol="0">
            <a:spAutoFit/>
          </a:bodyPr>
          <a:lstStyle/>
          <a:p>
            <a:pPr algn="r"/>
            <a:r>
              <a:rPr lang="en-CA" dirty="0"/>
              <a:t>Click on </a:t>
            </a:r>
            <a:r>
              <a:rPr lang="en-CA" b="1" i="1" dirty="0"/>
              <a:t>Extract</a:t>
            </a:r>
            <a:r>
              <a:rPr lang="en-CA" dirty="0"/>
              <a:t>.</a:t>
            </a:r>
          </a:p>
        </p:txBody>
      </p:sp>
      <p:cxnSp>
        <p:nvCxnSpPr>
          <p:cNvPr id="20" name="Straight Arrow Connector 19"/>
          <p:cNvCxnSpPr>
            <a:stCxn id="18" idx="3"/>
          </p:cNvCxnSpPr>
          <p:nvPr/>
        </p:nvCxnSpPr>
        <p:spPr>
          <a:xfrm flipV="1">
            <a:off x="4063042" y="5417389"/>
            <a:ext cx="5020573" cy="54758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6623" y="1665757"/>
            <a:ext cx="6762054" cy="4295244"/>
          </a:xfrm>
          <a:prstGeom prst="rect">
            <a:avLst/>
          </a:prstGeom>
        </p:spPr>
      </p:pic>
      <p:sp>
        <p:nvSpPr>
          <p:cNvPr id="26" name="TextBox 25"/>
          <p:cNvSpPr txBox="1"/>
          <p:nvPr/>
        </p:nvSpPr>
        <p:spPr>
          <a:xfrm>
            <a:off x="1112808" y="6152306"/>
            <a:ext cx="2950234" cy="646331"/>
          </a:xfrm>
          <a:prstGeom prst="rect">
            <a:avLst/>
          </a:prstGeom>
          <a:noFill/>
          <a:ln w="19050">
            <a:solidFill>
              <a:srgbClr val="00B050"/>
            </a:solidFill>
          </a:ln>
        </p:spPr>
        <p:txBody>
          <a:bodyPr wrap="square" rtlCol="0">
            <a:spAutoFit/>
          </a:bodyPr>
          <a:lstStyle/>
          <a:p>
            <a:r>
              <a:rPr lang="en-CA" dirty="0"/>
              <a:t>Which makes a folder where the extracted files live.</a:t>
            </a:r>
          </a:p>
        </p:txBody>
      </p:sp>
      <p:cxnSp>
        <p:nvCxnSpPr>
          <p:cNvPr id="28" name="Straight Arrow Connector 27"/>
          <p:cNvCxnSpPr>
            <a:stCxn id="26" idx="3"/>
          </p:cNvCxnSpPr>
          <p:nvPr/>
        </p:nvCxnSpPr>
        <p:spPr>
          <a:xfrm flipV="1">
            <a:off x="4063042" y="2863970"/>
            <a:ext cx="2967486" cy="361150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89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 calcmode="lin" valueType="num">
                                      <p:cBhvr additive="base">
                                        <p:cTn id="24" dur="500" fill="hold"/>
                                        <p:tgtEl>
                                          <p:spTgt spid="29"/>
                                        </p:tgtEl>
                                        <p:attrNameLst>
                                          <p:attrName>ppt_x</p:attrName>
                                        </p:attrNameLst>
                                      </p:cBhvr>
                                      <p:tavLst>
                                        <p:tav tm="0">
                                          <p:val>
                                            <p:strVal val="0-#ppt_w/2"/>
                                          </p:val>
                                        </p:tav>
                                        <p:tav tm="100000">
                                          <p:val>
                                            <p:strVal val="#ppt_x"/>
                                          </p:val>
                                        </p:tav>
                                      </p:tavLst>
                                    </p:anim>
                                    <p:anim calcmode="lin" valueType="num">
                                      <p:cBhvr additive="base">
                                        <p:cTn id="25"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0-#ppt_w/2"/>
                                          </p:val>
                                        </p:tav>
                                        <p:tav tm="100000">
                                          <p:val>
                                            <p:strVal val="#ppt_x"/>
                                          </p:val>
                                        </p:tav>
                                      </p:tavLst>
                                    </p:anim>
                                    <p:anim calcmode="lin" valueType="num">
                                      <p:cBhvr additive="base">
                                        <p:cTn id="31" dur="500" fill="hold"/>
                                        <p:tgtEl>
                                          <p:spTgt spid="7"/>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par>
                          <p:cTn id="36" fill="hold">
                            <p:stCondLst>
                              <p:cond delay="1000"/>
                            </p:stCondLst>
                            <p:childTnLst>
                              <p:par>
                                <p:cTn id="37" presetID="1" presetClass="entr" presetSubtype="0"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0-#ppt_w/2"/>
                                          </p:val>
                                        </p:tav>
                                        <p:tav tm="100000">
                                          <p:val>
                                            <p:strVal val="#ppt_x"/>
                                          </p:val>
                                        </p:tav>
                                      </p:tavLst>
                                    </p:anim>
                                    <p:anim calcmode="lin" valueType="num">
                                      <p:cBhvr additive="base">
                                        <p:cTn id="44" dur="500" fill="hold"/>
                                        <p:tgtEl>
                                          <p:spTgt spid="18"/>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xit" presetSubtype="2" fill="hold" nodeType="clickEffect">
                                  <p:stCondLst>
                                    <p:cond delay="0"/>
                                  </p:stCondLst>
                                  <p:childTnLst>
                                    <p:animEffect transition="out" filter="wipe(right)">
                                      <p:cBhvr>
                                        <p:cTn id="52" dur="500"/>
                                        <p:tgtEl>
                                          <p:spTgt spid="20"/>
                                        </p:tgtEl>
                                      </p:cBhvr>
                                    </p:animEffect>
                                    <p:set>
                                      <p:cBhvr>
                                        <p:cTn id="53" dur="1" fill="hold">
                                          <p:stCondLst>
                                            <p:cond delay="499"/>
                                          </p:stCondLst>
                                        </p:cTn>
                                        <p:tgtEl>
                                          <p:spTgt spid="20"/>
                                        </p:tgtEl>
                                        <p:attrNameLst>
                                          <p:attrName>style.visibility</p:attrName>
                                        </p:attrNameLst>
                                      </p:cBhvr>
                                      <p:to>
                                        <p:strVal val="hidden"/>
                                      </p:to>
                                    </p:set>
                                  </p:childTnLst>
                                </p:cTn>
                              </p:par>
                            </p:childTnLst>
                          </p:cTn>
                        </p:par>
                        <p:par>
                          <p:cTn id="54" fill="hold">
                            <p:stCondLst>
                              <p:cond delay="500"/>
                            </p:stCondLst>
                            <p:childTnLst>
                              <p:par>
                                <p:cTn id="55" presetID="2" presetClass="entr" presetSubtype="8" fill="hold" grpId="0" nodeType="after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additive="base">
                                        <p:cTn id="57" dur="500" fill="hold"/>
                                        <p:tgtEl>
                                          <p:spTgt spid="26"/>
                                        </p:tgtEl>
                                        <p:attrNameLst>
                                          <p:attrName>ppt_x</p:attrName>
                                        </p:attrNameLst>
                                      </p:cBhvr>
                                      <p:tavLst>
                                        <p:tav tm="0">
                                          <p:val>
                                            <p:strVal val="0-#ppt_w/2"/>
                                          </p:val>
                                        </p:tav>
                                        <p:tav tm="100000">
                                          <p:val>
                                            <p:strVal val="#ppt_x"/>
                                          </p:val>
                                        </p:tav>
                                      </p:tavLst>
                                    </p:anim>
                                    <p:anim calcmode="lin" valueType="num">
                                      <p:cBhvr additive="base">
                                        <p:cTn id="58" dur="500" fill="hold"/>
                                        <p:tgtEl>
                                          <p:spTgt spid="26"/>
                                        </p:tgtEl>
                                        <p:attrNameLst>
                                          <p:attrName>ppt_y</p:attrName>
                                        </p:attrNameLst>
                                      </p:cBhvr>
                                      <p:tavLst>
                                        <p:tav tm="0">
                                          <p:val>
                                            <p:strVal val="#ppt_y"/>
                                          </p:val>
                                        </p:tav>
                                        <p:tav tm="100000">
                                          <p:val>
                                            <p:strVal val="#ppt_y"/>
                                          </p:val>
                                        </p:tav>
                                      </p:tavLst>
                                    </p:anim>
                                  </p:childTnLst>
                                </p:cTn>
                              </p:par>
                            </p:childTnLst>
                          </p:cTn>
                        </p:par>
                        <p:par>
                          <p:cTn id="59" fill="hold">
                            <p:stCondLst>
                              <p:cond delay="1000"/>
                            </p:stCondLst>
                            <p:childTnLst>
                              <p:par>
                                <p:cTn id="60" presetID="1" presetClass="entr" presetSubtype="0" fill="hold" nodeType="afterEffect">
                                  <p:stCondLst>
                                    <p:cond delay="0"/>
                                  </p:stCondLst>
                                  <p:childTnLst>
                                    <p:set>
                                      <p:cBhvr>
                                        <p:cTn id="61" dur="1" fill="hold">
                                          <p:stCondLst>
                                            <p:cond delay="0"/>
                                          </p:stCondLst>
                                        </p:cTn>
                                        <p:tgtEl>
                                          <p:spTgt spid="21"/>
                                        </p:tgtEl>
                                        <p:attrNameLst>
                                          <p:attrName>style.visibility</p:attrName>
                                        </p:attrNameLst>
                                      </p:cBhvr>
                                      <p:to>
                                        <p:strVal val="visible"/>
                                      </p:to>
                                    </p:set>
                                  </p:childTnLst>
                                </p:cTn>
                              </p:par>
                            </p:childTnLst>
                          </p:cTn>
                        </p:par>
                        <p:par>
                          <p:cTn id="62" fill="hold">
                            <p:stCondLst>
                              <p:cond delay="1000"/>
                            </p:stCondLst>
                            <p:childTnLst>
                              <p:par>
                                <p:cTn id="63" presetID="22" presetClass="entr" presetSubtype="8" fill="hold"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wipe(left)">
                                      <p:cBhvr>
                                        <p:cTn id="6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9" grpId="0" animBg="1"/>
      <p:bldP spid="7" grpId="0" animBg="1"/>
      <p:bldP spid="18"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8197" y="1690779"/>
            <a:ext cx="7896373" cy="5120456"/>
          </a:xfrm>
          <a:prstGeom prst="rect">
            <a:avLst/>
          </a:prstGeom>
        </p:spPr>
      </p:pic>
      <p:sp>
        <p:nvSpPr>
          <p:cNvPr id="6" name="TextBox 5"/>
          <p:cNvSpPr txBox="1"/>
          <p:nvPr/>
        </p:nvSpPr>
        <p:spPr>
          <a:xfrm>
            <a:off x="124237" y="68025"/>
            <a:ext cx="2153449" cy="369332"/>
          </a:xfrm>
          <a:prstGeom prst="rect">
            <a:avLst/>
          </a:prstGeom>
          <a:solidFill>
            <a:schemeClr val="accent2"/>
          </a:solidFill>
          <a:effectLst>
            <a:softEdge rad="63500"/>
          </a:effectLst>
        </p:spPr>
        <p:txBody>
          <a:bodyPr wrap="square" rtlCol="0">
            <a:spAutoFit/>
          </a:bodyPr>
          <a:lstStyle/>
          <a:p>
            <a:pPr algn="ctr"/>
            <a:r>
              <a:rPr lang="en-CA" dirty="0">
                <a:solidFill>
                  <a:prstClr val="black"/>
                </a:solidFill>
              </a:rPr>
              <a:t>Exercise One</a:t>
            </a:r>
          </a:p>
        </p:txBody>
      </p:sp>
      <p:sp>
        <p:nvSpPr>
          <p:cNvPr id="7" name="TextBox 6"/>
          <p:cNvSpPr txBox="1"/>
          <p:nvPr/>
        </p:nvSpPr>
        <p:spPr>
          <a:xfrm>
            <a:off x="5331126" y="133151"/>
            <a:ext cx="5633048" cy="369332"/>
          </a:xfrm>
          <a:prstGeom prst="rect">
            <a:avLst/>
          </a:prstGeom>
          <a:solidFill>
            <a:srgbClr val="00B050">
              <a:alpha val="40000"/>
            </a:srgbClr>
          </a:solidFill>
          <a:effectLst>
            <a:glow rad="139700">
              <a:schemeClr val="accent6">
                <a:satMod val="175000"/>
                <a:alpha val="40000"/>
              </a:schemeClr>
            </a:glow>
            <a:softEdge rad="63500"/>
          </a:effectLst>
        </p:spPr>
        <p:txBody>
          <a:bodyPr wrap="square" rtlCol="0">
            <a:spAutoFit/>
          </a:bodyPr>
          <a:lstStyle/>
          <a:p>
            <a:pPr algn="ctr"/>
            <a:r>
              <a:rPr lang="en-CA" dirty="0">
                <a:solidFill>
                  <a:prstClr val="black"/>
                </a:solidFill>
              </a:rPr>
              <a:t>Run Excel 2013 and load the workbook .</a:t>
            </a:r>
            <a:r>
              <a:rPr lang="en-CA" dirty="0" err="1">
                <a:solidFill>
                  <a:prstClr val="black"/>
                </a:solidFill>
              </a:rPr>
              <a:t>xlsm</a:t>
            </a:r>
            <a:r>
              <a:rPr lang="en-CA" dirty="0">
                <a:solidFill>
                  <a:prstClr val="black"/>
                </a:solidFill>
              </a:rPr>
              <a:t> file</a:t>
            </a:r>
          </a:p>
        </p:txBody>
      </p:sp>
      <p:sp>
        <p:nvSpPr>
          <p:cNvPr id="8" name="TextBox 7"/>
          <p:cNvSpPr txBox="1"/>
          <p:nvPr/>
        </p:nvSpPr>
        <p:spPr>
          <a:xfrm>
            <a:off x="4908431" y="911964"/>
            <a:ext cx="6478438" cy="369332"/>
          </a:xfrm>
          <a:prstGeom prst="rect">
            <a:avLst/>
          </a:prstGeom>
          <a:noFill/>
          <a:ln w="19050">
            <a:solidFill>
              <a:srgbClr val="00B0F0"/>
            </a:solidFill>
          </a:ln>
        </p:spPr>
        <p:txBody>
          <a:bodyPr wrap="square" rtlCol="0">
            <a:spAutoFit/>
          </a:bodyPr>
          <a:lstStyle/>
          <a:p>
            <a:r>
              <a:rPr lang="en-CA" dirty="0"/>
              <a:t>When you first start Excel 2013 the first screen you see is this …</a:t>
            </a:r>
          </a:p>
        </p:txBody>
      </p:sp>
      <p:cxnSp>
        <p:nvCxnSpPr>
          <p:cNvPr id="11" name="Straight Arrow Connector 10"/>
          <p:cNvCxnSpPr>
            <a:stCxn id="8" idx="2"/>
          </p:cNvCxnSpPr>
          <p:nvPr/>
        </p:nvCxnSpPr>
        <p:spPr>
          <a:xfrm flipH="1">
            <a:off x="7953555" y="1281296"/>
            <a:ext cx="194095" cy="54750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1925" y="1281296"/>
            <a:ext cx="3536830" cy="369332"/>
          </a:xfrm>
          <a:prstGeom prst="rect">
            <a:avLst/>
          </a:prstGeom>
          <a:noFill/>
          <a:ln w="19050">
            <a:solidFill>
              <a:schemeClr val="accent2"/>
            </a:solidFill>
          </a:ln>
        </p:spPr>
        <p:txBody>
          <a:bodyPr wrap="square" rtlCol="0">
            <a:spAutoFit/>
          </a:bodyPr>
          <a:lstStyle/>
          <a:p>
            <a:r>
              <a:rPr lang="en-CA" dirty="0"/>
              <a:t>Click on </a:t>
            </a:r>
            <a:r>
              <a:rPr lang="en-CA" b="1" i="1" dirty="0"/>
              <a:t>Open Other Workbook …</a:t>
            </a:r>
            <a:endParaRPr lang="en-CA" dirty="0"/>
          </a:p>
        </p:txBody>
      </p:sp>
      <p:cxnSp>
        <p:nvCxnSpPr>
          <p:cNvPr id="14" name="Straight Arrow Connector 13"/>
          <p:cNvCxnSpPr>
            <a:stCxn id="12" idx="3"/>
          </p:cNvCxnSpPr>
          <p:nvPr/>
        </p:nvCxnSpPr>
        <p:spPr>
          <a:xfrm>
            <a:off x="3838755" y="1465962"/>
            <a:ext cx="569343" cy="20363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1572" y="1685911"/>
            <a:ext cx="7892997" cy="5125323"/>
          </a:xfrm>
          <a:prstGeom prst="rect">
            <a:avLst/>
          </a:prstGeom>
        </p:spPr>
      </p:pic>
      <p:sp>
        <p:nvSpPr>
          <p:cNvPr id="18" name="TextBox 17"/>
          <p:cNvSpPr txBox="1"/>
          <p:nvPr/>
        </p:nvSpPr>
        <p:spPr>
          <a:xfrm>
            <a:off x="1932317" y="2648309"/>
            <a:ext cx="1906437" cy="369332"/>
          </a:xfrm>
          <a:prstGeom prst="rect">
            <a:avLst/>
          </a:prstGeom>
          <a:noFill/>
          <a:ln w="19050">
            <a:solidFill>
              <a:srgbClr val="7030A0"/>
            </a:solidFill>
          </a:ln>
        </p:spPr>
        <p:txBody>
          <a:bodyPr wrap="square" rtlCol="0">
            <a:spAutoFit/>
          </a:bodyPr>
          <a:lstStyle/>
          <a:p>
            <a:r>
              <a:rPr lang="en-CA" dirty="0"/>
              <a:t>Click on </a:t>
            </a:r>
            <a:r>
              <a:rPr lang="en-CA" b="1" i="1" dirty="0"/>
              <a:t>Computer</a:t>
            </a:r>
          </a:p>
        </p:txBody>
      </p:sp>
      <p:cxnSp>
        <p:nvCxnSpPr>
          <p:cNvPr id="20" name="Straight Arrow Connector 19"/>
          <p:cNvCxnSpPr>
            <a:stCxn id="18" idx="3"/>
          </p:cNvCxnSpPr>
          <p:nvPr/>
        </p:nvCxnSpPr>
        <p:spPr>
          <a:xfrm>
            <a:off x="3838754" y="2832975"/>
            <a:ext cx="1673525" cy="75561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001328" y="4261572"/>
            <a:ext cx="1837426" cy="369332"/>
          </a:xfrm>
          <a:prstGeom prst="rect">
            <a:avLst/>
          </a:prstGeom>
          <a:noFill/>
          <a:ln w="19050">
            <a:solidFill>
              <a:srgbClr val="7030A0"/>
            </a:solidFill>
          </a:ln>
        </p:spPr>
        <p:txBody>
          <a:bodyPr wrap="square" rtlCol="0">
            <a:spAutoFit/>
          </a:bodyPr>
          <a:lstStyle/>
          <a:p>
            <a:r>
              <a:rPr lang="en-CA" dirty="0"/>
              <a:t>Click on </a:t>
            </a:r>
            <a:r>
              <a:rPr lang="en-CA" b="1" i="1" dirty="0"/>
              <a:t>Browse</a:t>
            </a:r>
            <a:endParaRPr lang="en-CA" dirty="0"/>
          </a:p>
        </p:txBody>
      </p:sp>
      <p:cxnSp>
        <p:nvCxnSpPr>
          <p:cNvPr id="23" name="Straight Arrow Connector 22"/>
          <p:cNvCxnSpPr>
            <a:stCxn id="21" idx="3"/>
          </p:cNvCxnSpPr>
          <p:nvPr/>
        </p:nvCxnSpPr>
        <p:spPr>
          <a:xfrm flipV="1">
            <a:off x="3838754" y="4201929"/>
            <a:ext cx="3916393" cy="24430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4981" y="1977299"/>
            <a:ext cx="6524513" cy="4144359"/>
          </a:xfrm>
          <a:prstGeom prst="rect">
            <a:avLst/>
          </a:prstGeom>
        </p:spPr>
      </p:pic>
      <p:sp>
        <p:nvSpPr>
          <p:cNvPr id="27" name="TextBox 26"/>
          <p:cNvSpPr txBox="1"/>
          <p:nvPr/>
        </p:nvSpPr>
        <p:spPr>
          <a:xfrm>
            <a:off x="283200" y="5651604"/>
            <a:ext cx="3719455" cy="923330"/>
          </a:xfrm>
          <a:prstGeom prst="rect">
            <a:avLst/>
          </a:prstGeom>
          <a:noFill/>
          <a:ln w="19050">
            <a:solidFill>
              <a:srgbClr val="C00000"/>
            </a:solidFill>
          </a:ln>
        </p:spPr>
        <p:txBody>
          <a:bodyPr wrap="square" rtlCol="0">
            <a:spAutoFit/>
          </a:bodyPr>
          <a:lstStyle/>
          <a:p>
            <a:r>
              <a:rPr lang="en-CA" dirty="0"/>
              <a:t>After browsing for the folder with the data files in the downloads folder…</a:t>
            </a:r>
          </a:p>
          <a:p>
            <a:pPr algn="r"/>
            <a:r>
              <a:rPr lang="en-CA" dirty="0"/>
              <a:t>Select the .XLSM workbook</a:t>
            </a:r>
          </a:p>
        </p:txBody>
      </p:sp>
      <p:cxnSp>
        <p:nvCxnSpPr>
          <p:cNvPr id="29" name="Straight Arrow Connector 28"/>
          <p:cNvCxnSpPr/>
          <p:nvPr/>
        </p:nvCxnSpPr>
        <p:spPr>
          <a:xfrm flipV="1">
            <a:off x="3915657" y="3079636"/>
            <a:ext cx="3925754" cy="332854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a:off x="7582619" y="3105509"/>
            <a:ext cx="258792" cy="257067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7582618" y="5676181"/>
            <a:ext cx="2406771" cy="19840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2657" y="1682150"/>
            <a:ext cx="7887453" cy="5129084"/>
          </a:xfrm>
          <a:prstGeom prst="rect">
            <a:avLst/>
          </a:prstGeom>
        </p:spPr>
      </p:pic>
      <p:sp>
        <p:nvSpPr>
          <p:cNvPr id="39" name="Rounded Rectangle 38"/>
          <p:cNvSpPr/>
          <p:nvPr/>
        </p:nvSpPr>
        <p:spPr>
          <a:xfrm>
            <a:off x="7841410" y="4446238"/>
            <a:ext cx="3209027" cy="286521"/>
          </a:xfrm>
          <a:prstGeom prst="roundRect">
            <a:avLst/>
          </a:prstGeom>
          <a:solidFill>
            <a:srgbClr val="F4F9F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rPr>
              <a:t>Now, click on </a:t>
            </a:r>
            <a:r>
              <a:rPr lang="en-CA" b="1" i="1" dirty="0">
                <a:solidFill>
                  <a:schemeClr val="tx1"/>
                </a:solidFill>
              </a:rPr>
              <a:t>Enable Content</a:t>
            </a:r>
            <a:endParaRPr lang="en-CA" dirty="0">
              <a:solidFill>
                <a:schemeClr val="tx1"/>
              </a:solidFill>
            </a:endParaRPr>
          </a:p>
        </p:txBody>
      </p:sp>
      <p:cxnSp>
        <p:nvCxnSpPr>
          <p:cNvPr id="41" name="Straight Arrow Connector 40"/>
          <p:cNvCxnSpPr>
            <a:stCxn id="39" idx="0"/>
          </p:cNvCxnSpPr>
          <p:nvPr/>
        </p:nvCxnSpPr>
        <p:spPr>
          <a:xfrm flipH="1" flipV="1">
            <a:off x="8653735" y="2907102"/>
            <a:ext cx="792189" cy="153913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42" name="Picture 4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8197" y="1681962"/>
            <a:ext cx="7887746" cy="5112020"/>
          </a:xfrm>
          <a:prstGeom prst="rect">
            <a:avLst/>
          </a:prstGeom>
        </p:spPr>
      </p:pic>
    </p:spTree>
    <p:extLst>
      <p:ext uri="{BB962C8B-B14F-4D97-AF65-F5344CB8AC3E}">
        <p14:creationId xmlns:p14="http://schemas.microsoft.com/office/powerpoint/2010/main" val="114788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par>
                                <p:cTn id="28" presetID="22" presetClass="exit" presetSubtype="4" fill="hold" nodeType="withEffect">
                                  <p:stCondLst>
                                    <p:cond delay="0"/>
                                  </p:stCondLst>
                                  <p:childTnLst>
                                    <p:animEffect transition="out" filter="wipe(down)">
                                      <p:cBhvr>
                                        <p:cTn id="29" dur="500"/>
                                        <p:tgtEl>
                                          <p:spTgt spid="14"/>
                                        </p:tgtEl>
                                      </p:cBhvr>
                                    </p:animEffect>
                                    <p:set>
                                      <p:cBhvr>
                                        <p:cTn id="30" dur="1" fill="hold">
                                          <p:stCondLst>
                                            <p:cond delay="499"/>
                                          </p:stCondLst>
                                        </p:cTn>
                                        <p:tgtEl>
                                          <p:spTgt spid="14"/>
                                        </p:tgtEl>
                                        <p:attrNameLst>
                                          <p:attrName>style.visibility</p:attrName>
                                        </p:attrNameLst>
                                      </p:cBhvr>
                                      <p:to>
                                        <p:strVal val="hidden"/>
                                      </p:to>
                                    </p:set>
                                  </p:childTnLst>
                                </p:cTn>
                              </p:par>
                            </p:childTnLst>
                          </p:cTn>
                        </p:par>
                        <p:par>
                          <p:cTn id="31" fill="hold">
                            <p:stCondLst>
                              <p:cond delay="500"/>
                            </p:stCondLst>
                            <p:childTnLst>
                              <p:par>
                                <p:cTn id="32" presetID="1" presetClass="entr" presetSubtype="0"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500" fill="hold"/>
                                        <p:tgtEl>
                                          <p:spTgt spid="18"/>
                                        </p:tgtEl>
                                        <p:attrNameLst>
                                          <p:attrName>ppt_x</p:attrName>
                                        </p:attrNameLst>
                                      </p:cBhvr>
                                      <p:tavLst>
                                        <p:tav tm="0">
                                          <p:val>
                                            <p:strVal val="0-#ppt_w/2"/>
                                          </p:val>
                                        </p:tav>
                                        <p:tav tm="100000">
                                          <p:val>
                                            <p:strVal val="#ppt_x"/>
                                          </p:val>
                                        </p:tav>
                                      </p:tavLst>
                                    </p:anim>
                                    <p:anim calcmode="lin" valueType="num">
                                      <p:cBhvr additive="base">
                                        <p:cTn id="39" dur="500" fill="hold"/>
                                        <p:tgtEl>
                                          <p:spTgt spid="18"/>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0-#ppt_w/2"/>
                                          </p:val>
                                        </p:tav>
                                        <p:tav tm="100000">
                                          <p:val>
                                            <p:strVal val="#ppt_x"/>
                                          </p:val>
                                        </p:tav>
                                      </p:tavLst>
                                    </p:anim>
                                    <p:anim calcmode="lin" valueType="num">
                                      <p:cBhvr additive="base">
                                        <p:cTn id="49" dur="500" fill="hold"/>
                                        <p:tgtEl>
                                          <p:spTgt spid="21"/>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22" presetClass="entr" presetSubtype="8" fill="hold" nodeType="after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left)">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xit" presetSubtype="2" fill="hold" nodeType="clickEffect">
                                  <p:stCondLst>
                                    <p:cond delay="0"/>
                                  </p:stCondLst>
                                  <p:childTnLst>
                                    <p:animEffect transition="out" filter="wipe(right)">
                                      <p:cBhvr>
                                        <p:cTn id="57" dur="500"/>
                                        <p:tgtEl>
                                          <p:spTgt spid="20"/>
                                        </p:tgtEl>
                                      </p:cBhvr>
                                    </p:animEffect>
                                    <p:set>
                                      <p:cBhvr>
                                        <p:cTn id="58" dur="1" fill="hold">
                                          <p:stCondLst>
                                            <p:cond delay="499"/>
                                          </p:stCondLst>
                                        </p:cTn>
                                        <p:tgtEl>
                                          <p:spTgt spid="20"/>
                                        </p:tgtEl>
                                        <p:attrNameLst>
                                          <p:attrName>style.visibility</p:attrName>
                                        </p:attrNameLst>
                                      </p:cBhvr>
                                      <p:to>
                                        <p:strVal val="hidden"/>
                                      </p:to>
                                    </p:set>
                                  </p:childTnLst>
                                </p:cTn>
                              </p:par>
                              <p:par>
                                <p:cTn id="59" presetID="22" presetClass="exit" presetSubtype="2" fill="hold" nodeType="withEffect">
                                  <p:stCondLst>
                                    <p:cond delay="0"/>
                                  </p:stCondLst>
                                  <p:childTnLst>
                                    <p:animEffect transition="out" filter="wipe(right)">
                                      <p:cBhvr>
                                        <p:cTn id="60" dur="500"/>
                                        <p:tgtEl>
                                          <p:spTgt spid="23"/>
                                        </p:tgtEl>
                                      </p:cBhvr>
                                    </p:animEffect>
                                    <p:set>
                                      <p:cBhvr>
                                        <p:cTn id="61" dur="1" fill="hold">
                                          <p:stCondLst>
                                            <p:cond delay="499"/>
                                          </p:stCondLst>
                                        </p:cTn>
                                        <p:tgtEl>
                                          <p:spTgt spid="23"/>
                                        </p:tgtEl>
                                        <p:attrNameLst>
                                          <p:attrName>style.visibility</p:attrName>
                                        </p:attrNameLst>
                                      </p:cBhvr>
                                      <p:to>
                                        <p:strVal val="hidden"/>
                                      </p:to>
                                    </p:set>
                                  </p:childTnLst>
                                </p:cTn>
                              </p:par>
                            </p:childTnLst>
                          </p:cTn>
                        </p:par>
                        <p:par>
                          <p:cTn id="62" fill="hold">
                            <p:stCondLst>
                              <p:cond delay="500"/>
                            </p:stCondLst>
                            <p:childTnLst>
                              <p:par>
                                <p:cTn id="63" presetID="1" presetClass="entr" presetSubtype="0" fill="hold" nodeType="afterEffect">
                                  <p:stCondLst>
                                    <p:cond delay="0"/>
                                  </p:stCondLst>
                                  <p:childTnLst>
                                    <p:set>
                                      <p:cBhvr>
                                        <p:cTn id="64" dur="1" fill="hold">
                                          <p:stCondLst>
                                            <p:cond delay="0"/>
                                          </p:stCondLst>
                                        </p:cTn>
                                        <p:tgtEl>
                                          <p:spTgt spid="2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anim calcmode="lin" valueType="num">
                                      <p:cBhvr additive="base">
                                        <p:cTn id="69" dur="500" fill="hold"/>
                                        <p:tgtEl>
                                          <p:spTgt spid="27"/>
                                        </p:tgtEl>
                                        <p:attrNameLst>
                                          <p:attrName>ppt_x</p:attrName>
                                        </p:attrNameLst>
                                      </p:cBhvr>
                                      <p:tavLst>
                                        <p:tav tm="0">
                                          <p:val>
                                            <p:strVal val="0-#ppt_w/2"/>
                                          </p:val>
                                        </p:tav>
                                        <p:tav tm="100000">
                                          <p:val>
                                            <p:strVal val="#ppt_x"/>
                                          </p:val>
                                        </p:tav>
                                      </p:tavLst>
                                    </p:anim>
                                    <p:anim calcmode="lin" valueType="num">
                                      <p:cBhvr additive="base">
                                        <p:cTn id="70" dur="500" fill="hold"/>
                                        <p:tgtEl>
                                          <p:spTgt spid="27"/>
                                        </p:tgtEl>
                                        <p:attrNameLst>
                                          <p:attrName>ppt_y</p:attrName>
                                        </p:attrNameLst>
                                      </p:cBhvr>
                                      <p:tavLst>
                                        <p:tav tm="0">
                                          <p:val>
                                            <p:strVal val="#ppt_y"/>
                                          </p:val>
                                        </p:tav>
                                        <p:tav tm="100000">
                                          <p:val>
                                            <p:strVal val="#ppt_y"/>
                                          </p:val>
                                        </p:tav>
                                      </p:tavLst>
                                    </p:anim>
                                  </p:childTnLst>
                                </p:cTn>
                              </p:par>
                            </p:childTnLst>
                          </p:cTn>
                        </p:par>
                        <p:par>
                          <p:cTn id="71" fill="hold">
                            <p:stCondLst>
                              <p:cond delay="500"/>
                            </p:stCondLst>
                            <p:childTnLst>
                              <p:par>
                                <p:cTn id="72" presetID="22" presetClass="entr" presetSubtype="8" fill="hold" nodeType="afterEffect">
                                  <p:stCondLst>
                                    <p:cond delay="0"/>
                                  </p:stCondLst>
                                  <p:childTnLst>
                                    <p:set>
                                      <p:cBhvr>
                                        <p:cTn id="73" dur="1" fill="hold">
                                          <p:stCondLst>
                                            <p:cond delay="0"/>
                                          </p:stCondLst>
                                        </p:cTn>
                                        <p:tgtEl>
                                          <p:spTgt spid="29"/>
                                        </p:tgtEl>
                                        <p:attrNameLst>
                                          <p:attrName>style.visibility</p:attrName>
                                        </p:attrNameLst>
                                      </p:cBhvr>
                                      <p:to>
                                        <p:strVal val="visible"/>
                                      </p:to>
                                    </p:set>
                                    <p:animEffect transition="in" filter="wipe(left)">
                                      <p:cBhvr>
                                        <p:cTn id="74" dur="500"/>
                                        <p:tgtEl>
                                          <p:spTgt spid="29"/>
                                        </p:tgtEl>
                                      </p:cBhvr>
                                    </p:animEffect>
                                  </p:childTnLst>
                                </p:cTn>
                              </p:par>
                            </p:childTnLst>
                          </p:cTn>
                        </p:par>
                        <p:par>
                          <p:cTn id="75" fill="hold">
                            <p:stCondLst>
                              <p:cond delay="1000"/>
                            </p:stCondLst>
                            <p:childTnLst>
                              <p:par>
                                <p:cTn id="76" presetID="22" presetClass="entr" presetSubtype="1" fill="hold" nodeType="after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wipe(up)">
                                      <p:cBhvr>
                                        <p:cTn id="78" dur="500"/>
                                        <p:tgtEl>
                                          <p:spTgt spid="31"/>
                                        </p:tgtEl>
                                      </p:cBhvr>
                                    </p:animEffect>
                                  </p:childTnLst>
                                </p:cTn>
                              </p:par>
                            </p:childTnLst>
                          </p:cTn>
                        </p:par>
                        <p:par>
                          <p:cTn id="79" fill="hold">
                            <p:stCondLst>
                              <p:cond delay="1500"/>
                            </p:stCondLst>
                            <p:childTnLst>
                              <p:par>
                                <p:cTn id="80" presetID="22" presetClass="entr" presetSubtype="8" fill="hold" nodeType="after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wipe(left)">
                                      <p:cBhvr>
                                        <p:cTn id="82" dur="500"/>
                                        <p:tgtEl>
                                          <p:spTgt spid="35"/>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xit" presetSubtype="2" fill="hold" nodeType="clickEffect">
                                  <p:stCondLst>
                                    <p:cond delay="0"/>
                                  </p:stCondLst>
                                  <p:childTnLst>
                                    <p:animEffect transition="out" filter="wipe(right)">
                                      <p:cBhvr>
                                        <p:cTn id="86" dur="500"/>
                                        <p:tgtEl>
                                          <p:spTgt spid="35"/>
                                        </p:tgtEl>
                                      </p:cBhvr>
                                    </p:animEffect>
                                    <p:set>
                                      <p:cBhvr>
                                        <p:cTn id="87" dur="1" fill="hold">
                                          <p:stCondLst>
                                            <p:cond delay="499"/>
                                          </p:stCondLst>
                                        </p:cTn>
                                        <p:tgtEl>
                                          <p:spTgt spid="35"/>
                                        </p:tgtEl>
                                        <p:attrNameLst>
                                          <p:attrName>style.visibility</p:attrName>
                                        </p:attrNameLst>
                                      </p:cBhvr>
                                      <p:to>
                                        <p:strVal val="hidden"/>
                                      </p:to>
                                    </p:set>
                                  </p:childTnLst>
                                </p:cTn>
                              </p:par>
                            </p:childTnLst>
                          </p:cTn>
                        </p:par>
                        <p:par>
                          <p:cTn id="88" fill="hold">
                            <p:stCondLst>
                              <p:cond delay="500"/>
                            </p:stCondLst>
                            <p:childTnLst>
                              <p:par>
                                <p:cTn id="89" presetID="22" presetClass="exit" presetSubtype="4" fill="hold" nodeType="afterEffect">
                                  <p:stCondLst>
                                    <p:cond delay="0"/>
                                  </p:stCondLst>
                                  <p:childTnLst>
                                    <p:animEffect transition="out" filter="wipe(down)">
                                      <p:cBhvr>
                                        <p:cTn id="90" dur="500"/>
                                        <p:tgtEl>
                                          <p:spTgt spid="31"/>
                                        </p:tgtEl>
                                      </p:cBhvr>
                                    </p:animEffect>
                                    <p:set>
                                      <p:cBhvr>
                                        <p:cTn id="91" dur="1" fill="hold">
                                          <p:stCondLst>
                                            <p:cond delay="499"/>
                                          </p:stCondLst>
                                        </p:cTn>
                                        <p:tgtEl>
                                          <p:spTgt spid="31"/>
                                        </p:tgtEl>
                                        <p:attrNameLst>
                                          <p:attrName>style.visibility</p:attrName>
                                        </p:attrNameLst>
                                      </p:cBhvr>
                                      <p:to>
                                        <p:strVal val="hidden"/>
                                      </p:to>
                                    </p:set>
                                  </p:childTnLst>
                                </p:cTn>
                              </p:par>
                            </p:childTnLst>
                          </p:cTn>
                        </p:par>
                        <p:par>
                          <p:cTn id="92" fill="hold">
                            <p:stCondLst>
                              <p:cond delay="1000"/>
                            </p:stCondLst>
                            <p:childTnLst>
                              <p:par>
                                <p:cTn id="93" presetID="22" presetClass="exit" presetSubtype="2" fill="hold" nodeType="afterEffect">
                                  <p:stCondLst>
                                    <p:cond delay="0"/>
                                  </p:stCondLst>
                                  <p:childTnLst>
                                    <p:animEffect transition="out" filter="wipe(right)">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childTnLst>
                          </p:cTn>
                        </p:par>
                        <p:par>
                          <p:cTn id="96" fill="hold">
                            <p:stCondLst>
                              <p:cond delay="1500"/>
                            </p:stCondLst>
                            <p:childTnLst>
                              <p:par>
                                <p:cTn id="97" presetID="1" presetClass="entr" presetSubtype="0" fill="hold" nodeType="afterEffect">
                                  <p:stCondLst>
                                    <p:cond delay="0"/>
                                  </p:stCondLst>
                                  <p:childTnLst>
                                    <p:set>
                                      <p:cBhvr>
                                        <p:cTn id="98" dur="1" fill="hold">
                                          <p:stCondLst>
                                            <p:cond delay="0"/>
                                          </p:stCondLst>
                                        </p:cTn>
                                        <p:tgtEl>
                                          <p:spTgt spid="38"/>
                                        </p:tgtEl>
                                        <p:attrNameLst>
                                          <p:attrName>style.visibility</p:attrName>
                                        </p:attrNameLst>
                                      </p:cBhvr>
                                      <p:to>
                                        <p:strVal val="visible"/>
                                      </p:to>
                                    </p:set>
                                  </p:childTnLst>
                                </p:cTn>
                              </p:par>
                            </p:childTnLst>
                          </p:cTn>
                        </p:par>
                        <p:par>
                          <p:cTn id="99" fill="hold">
                            <p:stCondLst>
                              <p:cond delay="1500"/>
                            </p:stCondLst>
                            <p:childTnLst>
                              <p:par>
                                <p:cTn id="100" presetID="53" presetClass="entr" presetSubtype="16" fill="hold" grpId="0" nodeType="afterEffect">
                                  <p:stCondLst>
                                    <p:cond delay="0"/>
                                  </p:stCondLst>
                                  <p:childTnLst>
                                    <p:set>
                                      <p:cBhvr>
                                        <p:cTn id="101" dur="1" fill="hold">
                                          <p:stCondLst>
                                            <p:cond delay="0"/>
                                          </p:stCondLst>
                                        </p:cTn>
                                        <p:tgtEl>
                                          <p:spTgt spid="39"/>
                                        </p:tgtEl>
                                        <p:attrNameLst>
                                          <p:attrName>style.visibility</p:attrName>
                                        </p:attrNameLst>
                                      </p:cBhvr>
                                      <p:to>
                                        <p:strVal val="visible"/>
                                      </p:to>
                                    </p:set>
                                    <p:anim calcmode="lin" valueType="num">
                                      <p:cBhvr>
                                        <p:cTn id="102" dur="500" fill="hold"/>
                                        <p:tgtEl>
                                          <p:spTgt spid="39"/>
                                        </p:tgtEl>
                                        <p:attrNameLst>
                                          <p:attrName>ppt_w</p:attrName>
                                        </p:attrNameLst>
                                      </p:cBhvr>
                                      <p:tavLst>
                                        <p:tav tm="0">
                                          <p:val>
                                            <p:fltVal val="0"/>
                                          </p:val>
                                        </p:tav>
                                        <p:tav tm="100000">
                                          <p:val>
                                            <p:strVal val="#ppt_w"/>
                                          </p:val>
                                        </p:tav>
                                      </p:tavLst>
                                    </p:anim>
                                    <p:anim calcmode="lin" valueType="num">
                                      <p:cBhvr>
                                        <p:cTn id="103" dur="500" fill="hold"/>
                                        <p:tgtEl>
                                          <p:spTgt spid="39"/>
                                        </p:tgtEl>
                                        <p:attrNameLst>
                                          <p:attrName>ppt_h</p:attrName>
                                        </p:attrNameLst>
                                      </p:cBhvr>
                                      <p:tavLst>
                                        <p:tav tm="0">
                                          <p:val>
                                            <p:fltVal val="0"/>
                                          </p:val>
                                        </p:tav>
                                        <p:tav tm="100000">
                                          <p:val>
                                            <p:strVal val="#ppt_h"/>
                                          </p:val>
                                        </p:tav>
                                      </p:tavLst>
                                    </p:anim>
                                    <p:animEffect transition="in" filter="fade">
                                      <p:cBhvr>
                                        <p:cTn id="104" dur="500"/>
                                        <p:tgtEl>
                                          <p:spTgt spid="39"/>
                                        </p:tgtEl>
                                      </p:cBhvr>
                                    </p:animEffect>
                                  </p:childTnLst>
                                </p:cTn>
                              </p:par>
                            </p:childTnLst>
                          </p:cTn>
                        </p:par>
                        <p:par>
                          <p:cTn id="105" fill="hold">
                            <p:stCondLst>
                              <p:cond delay="2000"/>
                            </p:stCondLst>
                            <p:childTnLst>
                              <p:par>
                                <p:cTn id="106" presetID="22" presetClass="entr" presetSubtype="4" fill="hold" nodeType="afterEffect">
                                  <p:stCondLst>
                                    <p:cond delay="0"/>
                                  </p:stCondLst>
                                  <p:childTnLst>
                                    <p:set>
                                      <p:cBhvr>
                                        <p:cTn id="107" dur="1" fill="hold">
                                          <p:stCondLst>
                                            <p:cond delay="0"/>
                                          </p:stCondLst>
                                        </p:cTn>
                                        <p:tgtEl>
                                          <p:spTgt spid="41"/>
                                        </p:tgtEl>
                                        <p:attrNameLst>
                                          <p:attrName>style.visibility</p:attrName>
                                        </p:attrNameLst>
                                      </p:cBhvr>
                                      <p:to>
                                        <p:strVal val="visible"/>
                                      </p:to>
                                    </p:set>
                                    <p:animEffect transition="in" filter="wipe(down)">
                                      <p:cBhvr>
                                        <p:cTn id="108" dur="500"/>
                                        <p:tgtEl>
                                          <p:spTgt spid="41"/>
                                        </p:tgtEl>
                                      </p:cBhvr>
                                    </p:animEffec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8" grpId="0" animBg="1"/>
      <p:bldP spid="21" grpId="0" animBg="1"/>
      <p:bldP spid="27" grpId="0" animBg="1"/>
      <p:bldP spid="3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ounded Rectangle 44"/>
          <p:cNvSpPr/>
          <p:nvPr/>
        </p:nvSpPr>
        <p:spPr>
          <a:xfrm>
            <a:off x="1245242" y="4456376"/>
            <a:ext cx="7312161"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2652711" y="628247"/>
            <a:ext cx="7805740"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ounded Rectangle 31"/>
          <p:cNvSpPr/>
          <p:nvPr/>
        </p:nvSpPr>
        <p:spPr>
          <a:xfrm>
            <a:off x="2652710" y="971911"/>
            <a:ext cx="2862265"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1885949" y="1279396"/>
            <a:ext cx="4448175" cy="23536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1885949" y="1575395"/>
            <a:ext cx="8029576" cy="23536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ounded Rectangle 34"/>
          <p:cNvSpPr/>
          <p:nvPr/>
        </p:nvSpPr>
        <p:spPr>
          <a:xfrm>
            <a:off x="1885949" y="1862266"/>
            <a:ext cx="4648201" cy="23536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Rounded Rectangle 35"/>
          <p:cNvSpPr/>
          <p:nvPr/>
        </p:nvSpPr>
        <p:spPr>
          <a:xfrm>
            <a:off x="742950" y="3267074"/>
            <a:ext cx="3695700"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ounded Rectangle 36"/>
          <p:cNvSpPr/>
          <p:nvPr/>
        </p:nvSpPr>
        <p:spPr>
          <a:xfrm>
            <a:off x="1245244" y="3646432"/>
            <a:ext cx="7312160"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ounded Rectangle 37"/>
          <p:cNvSpPr/>
          <p:nvPr/>
        </p:nvSpPr>
        <p:spPr>
          <a:xfrm>
            <a:off x="1245243" y="4019245"/>
            <a:ext cx="7312161"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3652136" y="98384"/>
            <a:ext cx="4361607"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defPPr>
              <a:defRPr lang="en-US"/>
            </a:defPPr>
            <a:lvl1pPr algn="ctr"/>
          </a:lstStyle>
          <a:p>
            <a:r>
              <a:rPr lang="en-CA" sz="2000" dirty="0"/>
              <a:t>What is our direction in this course?</a:t>
            </a:r>
          </a:p>
        </p:txBody>
      </p:sp>
      <p:sp>
        <p:nvSpPr>
          <p:cNvPr id="6" name="TextBox 5"/>
          <p:cNvSpPr txBox="1"/>
          <p:nvPr/>
        </p:nvSpPr>
        <p:spPr>
          <a:xfrm>
            <a:off x="2600325" y="553895"/>
            <a:ext cx="8210550" cy="369332"/>
          </a:xfrm>
          <a:prstGeom prst="rect">
            <a:avLst/>
          </a:prstGeom>
          <a:noFill/>
        </p:spPr>
        <p:txBody>
          <a:bodyPr wrap="square" rtlCol="0">
            <a:spAutoFit/>
          </a:bodyPr>
          <a:lstStyle/>
          <a:p>
            <a:r>
              <a:rPr lang="en-CA" dirty="0"/>
              <a:t>I will be assuming you have a basic knowledge Excel: navigation, screen layout, etc.</a:t>
            </a:r>
          </a:p>
        </p:txBody>
      </p:sp>
      <p:sp>
        <p:nvSpPr>
          <p:cNvPr id="7" name="TextBox 6"/>
          <p:cNvSpPr txBox="1"/>
          <p:nvPr/>
        </p:nvSpPr>
        <p:spPr>
          <a:xfrm>
            <a:off x="2600324" y="893182"/>
            <a:ext cx="3038476" cy="369332"/>
          </a:xfrm>
          <a:prstGeom prst="rect">
            <a:avLst/>
          </a:prstGeom>
          <a:noFill/>
        </p:spPr>
        <p:txBody>
          <a:bodyPr wrap="square" rtlCol="0">
            <a:spAutoFit/>
          </a:bodyPr>
          <a:lstStyle/>
          <a:p>
            <a:r>
              <a:rPr lang="en-CA" dirty="0"/>
              <a:t>You must know the following:</a:t>
            </a:r>
          </a:p>
        </p:txBody>
      </p:sp>
      <p:sp>
        <p:nvSpPr>
          <p:cNvPr id="8" name="TextBox 7"/>
          <p:cNvSpPr txBox="1"/>
          <p:nvPr/>
        </p:nvSpPr>
        <p:spPr>
          <a:xfrm>
            <a:off x="679731" y="2504805"/>
            <a:ext cx="10848971" cy="400110"/>
          </a:xfrm>
          <a:prstGeom prst="rect">
            <a:avLst/>
          </a:prstGeom>
          <a:solidFill>
            <a:srgbClr val="FFD1D1"/>
          </a:solidFill>
          <a:effectLst>
            <a:glow rad="139700">
              <a:schemeClr val="accent6">
                <a:satMod val="175000"/>
                <a:alpha val="40000"/>
              </a:schemeClr>
            </a:glow>
            <a:softEdge rad="38100"/>
          </a:effectLst>
        </p:spPr>
        <p:txBody>
          <a:bodyPr wrap="square" rtlCol="0">
            <a:spAutoFit/>
          </a:bodyPr>
          <a:lstStyle/>
          <a:p>
            <a:pPr algn="ctr"/>
            <a:r>
              <a:rPr lang="en-CA" sz="2000" dirty="0">
                <a:effectLst/>
              </a:rPr>
              <a:t>Our </a:t>
            </a:r>
            <a:r>
              <a:rPr lang="en-CA" sz="2000" b="1" i="1" dirty="0">
                <a:effectLst/>
              </a:rPr>
              <a:t>goal</a:t>
            </a:r>
            <a:r>
              <a:rPr lang="en-CA" sz="2000" dirty="0">
                <a:effectLst/>
              </a:rPr>
              <a:t> is to </a:t>
            </a:r>
            <a:r>
              <a:rPr lang="en-CA" sz="2000" dirty="0"/>
              <a:t>import data and then use Excel provided functions to the data in our formula.</a:t>
            </a:r>
            <a:endParaRPr lang="en-CA" sz="2000" dirty="0">
              <a:effectLst/>
            </a:endParaRPr>
          </a:p>
        </p:txBody>
      </p:sp>
      <p:sp>
        <p:nvSpPr>
          <p:cNvPr id="9" name="TextBox 8"/>
          <p:cNvSpPr txBox="1"/>
          <p:nvPr/>
        </p:nvSpPr>
        <p:spPr>
          <a:xfrm>
            <a:off x="679731" y="3206928"/>
            <a:ext cx="3911319" cy="369332"/>
          </a:xfrm>
          <a:prstGeom prst="rect">
            <a:avLst/>
          </a:prstGeom>
          <a:noFill/>
        </p:spPr>
        <p:txBody>
          <a:bodyPr wrap="square" rtlCol="0">
            <a:spAutoFit/>
          </a:bodyPr>
          <a:lstStyle/>
          <a:p>
            <a:r>
              <a:rPr lang="en-CA" dirty="0"/>
              <a:t>To accomplish our goal we will have to:</a:t>
            </a:r>
          </a:p>
        </p:txBody>
      </p:sp>
      <p:sp>
        <p:nvSpPr>
          <p:cNvPr id="10" name="TextBox 9"/>
          <p:cNvSpPr txBox="1"/>
          <p:nvPr/>
        </p:nvSpPr>
        <p:spPr>
          <a:xfrm>
            <a:off x="838199" y="3576260"/>
            <a:ext cx="7934865" cy="369332"/>
          </a:xfrm>
          <a:prstGeom prst="rect">
            <a:avLst/>
          </a:prstGeom>
          <a:noFill/>
        </p:spPr>
        <p:txBody>
          <a:bodyPr wrap="square" rtlCol="0">
            <a:spAutoFit/>
          </a:bodyPr>
          <a:lstStyle/>
          <a:p>
            <a:pPr marL="342900" indent="-342900">
              <a:buAutoNum type="arabicPeriod"/>
            </a:pPr>
            <a:r>
              <a:rPr lang="en-CA" dirty="0"/>
              <a:t>Learn how to connect to an outside source of data and to import data.</a:t>
            </a:r>
          </a:p>
        </p:txBody>
      </p:sp>
      <p:sp>
        <p:nvSpPr>
          <p:cNvPr id="11" name="TextBox 10"/>
          <p:cNvSpPr txBox="1"/>
          <p:nvPr/>
        </p:nvSpPr>
        <p:spPr>
          <a:xfrm>
            <a:off x="838199" y="3945592"/>
            <a:ext cx="7934865" cy="369332"/>
          </a:xfrm>
          <a:prstGeom prst="rect">
            <a:avLst/>
          </a:prstGeom>
          <a:noFill/>
        </p:spPr>
        <p:txBody>
          <a:bodyPr wrap="square" rtlCol="0">
            <a:spAutoFit/>
          </a:bodyPr>
          <a:lstStyle/>
          <a:p>
            <a:pPr marL="342900" indent="-342900">
              <a:buFont typeface="+mj-lt"/>
              <a:buAutoNum type="arabicPeriod" startAt="2"/>
            </a:pPr>
            <a:r>
              <a:rPr lang="en-CA" dirty="0"/>
              <a:t>Know how to use the appropriate function(s) on the data to achieve our goal. </a:t>
            </a:r>
          </a:p>
        </p:txBody>
      </p:sp>
      <p:sp>
        <p:nvSpPr>
          <p:cNvPr id="12" name="TextBox 11"/>
          <p:cNvSpPr txBox="1"/>
          <p:nvPr/>
        </p:nvSpPr>
        <p:spPr>
          <a:xfrm>
            <a:off x="1046525" y="1204178"/>
            <a:ext cx="9502494" cy="369332"/>
          </a:xfrm>
          <a:prstGeom prst="rect">
            <a:avLst/>
          </a:prstGeom>
          <a:noFill/>
        </p:spPr>
        <p:txBody>
          <a:bodyPr wrap="square" rtlCol="0">
            <a:spAutoFit/>
          </a:bodyPr>
          <a:lstStyle/>
          <a:p>
            <a:pPr marL="800100" lvl="1" indent="-342900">
              <a:buAutoNum type="arabicPeriod"/>
            </a:pPr>
            <a:r>
              <a:rPr lang="en-CA" dirty="0"/>
              <a:t>What are ribbons both regular and contextual.</a:t>
            </a:r>
          </a:p>
        </p:txBody>
      </p:sp>
      <p:sp>
        <p:nvSpPr>
          <p:cNvPr id="14" name="TextBox 13"/>
          <p:cNvSpPr txBox="1"/>
          <p:nvPr/>
        </p:nvSpPr>
        <p:spPr>
          <a:xfrm>
            <a:off x="1046525" y="1505240"/>
            <a:ext cx="9572831" cy="369332"/>
          </a:xfrm>
          <a:prstGeom prst="rect">
            <a:avLst/>
          </a:prstGeom>
          <a:noFill/>
        </p:spPr>
        <p:txBody>
          <a:bodyPr wrap="square" rtlCol="0">
            <a:spAutoFit/>
          </a:bodyPr>
          <a:lstStyle/>
          <a:p>
            <a:pPr marL="800100" lvl="1" indent="-342900">
              <a:buFont typeface="+mj-lt"/>
              <a:buAutoNum type="arabicPeriod" startAt="2"/>
            </a:pPr>
            <a:r>
              <a:rPr lang="en-CA" dirty="0"/>
              <a:t>What are spreadsheets, how to navigate them, and how do you create more of them.</a:t>
            </a:r>
          </a:p>
        </p:txBody>
      </p:sp>
      <p:sp>
        <p:nvSpPr>
          <p:cNvPr id="15" name="TextBox 14"/>
          <p:cNvSpPr txBox="1"/>
          <p:nvPr/>
        </p:nvSpPr>
        <p:spPr>
          <a:xfrm>
            <a:off x="1514482" y="1794792"/>
            <a:ext cx="9929773" cy="369332"/>
          </a:xfrm>
          <a:prstGeom prst="rect">
            <a:avLst/>
          </a:prstGeom>
          <a:noFill/>
        </p:spPr>
        <p:txBody>
          <a:bodyPr wrap="square" rtlCol="0">
            <a:spAutoFit/>
          </a:bodyPr>
          <a:lstStyle/>
          <a:p>
            <a:pPr marL="342900" indent="-342900">
              <a:buFont typeface="+mj-lt"/>
              <a:buAutoNum type="arabicPeriod" startAt="3"/>
            </a:pPr>
            <a:r>
              <a:rPr lang="en-CA" dirty="0"/>
              <a:t>What is a dialog box and what is a window pane.</a:t>
            </a:r>
          </a:p>
        </p:txBody>
      </p:sp>
      <p:sp>
        <p:nvSpPr>
          <p:cNvPr id="29" name="TextBox 28"/>
          <p:cNvSpPr txBox="1"/>
          <p:nvPr/>
        </p:nvSpPr>
        <p:spPr>
          <a:xfrm>
            <a:off x="1046525" y="548520"/>
            <a:ext cx="1658569" cy="369332"/>
          </a:xfrm>
          <a:prstGeom prst="rect">
            <a:avLst/>
          </a:prstGeom>
          <a:noFill/>
        </p:spPr>
        <p:txBody>
          <a:bodyPr wrap="square" rtlCol="0">
            <a:spAutoFit/>
          </a:bodyPr>
          <a:lstStyle/>
          <a:p>
            <a:pPr algn="r"/>
            <a:r>
              <a:rPr lang="en-CA" b="1" i="1" dirty="0"/>
              <a:t>Assumption 1</a:t>
            </a:r>
            <a:r>
              <a:rPr lang="en-CA" dirty="0"/>
              <a:t>:</a:t>
            </a:r>
          </a:p>
        </p:txBody>
      </p:sp>
      <p:sp>
        <p:nvSpPr>
          <p:cNvPr id="30" name="TextBox 29"/>
          <p:cNvSpPr txBox="1"/>
          <p:nvPr/>
        </p:nvSpPr>
        <p:spPr>
          <a:xfrm>
            <a:off x="1151295" y="900539"/>
            <a:ext cx="1553799" cy="369332"/>
          </a:xfrm>
          <a:prstGeom prst="rect">
            <a:avLst/>
          </a:prstGeom>
          <a:noFill/>
        </p:spPr>
        <p:txBody>
          <a:bodyPr wrap="square" rtlCol="0">
            <a:spAutoFit/>
          </a:bodyPr>
          <a:lstStyle/>
          <a:p>
            <a:pPr algn="r"/>
            <a:r>
              <a:rPr lang="en-CA" b="1" i="1" dirty="0"/>
              <a:t>Assumption 2</a:t>
            </a:r>
            <a:r>
              <a:rPr lang="en-CA" dirty="0"/>
              <a:t>:</a:t>
            </a:r>
          </a:p>
        </p:txBody>
      </p:sp>
      <p:sp>
        <p:nvSpPr>
          <p:cNvPr id="44" name="TextBox 43"/>
          <p:cNvSpPr txBox="1"/>
          <p:nvPr/>
        </p:nvSpPr>
        <p:spPr>
          <a:xfrm>
            <a:off x="838199" y="4380084"/>
            <a:ext cx="7934865" cy="369332"/>
          </a:xfrm>
          <a:prstGeom prst="rect">
            <a:avLst/>
          </a:prstGeom>
          <a:noFill/>
        </p:spPr>
        <p:txBody>
          <a:bodyPr wrap="square" rtlCol="0">
            <a:spAutoFit/>
          </a:bodyPr>
          <a:lstStyle/>
          <a:p>
            <a:pPr marL="342900" indent="-342900">
              <a:buFont typeface="+mj-lt"/>
              <a:buAutoNum type="arabicPeriod" startAt="3"/>
            </a:pPr>
            <a:r>
              <a:rPr lang="en-CA" dirty="0"/>
              <a:t>Learn how to step through our formula(s) and troubleshoot possible issues.</a:t>
            </a:r>
          </a:p>
        </p:txBody>
      </p:sp>
      <p:sp>
        <p:nvSpPr>
          <p:cNvPr id="2" name="TextBox 1"/>
          <p:cNvSpPr txBox="1"/>
          <p:nvPr/>
        </p:nvSpPr>
        <p:spPr>
          <a:xfrm>
            <a:off x="679732" y="4885585"/>
            <a:ext cx="1787244" cy="400110"/>
          </a:xfrm>
          <a:prstGeom prst="rect">
            <a:avLst/>
          </a:prstGeom>
          <a:solidFill>
            <a:srgbClr val="FFD1D1"/>
          </a:solidFill>
          <a:effectLst>
            <a:glow rad="139700">
              <a:schemeClr val="accent6">
                <a:satMod val="175000"/>
                <a:alpha val="40000"/>
              </a:schemeClr>
            </a:glow>
            <a:softEdge rad="38100"/>
          </a:effectLst>
        </p:spPr>
        <p:txBody>
          <a:bodyPr wrap="square" rtlCol="0">
            <a:spAutoFit/>
          </a:bodyPr>
          <a:lstStyle>
            <a:defPPr>
              <a:defRPr lang="en-US"/>
            </a:defPPr>
            <a:lvl1pPr algn="ctr">
              <a:defRPr sz="2000">
                <a:effectLst/>
              </a:defRPr>
            </a:lvl1pPr>
          </a:lstStyle>
          <a:p>
            <a:r>
              <a:rPr lang="en-CA" dirty="0">
                <a:solidFill>
                  <a:srgbClr val="00B050"/>
                </a:solidFill>
              </a:rPr>
              <a:t>Definitions</a:t>
            </a:r>
            <a:r>
              <a:rPr lang="en-CA" dirty="0"/>
              <a:t> …</a:t>
            </a:r>
          </a:p>
        </p:txBody>
      </p:sp>
      <p:sp>
        <p:nvSpPr>
          <p:cNvPr id="3" name="TextBox 2"/>
          <p:cNvSpPr txBox="1"/>
          <p:nvPr/>
        </p:nvSpPr>
        <p:spPr>
          <a:xfrm>
            <a:off x="809624" y="5439583"/>
            <a:ext cx="10791826" cy="646331"/>
          </a:xfrm>
          <a:prstGeom prst="rect">
            <a:avLst/>
          </a:prstGeom>
          <a:noFill/>
          <a:ln w="19050">
            <a:solidFill>
              <a:srgbClr val="00B050"/>
            </a:solidFill>
          </a:ln>
        </p:spPr>
        <p:txBody>
          <a:bodyPr wrap="square" rtlCol="0">
            <a:spAutoFit/>
          </a:bodyPr>
          <a:lstStyle/>
          <a:p>
            <a:r>
              <a:rPr lang="en-CA" b="1" i="1" dirty="0">
                <a:solidFill>
                  <a:srgbClr val="00B050"/>
                </a:solidFill>
              </a:rPr>
              <a:t>Formula</a:t>
            </a:r>
            <a:r>
              <a:rPr lang="en-CA" dirty="0">
                <a:solidFill>
                  <a:srgbClr val="00B050"/>
                </a:solidFill>
              </a:rPr>
              <a:t> </a:t>
            </a:r>
            <a:r>
              <a:rPr lang="en-CA" dirty="0"/>
              <a:t>– A formula is a mathematical expression telling Excel what mathematical operation(s) to perform upon</a:t>
            </a:r>
          </a:p>
          <a:p>
            <a:pPr marL="990600"/>
            <a:r>
              <a:rPr lang="en-CA" dirty="0"/>
              <a:t>specific value(s).</a:t>
            </a:r>
          </a:p>
        </p:txBody>
      </p:sp>
      <p:sp>
        <p:nvSpPr>
          <p:cNvPr id="46" name="TextBox 45"/>
          <p:cNvSpPr txBox="1"/>
          <p:nvPr/>
        </p:nvSpPr>
        <p:spPr>
          <a:xfrm>
            <a:off x="809624" y="6178247"/>
            <a:ext cx="10791826" cy="369332"/>
          </a:xfrm>
          <a:prstGeom prst="rect">
            <a:avLst/>
          </a:prstGeom>
          <a:noFill/>
          <a:ln w="19050">
            <a:solidFill>
              <a:srgbClr val="00B050"/>
            </a:solidFill>
          </a:ln>
        </p:spPr>
        <p:txBody>
          <a:bodyPr wrap="square" rtlCol="0">
            <a:spAutoFit/>
          </a:bodyPr>
          <a:lstStyle/>
          <a:p>
            <a:r>
              <a:rPr lang="en-CA" b="1" i="1" dirty="0">
                <a:solidFill>
                  <a:srgbClr val="00B050"/>
                </a:solidFill>
              </a:rPr>
              <a:t>Function</a:t>
            </a:r>
            <a:r>
              <a:rPr lang="en-CA" dirty="0">
                <a:solidFill>
                  <a:srgbClr val="00B050"/>
                </a:solidFill>
              </a:rPr>
              <a:t> </a:t>
            </a:r>
            <a:r>
              <a:rPr lang="en-CA" dirty="0"/>
              <a:t>– A function is a predefined formula available in Excel.  All you need to do is plug in the appropriate data.</a:t>
            </a:r>
          </a:p>
        </p:txBody>
      </p:sp>
    </p:spTree>
    <p:extLst>
      <p:ext uri="{BB962C8B-B14F-4D97-AF65-F5344CB8AC3E}">
        <p14:creationId xmlns:p14="http://schemas.microsoft.com/office/powerpoint/2010/main" val="132592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5"/>
                                        </p:tgtEl>
                                      </p:cBhvr>
                                    </p:animEffect>
                                    <p:animScale>
                                      <p:cBhvr>
                                        <p:cTn id="13" dur="250" autoRev="1" fill="hold"/>
                                        <p:tgtEl>
                                          <p:spTgt spid="5"/>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p:cTn id="18" dur="500" fill="hold"/>
                                        <p:tgtEl>
                                          <p:spTgt spid="29"/>
                                        </p:tgtEl>
                                        <p:attrNameLst>
                                          <p:attrName>ppt_w</p:attrName>
                                        </p:attrNameLst>
                                      </p:cBhvr>
                                      <p:tavLst>
                                        <p:tav tm="0">
                                          <p:val>
                                            <p:fltVal val="0"/>
                                          </p:val>
                                        </p:tav>
                                        <p:tav tm="100000">
                                          <p:val>
                                            <p:strVal val="#ppt_w"/>
                                          </p:val>
                                        </p:tav>
                                      </p:tavLst>
                                    </p:anim>
                                    <p:anim calcmode="lin" valueType="num">
                                      <p:cBhvr>
                                        <p:cTn id="19" dur="500" fill="hold"/>
                                        <p:tgtEl>
                                          <p:spTgt spid="29"/>
                                        </p:tgtEl>
                                        <p:attrNameLst>
                                          <p:attrName>ppt_h</p:attrName>
                                        </p:attrNameLst>
                                      </p:cBhvr>
                                      <p:tavLst>
                                        <p:tav tm="0">
                                          <p:val>
                                            <p:fltVal val="0"/>
                                          </p:val>
                                        </p:tav>
                                        <p:tav tm="100000">
                                          <p:val>
                                            <p:strVal val="#ppt_h"/>
                                          </p:val>
                                        </p:tav>
                                      </p:tavLst>
                                    </p:anim>
                                    <p:animEffect transition="in" filter="fade">
                                      <p:cBhvr>
                                        <p:cTn id="20" dur="500"/>
                                        <p:tgtEl>
                                          <p:spTgt spid="29"/>
                                        </p:tgtEl>
                                      </p:cBhvr>
                                    </p:animEffect>
                                  </p:childTnLst>
                                </p:cTn>
                              </p:par>
                            </p:childTnLst>
                          </p:cTn>
                        </p:par>
                        <p:par>
                          <p:cTn id="21" fill="hold">
                            <p:stCondLst>
                              <p:cond delay="500"/>
                            </p:stCondLst>
                            <p:childTnLst>
                              <p:par>
                                <p:cTn id="22" presetID="26" presetClass="emph" presetSubtype="0" fill="hold" grpId="1" nodeType="afterEffect">
                                  <p:stCondLst>
                                    <p:cond delay="0"/>
                                  </p:stCondLst>
                                  <p:childTnLst>
                                    <p:animEffect transition="out" filter="fade">
                                      <p:cBhvr>
                                        <p:cTn id="23" dur="500" tmFilter="0, 0; .2, .5; .8, .5; 1, 0"/>
                                        <p:tgtEl>
                                          <p:spTgt spid="29"/>
                                        </p:tgtEl>
                                      </p:cBhvr>
                                    </p:animEffect>
                                    <p:animScale>
                                      <p:cBhvr>
                                        <p:cTn id="24" dur="250" autoRev="1" fill="hold"/>
                                        <p:tgtEl>
                                          <p:spTgt spid="29"/>
                                        </p:tgtEl>
                                      </p:cBhvr>
                                      <p:by x="105000" y="105000"/>
                                    </p:animScale>
                                  </p:childTnLst>
                                </p:cTn>
                              </p:par>
                            </p:childTnLst>
                          </p:cTn>
                        </p:par>
                        <p:par>
                          <p:cTn id="25" fill="hold">
                            <p:stCondLst>
                              <p:cond delay="1000"/>
                            </p:stCondLst>
                            <p:childTnLst>
                              <p:par>
                                <p:cTn id="26" presetID="31" presetClass="entr" presetSubtype="0"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 calcmode="lin" valueType="num">
                                      <p:cBhvr>
                                        <p:cTn id="30" dur="1000" fill="hold"/>
                                        <p:tgtEl>
                                          <p:spTgt spid="6"/>
                                        </p:tgtEl>
                                        <p:attrNameLst>
                                          <p:attrName>style.rotation</p:attrName>
                                        </p:attrNameLst>
                                      </p:cBhvr>
                                      <p:tavLst>
                                        <p:tav tm="0">
                                          <p:val>
                                            <p:fltVal val="90"/>
                                          </p:val>
                                        </p:tav>
                                        <p:tav tm="100000">
                                          <p:val>
                                            <p:fltVal val="0"/>
                                          </p:val>
                                        </p:tav>
                                      </p:tavLst>
                                    </p:anim>
                                    <p:animEffect transition="in" filter="fade">
                                      <p:cBhvr>
                                        <p:cTn id="31" dur="1000"/>
                                        <p:tgtEl>
                                          <p:spTgt spid="6"/>
                                        </p:tgtEl>
                                      </p:cBhvr>
                                    </p:animEffect>
                                  </p:childTnLst>
                                </p:cTn>
                              </p:par>
                            </p:childTnLst>
                          </p:cTn>
                        </p:par>
                        <p:par>
                          <p:cTn id="32" fill="hold">
                            <p:stCondLst>
                              <p:cond delay="2000"/>
                            </p:stCondLst>
                            <p:childTnLst>
                              <p:par>
                                <p:cTn id="33" presetID="53" presetClass="entr" presetSubtype="16"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p:cTn id="35" dur="500" fill="hold"/>
                                        <p:tgtEl>
                                          <p:spTgt spid="31"/>
                                        </p:tgtEl>
                                        <p:attrNameLst>
                                          <p:attrName>ppt_w</p:attrName>
                                        </p:attrNameLst>
                                      </p:cBhvr>
                                      <p:tavLst>
                                        <p:tav tm="0">
                                          <p:val>
                                            <p:fltVal val="0"/>
                                          </p:val>
                                        </p:tav>
                                        <p:tav tm="100000">
                                          <p:val>
                                            <p:strVal val="#ppt_w"/>
                                          </p:val>
                                        </p:tav>
                                      </p:tavLst>
                                    </p:anim>
                                    <p:anim calcmode="lin" valueType="num">
                                      <p:cBhvr>
                                        <p:cTn id="36" dur="500" fill="hold"/>
                                        <p:tgtEl>
                                          <p:spTgt spid="31"/>
                                        </p:tgtEl>
                                        <p:attrNameLst>
                                          <p:attrName>ppt_h</p:attrName>
                                        </p:attrNameLst>
                                      </p:cBhvr>
                                      <p:tavLst>
                                        <p:tav tm="0">
                                          <p:val>
                                            <p:fltVal val="0"/>
                                          </p:val>
                                        </p:tav>
                                        <p:tav tm="100000">
                                          <p:val>
                                            <p:strVal val="#ppt_h"/>
                                          </p:val>
                                        </p:tav>
                                      </p:tavLst>
                                    </p:anim>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p:cTn id="42" dur="500" fill="hold"/>
                                        <p:tgtEl>
                                          <p:spTgt spid="30"/>
                                        </p:tgtEl>
                                        <p:attrNameLst>
                                          <p:attrName>ppt_w</p:attrName>
                                        </p:attrNameLst>
                                      </p:cBhvr>
                                      <p:tavLst>
                                        <p:tav tm="0">
                                          <p:val>
                                            <p:fltVal val="0"/>
                                          </p:val>
                                        </p:tav>
                                        <p:tav tm="100000">
                                          <p:val>
                                            <p:strVal val="#ppt_w"/>
                                          </p:val>
                                        </p:tav>
                                      </p:tavLst>
                                    </p:anim>
                                    <p:anim calcmode="lin" valueType="num">
                                      <p:cBhvr>
                                        <p:cTn id="43" dur="500" fill="hold"/>
                                        <p:tgtEl>
                                          <p:spTgt spid="30"/>
                                        </p:tgtEl>
                                        <p:attrNameLst>
                                          <p:attrName>ppt_h</p:attrName>
                                        </p:attrNameLst>
                                      </p:cBhvr>
                                      <p:tavLst>
                                        <p:tav tm="0">
                                          <p:val>
                                            <p:fltVal val="0"/>
                                          </p:val>
                                        </p:tav>
                                        <p:tav tm="100000">
                                          <p:val>
                                            <p:strVal val="#ppt_h"/>
                                          </p:val>
                                        </p:tav>
                                      </p:tavLst>
                                    </p:anim>
                                    <p:animEffect transition="in" filter="fade">
                                      <p:cBhvr>
                                        <p:cTn id="44" dur="500"/>
                                        <p:tgtEl>
                                          <p:spTgt spid="30"/>
                                        </p:tgtEl>
                                      </p:cBhvr>
                                    </p:animEffect>
                                  </p:childTnLst>
                                </p:cTn>
                              </p:par>
                            </p:childTnLst>
                          </p:cTn>
                        </p:par>
                        <p:par>
                          <p:cTn id="45" fill="hold">
                            <p:stCondLst>
                              <p:cond delay="500"/>
                            </p:stCondLst>
                            <p:childTnLst>
                              <p:par>
                                <p:cTn id="46" presetID="26" presetClass="emph" presetSubtype="0" fill="hold" grpId="1" nodeType="afterEffect">
                                  <p:stCondLst>
                                    <p:cond delay="0"/>
                                  </p:stCondLst>
                                  <p:childTnLst>
                                    <p:animEffect transition="out" filter="fade">
                                      <p:cBhvr>
                                        <p:cTn id="47" dur="500" tmFilter="0, 0; .2, .5; .8, .5; 1, 0"/>
                                        <p:tgtEl>
                                          <p:spTgt spid="30"/>
                                        </p:tgtEl>
                                      </p:cBhvr>
                                    </p:animEffect>
                                    <p:animScale>
                                      <p:cBhvr>
                                        <p:cTn id="48" dur="250" autoRev="1" fill="hold"/>
                                        <p:tgtEl>
                                          <p:spTgt spid="30"/>
                                        </p:tgtEl>
                                      </p:cBhvr>
                                      <p:by x="105000" y="105000"/>
                                    </p:animScale>
                                  </p:childTnLst>
                                </p:cTn>
                              </p:par>
                            </p:childTnLst>
                          </p:cTn>
                        </p:par>
                        <p:par>
                          <p:cTn id="49" fill="hold">
                            <p:stCondLst>
                              <p:cond delay="1000"/>
                            </p:stCondLst>
                            <p:childTnLst>
                              <p:par>
                                <p:cTn id="50" presetID="31" presetClass="entr" presetSubtype="0" fill="hold" grpId="0" nodeType="after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p:cTn id="52" dur="1000" fill="hold"/>
                                        <p:tgtEl>
                                          <p:spTgt spid="7"/>
                                        </p:tgtEl>
                                        <p:attrNameLst>
                                          <p:attrName>ppt_w</p:attrName>
                                        </p:attrNameLst>
                                      </p:cBhvr>
                                      <p:tavLst>
                                        <p:tav tm="0">
                                          <p:val>
                                            <p:fltVal val="0"/>
                                          </p:val>
                                        </p:tav>
                                        <p:tav tm="100000">
                                          <p:val>
                                            <p:strVal val="#ppt_w"/>
                                          </p:val>
                                        </p:tav>
                                      </p:tavLst>
                                    </p:anim>
                                    <p:anim calcmode="lin" valueType="num">
                                      <p:cBhvr>
                                        <p:cTn id="53" dur="1000" fill="hold"/>
                                        <p:tgtEl>
                                          <p:spTgt spid="7"/>
                                        </p:tgtEl>
                                        <p:attrNameLst>
                                          <p:attrName>ppt_h</p:attrName>
                                        </p:attrNameLst>
                                      </p:cBhvr>
                                      <p:tavLst>
                                        <p:tav tm="0">
                                          <p:val>
                                            <p:fltVal val="0"/>
                                          </p:val>
                                        </p:tav>
                                        <p:tav tm="100000">
                                          <p:val>
                                            <p:strVal val="#ppt_h"/>
                                          </p:val>
                                        </p:tav>
                                      </p:tavLst>
                                    </p:anim>
                                    <p:anim calcmode="lin" valueType="num">
                                      <p:cBhvr>
                                        <p:cTn id="54" dur="1000" fill="hold"/>
                                        <p:tgtEl>
                                          <p:spTgt spid="7"/>
                                        </p:tgtEl>
                                        <p:attrNameLst>
                                          <p:attrName>style.rotation</p:attrName>
                                        </p:attrNameLst>
                                      </p:cBhvr>
                                      <p:tavLst>
                                        <p:tav tm="0">
                                          <p:val>
                                            <p:fltVal val="90"/>
                                          </p:val>
                                        </p:tav>
                                        <p:tav tm="100000">
                                          <p:val>
                                            <p:fltVal val="0"/>
                                          </p:val>
                                        </p:tav>
                                      </p:tavLst>
                                    </p:anim>
                                    <p:animEffect transition="in" filter="fade">
                                      <p:cBhvr>
                                        <p:cTn id="55" dur="1000"/>
                                        <p:tgtEl>
                                          <p:spTgt spid="7"/>
                                        </p:tgtEl>
                                      </p:cBhvr>
                                    </p:animEffect>
                                  </p:childTnLst>
                                </p:cTn>
                              </p:par>
                            </p:childTnLst>
                          </p:cTn>
                        </p:par>
                        <p:par>
                          <p:cTn id="56" fill="hold">
                            <p:stCondLst>
                              <p:cond delay="2000"/>
                            </p:stCondLst>
                            <p:childTnLst>
                              <p:par>
                                <p:cTn id="57" presetID="53" presetClass="entr" presetSubtype="16" fill="hold" grpId="0" nodeType="after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childTnLst>
                          </p:cTn>
                        </p:par>
                      </p:childTnLst>
                    </p:cTn>
                  </p:par>
                  <p:par>
                    <p:cTn id="62" fill="hold">
                      <p:stCondLst>
                        <p:cond delay="indefinite"/>
                      </p:stCondLst>
                      <p:childTnLst>
                        <p:par>
                          <p:cTn id="63" fill="hold">
                            <p:stCondLst>
                              <p:cond delay="0"/>
                            </p:stCondLst>
                            <p:childTnLst>
                              <p:par>
                                <p:cTn id="64" presetID="31" presetClass="entr" presetSubtype="0"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 calcmode="lin" valueType="num">
                                      <p:cBhvr>
                                        <p:cTn id="66" dur="1000" fill="hold"/>
                                        <p:tgtEl>
                                          <p:spTgt spid="12"/>
                                        </p:tgtEl>
                                        <p:attrNameLst>
                                          <p:attrName>ppt_w</p:attrName>
                                        </p:attrNameLst>
                                      </p:cBhvr>
                                      <p:tavLst>
                                        <p:tav tm="0">
                                          <p:val>
                                            <p:fltVal val="0"/>
                                          </p:val>
                                        </p:tav>
                                        <p:tav tm="100000">
                                          <p:val>
                                            <p:strVal val="#ppt_w"/>
                                          </p:val>
                                        </p:tav>
                                      </p:tavLst>
                                    </p:anim>
                                    <p:anim calcmode="lin" valueType="num">
                                      <p:cBhvr>
                                        <p:cTn id="67" dur="1000" fill="hold"/>
                                        <p:tgtEl>
                                          <p:spTgt spid="12"/>
                                        </p:tgtEl>
                                        <p:attrNameLst>
                                          <p:attrName>ppt_h</p:attrName>
                                        </p:attrNameLst>
                                      </p:cBhvr>
                                      <p:tavLst>
                                        <p:tav tm="0">
                                          <p:val>
                                            <p:fltVal val="0"/>
                                          </p:val>
                                        </p:tav>
                                        <p:tav tm="100000">
                                          <p:val>
                                            <p:strVal val="#ppt_h"/>
                                          </p:val>
                                        </p:tav>
                                      </p:tavLst>
                                    </p:anim>
                                    <p:anim calcmode="lin" valueType="num">
                                      <p:cBhvr>
                                        <p:cTn id="68" dur="1000" fill="hold"/>
                                        <p:tgtEl>
                                          <p:spTgt spid="12"/>
                                        </p:tgtEl>
                                        <p:attrNameLst>
                                          <p:attrName>style.rotation</p:attrName>
                                        </p:attrNameLst>
                                      </p:cBhvr>
                                      <p:tavLst>
                                        <p:tav tm="0">
                                          <p:val>
                                            <p:fltVal val="90"/>
                                          </p:val>
                                        </p:tav>
                                        <p:tav tm="100000">
                                          <p:val>
                                            <p:fltVal val="0"/>
                                          </p:val>
                                        </p:tav>
                                      </p:tavLst>
                                    </p:anim>
                                    <p:animEffect transition="in" filter="fade">
                                      <p:cBhvr>
                                        <p:cTn id="69" dur="1000"/>
                                        <p:tgtEl>
                                          <p:spTgt spid="12"/>
                                        </p:tgtEl>
                                      </p:cBhvr>
                                    </p:animEffect>
                                  </p:childTnLst>
                                </p:cTn>
                              </p:par>
                            </p:childTnLst>
                          </p:cTn>
                        </p:par>
                        <p:par>
                          <p:cTn id="70" fill="hold">
                            <p:stCondLst>
                              <p:cond delay="1000"/>
                            </p:stCondLst>
                            <p:childTnLst>
                              <p:par>
                                <p:cTn id="71" presetID="53" presetClass="entr" presetSubtype="16" fill="hold" grpId="0" nodeType="afterEffect">
                                  <p:stCondLst>
                                    <p:cond delay="0"/>
                                  </p:stCondLst>
                                  <p:childTnLst>
                                    <p:set>
                                      <p:cBhvr>
                                        <p:cTn id="72" dur="1" fill="hold">
                                          <p:stCondLst>
                                            <p:cond delay="0"/>
                                          </p:stCondLst>
                                        </p:cTn>
                                        <p:tgtEl>
                                          <p:spTgt spid="33"/>
                                        </p:tgtEl>
                                        <p:attrNameLst>
                                          <p:attrName>style.visibility</p:attrName>
                                        </p:attrNameLst>
                                      </p:cBhvr>
                                      <p:to>
                                        <p:strVal val="visible"/>
                                      </p:to>
                                    </p:set>
                                    <p:anim calcmode="lin" valueType="num">
                                      <p:cBhvr>
                                        <p:cTn id="73" dur="500" fill="hold"/>
                                        <p:tgtEl>
                                          <p:spTgt spid="33"/>
                                        </p:tgtEl>
                                        <p:attrNameLst>
                                          <p:attrName>ppt_w</p:attrName>
                                        </p:attrNameLst>
                                      </p:cBhvr>
                                      <p:tavLst>
                                        <p:tav tm="0">
                                          <p:val>
                                            <p:fltVal val="0"/>
                                          </p:val>
                                        </p:tav>
                                        <p:tav tm="100000">
                                          <p:val>
                                            <p:strVal val="#ppt_w"/>
                                          </p:val>
                                        </p:tav>
                                      </p:tavLst>
                                    </p:anim>
                                    <p:anim calcmode="lin" valueType="num">
                                      <p:cBhvr>
                                        <p:cTn id="74" dur="500" fill="hold"/>
                                        <p:tgtEl>
                                          <p:spTgt spid="33"/>
                                        </p:tgtEl>
                                        <p:attrNameLst>
                                          <p:attrName>ppt_h</p:attrName>
                                        </p:attrNameLst>
                                      </p:cBhvr>
                                      <p:tavLst>
                                        <p:tav tm="0">
                                          <p:val>
                                            <p:fltVal val="0"/>
                                          </p:val>
                                        </p:tav>
                                        <p:tav tm="100000">
                                          <p:val>
                                            <p:strVal val="#ppt_h"/>
                                          </p:val>
                                        </p:tav>
                                      </p:tavLst>
                                    </p:anim>
                                    <p:animEffect transition="in" filter="fade">
                                      <p:cBhvr>
                                        <p:cTn id="75" dur="500"/>
                                        <p:tgtEl>
                                          <p:spTgt spid="33"/>
                                        </p:tgtEl>
                                      </p:cBhvr>
                                    </p:animEffect>
                                  </p:childTnLst>
                                </p:cTn>
                              </p:par>
                            </p:childTnLst>
                          </p:cTn>
                        </p:par>
                      </p:childTnLst>
                    </p:cTn>
                  </p:par>
                  <p:par>
                    <p:cTn id="76" fill="hold">
                      <p:stCondLst>
                        <p:cond delay="indefinite"/>
                      </p:stCondLst>
                      <p:childTnLst>
                        <p:par>
                          <p:cTn id="77" fill="hold">
                            <p:stCondLst>
                              <p:cond delay="0"/>
                            </p:stCondLst>
                            <p:childTnLst>
                              <p:par>
                                <p:cTn id="78" presetID="31" presetClass="entr" presetSubtype="0" fill="hold" grpId="0" nodeType="clickEffect">
                                  <p:stCondLst>
                                    <p:cond delay="0"/>
                                  </p:stCondLst>
                                  <p:childTnLst>
                                    <p:set>
                                      <p:cBhvr>
                                        <p:cTn id="79" dur="1" fill="hold">
                                          <p:stCondLst>
                                            <p:cond delay="0"/>
                                          </p:stCondLst>
                                        </p:cTn>
                                        <p:tgtEl>
                                          <p:spTgt spid="14"/>
                                        </p:tgtEl>
                                        <p:attrNameLst>
                                          <p:attrName>style.visibility</p:attrName>
                                        </p:attrNameLst>
                                      </p:cBhvr>
                                      <p:to>
                                        <p:strVal val="visible"/>
                                      </p:to>
                                    </p:set>
                                    <p:anim calcmode="lin" valueType="num">
                                      <p:cBhvr>
                                        <p:cTn id="80" dur="1000" fill="hold"/>
                                        <p:tgtEl>
                                          <p:spTgt spid="14"/>
                                        </p:tgtEl>
                                        <p:attrNameLst>
                                          <p:attrName>ppt_w</p:attrName>
                                        </p:attrNameLst>
                                      </p:cBhvr>
                                      <p:tavLst>
                                        <p:tav tm="0">
                                          <p:val>
                                            <p:fltVal val="0"/>
                                          </p:val>
                                        </p:tav>
                                        <p:tav tm="100000">
                                          <p:val>
                                            <p:strVal val="#ppt_w"/>
                                          </p:val>
                                        </p:tav>
                                      </p:tavLst>
                                    </p:anim>
                                    <p:anim calcmode="lin" valueType="num">
                                      <p:cBhvr>
                                        <p:cTn id="81" dur="1000" fill="hold"/>
                                        <p:tgtEl>
                                          <p:spTgt spid="14"/>
                                        </p:tgtEl>
                                        <p:attrNameLst>
                                          <p:attrName>ppt_h</p:attrName>
                                        </p:attrNameLst>
                                      </p:cBhvr>
                                      <p:tavLst>
                                        <p:tav tm="0">
                                          <p:val>
                                            <p:fltVal val="0"/>
                                          </p:val>
                                        </p:tav>
                                        <p:tav tm="100000">
                                          <p:val>
                                            <p:strVal val="#ppt_h"/>
                                          </p:val>
                                        </p:tav>
                                      </p:tavLst>
                                    </p:anim>
                                    <p:anim calcmode="lin" valueType="num">
                                      <p:cBhvr>
                                        <p:cTn id="82" dur="1000" fill="hold"/>
                                        <p:tgtEl>
                                          <p:spTgt spid="14"/>
                                        </p:tgtEl>
                                        <p:attrNameLst>
                                          <p:attrName>style.rotation</p:attrName>
                                        </p:attrNameLst>
                                      </p:cBhvr>
                                      <p:tavLst>
                                        <p:tav tm="0">
                                          <p:val>
                                            <p:fltVal val="90"/>
                                          </p:val>
                                        </p:tav>
                                        <p:tav tm="100000">
                                          <p:val>
                                            <p:fltVal val="0"/>
                                          </p:val>
                                        </p:tav>
                                      </p:tavLst>
                                    </p:anim>
                                    <p:animEffect transition="in" filter="fade">
                                      <p:cBhvr>
                                        <p:cTn id="83" dur="1000"/>
                                        <p:tgtEl>
                                          <p:spTgt spid="14"/>
                                        </p:tgtEl>
                                      </p:cBhvr>
                                    </p:animEffect>
                                  </p:childTnLst>
                                </p:cTn>
                              </p:par>
                            </p:childTnLst>
                          </p:cTn>
                        </p:par>
                        <p:par>
                          <p:cTn id="84" fill="hold">
                            <p:stCondLst>
                              <p:cond delay="1000"/>
                            </p:stCondLst>
                            <p:childTnLst>
                              <p:par>
                                <p:cTn id="85" presetID="53" presetClass="entr" presetSubtype="16" fill="hold" grpId="0" nodeType="afterEffect">
                                  <p:stCondLst>
                                    <p:cond delay="0"/>
                                  </p:stCondLst>
                                  <p:childTnLst>
                                    <p:set>
                                      <p:cBhvr>
                                        <p:cTn id="86" dur="1" fill="hold">
                                          <p:stCondLst>
                                            <p:cond delay="0"/>
                                          </p:stCondLst>
                                        </p:cTn>
                                        <p:tgtEl>
                                          <p:spTgt spid="34"/>
                                        </p:tgtEl>
                                        <p:attrNameLst>
                                          <p:attrName>style.visibility</p:attrName>
                                        </p:attrNameLst>
                                      </p:cBhvr>
                                      <p:to>
                                        <p:strVal val="visible"/>
                                      </p:to>
                                    </p:set>
                                    <p:anim calcmode="lin" valueType="num">
                                      <p:cBhvr>
                                        <p:cTn id="87" dur="500" fill="hold"/>
                                        <p:tgtEl>
                                          <p:spTgt spid="34"/>
                                        </p:tgtEl>
                                        <p:attrNameLst>
                                          <p:attrName>ppt_w</p:attrName>
                                        </p:attrNameLst>
                                      </p:cBhvr>
                                      <p:tavLst>
                                        <p:tav tm="0">
                                          <p:val>
                                            <p:fltVal val="0"/>
                                          </p:val>
                                        </p:tav>
                                        <p:tav tm="100000">
                                          <p:val>
                                            <p:strVal val="#ppt_w"/>
                                          </p:val>
                                        </p:tav>
                                      </p:tavLst>
                                    </p:anim>
                                    <p:anim calcmode="lin" valueType="num">
                                      <p:cBhvr>
                                        <p:cTn id="88" dur="500" fill="hold"/>
                                        <p:tgtEl>
                                          <p:spTgt spid="34"/>
                                        </p:tgtEl>
                                        <p:attrNameLst>
                                          <p:attrName>ppt_h</p:attrName>
                                        </p:attrNameLst>
                                      </p:cBhvr>
                                      <p:tavLst>
                                        <p:tav tm="0">
                                          <p:val>
                                            <p:fltVal val="0"/>
                                          </p:val>
                                        </p:tav>
                                        <p:tav tm="100000">
                                          <p:val>
                                            <p:strVal val="#ppt_h"/>
                                          </p:val>
                                        </p:tav>
                                      </p:tavLst>
                                    </p:anim>
                                    <p:animEffect transition="in" filter="fade">
                                      <p:cBhvr>
                                        <p:cTn id="89" dur="500"/>
                                        <p:tgtEl>
                                          <p:spTgt spid="34"/>
                                        </p:tgtEl>
                                      </p:cBhvr>
                                    </p:animEffect>
                                  </p:childTnLst>
                                </p:cTn>
                              </p:par>
                            </p:childTnLst>
                          </p:cTn>
                        </p:par>
                      </p:childTnLst>
                    </p:cTn>
                  </p:par>
                  <p:par>
                    <p:cTn id="90" fill="hold">
                      <p:stCondLst>
                        <p:cond delay="indefinite"/>
                      </p:stCondLst>
                      <p:childTnLst>
                        <p:par>
                          <p:cTn id="91" fill="hold">
                            <p:stCondLst>
                              <p:cond delay="0"/>
                            </p:stCondLst>
                            <p:childTnLst>
                              <p:par>
                                <p:cTn id="92" presetID="31" presetClass="entr" presetSubtype="0" fill="hold" grpId="0" nodeType="clickEffect">
                                  <p:stCondLst>
                                    <p:cond delay="0"/>
                                  </p:stCondLst>
                                  <p:childTnLst>
                                    <p:set>
                                      <p:cBhvr>
                                        <p:cTn id="93" dur="1" fill="hold">
                                          <p:stCondLst>
                                            <p:cond delay="0"/>
                                          </p:stCondLst>
                                        </p:cTn>
                                        <p:tgtEl>
                                          <p:spTgt spid="15"/>
                                        </p:tgtEl>
                                        <p:attrNameLst>
                                          <p:attrName>style.visibility</p:attrName>
                                        </p:attrNameLst>
                                      </p:cBhvr>
                                      <p:to>
                                        <p:strVal val="visible"/>
                                      </p:to>
                                    </p:set>
                                    <p:anim calcmode="lin" valueType="num">
                                      <p:cBhvr>
                                        <p:cTn id="94" dur="1000" fill="hold"/>
                                        <p:tgtEl>
                                          <p:spTgt spid="15"/>
                                        </p:tgtEl>
                                        <p:attrNameLst>
                                          <p:attrName>ppt_w</p:attrName>
                                        </p:attrNameLst>
                                      </p:cBhvr>
                                      <p:tavLst>
                                        <p:tav tm="0">
                                          <p:val>
                                            <p:fltVal val="0"/>
                                          </p:val>
                                        </p:tav>
                                        <p:tav tm="100000">
                                          <p:val>
                                            <p:strVal val="#ppt_w"/>
                                          </p:val>
                                        </p:tav>
                                      </p:tavLst>
                                    </p:anim>
                                    <p:anim calcmode="lin" valueType="num">
                                      <p:cBhvr>
                                        <p:cTn id="95" dur="1000" fill="hold"/>
                                        <p:tgtEl>
                                          <p:spTgt spid="15"/>
                                        </p:tgtEl>
                                        <p:attrNameLst>
                                          <p:attrName>ppt_h</p:attrName>
                                        </p:attrNameLst>
                                      </p:cBhvr>
                                      <p:tavLst>
                                        <p:tav tm="0">
                                          <p:val>
                                            <p:fltVal val="0"/>
                                          </p:val>
                                        </p:tav>
                                        <p:tav tm="100000">
                                          <p:val>
                                            <p:strVal val="#ppt_h"/>
                                          </p:val>
                                        </p:tav>
                                      </p:tavLst>
                                    </p:anim>
                                    <p:anim calcmode="lin" valueType="num">
                                      <p:cBhvr>
                                        <p:cTn id="96" dur="1000" fill="hold"/>
                                        <p:tgtEl>
                                          <p:spTgt spid="15"/>
                                        </p:tgtEl>
                                        <p:attrNameLst>
                                          <p:attrName>style.rotation</p:attrName>
                                        </p:attrNameLst>
                                      </p:cBhvr>
                                      <p:tavLst>
                                        <p:tav tm="0">
                                          <p:val>
                                            <p:fltVal val="90"/>
                                          </p:val>
                                        </p:tav>
                                        <p:tav tm="100000">
                                          <p:val>
                                            <p:fltVal val="0"/>
                                          </p:val>
                                        </p:tav>
                                      </p:tavLst>
                                    </p:anim>
                                    <p:animEffect transition="in" filter="fade">
                                      <p:cBhvr>
                                        <p:cTn id="97" dur="1000"/>
                                        <p:tgtEl>
                                          <p:spTgt spid="15"/>
                                        </p:tgtEl>
                                      </p:cBhvr>
                                    </p:animEffect>
                                  </p:childTnLst>
                                </p:cTn>
                              </p:par>
                            </p:childTnLst>
                          </p:cTn>
                        </p:par>
                        <p:par>
                          <p:cTn id="98" fill="hold">
                            <p:stCondLst>
                              <p:cond delay="1000"/>
                            </p:stCondLst>
                            <p:childTnLst>
                              <p:par>
                                <p:cTn id="99" presetID="53" presetClass="entr" presetSubtype="16" fill="hold" grpId="0" nodeType="afterEffect">
                                  <p:stCondLst>
                                    <p:cond delay="0"/>
                                  </p:stCondLst>
                                  <p:childTnLst>
                                    <p:set>
                                      <p:cBhvr>
                                        <p:cTn id="100" dur="1" fill="hold">
                                          <p:stCondLst>
                                            <p:cond delay="0"/>
                                          </p:stCondLst>
                                        </p:cTn>
                                        <p:tgtEl>
                                          <p:spTgt spid="35"/>
                                        </p:tgtEl>
                                        <p:attrNameLst>
                                          <p:attrName>style.visibility</p:attrName>
                                        </p:attrNameLst>
                                      </p:cBhvr>
                                      <p:to>
                                        <p:strVal val="visible"/>
                                      </p:to>
                                    </p:set>
                                    <p:anim calcmode="lin" valueType="num">
                                      <p:cBhvr>
                                        <p:cTn id="101" dur="500" fill="hold"/>
                                        <p:tgtEl>
                                          <p:spTgt spid="35"/>
                                        </p:tgtEl>
                                        <p:attrNameLst>
                                          <p:attrName>ppt_w</p:attrName>
                                        </p:attrNameLst>
                                      </p:cBhvr>
                                      <p:tavLst>
                                        <p:tav tm="0">
                                          <p:val>
                                            <p:fltVal val="0"/>
                                          </p:val>
                                        </p:tav>
                                        <p:tav tm="100000">
                                          <p:val>
                                            <p:strVal val="#ppt_w"/>
                                          </p:val>
                                        </p:tav>
                                      </p:tavLst>
                                    </p:anim>
                                    <p:anim calcmode="lin" valueType="num">
                                      <p:cBhvr>
                                        <p:cTn id="102" dur="500" fill="hold"/>
                                        <p:tgtEl>
                                          <p:spTgt spid="35"/>
                                        </p:tgtEl>
                                        <p:attrNameLst>
                                          <p:attrName>ppt_h</p:attrName>
                                        </p:attrNameLst>
                                      </p:cBhvr>
                                      <p:tavLst>
                                        <p:tav tm="0">
                                          <p:val>
                                            <p:fltVal val="0"/>
                                          </p:val>
                                        </p:tav>
                                        <p:tav tm="100000">
                                          <p:val>
                                            <p:strVal val="#ppt_h"/>
                                          </p:val>
                                        </p:tav>
                                      </p:tavLst>
                                    </p:anim>
                                    <p:animEffect transition="in" filter="fade">
                                      <p:cBhvr>
                                        <p:cTn id="103" dur="500"/>
                                        <p:tgtEl>
                                          <p:spTgt spid="35"/>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grpId="0" nodeType="clickEffect">
                                  <p:stCondLst>
                                    <p:cond delay="0"/>
                                  </p:stCondLst>
                                  <p:childTnLst>
                                    <p:set>
                                      <p:cBhvr>
                                        <p:cTn id="107" dur="1" fill="hold">
                                          <p:stCondLst>
                                            <p:cond delay="0"/>
                                          </p:stCondLst>
                                        </p:cTn>
                                        <p:tgtEl>
                                          <p:spTgt spid="8"/>
                                        </p:tgtEl>
                                        <p:attrNameLst>
                                          <p:attrName>style.visibility</p:attrName>
                                        </p:attrNameLst>
                                      </p:cBhvr>
                                      <p:to>
                                        <p:strVal val="visible"/>
                                      </p:to>
                                    </p:set>
                                    <p:anim calcmode="lin" valueType="num">
                                      <p:cBhvr>
                                        <p:cTn id="108" dur="500" fill="hold"/>
                                        <p:tgtEl>
                                          <p:spTgt spid="8"/>
                                        </p:tgtEl>
                                        <p:attrNameLst>
                                          <p:attrName>ppt_w</p:attrName>
                                        </p:attrNameLst>
                                      </p:cBhvr>
                                      <p:tavLst>
                                        <p:tav tm="0">
                                          <p:val>
                                            <p:fltVal val="0"/>
                                          </p:val>
                                        </p:tav>
                                        <p:tav tm="100000">
                                          <p:val>
                                            <p:strVal val="#ppt_w"/>
                                          </p:val>
                                        </p:tav>
                                      </p:tavLst>
                                    </p:anim>
                                    <p:anim calcmode="lin" valueType="num">
                                      <p:cBhvr>
                                        <p:cTn id="109" dur="500" fill="hold"/>
                                        <p:tgtEl>
                                          <p:spTgt spid="8"/>
                                        </p:tgtEl>
                                        <p:attrNameLst>
                                          <p:attrName>ppt_h</p:attrName>
                                        </p:attrNameLst>
                                      </p:cBhvr>
                                      <p:tavLst>
                                        <p:tav tm="0">
                                          <p:val>
                                            <p:fltVal val="0"/>
                                          </p:val>
                                        </p:tav>
                                        <p:tav tm="100000">
                                          <p:val>
                                            <p:strVal val="#ppt_h"/>
                                          </p:val>
                                        </p:tav>
                                      </p:tavLst>
                                    </p:anim>
                                    <p:animEffect transition="in" filter="fade">
                                      <p:cBhvr>
                                        <p:cTn id="110" dur="500"/>
                                        <p:tgtEl>
                                          <p:spTgt spid="8"/>
                                        </p:tgtEl>
                                      </p:cBhvr>
                                    </p:animEffect>
                                  </p:childTnLst>
                                </p:cTn>
                              </p:par>
                            </p:childTnLst>
                          </p:cTn>
                        </p:par>
                        <p:par>
                          <p:cTn id="111" fill="hold">
                            <p:stCondLst>
                              <p:cond delay="500"/>
                            </p:stCondLst>
                            <p:childTnLst>
                              <p:par>
                                <p:cTn id="112" presetID="26" presetClass="emph" presetSubtype="0" fill="hold" grpId="1" nodeType="afterEffect">
                                  <p:stCondLst>
                                    <p:cond delay="0"/>
                                  </p:stCondLst>
                                  <p:childTnLst>
                                    <p:animEffect transition="out" filter="fade">
                                      <p:cBhvr>
                                        <p:cTn id="113" dur="500" tmFilter="0, 0; .2, .5; .8, .5; 1, 0"/>
                                        <p:tgtEl>
                                          <p:spTgt spid="8"/>
                                        </p:tgtEl>
                                      </p:cBhvr>
                                    </p:animEffect>
                                    <p:animScale>
                                      <p:cBhvr>
                                        <p:cTn id="114" dur="250" autoRev="1" fill="hold"/>
                                        <p:tgtEl>
                                          <p:spTgt spid="8"/>
                                        </p:tgtEl>
                                      </p:cBhvr>
                                      <p:by x="105000" y="105000"/>
                                    </p:animScale>
                                  </p:childTnLst>
                                </p:cTn>
                              </p:par>
                            </p:childTnLst>
                          </p:cTn>
                        </p:par>
                      </p:childTnLst>
                    </p:cTn>
                  </p:par>
                  <p:par>
                    <p:cTn id="115" fill="hold">
                      <p:stCondLst>
                        <p:cond delay="indefinite"/>
                      </p:stCondLst>
                      <p:childTnLst>
                        <p:par>
                          <p:cTn id="116" fill="hold">
                            <p:stCondLst>
                              <p:cond delay="0"/>
                            </p:stCondLst>
                            <p:childTnLst>
                              <p:par>
                                <p:cTn id="117" presetID="31" presetClass="entr" presetSubtype="0" fill="hold" grpId="0" nodeType="clickEffect">
                                  <p:stCondLst>
                                    <p:cond delay="0"/>
                                  </p:stCondLst>
                                  <p:childTnLst>
                                    <p:set>
                                      <p:cBhvr>
                                        <p:cTn id="118" dur="1" fill="hold">
                                          <p:stCondLst>
                                            <p:cond delay="0"/>
                                          </p:stCondLst>
                                        </p:cTn>
                                        <p:tgtEl>
                                          <p:spTgt spid="9"/>
                                        </p:tgtEl>
                                        <p:attrNameLst>
                                          <p:attrName>style.visibility</p:attrName>
                                        </p:attrNameLst>
                                      </p:cBhvr>
                                      <p:to>
                                        <p:strVal val="visible"/>
                                      </p:to>
                                    </p:set>
                                    <p:anim calcmode="lin" valueType="num">
                                      <p:cBhvr>
                                        <p:cTn id="119" dur="1000" fill="hold"/>
                                        <p:tgtEl>
                                          <p:spTgt spid="9"/>
                                        </p:tgtEl>
                                        <p:attrNameLst>
                                          <p:attrName>ppt_w</p:attrName>
                                        </p:attrNameLst>
                                      </p:cBhvr>
                                      <p:tavLst>
                                        <p:tav tm="0">
                                          <p:val>
                                            <p:fltVal val="0"/>
                                          </p:val>
                                        </p:tav>
                                        <p:tav tm="100000">
                                          <p:val>
                                            <p:strVal val="#ppt_w"/>
                                          </p:val>
                                        </p:tav>
                                      </p:tavLst>
                                    </p:anim>
                                    <p:anim calcmode="lin" valueType="num">
                                      <p:cBhvr>
                                        <p:cTn id="120" dur="1000" fill="hold"/>
                                        <p:tgtEl>
                                          <p:spTgt spid="9"/>
                                        </p:tgtEl>
                                        <p:attrNameLst>
                                          <p:attrName>ppt_h</p:attrName>
                                        </p:attrNameLst>
                                      </p:cBhvr>
                                      <p:tavLst>
                                        <p:tav tm="0">
                                          <p:val>
                                            <p:fltVal val="0"/>
                                          </p:val>
                                        </p:tav>
                                        <p:tav tm="100000">
                                          <p:val>
                                            <p:strVal val="#ppt_h"/>
                                          </p:val>
                                        </p:tav>
                                      </p:tavLst>
                                    </p:anim>
                                    <p:anim calcmode="lin" valueType="num">
                                      <p:cBhvr>
                                        <p:cTn id="121" dur="1000" fill="hold"/>
                                        <p:tgtEl>
                                          <p:spTgt spid="9"/>
                                        </p:tgtEl>
                                        <p:attrNameLst>
                                          <p:attrName>style.rotation</p:attrName>
                                        </p:attrNameLst>
                                      </p:cBhvr>
                                      <p:tavLst>
                                        <p:tav tm="0">
                                          <p:val>
                                            <p:fltVal val="90"/>
                                          </p:val>
                                        </p:tav>
                                        <p:tav tm="100000">
                                          <p:val>
                                            <p:fltVal val="0"/>
                                          </p:val>
                                        </p:tav>
                                      </p:tavLst>
                                    </p:anim>
                                    <p:animEffect transition="in" filter="fade">
                                      <p:cBhvr>
                                        <p:cTn id="122" dur="1000"/>
                                        <p:tgtEl>
                                          <p:spTgt spid="9"/>
                                        </p:tgtEl>
                                      </p:cBhvr>
                                    </p:animEffect>
                                  </p:childTnLst>
                                </p:cTn>
                              </p:par>
                            </p:childTnLst>
                          </p:cTn>
                        </p:par>
                        <p:par>
                          <p:cTn id="123" fill="hold">
                            <p:stCondLst>
                              <p:cond delay="1000"/>
                            </p:stCondLst>
                            <p:childTnLst>
                              <p:par>
                                <p:cTn id="124" presetID="53" presetClass="entr" presetSubtype="16" fill="hold" grpId="0" nodeType="afterEffect">
                                  <p:stCondLst>
                                    <p:cond delay="0"/>
                                  </p:stCondLst>
                                  <p:childTnLst>
                                    <p:set>
                                      <p:cBhvr>
                                        <p:cTn id="125" dur="1" fill="hold">
                                          <p:stCondLst>
                                            <p:cond delay="0"/>
                                          </p:stCondLst>
                                        </p:cTn>
                                        <p:tgtEl>
                                          <p:spTgt spid="36"/>
                                        </p:tgtEl>
                                        <p:attrNameLst>
                                          <p:attrName>style.visibility</p:attrName>
                                        </p:attrNameLst>
                                      </p:cBhvr>
                                      <p:to>
                                        <p:strVal val="visible"/>
                                      </p:to>
                                    </p:set>
                                    <p:anim calcmode="lin" valueType="num">
                                      <p:cBhvr>
                                        <p:cTn id="126" dur="500" fill="hold"/>
                                        <p:tgtEl>
                                          <p:spTgt spid="36"/>
                                        </p:tgtEl>
                                        <p:attrNameLst>
                                          <p:attrName>ppt_w</p:attrName>
                                        </p:attrNameLst>
                                      </p:cBhvr>
                                      <p:tavLst>
                                        <p:tav tm="0">
                                          <p:val>
                                            <p:fltVal val="0"/>
                                          </p:val>
                                        </p:tav>
                                        <p:tav tm="100000">
                                          <p:val>
                                            <p:strVal val="#ppt_w"/>
                                          </p:val>
                                        </p:tav>
                                      </p:tavLst>
                                    </p:anim>
                                    <p:anim calcmode="lin" valueType="num">
                                      <p:cBhvr>
                                        <p:cTn id="127" dur="500" fill="hold"/>
                                        <p:tgtEl>
                                          <p:spTgt spid="36"/>
                                        </p:tgtEl>
                                        <p:attrNameLst>
                                          <p:attrName>ppt_h</p:attrName>
                                        </p:attrNameLst>
                                      </p:cBhvr>
                                      <p:tavLst>
                                        <p:tav tm="0">
                                          <p:val>
                                            <p:fltVal val="0"/>
                                          </p:val>
                                        </p:tav>
                                        <p:tav tm="100000">
                                          <p:val>
                                            <p:strVal val="#ppt_h"/>
                                          </p:val>
                                        </p:tav>
                                      </p:tavLst>
                                    </p:anim>
                                    <p:animEffect transition="in" filter="fade">
                                      <p:cBhvr>
                                        <p:cTn id="128" dur="500"/>
                                        <p:tgtEl>
                                          <p:spTgt spid="36"/>
                                        </p:tgtEl>
                                      </p:cBhvr>
                                    </p:animEffect>
                                  </p:childTnLst>
                                </p:cTn>
                              </p:par>
                            </p:childTnLst>
                          </p:cTn>
                        </p:par>
                      </p:childTnLst>
                    </p:cTn>
                  </p:par>
                  <p:par>
                    <p:cTn id="129" fill="hold">
                      <p:stCondLst>
                        <p:cond delay="indefinite"/>
                      </p:stCondLst>
                      <p:childTnLst>
                        <p:par>
                          <p:cTn id="130" fill="hold">
                            <p:stCondLst>
                              <p:cond delay="0"/>
                            </p:stCondLst>
                            <p:childTnLst>
                              <p:par>
                                <p:cTn id="131" presetID="31" presetClass="entr" presetSubtype="0" fill="hold" grpId="0" nodeType="clickEffect">
                                  <p:stCondLst>
                                    <p:cond delay="0"/>
                                  </p:stCondLst>
                                  <p:childTnLst>
                                    <p:set>
                                      <p:cBhvr>
                                        <p:cTn id="132" dur="1" fill="hold">
                                          <p:stCondLst>
                                            <p:cond delay="0"/>
                                          </p:stCondLst>
                                        </p:cTn>
                                        <p:tgtEl>
                                          <p:spTgt spid="10"/>
                                        </p:tgtEl>
                                        <p:attrNameLst>
                                          <p:attrName>style.visibility</p:attrName>
                                        </p:attrNameLst>
                                      </p:cBhvr>
                                      <p:to>
                                        <p:strVal val="visible"/>
                                      </p:to>
                                    </p:set>
                                    <p:anim calcmode="lin" valueType="num">
                                      <p:cBhvr>
                                        <p:cTn id="133" dur="1000" fill="hold"/>
                                        <p:tgtEl>
                                          <p:spTgt spid="10"/>
                                        </p:tgtEl>
                                        <p:attrNameLst>
                                          <p:attrName>ppt_w</p:attrName>
                                        </p:attrNameLst>
                                      </p:cBhvr>
                                      <p:tavLst>
                                        <p:tav tm="0">
                                          <p:val>
                                            <p:fltVal val="0"/>
                                          </p:val>
                                        </p:tav>
                                        <p:tav tm="100000">
                                          <p:val>
                                            <p:strVal val="#ppt_w"/>
                                          </p:val>
                                        </p:tav>
                                      </p:tavLst>
                                    </p:anim>
                                    <p:anim calcmode="lin" valueType="num">
                                      <p:cBhvr>
                                        <p:cTn id="134" dur="1000" fill="hold"/>
                                        <p:tgtEl>
                                          <p:spTgt spid="10"/>
                                        </p:tgtEl>
                                        <p:attrNameLst>
                                          <p:attrName>ppt_h</p:attrName>
                                        </p:attrNameLst>
                                      </p:cBhvr>
                                      <p:tavLst>
                                        <p:tav tm="0">
                                          <p:val>
                                            <p:fltVal val="0"/>
                                          </p:val>
                                        </p:tav>
                                        <p:tav tm="100000">
                                          <p:val>
                                            <p:strVal val="#ppt_h"/>
                                          </p:val>
                                        </p:tav>
                                      </p:tavLst>
                                    </p:anim>
                                    <p:anim calcmode="lin" valueType="num">
                                      <p:cBhvr>
                                        <p:cTn id="135" dur="1000" fill="hold"/>
                                        <p:tgtEl>
                                          <p:spTgt spid="10"/>
                                        </p:tgtEl>
                                        <p:attrNameLst>
                                          <p:attrName>style.rotation</p:attrName>
                                        </p:attrNameLst>
                                      </p:cBhvr>
                                      <p:tavLst>
                                        <p:tav tm="0">
                                          <p:val>
                                            <p:fltVal val="90"/>
                                          </p:val>
                                        </p:tav>
                                        <p:tav tm="100000">
                                          <p:val>
                                            <p:fltVal val="0"/>
                                          </p:val>
                                        </p:tav>
                                      </p:tavLst>
                                    </p:anim>
                                    <p:animEffect transition="in" filter="fade">
                                      <p:cBhvr>
                                        <p:cTn id="136" dur="1000"/>
                                        <p:tgtEl>
                                          <p:spTgt spid="10"/>
                                        </p:tgtEl>
                                      </p:cBhvr>
                                    </p:animEffect>
                                  </p:childTnLst>
                                </p:cTn>
                              </p:par>
                            </p:childTnLst>
                          </p:cTn>
                        </p:par>
                        <p:par>
                          <p:cTn id="137" fill="hold">
                            <p:stCondLst>
                              <p:cond delay="1000"/>
                            </p:stCondLst>
                            <p:childTnLst>
                              <p:par>
                                <p:cTn id="138" presetID="53" presetClass="entr" presetSubtype="16" fill="hold" grpId="0" nodeType="afterEffect">
                                  <p:stCondLst>
                                    <p:cond delay="0"/>
                                  </p:stCondLst>
                                  <p:childTnLst>
                                    <p:set>
                                      <p:cBhvr>
                                        <p:cTn id="139" dur="1" fill="hold">
                                          <p:stCondLst>
                                            <p:cond delay="0"/>
                                          </p:stCondLst>
                                        </p:cTn>
                                        <p:tgtEl>
                                          <p:spTgt spid="37"/>
                                        </p:tgtEl>
                                        <p:attrNameLst>
                                          <p:attrName>style.visibility</p:attrName>
                                        </p:attrNameLst>
                                      </p:cBhvr>
                                      <p:to>
                                        <p:strVal val="visible"/>
                                      </p:to>
                                    </p:set>
                                    <p:anim calcmode="lin" valueType="num">
                                      <p:cBhvr>
                                        <p:cTn id="140" dur="500" fill="hold"/>
                                        <p:tgtEl>
                                          <p:spTgt spid="37"/>
                                        </p:tgtEl>
                                        <p:attrNameLst>
                                          <p:attrName>ppt_w</p:attrName>
                                        </p:attrNameLst>
                                      </p:cBhvr>
                                      <p:tavLst>
                                        <p:tav tm="0">
                                          <p:val>
                                            <p:fltVal val="0"/>
                                          </p:val>
                                        </p:tav>
                                        <p:tav tm="100000">
                                          <p:val>
                                            <p:strVal val="#ppt_w"/>
                                          </p:val>
                                        </p:tav>
                                      </p:tavLst>
                                    </p:anim>
                                    <p:anim calcmode="lin" valueType="num">
                                      <p:cBhvr>
                                        <p:cTn id="141" dur="500" fill="hold"/>
                                        <p:tgtEl>
                                          <p:spTgt spid="37"/>
                                        </p:tgtEl>
                                        <p:attrNameLst>
                                          <p:attrName>ppt_h</p:attrName>
                                        </p:attrNameLst>
                                      </p:cBhvr>
                                      <p:tavLst>
                                        <p:tav tm="0">
                                          <p:val>
                                            <p:fltVal val="0"/>
                                          </p:val>
                                        </p:tav>
                                        <p:tav tm="100000">
                                          <p:val>
                                            <p:strVal val="#ppt_h"/>
                                          </p:val>
                                        </p:tav>
                                      </p:tavLst>
                                    </p:anim>
                                    <p:animEffect transition="in" filter="fade">
                                      <p:cBhvr>
                                        <p:cTn id="142" dur="500"/>
                                        <p:tgtEl>
                                          <p:spTgt spid="37"/>
                                        </p:tgtEl>
                                      </p:cBhvr>
                                    </p:animEffect>
                                  </p:childTnLst>
                                </p:cTn>
                              </p:par>
                            </p:childTnLst>
                          </p:cTn>
                        </p:par>
                      </p:childTnLst>
                    </p:cTn>
                  </p:par>
                  <p:par>
                    <p:cTn id="143" fill="hold">
                      <p:stCondLst>
                        <p:cond delay="indefinite"/>
                      </p:stCondLst>
                      <p:childTnLst>
                        <p:par>
                          <p:cTn id="144" fill="hold">
                            <p:stCondLst>
                              <p:cond delay="0"/>
                            </p:stCondLst>
                            <p:childTnLst>
                              <p:par>
                                <p:cTn id="145" presetID="31" presetClass="entr" presetSubtype="0" fill="hold" grpId="0" nodeType="clickEffect">
                                  <p:stCondLst>
                                    <p:cond delay="0"/>
                                  </p:stCondLst>
                                  <p:childTnLst>
                                    <p:set>
                                      <p:cBhvr>
                                        <p:cTn id="146" dur="1" fill="hold">
                                          <p:stCondLst>
                                            <p:cond delay="0"/>
                                          </p:stCondLst>
                                        </p:cTn>
                                        <p:tgtEl>
                                          <p:spTgt spid="11"/>
                                        </p:tgtEl>
                                        <p:attrNameLst>
                                          <p:attrName>style.visibility</p:attrName>
                                        </p:attrNameLst>
                                      </p:cBhvr>
                                      <p:to>
                                        <p:strVal val="visible"/>
                                      </p:to>
                                    </p:set>
                                    <p:anim calcmode="lin" valueType="num">
                                      <p:cBhvr>
                                        <p:cTn id="147" dur="1000" fill="hold"/>
                                        <p:tgtEl>
                                          <p:spTgt spid="11"/>
                                        </p:tgtEl>
                                        <p:attrNameLst>
                                          <p:attrName>ppt_w</p:attrName>
                                        </p:attrNameLst>
                                      </p:cBhvr>
                                      <p:tavLst>
                                        <p:tav tm="0">
                                          <p:val>
                                            <p:fltVal val="0"/>
                                          </p:val>
                                        </p:tav>
                                        <p:tav tm="100000">
                                          <p:val>
                                            <p:strVal val="#ppt_w"/>
                                          </p:val>
                                        </p:tav>
                                      </p:tavLst>
                                    </p:anim>
                                    <p:anim calcmode="lin" valueType="num">
                                      <p:cBhvr>
                                        <p:cTn id="148" dur="1000" fill="hold"/>
                                        <p:tgtEl>
                                          <p:spTgt spid="11"/>
                                        </p:tgtEl>
                                        <p:attrNameLst>
                                          <p:attrName>ppt_h</p:attrName>
                                        </p:attrNameLst>
                                      </p:cBhvr>
                                      <p:tavLst>
                                        <p:tav tm="0">
                                          <p:val>
                                            <p:fltVal val="0"/>
                                          </p:val>
                                        </p:tav>
                                        <p:tav tm="100000">
                                          <p:val>
                                            <p:strVal val="#ppt_h"/>
                                          </p:val>
                                        </p:tav>
                                      </p:tavLst>
                                    </p:anim>
                                    <p:anim calcmode="lin" valueType="num">
                                      <p:cBhvr>
                                        <p:cTn id="149" dur="1000" fill="hold"/>
                                        <p:tgtEl>
                                          <p:spTgt spid="11"/>
                                        </p:tgtEl>
                                        <p:attrNameLst>
                                          <p:attrName>style.rotation</p:attrName>
                                        </p:attrNameLst>
                                      </p:cBhvr>
                                      <p:tavLst>
                                        <p:tav tm="0">
                                          <p:val>
                                            <p:fltVal val="90"/>
                                          </p:val>
                                        </p:tav>
                                        <p:tav tm="100000">
                                          <p:val>
                                            <p:fltVal val="0"/>
                                          </p:val>
                                        </p:tav>
                                      </p:tavLst>
                                    </p:anim>
                                    <p:animEffect transition="in" filter="fade">
                                      <p:cBhvr>
                                        <p:cTn id="150" dur="1000"/>
                                        <p:tgtEl>
                                          <p:spTgt spid="11"/>
                                        </p:tgtEl>
                                      </p:cBhvr>
                                    </p:animEffect>
                                  </p:childTnLst>
                                </p:cTn>
                              </p:par>
                            </p:childTnLst>
                          </p:cTn>
                        </p:par>
                        <p:par>
                          <p:cTn id="151" fill="hold">
                            <p:stCondLst>
                              <p:cond delay="1000"/>
                            </p:stCondLst>
                            <p:childTnLst>
                              <p:par>
                                <p:cTn id="152" presetID="53" presetClass="entr" presetSubtype="16" fill="hold" grpId="0" nodeType="afterEffect">
                                  <p:stCondLst>
                                    <p:cond delay="0"/>
                                  </p:stCondLst>
                                  <p:childTnLst>
                                    <p:set>
                                      <p:cBhvr>
                                        <p:cTn id="153" dur="1" fill="hold">
                                          <p:stCondLst>
                                            <p:cond delay="0"/>
                                          </p:stCondLst>
                                        </p:cTn>
                                        <p:tgtEl>
                                          <p:spTgt spid="38"/>
                                        </p:tgtEl>
                                        <p:attrNameLst>
                                          <p:attrName>style.visibility</p:attrName>
                                        </p:attrNameLst>
                                      </p:cBhvr>
                                      <p:to>
                                        <p:strVal val="visible"/>
                                      </p:to>
                                    </p:set>
                                    <p:anim calcmode="lin" valueType="num">
                                      <p:cBhvr>
                                        <p:cTn id="154" dur="500" fill="hold"/>
                                        <p:tgtEl>
                                          <p:spTgt spid="38"/>
                                        </p:tgtEl>
                                        <p:attrNameLst>
                                          <p:attrName>ppt_w</p:attrName>
                                        </p:attrNameLst>
                                      </p:cBhvr>
                                      <p:tavLst>
                                        <p:tav tm="0">
                                          <p:val>
                                            <p:fltVal val="0"/>
                                          </p:val>
                                        </p:tav>
                                        <p:tav tm="100000">
                                          <p:val>
                                            <p:strVal val="#ppt_w"/>
                                          </p:val>
                                        </p:tav>
                                      </p:tavLst>
                                    </p:anim>
                                    <p:anim calcmode="lin" valueType="num">
                                      <p:cBhvr>
                                        <p:cTn id="155" dur="500" fill="hold"/>
                                        <p:tgtEl>
                                          <p:spTgt spid="38"/>
                                        </p:tgtEl>
                                        <p:attrNameLst>
                                          <p:attrName>ppt_h</p:attrName>
                                        </p:attrNameLst>
                                      </p:cBhvr>
                                      <p:tavLst>
                                        <p:tav tm="0">
                                          <p:val>
                                            <p:fltVal val="0"/>
                                          </p:val>
                                        </p:tav>
                                        <p:tav tm="100000">
                                          <p:val>
                                            <p:strVal val="#ppt_h"/>
                                          </p:val>
                                        </p:tav>
                                      </p:tavLst>
                                    </p:anim>
                                    <p:animEffect transition="in" filter="fade">
                                      <p:cBhvr>
                                        <p:cTn id="156" dur="500"/>
                                        <p:tgtEl>
                                          <p:spTgt spid="38"/>
                                        </p:tgtEl>
                                      </p:cBhvr>
                                    </p:animEffect>
                                  </p:childTnLst>
                                </p:cTn>
                              </p:par>
                            </p:childTnLst>
                          </p:cTn>
                        </p:par>
                      </p:childTnLst>
                    </p:cTn>
                  </p:par>
                  <p:par>
                    <p:cTn id="157" fill="hold">
                      <p:stCondLst>
                        <p:cond delay="indefinite"/>
                      </p:stCondLst>
                      <p:childTnLst>
                        <p:par>
                          <p:cTn id="158" fill="hold">
                            <p:stCondLst>
                              <p:cond delay="0"/>
                            </p:stCondLst>
                            <p:childTnLst>
                              <p:par>
                                <p:cTn id="159" presetID="31" presetClass="entr" presetSubtype="0" fill="hold" grpId="0" nodeType="clickEffect">
                                  <p:stCondLst>
                                    <p:cond delay="0"/>
                                  </p:stCondLst>
                                  <p:childTnLst>
                                    <p:set>
                                      <p:cBhvr>
                                        <p:cTn id="160" dur="1" fill="hold">
                                          <p:stCondLst>
                                            <p:cond delay="0"/>
                                          </p:stCondLst>
                                        </p:cTn>
                                        <p:tgtEl>
                                          <p:spTgt spid="44"/>
                                        </p:tgtEl>
                                        <p:attrNameLst>
                                          <p:attrName>style.visibility</p:attrName>
                                        </p:attrNameLst>
                                      </p:cBhvr>
                                      <p:to>
                                        <p:strVal val="visible"/>
                                      </p:to>
                                    </p:set>
                                    <p:anim calcmode="lin" valueType="num">
                                      <p:cBhvr>
                                        <p:cTn id="161" dur="1000" fill="hold"/>
                                        <p:tgtEl>
                                          <p:spTgt spid="44"/>
                                        </p:tgtEl>
                                        <p:attrNameLst>
                                          <p:attrName>ppt_w</p:attrName>
                                        </p:attrNameLst>
                                      </p:cBhvr>
                                      <p:tavLst>
                                        <p:tav tm="0">
                                          <p:val>
                                            <p:fltVal val="0"/>
                                          </p:val>
                                        </p:tav>
                                        <p:tav tm="100000">
                                          <p:val>
                                            <p:strVal val="#ppt_w"/>
                                          </p:val>
                                        </p:tav>
                                      </p:tavLst>
                                    </p:anim>
                                    <p:anim calcmode="lin" valueType="num">
                                      <p:cBhvr>
                                        <p:cTn id="162" dur="1000" fill="hold"/>
                                        <p:tgtEl>
                                          <p:spTgt spid="44"/>
                                        </p:tgtEl>
                                        <p:attrNameLst>
                                          <p:attrName>ppt_h</p:attrName>
                                        </p:attrNameLst>
                                      </p:cBhvr>
                                      <p:tavLst>
                                        <p:tav tm="0">
                                          <p:val>
                                            <p:fltVal val="0"/>
                                          </p:val>
                                        </p:tav>
                                        <p:tav tm="100000">
                                          <p:val>
                                            <p:strVal val="#ppt_h"/>
                                          </p:val>
                                        </p:tav>
                                      </p:tavLst>
                                    </p:anim>
                                    <p:anim calcmode="lin" valueType="num">
                                      <p:cBhvr>
                                        <p:cTn id="163" dur="1000" fill="hold"/>
                                        <p:tgtEl>
                                          <p:spTgt spid="44"/>
                                        </p:tgtEl>
                                        <p:attrNameLst>
                                          <p:attrName>style.rotation</p:attrName>
                                        </p:attrNameLst>
                                      </p:cBhvr>
                                      <p:tavLst>
                                        <p:tav tm="0">
                                          <p:val>
                                            <p:fltVal val="90"/>
                                          </p:val>
                                        </p:tav>
                                        <p:tav tm="100000">
                                          <p:val>
                                            <p:fltVal val="0"/>
                                          </p:val>
                                        </p:tav>
                                      </p:tavLst>
                                    </p:anim>
                                    <p:animEffect transition="in" filter="fade">
                                      <p:cBhvr>
                                        <p:cTn id="164" dur="1000"/>
                                        <p:tgtEl>
                                          <p:spTgt spid="44"/>
                                        </p:tgtEl>
                                      </p:cBhvr>
                                    </p:animEffect>
                                  </p:childTnLst>
                                </p:cTn>
                              </p:par>
                            </p:childTnLst>
                          </p:cTn>
                        </p:par>
                        <p:par>
                          <p:cTn id="165" fill="hold">
                            <p:stCondLst>
                              <p:cond delay="1000"/>
                            </p:stCondLst>
                            <p:childTnLst>
                              <p:par>
                                <p:cTn id="166" presetID="53" presetClass="entr" presetSubtype="16" fill="hold" grpId="0" nodeType="afterEffect">
                                  <p:stCondLst>
                                    <p:cond delay="0"/>
                                  </p:stCondLst>
                                  <p:childTnLst>
                                    <p:set>
                                      <p:cBhvr>
                                        <p:cTn id="167" dur="1" fill="hold">
                                          <p:stCondLst>
                                            <p:cond delay="0"/>
                                          </p:stCondLst>
                                        </p:cTn>
                                        <p:tgtEl>
                                          <p:spTgt spid="45"/>
                                        </p:tgtEl>
                                        <p:attrNameLst>
                                          <p:attrName>style.visibility</p:attrName>
                                        </p:attrNameLst>
                                      </p:cBhvr>
                                      <p:to>
                                        <p:strVal val="visible"/>
                                      </p:to>
                                    </p:set>
                                    <p:anim calcmode="lin" valueType="num">
                                      <p:cBhvr>
                                        <p:cTn id="168" dur="500" fill="hold"/>
                                        <p:tgtEl>
                                          <p:spTgt spid="45"/>
                                        </p:tgtEl>
                                        <p:attrNameLst>
                                          <p:attrName>ppt_w</p:attrName>
                                        </p:attrNameLst>
                                      </p:cBhvr>
                                      <p:tavLst>
                                        <p:tav tm="0">
                                          <p:val>
                                            <p:fltVal val="0"/>
                                          </p:val>
                                        </p:tav>
                                        <p:tav tm="100000">
                                          <p:val>
                                            <p:strVal val="#ppt_w"/>
                                          </p:val>
                                        </p:tav>
                                      </p:tavLst>
                                    </p:anim>
                                    <p:anim calcmode="lin" valueType="num">
                                      <p:cBhvr>
                                        <p:cTn id="169" dur="500" fill="hold"/>
                                        <p:tgtEl>
                                          <p:spTgt spid="45"/>
                                        </p:tgtEl>
                                        <p:attrNameLst>
                                          <p:attrName>ppt_h</p:attrName>
                                        </p:attrNameLst>
                                      </p:cBhvr>
                                      <p:tavLst>
                                        <p:tav tm="0">
                                          <p:val>
                                            <p:fltVal val="0"/>
                                          </p:val>
                                        </p:tav>
                                        <p:tav tm="100000">
                                          <p:val>
                                            <p:strVal val="#ppt_h"/>
                                          </p:val>
                                        </p:tav>
                                      </p:tavLst>
                                    </p:anim>
                                    <p:animEffect transition="in" filter="fade">
                                      <p:cBhvr>
                                        <p:cTn id="170" dur="500"/>
                                        <p:tgtEl>
                                          <p:spTgt spid="45"/>
                                        </p:tgtEl>
                                      </p:cBhvr>
                                    </p:animEffect>
                                  </p:childTnLst>
                                </p:cTn>
                              </p:par>
                            </p:childTnLst>
                          </p:cTn>
                        </p:par>
                      </p:childTnLst>
                    </p:cTn>
                  </p:par>
                  <p:par>
                    <p:cTn id="171" fill="hold">
                      <p:stCondLst>
                        <p:cond delay="indefinite"/>
                      </p:stCondLst>
                      <p:childTnLst>
                        <p:par>
                          <p:cTn id="172" fill="hold">
                            <p:stCondLst>
                              <p:cond delay="0"/>
                            </p:stCondLst>
                            <p:childTnLst>
                              <p:par>
                                <p:cTn id="173" presetID="53" presetClass="entr" presetSubtype="16" fill="hold" grpId="0" nodeType="clickEffect">
                                  <p:stCondLst>
                                    <p:cond delay="0"/>
                                  </p:stCondLst>
                                  <p:childTnLst>
                                    <p:set>
                                      <p:cBhvr>
                                        <p:cTn id="174" dur="1" fill="hold">
                                          <p:stCondLst>
                                            <p:cond delay="0"/>
                                          </p:stCondLst>
                                        </p:cTn>
                                        <p:tgtEl>
                                          <p:spTgt spid="2"/>
                                        </p:tgtEl>
                                        <p:attrNameLst>
                                          <p:attrName>style.visibility</p:attrName>
                                        </p:attrNameLst>
                                      </p:cBhvr>
                                      <p:to>
                                        <p:strVal val="visible"/>
                                      </p:to>
                                    </p:set>
                                    <p:anim calcmode="lin" valueType="num">
                                      <p:cBhvr>
                                        <p:cTn id="175" dur="500" fill="hold"/>
                                        <p:tgtEl>
                                          <p:spTgt spid="2"/>
                                        </p:tgtEl>
                                        <p:attrNameLst>
                                          <p:attrName>ppt_w</p:attrName>
                                        </p:attrNameLst>
                                      </p:cBhvr>
                                      <p:tavLst>
                                        <p:tav tm="0">
                                          <p:val>
                                            <p:fltVal val="0"/>
                                          </p:val>
                                        </p:tav>
                                        <p:tav tm="100000">
                                          <p:val>
                                            <p:strVal val="#ppt_w"/>
                                          </p:val>
                                        </p:tav>
                                      </p:tavLst>
                                    </p:anim>
                                    <p:anim calcmode="lin" valueType="num">
                                      <p:cBhvr>
                                        <p:cTn id="176" dur="500" fill="hold"/>
                                        <p:tgtEl>
                                          <p:spTgt spid="2"/>
                                        </p:tgtEl>
                                        <p:attrNameLst>
                                          <p:attrName>ppt_h</p:attrName>
                                        </p:attrNameLst>
                                      </p:cBhvr>
                                      <p:tavLst>
                                        <p:tav tm="0">
                                          <p:val>
                                            <p:fltVal val="0"/>
                                          </p:val>
                                        </p:tav>
                                        <p:tav tm="100000">
                                          <p:val>
                                            <p:strVal val="#ppt_h"/>
                                          </p:val>
                                        </p:tav>
                                      </p:tavLst>
                                    </p:anim>
                                    <p:animEffect transition="in" filter="fade">
                                      <p:cBhvr>
                                        <p:cTn id="177" dur="500"/>
                                        <p:tgtEl>
                                          <p:spTgt spid="2"/>
                                        </p:tgtEl>
                                      </p:cBhvr>
                                    </p:animEffect>
                                  </p:childTnLst>
                                </p:cTn>
                              </p:par>
                            </p:childTnLst>
                          </p:cTn>
                        </p:par>
                        <p:par>
                          <p:cTn id="178" fill="hold">
                            <p:stCondLst>
                              <p:cond delay="500"/>
                            </p:stCondLst>
                            <p:childTnLst>
                              <p:par>
                                <p:cTn id="179" presetID="26" presetClass="emph" presetSubtype="0" fill="hold" grpId="1" nodeType="afterEffect">
                                  <p:stCondLst>
                                    <p:cond delay="0"/>
                                  </p:stCondLst>
                                  <p:childTnLst>
                                    <p:animEffect transition="out" filter="fade">
                                      <p:cBhvr>
                                        <p:cTn id="180" dur="500" tmFilter="0, 0; .2, .5; .8, .5; 1, 0"/>
                                        <p:tgtEl>
                                          <p:spTgt spid="2"/>
                                        </p:tgtEl>
                                      </p:cBhvr>
                                    </p:animEffect>
                                    <p:animScale>
                                      <p:cBhvr>
                                        <p:cTn id="181" dur="250" autoRev="1" fill="hold"/>
                                        <p:tgtEl>
                                          <p:spTgt spid="2"/>
                                        </p:tgtEl>
                                      </p:cBhvr>
                                      <p:by x="105000" y="105000"/>
                                    </p:animScale>
                                  </p:childTnLst>
                                </p:cTn>
                              </p:par>
                            </p:childTnLst>
                          </p:cTn>
                        </p:par>
                      </p:childTnLst>
                    </p:cTn>
                  </p:par>
                  <p:par>
                    <p:cTn id="182" fill="hold">
                      <p:stCondLst>
                        <p:cond delay="indefinite"/>
                      </p:stCondLst>
                      <p:childTnLst>
                        <p:par>
                          <p:cTn id="183" fill="hold">
                            <p:stCondLst>
                              <p:cond delay="0"/>
                            </p:stCondLst>
                            <p:childTnLst>
                              <p:par>
                                <p:cTn id="184" presetID="31" presetClass="entr" presetSubtype="0" fill="hold" grpId="0" nodeType="clickEffect">
                                  <p:stCondLst>
                                    <p:cond delay="0"/>
                                  </p:stCondLst>
                                  <p:childTnLst>
                                    <p:set>
                                      <p:cBhvr>
                                        <p:cTn id="185" dur="1" fill="hold">
                                          <p:stCondLst>
                                            <p:cond delay="0"/>
                                          </p:stCondLst>
                                        </p:cTn>
                                        <p:tgtEl>
                                          <p:spTgt spid="3"/>
                                        </p:tgtEl>
                                        <p:attrNameLst>
                                          <p:attrName>style.visibility</p:attrName>
                                        </p:attrNameLst>
                                      </p:cBhvr>
                                      <p:to>
                                        <p:strVal val="visible"/>
                                      </p:to>
                                    </p:set>
                                    <p:anim calcmode="lin" valueType="num">
                                      <p:cBhvr>
                                        <p:cTn id="186" dur="1000" fill="hold"/>
                                        <p:tgtEl>
                                          <p:spTgt spid="3"/>
                                        </p:tgtEl>
                                        <p:attrNameLst>
                                          <p:attrName>ppt_w</p:attrName>
                                        </p:attrNameLst>
                                      </p:cBhvr>
                                      <p:tavLst>
                                        <p:tav tm="0">
                                          <p:val>
                                            <p:fltVal val="0"/>
                                          </p:val>
                                        </p:tav>
                                        <p:tav tm="100000">
                                          <p:val>
                                            <p:strVal val="#ppt_w"/>
                                          </p:val>
                                        </p:tav>
                                      </p:tavLst>
                                    </p:anim>
                                    <p:anim calcmode="lin" valueType="num">
                                      <p:cBhvr>
                                        <p:cTn id="187" dur="1000" fill="hold"/>
                                        <p:tgtEl>
                                          <p:spTgt spid="3"/>
                                        </p:tgtEl>
                                        <p:attrNameLst>
                                          <p:attrName>ppt_h</p:attrName>
                                        </p:attrNameLst>
                                      </p:cBhvr>
                                      <p:tavLst>
                                        <p:tav tm="0">
                                          <p:val>
                                            <p:fltVal val="0"/>
                                          </p:val>
                                        </p:tav>
                                        <p:tav tm="100000">
                                          <p:val>
                                            <p:strVal val="#ppt_h"/>
                                          </p:val>
                                        </p:tav>
                                      </p:tavLst>
                                    </p:anim>
                                    <p:anim calcmode="lin" valueType="num">
                                      <p:cBhvr>
                                        <p:cTn id="188" dur="1000" fill="hold"/>
                                        <p:tgtEl>
                                          <p:spTgt spid="3"/>
                                        </p:tgtEl>
                                        <p:attrNameLst>
                                          <p:attrName>style.rotation</p:attrName>
                                        </p:attrNameLst>
                                      </p:cBhvr>
                                      <p:tavLst>
                                        <p:tav tm="0">
                                          <p:val>
                                            <p:fltVal val="90"/>
                                          </p:val>
                                        </p:tav>
                                        <p:tav tm="100000">
                                          <p:val>
                                            <p:fltVal val="0"/>
                                          </p:val>
                                        </p:tav>
                                      </p:tavLst>
                                    </p:anim>
                                    <p:animEffect transition="in" filter="fade">
                                      <p:cBhvr>
                                        <p:cTn id="189" dur="1000"/>
                                        <p:tgtEl>
                                          <p:spTgt spid="3"/>
                                        </p:tgtEl>
                                      </p:cBhvr>
                                    </p:animEffect>
                                  </p:childTnLst>
                                </p:cTn>
                              </p:par>
                            </p:childTnLst>
                          </p:cTn>
                        </p:par>
                      </p:childTnLst>
                    </p:cTn>
                  </p:par>
                  <p:par>
                    <p:cTn id="190" fill="hold">
                      <p:stCondLst>
                        <p:cond delay="indefinite"/>
                      </p:stCondLst>
                      <p:childTnLst>
                        <p:par>
                          <p:cTn id="191" fill="hold">
                            <p:stCondLst>
                              <p:cond delay="0"/>
                            </p:stCondLst>
                            <p:childTnLst>
                              <p:par>
                                <p:cTn id="192" presetID="31" presetClass="entr" presetSubtype="0" fill="hold" grpId="0" nodeType="clickEffect">
                                  <p:stCondLst>
                                    <p:cond delay="0"/>
                                  </p:stCondLst>
                                  <p:childTnLst>
                                    <p:set>
                                      <p:cBhvr>
                                        <p:cTn id="193" dur="1" fill="hold">
                                          <p:stCondLst>
                                            <p:cond delay="0"/>
                                          </p:stCondLst>
                                        </p:cTn>
                                        <p:tgtEl>
                                          <p:spTgt spid="46"/>
                                        </p:tgtEl>
                                        <p:attrNameLst>
                                          <p:attrName>style.visibility</p:attrName>
                                        </p:attrNameLst>
                                      </p:cBhvr>
                                      <p:to>
                                        <p:strVal val="visible"/>
                                      </p:to>
                                    </p:set>
                                    <p:anim calcmode="lin" valueType="num">
                                      <p:cBhvr>
                                        <p:cTn id="194" dur="1000" fill="hold"/>
                                        <p:tgtEl>
                                          <p:spTgt spid="46"/>
                                        </p:tgtEl>
                                        <p:attrNameLst>
                                          <p:attrName>ppt_w</p:attrName>
                                        </p:attrNameLst>
                                      </p:cBhvr>
                                      <p:tavLst>
                                        <p:tav tm="0">
                                          <p:val>
                                            <p:fltVal val="0"/>
                                          </p:val>
                                        </p:tav>
                                        <p:tav tm="100000">
                                          <p:val>
                                            <p:strVal val="#ppt_w"/>
                                          </p:val>
                                        </p:tav>
                                      </p:tavLst>
                                    </p:anim>
                                    <p:anim calcmode="lin" valueType="num">
                                      <p:cBhvr>
                                        <p:cTn id="195" dur="1000" fill="hold"/>
                                        <p:tgtEl>
                                          <p:spTgt spid="46"/>
                                        </p:tgtEl>
                                        <p:attrNameLst>
                                          <p:attrName>ppt_h</p:attrName>
                                        </p:attrNameLst>
                                      </p:cBhvr>
                                      <p:tavLst>
                                        <p:tav tm="0">
                                          <p:val>
                                            <p:fltVal val="0"/>
                                          </p:val>
                                        </p:tav>
                                        <p:tav tm="100000">
                                          <p:val>
                                            <p:strVal val="#ppt_h"/>
                                          </p:val>
                                        </p:tav>
                                      </p:tavLst>
                                    </p:anim>
                                    <p:anim calcmode="lin" valueType="num">
                                      <p:cBhvr>
                                        <p:cTn id="196" dur="1000" fill="hold"/>
                                        <p:tgtEl>
                                          <p:spTgt spid="46"/>
                                        </p:tgtEl>
                                        <p:attrNameLst>
                                          <p:attrName>style.rotation</p:attrName>
                                        </p:attrNameLst>
                                      </p:cBhvr>
                                      <p:tavLst>
                                        <p:tav tm="0">
                                          <p:val>
                                            <p:fltVal val="90"/>
                                          </p:val>
                                        </p:tav>
                                        <p:tav tm="100000">
                                          <p:val>
                                            <p:fltVal val="0"/>
                                          </p:val>
                                        </p:tav>
                                      </p:tavLst>
                                    </p:anim>
                                    <p:animEffect transition="in" filter="fade">
                                      <p:cBhvr>
                                        <p:cTn id="197"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31" grpId="0" animBg="1"/>
      <p:bldP spid="32" grpId="0" animBg="1"/>
      <p:bldP spid="33" grpId="0" animBg="1"/>
      <p:bldP spid="34" grpId="0" animBg="1"/>
      <p:bldP spid="35" grpId="0" animBg="1"/>
      <p:bldP spid="36" grpId="0" animBg="1"/>
      <p:bldP spid="37" grpId="0" animBg="1"/>
      <p:bldP spid="38" grpId="0" animBg="1"/>
      <p:bldP spid="5" grpId="0" animBg="1"/>
      <p:bldP spid="5" grpId="1" animBg="1"/>
      <p:bldP spid="6" grpId="0"/>
      <p:bldP spid="7" grpId="0"/>
      <p:bldP spid="8" grpId="0" animBg="1"/>
      <p:bldP spid="8" grpId="1" animBg="1"/>
      <p:bldP spid="9" grpId="0"/>
      <p:bldP spid="10" grpId="0"/>
      <p:bldP spid="11" grpId="0"/>
      <p:bldP spid="12" grpId="0"/>
      <p:bldP spid="14" grpId="0"/>
      <p:bldP spid="15" grpId="0"/>
      <p:bldP spid="29" grpId="0"/>
      <p:bldP spid="29" grpId="1"/>
      <p:bldP spid="30" grpId="0"/>
      <p:bldP spid="30" grpId="1"/>
      <p:bldP spid="44" grpId="0"/>
      <p:bldP spid="2" grpId="0" animBg="1"/>
      <p:bldP spid="2" grpId="1" animBg="1"/>
      <p:bldP spid="3" grpId="0" animBg="1"/>
      <p:bldP spid="4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95574" y="1695450"/>
            <a:ext cx="7019925" cy="3164282"/>
          </a:xfrm>
          <a:prstGeom prst="rect">
            <a:avLst/>
          </a:prstGeom>
          <a:solidFill>
            <a:srgbClr val="C8FFC1"/>
          </a:solidFill>
          <a:effectLst>
            <a:glow rad="101600">
              <a:srgbClr val="FF0000">
                <a:alpha val="40000"/>
              </a:srgbClr>
            </a:glow>
            <a:softEdge rad="88900"/>
          </a:effectLst>
        </p:spPr>
        <p:txBody>
          <a:bodyPr wrap="square" lIns="180000" tIns="180000" rIns="180000" bIns="180000" rtlCol="0">
            <a:spAutoFit/>
          </a:bodyPr>
          <a:lstStyle/>
          <a:p>
            <a:pPr algn="ctr"/>
            <a:r>
              <a:rPr lang="en-CA" sz="2400" b="1" dirty="0">
                <a:solidFill>
                  <a:srgbClr val="C00000"/>
                </a:solidFill>
              </a:rPr>
              <a:t>Important Caveat</a:t>
            </a:r>
          </a:p>
          <a:p>
            <a:endParaRPr lang="en-CA" b="1" dirty="0">
              <a:solidFill>
                <a:srgbClr val="C00000"/>
              </a:solidFill>
            </a:endParaRPr>
          </a:p>
          <a:p>
            <a:pPr algn="ctr"/>
            <a:r>
              <a:rPr lang="en-CA" sz="2000" dirty="0"/>
              <a:t>The data we are going to use and the correlation between that data is not necessarily an accurate health data comparison.</a:t>
            </a:r>
          </a:p>
          <a:p>
            <a:pPr algn="ctr"/>
            <a:endParaRPr lang="en-CA" sz="2000" dirty="0"/>
          </a:p>
          <a:p>
            <a:pPr algn="ctr"/>
            <a:r>
              <a:rPr lang="en-CA" sz="2000" dirty="0"/>
              <a:t>It is the </a:t>
            </a:r>
            <a:r>
              <a:rPr lang="en-CA" sz="2000" b="1" i="1" dirty="0"/>
              <a:t>methodology</a:t>
            </a:r>
            <a:r>
              <a:rPr lang="en-CA" sz="2000" dirty="0"/>
              <a:t> of connecting to a database, importing data, restricting the data so that it is usable, and using Excel functions to pull data from those two sources to produce a result that is the intended purpose of this course.</a:t>
            </a:r>
          </a:p>
        </p:txBody>
      </p:sp>
    </p:spTree>
    <p:extLst>
      <p:ext uri="{BB962C8B-B14F-4D97-AF65-F5344CB8AC3E}">
        <p14:creationId xmlns:p14="http://schemas.microsoft.com/office/powerpoint/2010/main" val="78367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6" presetClass="emph" presetSubtype="0" fill="hold" grpId="1" nodeType="afterEffect">
                                  <p:stCondLst>
                                    <p:cond delay="0"/>
                                  </p:stCondLst>
                                  <p:childTnLst>
                                    <p:animEffect transition="out" filter="fade">
                                      <p:cBhvr>
                                        <p:cTn id="11" dur="500" tmFilter="0, 0; .2, .5; .8, .5; 1, 0"/>
                                        <p:tgtEl>
                                          <p:spTgt spid="3"/>
                                        </p:tgtEl>
                                      </p:cBhvr>
                                    </p:animEffect>
                                    <p:animScale>
                                      <p:cBhvr>
                                        <p:cTn id="12" dur="250" autoRev="1" fill="hold"/>
                                        <p:tgtEl>
                                          <p:spTgt spid="3"/>
                                        </p:tgtEl>
                                      </p:cBhvr>
                                      <p:by x="105000" y="105000"/>
                                    </p:animScale>
                                  </p:childTnLst>
                                </p:cTn>
                              </p:par>
                            </p:childTnLst>
                          </p:cTn>
                        </p:par>
                        <p:par>
                          <p:cTn id="13" fill="hold">
                            <p:stCondLst>
                              <p:cond delay="1000"/>
                            </p:stCondLst>
                            <p:childTnLst>
                              <p:par>
                                <p:cTn id="14" presetID="26" presetClass="emph" presetSubtype="0" fill="hold" grpId="2" nodeType="afterEffect">
                                  <p:stCondLst>
                                    <p:cond delay="0"/>
                                  </p:stCondLst>
                                  <p:childTnLst>
                                    <p:animEffect transition="out" filter="fade">
                                      <p:cBhvr>
                                        <p:cTn id="15" dur="500" tmFilter="0, 0; .2, .5; .8, .5; 1, 0"/>
                                        <p:tgtEl>
                                          <p:spTgt spid="3"/>
                                        </p:tgtEl>
                                      </p:cBhvr>
                                    </p:animEffect>
                                    <p:animScale>
                                      <p:cBhvr>
                                        <p:cTn id="16"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324" y="772297"/>
            <a:ext cx="10058400" cy="1108286"/>
          </a:xfrm>
          <a:prstGeom prst="rect">
            <a:avLst/>
          </a:prstGeom>
          <a:ln w="6350">
            <a:solidFill>
              <a:schemeClr val="accent6">
                <a:lumMod val="50000"/>
              </a:schemeClr>
            </a:solidFill>
          </a:ln>
        </p:spPr>
      </p:pic>
      <p:sp>
        <p:nvSpPr>
          <p:cNvPr id="19" name="Rounded Rectangle 18"/>
          <p:cNvSpPr/>
          <p:nvPr/>
        </p:nvSpPr>
        <p:spPr>
          <a:xfrm>
            <a:off x="2838450" y="4670129"/>
            <a:ext cx="5010150" cy="228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1738312" y="4951012"/>
            <a:ext cx="9215438" cy="50969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p:cNvSpPr txBox="1"/>
          <p:nvPr/>
        </p:nvSpPr>
        <p:spPr>
          <a:xfrm>
            <a:off x="899752" y="207034"/>
            <a:ext cx="10287719" cy="369332"/>
          </a:xfrm>
          <a:prstGeom prst="rect">
            <a:avLst/>
          </a:prstGeom>
          <a:solidFill>
            <a:srgbClr val="FADBC6"/>
          </a:solidFill>
          <a:effectLst>
            <a:glow rad="101600">
              <a:schemeClr val="accent6">
                <a:satMod val="175000"/>
                <a:alpha val="40000"/>
              </a:schemeClr>
            </a:glow>
            <a:softEdge rad="31750"/>
          </a:effectLst>
        </p:spPr>
        <p:txBody>
          <a:bodyPr wrap="square" rtlCol="0">
            <a:spAutoFit/>
          </a:bodyPr>
          <a:lstStyle/>
          <a:p>
            <a:pPr algn="ctr"/>
            <a:r>
              <a:rPr lang="en-CA" dirty="0"/>
              <a:t>First we will need to go through the methods for connecting and/or importing data. – </a:t>
            </a:r>
            <a:r>
              <a:rPr lang="en-CA" b="1" i="1" dirty="0"/>
              <a:t>Get External Data</a:t>
            </a:r>
          </a:p>
        </p:txBody>
      </p:sp>
      <p:sp>
        <p:nvSpPr>
          <p:cNvPr id="13" name="TextBox 12"/>
          <p:cNvSpPr txBox="1"/>
          <p:nvPr/>
        </p:nvSpPr>
        <p:spPr>
          <a:xfrm>
            <a:off x="3062377" y="1978216"/>
            <a:ext cx="8222052" cy="923330"/>
          </a:xfrm>
          <a:prstGeom prst="rect">
            <a:avLst/>
          </a:prstGeom>
          <a:noFill/>
          <a:ln w="19050">
            <a:solidFill>
              <a:srgbClr val="7030A0"/>
            </a:solidFill>
          </a:ln>
        </p:spPr>
        <p:txBody>
          <a:bodyPr wrap="square" rtlCol="0">
            <a:spAutoFit/>
          </a:bodyPr>
          <a:lstStyle/>
          <a:p>
            <a:r>
              <a:rPr lang="en-CA" b="1" i="1" dirty="0"/>
              <a:t>From Access</a:t>
            </a:r>
            <a:r>
              <a:rPr lang="en-CA" dirty="0"/>
              <a:t> – Access is a relational database application provided in the professional</a:t>
            </a:r>
          </a:p>
          <a:p>
            <a:pPr marL="1389063"/>
            <a:r>
              <a:rPr lang="en-CA" dirty="0"/>
              <a:t>version of MS Office.  You can either connect to entire tables or pull specific data using an </a:t>
            </a:r>
            <a:r>
              <a:rPr lang="en-CA" b="1" dirty="0"/>
              <a:t>S</a:t>
            </a:r>
            <a:r>
              <a:rPr lang="en-CA" dirty="0"/>
              <a:t>tructured </a:t>
            </a:r>
            <a:r>
              <a:rPr lang="en-CA" b="1" dirty="0"/>
              <a:t>Q</a:t>
            </a:r>
            <a:r>
              <a:rPr lang="en-CA" dirty="0"/>
              <a:t>uery </a:t>
            </a:r>
            <a:r>
              <a:rPr lang="en-CA" b="1" dirty="0"/>
              <a:t>L</a:t>
            </a:r>
            <a:r>
              <a:rPr lang="en-CA" dirty="0"/>
              <a:t>anguage (</a:t>
            </a:r>
            <a:r>
              <a:rPr lang="en-CA" b="1" dirty="0"/>
              <a:t>SQL</a:t>
            </a:r>
            <a:r>
              <a:rPr lang="en-CA" dirty="0"/>
              <a:t>) call.</a:t>
            </a:r>
          </a:p>
        </p:txBody>
      </p:sp>
      <p:sp>
        <p:nvSpPr>
          <p:cNvPr id="14" name="Rectangle 13"/>
          <p:cNvSpPr/>
          <p:nvPr/>
        </p:nvSpPr>
        <p:spPr>
          <a:xfrm>
            <a:off x="1065900" y="1055359"/>
            <a:ext cx="857791" cy="186845"/>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2234241" y="3143197"/>
            <a:ext cx="9050187" cy="646331"/>
          </a:xfrm>
          <a:prstGeom prst="rect">
            <a:avLst/>
          </a:prstGeom>
          <a:noFill/>
          <a:ln w="19050">
            <a:solidFill>
              <a:schemeClr val="accent2"/>
            </a:solidFill>
          </a:ln>
        </p:spPr>
        <p:txBody>
          <a:bodyPr wrap="square" rtlCol="0">
            <a:spAutoFit/>
          </a:bodyPr>
          <a:lstStyle/>
          <a:p>
            <a:r>
              <a:rPr lang="en-CA" b="1" i="1" dirty="0"/>
              <a:t>From Web</a:t>
            </a:r>
            <a:r>
              <a:rPr lang="en-CA" dirty="0"/>
              <a:t> – Imports the contents of the webpage.  Be cognisant of the copyright of the data</a:t>
            </a:r>
          </a:p>
          <a:p>
            <a:pPr marL="1198563"/>
            <a:r>
              <a:rPr lang="en-CA" dirty="0"/>
              <a:t>you are importing.</a:t>
            </a:r>
          </a:p>
        </p:txBody>
      </p:sp>
      <p:sp>
        <p:nvSpPr>
          <p:cNvPr id="17" name="Rectangle 16"/>
          <p:cNvSpPr/>
          <p:nvPr/>
        </p:nvSpPr>
        <p:spPr>
          <a:xfrm>
            <a:off x="1065900" y="1268999"/>
            <a:ext cx="866417" cy="18886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a:off x="514350" y="4031180"/>
            <a:ext cx="10770078" cy="1477328"/>
          </a:xfrm>
          <a:prstGeom prst="rect">
            <a:avLst/>
          </a:prstGeom>
          <a:noFill/>
          <a:ln w="19050">
            <a:solidFill>
              <a:srgbClr val="00B050"/>
            </a:solidFill>
          </a:ln>
        </p:spPr>
        <p:txBody>
          <a:bodyPr wrap="square" rtlCol="0">
            <a:spAutoFit/>
          </a:bodyPr>
          <a:lstStyle/>
          <a:p>
            <a:r>
              <a:rPr lang="en-CA" b="1" i="1" dirty="0"/>
              <a:t>From Text </a:t>
            </a:r>
            <a:r>
              <a:rPr lang="en-CA" dirty="0"/>
              <a:t>– Import text from a file.  This text is separated by a delimiter.</a:t>
            </a:r>
          </a:p>
          <a:p>
            <a:pPr marL="1162050"/>
            <a:endParaRPr lang="en-CA" b="1" dirty="0">
              <a:solidFill>
                <a:srgbClr val="00B050"/>
              </a:solidFill>
            </a:endParaRPr>
          </a:p>
          <a:p>
            <a:pPr marL="1162050"/>
            <a:r>
              <a:rPr lang="en-CA" b="1" dirty="0">
                <a:solidFill>
                  <a:srgbClr val="00B050"/>
                </a:solidFill>
              </a:rPr>
              <a:t>Definition</a:t>
            </a:r>
            <a:r>
              <a:rPr lang="en-CA" dirty="0"/>
              <a:t>:  A </a:t>
            </a:r>
            <a:r>
              <a:rPr lang="en-CA" b="1" i="1" dirty="0">
                <a:solidFill>
                  <a:srgbClr val="00B050"/>
                </a:solidFill>
              </a:rPr>
              <a:t>delimiter</a:t>
            </a:r>
            <a:r>
              <a:rPr lang="en-CA" dirty="0">
                <a:solidFill>
                  <a:srgbClr val="00B050"/>
                </a:solidFill>
              </a:rPr>
              <a:t> </a:t>
            </a:r>
            <a:r>
              <a:rPr lang="en-CA" dirty="0"/>
              <a:t>is a character that separates data values.</a:t>
            </a:r>
          </a:p>
          <a:p>
            <a:pPr marL="1162050"/>
            <a:r>
              <a:rPr lang="en-CA" dirty="0"/>
              <a:t>Typically data in a text file is delimited by a comma or a tab character and each new row of data is delimited by the carriage return character.</a:t>
            </a:r>
          </a:p>
        </p:txBody>
      </p:sp>
      <p:sp>
        <p:nvSpPr>
          <p:cNvPr id="21" name="Rectangle 20"/>
          <p:cNvSpPr/>
          <p:nvPr/>
        </p:nvSpPr>
        <p:spPr>
          <a:xfrm>
            <a:off x="1066170" y="1485302"/>
            <a:ext cx="866147" cy="18822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7" name="Straight Arrow Connector 6"/>
          <p:cNvCxnSpPr>
            <a:stCxn id="13" idx="1"/>
          </p:cNvCxnSpPr>
          <p:nvPr/>
        </p:nvCxnSpPr>
        <p:spPr>
          <a:xfrm flipH="1" flipV="1">
            <a:off x="1932317" y="1148786"/>
            <a:ext cx="1130060" cy="129109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17" idx="3"/>
          </p:cNvCxnSpPr>
          <p:nvPr/>
        </p:nvCxnSpPr>
        <p:spPr>
          <a:xfrm flipH="1" flipV="1">
            <a:off x="1932317" y="1363432"/>
            <a:ext cx="1130060" cy="17797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21" idx="2"/>
          </p:cNvCxnSpPr>
          <p:nvPr/>
        </p:nvCxnSpPr>
        <p:spPr>
          <a:xfrm flipH="1" flipV="1">
            <a:off x="1499244" y="1673525"/>
            <a:ext cx="622854" cy="234638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17584" y="5512286"/>
            <a:ext cx="10766844" cy="1200329"/>
          </a:xfrm>
          <a:prstGeom prst="rect">
            <a:avLst/>
          </a:prstGeom>
          <a:noFill/>
          <a:ln w="19050">
            <a:solidFill>
              <a:srgbClr val="00B050"/>
            </a:solidFill>
          </a:ln>
        </p:spPr>
        <p:txBody>
          <a:bodyPr wrap="square" rtlCol="0">
            <a:spAutoFit/>
          </a:bodyPr>
          <a:lstStyle/>
          <a:p>
            <a:pPr marL="1162050"/>
            <a:r>
              <a:rPr lang="en-CA" dirty="0"/>
              <a:t>For example, in the file you might see:</a:t>
            </a:r>
          </a:p>
          <a:p>
            <a:pPr marL="1162050"/>
            <a:endParaRPr lang="en-CA" dirty="0"/>
          </a:p>
          <a:p>
            <a:pPr marL="1162050"/>
            <a:r>
              <a:rPr lang="en-CA" dirty="0"/>
              <a:t>First Name</a:t>
            </a:r>
            <a:r>
              <a:rPr lang="en-CA" b="1" dirty="0"/>
              <a:t>,</a:t>
            </a:r>
            <a:r>
              <a:rPr lang="en-CA" dirty="0"/>
              <a:t> Last Name</a:t>
            </a:r>
            <a:r>
              <a:rPr lang="en-CA" b="1" dirty="0"/>
              <a:t>,</a:t>
            </a:r>
            <a:r>
              <a:rPr lang="en-CA" dirty="0"/>
              <a:t> Address1</a:t>
            </a:r>
            <a:r>
              <a:rPr lang="en-CA" b="1" dirty="0"/>
              <a:t>,</a:t>
            </a:r>
            <a:r>
              <a:rPr lang="en-CA" dirty="0"/>
              <a:t> Address2</a:t>
            </a:r>
            <a:r>
              <a:rPr lang="en-CA" b="1" dirty="0"/>
              <a:t>,</a:t>
            </a:r>
            <a:r>
              <a:rPr lang="en-CA" dirty="0"/>
              <a:t> City</a:t>
            </a:r>
            <a:r>
              <a:rPr lang="en-CA" b="1" dirty="0"/>
              <a:t>,</a:t>
            </a:r>
            <a:r>
              <a:rPr lang="en-CA" dirty="0"/>
              <a:t> Province</a:t>
            </a:r>
            <a:r>
              <a:rPr lang="en-CA" b="1" dirty="0"/>
              <a:t>,</a:t>
            </a:r>
            <a:r>
              <a:rPr lang="en-CA" dirty="0"/>
              <a:t> Country</a:t>
            </a:r>
          </a:p>
          <a:p>
            <a:pPr marL="1162050"/>
            <a:r>
              <a:rPr lang="en-CA" dirty="0"/>
              <a:t>John</a:t>
            </a:r>
            <a:r>
              <a:rPr lang="en-CA" b="1" dirty="0"/>
              <a:t>,</a:t>
            </a:r>
            <a:r>
              <a:rPr lang="en-CA" dirty="0"/>
              <a:t> Smith</a:t>
            </a:r>
            <a:r>
              <a:rPr lang="en-CA" b="1" dirty="0"/>
              <a:t>,</a:t>
            </a:r>
            <a:r>
              <a:rPr lang="en-CA" dirty="0"/>
              <a:t> Apt. 1234</a:t>
            </a:r>
            <a:r>
              <a:rPr lang="en-CA" b="1" dirty="0"/>
              <a:t>,</a:t>
            </a:r>
            <a:r>
              <a:rPr lang="en-CA" dirty="0"/>
              <a:t> 123 Street</a:t>
            </a:r>
            <a:r>
              <a:rPr lang="en-CA" b="1" dirty="0"/>
              <a:t>,</a:t>
            </a:r>
            <a:r>
              <a:rPr lang="en-CA" dirty="0"/>
              <a:t> Prince Albert</a:t>
            </a:r>
            <a:r>
              <a:rPr lang="en-CA" b="1" dirty="0"/>
              <a:t>,</a:t>
            </a:r>
            <a:r>
              <a:rPr lang="en-CA" dirty="0"/>
              <a:t> SK</a:t>
            </a:r>
            <a:r>
              <a:rPr lang="en-CA" b="1" dirty="0"/>
              <a:t>,</a:t>
            </a:r>
            <a:r>
              <a:rPr lang="en-CA" dirty="0"/>
              <a:t> Canada</a:t>
            </a:r>
          </a:p>
        </p:txBody>
      </p:sp>
    </p:spTree>
    <p:extLst>
      <p:ext uri="{BB962C8B-B14F-4D97-AF65-F5344CB8AC3E}">
        <p14:creationId xmlns:p14="http://schemas.microsoft.com/office/powerpoint/2010/main" val="154404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childTnLst>
                          </p:cTn>
                        </p:par>
                        <p:par>
                          <p:cTn id="19" fill="hold">
                            <p:stCondLst>
                              <p:cond delay="1500"/>
                            </p:stCondLst>
                            <p:childTnLst>
                              <p:par>
                                <p:cTn id="20" presetID="26" presetClass="emph" presetSubtype="0" fill="hold" grpId="1" nodeType="afterEffect">
                                  <p:stCondLst>
                                    <p:cond delay="0"/>
                                  </p:stCondLst>
                                  <p:childTnLst>
                                    <p:animEffect transition="out" filter="fade">
                                      <p:cBhvr>
                                        <p:cTn id="21" dur="500" tmFilter="0, 0; .2, .5; .8, .5; 1, 0"/>
                                        <p:tgtEl>
                                          <p:spTgt spid="14"/>
                                        </p:tgtEl>
                                      </p:cBhvr>
                                    </p:animEffect>
                                    <p:animScale>
                                      <p:cBhvr>
                                        <p:cTn id="22" dur="250" autoRev="1" fill="hold"/>
                                        <p:tgtEl>
                                          <p:spTgt spid="14"/>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par>
                          <p:cTn id="33" fill="hold">
                            <p:stCondLst>
                              <p:cond delay="1000"/>
                            </p:stCondLst>
                            <p:childTnLst>
                              <p:par>
                                <p:cTn id="34" presetID="53" presetClass="entr" presetSubtype="16"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childTnLst>
                          </p:cTn>
                        </p:par>
                        <p:par>
                          <p:cTn id="39" fill="hold">
                            <p:stCondLst>
                              <p:cond delay="1500"/>
                            </p:stCondLst>
                            <p:childTnLst>
                              <p:par>
                                <p:cTn id="40" presetID="26" presetClass="emph" presetSubtype="0" fill="hold" grpId="1" nodeType="afterEffect">
                                  <p:stCondLst>
                                    <p:cond delay="0"/>
                                  </p:stCondLst>
                                  <p:childTnLst>
                                    <p:animEffect transition="out" filter="fade">
                                      <p:cBhvr>
                                        <p:cTn id="41" dur="500" tmFilter="0, 0; .2, .5; .8, .5; 1, 0"/>
                                        <p:tgtEl>
                                          <p:spTgt spid="17"/>
                                        </p:tgtEl>
                                      </p:cBhvr>
                                    </p:animEffect>
                                    <p:animScale>
                                      <p:cBhvr>
                                        <p:cTn id="42" dur="250" autoRev="1" fill="hold"/>
                                        <p:tgtEl>
                                          <p:spTgt spid="17"/>
                                        </p:tgtEl>
                                      </p:cBhvr>
                                      <p:by x="105000" y="105000"/>
                                    </p:animScale>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childTnLst>
                          </p:cTn>
                        </p:par>
                        <p:par>
                          <p:cTn id="49" fill="hold">
                            <p:stCondLst>
                              <p:cond delay="500"/>
                            </p:stCondLst>
                            <p:childTnLst>
                              <p:par>
                                <p:cTn id="50" presetID="22" presetClass="entr" presetSubtype="4" fill="hold" nodeType="after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down)">
                                      <p:cBhvr>
                                        <p:cTn id="52" dur="500"/>
                                        <p:tgtEl>
                                          <p:spTgt spid="23"/>
                                        </p:tgtEl>
                                      </p:cBhvr>
                                    </p:animEffect>
                                  </p:childTnLst>
                                </p:cTn>
                              </p:par>
                            </p:childTnLst>
                          </p:cTn>
                        </p:par>
                        <p:par>
                          <p:cTn id="53" fill="hold">
                            <p:stCondLst>
                              <p:cond delay="1000"/>
                            </p:stCondLst>
                            <p:childTnLst>
                              <p:par>
                                <p:cTn id="54" presetID="53" presetClass="entr" presetSubtype="16"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childTnLst>
                          </p:cTn>
                        </p:par>
                        <p:par>
                          <p:cTn id="59" fill="hold">
                            <p:stCondLst>
                              <p:cond delay="1500"/>
                            </p:stCondLst>
                            <p:childTnLst>
                              <p:par>
                                <p:cTn id="60" presetID="26" presetClass="emph" presetSubtype="0" fill="hold" grpId="1" nodeType="afterEffect">
                                  <p:stCondLst>
                                    <p:cond delay="0"/>
                                  </p:stCondLst>
                                  <p:childTnLst>
                                    <p:animEffect transition="out" filter="fade">
                                      <p:cBhvr>
                                        <p:cTn id="61" dur="500" tmFilter="0, 0; .2, .5; .8, .5; 1, 0"/>
                                        <p:tgtEl>
                                          <p:spTgt spid="21"/>
                                        </p:tgtEl>
                                      </p:cBhvr>
                                    </p:animEffect>
                                    <p:animScale>
                                      <p:cBhvr>
                                        <p:cTn id="62" dur="250" autoRev="1" fill="hold"/>
                                        <p:tgtEl>
                                          <p:spTgt spid="21"/>
                                        </p:tgtEl>
                                      </p:cBhvr>
                                      <p:by x="105000" y="105000"/>
                                    </p:animScale>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p:cTn id="67" dur="500" fill="hold"/>
                                        <p:tgtEl>
                                          <p:spTgt spid="19"/>
                                        </p:tgtEl>
                                        <p:attrNameLst>
                                          <p:attrName>ppt_w</p:attrName>
                                        </p:attrNameLst>
                                      </p:cBhvr>
                                      <p:tavLst>
                                        <p:tav tm="0">
                                          <p:val>
                                            <p:fltVal val="0"/>
                                          </p:val>
                                        </p:tav>
                                        <p:tav tm="100000">
                                          <p:val>
                                            <p:strVal val="#ppt_w"/>
                                          </p:val>
                                        </p:tav>
                                      </p:tavLst>
                                    </p:anim>
                                    <p:anim calcmode="lin" valueType="num">
                                      <p:cBhvr>
                                        <p:cTn id="68" dur="500" fill="hold"/>
                                        <p:tgtEl>
                                          <p:spTgt spid="19"/>
                                        </p:tgtEl>
                                        <p:attrNameLst>
                                          <p:attrName>ppt_h</p:attrName>
                                        </p:attrNameLst>
                                      </p:cBhvr>
                                      <p:tavLst>
                                        <p:tav tm="0">
                                          <p:val>
                                            <p:fltVal val="0"/>
                                          </p:val>
                                        </p:tav>
                                        <p:tav tm="100000">
                                          <p:val>
                                            <p:strVal val="#ppt_h"/>
                                          </p:val>
                                        </p:tav>
                                      </p:tavLst>
                                    </p:anim>
                                    <p:animEffect transition="in" filter="fade">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0"/>
                                        </p:tgtEl>
                                        <p:attrNameLst>
                                          <p:attrName>style.visibility</p:attrName>
                                        </p:attrNameLst>
                                      </p:cBhvr>
                                      <p:to>
                                        <p:strVal val="visible"/>
                                      </p:to>
                                    </p:set>
                                    <p:anim calcmode="lin" valueType="num">
                                      <p:cBhvr>
                                        <p:cTn id="74" dur="500" fill="hold"/>
                                        <p:tgtEl>
                                          <p:spTgt spid="20"/>
                                        </p:tgtEl>
                                        <p:attrNameLst>
                                          <p:attrName>ppt_w</p:attrName>
                                        </p:attrNameLst>
                                      </p:cBhvr>
                                      <p:tavLst>
                                        <p:tav tm="0">
                                          <p:val>
                                            <p:fltVal val="0"/>
                                          </p:val>
                                        </p:tav>
                                        <p:tav tm="100000">
                                          <p:val>
                                            <p:strVal val="#ppt_w"/>
                                          </p:val>
                                        </p:tav>
                                      </p:tavLst>
                                    </p:anim>
                                    <p:anim calcmode="lin" valueType="num">
                                      <p:cBhvr>
                                        <p:cTn id="75" dur="500" fill="hold"/>
                                        <p:tgtEl>
                                          <p:spTgt spid="20"/>
                                        </p:tgtEl>
                                        <p:attrNameLst>
                                          <p:attrName>ppt_h</p:attrName>
                                        </p:attrNameLst>
                                      </p:cBhvr>
                                      <p:tavLst>
                                        <p:tav tm="0">
                                          <p:val>
                                            <p:fltVal val="0"/>
                                          </p:val>
                                        </p:tav>
                                        <p:tav tm="100000">
                                          <p:val>
                                            <p:strVal val="#ppt_h"/>
                                          </p:val>
                                        </p:tav>
                                      </p:tavLst>
                                    </p:anim>
                                    <p:animEffect transition="in" filter="fade">
                                      <p:cBhvr>
                                        <p:cTn id="76" dur="500"/>
                                        <p:tgtEl>
                                          <p:spTgt spid="20"/>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24"/>
                                        </p:tgtEl>
                                        <p:attrNameLst>
                                          <p:attrName>style.visibility</p:attrName>
                                        </p:attrNameLst>
                                      </p:cBhvr>
                                      <p:to>
                                        <p:strVal val="visible"/>
                                      </p:to>
                                    </p:set>
                                    <p:anim calcmode="lin" valueType="num">
                                      <p:cBhvr additive="base">
                                        <p:cTn id="81" dur="500" fill="hold"/>
                                        <p:tgtEl>
                                          <p:spTgt spid="24"/>
                                        </p:tgtEl>
                                        <p:attrNameLst>
                                          <p:attrName>ppt_x</p:attrName>
                                        </p:attrNameLst>
                                      </p:cBhvr>
                                      <p:tavLst>
                                        <p:tav tm="0">
                                          <p:val>
                                            <p:strVal val="0-#ppt_w/2"/>
                                          </p:val>
                                        </p:tav>
                                        <p:tav tm="100000">
                                          <p:val>
                                            <p:strVal val="#ppt_x"/>
                                          </p:val>
                                        </p:tav>
                                      </p:tavLst>
                                    </p:anim>
                                    <p:anim calcmode="lin" valueType="num">
                                      <p:cBhvr additive="base">
                                        <p:cTn id="82"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13" grpId="0" animBg="1"/>
      <p:bldP spid="14" grpId="0" animBg="1"/>
      <p:bldP spid="14" grpId="1" animBg="1"/>
      <p:bldP spid="15" grpId="0" animBg="1"/>
      <p:bldP spid="17" grpId="0" animBg="1"/>
      <p:bldP spid="17" grpId="1" animBg="1"/>
      <p:bldP spid="18" grpId="0" animBg="1"/>
      <p:bldP spid="21" grpId="0" animBg="1"/>
      <p:bldP spid="21" grpId="1"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1(844)486-4842</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324" y="772297"/>
            <a:ext cx="10058400" cy="1108286"/>
          </a:xfrm>
          <a:prstGeom prst="rect">
            <a:avLst/>
          </a:prstGeom>
          <a:ln w="6350">
            <a:solidFill>
              <a:schemeClr val="accent6">
                <a:lumMod val="50000"/>
              </a:schemeClr>
            </a:solidFill>
          </a:ln>
        </p:spPr>
      </p:pic>
      <p:sp>
        <p:nvSpPr>
          <p:cNvPr id="7" name="Rounded Rectangle 6"/>
          <p:cNvSpPr/>
          <p:nvPr/>
        </p:nvSpPr>
        <p:spPr>
          <a:xfrm>
            <a:off x="6043611" y="2941506"/>
            <a:ext cx="5824539" cy="849444"/>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6596061" y="4027356"/>
            <a:ext cx="5272089" cy="554169"/>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5367336" y="4917612"/>
            <a:ext cx="6500814" cy="1054563"/>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5367336" y="6240808"/>
            <a:ext cx="6500814" cy="554169"/>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p:cNvSpPr txBox="1"/>
          <p:nvPr/>
        </p:nvSpPr>
        <p:spPr>
          <a:xfrm>
            <a:off x="899752" y="207034"/>
            <a:ext cx="10287719" cy="369332"/>
          </a:xfrm>
          <a:prstGeom prst="rect">
            <a:avLst/>
          </a:prstGeom>
          <a:solidFill>
            <a:srgbClr val="FADBC6"/>
          </a:solidFill>
          <a:effectLst>
            <a:glow rad="101600">
              <a:schemeClr val="accent6">
                <a:satMod val="175000"/>
                <a:alpha val="40000"/>
              </a:schemeClr>
            </a:glow>
            <a:softEdge rad="31750"/>
          </a:effectLst>
        </p:spPr>
        <p:txBody>
          <a:bodyPr wrap="square" rtlCol="0">
            <a:spAutoFit/>
          </a:bodyPr>
          <a:lstStyle/>
          <a:p>
            <a:pPr algn="ctr"/>
            <a:r>
              <a:rPr lang="en-CA" dirty="0"/>
              <a:t>First we will need to go through the methods for connecting and/or importing data. – </a:t>
            </a:r>
            <a:r>
              <a:rPr lang="en-CA" b="1" i="1" dirty="0"/>
              <a:t>Get External Data</a:t>
            </a:r>
          </a:p>
        </p:txBody>
      </p:sp>
      <p:sp>
        <p:nvSpPr>
          <p:cNvPr id="13" name="TextBox 12"/>
          <p:cNvSpPr txBox="1"/>
          <p:nvPr/>
        </p:nvSpPr>
        <p:spPr>
          <a:xfrm>
            <a:off x="2590484" y="2061370"/>
            <a:ext cx="4098444" cy="369332"/>
          </a:xfrm>
          <a:prstGeom prst="rect">
            <a:avLst/>
          </a:prstGeom>
          <a:noFill/>
          <a:ln w="19050">
            <a:solidFill>
              <a:srgbClr val="7030A0"/>
            </a:solidFill>
          </a:ln>
        </p:spPr>
        <p:txBody>
          <a:bodyPr wrap="square" rtlCol="0">
            <a:spAutoFit/>
          </a:bodyPr>
          <a:lstStyle/>
          <a:p>
            <a:r>
              <a:rPr lang="en-CA" dirty="0"/>
              <a:t>Click on the </a:t>
            </a:r>
            <a:r>
              <a:rPr lang="en-CA" b="1" i="1" dirty="0"/>
              <a:t>From Other Sources</a:t>
            </a:r>
            <a:r>
              <a:rPr lang="en-CA" dirty="0"/>
              <a:t> button.</a:t>
            </a:r>
          </a:p>
        </p:txBody>
      </p:sp>
      <p:sp>
        <p:nvSpPr>
          <p:cNvPr id="14" name="Rectangle 13"/>
          <p:cNvSpPr/>
          <p:nvPr/>
        </p:nvSpPr>
        <p:spPr>
          <a:xfrm>
            <a:off x="1940943" y="1032740"/>
            <a:ext cx="649541" cy="692543"/>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63" y="3108507"/>
            <a:ext cx="4089114" cy="2586760"/>
          </a:xfrm>
          <a:prstGeom prst="rect">
            <a:avLst/>
          </a:prstGeom>
        </p:spPr>
      </p:pic>
      <p:sp>
        <p:nvSpPr>
          <p:cNvPr id="6" name="TextBox 5"/>
          <p:cNvSpPr txBox="1"/>
          <p:nvPr/>
        </p:nvSpPr>
        <p:spPr>
          <a:xfrm>
            <a:off x="4200525" y="2905125"/>
            <a:ext cx="7810500" cy="3970318"/>
          </a:xfrm>
          <a:prstGeom prst="rect">
            <a:avLst/>
          </a:prstGeom>
          <a:noFill/>
          <a:ln w="19050">
            <a:solidFill>
              <a:srgbClr val="7030A0"/>
            </a:solidFill>
          </a:ln>
        </p:spPr>
        <p:txBody>
          <a:bodyPr wrap="square" rtlCol="0">
            <a:spAutoFit/>
          </a:bodyPr>
          <a:lstStyle/>
          <a:p>
            <a:r>
              <a:rPr lang="en-CA" b="1" i="1" dirty="0"/>
              <a:t>From SQL Server</a:t>
            </a:r>
            <a:r>
              <a:rPr lang="en-CA" dirty="0"/>
              <a:t> – With the proper connection, database, table(s), and field(s)</a:t>
            </a:r>
          </a:p>
          <a:p>
            <a:pPr marL="1790700"/>
            <a:r>
              <a:rPr lang="en-CA" dirty="0"/>
              <a:t>information you can pull data from an SQL (</a:t>
            </a:r>
            <a:r>
              <a:rPr lang="en-CA" b="1" dirty="0"/>
              <a:t>S</a:t>
            </a:r>
            <a:r>
              <a:rPr lang="en-CA" dirty="0"/>
              <a:t>tructured </a:t>
            </a:r>
            <a:r>
              <a:rPr lang="en-CA" b="1" dirty="0"/>
              <a:t>Q</a:t>
            </a:r>
            <a:r>
              <a:rPr lang="en-CA" dirty="0"/>
              <a:t>uery </a:t>
            </a:r>
            <a:r>
              <a:rPr lang="en-CA" b="1" dirty="0"/>
              <a:t>L</a:t>
            </a:r>
            <a:r>
              <a:rPr lang="en-CA" dirty="0"/>
              <a:t>anguage) server.</a:t>
            </a:r>
          </a:p>
          <a:p>
            <a:endParaRPr lang="en-CA" dirty="0"/>
          </a:p>
          <a:p>
            <a:r>
              <a:rPr lang="en-CA" b="1" i="1" dirty="0"/>
              <a:t>From Analysis Services</a:t>
            </a:r>
            <a:r>
              <a:rPr lang="en-CA" dirty="0"/>
              <a:t> – From an SQL server, this data is represented as</a:t>
            </a:r>
          </a:p>
          <a:p>
            <a:pPr marL="2419350"/>
            <a:r>
              <a:rPr lang="en-CA" dirty="0"/>
              <a:t>data cube.</a:t>
            </a:r>
          </a:p>
          <a:p>
            <a:pPr marL="2333625"/>
            <a:endParaRPr lang="en-CA" dirty="0"/>
          </a:p>
          <a:p>
            <a:r>
              <a:rPr lang="en-CA" b="1" dirty="0">
                <a:solidFill>
                  <a:srgbClr val="00B050"/>
                </a:solidFill>
              </a:rPr>
              <a:t>Definition</a:t>
            </a:r>
            <a:r>
              <a:rPr lang="en-CA" dirty="0"/>
              <a:t>:  A </a:t>
            </a:r>
            <a:r>
              <a:rPr lang="en-CA" b="1" dirty="0">
                <a:solidFill>
                  <a:srgbClr val="00B050"/>
                </a:solidFill>
              </a:rPr>
              <a:t>data cube</a:t>
            </a:r>
            <a:r>
              <a:rPr lang="en-CA" dirty="0"/>
              <a:t> is the data structure provided by an </a:t>
            </a:r>
            <a:r>
              <a:rPr lang="en-CA" b="1" dirty="0"/>
              <a:t>S</a:t>
            </a:r>
            <a:r>
              <a:rPr lang="en-CA" dirty="0"/>
              <a:t>QL </a:t>
            </a:r>
            <a:r>
              <a:rPr lang="en-CA" b="1" dirty="0"/>
              <a:t>S</a:t>
            </a:r>
            <a:r>
              <a:rPr lang="en-CA" dirty="0"/>
              <a:t>erver </a:t>
            </a:r>
            <a:r>
              <a:rPr lang="en-CA" b="1" dirty="0"/>
              <a:t>A</a:t>
            </a:r>
            <a:r>
              <a:rPr lang="en-CA" dirty="0"/>
              <a:t>nalysis</a:t>
            </a:r>
          </a:p>
          <a:p>
            <a:pPr marL="1162050"/>
            <a:r>
              <a:rPr lang="en-CA" b="1" dirty="0"/>
              <a:t>S</a:t>
            </a:r>
            <a:r>
              <a:rPr lang="en-CA" dirty="0"/>
              <a:t>ervice (SSAS) data server which provides users with rapid access searchable data from any data point in the cube. This is the next software evolution of databases after relational databases.</a:t>
            </a:r>
          </a:p>
          <a:p>
            <a:endParaRPr lang="en-CA" dirty="0"/>
          </a:p>
          <a:p>
            <a:pPr marL="1162050"/>
            <a:r>
              <a:rPr lang="en-CA" dirty="0"/>
              <a:t>This allows the user to present the data in the cube from multiple perspectives.</a:t>
            </a:r>
          </a:p>
        </p:txBody>
      </p:sp>
      <p:sp>
        <p:nvSpPr>
          <p:cNvPr id="9" name="Rectangle 8"/>
          <p:cNvSpPr/>
          <p:nvPr/>
        </p:nvSpPr>
        <p:spPr>
          <a:xfrm>
            <a:off x="63788" y="3137082"/>
            <a:ext cx="3993862" cy="48241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ectangle 24"/>
          <p:cNvSpPr/>
          <p:nvPr/>
        </p:nvSpPr>
        <p:spPr>
          <a:xfrm>
            <a:off x="63790" y="3648075"/>
            <a:ext cx="3993862" cy="48241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0" name="Straight Arrow Connector 9"/>
          <p:cNvCxnSpPr>
            <a:endCxn id="14" idx="3"/>
          </p:cNvCxnSpPr>
          <p:nvPr/>
        </p:nvCxnSpPr>
        <p:spPr>
          <a:xfrm flipH="1" flipV="1">
            <a:off x="2590484" y="1379012"/>
            <a:ext cx="1170633" cy="68235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091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childTnLst>
                          </p:cTn>
                        </p:par>
                        <p:par>
                          <p:cTn id="19" fill="hold">
                            <p:stCondLst>
                              <p:cond delay="1500"/>
                            </p:stCondLst>
                            <p:childTnLst>
                              <p:par>
                                <p:cTn id="20" presetID="26" presetClass="emph" presetSubtype="0" fill="hold" grpId="1" nodeType="afterEffect">
                                  <p:stCondLst>
                                    <p:cond delay="0"/>
                                  </p:stCondLst>
                                  <p:childTnLst>
                                    <p:animEffect transition="out" filter="fade">
                                      <p:cBhvr>
                                        <p:cTn id="21" dur="500" tmFilter="0, 0; .2, .5; .8, .5; 1, 0"/>
                                        <p:tgtEl>
                                          <p:spTgt spid="14"/>
                                        </p:tgtEl>
                                      </p:cBhvr>
                                    </p:animEffect>
                                    <p:animScale>
                                      <p:cBhvr>
                                        <p:cTn id="22" dur="250" autoRev="1" fill="hold"/>
                                        <p:tgtEl>
                                          <p:spTgt spid="14"/>
                                        </p:tgtEl>
                                      </p:cBhvr>
                                      <p:by x="105000" y="105000"/>
                                    </p:animScale>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fltVal val="0"/>
                                          </p:val>
                                        </p:tav>
                                        <p:tav tm="100000">
                                          <p:val>
                                            <p:strVal val="#ppt_w"/>
                                          </p:val>
                                        </p:tav>
                                      </p:tavLst>
                                    </p:anim>
                                    <p:anim calcmode="lin" valueType="num">
                                      <p:cBhvr>
                                        <p:cTn id="31" dur="1000" fill="hold"/>
                                        <p:tgtEl>
                                          <p:spTgt spid="6"/>
                                        </p:tgtEl>
                                        <p:attrNameLst>
                                          <p:attrName>ppt_h</p:attrName>
                                        </p:attrNameLst>
                                      </p:cBhvr>
                                      <p:tavLst>
                                        <p:tav tm="0">
                                          <p:val>
                                            <p:fltVal val="0"/>
                                          </p:val>
                                        </p:tav>
                                        <p:tav tm="100000">
                                          <p:val>
                                            <p:strVal val="#ppt_h"/>
                                          </p:val>
                                        </p:tav>
                                      </p:tavLst>
                                    </p:anim>
                                    <p:anim calcmode="lin" valueType="num">
                                      <p:cBhvr>
                                        <p:cTn id="32" dur="1000" fill="hold"/>
                                        <p:tgtEl>
                                          <p:spTgt spid="6"/>
                                        </p:tgtEl>
                                        <p:attrNameLst>
                                          <p:attrName>style.rotation</p:attrName>
                                        </p:attrNameLst>
                                      </p:cBhvr>
                                      <p:tavLst>
                                        <p:tav tm="0">
                                          <p:val>
                                            <p:fltVal val="90"/>
                                          </p:val>
                                        </p:tav>
                                        <p:tav tm="100000">
                                          <p:val>
                                            <p:fltVal val="0"/>
                                          </p:val>
                                        </p:tav>
                                      </p:tavLst>
                                    </p:anim>
                                    <p:animEffect transition="in" filter="fade">
                                      <p:cBhvr>
                                        <p:cTn id="33" dur="1000"/>
                                        <p:tgtEl>
                                          <p:spTgt spid="6"/>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Effect transition="in" filter="fade">
                                      <p:cBhvr>
                                        <p:cTn id="39" dur="500"/>
                                        <p:tgtEl>
                                          <p:spTgt spid="7"/>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childTnLst>
                          </p:cTn>
                        </p:par>
                        <p:par>
                          <p:cTn id="45" fill="hold">
                            <p:stCondLst>
                              <p:cond delay="1500"/>
                            </p:stCondLst>
                            <p:childTnLst>
                              <p:par>
                                <p:cTn id="46" presetID="26" presetClass="emph" presetSubtype="0" fill="hold" grpId="1" nodeType="afterEffect">
                                  <p:stCondLst>
                                    <p:cond delay="0"/>
                                  </p:stCondLst>
                                  <p:childTnLst>
                                    <p:animEffect transition="out" filter="fade">
                                      <p:cBhvr>
                                        <p:cTn id="47" dur="500" tmFilter="0, 0; .2, .5; .8, .5; 1, 0"/>
                                        <p:tgtEl>
                                          <p:spTgt spid="9"/>
                                        </p:tgtEl>
                                      </p:cBhvr>
                                    </p:animEffect>
                                    <p:animScale>
                                      <p:cBhvr>
                                        <p:cTn id="48" dur="250" autoRev="1" fill="hold"/>
                                        <p:tgtEl>
                                          <p:spTgt spid="9"/>
                                        </p:tgtEl>
                                      </p:cBhvr>
                                      <p:by x="105000" y="105000"/>
                                    </p:animScale>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500" fill="hold"/>
                                        <p:tgtEl>
                                          <p:spTgt spid="22"/>
                                        </p:tgtEl>
                                        <p:attrNameLst>
                                          <p:attrName>ppt_w</p:attrName>
                                        </p:attrNameLst>
                                      </p:cBhvr>
                                      <p:tavLst>
                                        <p:tav tm="0">
                                          <p:val>
                                            <p:fltVal val="0"/>
                                          </p:val>
                                        </p:tav>
                                        <p:tav tm="100000">
                                          <p:val>
                                            <p:strVal val="#ppt_w"/>
                                          </p:val>
                                        </p:tav>
                                      </p:tavLst>
                                    </p:anim>
                                    <p:anim calcmode="lin" valueType="num">
                                      <p:cBhvr>
                                        <p:cTn id="54" dur="500" fill="hold"/>
                                        <p:tgtEl>
                                          <p:spTgt spid="22"/>
                                        </p:tgtEl>
                                        <p:attrNameLst>
                                          <p:attrName>ppt_h</p:attrName>
                                        </p:attrNameLst>
                                      </p:cBhvr>
                                      <p:tavLst>
                                        <p:tav tm="0">
                                          <p:val>
                                            <p:fltVal val="0"/>
                                          </p:val>
                                        </p:tav>
                                        <p:tav tm="100000">
                                          <p:val>
                                            <p:strVal val="#ppt_h"/>
                                          </p:val>
                                        </p:tav>
                                      </p:tavLst>
                                    </p:anim>
                                    <p:animEffect transition="in" filter="fade">
                                      <p:cBhvr>
                                        <p:cTn id="55" dur="500"/>
                                        <p:tgtEl>
                                          <p:spTgt spid="22"/>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p:cTn id="58" dur="500" fill="hold"/>
                                        <p:tgtEl>
                                          <p:spTgt spid="25"/>
                                        </p:tgtEl>
                                        <p:attrNameLst>
                                          <p:attrName>ppt_w</p:attrName>
                                        </p:attrNameLst>
                                      </p:cBhvr>
                                      <p:tavLst>
                                        <p:tav tm="0">
                                          <p:val>
                                            <p:fltVal val="0"/>
                                          </p:val>
                                        </p:tav>
                                        <p:tav tm="100000">
                                          <p:val>
                                            <p:strVal val="#ppt_w"/>
                                          </p:val>
                                        </p:tav>
                                      </p:tavLst>
                                    </p:anim>
                                    <p:anim calcmode="lin" valueType="num">
                                      <p:cBhvr>
                                        <p:cTn id="59" dur="500" fill="hold"/>
                                        <p:tgtEl>
                                          <p:spTgt spid="25"/>
                                        </p:tgtEl>
                                        <p:attrNameLst>
                                          <p:attrName>ppt_h</p:attrName>
                                        </p:attrNameLst>
                                      </p:cBhvr>
                                      <p:tavLst>
                                        <p:tav tm="0">
                                          <p:val>
                                            <p:fltVal val="0"/>
                                          </p:val>
                                        </p:tav>
                                        <p:tav tm="100000">
                                          <p:val>
                                            <p:strVal val="#ppt_h"/>
                                          </p:val>
                                        </p:tav>
                                      </p:tavLst>
                                    </p:anim>
                                    <p:animEffect transition="in" filter="fade">
                                      <p:cBhvr>
                                        <p:cTn id="60" dur="500"/>
                                        <p:tgtEl>
                                          <p:spTgt spid="25"/>
                                        </p:tgtEl>
                                      </p:cBhvr>
                                    </p:animEffect>
                                  </p:childTnLst>
                                </p:cTn>
                              </p:par>
                            </p:childTnLst>
                          </p:cTn>
                        </p:par>
                        <p:par>
                          <p:cTn id="61" fill="hold">
                            <p:stCondLst>
                              <p:cond delay="500"/>
                            </p:stCondLst>
                            <p:childTnLst>
                              <p:par>
                                <p:cTn id="62" presetID="26" presetClass="emph" presetSubtype="0" fill="hold" grpId="1" nodeType="afterEffect">
                                  <p:stCondLst>
                                    <p:cond delay="0"/>
                                  </p:stCondLst>
                                  <p:childTnLst>
                                    <p:animEffect transition="out" filter="fade">
                                      <p:cBhvr>
                                        <p:cTn id="63" dur="500" tmFilter="0, 0; .2, .5; .8, .5; 1, 0"/>
                                        <p:tgtEl>
                                          <p:spTgt spid="25"/>
                                        </p:tgtEl>
                                      </p:cBhvr>
                                    </p:animEffect>
                                    <p:animScale>
                                      <p:cBhvr>
                                        <p:cTn id="64" dur="250" autoRev="1" fill="hold"/>
                                        <p:tgtEl>
                                          <p:spTgt spid="25"/>
                                        </p:tgtEl>
                                      </p:cBhvr>
                                      <p:by x="105000" y="105000"/>
                                    </p:animScale>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p:cTn id="69" dur="500" fill="hold"/>
                                        <p:tgtEl>
                                          <p:spTgt spid="23"/>
                                        </p:tgtEl>
                                        <p:attrNameLst>
                                          <p:attrName>ppt_w</p:attrName>
                                        </p:attrNameLst>
                                      </p:cBhvr>
                                      <p:tavLst>
                                        <p:tav tm="0">
                                          <p:val>
                                            <p:fltVal val="0"/>
                                          </p:val>
                                        </p:tav>
                                        <p:tav tm="100000">
                                          <p:val>
                                            <p:strVal val="#ppt_w"/>
                                          </p:val>
                                        </p:tav>
                                      </p:tavLst>
                                    </p:anim>
                                    <p:anim calcmode="lin" valueType="num">
                                      <p:cBhvr>
                                        <p:cTn id="70" dur="500" fill="hold"/>
                                        <p:tgtEl>
                                          <p:spTgt spid="23"/>
                                        </p:tgtEl>
                                        <p:attrNameLst>
                                          <p:attrName>ppt_h</p:attrName>
                                        </p:attrNameLst>
                                      </p:cBhvr>
                                      <p:tavLst>
                                        <p:tav tm="0">
                                          <p:val>
                                            <p:fltVal val="0"/>
                                          </p:val>
                                        </p:tav>
                                        <p:tav tm="100000">
                                          <p:val>
                                            <p:strVal val="#ppt_h"/>
                                          </p:val>
                                        </p:tav>
                                      </p:tavLst>
                                    </p:anim>
                                    <p:animEffect transition="in" filter="fade">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anim calcmode="lin" valueType="num">
                                      <p:cBhvr>
                                        <p:cTn id="76" dur="500" fill="hold"/>
                                        <p:tgtEl>
                                          <p:spTgt spid="24"/>
                                        </p:tgtEl>
                                        <p:attrNameLst>
                                          <p:attrName>ppt_w</p:attrName>
                                        </p:attrNameLst>
                                      </p:cBhvr>
                                      <p:tavLst>
                                        <p:tav tm="0">
                                          <p:val>
                                            <p:fltVal val="0"/>
                                          </p:val>
                                        </p:tav>
                                        <p:tav tm="100000">
                                          <p:val>
                                            <p:strVal val="#ppt_w"/>
                                          </p:val>
                                        </p:tav>
                                      </p:tavLst>
                                    </p:anim>
                                    <p:anim calcmode="lin" valueType="num">
                                      <p:cBhvr>
                                        <p:cTn id="77" dur="500" fill="hold"/>
                                        <p:tgtEl>
                                          <p:spTgt spid="24"/>
                                        </p:tgtEl>
                                        <p:attrNameLst>
                                          <p:attrName>ppt_h</p:attrName>
                                        </p:attrNameLst>
                                      </p:cBhvr>
                                      <p:tavLst>
                                        <p:tav tm="0">
                                          <p:val>
                                            <p:fltVal val="0"/>
                                          </p:val>
                                        </p:tav>
                                        <p:tav tm="100000">
                                          <p:val>
                                            <p:strVal val="#ppt_h"/>
                                          </p:val>
                                        </p:tav>
                                      </p:tavLst>
                                    </p:anim>
                                    <p:animEffect transition="in" filter="fade">
                                      <p:cBhvr>
                                        <p:cTn id="7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2" grpId="0" animBg="1"/>
      <p:bldP spid="23" grpId="0" animBg="1"/>
      <p:bldP spid="24" grpId="0" animBg="1"/>
      <p:bldP spid="13" grpId="0" animBg="1"/>
      <p:bldP spid="14" grpId="0" animBg="1"/>
      <p:bldP spid="14" grpId="1" animBg="1"/>
      <p:bldP spid="6" grpId="0" animBg="1"/>
      <p:bldP spid="9" grpId="0" animBg="1"/>
      <p:bldP spid="9" grpId="1" animBg="1"/>
      <p:bldP spid="25" grpId="0" animBg="1"/>
      <p:bldP spid="2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4629149" y="2990851"/>
            <a:ext cx="7286626" cy="1047750"/>
            <a:chOff x="4629149" y="2990850"/>
            <a:chExt cx="7286626" cy="1095375"/>
          </a:xfrm>
        </p:grpSpPr>
        <p:sp>
          <p:nvSpPr>
            <p:cNvPr id="5" name="Rounded Rectangle 4"/>
            <p:cNvSpPr/>
            <p:nvPr/>
          </p:nvSpPr>
          <p:spPr>
            <a:xfrm>
              <a:off x="6638925" y="2990850"/>
              <a:ext cx="5276850" cy="238125"/>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4629149" y="3226155"/>
              <a:ext cx="7286625" cy="860070"/>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9" name="Group 18"/>
          <p:cNvGrpSpPr/>
          <p:nvPr/>
        </p:nvGrpSpPr>
        <p:grpSpPr>
          <a:xfrm>
            <a:off x="4905375" y="4875996"/>
            <a:ext cx="7010399" cy="810429"/>
            <a:chOff x="4905375" y="2990850"/>
            <a:chExt cx="7010399" cy="810429"/>
          </a:xfrm>
        </p:grpSpPr>
        <p:sp>
          <p:nvSpPr>
            <p:cNvPr id="20" name="Rounded Rectangle 19"/>
            <p:cNvSpPr/>
            <p:nvPr/>
          </p:nvSpPr>
          <p:spPr>
            <a:xfrm>
              <a:off x="6143625" y="2990850"/>
              <a:ext cx="5772149" cy="238125"/>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4905375" y="3226155"/>
              <a:ext cx="7010399" cy="575124"/>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6" name="Group 25"/>
          <p:cNvGrpSpPr/>
          <p:nvPr/>
        </p:nvGrpSpPr>
        <p:grpSpPr>
          <a:xfrm>
            <a:off x="4905375" y="5736193"/>
            <a:ext cx="7010399" cy="1048763"/>
            <a:chOff x="4905375" y="2752516"/>
            <a:chExt cx="7010399" cy="1048763"/>
          </a:xfrm>
        </p:grpSpPr>
        <p:sp>
          <p:nvSpPr>
            <p:cNvPr id="27" name="Rounded Rectangle 26"/>
            <p:cNvSpPr/>
            <p:nvPr/>
          </p:nvSpPr>
          <p:spPr>
            <a:xfrm>
              <a:off x="5838825" y="2752516"/>
              <a:ext cx="6076949" cy="238125"/>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4905375" y="2990641"/>
              <a:ext cx="7010399" cy="810638"/>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6" name="TextBox 5"/>
          <p:cNvSpPr txBox="1"/>
          <p:nvPr/>
        </p:nvSpPr>
        <p:spPr>
          <a:xfrm>
            <a:off x="4200525" y="2905125"/>
            <a:ext cx="7810500" cy="3970318"/>
          </a:xfrm>
          <a:prstGeom prst="rect">
            <a:avLst/>
          </a:prstGeom>
          <a:noFill/>
          <a:ln w="19050">
            <a:solidFill>
              <a:srgbClr val="7030A0"/>
            </a:solidFill>
          </a:ln>
        </p:spPr>
        <p:txBody>
          <a:bodyPr wrap="square" rtlCol="0">
            <a:spAutoFit/>
          </a:bodyPr>
          <a:lstStyle/>
          <a:p>
            <a:r>
              <a:rPr lang="en-CA" b="1" i="1" dirty="0"/>
              <a:t>From XML Data Import</a:t>
            </a:r>
            <a:r>
              <a:rPr lang="en-CA" dirty="0"/>
              <a:t> – E</a:t>
            </a:r>
            <a:r>
              <a:rPr lang="en-CA" b="1" dirty="0"/>
              <a:t>x</a:t>
            </a:r>
            <a:r>
              <a:rPr lang="en-CA" dirty="0"/>
              <a:t>tensible </a:t>
            </a:r>
            <a:r>
              <a:rPr lang="en-CA" b="1" dirty="0"/>
              <a:t>M</a:t>
            </a:r>
            <a:r>
              <a:rPr lang="en-CA" dirty="0"/>
              <a:t>arkup </a:t>
            </a:r>
            <a:r>
              <a:rPr lang="en-CA" b="1" dirty="0"/>
              <a:t>L</a:t>
            </a:r>
            <a:r>
              <a:rPr lang="en-CA" dirty="0"/>
              <a:t>anguage (XML) is a language which</a:t>
            </a:r>
          </a:p>
          <a:p>
            <a:pPr marL="361950"/>
            <a:r>
              <a:rPr lang="en-CA" dirty="0"/>
              <a:t>self defines the data.  All data is textual, so all XML files are standard text.  When importing XML data, the data field name is defined and accompanied by the data.</a:t>
            </a:r>
          </a:p>
          <a:p>
            <a:endParaRPr lang="en-CA" dirty="0"/>
          </a:p>
          <a:p>
            <a:r>
              <a:rPr lang="en-CA" b="1" i="1" dirty="0"/>
              <a:t>From Data Connection Wizard </a:t>
            </a:r>
            <a:r>
              <a:rPr lang="en-CA" dirty="0"/>
              <a:t>– In addition to the first two connection options,</a:t>
            </a:r>
          </a:p>
          <a:p>
            <a:pPr marL="361950"/>
            <a:r>
              <a:rPr lang="en-CA" b="1" dirty="0"/>
              <a:t>From SQL Server </a:t>
            </a:r>
            <a:r>
              <a:rPr lang="en-CA" dirty="0"/>
              <a:t>and</a:t>
            </a:r>
            <a:r>
              <a:rPr lang="en-CA" b="1" i="1" dirty="0"/>
              <a:t> </a:t>
            </a:r>
            <a:r>
              <a:rPr lang="en-CA" b="1" dirty="0"/>
              <a:t>From Analysis Services</a:t>
            </a:r>
            <a:r>
              <a:rPr lang="en-CA" dirty="0"/>
              <a:t>, you can connect to …</a:t>
            </a:r>
          </a:p>
          <a:p>
            <a:pPr marL="647700" indent="-285750">
              <a:buFont typeface="Wingdings" panose="05000000000000000000" pitchFamily="2" charset="2"/>
              <a:buChar char="Ø"/>
            </a:pPr>
            <a:r>
              <a:rPr lang="en-CA" b="1" dirty="0"/>
              <a:t>ODBC DSN </a:t>
            </a:r>
            <a:r>
              <a:rPr lang="en-CA" dirty="0"/>
              <a:t>– From </a:t>
            </a:r>
            <a:r>
              <a:rPr lang="en-CA" b="1" dirty="0"/>
              <a:t>O</a:t>
            </a:r>
            <a:r>
              <a:rPr lang="en-CA" dirty="0"/>
              <a:t>pen </a:t>
            </a:r>
            <a:r>
              <a:rPr lang="en-CA" b="1" dirty="0"/>
              <a:t>D</a:t>
            </a:r>
            <a:r>
              <a:rPr lang="en-CA" dirty="0"/>
              <a:t>ata</a:t>
            </a:r>
            <a:r>
              <a:rPr lang="en-CA" b="1" dirty="0"/>
              <a:t>B</a:t>
            </a:r>
            <a:r>
              <a:rPr lang="en-CA" dirty="0"/>
              <a:t>ase </a:t>
            </a:r>
            <a:r>
              <a:rPr lang="en-CA" b="1" dirty="0"/>
              <a:t>C</a:t>
            </a:r>
            <a:r>
              <a:rPr lang="en-CA" dirty="0"/>
              <a:t>onnectivity </a:t>
            </a:r>
            <a:r>
              <a:rPr lang="en-CA" b="1" dirty="0"/>
              <a:t>D</a:t>
            </a:r>
            <a:r>
              <a:rPr lang="en-CA" dirty="0"/>
              <a:t>ata </a:t>
            </a:r>
            <a:r>
              <a:rPr lang="en-CA" b="1" dirty="0"/>
              <a:t>S</a:t>
            </a:r>
            <a:r>
              <a:rPr lang="en-CA" dirty="0"/>
              <a:t>ource </a:t>
            </a:r>
            <a:r>
              <a:rPr lang="en-CA" b="1" dirty="0"/>
              <a:t>N</a:t>
            </a:r>
            <a:r>
              <a:rPr lang="en-CA" dirty="0"/>
              <a:t>ame dialog</a:t>
            </a:r>
          </a:p>
          <a:p>
            <a:pPr marL="714375"/>
            <a:r>
              <a:rPr lang="en-CA" dirty="0"/>
              <a:t>found in the </a:t>
            </a:r>
            <a:r>
              <a:rPr lang="en-CA" i="1" dirty="0"/>
              <a:t>Administrative Tools </a:t>
            </a:r>
            <a:r>
              <a:rPr lang="en-CA" dirty="0"/>
              <a:t>you can connect to a variety of other sources such as dBase files so long as you have the driver for it.</a:t>
            </a:r>
            <a:endParaRPr lang="en-CA" i="1" dirty="0"/>
          </a:p>
          <a:p>
            <a:pPr marL="647700" indent="-285750">
              <a:buFont typeface="Wingdings" panose="05000000000000000000" pitchFamily="2" charset="2"/>
              <a:buChar char="Ø"/>
            </a:pPr>
            <a:r>
              <a:rPr lang="en-CA" b="1" dirty="0"/>
              <a:t>OLE DB </a:t>
            </a:r>
            <a:r>
              <a:rPr lang="en-CA" dirty="0"/>
              <a:t>– </a:t>
            </a:r>
            <a:r>
              <a:rPr lang="en-CA" b="1" dirty="0"/>
              <a:t>O</a:t>
            </a:r>
            <a:r>
              <a:rPr lang="en-CA" dirty="0"/>
              <a:t>bject </a:t>
            </a:r>
            <a:r>
              <a:rPr lang="en-CA" b="1" dirty="0"/>
              <a:t>L</a:t>
            </a:r>
            <a:r>
              <a:rPr lang="en-CA" dirty="0"/>
              <a:t>inking and </a:t>
            </a:r>
            <a:r>
              <a:rPr lang="en-CA" b="1" dirty="0"/>
              <a:t>E</a:t>
            </a:r>
            <a:r>
              <a:rPr lang="en-CA" dirty="0"/>
              <a:t>mbedding </a:t>
            </a:r>
            <a:r>
              <a:rPr lang="en-CA" b="1" dirty="0"/>
              <a:t>D</a:t>
            </a:r>
            <a:r>
              <a:rPr lang="en-CA" dirty="0"/>
              <a:t>ata</a:t>
            </a:r>
            <a:r>
              <a:rPr lang="en-CA" b="1" dirty="0"/>
              <a:t>B</a:t>
            </a:r>
            <a:r>
              <a:rPr lang="en-CA" dirty="0"/>
              <a:t>ase connections use the low</a:t>
            </a:r>
          </a:p>
          <a:p>
            <a:pPr marL="714375"/>
            <a:r>
              <a:rPr lang="en-CA" dirty="0"/>
              <a:t>level </a:t>
            </a:r>
            <a:r>
              <a:rPr lang="en-CA" b="1" dirty="0"/>
              <a:t>C</a:t>
            </a:r>
            <a:r>
              <a:rPr lang="en-CA" dirty="0"/>
              <a:t>omponent </a:t>
            </a:r>
            <a:r>
              <a:rPr lang="en-CA" b="1" dirty="0"/>
              <a:t>O</a:t>
            </a:r>
            <a:r>
              <a:rPr lang="en-CA" dirty="0"/>
              <a:t>bject</a:t>
            </a:r>
            <a:r>
              <a:rPr lang="en-CA" b="1" dirty="0"/>
              <a:t> M</a:t>
            </a:r>
            <a:r>
              <a:rPr lang="en-CA" dirty="0"/>
              <a:t>odel (COM) system of Windows to connect to COM object databases.  This is a very powerful function that we will not be covering in this course.</a:t>
            </a:r>
          </a:p>
        </p:txBody>
      </p:sp>
      <p:sp>
        <p:nvSpPr>
          <p:cNvPr id="2" name="TextBox 1"/>
          <p:cNvSpPr txBox="1"/>
          <p:nvPr/>
        </p:nvSpPr>
        <p:spPr>
          <a:xfrm>
            <a:off x="899752" y="207034"/>
            <a:ext cx="10287719" cy="369332"/>
          </a:xfrm>
          <a:prstGeom prst="rect">
            <a:avLst/>
          </a:prstGeom>
          <a:solidFill>
            <a:srgbClr val="FADBC6"/>
          </a:solidFill>
          <a:effectLst>
            <a:glow rad="101600">
              <a:schemeClr val="accent6">
                <a:satMod val="175000"/>
                <a:alpha val="40000"/>
              </a:schemeClr>
            </a:glow>
            <a:softEdge rad="31750"/>
          </a:effectLst>
        </p:spPr>
        <p:txBody>
          <a:bodyPr wrap="square" rtlCol="0">
            <a:spAutoFit/>
          </a:bodyPr>
          <a:lstStyle/>
          <a:p>
            <a:pPr algn="ctr"/>
            <a:r>
              <a:rPr lang="en-CA" dirty="0"/>
              <a:t>First we will need to go through the methods for connecting and/or importing data. – </a:t>
            </a:r>
            <a:r>
              <a:rPr lang="en-CA" b="1" i="1" dirty="0"/>
              <a:t>Get External Data</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63" y="3108507"/>
            <a:ext cx="4089114" cy="2586760"/>
          </a:xfrm>
          <a:prstGeom prst="rect">
            <a:avLst/>
          </a:prstGeom>
        </p:spPr>
      </p:pic>
      <p:sp>
        <p:nvSpPr>
          <p:cNvPr id="9" name="Rectangle 8"/>
          <p:cNvSpPr/>
          <p:nvPr/>
        </p:nvSpPr>
        <p:spPr>
          <a:xfrm>
            <a:off x="63788" y="4165782"/>
            <a:ext cx="3993862" cy="48241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ectangle 24"/>
          <p:cNvSpPr/>
          <p:nvPr/>
        </p:nvSpPr>
        <p:spPr>
          <a:xfrm>
            <a:off x="63790" y="4676775"/>
            <a:ext cx="3993862" cy="48241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324" y="772297"/>
            <a:ext cx="10058400" cy="1108286"/>
          </a:xfrm>
          <a:prstGeom prst="rect">
            <a:avLst/>
          </a:prstGeom>
          <a:ln w="6350">
            <a:solidFill>
              <a:schemeClr val="accent6">
                <a:lumMod val="50000"/>
              </a:schemeClr>
            </a:solidFill>
          </a:ln>
        </p:spPr>
      </p:pic>
      <p:sp>
        <p:nvSpPr>
          <p:cNvPr id="23" name="Rectangle 22"/>
          <p:cNvSpPr/>
          <p:nvPr/>
        </p:nvSpPr>
        <p:spPr>
          <a:xfrm>
            <a:off x="1940943" y="1032740"/>
            <a:ext cx="649541" cy="692543"/>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14595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par>
                          <p:cTn id="17" fill="hold">
                            <p:stCondLst>
                              <p:cond delay="1500"/>
                            </p:stCondLst>
                            <p:childTnLst>
                              <p:par>
                                <p:cTn id="18" presetID="26" presetClass="emph" presetSubtype="0" fill="hold" grpId="1" nodeType="afterEffect">
                                  <p:stCondLst>
                                    <p:cond delay="0"/>
                                  </p:stCondLst>
                                  <p:childTnLst>
                                    <p:animEffect transition="out" filter="fade">
                                      <p:cBhvr>
                                        <p:cTn id="19" dur="500" tmFilter="0, 0; .2, .5; .8, .5; 1, 0"/>
                                        <p:tgtEl>
                                          <p:spTgt spid="9"/>
                                        </p:tgtEl>
                                      </p:cBhvr>
                                    </p:animEffect>
                                    <p:animScale>
                                      <p:cBhvr>
                                        <p:cTn id="20" dur="250" autoRev="1" fill="hold"/>
                                        <p:tgtEl>
                                          <p:spTgt spid="9"/>
                                        </p:tgtEl>
                                      </p:cBhvr>
                                      <p:by x="105000" y="105000"/>
                                    </p:animScale>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p:cTn id="30" dur="500" fill="hold"/>
                                        <p:tgtEl>
                                          <p:spTgt spid="25"/>
                                        </p:tgtEl>
                                        <p:attrNameLst>
                                          <p:attrName>ppt_w</p:attrName>
                                        </p:attrNameLst>
                                      </p:cBhvr>
                                      <p:tavLst>
                                        <p:tav tm="0">
                                          <p:val>
                                            <p:fltVal val="0"/>
                                          </p:val>
                                        </p:tav>
                                        <p:tav tm="100000">
                                          <p:val>
                                            <p:strVal val="#ppt_w"/>
                                          </p:val>
                                        </p:tav>
                                      </p:tavLst>
                                    </p:anim>
                                    <p:anim calcmode="lin" valueType="num">
                                      <p:cBhvr>
                                        <p:cTn id="31" dur="500" fill="hold"/>
                                        <p:tgtEl>
                                          <p:spTgt spid="25"/>
                                        </p:tgtEl>
                                        <p:attrNameLst>
                                          <p:attrName>ppt_h</p:attrName>
                                        </p:attrNameLst>
                                      </p:cBhvr>
                                      <p:tavLst>
                                        <p:tav tm="0">
                                          <p:val>
                                            <p:fltVal val="0"/>
                                          </p:val>
                                        </p:tav>
                                        <p:tav tm="100000">
                                          <p:val>
                                            <p:strVal val="#ppt_h"/>
                                          </p:val>
                                        </p:tav>
                                      </p:tavLst>
                                    </p:anim>
                                    <p:animEffect transition="in" filter="fade">
                                      <p:cBhvr>
                                        <p:cTn id="32" dur="500"/>
                                        <p:tgtEl>
                                          <p:spTgt spid="25"/>
                                        </p:tgtEl>
                                      </p:cBhvr>
                                    </p:animEffect>
                                  </p:childTnLst>
                                </p:cTn>
                              </p:par>
                            </p:childTnLst>
                          </p:cTn>
                        </p:par>
                        <p:par>
                          <p:cTn id="33" fill="hold">
                            <p:stCondLst>
                              <p:cond delay="500"/>
                            </p:stCondLst>
                            <p:childTnLst>
                              <p:par>
                                <p:cTn id="34" presetID="26" presetClass="emph" presetSubtype="0" fill="hold" grpId="1" nodeType="afterEffect">
                                  <p:stCondLst>
                                    <p:cond delay="0"/>
                                  </p:stCondLst>
                                  <p:childTnLst>
                                    <p:animEffect transition="out" filter="fade">
                                      <p:cBhvr>
                                        <p:cTn id="35" dur="500" tmFilter="0, 0; .2, .5; .8, .5; 1, 0"/>
                                        <p:tgtEl>
                                          <p:spTgt spid="25"/>
                                        </p:tgtEl>
                                      </p:cBhvr>
                                    </p:animEffect>
                                    <p:animScale>
                                      <p:cBhvr>
                                        <p:cTn id="36" dur="250" autoRev="1" fill="hold"/>
                                        <p:tgtEl>
                                          <p:spTgt spid="25"/>
                                        </p:tgtEl>
                                      </p:cBhvr>
                                      <p:by x="105000" y="105000"/>
                                    </p:animScale>
                                  </p:childTnLst>
                                </p:cTn>
                              </p:par>
                              <p:par>
                                <p:cTn id="37" presetID="53" presetClass="entr" presetSubtype="16"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ppt_w</p:attrName>
                                        </p:attrNameLst>
                                      </p:cBhvr>
                                      <p:tavLst>
                                        <p:tav tm="0">
                                          <p:val>
                                            <p:fltVal val="0"/>
                                          </p:val>
                                        </p:tav>
                                        <p:tav tm="100000">
                                          <p:val>
                                            <p:strVal val="#ppt_w"/>
                                          </p:val>
                                        </p:tav>
                                      </p:tavLst>
                                    </p:anim>
                                    <p:anim calcmode="lin" valueType="num">
                                      <p:cBhvr>
                                        <p:cTn id="40" dur="500" fill="hold"/>
                                        <p:tgtEl>
                                          <p:spTgt spid="19"/>
                                        </p:tgtEl>
                                        <p:attrNameLst>
                                          <p:attrName>ppt_h</p:attrName>
                                        </p:attrNameLst>
                                      </p:cBhvr>
                                      <p:tavLst>
                                        <p:tav tm="0">
                                          <p:val>
                                            <p:fltVal val="0"/>
                                          </p:val>
                                        </p:tav>
                                        <p:tav tm="100000">
                                          <p:val>
                                            <p:strVal val="#ppt_h"/>
                                          </p:val>
                                        </p:tav>
                                      </p:tavLst>
                                    </p:anim>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p:cTn id="46" dur="500" fill="hold"/>
                                        <p:tgtEl>
                                          <p:spTgt spid="26"/>
                                        </p:tgtEl>
                                        <p:attrNameLst>
                                          <p:attrName>ppt_w</p:attrName>
                                        </p:attrNameLst>
                                      </p:cBhvr>
                                      <p:tavLst>
                                        <p:tav tm="0">
                                          <p:val>
                                            <p:fltVal val="0"/>
                                          </p:val>
                                        </p:tav>
                                        <p:tav tm="100000">
                                          <p:val>
                                            <p:strVal val="#ppt_w"/>
                                          </p:val>
                                        </p:tav>
                                      </p:tavLst>
                                    </p:anim>
                                    <p:anim calcmode="lin" valueType="num">
                                      <p:cBhvr>
                                        <p:cTn id="47" dur="500" fill="hold"/>
                                        <p:tgtEl>
                                          <p:spTgt spid="26"/>
                                        </p:tgtEl>
                                        <p:attrNameLst>
                                          <p:attrName>ppt_h</p:attrName>
                                        </p:attrNameLst>
                                      </p:cBhvr>
                                      <p:tavLst>
                                        <p:tav tm="0">
                                          <p:val>
                                            <p:fltVal val="0"/>
                                          </p:val>
                                        </p:tav>
                                        <p:tav tm="100000">
                                          <p:val>
                                            <p:strVal val="#ppt_h"/>
                                          </p:val>
                                        </p:tav>
                                      </p:tavLst>
                                    </p:anim>
                                    <p:animEffect transition="in" filter="fade">
                                      <p:cBhvr>
                                        <p:cTn id="4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9" grpId="1" animBg="1"/>
      <p:bldP spid="25" grpId="0" animBg="1"/>
      <p:bldP spid="2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4629149" y="2990851"/>
            <a:ext cx="7286625" cy="790574"/>
            <a:chOff x="4629149" y="2990850"/>
            <a:chExt cx="7286625" cy="1095375"/>
          </a:xfrm>
        </p:grpSpPr>
        <p:sp>
          <p:nvSpPr>
            <p:cNvPr id="5" name="Rounded Rectangle 4"/>
            <p:cNvSpPr/>
            <p:nvPr/>
          </p:nvSpPr>
          <p:spPr>
            <a:xfrm>
              <a:off x="6581775" y="2990850"/>
              <a:ext cx="5314950" cy="356326"/>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4629149" y="3347176"/>
              <a:ext cx="7286625" cy="739049"/>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6" name="TextBox 5"/>
          <p:cNvSpPr txBox="1"/>
          <p:nvPr/>
        </p:nvSpPr>
        <p:spPr>
          <a:xfrm>
            <a:off x="4200525" y="2905125"/>
            <a:ext cx="7810500" cy="923330"/>
          </a:xfrm>
          <a:prstGeom prst="rect">
            <a:avLst/>
          </a:prstGeom>
          <a:noFill/>
          <a:ln w="19050">
            <a:solidFill>
              <a:srgbClr val="7030A0"/>
            </a:solidFill>
          </a:ln>
        </p:spPr>
        <p:txBody>
          <a:bodyPr wrap="square" rtlCol="0">
            <a:spAutoFit/>
          </a:bodyPr>
          <a:lstStyle/>
          <a:p>
            <a:r>
              <a:rPr lang="en-CA" b="1" i="1" dirty="0"/>
              <a:t>From Microsoft Query</a:t>
            </a:r>
            <a:r>
              <a:rPr lang="en-CA" dirty="0"/>
              <a:t> – This function allows you to build a data query on any</a:t>
            </a:r>
          </a:p>
          <a:p>
            <a:pPr marL="447675"/>
            <a:r>
              <a:rPr lang="en-CA" dirty="0"/>
              <a:t>existing database connections you have created.  If none are created, then you can connect to a new data source from this dialog.</a:t>
            </a:r>
          </a:p>
        </p:txBody>
      </p:sp>
      <p:sp>
        <p:nvSpPr>
          <p:cNvPr id="2" name="TextBox 1"/>
          <p:cNvSpPr txBox="1"/>
          <p:nvPr/>
        </p:nvSpPr>
        <p:spPr>
          <a:xfrm>
            <a:off x="899752" y="207034"/>
            <a:ext cx="10287719" cy="369332"/>
          </a:xfrm>
          <a:prstGeom prst="rect">
            <a:avLst/>
          </a:prstGeom>
          <a:solidFill>
            <a:srgbClr val="FADBC6"/>
          </a:solidFill>
          <a:effectLst>
            <a:glow rad="101600">
              <a:schemeClr val="accent6">
                <a:satMod val="175000"/>
                <a:alpha val="40000"/>
              </a:schemeClr>
            </a:glow>
            <a:softEdge rad="31750"/>
          </a:effectLst>
        </p:spPr>
        <p:txBody>
          <a:bodyPr wrap="square" rtlCol="0">
            <a:spAutoFit/>
          </a:bodyPr>
          <a:lstStyle/>
          <a:p>
            <a:pPr algn="ctr"/>
            <a:r>
              <a:rPr lang="en-CA" dirty="0"/>
              <a:t>First we will need to go through the methods for connecting and/or importing data. – </a:t>
            </a:r>
            <a:r>
              <a:rPr lang="en-CA" b="1" i="1" dirty="0"/>
              <a:t>Get External Data</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8" y="3108507"/>
            <a:ext cx="4089114" cy="2586760"/>
          </a:xfrm>
          <a:prstGeom prst="rect">
            <a:avLst/>
          </a:prstGeom>
        </p:spPr>
      </p:pic>
      <p:sp>
        <p:nvSpPr>
          <p:cNvPr id="9" name="Rectangle 8"/>
          <p:cNvSpPr/>
          <p:nvPr/>
        </p:nvSpPr>
        <p:spPr>
          <a:xfrm>
            <a:off x="73313" y="5184957"/>
            <a:ext cx="3993862" cy="48241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324" y="772297"/>
            <a:ext cx="10058400" cy="1108286"/>
          </a:xfrm>
          <a:prstGeom prst="rect">
            <a:avLst/>
          </a:prstGeom>
          <a:ln w="6350">
            <a:solidFill>
              <a:schemeClr val="accent6">
                <a:lumMod val="50000"/>
              </a:schemeClr>
            </a:solidFill>
          </a:ln>
        </p:spPr>
      </p:pic>
      <p:sp>
        <p:nvSpPr>
          <p:cNvPr id="16" name="Rectangle 15"/>
          <p:cNvSpPr/>
          <p:nvPr/>
        </p:nvSpPr>
        <p:spPr>
          <a:xfrm>
            <a:off x="1940943" y="1032740"/>
            <a:ext cx="649541" cy="692543"/>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557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par>
                          <p:cTn id="17" fill="hold">
                            <p:stCondLst>
                              <p:cond delay="1500"/>
                            </p:stCondLst>
                            <p:childTnLst>
                              <p:par>
                                <p:cTn id="18" presetID="26" presetClass="emph" presetSubtype="0" fill="hold" grpId="1" nodeType="afterEffect">
                                  <p:stCondLst>
                                    <p:cond delay="0"/>
                                  </p:stCondLst>
                                  <p:childTnLst>
                                    <p:animEffect transition="out" filter="fade">
                                      <p:cBhvr>
                                        <p:cTn id="19" dur="500" tmFilter="0, 0; .2, .5; .8, .5; 1, 0"/>
                                        <p:tgtEl>
                                          <p:spTgt spid="9"/>
                                        </p:tgtEl>
                                      </p:cBhvr>
                                    </p:animEffect>
                                    <p:animScale>
                                      <p:cBhvr>
                                        <p:cTn id="20" dur="250" autoRev="1" fill="hold"/>
                                        <p:tgtEl>
                                          <p:spTgt spid="9"/>
                                        </p:tgtEl>
                                      </p:cBhvr>
                                      <p:by x="105000" y="105000"/>
                                    </p:animScale>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9"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324" y="772297"/>
            <a:ext cx="10058400" cy="1108286"/>
          </a:xfrm>
          <a:prstGeom prst="rect">
            <a:avLst/>
          </a:prstGeom>
          <a:ln w="6350">
            <a:solidFill>
              <a:schemeClr val="accent6">
                <a:lumMod val="50000"/>
              </a:schemeClr>
            </a:solidFill>
          </a:ln>
        </p:spPr>
      </p:pic>
      <p:sp>
        <p:nvSpPr>
          <p:cNvPr id="2" name="TextBox 1"/>
          <p:cNvSpPr txBox="1"/>
          <p:nvPr/>
        </p:nvSpPr>
        <p:spPr>
          <a:xfrm>
            <a:off x="899752" y="207034"/>
            <a:ext cx="10287719" cy="369332"/>
          </a:xfrm>
          <a:prstGeom prst="rect">
            <a:avLst/>
          </a:prstGeom>
          <a:solidFill>
            <a:srgbClr val="FADBC6"/>
          </a:solidFill>
          <a:effectLst>
            <a:glow rad="101600">
              <a:schemeClr val="accent6">
                <a:satMod val="175000"/>
                <a:alpha val="40000"/>
              </a:schemeClr>
            </a:glow>
            <a:softEdge rad="31750"/>
          </a:effectLst>
        </p:spPr>
        <p:txBody>
          <a:bodyPr wrap="square" rtlCol="0">
            <a:spAutoFit/>
          </a:bodyPr>
          <a:lstStyle/>
          <a:p>
            <a:pPr algn="ctr"/>
            <a:r>
              <a:rPr lang="en-CA" dirty="0"/>
              <a:t>First we will need to go through the methods for connecting and/or importing data. – </a:t>
            </a:r>
            <a:r>
              <a:rPr lang="en-CA" b="1" i="1" dirty="0"/>
              <a:t>Connections</a:t>
            </a:r>
          </a:p>
        </p:txBody>
      </p:sp>
      <p:sp>
        <p:nvSpPr>
          <p:cNvPr id="5" name="Rounded Rectangle 4"/>
          <p:cNvSpPr/>
          <p:nvPr/>
        </p:nvSpPr>
        <p:spPr>
          <a:xfrm>
            <a:off x="218627" y="3794329"/>
            <a:ext cx="3229423" cy="234746"/>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ounded Rectangle 6"/>
          <p:cNvSpPr/>
          <p:nvPr/>
        </p:nvSpPr>
        <p:spPr>
          <a:xfrm>
            <a:off x="752028" y="4077298"/>
            <a:ext cx="4452358" cy="230783"/>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ounded Rectangle 7"/>
          <p:cNvSpPr/>
          <p:nvPr/>
        </p:nvSpPr>
        <p:spPr>
          <a:xfrm>
            <a:off x="752027" y="4351721"/>
            <a:ext cx="4452359" cy="229804"/>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ounded Rectangle 8"/>
          <p:cNvSpPr/>
          <p:nvPr/>
        </p:nvSpPr>
        <p:spPr>
          <a:xfrm>
            <a:off x="752027" y="4625165"/>
            <a:ext cx="5086798" cy="499285"/>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p:nvSpPr>
        <p:spPr>
          <a:xfrm>
            <a:off x="151285" y="5651504"/>
            <a:ext cx="7599750" cy="646331"/>
          </a:xfrm>
          <a:prstGeom prst="rect">
            <a:avLst/>
          </a:prstGeom>
          <a:noFill/>
          <a:ln w="19050">
            <a:solidFill>
              <a:srgbClr val="00B050"/>
            </a:solidFill>
          </a:ln>
        </p:spPr>
        <p:txBody>
          <a:bodyPr wrap="square" rtlCol="0">
            <a:spAutoFit/>
          </a:bodyPr>
          <a:lstStyle/>
          <a:p>
            <a:r>
              <a:rPr lang="en-CA" dirty="0"/>
              <a:t>If a connection does not exist, you can add a new connection from the </a:t>
            </a:r>
            <a:r>
              <a:rPr lang="en-CA" b="1" i="1" dirty="0"/>
              <a:t>Connections</a:t>
            </a:r>
            <a:r>
              <a:rPr lang="en-CA" dirty="0"/>
              <a:t> dialog.</a:t>
            </a:r>
          </a:p>
        </p:txBody>
      </p:sp>
      <p:sp>
        <p:nvSpPr>
          <p:cNvPr id="11" name="TextBox 10"/>
          <p:cNvSpPr txBox="1"/>
          <p:nvPr/>
        </p:nvSpPr>
        <p:spPr>
          <a:xfrm>
            <a:off x="151285" y="6414092"/>
            <a:ext cx="7599750" cy="369332"/>
          </a:xfrm>
          <a:prstGeom prst="rect">
            <a:avLst/>
          </a:prstGeom>
          <a:noFill/>
          <a:ln w="19050">
            <a:solidFill>
              <a:schemeClr val="accent2"/>
            </a:solidFill>
          </a:ln>
        </p:spPr>
        <p:txBody>
          <a:bodyPr wrap="square" rtlCol="0">
            <a:spAutoFit/>
          </a:bodyPr>
          <a:lstStyle/>
          <a:p>
            <a:r>
              <a:rPr lang="en-CA" b="1" i="1" dirty="0"/>
              <a:t>Refresh All </a:t>
            </a:r>
            <a:r>
              <a:rPr lang="en-CA" dirty="0"/>
              <a:t>– Refreshes all database connections added to the workbook.</a:t>
            </a:r>
          </a:p>
        </p:txBody>
      </p:sp>
      <p:sp>
        <p:nvSpPr>
          <p:cNvPr id="12" name="TextBox 11"/>
          <p:cNvSpPr txBox="1"/>
          <p:nvPr/>
        </p:nvSpPr>
        <p:spPr>
          <a:xfrm>
            <a:off x="1313281" y="2649272"/>
            <a:ext cx="2594918" cy="369332"/>
          </a:xfrm>
          <a:prstGeom prst="rect">
            <a:avLst/>
          </a:prstGeom>
          <a:noFill/>
          <a:ln w="19050">
            <a:solidFill>
              <a:srgbClr val="00B0F0"/>
            </a:solidFill>
          </a:ln>
        </p:spPr>
        <p:txBody>
          <a:bodyPr wrap="square" rtlCol="0">
            <a:spAutoFit/>
          </a:bodyPr>
          <a:lstStyle/>
          <a:p>
            <a:pPr algn="ctr"/>
            <a:r>
              <a:rPr lang="en-CA" dirty="0"/>
              <a:t>In the </a:t>
            </a:r>
            <a:r>
              <a:rPr lang="en-CA" b="1" i="1" dirty="0"/>
              <a:t>Connections</a:t>
            </a:r>
            <a:r>
              <a:rPr lang="en-CA" dirty="0"/>
              <a:t> group</a:t>
            </a:r>
          </a:p>
        </p:txBody>
      </p:sp>
      <p:sp>
        <p:nvSpPr>
          <p:cNvPr id="14" name="Rectangle 13"/>
          <p:cNvSpPr/>
          <p:nvPr/>
        </p:nvSpPr>
        <p:spPr>
          <a:xfrm>
            <a:off x="3381946" y="1022277"/>
            <a:ext cx="1345329" cy="841029"/>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p:cNvCxnSpPr>
            <a:stCxn id="12" idx="0"/>
            <a:endCxn id="14" idx="2"/>
          </p:cNvCxnSpPr>
          <p:nvPr/>
        </p:nvCxnSpPr>
        <p:spPr>
          <a:xfrm flipV="1">
            <a:off x="2610740" y="1863306"/>
            <a:ext cx="1443871" cy="785966"/>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7268" y="1069188"/>
            <a:ext cx="5626392" cy="3916212"/>
          </a:xfrm>
          <a:prstGeom prst="rect">
            <a:avLst/>
          </a:prstGeom>
        </p:spPr>
      </p:pic>
      <p:sp>
        <p:nvSpPr>
          <p:cNvPr id="21" name="Rounded Rectangle 20"/>
          <p:cNvSpPr/>
          <p:nvPr/>
        </p:nvSpPr>
        <p:spPr>
          <a:xfrm>
            <a:off x="752027" y="5164105"/>
            <a:ext cx="5086798" cy="229804"/>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p:cNvSpPr txBox="1"/>
          <p:nvPr/>
        </p:nvSpPr>
        <p:spPr>
          <a:xfrm>
            <a:off x="160810" y="3714928"/>
            <a:ext cx="3411601" cy="369332"/>
          </a:xfrm>
          <a:prstGeom prst="rect">
            <a:avLst/>
          </a:prstGeom>
          <a:noFill/>
        </p:spPr>
        <p:txBody>
          <a:bodyPr wrap="square" rtlCol="0">
            <a:spAutoFit/>
          </a:bodyPr>
          <a:lstStyle/>
          <a:p>
            <a:r>
              <a:rPr lang="en-CA" dirty="0"/>
              <a:t>If the connection exists you can …</a:t>
            </a:r>
          </a:p>
        </p:txBody>
      </p:sp>
      <p:sp>
        <p:nvSpPr>
          <p:cNvPr id="25" name="TextBox 24"/>
          <p:cNvSpPr txBox="1"/>
          <p:nvPr/>
        </p:nvSpPr>
        <p:spPr>
          <a:xfrm>
            <a:off x="151285" y="4000500"/>
            <a:ext cx="5401790" cy="369332"/>
          </a:xfrm>
          <a:prstGeom prst="rect">
            <a:avLst/>
          </a:prstGeom>
          <a:noFill/>
        </p:spPr>
        <p:txBody>
          <a:bodyPr wrap="square" rtlCol="0">
            <a:spAutoFit/>
          </a:bodyPr>
          <a:lstStyle/>
          <a:p>
            <a:pPr marL="542925" indent="-285750">
              <a:buFont typeface="Wingdings" panose="05000000000000000000" pitchFamily="2" charset="2"/>
              <a:buChar char="Ø"/>
            </a:pPr>
            <a:r>
              <a:rPr lang="en-CA" dirty="0"/>
              <a:t>select it from the list to add it to the workbook</a:t>
            </a:r>
          </a:p>
        </p:txBody>
      </p:sp>
      <p:sp>
        <p:nvSpPr>
          <p:cNvPr id="26" name="TextBox 25"/>
          <p:cNvSpPr txBox="1"/>
          <p:nvPr/>
        </p:nvSpPr>
        <p:spPr>
          <a:xfrm>
            <a:off x="151285" y="4289031"/>
            <a:ext cx="2639540" cy="369332"/>
          </a:xfrm>
          <a:prstGeom prst="rect">
            <a:avLst/>
          </a:prstGeom>
          <a:noFill/>
        </p:spPr>
        <p:txBody>
          <a:bodyPr wrap="square" rtlCol="0">
            <a:spAutoFit/>
          </a:bodyPr>
          <a:lstStyle/>
          <a:p>
            <a:pPr marL="542925" indent="-285750">
              <a:buFont typeface="Wingdings" panose="05000000000000000000" pitchFamily="2" charset="2"/>
              <a:buChar char="Ø"/>
            </a:pPr>
            <a:r>
              <a:rPr lang="en-CA" dirty="0"/>
              <a:t>check its’ properties</a:t>
            </a:r>
          </a:p>
        </p:txBody>
      </p:sp>
      <p:sp>
        <p:nvSpPr>
          <p:cNvPr id="27" name="TextBox 26"/>
          <p:cNvSpPr txBox="1"/>
          <p:nvPr/>
        </p:nvSpPr>
        <p:spPr>
          <a:xfrm>
            <a:off x="151285" y="4543425"/>
            <a:ext cx="5820890" cy="646331"/>
          </a:xfrm>
          <a:prstGeom prst="rect">
            <a:avLst/>
          </a:prstGeom>
          <a:noFill/>
        </p:spPr>
        <p:txBody>
          <a:bodyPr wrap="square" rtlCol="0">
            <a:spAutoFit/>
          </a:bodyPr>
          <a:lstStyle/>
          <a:p>
            <a:pPr marL="542925" indent="-285750">
              <a:buFont typeface="Wingdings" panose="05000000000000000000" pitchFamily="2" charset="2"/>
              <a:buChar char="Ø"/>
            </a:pPr>
            <a:r>
              <a:rPr lang="en-CA" dirty="0"/>
              <a:t>remove it either as added to the workbook or entirely from the list</a:t>
            </a:r>
          </a:p>
        </p:txBody>
      </p:sp>
      <p:sp>
        <p:nvSpPr>
          <p:cNvPr id="28" name="TextBox 27"/>
          <p:cNvSpPr txBox="1"/>
          <p:nvPr/>
        </p:nvSpPr>
        <p:spPr>
          <a:xfrm>
            <a:off x="409126" y="5097430"/>
            <a:ext cx="5305873" cy="369332"/>
          </a:xfrm>
          <a:prstGeom prst="rect">
            <a:avLst/>
          </a:prstGeom>
          <a:noFill/>
        </p:spPr>
        <p:txBody>
          <a:bodyPr wrap="square" rtlCol="0">
            <a:spAutoFit/>
          </a:bodyPr>
          <a:lstStyle/>
          <a:p>
            <a:pPr marL="285750" indent="-285750">
              <a:buFont typeface="Wingdings" panose="05000000000000000000" pitchFamily="2" charset="2"/>
              <a:buChar char="Ø"/>
            </a:pPr>
            <a:r>
              <a:rPr lang="en-CA" dirty="0"/>
              <a:t>refresh it in case the data source has changed</a:t>
            </a:r>
          </a:p>
        </p:txBody>
      </p:sp>
      <p:cxnSp>
        <p:nvCxnSpPr>
          <p:cNvPr id="30" name="Straight Arrow Connector 29"/>
          <p:cNvCxnSpPr/>
          <p:nvPr/>
        </p:nvCxnSpPr>
        <p:spPr>
          <a:xfrm flipV="1">
            <a:off x="5204386" y="1809750"/>
            <a:ext cx="1339289" cy="238125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51285" y="3118412"/>
            <a:ext cx="6154265" cy="646331"/>
          </a:xfrm>
          <a:prstGeom prst="rect">
            <a:avLst/>
          </a:prstGeom>
          <a:solidFill>
            <a:schemeClr val="bg1">
              <a:alpha val="60000"/>
            </a:schemeClr>
          </a:solidFill>
          <a:ln w="19050">
            <a:solidFill>
              <a:srgbClr val="7030A0"/>
            </a:solidFill>
          </a:ln>
        </p:spPr>
        <p:txBody>
          <a:bodyPr wrap="square" rtlCol="0">
            <a:spAutoFit/>
          </a:bodyPr>
          <a:lstStyle/>
          <a:p>
            <a:r>
              <a:rPr lang="en-CA" b="1" i="1"/>
              <a:t>Connections</a:t>
            </a:r>
            <a:r>
              <a:rPr lang="en-CA"/>
              <a:t> – This allows you to add a database connection to</a:t>
            </a:r>
          </a:p>
          <a:p>
            <a:pPr marL="1438275"/>
            <a:r>
              <a:rPr lang="en-CA"/>
              <a:t>your workbook. </a:t>
            </a:r>
            <a:endParaRPr lang="en-CA" dirty="0"/>
          </a:p>
        </p:txBody>
      </p:sp>
      <p:cxnSp>
        <p:nvCxnSpPr>
          <p:cNvPr id="23" name="Straight Arrow Connector 22"/>
          <p:cNvCxnSpPr>
            <a:endCxn id="31" idx="1"/>
          </p:cNvCxnSpPr>
          <p:nvPr/>
        </p:nvCxnSpPr>
        <p:spPr>
          <a:xfrm flipV="1">
            <a:off x="6115050" y="3027294"/>
            <a:ext cx="352218" cy="26835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37" name="Picture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4150" y="1453252"/>
            <a:ext cx="5549986" cy="1415298"/>
          </a:xfrm>
          <a:prstGeom prst="rect">
            <a:avLst/>
          </a:prstGeom>
        </p:spPr>
      </p:pic>
      <p:cxnSp>
        <p:nvCxnSpPr>
          <p:cNvPr id="39" name="Straight Arrow Connector 38"/>
          <p:cNvCxnSpPr>
            <a:stCxn id="8" idx="3"/>
          </p:cNvCxnSpPr>
          <p:nvPr/>
        </p:nvCxnSpPr>
        <p:spPr>
          <a:xfrm flipV="1">
            <a:off x="5204386" y="2143125"/>
            <a:ext cx="5868426" cy="232349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32622" y="2247928"/>
            <a:ext cx="3537463" cy="4590993"/>
          </a:xfrm>
          <a:prstGeom prst="rect">
            <a:avLst/>
          </a:prstGeom>
        </p:spPr>
      </p:pic>
      <p:cxnSp>
        <p:nvCxnSpPr>
          <p:cNvPr id="42" name="Straight Arrow Connector 41"/>
          <p:cNvCxnSpPr/>
          <p:nvPr/>
        </p:nvCxnSpPr>
        <p:spPr>
          <a:xfrm flipV="1">
            <a:off x="5838825" y="1876425"/>
            <a:ext cx="5233987" cy="297180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21" idx="3"/>
          </p:cNvCxnSpPr>
          <p:nvPr/>
        </p:nvCxnSpPr>
        <p:spPr>
          <a:xfrm flipV="1">
            <a:off x="5838825" y="2428451"/>
            <a:ext cx="5233987" cy="285055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10" idx="3"/>
          </p:cNvCxnSpPr>
          <p:nvPr/>
        </p:nvCxnSpPr>
        <p:spPr>
          <a:xfrm flipV="1">
            <a:off x="7751035" y="1552575"/>
            <a:ext cx="3321777" cy="442209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3401896" y="1050852"/>
            <a:ext cx="393728" cy="638861"/>
          </a:xfrm>
          <a:prstGeom prst="rect">
            <a:avLst/>
          </a:prstGeom>
          <a:solidFill>
            <a:schemeClr val="accent2">
              <a:alpha val="2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8" name="Straight Arrow Connector 17"/>
          <p:cNvCxnSpPr>
            <a:stCxn id="8" idx="3"/>
          </p:cNvCxnSpPr>
          <p:nvPr/>
        </p:nvCxnSpPr>
        <p:spPr>
          <a:xfrm flipV="1">
            <a:off x="5204386" y="3562709"/>
            <a:ext cx="3328236" cy="90391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3125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500" fill="hold"/>
                                        <p:tgtEl>
                                          <p:spTgt spid="14"/>
                                        </p:tgtEl>
                                        <p:attrNameLst>
                                          <p:attrName>ppt_w</p:attrName>
                                        </p:attrNameLst>
                                      </p:cBhvr>
                                      <p:tavLst>
                                        <p:tav tm="0">
                                          <p:val>
                                            <p:fltVal val="0"/>
                                          </p:val>
                                        </p:tav>
                                        <p:tav tm="100000">
                                          <p:val>
                                            <p:strVal val="#ppt_w"/>
                                          </p:val>
                                        </p:tav>
                                      </p:tavLst>
                                    </p:anim>
                                    <p:anim calcmode="lin" valueType="num">
                                      <p:cBhvr>
                                        <p:cTn id="21" dur="500" fill="hold"/>
                                        <p:tgtEl>
                                          <p:spTgt spid="14"/>
                                        </p:tgtEl>
                                        <p:attrNameLst>
                                          <p:attrName>ppt_h</p:attrName>
                                        </p:attrNameLst>
                                      </p:cBhvr>
                                      <p:tavLst>
                                        <p:tav tm="0">
                                          <p:val>
                                            <p:fltVal val="0"/>
                                          </p:val>
                                        </p:tav>
                                        <p:tav tm="100000">
                                          <p:val>
                                            <p:strVal val="#ppt_h"/>
                                          </p:val>
                                        </p:tav>
                                      </p:tavLst>
                                    </p:anim>
                                    <p:animEffect transition="in" filter="fade">
                                      <p:cBhvr>
                                        <p:cTn id="22" dur="500"/>
                                        <p:tgtEl>
                                          <p:spTgt spid="14"/>
                                        </p:tgtEl>
                                      </p:cBhvr>
                                    </p:animEffect>
                                  </p:childTnLst>
                                </p:cTn>
                              </p:par>
                            </p:childTnLst>
                          </p:cTn>
                        </p:par>
                        <p:par>
                          <p:cTn id="23" fill="hold">
                            <p:stCondLst>
                              <p:cond delay="2000"/>
                            </p:stCondLst>
                            <p:childTnLst>
                              <p:par>
                                <p:cTn id="24" presetID="26" presetClass="emph" presetSubtype="0" fill="hold" grpId="1" nodeType="afterEffect">
                                  <p:stCondLst>
                                    <p:cond delay="0"/>
                                  </p:stCondLst>
                                  <p:childTnLst>
                                    <p:animEffect transition="out" filter="fade">
                                      <p:cBhvr>
                                        <p:cTn id="25" dur="500" tmFilter="0, 0; .2, .5; .8, .5; 1, 0"/>
                                        <p:tgtEl>
                                          <p:spTgt spid="14"/>
                                        </p:tgtEl>
                                      </p:cBhvr>
                                    </p:animEffect>
                                    <p:animScale>
                                      <p:cBhvr>
                                        <p:cTn id="26" dur="250" autoRev="1" fill="hold"/>
                                        <p:tgtEl>
                                          <p:spTgt spid="14"/>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ppt_w</p:attrName>
                                        </p:attrNameLst>
                                      </p:cBhvr>
                                      <p:tavLst>
                                        <p:tav tm="0">
                                          <p:val>
                                            <p:fltVal val="0"/>
                                          </p:val>
                                        </p:tav>
                                        <p:tav tm="100000">
                                          <p:val>
                                            <p:strVal val="#ppt_w"/>
                                          </p:val>
                                        </p:tav>
                                      </p:tavLst>
                                    </p:anim>
                                    <p:anim calcmode="lin" valueType="num">
                                      <p:cBhvr>
                                        <p:cTn id="32" dur="1000" fill="hold"/>
                                        <p:tgtEl>
                                          <p:spTgt spid="4"/>
                                        </p:tgtEl>
                                        <p:attrNameLst>
                                          <p:attrName>ppt_h</p:attrName>
                                        </p:attrNameLst>
                                      </p:cBhvr>
                                      <p:tavLst>
                                        <p:tav tm="0">
                                          <p:val>
                                            <p:fltVal val="0"/>
                                          </p:val>
                                        </p:tav>
                                        <p:tav tm="100000">
                                          <p:val>
                                            <p:strVal val="#ppt_h"/>
                                          </p:val>
                                        </p:tav>
                                      </p:tavLst>
                                    </p:anim>
                                    <p:anim calcmode="lin" valueType="num">
                                      <p:cBhvr>
                                        <p:cTn id="33" dur="1000" fill="hold"/>
                                        <p:tgtEl>
                                          <p:spTgt spid="4"/>
                                        </p:tgtEl>
                                        <p:attrNameLst>
                                          <p:attrName>style.rotation</p:attrName>
                                        </p:attrNameLst>
                                      </p:cBhvr>
                                      <p:tavLst>
                                        <p:tav tm="0">
                                          <p:val>
                                            <p:fltVal val="90"/>
                                          </p:val>
                                        </p:tav>
                                        <p:tav tm="100000">
                                          <p:val>
                                            <p:fltVal val="0"/>
                                          </p:val>
                                        </p:tav>
                                      </p:tavLst>
                                    </p:anim>
                                    <p:animEffect transition="in" filter="fade">
                                      <p:cBhvr>
                                        <p:cTn id="34" dur="1000"/>
                                        <p:tgtEl>
                                          <p:spTgt spid="4"/>
                                        </p:tgtEl>
                                      </p:cBhvr>
                                    </p:animEffect>
                                  </p:childTnLst>
                                </p:cTn>
                              </p:par>
                            </p:childTnLst>
                          </p:cTn>
                        </p:par>
                        <p:par>
                          <p:cTn id="35" fill="hold">
                            <p:stCondLst>
                              <p:cond delay="1000"/>
                            </p:stCondLst>
                            <p:childTnLst>
                              <p:par>
                                <p:cTn id="36" presetID="53" presetClass="entr" presetSubtype="16"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p:cTn id="38" dur="500" fill="hold"/>
                                        <p:tgtEl>
                                          <p:spTgt spid="23"/>
                                        </p:tgtEl>
                                        <p:attrNameLst>
                                          <p:attrName>ppt_w</p:attrName>
                                        </p:attrNameLst>
                                      </p:cBhvr>
                                      <p:tavLst>
                                        <p:tav tm="0">
                                          <p:val>
                                            <p:fltVal val="0"/>
                                          </p:val>
                                        </p:tav>
                                        <p:tav tm="100000">
                                          <p:val>
                                            <p:strVal val="#ppt_w"/>
                                          </p:val>
                                        </p:tav>
                                      </p:tavLst>
                                    </p:anim>
                                    <p:anim calcmode="lin" valueType="num">
                                      <p:cBhvr>
                                        <p:cTn id="39" dur="500" fill="hold"/>
                                        <p:tgtEl>
                                          <p:spTgt spid="23"/>
                                        </p:tgtEl>
                                        <p:attrNameLst>
                                          <p:attrName>ppt_h</p:attrName>
                                        </p:attrNameLst>
                                      </p:cBhvr>
                                      <p:tavLst>
                                        <p:tav tm="0">
                                          <p:val>
                                            <p:fltVal val="0"/>
                                          </p:val>
                                        </p:tav>
                                        <p:tav tm="100000">
                                          <p:val>
                                            <p:strVal val="#ppt_h"/>
                                          </p:val>
                                        </p:tav>
                                      </p:tavLst>
                                    </p:anim>
                                    <p:animEffect transition="in" filter="fade">
                                      <p:cBhvr>
                                        <p:cTn id="40" dur="500"/>
                                        <p:tgtEl>
                                          <p:spTgt spid="23"/>
                                        </p:tgtEl>
                                      </p:cBhvr>
                                    </p:animEffect>
                                  </p:childTnLst>
                                </p:cTn>
                              </p:par>
                            </p:childTnLst>
                          </p:cTn>
                        </p:par>
                        <p:par>
                          <p:cTn id="41" fill="hold">
                            <p:stCondLst>
                              <p:cond delay="1500"/>
                            </p:stCondLst>
                            <p:childTnLst>
                              <p:par>
                                <p:cTn id="42" presetID="1" presetClass="entr" presetSubtype="0" fill="hold" nodeType="afterEffect">
                                  <p:stCondLst>
                                    <p:cond delay="0"/>
                                  </p:stCondLst>
                                  <p:childTnLst>
                                    <p:set>
                                      <p:cBhvr>
                                        <p:cTn id="43" dur="1" fill="hold">
                                          <p:stCondLst>
                                            <p:cond delay="0"/>
                                          </p:stCondLst>
                                        </p:cTn>
                                        <p:tgtEl>
                                          <p:spTgt spid="3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500" fill="hold"/>
                                        <p:tgtEl>
                                          <p:spTgt spid="24"/>
                                        </p:tgtEl>
                                        <p:attrNameLst>
                                          <p:attrName>ppt_x</p:attrName>
                                        </p:attrNameLst>
                                      </p:cBhvr>
                                      <p:tavLst>
                                        <p:tav tm="0">
                                          <p:val>
                                            <p:strVal val="0-#ppt_w/2"/>
                                          </p:val>
                                        </p:tav>
                                        <p:tav tm="100000">
                                          <p:val>
                                            <p:strVal val="#ppt_x"/>
                                          </p:val>
                                        </p:tav>
                                      </p:tavLst>
                                    </p:anim>
                                    <p:anim calcmode="lin" valueType="num">
                                      <p:cBhvr additive="base">
                                        <p:cTn id="49" dur="500" fill="hold"/>
                                        <p:tgtEl>
                                          <p:spTgt spid="24"/>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53" presetClass="entr" presetSubtype="16" fill="hold" grpId="0" nodeType="afterEffect">
                                  <p:stCondLst>
                                    <p:cond delay="0"/>
                                  </p:stCondLst>
                                  <p:childTnLst>
                                    <p:set>
                                      <p:cBhvr>
                                        <p:cTn id="52" dur="1" fill="hold">
                                          <p:stCondLst>
                                            <p:cond delay="0"/>
                                          </p:stCondLst>
                                        </p:cTn>
                                        <p:tgtEl>
                                          <p:spTgt spid="5"/>
                                        </p:tgtEl>
                                        <p:attrNameLst>
                                          <p:attrName>style.visibility</p:attrName>
                                        </p:attrNameLst>
                                      </p:cBhvr>
                                      <p:to>
                                        <p:strVal val="visible"/>
                                      </p:to>
                                    </p:set>
                                    <p:anim calcmode="lin" valueType="num">
                                      <p:cBhvr>
                                        <p:cTn id="53" dur="500" fill="hold"/>
                                        <p:tgtEl>
                                          <p:spTgt spid="5"/>
                                        </p:tgtEl>
                                        <p:attrNameLst>
                                          <p:attrName>ppt_w</p:attrName>
                                        </p:attrNameLst>
                                      </p:cBhvr>
                                      <p:tavLst>
                                        <p:tav tm="0">
                                          <p:val>
                                            <p:fltVal val="0"/>
                                          </p:val>
                                        </p:tav>
                                        <p:tav tm="100000">
                                          <p:val>
                                            <p:strVal val="#ppt_w"/>
                                          </p:val>
                                        </p:tav>
                                      </p:tavLst>
                                    </p:anim>
                                    <p:anim calcmode="lin" valueType="num">
                                      <p:cBhvr>
                                        <p:cTn id="54" dur="500" fill="hold"/>
                                        <p:tgtEl>
                                          <p:spTgt spid="5"/>
                                        </p:tgtEl>
                                        <p:attrNameLst>
                                          <p:attrName>ppt_h</p:attrName>
                                        </p:attrNameLst>
                                      </p:cBhvr>
                                      <p:tavLst>
                                        <p:tav tm="0">
                                          <p:val>
                                            <p:fltVal val="0"/>
                                          </p:val>
                                        </p:tav>
                                        <p:tav tm="100000">
                                          <p:val>
                                            <p:strVal val="#ppt_h"/>
                                          </p:val>
                                        </p:tav>
                                      </p:tavLst>
                                    </p:anim>
                                    <p:animEffect transition="in" filter="fade">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25"/>
                                        </p:tgtEl>
                                        <p:attrNameLst>
                                          <p:attrName>style.visibility</p:attrName>
                                        </p:attrNameLst>
                                      </p:cBhvr>
                                      <p:to>
                                        <p:strVal val="visible"/>
                                      </p:to>
                                    </p:set>
                                    <p:anim calcmode="lin" valueType="num">
                                      <p:cBhvr additive="base">
                                        <p:cTn id="60" dur="500" fill="hold"/>
                                        <p:tgtEl>
                                          <p:spTgt spid="25"/>
                                        </p:tgtEl>
                                        <p:attrNameLst>
                                          <p:attrName>ppt_x</p:attrName>
                                        </p:attrNameLst>
                                      </p:cBhvr>
                                      <p:tavLst>
                                        <p:tav tm="0">
                                          <p:val>
                                            <p:strVal val="0-#ppt_w/2"/>
                                          </p:val>
                                        </p:tav>
                                        <p:tav tm="100000">
                                          <p:val>
                                            <p:strVal val="#ppt_x"/>
                                          </p:val>
                                        </p:tav>
                                      </p:tavLst>
                                    </p:anim>
                                    <p:anim calcmode="lin" valueType="num">
                                      <p:cBhvr additive="base">
                                        <p:cTn id="61" dur="500" fill="hold"/>
                                        <p:tgtEl>
                                          <p:spTgt spid="25"/>
                                        </p:tgtEl>
                                        <p:attrNameLst>
                                          <p:attrName>ppt_y</p:attrName>
                                        </p:attrNameLst>
                                      </p:cBhvr>
                                      <p:tavLst>
                                        <p:tav tm="0">
                                          <p:val>
                                            <p:strVal val="#ppt_y"/>
                                          </p:val>
                                        </p:tav>
                                        <p:tav tm="100000">
                                          <p:val>
                                            <p:strVal val="#ppt_y"/>
                                          </p:val>
                                        </p:tav>
                                      </p:tavLst>
                                    </p:anim>
                                  </p:childTnLst>
                                </p:cTn>
                              </p:par>
                            </p:childTnLst>
                          </p:cTn>
                        </p:par>
                        <p:par>
                          <p:cTn id="62" fill="hold">
                            <p:stCondLst>
                              <p:cond delay="500"/>
                            </p:stCondLst>
                            <p:childTnLst>
                              <p:par>
                                <p:cTn id="63" presetID="53" presetClass="entr" presetSubtype="16" fill="hold" grpId="0" nodeType="afterEffect">
                                  <p:stCondLst>
                                    <p:cond delay="0"/>
                                  </p:stCondLst>
                                  <p:childTnLst>
                                    <p:set>
                                      <p:cBhvr>
                                        <p:cTn id="64" dur="1" fill="hold">
                                          <p:stCondLst>
                                            <p:cond delay="0"/>
                                          </p:stCondLst>
                                        </p:cTn>
                                        <p:tgtEl>
                                          <p:spTgt spid="7"/>
                                        </p:tgtEl>
                                        <p:attrNameLst>
                                          <p:attrName>style.visibility</p:attrName>
                                        </p:attrNameLst>
                                      </p:cBhvr>
                                      <p:to>
                                        <p:strVal val="visible"/>
                                      </p:to>
                                    </p:set>
                                    <p:anim calcmode="lin" valueType="num">
                                      <p:cBhvr>
                                        <p:cTn id="65" dur="500" fill="hold"/>
                                        <p:tgtEl>
                                          <p:spTgt spid="7"/>
                                        </p:tgtEl>
                                        <p:attrNameLst>
                                          <p:attrName>ppt_w</p:attrName>
                                        </p:attrNameLst>
                                      </p:cBhvr>
                                      <p:tavLst>
                                        <p:tav tm="0">
                                          <p:val>
                                            <p:fltVal val="0"/>
                                          </p:val>
                                        </p:tav>
                                        <p:tav tm="100000">
                                          <p:val>
                                            <p:strVal val="#ppt_w"/>
                                          </p:val>
                                        </p:tav>
                                      </p:tavLst>
                                    </p:anim>
                                    <p:anim calcmode="lin" valueType="num">
                                      <p:cBhvr>
                                        <p:cTn id="66" dur="500" fill="hold"/>
                                        <p:tgtEl>
                                          <p:spTgt spid="7"/>
                                        </p:tgtEl>
                                        <p:attrNameLst>
                                          <p:attrName>ppt_h</p:attrName>
                                        </p:attrNameLst>
                                      </p:cBhvr>
                                      <p:tavLst>
                                        <p:tav tm="0">
                                          <p:val>
                                            <p:fltVal val="0"/>
                                          </p:val>
                                        </p:tav>
                                        <p:tav tm="100000">
                                          <p:val>
                                            <p:strVal val="#ppt_h"/>
                                          </p:val>
                                        </p:tav>
                                      </p:tavLst>
                                    </p:anim>
                                    <p:animEffect transition="in" filter="fade">
                                      <p:cBhvr>
                                        <p:cTn id="67" dur="500"/>
                                        <p:tgtEl>
                                          <p:spTgt spid="7"/>
                                        </p:tgtEl>
                                      </p:cBhvr>
                                    </p:animEffect>
                                  </p:childTnLst>
                                </p:cTn>
                              </p:par>
                            </p:childTnLst>
                          </p:cTn>
                        </p:par>
                        <p:par>
                          <p:cTn id="68" fill="hold">
                            <p:stCondLst>
                              <p:cond delay="1000"/>
                            </p:stCondLst>
                            <p:childTnLst>
                              <p:par>
                                <p:cTn id="69" presetID="53" presetClass="entr" presetSubtype="16" fill="hold" nodeType="afterEffect">
                                  <p:stCondLst>
                                    <p:cond delay="0"/>
                                  </p:stCondLst>
                                  <p:childTnLst>
                                    <p:set>
                                      <p:cBhvr>
                                        <p:cTn id="70" dur="1" fill="hold">
                                          <p:stCondLst>
                                            <p:cond delay="0"/>
                                          </p:stCondLst>
                                        </p:cTn>
                                        <p:tgtEl>
                                          <p:spTgt spid="30"/>
                                        </p:tgtEl>
                                        <p:attrNameLst>
                                          <p:attrName>style.visibility</p:attrName>
                                        </p:attrNameLst>
                                      </p:cBhvr>
                                      <p:to>
                                        <p:strVal val="visible"/>
                                      </p:to>
                                    </p:set>
                                    <p:anim calcmode="lin" valueType="num">
                                      <p:cBhvr>
                                        <p:cTn id="71" dur="500" fill="hold"/>
                                        <p:tgtEl>
                                          <p:spTgt spid="30"/>
                                        </p:tgtEl>
                                        <p:attrNameLst>
                                          <p:attrName>ppt_w</p:attrName>
                                        </p:attrNameLst>
                                      </p:cBhvr>
                                      <p:tavLst>
                                        <p:tav tm="0">
                                          <p:val>
                                            <p:fltVal val="0"/>
                                          </p:val>
                                        </p:tav>
                                        <p:tav tm="100000">
                                          <p:val>
                                            <p:strVal val="#ppt_w"/>
                                          </p:val>
                                        </p:tav>
                                      </p:tavLst>
                                    </p:anim>
                                    <p:anim calcmode="lin" valueType="num">
                                      <p:cBhvr>
                                        <p:cTn id="72" dur="500" fill="hold"/>
                                        <p:tgtEl>
                                          <p:spTgt spid="30"/>
                                        </p:tgtEl>
                                        <p:attrNameLst>
                                          <p:attrName>ppt_h</p:attrName>
                                        </p:attrNameLst>
                                      </p:cBhvr>
                                      <p:tavLst>
                                        <p:tav tm="0">
                                          <p:val>
                                            <p:fltVal val="0"/>
                                          </p:val>
                                        </p:tav>
                                        <p:tav tm="100000">
                                          <p:val>
                                            <p:strVal val="#ppt_h"/>
                                          </p:val>
                                        </p:tav>
                                      </p:tavLst>
                                    </p:anim>
                                    <p:animEffect transition="in" filter="fade">
                                      <p:cBhvr>
                                        <p:cTn id="73" dur="500"/>
                                        <p:tgtEl>
                                          <p:spTgt spid="30"/>
                                        </p:tgtEl>
                                      </p:cBhvr>
                                    </p:animEffect>
                                  </p:childTnLst>
                                </p:cTn>
                              </p:par>
                            </p:childTnLst>
                          </p:cTn>
                        </p:par>
                        <p:par>
                          <p:cTn id="74" fill="hold">
                            <p:stCondLst>
                              <p:cond delay="1500"/>
                            </p:stCondLst>
                            <p:childTnLst>
                              <p:par>
                                <p:cTn id="75" presetID="26" presetClass="emph" presetSubtype="0" fill="hold" nodeType="afterEffect">
                                  <p:stCondLst>
                                    <p:cond delay="0"/>
                                  </p:stCondLst>
                                  <p:childTnLst>
                                    <p:animEffect transition="out" filter="fade">
                                      <p:cBhvr>
                                        <p:cTn id="76" dur="500" tmFilter="0, 0; .2, .5; .8, .5; 1, 0"/>
                                        <p:tgtEl>
                                          <p:spTgt spid="30"/>
                                        </p:tgtEl>
                                      </p:cBhvr>
                                    </p:animEffect>
                                    <p:animScale>
                                      <p:cBhvr>
                                        <p:cTn id="77" dur="250" autoRev="1" fill="hold"/>
                                        <p:tgtEl>
                                          <p:spTgt spid="30"/>
                                        </p:tgtEl>
                                      </p:cBhvr>
                                      <p:by x="105000" y="105000"/>
                                    </p:animScale>
                                  </p:childTnLst>
                                </p:cTn>
                              </p:par>
                            </p:childTnLst>
                          </p:cTn>
                        </p:par>
                        <p:par>
                          <p:cTn id="78" fill="hold">
                            <p:stCondLst>
                              <p:cond delay="2000"/>
                            </p:stCondLst>
                            <p:childTnLst>
                              <p:par>
                                <p:cTn id="79" presetID="1" presetClass="entr" presetSubtype="0" fill="hold" nodeType="afterEffect">
                                  <p:stCondLst>
                                    <p:cond delay="0"/>
                                  </p:stCondLst>
                                  <p:childTnLst>
                                    <p:set>
                                      <p:cBhvr>
                                        <p:cTn id="80" dur="1" fill="hold">
                                          <p:stCondLst>
                                            <p:cond delay="0"/>
                                          </p:stCondLst>
                                        </p:cTn>
                                        <p:tgtEl>
                                          <p:spTgt spid="3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26"/>
                                        </p:tgtEl>
                                        <p:attrNameLst>
                                          <p:attrName>style.visibility</p:attrName>
                                        </p:attrNameLst>
                                      </p:cBhvr>
                                      <p:to>
                                        <p:strVal val="visible"/>
                                      </p:to>
                                    </p:set>
                                    <p:anim calcmode="lin" valueType="num">
                                      <p:cBhvr additive="base">
                                        <p:cTn id="85" dur="500" fill="hold"/>
                                        <p:tgtEl>
                                          <p:spTgt spid="26"/>
                                        </p:tgtEl>
                                        <p:attrNameLst>
                                          <p:attrName>ppt_x</p:attrName>
                                        </p:attrNameLst>
                                      </p:cBhvr>
                                      <p:tavLst>
                                        <p:tav tm="0">
                                          <p:val>
                                            <p:strVal val="0-#ppt_w/2"/>
                                          </p:val>
                                        </p:tav>
                                        <p:tav tm="100000">
                                          <p:val>
                                            <p:strVal val="#ppt_x"/>
                                          </p:val>
                                        </p:tav>
                                      </p:tavLst>
                                    </p:anim>
                                    <p:anim calcmode="lin" valueType="num">
                                      <p:cBhvr additive="base">
                                        <p:cTn id="86" dur="500" fill="hold"/>
                                        <p:tgtEl>
                                          <p:spTgt spid="26"/>
                                        </p:tgtEl>
                                        <p:attrNameLst>
                                          <p:attrName>ppt_y</p:attrName>
                                        </p:attrNameLst>
                                      </p:cBhvr>
                                      <p:tavLst>
                                        <p:tav tm="0">
                                          <p:val>
                                            <p:strVal val="#ppt_y"/>
                                          </p:val>
                                        </p:tav>
                                        <p:tav tm="100000">
                                          <p:val>
                                            <p:strVal val="#ppt_y"/>
                                          </p:val>
                                        </p:tav>
                                      </p:tavLst>
                                    </p:anim>
                                  </p:childTnLst>
                                </p:cTn>
                              </p:par>
                            </p:childTnLst>
                          </p:cTn>
                        </p:par>
                        <p:par>
                          <p:cTn id="87" fill="hold">
                            <p:stCondLst>
                              <p:cond delay="500"/>
                            </p:stCondLst>
                            <p:childTnLst>
                              <p:par>
                                <p:cTn id="88" presetID="53" presetClass="entr" presetSubtype="16" fill="hold" grpId="0" nodeType="afterEffect">
                                  <p:stCondLst>
                                    <p:cond delay="0"/>
                                  </p:stCondLst>
                                  <p:childTnLst>
                                    <p:set>
                                      <p:cBhvr>
                                        <p:cTn id="89" dur="1" fill="hold">
                                          <p:stCondLst>
                                            <p:cond delay="0"/>
                                          </p:stCondLst>
                                        </p:cTn>
                                        <p:tgtEl>
                                          <p:spTgt spid="8"/>
                                        </p:tgtEl>
                                        <p:attrNameLst>
                                          <p:attrName>style.visibility</p:attrName>
                                        </p:attrNameLst>
                                      </p:cBhvr>
                                      <p:to>
                                        <p:strVal val="visible"/>
                                      </p:to>
                                    </p:set>
                                    <p:anim calcmode="lin" valueType="num">
                                      <p:cBhvr>
                                        <p:cTn id="90" dur="500" fill="hold"/>
                                        <p:tgtEl>
                                          <p:spTgt spid="8"/>
                                        </p:tgtEl>
                                        <p:attrNameLst>
                                          <p:attrName>ppt_w</p:attrName>
                                        </p:attrNameLst>
                                      </p:cBhvr>
                                      <p:tavLst>
                                        <p:tav tm="0">
                                          <p:val>
                                            <p:fltVal val="0"/>
                                          </p:val>
                                        </p:tav>
                                        <p:tav tm="100000">
                                          <p:val>
                                            <p:strVal val="#ppt_w"/>
                                          </p:val>
                                        </p:tav>
                                      </p:tavLst>
                                    </p:anim>
                                    <p:anim calcmode="lin" valueType="num">
                                      <p:cBhvr>
                                        <p:cTn id="91" dur="500" fill="hold"/>
                                        <p:tgtEl>
                                          <p:spTgt spid="8"/>
                                        </p:tgtEl>
                                        <p:attrNameLst>
                                          <p:attrName>ppt_h</p:attrName>
                                        </p:attrNameLst>
                                      </p:cBhvr>
                                      <p:tavLst>
                                        <p:tav tm="0">
                                          <p:val>
                                            <p:fltVal val="0"/>
                                          </p:val>
                                        </p:tav>
                                        <p:tav tm="100000">
                                          <p:val>
                                            <p:strVal val="#ppt_h"/>
                                          </p:val>
                                        </p:tav>
                                      </p:tavLst>
                                    </p:anim>
                                    <p:animEffect transition="in" filter="fade">
                                      <p:cBhvr>
                                        <p:cTn id="92" dur="500"/>
                                        <p:tgtEl>
                                          <p:spTgt spid="8"/>
                                        </p:tgtEl>
                                      </p:cBhvr>
                                    </p:animEffect>
                                  </p:childTnLst>
                                </p:cTn>
                              </p:par>
                            </p:childTnLst>
                          </p:cTn>
                        </p:par>
                        <p:par>
                          <p:cTn id="93" fill="hold">
                            <p:stCondLst>
                              <p:cond delay="1000"/>
                            </p:stCondLst>
                            <p:childTnLst>
                              <p:par>
                                <p:cTn id="94" presetID="53" presetClass="entr" presetSubtype="16" fill="hold" nodeType="afterEffect">
                                  <p:stCondLst>
                                    <p:cond delay="0"/>
                                  </p:stCondLst>
                                  <p:childTnLst>
                                    <p:set>
                                      <p:cBhvr>
                                        <p:cTn id="95" dur="1" fill="hold">
                                          <p:stCondLst>
                                            <p:cond delay="0"/>
                                          </p:stCondLst>
                                        </p:cTn>
                                        <p:tgtEl>
                                          <p:spTgt spid="39"/>
                                        </p:tgtEl>
                                        <p:attrNameLst>
                                          <p:attrName>style.visibility</p:attrName>
                                        </p:attrNameLst>
                                      </p:cBhvr>
                                      <p:to>
                                        <p:strVal val="visible"/>
                                      </p:to>
                                    </p:set>
                                    <p:anim calcmode="lin" valueType="num">
                                      <p:cBhvr>
                                        <p:cTn id="96" dur="500" fill="hold"/>
                                        <p:tgtEl>
                                          <p:spTgt spid="39"/>
                                        </p:tgtEl>
                                        <p:attrNameLst>
                                          <p:attrName>ppt_w</p:attrName>
                                        </p:attrNameLst>
                                      </p:cBhvr>
                                      <p:tavLst>
                                        <p:tav tm="0">
                                          <p:val>
                                            <p:fltVal val="0"/>
                                          </p:val>
                                        </p:tav>
                                        <p:tav tm="100000">
                                          <p:val>
                                            <p:strVal val="#ppt_w"/>
                                          </p:val>
                                        </p:tav>
                                      </p:tavLst>
                                    </p:anim>
                                    <p:anim calcmode="lin" valueType="num">
                                      <p:cBhvr>
                                        <p:cTn id="97" dur="500" fill="hold"/>
                                        <p:tgtEl>
                                          <p:spTgt spid="39"/>
                                        </p:tgtEl>
                                        <p:attrNameLst>
                                          <p:attrName>ppt_h</p:attrName>
                                        </p:attrNameLst>
                                      </p:cBhvr>
                                      <p:tavLst>
                                        <p:tav tm="0">
                                          <p:val>
                                            <p:fltVal val="0"/>
                                          </p:val>
                                        </p:tav>
                                        <p:tav tm="100000">
                                          <p:val>
                                            <p:strVal val="#ppt_h"/>
                                          </p:val>
                                        </p:tav>
                                      </p:tavLst>
                                    </p:anim>
                                    <p:animEffect transition="in" filter="fade">
                                      <p:cBhvr>
                                        <p:cTn id="98" dur="500"/>
                                        <p:tgtEl>
                                          <p:spTgt spid="39"/>
                                        </p:tgtEl>
                                      </p:cBhvr>
                                    </p:animEffect>
                                  </p:childTnLst>
                                </p:cTn>
                              </p:par>
                            </p:childTnLst>
                          </p:cTn>
                        </p:par>
                        <p:par>
                          <p:cTn id="99" fill="hold">
                            <p:stCondLst>
                              <p:cond delay="1500"/>
                            </p:stCondLst>
                            <p:childTnLst>
                              <p:par>
                                <p:cTn id="100" presetID="22" presetClass="exit" presetSubtype="2" fill="hold" nodeType="afterEffect">
                                  <p:stCondLst>
                                    <p:cond delay="1500"/>
                                  </p:stCondLst>
                                  <p:childTnLst>
                                    <p:animEffect transition="out" filter="wipe(right)">
                                      <p:cBhvr>
                                        <p:cTn id="101" dur="500"/>
                                        <p:tgtEl>
                                          <p:spTgt spid="39"/>
                                        </p:tgtEl>
                                      </p:cBhvr>
                                    </p:animEffect>
                                    <p:set>
                                      <p:cBhvr>
                                        <p:cTn id="102" dur="1" fill="hold">
                                          <p:stCondLst>
                                            <p:cond delay="499"/>
                                          </p:stCondLst>
                                        </p:cTn>
                                        <p:tgtEl>
                                          <p:spTgt spid="39"/>
                                        </p:tgtEl>
                                        <p:attrNameLst>
                                          <p:attrName>style.visibility</p:attrName>
                                        </p:attrNameLst>
                                      </p:cBhvr>
                                      <p:to>
                                        <p:strVal val="hidden"/>
                                      </p:to>
                                    </p:set>
                                  </p:childTnLst>
                                </p:cTn>
                              </p:par>
                            </p:childTnLst>
                          </p:cTn>
                        </p:par>
                        <p:par>
                          <p:cTn id="103" fill="hold">
                            <p:stCondLst>
                              <p:cond delay="3500"/>
                            </p:stCondLst>
                            <p:childTnLst>
                              <p:par>
                                <p:cTn id="104" presetID="1" presetClass="entr" presetSubtype="0" fill="hold" nodeType="afterEffect">
                                  <p:stCondLst>
                                    <p:cond delay="1000"/>
                                  </p:stCondLst>
                                  <p:childTnLst>
                                    <p:set>
                                      <p:cBhvr>
                                        <p:cTn id="105" dur="1" fill="hold">
                                          <p:stCondLst>
                                            <p:cond delay="0"/>
                                          </p:stCondLst>
                                        </p:cTn>
                                        <p:tgtEl>
                                          <p:spTgt spid="40"/>
                                        </p:tgtEl>
                                        <p:attrNameLst>
                                          <p:attrName>style.visibility</p:attrName>
                                        </p:attrNameLst>
                                      </p:cBhvr>
                                      <p:to>
                                        <p:strVal val="visible"/>
                                      </p:to>
                                    </p:set>
                                  </p:childTnLst>
                                </p:cTn>
                              </p:par>
                            </p:childTnLst>
                          </p:cTn>
                        </p:par>
                        <p:par>
                          <p:cTn id="106" fill="hold">
                            <p:stCondLst>
                              <p:cond delay="4500"/>
                            </p:stCondLst>
                            <p:childTnLst>
                              <p:par>
                                <p:cTn id="107" presetID="22" presetClass="entr" presetSubtype="8" fill="hold" nodeType="afterEffect">
                                  <p:stCondLst>
                                    <p:cond delay="0"/>
                                  </p:stCondLst>
                                  <p:childTnLst>
                                    <p:set>
                                      <p:cBhvr>
                                        <p:cTn id="108" dur="1" fill="hold">
                                          <p:stCondLst>
                                            <p:cond delay="0"/>
                                          </p:stCondLst>
                                        </p:cTn>
                                        <p:tgtEl>
                                          <p:spTgt spid="18"/>
                                        </p:tgtEl>
                                        <p:attrNameLst>
                                          <p:attrName>style.visibility</p:attrName>
                                        </p:attrNameLst>
                                      </p:cBhvr>
                                      <p:to>
                                        <p:strVal val="visible"/>
                                      </p:to>
                                    </p:set>
                                    <p:animEffect transition="in" filter="wipe(left)">
                                      <p:cBhvr>
                                        <p:cTn id="109" dur="500"/>
                                        <p:tgtEl>
                                          <p:spTgt spid="18"/>
                                        </p:tgtEl>
                                      </p:cBhvr>
                                    </p:animEffect>
                                  </p:childTnLst>
                                </p:cTn>
                              </p:par>
                            </p:childTnLst>
                          </p:cTn>
                        </p:par>
                      </p:childTnLst>
                    </p:cTn>
                  </p:par>
                  <p:par>
                    <p:cTn id="110" fill="hold">
                      <p:stCondLst>
                        <p:cond delay="indefinite"/>
                      </p:stCondLst>
                      <p:childTnLst>
                        <p:par>
                          <p:cTn id="111" fill="hold">
                            <p:stCondLst>
                              <p:cond delay="0"/>
                            </p:stCondLst>
                            <p:childTnLst>
                              <p:par>
                                <p:cTn id="112" presetID="2" presetClass="entr" presetSubtype="8" fill="hold" grpId="0" nodeType="clickEffect">
                                  <p:stCondLst>
                                    <p:cond delay="0"/>
                                  </p:stCondLst>
                                  <p:childTnLst>
                                    <p:set>
                                      <p:cBhvr>
                                        <p:cTn id="113" dur="1" fill="hold">
                                          <p:stCondLst>
                                            <p:cond delay="0"/>
                                          </p:stCondLst>
                                        </p:cTn>
                                        <p:tgtEl>
                                          <p:spTgt spid="27"/>
                                        </p:tgtEl>
                                        <p:attrNameLst>
                                          <p:attrName>style.visibility</p:attrName>
                                        </p:attrNameLst>
                                      </p:cBhvr>
                                      <p:to>
                                        <p:strVal val="visible"/>
                                      </p:to>
                                    </p:set>
                                    <p:anim calcmode="lin" valueType="num">
                                      <p:cBhvr additive="base">
                                        <p:cTn id="114" dur="500" fill="hold"/>
                                        <p:tgtEl>
                                          <p:spTgt spid="27"/>
                                        </p:tgtEl>
                                        <p:attrNameLst>
                                          <p:attrName>ppt_x</p:attrName>
                                        </p:attrNameLst>
                                      </p:cBhvr>
                                      <p:tavLst>
                                        <p:tav tm="0">
                                          <p:val>
                                            <p:strVal val="0-#ppt_w/2"/>
                                          </p:val>
                                        </p:tav>
                                        <p:tav tm="100000">
                                          <p:val>
                                            <p:strVal val="#ppt_x"/>
                                          </p:val>
                                        </p:tav>
                                      </p:tavLst>
                                    </p:anim>
                                    <p:anim calcmode="lin" valueType="num">
                                      <p:cBhvr additive="base">
                                        <p:cTn id="115" dur="500" fill="hold"/>
                                        <p:tgtEl>
                                          <p:spTgt spid="27"/>
                                        </p:tgtEl>
                                        <p:attrNameLst>
                                          <p:attrName>ppt_y</p:attrName>
                                        </p:attrNameLst>
                                      </p:cBhvr>
                                      <p:tavLst>
                                        <p:tav tm="0">
                                          <p:val>
                                            <p:strVal val="#ppt_y"/>
                                          </p:val>
                                        </p:tav>
                                        <p:tav tm="100000">
                                          <p:val>
                                            <p:strVal val="#ppt_y"/>
                                          </p:val>
                                        </p:tav>
                                      </p:tavLst>
                                    </p:anim>
                                  </p:childTnLst>
                                </p:cTn>
                              </p:par>
                            </p:childTnLst>
                          </p:cTn>
                        </p:par>
                        <p:par>
                          <p:cTn id="116" fill="hold">
                            <p:stCondLst>
                              <p:cond delay="500"/>
                            </p:stCondLst>
                            <p:childTnLst>
                              <p:par>
                                <p:cTn id="117" presetID="53" presetClass="entr" presetSubtype="16" fill="hold" grpId="0" nodeType="afterEffect">
                                  <p:stCondLst>
                                    <p:cond delay="0"/>
                                  </p:stCondLst>
                                  <p:childTnLst>
                                    <p:set>
                                      <p:cBhvr>
                                        <p:cTn id="118" dur="1" fill="hold">
                                          <p:stCondLst>
                                            <p:cond delay="0"/>
                                          </p:stCondLst>
                                        </p:cTn>
                                        <p:tgtEl>
                                          <p:spTgt spid="9"/>
                                        </p:tgtEl>
                                        <p:attrNameLst>
                                          <p:attrName>style.visibility</p:attrName>
                                        </p:attrNameLst>
                                      </p:cBhvr>
                                      <p:to>
                                        <p:strVal val="visible"/>
                                      </p:to>
                                    </p:set>
                                    <p:anim calcmode="lin" valueType="num">
                                      <p:cBhvr>
                                        <p:cTn id="119" dur="500" fill="hold"/>
                                        <p:tgtEl>
                                          <p:spTgt spid="9"/>
                                        </p:tgtEl>
                                        <p:attrNameLst>
                                          <p:attrName>ppt_w</p:attrName>
                                        </p:attrNameLst>
                                      </p:cBhvr>
                                      <p:tavLst>
                                        <p:tav tm="0">
                                          <p:val>
                                            <p:fltVal val="0"/>
                                          </p:val>
                                        </p:tav>
                                        <p:tav tm="100000">
                                          <p:val>
                                            <p:strVal val="#ppt_w"/>
                                          </p:val>
                                        </p:tav>
                                      </p:tavLst>
                                    </p:anim>
                                    <p:anim calcmode="lin" valueType="num">
                                      <p:cBhvr>
                                        <p:cTn id="120" dur="500" fill="hold"/>
                                        <p:tgtEl>
                                          <p:spTgt spid="9"/>
                                        </p:tgtEl>
                                        <p:attrNameLst>
                                          <p:attrName>ppt_h</p:attrName>
                                        </p:attrNameLst>
                                      </p:cBhvr>
                                      <p:tavLst>
                                        <p:tav tm="0">
                                          <p:val>
                                            <p:fltVal val="0"/>
                                          </p:val>
                                        </p:tav>
                                        <p:tav tm="100000">
                                          <p:val>
                                            <p:strVal val="#ppt_h"/>
                                          </p:val>
                                        </p:tav>
                                      </p:tavLst>
                                    </p:anim>
                                    <p:animEffect transition="in" filter="fade">
                                      <p:cBhvr>
                                        <p:cTn id="121" dur="500"/>
                                        <p:tgtEl>
                                          <p:spTgt spid="9"/>
                                        </p:tgtEl>
                                      </p:cBhvr>
                                    </p:animEffect>
                                  </p:childTnLst>
                                </p:cTn>
                              </p:par>
                            </p:childTnLst>
                          </p:cTn>
                        </p:par>
                        <p:par>
                          <p:cTn id="122" fill="hold">
                            <p:stCondLst>
                              <p:cond delay="1500"/>
                            </p:stCondLst>
                            <p:childTnLst>
                              <p:par>
                                <p:cTn id="123" presetID="1" presetClass="exit" presetSubtype="0" fill="hold" nodeType="afterEffect">
                                  <p:stCondLst>
                                    <p:cond delay="1000"/>
                                  </p:stCondLst>
                                  <p:childTnLst>
                                    <p:set>
                                      <p:cBhvr>
                                        <p:cTn id="124" dur="1" fill="hold">
                                          <p:stCondLst>
                                            <p:cond delay="0"/>
                                          </p:stCondLst>
                                        </p:cTn>
                                        <p:tgtEl>
                                          <p:spTgt spid="40"/>
                                        </p:tgtEl>
                                        <p:attrNameLst>
                                          <p:attrName>style.visibility</p:attrName>
                                        </p:attrNameLst>
                                      </p:cBhvr>
                                      <p:to>
                                        <p:strVal val="hidden"/>
                                      </p:to>
                                    </p:set>
                                  </p:childTnLst>
                                </p:cTn>
                              </p:par>
                            </p:childTnLst>
                          </p:cTn>
                        </p:par>
                        <p:par>
                          <p:cTn id="125" fill="hold">
                            <p:stCondLst>
                              <p:cond delay="2500"/>
                            </p:stCondLst>
                            <p:childTnLst>
                              <p:par>
                                <p:cTn id="126" presetID="22" presetClass="exit" presetSubtype="2" fill="hold" nodeType="afterEffect">
                                  <p:stCondLst>
                                    <p:cond delay="0"/>
                                  </p:stCondLst>
                                  <p:childTnLst>
                                    <p:animEffect transition="out" filter="wipe(right)">
                                      <p:cBhvr>
                                        <p:cTn id="127" dur="500"/>
                                        <p:tgtEl>
                                          <p:spTgt spid="18"/>
                                        </p:tgtEl>
                                      </p:cBhvr>
                                    </p:animEffect>
                                    <p:set>
                                      <p:cBhvr>
                                        <p:cTn id="128" dur="1" fill="hold">
                                          <p:stCondLst>
                                            <p:cond delay="499"/>
                                          </p:stCondLst>
                                        </p:cTn>
                                        <p:tgtEl>
                                          <p:spTgt spid="18"/>
                                        </p:tgtEl>
                                        <p:attrNameLst>
                                          <p:attrName>style.visibility</p:attrName>
                                        </p:attrNameLst>
                                      </p:cBhvr>
                                      <p:to>
                                        <p:strVal val="hidden"/>
                                      </p:to>
                                    </p:set>
                                  </p:childTnLst>
                                </p:cTn>
                              </p:par>
                            </p:childTnLst>
                          </p:cTn>
                        </p:par>
                        <p:par>
                          <p:cTn id="129" fill="hold">
                            <p:stCondLst>
                              <p:cond delay="3000"/>
                            </p:stCondLst>
                            <p:childTnLst>
                              <p:par>
                                <p:cTn id="130" presetID="53" presetClass="entr" presetSubtype="16" fill="hold" nodeType="afterEffect">
                                  <p:stCondLst>
                                    <p:cond delay="0"/>
                                  </p:stCondLst>
                                  <p:childTnLst>
                                    <p:set>
                                      <p:cBhvr>
                                        <p:cTn id="131" dur="1" fill="hold">
                                          <p:stCondLst>
                                            <p:cond delay="0"/>
                                          </p:stCondLst>
                                        </p:cTn>
                                        <p:tgtEl>
                                          <p:spTgt spid="42"/>
                                        </p:tgtEl>
                                        <p:attrNameLst>
                                          <p:attrName>style.visibility</p:attrName>
                                        </p:attrNameLst>
                                      </p:cBhvr>
                                      <p:to>
                                        <p:strVal val="visible"/>
                                      </p:to>
                                    </p:set>
                                    <p:anim calcmode="lin" valueType="num">
                                      <p:cBhvr>
                                        <p:cTn id="132" dur="500" fill="hold"/>
                                        <p:tgtEl>
                                          <p:spTgt spid="42"/>
                                        </p:tgtEl>
                                        <p:attrNameLst>
                                          <p:attrName>ppt_w</p:attrName>
                                        </p:attrNameLst>
                                      </p:cBhvr>
                                      <p:tavLst>
                                        <p:tav tm="0">
                                          <p:val>
                                            <p:fltVal val="0"/>
                                          </p:val>
                                        </p:tav>
                                        <p:tav tm="100000">
                                          <p:val>
                                            <p:strVal val="#ppt_w"/>
                                          </p:val>
                                        </p:tav>
                                      </p:tavLst>
                                    </p:anim>
                                    <p:anim calcmode="lin" valueType="num">
                                      <p:cBhvr>
                                        <p:cTn id="133" dur="500" fill="hold"/>
                                        <p:tgtEl>
                                          <p:spTgt spid="42"/>
                                        </p:tgtEl>
                                        <p:attrNameLst>
                                          <p:attrName>ppt_h</p:attrName>
                                        </p:attrNameLst>
                                      </p:cBhvr>
                                      <p:tavLst>
                                        <p:tav tm="0">
                                          <p:val>
                                            <p:fltVal val="0"/>
                                          </p:val>
                                        </p:tav>
                                        <p:tav tm="100000">
                                          <p:val>
                                            <p:strVal val="#ppt_h"/>
                                          </p:val>
                                        </p:tav>
                                      </p:tavLst>
                                    </p:anim>
                                    <p:animEffect transition="in" filter="fade">
                                      <p:cBhvr>
                                        <p:cTn id="134" dur="500"/>
                                        <p:tgtEl>
                                          <p:spTgt spid="42"/>
                                        </p:tgtEl>
                                      </p:cBhvr>
                                    </p:animEffect>
                                  </p:childTnLst>
                                </p:cTn>
                              </p:par>
                            </p:childTnLst>
                          </p:cTn>
                        </p:par>
                      </p:childTnLst>
                    </p:cTn>
                  </p:par>
                  <p:par>
                    <p:cTn id="135" fill="hold">
                      <p:stCondLst>
                        <p:cond delay="indefinite"/>
                      </p:stCondLst>
                      <p:childTnLst>
                        <p:par>
                          <p:cTn id="136" fill="hold">
                            <p:stCondLst>
                              <p:cond delay="0"/>
                            </p:stCondLst>
                            <p:childTnLst>
                              <p:par>
                                <p:cTn id="137" presetID="2" presetClass="entr" presetSubtype="8" fill="hold" grpId="0" nodeType="clickEffect">
                                  <p:stCondLst>
                                    <p:cond delay="0"/>
                                  </p:stCondLst>
                                  <p:childTnLst>
                                    <p:set>
                                      <p:cBhvr>
                                        <p:cTn id="138" dur="1" fill="hold">
                                          <p:stCondLst>
                                            <p:cond delay="0"/>
                                          </p:stCondLst>
                                        </p:cTn>
                                        <p:tgtEl>
                                          <p:spTgt spid="28"/>
                                        </p:tgtEl>
                                        <p:attrNameLst>
                                          <p:attrName>style.visibility</p:attrName>
                                        </p:attrNameLst>
                                      </p:cBhvr>
                                      <p:to>
                                        <p:strVal val="visible"/>
                                      </p:to>
                                    </p:set>
                                    <p:anim calcmode="lin" valueType="num">
                                      <p:cBhvr additive="base">
                                        <p:cTn id="139" dur="500" fill="hold"/>
                                        <p:tgtEl>
                                          <p:spTgt spid="28"/>
                                        </p:tgtEl>
                                        <p:attrNameLst>
                                          <p:attrName>ppt_x</p:attrName>
                                        </p:attrNameLst>
                                      </p:cBhvr>
                                      <p:tavLst>
                                        <p:tav tm="0">
                                          <p:val>
                                            <p:strVal val="0-#ppt_w/2"/>
                                          </p:val>
                                        </p:tav>
                                        <p:tav tm="100000">
                                          <p:val>
                                            <p:strVal val="#ppt_x"/>
                                          </p:val>
                                        </p:tav>
                                      </p:tavLst>
                                    </p:anim>
                                    <p:anim calcmode="lin" valueType="num">
                                      <p:cBhvr additive="base">
                                        <p:cTn id="140" dur="500" fill="hold"/>
                                        <p:tgtEl>
                                          <p:spTgt spid="28"/>
                                        </p:tgtEl>
                                        <p:attrNameLst>
                                          <p:attrName>ppt_y</p:attrName>
                                        </p:attrNameLst>
                                      </p:cBhvr>
                                      <p:tavLst>
                                        <p:tav tm="0">
                                          <p:val>
                                            <p:strVal val="#ppt_y"/>
                                          </p:val>
                                        </p:tav>
                                        <p:tav tm="100000">
                                          <p:val>
                                            <p:strVal val="#ppt_y"/>
                                          </p:val>
                                        </p:tav>
                                      </p:tavLst>
                                    </p:anim>
                                  </p:childTnLst>
                                </p:cTn>
                              </p:par>
                            </p:childTnLst>
                          </p:cTn>
                        </p:par>
                        <p:par>
                          <p:cTn id="141" fill="hold">
                            <p:stCondLst>
                              <p:cond delay="500"/>
                            </p:stCondLst>
                            <p:childTnLst>
                              <p:par>
                                <p:cTn id="142" presetID="53" presetClass="entr" presetSubtype="16" fill="hold" grpId="0" nodeType="afterEffect">
                                  <p:stCondLst>
                                    <p:cond delay="0"/>
                                  </p:stCondLst>
                                  <p:childTnLst>
                                    <p:set>
                                      <p:cBhvr>
                                        <p:cTn id="143" dur="1" fill="hold">
                                          <p:stCondLst>
                                            <p:cond delay="0"/>
                                          </p:stCondLst>
                                        </p:cTn>
                                        <p:tgtEl>
                                          <p:spTgt spid="21"/>
                                        </p:tgtEl>
                                        <p:attrNameLst>
                                          <p:attrName>style.visibility</p:attrName>
                                        </p:attrNameLst>
                                      </p:cBhvr>
                                      <p:to>
                                        <p:strVal val="visible"/>
                                      </p:to>
                                    </p:set>
                                    <p:anim calcmode="lin" valueType="num">
                                      <p:cBhvr>
                                        <p:cTn id="144" dur="500" fill="hold"/>
                                        <p:tgtEl>
                                          <p:spTgt spid="21"/>
                                        </p:tgtEl>
                                        <p:attrNameLst>
                                          <p:attrName>ppt_w</p:attrName>
                                        </p:attrNameLst>
                                      </p:cBhvr>
                                      <p:tavLst>
                                        <p:tav tm="0">
                                          <p:val>
                                            <p:fltVal val="0"/>
                                          </p:val>
                                        </p:tav>
                                        <p:tav tm="100000">
                                          <p:val>
                                            <p:strVal val="#ppt_w"/>
                                          </p:val>
                                        </p:tav>
                                      </p:tavLst>
                                    </p:anim>
                                    <p:anim calcmode="lin" valueType="num">
                                      <p:cBhvr>
                                        <p:cTn id="145" dur="500" fill="hold"/>
                                        <p:tgtEl>
                                          <p:spTgt spid="21"/>
                                        </p:tgtEl>
                                        <p:attrNameLst>
                                          <p:attrName>ppt_h</p:attrName>
                                        </p:attrNameLst>
                                      </p:cBhvr>
                                      <p:tavLst>
                                        <p:tav tm="0">
                                          <p:val>
                                            <p:fltVal val="0"/>
                                          </p:val>
                                        </p:tav>
                                        <p:tav tm="100000">
                                          <p:val>
                                            <p:strVal val="#ppt_h"/>
                                          </p:val>
                                        </p:tav>
                                      </p:tavLst>
                                    </p:anim>
                                    <p:animEffect transition="in" filter="fade">
                                      <p:cBhvr>
                                        <p:cTn id="146" dur="500"/>
                                        <p:tgtEl>
                                          <p:spTgt spid="21"/>
                                        </p:tgtEl>
                                      </p:cBhvr>
                                    </p:animEffect>
                                  </p:childTnLst>
                                </p:cTn>
                              </p:par>
                            </p:childTnLst>
                          </p:cTn>
                        </p:par>
                        <p:par>
                          <p:cTn id="147" fill="hold">
                            <p:stCondLst>
                              <p:cond delay="1000"/>
                            </p:stCondLst>
                            <p:childTnLst>
                              <p:par>
                                <p:cTn id="148" presetID="53" presetClass="entr" presetSubtype="16" fill="hold" nodeType="afterEffect">
                                  <p:stCondLst>
                                    <p:cond delay="0"/>
                                  </p:stCondLst>
                                  <p:childTnLst>
                                    <p:set>
                                      <p:cBhvr>
                                        <p:cTn id="149" dur="1" fill="hold">
                                          <p:stCondLst>
                                            <p:cond delay="0"/>
                                          </p:stCondLst>
                                        </p:cTn>
                                        <p:tgtEl>
                                          <p:spTgt spid="44"/>
                                        </p:tgtEl>
                                        <p:attrNameLst>
                                          <p:attrName>style.visibility</p:attrName>
                                        </p:attrNameLst>
                                      </p:cBhvr>
                                      <p:to>
                                        <p:strVal val="visible"/>
                                      </p:to>
                                    </p:set>
                                    <p:anim calcmode="lin" valueType="num">
                                      <p:cBhvr>
                                        <p:cTn id="150" dur="500" fill="hold"/>
                                        <p:tgtEl>
                                          <p:spTgt spid="44"/>
                                        </p:tgtEl>
                                        <p:attrNameLst>
                                          <p:attrName>ppt_w</p:attrName>
                                        </p:attrNameLst>
                                      </p:cBhvr>
                                      <p:tavLst>
                                        <p:tav tm="0">
                                          <p:val>
                                            <p:fltVal val="0"/>
                                          </p:val>
                                        </p:tav>
                                        <p:tav tm="100000">
                                          <p:val>
                                            <p:strVal val="#ppt_w"/>
                                          </p:val>
                                        </p:tav>
                                      </p:tavLst>
                                    </p:anim>
                                    <p:anim calcmode="lin" valueType="num">
                                      <p:cBhvr>
                                        <p:cTn id="151" dur="500" fill="hold"/>
                                        <p:tgtEl>
                                          <p:spTgt spid="44"/>
                                        </p:tgtEl>
                                        <p:attrNameLst>
                                          <p:attrName>ppt_h</p:attrName>
                                        </p:attrNameLst>
                                      </p:cBhvr>
                                      <p:tavLst>
                                        <p:tav tm="0">
                                          <p:val>
                                            <p:fltVal val="0"/>
                                          </p:val>
                                        </p:tav>
                                        <p:tav tm="100000">
                                          <p:val>
                                            <p:strVal val="#ppt_h"/>
                                          </p:val>
                                        </p:tav>
                                      </p:tavLst>
                                    </p:anim>
                                    <p:animEffect transition="in" filter="fade">
                                      <p:cBhvr>
                                        <p:cTn id="152" dur="500"/>
                                        <p:tgtEl>
                                          <p:spTgt spid="44"/>
                                        </p:tgtEl>
                                      </p:cBhvr>
                                    </p:animEffect>
                                  </p:childTnLst>
                                </p:cTn>
                              </p:par>
                            </p:childTnLst>
                          </p:cTn>
                        </p:par>
                      </p:childTnLst>
                    </p:cTn>
                  </p:par>
                  <p:par>
                    <p:cTn id="153" fill="hold">
                      <p:stCondLst>
                        <p:cond delay="indefinite"/>
                      </p:stCondLst>
                      <p:childTnLst>
                        <p:par>
                          <p:cTn id="154" fill="hold">
                            <p:stCondLst>
                              <p:cond delay="0"/>
                            </p:stCondLst>
                            <p:childTnLst>
                              <p:par>
                                <p:cTn id="155" presetID="31" presetClass="entr" presetSubtype="0" fill="hold" grpId="0" nodeType="clickEffect">
                                  <p:stCondLst>
                                    <p:cond delay="0"/>
                                  </p:stCondLst>
                                  <p:childTnLst>
                                    <p:set>
                                      <p:cBhvr>
                                        <p:cTn id="156" dur="1" fill="hold">
                                          <p:stCondLst>
                                            <p:cond delay="0"/>
                                          </p:stCondLst>
                                        </p:cTn>
                                        <p:tgtEl>
                                          <p:spTgt spid="10"/>
                                        </p:tgtEl>
                                        <p:attrNameLst>
                                          <p:attrName>style.visibility</p:attrName>
                                        </p:attrNameLst>
                                      </p:cBhvr>
                                      <p:to>
                                        <p:strVal val="visible"/>
                                      </p:to>
                                    </p:set>
                                    <p:anim calcmode="lin" valueType="num">
                                      <p:cBhvr>
                                        <p:cTn id="157" dur="1000" fill="hold"/>
                                        <p:tgtEl>
                                          <p:spTgt spid="10"/>
                                        </p:tgtEl>
                                        <p:attrNameLst>
                                          <p:attrName>ppt_w</p:attrName>
                                        </p:attrNameLst>
                                      </p:cBhvr>
                                      <p:tavLst>
                                        <p:tav tm="0">
                                          <p:val>
                                            <p:fltVal val="0"/>
                                          </p:val>
                                        </p:tav>
                                        <p:tav tm="100000">
                                          <p:val>
                                            <p:strVal val="#ppt_w"/>
                                          </p:val>
                                        </p:tav>
                                      </p:tavLst>
                                    </p:anim>
                                    <p:anim calcmode="lin" valueType="num">
                                      <p:cBhvr>
                                        <p:cTn id="158" dur="1000" fill="hold"/>
                                        <p:tgtEl>
                                          <p:spTgt spid="10"/>
                                        </p:tgtEl>
                                        <p:attrNameLst>
                                          <p:attrName>ppt_h</p:attrName>
                                        </p:attrNameLst>
                                      </p:cBhvr>
                                      <p:tavLst>
                                        <p:tav tm="0">
                                          <p:val>
                                            <p:fltVal val="0"/>
                                          </p:val>
                                        </p:tav>
                                        <p:tav tm="100000">
                                          <p:val>
                                            <p:strVal val="#ppt_h"/>
                                          </p:val>
                                        </p:tav>
                                      </p:tavLst>
                                    </p:anim>
                                    <p:anim calcmode="lin" valueType="num">
                                      <p:cBhvr>
                                        <p:cTn id="159" dur="1000" fill="hold"/>
                                        <p:tgtEl>
                                          <p:spTgt spid="10"/>
                                        </p:tgtEl>
                                        <p:attrNameLst>
                                          <p:attrName>style.rotation</p:attrName>
                                        </p:attrNameLst>
                                      </p:cBhvr>
                                      <p:tavLst>
                                        <p:tav tm="0">
                                          <p:val>
                                            <p:fltVal val="90"/>
                                          </p:val>
                                        </p:tav>
                                        <p:tav tm="100000">
                                          <p:val>
                                            <p:fltVal val="0"/>
                                          </p:val>
                                        </p:tav>
                                      </p:tavLst>
                                    </p:anim>
                                    <p:animEffect transition="in" filter="fade">
                                      <p:cBhvr>
                                        <p:cTn id="160" dur="1000"/>
                                        <p:tgtEl>
                                          <p:spTgt spid="10"/>
                                        </p:tgtEl>
                                      </p:cBhvr>
                                    </p:animEffect>
                                  </p:childTnLst>
                                </p:cTn>
                              </p:par>
                              <p:par>
                                <p:cTn id="161" presetID="1" presetClass="exit" presetSubtype="0" fill="hold" nodeType="withEffect">
                                  <p:stCondLst>
                                    <p:cond delay="0"/>
                                  </p:stCondLst>
                                  <p:childTnLst>
                                    <p:set>
                                      <p:cBhvr>
                                        <p:cTn id="162" dur="1" fill="hold">
                                          <p:stCondLst>
                                            <p:cond delay="0"/>
                                          </p:stCondLst>
                                        </p:cTn>
                                        <p:tgtEl>
                                          <p:spTgt spid="42"/>
                                        </p:tgtEl>
                                        <p:attrNameLst>
                                          <p:attrName>style.visibility</p:attrName>
                                        </p:attrNameLst>
                                      </p:cBhvr>
                                      <p:to>
                                        <p:strVal val="hidden"/>
                                      </p:to>
                                    </p:set>
                                  </p:childTnLst>
                                </p:cTn>
                              </p:par>
                              <p:par>
                                <p:cTn id="163" presetID="1" presetClass="exit" presetSubtype="0" fill="hold" nodeType="withEffect">
                                  <p:stCondLst>
                                    <p:cond delay="0"/>
                                  </p:stCondLst>
                                  <p:childTnLst>
                                    <p:set>
                                      <p:cBhvr>
                                        <p:cTn id="164" dur="1" fill="hold">
                                          <p:stCondLst>
                                            <p:cond delay="0"/>
                                          </p:stCondLst>
                                        </p:cTn>
                                        <p:tgtEl>
                                          <p:spTgt spid="44"/>
                                        </p:tgtEl>
                                        <p:attrNameLst>
                                          <p:attrName>style.visibility</p:attrName>
                                        </p:attrNameLst>
                                      </p:cBhvr>
                                      <p:to>
                                        <p:strVal val="hidden"/>
                                      </p:to>
                                    </p:set>
                                  </p:childTnLst>
                                </p:cTn>
                              </p:par>
                            </p:childTnLst>
                          </p:cTn>
                        </p:par>
                        <p:par>
                          <p:cTn id="165" fill="hold">
                            <p:stCondLst>
                              <p:cond delay="1000"/>
                            </p:stCondLst>
                            <p:childTnLst>
                              <p:par>
                                <p:cTn id="166" presetID="53" presetClass="entr" presetSubtype="16" fill="hold" nodeType="afterEffect">
                                  <p:stCondLst>
                                    <p:cond delay="0"/>
                                  </p:stCondLst>
                                  <p:childTnLst>
                                    <p:set>
                                      <p:cBhvr>
                                        <p:cTn id="167" dur="1" fill="hold">
                                          <p:stCondLst>
                                            <p:cond delay="0"/>
                                          </p:stCondLst>
                                        </p:cTn>
                                        <p:tgtEl>
                                          <p:spTgt spid="48"/>
                                        </p:tgtEl>
                                        <p:attrNameLst>
                                          <p:attrName>style.visibility</p:attrName>
                                        </p:attrNameLst>
                                      </p:cBhvr>
                                      <p:to>
                                        <p:strVal val="visible"/>
                                      </p:to>
                                    </p:set>
                                    <p:anim calcmode="lin" valueType="num">
                                      <p:cBhvr>
                                        <p:cTn id="168" dur="500" fill="hold"/>
                                        <p:tgtEl>
                                          <p:spTgt spid="48"/>
                                        </p:tgtEl>
                                        <p:attrNameLst>
                                          <p:attrName>ppt_w</p:attrName>
                                        </p:attrNameLst>
                                      </p:cBhvr>
                                      <p:tavLst>
                                        <p:tav tm="0">
                                          <p:val>
                                            <p:fltVal val="0"/>
                                          </p:val>
                                        </p:tav>
                                        <p:tav tm="100000">
                                          <p:val>
                                            <p:strVal val="#ppt_w"/>
                                          </p:val>
                                        </p:tav>
                                      </p:tavLst>
                                    </p:anim>
                                    <p:anim calcmode="lin" valueType="num">
                                      <p:cBhvr>
                                        <p:cTn id="169" dur="500" fill="hold"/>
                                        <p:tgtEl>
                                          <p:spTgt spid="48"/>
                                        </p:tgtEl>
                                        <p:attrNameLst>
                                          <p:attrName>ppt_h</p:attrName>
                                        </p:attrNameLst>
                                      </p:cBhvr>
                                      <p:tavLst>
                                        <p:tav tm="0">
                                          <p:val>
                                            <p:fltVal val="0"/>
                                          </p:val>
                                        </p:tav>
                                        <p:tav tm="100000">
                                          <p:val>
                                            <p:strVal val="#ppt_h"/>
                                          </p:val>
                                        </p:tav>
                                      </p:tavLst>
                                    </p:anim>
                                    <p:animEffect transition="in" filter="fade">
                                      <p:cBhvr>
                                        <p:cTn id="170" dur="500"/>
                                        <p:tgtEl>
                                          <p:spTgt spid="48"/>
                                        </p:tgtEl>
                                      </p:cBhvr>
                                    </p:animEffect>
                                  </p:childTnLst>
                                </p:cTn>
                              </p:par>
                            </p:childTnLst>
                          </p:cTn>
                        </p:par>
                      </p:childTnLst>
                    </p:cTn>
                  </p:par>
                  <p:par>
                    <p:cTn id="171" fill="hold">
                      <p:stCondLst>
                        <p:cond delay="indefinite"/>
                      </p:stCondLst>
                      <p:childTnLst>
                        <p:par>
                          <p:cTn id="172" fill="hold">
                            <p:stCondLst>
                              <p:cond delay="0"/>
                            </p:stCondLst>
                            <p:childTnLst>
                              <p:par>
                                <p:cTn id="173" presetID="53" presetClass="entr" presetSubtype="16" fill="hold" grpId="0" nodeType="clickEffect">
                                  <p:stCondLst>
                                    <p:cond delay="0"/>
                                  </p:stCondLst>
                                  <p:childTnLst>
                                    <p:set>
                                      <p:cBhvr>
                                        <p:cTn id="174" dur="1" fill="hold">
                                          <p:stCondLst>
                                            <p:cond delay="0"/>
                                          </p:stCondLst>
                                        </p:cTn>
                                        <p:tgtEl>
                                          <p:spTgt spid="11"/>
                                        </p:tgtEl>
                                        <p:attrNameLst>
                                          <p:attrName>style.visibility</p:attrName>
                                        </p:attrNameLst>
                                      </p:cBhvr>
                                      <p:to>
                                        <p:strVal val="visible"/>
                                      </p:to>
                                    </p:set>
                                    <p:anim calcmode="lin" valueType="num">
                                      <p:cBhvr>
                                        <p:cTn id="175" dur="500" fill="hold"/>
                                        <p:tgtEl>
                                          <p:spTgt spid="11"/>
                                        </p:tgtEl>
                                        <p:attrNameLst>
                                          <p:attrName>ppt_w</p:attrName>
                                        </p:attrNameLst>
                                      </p:cBhvr>
                                      <p:tavLst>
                                        <p:tav tm="0">
                                          <p:val>
                                            <p:fltVal val="0"/>
                                          </p:val>
                                        </p:tav>
                                        <p:tav tm="100000">
                                          <p:val>
                                            <p:strVal val="#ppt_w"/>
                                          </p:val>
                                        </p:tav>
                                      </p:tavLst>
                                    </p:anim>
                                    <p:anim calcmode="lin" valueType="num">
                                      <p:cBhvr>
                                        <p:cTn id="176" dur="500" fill="hold"/>
                                        <p:tgtEl>
                                          <p:spTgt spid="11"/>
                                        </p:tgtEl>
                                        <p:attrNameLst>
                                          <p:attrName>ppt_h</p:attrName>
                                        </p:attrNameLst>
                                      </p:cBhvr>
                                      <p:tavLst>
                                        <p:tav tm="0">
                                          <p:val>
                                            <p:fltVal val="0"/>
                                          </p:val>
                                        </p:tav>
                                        <p:tav tm="100000">
                                          <p:val>
                                            <p:strVal val="#ppt_h"/>
                                          </p:val>
                                        </p:tav>
                                      </p:tavLst>
                                    </p:anim>
                                    <p:animEffect transition="in" filter="fade">
                                      <p:cBhvr>
                                        <p:cTn id="177" dur="500"/>
                                        <p:tgtEl>
                                          <p:spTgt spid="11"/>
                                        </p:tgtEl>
                                      </p:cBhvr>
                                    </p:animEffect>
                                  </p:childTnLst>
                                </p:cTn>
                              </p:par>
                            </p:childTnLst>
                          </p:cTn>
                        </p:par>
                        <p:par>
                          <p:cTn id="178" fill="hold">
                            <p:stCondLst>
                              <p:cond delay="500"/>
                            </p:stCondLst>
                            <p:childTnLst>
                              <p:par>
                                <p:cTn id="179" presetID="26" presetClass="emph" presetSubtype="0" fill="hold" grpId="1" nodeType="afterEffect">
                                  <p:stCondLst>
                                    <p:cond delay="0"/>
                                  </p:stCondLst>
                                  <p:childTnLst>
                                    <p:animEffect transition="out" filter="fade">
                                      <p:cBhvr>
                                        <p:cTn id="180" dur="500" tmFilter="0, 0; .2, .5; .8, .5; 1, 0"/>
                                        <p:tgtEl>
                                          <p:spTgt spid="11"/>
                                        </p:tgtEl>
                                      </p:cBhvr>
                                    </p:animEffect>
                                    <p:animScale>
                                      <p:cBhvr>
                                        <p:cTn id="181" dur="250" autoRev="1" fill="hold"/>
                                        <p:tgtEl>
                                          <p:spTgt spid="11"/>
                                        </p:tgtEl>
                                      </p:cBhvr>
                                      <p:by x="105000" y="105000"/>
                                    </p:animScale>
                                  </p:childTnLst>
                                </p:cTn>
                              </p:par>
                              <p:par>
                                <p:cTn id="182" presetID="53" presetClass="entr" presetSubtype="16" fill="hold" grpId="0" nodeType="withEffect">
                                  <p:stCondLst>
                                    <p:cond delay="0"/>
                                  </p:stCondLst>
                                  <p:childTnLst>
                                    <p:set>
                                      <p:cBhvr>
                                        <p:cTn id="183" dur="1" fill="hold">
                                          <p:stCondLst>
                                            <p:cond delay="0"/>
                                          </p:stCondLst>
                                        </p:cTn>
                                        <p:tgtEl>
                                          <p:spTgt spid="49"/>
                                        </p:tgtEl>
                                        <p:attrNameLst>
                                          <p:attrName>style.visibility</p:attrName>
                                        </p:attrNameLst>
                                      </p:cBhvr>
                                      <p:to>
                                        <p:strVal val="visible"/>
                                      </p:to>
                                    </p:set>
                                    <p:anim calcmode="lin" valueType="num">
                                      <p:cBhvr>
                                        <p:cTn id="184" dur="500" fill="hold"/>
                                        <p:tgtEl>
                                          <p:spTgt spid="49"/>
                                        </p:tgtEl>
                                        <p:attrNameLst>
                                          <p:attrName>ppt_w</p:attrName>
                                        </p:attrNameLst>
                                      </p:cBhvr>
                                      <p:tavLst>
                                        <p:tav tm="0">
                                          <p:val>
                                            <p:fltVal val="0"/>
                                          </p:val>
                                        </p:tav>
                                        <p:tav tm="100000">
                                          <p:val>
                                            <p:strVal val="#ppt_w"/>
                                          </p:val>
                                        </p:tav>
                                      </p:tavLst>
                                    </p:anim>
                                    <p:anim calcmode="lin" valueType="num">
                                      <p:cBhvr>
                                        <p:cTn id="185" dur="500" fill="hold"/>
                                        <p:tgtEl>
                                          <p:spTgt spid="49"/>
                                        </p:tgtEl>
                                        <p:attrNameLst>
                                          <p:attrName>ppt_h</p:attrName>
                                        </p:attrNameLst>
                                      </p:cBhvr>
                                      <p:tavLst>
                                        <p:tav tm="0">
                                          <p:val>
                                            <p:fltVal val="0"/>
                                          </p:val>
                                        </p:tav>
                                        <p:tav tm="100000">
                                          <p:val>
                                            <p:strVal val="#ppt_h"/>
                                          </p:val>
                                        </p:tav>
                                      </p:tavLst>
                                    </p:anim>
                                    <p:animEffect transition="in" filter="fade">
                                      <p:cBhvr>
                                        <p:cTn id="186" dur="500"/>
                                        <p:tgtEl>
                                          <p:spTgt spid="49"/>
                                        </p:tgtEl>
                                      </p:cBhvr>
                                    </p:animEffect>
                                  </p:childTnLst>
                                </p:cTn>
                              </p:par>
                            </p:childTnLst>
                          </p:cTn>
                        </p:par>
                        <p:par>
                          <p:cTn id="187" fill="hold">
                            <p:stCondLst>
                              <p:cond delay="1000"/>
                            </p:stCondLst>
                            <p:childTnLst>
                              <p:par>
                                <p:cTn id="188" presetID="26" presetClass="emph" presetSubtype="0" fill="hold" grpId="1" nodeType="afterEffect">
                                  <p:stCondLst>
                                    <p:cond delay="0"/>
                                  </p:stCondLst>
                                  <p:childTnLst>
                                    <p:animEffect transition="out" filter="fade">
                                      <p:cBhvr>
                                        <p:cTn id="189" dur="500" tmFilter="0, 0; .2, .5; .8, .5; 1, 0"/>
                                        <p:tgtEl>
                                          <p:spTgt spid="49"/>
                                        </p:tgtEl>
                                      </p:cBhvr>
                                    </p:animEffect>
                                    <p:animScale>
                                      <p:cBhvr>
                                        <p:cTn id="190" dur="250" autoRev="1" fill="hold"/>
                                        <p:tgtEl>
                                          <p:spTgt spid="49"/>
                                        </p:tgtEl>
                                      </p:cBhvr>
                                      <p:by x="105000" y="105000"/>
                                    </p:animScale>
                                  </p:childTnLst>
                                </p:cTn>
                              </p:par>
                            </p:childTnLst>
                          </p:cTn>
                        </p:par>
                        <p:par>
                          <p:cTn id="191" fill="hold">
                            <p:stCondLst>
                              <p:cond delay="1500"/>
                            </p:stCondLst>
                            <p:childTnLst>
                              <p:par>
                                <p:cTn id="192" presetID="26" presetClass="emph" presetSubtype="0" fill="hold" grpId="2" nodeType="afterEffect">
                                  <p:stCondLst>
                                    <p:cond delay="0"/>
                                  </p:stCondLst>
                                  <p:childTnLst>
                                    <p:animEffect transition="out" filter="fade">
                                      <p:cBhvr>
                                        <p:cTn id="193" dur="500" tmFilter="0, 0; .2, .5; .8, .5; 1, 0"/>
                                        <p:tgtEl>
                                          <p:spTgt spid="49"/>
                                        </p:tgtEl>
                                      </p:cBhvr>
                                    </p:animEffect>
                                    <p:animScale>
                                      <p:cBhvr>
                                        <p:cTn id="194" dur="250" autoRev="1" fill="hold"/>
                                        <p:tgtEl>
                                          <p:spTgt spid="4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1" grpId="1" animBg="1"/>
      <p:bldP spid="12" grpId="0" animBg="1"/>
      <p:bldP spid="14" grpId="0" animBg="1"/>
      <p:bldP spid="14" grpId="1" animBg="1"/>
      <p:bldP spid="21" grpId="0" animBg="1"/>
      <p:bldP spid="24" grpId="0"/>
      <p:bldP spid="25" grpId="0"/>
      <p:bldP spid="26" grpId="0"/>
      <p:bldP spid="27" grpId="0"/>
      <p:bldP spid="28" grpId="0"/>
      <p:bldP spid="4" grpId="0" animBg="1"/>
      <p:bldP spid="49" grpId="0" animBg="1"/>
      <p:bldP spid="49" grpId="1" animBg="1"/>
      <p:bldP spid="49" grpId="2"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1402081" y="829939"/>
            <a:ext cx="10067108" cy="538032"/>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1410790" y="1794644"/>
            <a:ext cx="10067108" cy="765675"/>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1410790" y="2973536"/>
            <a:ext cx="10067108" cy="266054"/>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1410790" y="3625000"/>
            <a:ext cx="4188821" cy="266054"/>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1410790" y="4176603"/>
            <a:ext cx="10067108" cy="53580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1410790" y="4962724"/>
            <a:ext cx="10067108" cy="53580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155121" y="167640"/>
            <a:ext cx="3937908" cy="369332"/>
          </a:xfrm>
          <a:prstGeom prst="rect">
            <a:avLst/>
          </a:prstGeom>
          <a:solidFill>
            <a:schemeClr val="accent2">
              <a:lumMod val="40000"/>
              <a:lumOff val="60000"/>
            </a:schemeClr>
          </a:solidFill>
          <a:effectLst>
            <a:glow rad="101600">
              <a:schemeClr val="accent6">
                <a:satMod val="175000"/>
                <a:alpha val="40000"/>
              </a:schemeClr>
            </a:glow>
            <a:softEdge rad="31750"/>
          </a:effectLst>
        </p:spPr>
        <p:txBody>
          <a:bodyPr wrap="square" rtlCol="0">
            <a:spAutoFit/>
          </a:bodyPr>
          <a:lstStyle/>
          <a:p>
            <a:pPr algn="ctr"/>
            <a:r>
              <a:rPr lang="en-CA" dirty="0"/>
              <a:t>Some definitions we will need to know</a:t>
            </a:r>
          </a:p>
        </p:txBody>
      </p:sp>
      <p:sp>
        <p:nvSpPr>
          <p:cNvPr id="6" name="TextBox 5"/>
          <p:cNvSpPr txBox="1"/>
          <p:nvPr/>
        </p:nvSpPr>
        <p:spPr>
          <a:xfrm>
            <a:off x="155121" y="783771"/>
            <a:ext cx="1238251" cy="369332"/>
          </a:xfrm>
          <a:prstGeom prst="rect">
            <a:avLst/>
          </a:prstGeom>
          <a:noFill/>
        </p:spPr>
        <p:txBody>
          <a:bodyPr wrap="square" rtlCol="0">
            <a:spAutoFit/>
          </a:bodyPr>
          <a:lstStyle/>
          <a:p>
            <a:pPr algn="r"/>
            <a:r>
              <a:rPr lang="en-CA" dirty="0"/>
              <a:t>Database</a:t>
            </a:r>
          </a:p>
        </p:txBody>
      </p:sp>
      <p:sp>
        <p:nvSpPr>
          <p:cNvPr id="7" name="TextBox 6"/>
          <p:cNvSpPr txBox="1"/>
          <p:nvPr/>
        </p:nvSpPr>
        <p:spPr>
          <a:xfrm>
            <a:off x="1384663" y="783773"/>
            <a:ext cx="10084526" cy="646331"/>
          </a:xfrm>
          <a:prstGeom prst="rect">
            <a:avLst/>
          </a:prstGeom>
          <a:noFill/>
        </p:spPr>
        <p:txBody>
          <a:bodyPr wrap="square" rtlCol="0">
            <a:spAutoFit/>
          </a:bodyPr>
          <a:lstStyle/>
          <a:p>
            <a:r>
              <a:rPr lang="en-CA" dirty="0"/>
              <a:t>A </a:t>
            </a:r>
            <a:r>
              <a:rPr lang="en-CA" b="1" dirty="0"/>
              <a:t>database</a:t>
            </a:r>
            <a:r>
              <a:rPr lang="en-CA" dirty="0"/>
              <a:t> as defined in Excel is a </a:t>
            </a:r>
            <a:r>
              <a:rPr lang="en-CA" i="1" dirty="0"/>
              <a:t>flat database</a:t>
            </a:r>
            <a:r>
              <a:rPr lang="en-CA" dirty="0"/>
              <a:t>, the simplest type of database, includes a range of columns and rows with the column header the name of the data in that column.</a:t>
            </a:r>
            <a:endParaRPr lang="en-CA" i="1" dirty="0"/>
          </a:p>
        </p:txBody>
      </p:sp>
      <p:sp>
        <p:nvSpPr>
          <p:cNvPr id="8" name="TextBox 7"/>
          <p:cNvSpPr txBox="1"/>
          <p:nvPr/>
        </p:nvSpPr>
        <p:spPr>
          <a:xfrm>
            <a:off x="155121" y="1707103"/>
            <a:ext cx="1238251" cy="369332"/>
          </a:xfrm>
          <a:prstGeom prst="rect">
            <a:avLst/>
          </a:prstGeom>
          <a:noFill/>
        </p:spPr>
        <p:txBody>
          <a:bodyPr wrap="square" rtlCol="0">
            <a:spAutoFit/>
          </a:bodyPr>
          <a:lstStyle/>
          <a:p>
            <a:pPr algn="r"/>
            <a:r>
              <a:rPr lang="en-CA" dirty="0"/>
              <a:t>Record</a:t>
            </a:r>
          </a:p>
        </p:txBody>
      </p:sp>
      <p:sp>
        <p:nvSpPr>
          <p:cNvPr id="9" name="TextBox 8"/>
          <p:cNvSpPr txBox="1"/>
          <p:nvPr/>
        </p:nvSpPr>
        <p:spPr>
          <a:xfrm>
            <a:off x="1384663" y="1707105"/>
            <a:ext cx="10084526" cy="923330"/>
          </a:xfrm>
          <a:prstGeom prst="rect">
            <a:avLst/>
          </a:prstGeom>
          <a:noFill/>
        </p:spPr>
        <p:txBody>
          <a:bodyPr wrap="square" rtlCol="0">
            <a:spAutoFit/>
          </a:bodyPr>
          <a:lstStyle/>
          <a:p>
            <a:r>
              <a:rPr lang="en-CA" dirty="0"/>
              <a:t>A </a:t>
            </a:r>
            <a:r>
              <a:rPr lang="en-CA" b="1" dirty="0"/>
              <a:t>record</a:t>
            </a:r>
            <a:r>
              <a:rPr lang="en-CA" dirty="0"/>
              <a:t> in Excel is defined as a row of data. A typical spreadsheet has column headers which define the name of the data in that column.  A row of data has one item of data from each column in the row, and each row is one record.</a:t>
            </a:r>
          </a:p>
        </p:txBody>
      </p:sp>
      <p:sp>
        <p:nvSpPr>
          <p:cNvPr id="10" name="TextBox 9"/>
          <p:cNvSpPr txBox="1"/>
          <p:nvPr/>
        </p:nvSpPr>
        <p:spPr>
          <a:xfrm>
            <a:off x="155121" y="2907434"/>
            <a:ext cx="1238251" cy="369332"/>
          </a:xfrm>
          <a:prstGeom prst="rect">
            <a:avLst/>
          </a:prstGeom>
          <a:noFill/>
        </p:spPr>
        <p:txBody>
          <a:bodyPr wrap="square" rtlCol="0">
            <a:spAutoFit/>
          </a:bodyPr>
          <a:lstStyle/>
          <a:p>
            <a:pPr algn="r"/>
            <a:r>
              <a:rPr lang="en-CA" dirty="0"/>
              <a:t>Field</a:t>
            </a:r>
          </a:p>
        </p:txBody>
      </p:sp>
      <p:sp>
        <p:nvSpPr>
          <p:cNvPr id="11" name="TextBox 10"/>
          <p:cNvSpPr txBox="1"/>
          <p:nvPr/>
        </p:nvSpPr>
        <p:spPr>
          <a:xfrm>
            <a:off x="1384663" y="2907436"/>
            <a:ext cx="10084526" cy="369332"/>
          </a:xfrm>
          <a:prstGeom prst="rect">
            <a:avLst/>
          </a:prstGeom>
          <a:noFill/>
        </p:spPr>
        <p:txBody>
          <a:bodyPr wrap="square" rtlCol="0">
            <a:spAutoFit/>
          </a:bodyPr>
          <a:lstStyle/>
          <a:p>
            <a:r>
              <a:rPr lang="en-CA" dirty="0"/>
              <a:t>A </a:t>
            </a:r>
            <a:r>
              <a:rPr lang="en-CA" b="1" dirty="0"/>
              <a:t>field</a:t>
            </a:r>
            <a:r>
              <a:rPr lang="en-CA" dirty="0"/>
              <a:t> in Excel is typically one cell of data, but can also refer to a cell range, or a defined name of cells.</a:t>
            </a:r>
          </a:p>
        </p:txBody>
      </p:sp>
      <p:sp>
        <p:nvSpPr>
          <p:cNvPr id="13" name="TextBox 12"/>
          <p:cNvSpPr txBox="1"/>
          <p:nvPr/>
        </p:nvSpPr>
        <p:spPr>
          <a:xfrm>
            <a:off x="155121" y="3553763"/>
            <a:ext cx="1238251" cy="369332"/>
          </a:xfrm>
          <a:prstGeom prst="rect">
            <a:avLst/>
          </a:prstGeom>
          <a:noFill/>
        </p:spPr>
        <p:txBody>
          <a:bodyPr wrap="square" rtlCol="0">
            <a:spAutoFit/>
          </a:bodyPr>
          <a:lstStyle/>
          <a:p>
            <a:pPr algn="r"/>
            <a:r>
              <a:rPr lang="en-CA" dirty="0"/>
              <a:t>Field Name</a:t>
            </a:r>
          </a:p>
        </p:txBody>
      </p:sp>
      <p:sp>
        <p:nvSpPr>
          <p:cNvPr id="14" name="TextBox 13"/>
          <p:cNvSpPr txBox="1"/>
          <p:nvPr/>
        </p:nvSpPr>
        <p:spPr>
          <a:xfrm>
            <a:off x="1384663" y="3553765"/>
            <a:ext cx="10084526" cy="369332"/>
          </a:xfrm>
          <a:prstGeom prst="rect">
            <a:avLst/>
          </a:prstGeom>
          <a:noFill/>
        </p:spPr>
        <p:txBody>
          <a:bodyPr wrap="square" rtlCol="0">
            <a:spAutoFit/>
          </a:bodyPr>
          <a:lstStyle/>
          <a:p>
            <a:r>
              <a:rPr lang="en-CA" dirty="0"/>
              <a:t>A </a:t>
            </a:r>
            <a:r>
              <a:rPr lang="en-CA" b="1" dirty="0"/>
              <a:t>field name </a:t>
            </a:r>
            <a:r>
              <a:rPr lang="en-CA" dirty="0"/>
              <a:t>in Excel is the column header.</a:t>
            </a:r>
          </a:p>
        </p:txBody>
      </p:sp>
      <p:sp>
        <p:nvSpPr>
          <p:cNvPr id="15" name="TextBox 14"/>
          <p:cNvSpPr txBox="1"/>
          <p:nvPr/>
        </p:nvSpPr>
        <p:spPr>
          <a:xfrm>
            <a:off x="155121" y="4087950"/>
            <a:ext cx="1238251" cy="369332"/>
          </a:xfrm>
          <a:prstGeom prst="rect">
            <a:avLst/>
          </a:prstGeom>
          <a:noFill/>
        </p:spPr>
        <p:txBody>
          <a:bodyPr wrap="square" rtlCol="0">
            <a:spAutoFit/>
          </a:bodyPr>
          <a:lstStyle/>
          <a:p>
            <a:pPr algn="r"/>
            <a:r>
              <a:rPr lang="en-CA" dirty="0"/>
              <a:t>Data Type</a:t>
            </a:r>
          </a:p>
        </p:txBody>
      </p:sp>
      <p:sp>
        <p:nvSpPr>
          <p:cNvPr id="16" name="TextBox 15"/>
          <p:cNvSpPr txBox="1"/>
          <p:nvPr/>
        </p:nvSpPr>
        <p:spPr>
          <a:xfrm>
            <a:off x="1384663" y="4087952"/>
            <a:ext cx="10084526" cy="646331"/>
          </a:xfrm>
          <a:prstGeom prst="rect">
            <a:avLst/>
          </a:prstGeom>
          <a:noFill/>
        </p:spPr>
        <p:txBody>
          <a:bodyPr wrap="square" rtlCol="0">
            <a:spAutoFit/>
          </a:bodyPr>
          <a:lstStyle/>
          <a:p>
            <a:r>
              <a:rPr lang="en-CA" dirty="0"/>
              <a:t>A </a:t>
            </a:r>
            <a:r>
              <a:rPr lang="en-CA" b="1" dirty="0"/>
              <a:t>data type </a:t>
            </a:r>
            <a:r>
              <a:rPr lang="en-CA" dirty="0"/>
              <a:t>is the formatting applied to the column done from the Format Cells / Number column.  For example, number, currency, accounting, date, time, percentage, fraction, text, etc.</a:t>
            </a:r>
          </a:p>
        </p:txBody>
      </p:sp>
      <p:sp>
        <p:nvSpPr>
          <p:cNvPr id="17" name="TextBox 16"/>
          <p:cNvSpPr txBox="1"/>
          <p:nvPr/>
        </p:nvSpPr>
        <p:spPr>
          <a:xfrm>
            <a:off x="163830" y="4872289"/>
            <a:ext cx="1238251" cy="369332"/>
          </a:xfrm>
          <a:prstGeom prst="rect">
            <a:avLst/>
          </a:prstGeom>
          <a:noFill/>
        </p:spPr>
        <p:txBody>
          <a:bodyPr wrap="square" rtlCol="0">
            <a:spAutoFit/>
          </a:bodyPr>
          <a:lstStyle/>
          <a:p>
            <a:pPr algn="r"/>
            <a:r>
              <a:rPr lang="en-CA" dirty="0"/>
              <a:t>Criteria</a:t>
            </a:r>
          </a:p>
        </p:txBody>
      </p:sp>
      <p:sp>
        <p:nvSpPr>
          <p:cNvPr id="18" name="TextBox 17"/>
          <p:cNvSpPr txBox="1"/>
          <p:nvPr/>
        </p:nvSpPr>
        <p:spPr>
          <a:xfrm>
            <a:off x="1393372" y="4872291"/>
            <a:ext cx="10084526" cy="646331"/>
          </a:xfrm>
          <a:prstGeom prst="rect">
            <a:avLst/>
          </a:prstGeom>
          <a:noFill/>
        </p:spPr>
        <p:txBody>
          <a:bodyPr wrap="square" rtlCol="0">
            <a:spAutoFit/>
          </a:bodyPr>
          <a:lstStyle/>
          <a:p>
            <a:r>
              <a:rPr lang="en-CA" dirty="0"/>
              <a:t>Another name for </a:t>
            </a:r>
            <a:r>
              <a:rPr lang="en-CA" b="1" dirty="0"/>
              <a:t>criteria</a:t>
            </a:r>
            <a:r>
              <a:rPr lang="en-CA" dirty="0"/>
              <a:t> is condition.  So, criteria is one or more conditions that has to be met for the function to return a result.</a:t>
            </a:r>
          </a:p>
        </p:txBody>
      </p:sp>
      <p:sp>
        <p:nvSpPr>
          <p:cNvPr id="19" name="TextBox 18"/>
          <p:cNvSpPr txBox="1"/>
          <p:nvPr/>
        </p:nvSpPr>
        <p:spPr>
          <a:xfrm>
            <a:off x="2140540" y="5815901"/>
            <a:ext cx="8590189" cy="646331"/>
          </a:xfrm>
          <a:prstGeom prst="rect">
            <a:avLst/>
          </a:prstGeom>
          <a:solidFill>
            <a:schemeClr val="accent2">
              <a:lumMod val="40000"/>
              <a:lumOff val="60000"/>
            </a:schemeClr>
          </a:solidFill>
          <a:effectLst>
            <a:glow rad="101600">
              <a:schemeClr val="accent6">
                <a:satMod val="175000"/>
                <a:alpha val="40000"/>
              </a:schemeClr>
            </a:glow>
            <a:softEdge rad="31750"/>
          </a:effectLst>
        </p:spPr>
        <p:txBody>
          <a:bodyPr wrap="square" rtlCol="0">
            <a:spAutoFit/>
          </a:bodyPr>
          <a:lstStyle/>
          <a:p>
            <a:pPr algn="ctr"/>
            <a:r>
              <a:rPr lang="en-CA" dirty="0"/>
              <a:t>As we go through the course and use the functions these definitions will become clearer. </a:t>
            </a:r>
          </a:p>
          <a:p>
            <a:pPr algn="ctr"/>
            <a:r>
              <a:rPr lang="en-CA" dirty="0"/>
              <a:t>Probably the most difficult one to understand is </a:t>
            </a:r>
            <a:r>
              <a:rPr lang="en-CA" b="1" i="1" dirty="0"/>
              <a:t>criteria</a:t>
            </a:r>
            <a:r>
              <a:rPr lang="en-CA" dirty="0"/>
              <a:t>.</a:t>
            </a:r>
          </a:p>
        </p:txBody>
      </p:sp>
    </p:spTree>
    <p:extLst>
      <p:ext uri="{BB962C8B-B14F-4D97-AF65-F5344CB8AC3E}">
        <p14:creationId xmlns:p14="http://schemas.microsoft.com/office/powerpoint/2010/main" val="11106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6" presetClass="emph" presetSubtype="0" fill="hold" grpId="1" nodeType="afterEffect">
                                  <p:stCondLst>
                                    <p:cond delay="0"/>
                                  </p:stCondLst>
                                  <p:childTnLst>
                                    <p:animEffect transition="out" filter="fade">
                                      <p:cBhvr>
                                        <p:cTn id="13" dur="500" tmFilter="0, 0; .2, .5; .8, .5; 1, 0"/>
                                        <p:tgtEl>
                                          <p:spTgt spid="5"/>
                                        </p:tgtEl>
                                      </p:cBhvr>
                                    </p:animEffect>
                                    <p:animScale>
                                      <p:cBhvr>
                                        <p:cTn id="14" dur="250" autoRev="1" fill="hold"/>
                                        <p:tgtEl>
                                          <p:spTgt spid="5"/>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1+#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0-#ppt_w/2"/>
                                          </p:val>
                                        </p:tav>
                                        <p:tav tm="100000">
                                          <p:val>
                                            <p:strVal val="#ppt_x"/>
                                          </p:val>
                                        </p:tav>
                                      </p:tavLst>
                                    </p:anim>
                                    <p:anim calcmode="lin" valueType="num">
                                      <p:cBhvr additive="base">
                                        <p:cTn id="34" dur="500" fill="hold"/>
                                        <p:tgtEl>
                                          <p:spTgt spid="8"/>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1+#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0-#ppt_w/2"/>
                                          </p:val>
                                        </p:tav>
                                        <p:tav tm="100000">
                                          <p:val>
                                            <p:strVal val="#ppt_x"/>
                                          </p:val>
                                        </p:tav>
                                      </p:tavLst>
                                    </p:anim>
                                    <p:anim calcmode="lin" valueType="num">
                                      <p:cBhvr additive="base">
                                        <p:cTn id="48" dur="500" fill="hold"/>
                                        <p:tgtEl>
                                          <p:spTgt spid="10"/>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1+#ppt_w/2"/>
                                          </p:val>
                                        </p:tav>
                                        <p:tav tm="100000">
                                          <p:val>
                                            <p:strVal val="#ppt_x"/>
                                          </p:val>
                                        </p:tav>
                                      </p:tavLst>
                                    </p:anim>
                                    <p:anim calcmode="lin" valueType="num">
                                      <p:cBhvr additive="base">
                                        <p:cTn id="52" dur="500" fill="hold"/>
                                        <p:tgtEl>
                                          <p:spTgt spid="11"/>
                                        </p:tgtEl>
                                        <p:attrNameLst>
                                          <p:attrName>ppt_y</p:attrName>
                                        </p:attrNameLst>
                                      </p:cBhvr>
                                      <p:tavLst>
                                        <p:tav tm="0">
                                          <p:val>
                                            <p:strVal val="#ppt_y"/>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0-#ppt_w/2"/>
                                          </p:val>
                                        </p:tav>
                                        <p:tav tm="100000">
                                          <p:val>
                                            <p:strVal val="#ppt_x"/>
                                          </p:val>
                                        </p:tav>
                                      </p:tavLst>
                                    </p:anim>
                                    <p:anim calcmode="lin" valueType="num">
                                      <p:cBhvr additive="base">
                                        <p:cTn id="62" dur="500" fill="hold"/>
                                        <p:tgtEl>
                                          <p:spTgt spid="13"/>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1+#ppt_w/2"/>
                                          </p:val>
                                        </p:tav>
                                        <p:tav tm="100000">
                                          <p:val>
                                            <p:strVal val="#ppt_x"/>
                                          </p:val>
                                        </p:tav>
                                      </p:tavLst>
                                    </p:anim>
                                    <p:anim calcmode="lin" valueType="num">
                                      <p:cBhvr additive="base">
                                        <p:cTn id="66" dur="500" fill="hold"/>
                                        <p:tgtEl>
                                          <p:spTgt spid="14"/>
                                        </p:tgtEl>
                                        <p:attrNameLst>
                                          <p:attrName>ppt_y</p:attrName>
                                        </p:attrNameLst>
                                      </p:cBhvr>
                                      <p:tavLst>
                                        <p:tav tm="0">
                                          <p:val>
                                            <p:strVal val="#ppt_y"/>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additive="base">
                                        <p:cTn id="69" dur="500" fill="hold"/>
                                        <p:tgtEl>
                                          <p:spTgt spid="23"/>
                                        </p:tgtEl>
                                        <p:attrNameLst>
                                          <p:attrName>ppt_x</p:attrName>
                                        </p:attrNameLst>
                                      </p:cBhvr>
                                      <p:tavLst>
                                        <p:tav tm="0">
                                          <p:val>
                                            <p:strVal val="#ppt_x"/>
                                          </p:val>
                                        </p:tav>
                                        <p:tav tm="100000">
                                          <p:val>
                                            <p:strVal val="#ppt_x"/>
                                          </p:val>
                                        </p:tav>
                                      </p:tavLst>
                                    </p:anim>
                                    <p:anim calcmode="lin" valueType="num">
                                      <p:cBhvr additive="base">
                                        <p:cTn id="7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0-#ppt_w/2"/>
                                          </p:val>
                                        </p:tav>
                                        <p:tav tm="100000">
                                          <p:val>
                                            <p:strVal val="#ppt_x"/>
                                          </p:val>
                                        </p:tav>
                                      </p:tavLst>
                                    </p:anim>
                                    <p:anim calcmode="lin" valueType="num">
                                      <p:cBhvr additive="base">
                                        <p:cTn id="76" dur="500" fill="hold"/>
                                        <p:tgtEl>
                                          <p:spTgt spid="15"/>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fill="hold"/>
                                        <p:tgtEl>
                                          <p:spTgt spid="16"/>
                                        </p:tgtEl>
                                        <p:attrNameLst>
                                          <p:attrName>ppt_x</p:attrName>
                                        </p:attrNameLst>
                                      </p:cBhvr>
                                      <p:tavLst>
                                        <p:tav tm="0">
                                          <p:val>
                                            <p:strVal val="1+#ppt_w/2"/>
                                          </p:val>
                                        </p:tav>
                                        <p:tav tm="100000">
                                          <p:val>
                                            <p:strVal val="#ppt_x"/>
                                          </p:val>
                                        </p:tav>
                                      </p:tavLst>
                                    </p:anim>
                                    <p:anim calcmode="lin" valueType="num">
                                      <p:cBhvr additive="base">
                                        <p:cTn id="80" dur="500" fill="hold"/>
                                        <p:tgtEl>
                                          <p:spTgt spid="16"/>
                                        </p:tgtEl>
                                        <p:attrNameLst>
                                          <p:attrName>ppt_y</p:attrName>
                                        </p:attrNameLst>
                                      </p:cBhvr>
                                      <p:tavLst>
                                        <p:tav tm="0">
                                          <p:val>
                                            <p:strVal val="#ppt_y"/>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additive="base">
                                        <p:cTn id="83" dur="500" fill="hold"/>
                                        <p:tgtEl>
                                          <p:spTgt spid="24"/>
                                        </p:tgtEl>
                                        <p:attrNameLst>
                                          <p:attrName>ppt_x</p:attrName>
                                        </p:attrNameLst>
                                      </p:cBhvr>
                                      <p:tavLst>
                                        <p:tav tm="0">
                                          <p:val>
                                            <p:strVal val="#ppt_x"/>
                                          </p:val>
                                        </p:tav>
                                        <p:tav tm="100000">
                                          <p:val>
                                            <p:strVal val="#ppt_x"/>
                                          </p:val>
                                        </p:tav>
                                      </p:tavLst>
                                    </p:anim>
                                    <p:anim calcmode="lin" valueType="num">
                                      <p:cBhvr additive="base">
                                        <p:cTn id="8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additive="base">
                                        <p:cTn id="89" dur="500" fill="hold"/>
                                        <p:tgtEl>
                                          <p:spTgt spid="17"/>
                                        </p:tgtEl>
                                        <p:attrNameLst>
                                          <p:attrName>ppt_x</p:attrName>
                                        </p:attrNameLst>
                                      </p:cBhvr>
                                      <p:tavLst>
                                        <p:tav tm="0">
                                          <p:val>
                                            <p:strVal val="0-#ppt_w/2"/>
                                          </p:val>
                                        </p:tav>
                                        <p:tav tm="100000">
                                          <p:val>
                                            <p:strVal val="#ppt_x"/>
                                          </p:val>
                                        </p:tav>
                                      </p:tavLst>
                                    </p:anim>
                                    <p:anim calcmode="lin" valueType="num">
                                      <p:cBhvr additive="base">
                                        <p:cTn id="90" dur="500" fill="hold"/>
                                        <p:tgtEl>
                                          <p:spTgt spid="17"/>
                                        </p:tgtEl>
                                        <p:attrNameLst>
                                          <p:attrName>ppt_y</p:attrName>
                                        </p:attrNameLst>
                                      </p:cBhvr>
                                      <p:tavLst>
                                        <p:tav tm="0">
                                          <p:val>
                                            <p:strVal val="#ppt_y"/>
                                          </p:val>
                                        </p:tav>
                                        <p:tav tm="100000">
                                          <p:val>
                                            <p:strVal val="#ppt_y"/>
                                          </p:val>
                                        </p:tav>
                                      </p:tavLst>
                                    </p:anim>
                                  </p:childTnLst>
                                </p:cTn>
                              </p:par>
                              <p:par>
                                <p:cTn id="91" presetID="2" presetClass="entr" presetSubtype="2" fill="hold" grpId="0" nodeType="with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additive="base">
                                        <p:cTn id="93" dur="500" fill="hold"/>
                                        <p:tgtEl>
                                          <p:spTgt spid="18"/>
                                        </p:tgtEl>
                                        <p:attrNameLst>
                                          <p:attrName>ppt_x</p:attrName>
                                        </p:attrNameLst>
                                      </p:cBhvr>
                                      <p:tavLst>
                                        <p:tav tm="0">
                                          <p:val>
                                            <p:strVal val="1+#ppt_w/2"/>
                                          </p:val>
                                        </p:tav>
                                        <p:tav tm="100000">
                                          <p:val>
                                            <p:strVal val="#ppt_x"/>
                                          </p:val>
                                        </p:tav>
                                      </p:tavLst>
                                    </p:anim>
                                    <p:anim calcmode="lin" valueType="num">
                                      <p:cBhvr additive="base">
                                        <p:cTn id="94" dur="500" fill="hold"/>
                                        <p:tgtEl>
                                          <p:spTgt spid="18"/>
                                        </p:tgtEl>
                                        <p:attrNameLst>
                                          <p:attrName>ppt_y</p:attrName>
                                        </p:attrNameLst>
                                      </p:cBhvr>
                                      <p:tavLst>
                                        <p:tav tm="0">
                                          <p:val>
                                            <p:strVal val="#ppt_y"/>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25"/>
                                        </p:tgtEl>
                                        <p:attrNameLst>
                                          <p:attrName>style.visibility</p:attrName>
                                        </p:attrNameLst>
                                      </p:cBhvr>
                                      <p:to>
                                        <p:strVal val="visible"/>
                                      </p:to>
                                    </p:set>
                                    <p:anim calcmode="lin" valueType="num">
                                      <p:cBhvr additive="base">
                                        <p:cTn id="97" dur="500" fill="hold"/>
                                        <p:tgtEl>
                                          <p:spTgt spid="25"/>
                                        </p:tgtEl>
                                        <p:attrNameLst>
                                          <p:attrName>ppt_x</p:attrName>
                                        </p:attrNameLst>
                                      </p:cBhvr>
                                      <p:tavLst>
                                        <p:tav tm="0">
                                          <p:val>
                                            <p:strVal val="#ppt_x"/>
                                          </p:val>
                                        </p:tav>
                                        <p:tav tm="100000">
                                          <p:val>
                                            <p:strVal val="#ppt_x"/>
                                          </p:val>
                                        </p:tav>
                                      </p:tavLst>
                                    </p:anim>
                                    <p:anim calcmode="lin" valueType="num">
                                      <p:cBhvr additive="base">
                                        <p:cTn id="9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1" presetClass="entr" presetSubtype="0" fill="hold" grpId="0" nodeType="clickEffect">
                                  <p:stCondLst>
                                    <p:cond delay="0"/>
                                  </p:stCondLst>
                                  <p:childTnLst>
                                    <p:set>
                                      <p:cBhvr>
                                        <p:cTn id="102" dur="1" fill="hold">
                                          <p:stCondLst>
                                            <p:cond delay="0"/>
                                          </p:stCondLst>
                                        </p:cTn>
                                        <p:tgtEl>
                                          <p:spTgt spid="19"/>
                                        </p:tgtEl>
                                        <p:attrNameLst>
                                          <p:attrName>style.visibility</p:attrName>
                                        </p:attrNameLst>
                                      </p:cBhvr>
                                      <p:to>
                                        <p:strVal val="visible"/>
                                      </p:to>
                                    </p:set>
                                    <p:anim calcmode="lin" valueType="num">
                                      <p:cBhvr>
                                        <p:cTn id="103" dur="1000" fill="hold"/>
                                        <p:tgtEl>
                                          <p:spTgt spid="19"/>
                                        </p:tgtEl>
                                        <p:attrNameLst>
                                          <p:attrName>ppt_w</p:attrName>
                                        </p:attrNameLst>
                                      </p:cBhvr>
                                      <p:tavLst>
                                        <p:tav tm="0">
                                          <p:val>
                                            <p:fltVal val="0"/>
                                          </p:val>
                                        </p:tav>
                                        <p:tav tm="100000">
                                          <p:val>
                                            <p:strVal val="#ppt_w"/>
                                          </p:val>
                                        </p:tav>
                                      </p:tavLst>
                                    </p:anim>
                                    <p:anim calcmode="lin" valueType="num">
                                      <p:cBhvr>
                                        <p:cTn id="104" dur="1000" fill="hold"/>
                                        <p:tgtEl>
                                          <p:spTgt spid="19"/>
                                        </p:tgtEl>
                                        <p:attrNameLst>
                                          <p:attrName>ppt_h</p:attrName>
                                        </p:attrNameLst>
                                      </p:cBhvr>
                                      <p:tavLst>
                                        <p:tav tm="0">
                                          <p:val>
                                            <p:fltVal val="0"/>
                                          </p:val>
                                        </p:tav>
                                        <p:tav tm="100000">
                                          <p:val>
                                            <p:strVal val="#ppt_h"/>
                                          </p:val>
                                        </p:tav>
                                      </p:tavLst>
                                    </p:anim>
                                    <p:anim calcmode="lin" valueType="num">
                                      <p:cBhvr>
                                        <p:cTn id="105" dur="1000" fill="hold"/>
                                        <p:tgtEl>
                                          <p:spTgt spid="19"/>
                                        </p:tgtEl>
                                        <p:attrNameLst>
                                          <p:attrName>style.rotation</p:attrName>
                                        </p:attrNameLst>
                                      </p:cBhvr>
                                      <p:tavLst>
                                        <p:tav tm="0">
                                          <p:val>
                                            <p:fltVal val="90"/>
                                          </p:val>
                                        </p:tav>
                                        <p:tav tm="100000">
                                          <p:val>
                                            <p:fltVal val="0"/>
                                          </p:val>
                                        </p:tav>
                                      </p:tavLst>
                                    </p:anim>
                                    <p:animEffect transition="in" filter="fade">
                                      <p:cBhvr>
                                        <p:cTn id="106" dur="1000"/>
                                        <p:tgtEl>
                                          <p:spTgt spid="19"/>
                                        </p:tgtEl>
                                      </p:cBhvr>
                                    </p:animEffect>
                                  </p:childTnLst>
                                </p:cTn>
                              </p:par>
                            </p:childTnLst>
                          </p:cTn>
                        </p:par>
                        <p:par>
                          <p:cTn id="107" fill="hold">
                            <p:stCondLst>
                              <p:cond delay="1000"/>
                            </p:stCondLst>
                            <p:childTnLst>
                              <p:par>
                                <p:cTn id="108" presetID="26" presetClass="emph" presetSubtype="0" fill="hold" grpId="1" nodeType="afterEffect">
                                  <p:stCondLst>
                                    <p:cond delay="0"/>
                                  </p:stCondLst>
                                  <p:childTnLst>
                                    <p:animEffect transition="out" filter="fade">
                                      <p:cBhvr>
                                        <p:cTn id="109" dur="500" tmFilter="0, 0; .2, .5; .8, .5; 1, 0"/>
                                        <p:tgtEl>
                                          <p:spTgt spid="19"/>
                                        </p:tgtEl>
                                      </p:cBhvr>
                                    </p:animEffect>
                                    <p:animScale>
                                      <p:cBhvr>
                                        <p:cTn id="110" dur="250" autoRev="1" fill="hold"/>
                                        <p:tgtEl>
                                          <p:spTgt spid="1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5" grpId="0" animBg="1"/>
      <p:bldP spid="5" grpId="1" animBg="1"/>
      <p:bldP spid="6" grpId="0"/>
      <p:bldP spid="7" grpId="0"/>
      <p:bldP spid="8" grpId="0"/>
      <p:bldP spid="9" grpId="0"/>
      <p:bldP spid="10" grpId="0"/>
      <p:bldP spid="11" grpId="0"/>
      <p:bldP spid="13" grpId="0"/>
      <p:bldP spid="14" grpId="0"/>
      <p:bldP spid="15" grpId="0"/>
      <p:bldP spid="16" grpId="0"/>
      <p:bldP spid="17" grpId="0"/>
      <p:bldP spid="18" grpId="0"/>
      <p:bldP spid="19" grpId="0" animBg="1"/>
      <p:bldP spid="19"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4290" y="1605745"/>
            <a:ext cx="8006090" cy="5188719"/>
          </a:xfrm>
          <a:prstGeom prst="rect">
            <a:avLst/>
          </a:prstGeom>
        </p:spPr>
      </p:pic>
      <p:sp>
        <p:nvSpPr>
          <p:cNvPr id="29" name="Rounded Rectangle 28"/>
          <p:cNvSpPr/>
          <p:nvPr/>
        </p:nvSpPr>
        <p:spPr>
          <a:xfrm>
            <a:off x="470019" y="3779895"/>
            <a:ext cx="3341405" cy="504202"/>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470018" y="4325773"/>
            <a:ext cx="3341405" cy="228974"/>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p:cNvSpPr txBox="1"/>
          <p:nvPr/>
        </p:nvSpPr>
        <p:spPr>
          <a:xfrm>
            <a:off x="82253" y="135308"/>
            <a:ext cx="4412835"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First step … Connect to the Access database.</a:t>
            </a:r>
          </a:p>
        </p:txBody>
      </p:sp>
      <p:sp>
        <p:nvSpPr>
          <p:cNvPr id="11" name="TextBox 10"/>
          <p:cNvSpPr txBox="1"/>
          <p:nvPr/>
        </p:nvSpPr>
        <p:spPr>
          <a:xfrm>
            <a:off x="77980" y="1640511"/>
            <a:ext cx="3858427" cy="369332"/>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dirty="0"/>
              <a:t>Click on the </a:t>
            </a:r>
            <a:r>
              <a:rPr lang="en-CA" b="1" i="1" dirty="0"/>
              <a:t>From Access</a:t>
            </a:r>
            <a:r>
              <a:rPr lang="en-CA" dirty="0"/>
              <a:t> command</a:t>
            </a:r>
          </a:p>
        </p:txBody>
      </p:sp>
      <p:cxnSp>
        <p:nvCxnSpPr>
          <p:cNvPr id="16" name="Straight Arrow Connector 15"/>
          <p:cNvCxnSpPr>
            <a:stCxn id="11" idx="3"/>
            <a:endCxn id="17" idx="1"/>
          </p:cNvCxnSpPr>
          <p:nvPr/>
        </p:nvCxnSpPr>
        <p:spPr>
          <a:xfrm>
            <a:off x="3936407" y="1825177"/>
            <a:ext cx="226360" cy="28392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4162767" y="2027096"/>
            <a:ext cx="711157" cy="164013"/>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p:cNvSpPr txBox="1"/>
          <p:nvPr/>
        </p:nvSpPr>
        <p:spPr>
          <a:xfrm>
            <a:off x="77981" y="3703537"/>
            <a:ext cx="3858427" cy="923330"/>
          </a:xfrm>
          <a:prstGeom prst="rect">
            <a:avLst/>
          </a:prstGeom>
          <a:noFill/>
          <a:ln w="19050">
            <a:solidFill>
              <a:srgbClr val="00B0F0"/>
            </a:solidFill>
          </a:ln>
        </p:spPr>
        <p:txBody>
          <a:bodyPr wrap="square" rtlCol="0">
            <a:spAutoFit/>
          </a:bodyPr>
          <a:lstStyle/>
          <a:p>
            <a:pPr marL="342900" indent="-342900">
              <a:buFont typeface="+mj-lt"/>
              <a:buAutoNum type="arabicPeriod" startAt="4"/>
            </a:pPr>
            <a:r>
              <a:rPr lang="en-CA" dirty="0"/>
              <a:t>Select the </a:t>
            </a:r>
            <a:r>
              <a:rPr lang="en-CA" b="1" i="1" dirty="0"/>
              <a:t>Smoking_Statistics.accdb</a:t>
            </a:r>
            <a:r>
              <a:rPr lang="en-CA" dirty="0"/>
              <a:t> file</a:t>
            </a:r>
          </a:p>
          <a:p>
            <a:pPr marL="342900" indent="-342900">
              <a:buFont typeface="+mj-lt"/>
              <a:buAutoNum type="arabicPeriod" startAt="4"/>
            </a:pPr>
            <a:r>
              <a:rPr lang="en-CA" dirty="0"/>
              <a:t>Click on </a:t>
            </a:r>
            <a:r>
              <a:rPr lang="en-CA" b="1" i="1" dirty="0"/>
              <a:t>Open</a:t>
            </a:r>
          </a:p>
        </p:txBody>
      </p:sp>
      <p:sp>
        <p:nvSpPr>
          <p:cNvPr id="3" name="TextBox 2"/>
          <p:cNvSpPr txBox="1"/>
          <p:nvPr/>
        </p:nvSpPr>
        <p:spPr>
          <a:xfrm>
            <a:off x="206704" y="5771790"/>
            <a:ext cx="3729704" cy="646331"/>
          </a:xfrm>
          <a:prstGeom prst="rect">
            <a:avLst/>
          </a:prstGeom>
          <a:noFill/>
          <a:ln w="19050">
            <a:solidFill>
              <a:srgbClr val="C00000"/>
            </a:solidFill>
          </a:ln>
        </p:spPr>
        <p:txBody>
          <a:bodyPr wrap="square" rtlCol="0">
            <a:spAutoFit/>
          </a:bodyPr>
          <a:lstStyle/>
          <a:p>
            <a:pPr marL="342900" indent="-342900">
              <a:buFont typeface="+mj-lt"/>
              <a:buAutoNum type="arabicPeriod"/>
            </a:pPr>
            <a:r>
              <a:rPr lang="en-CA" dirty="0"/>
              <a:t>Select the </a:t>
            </a:r>
            <a:r>
              <a:rPr lang="en-CA" b="1" i="1" dirty="0" err="1"/>
              <a:t>Smoking_Statistics</a:t>
            </a:r>
            <a:r>
              <a:rPr lang="en-CA" dirty="0"/>
              <a:t> sheet.</a:t>
            </a:r>
          </a:p>
        </p:txBody>
      </p:sp>
      <p:cxnSp>
        <p:nvCxnSpPr>
          <p:cNvPr id="15" name="Straight Arrow Connector 14"/>
          <p:cNvCxnSpPr/>
          <p:nvPr/>
        </p:nvCxnSpPr>
        <p:spPr>
          <a:xfrm>
            <a:off x="3936407" y="6418121"/>
            <a:ext cx="2046276" cy="12070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7980" y="2389086"/>
            <a:ext cx="3858427" cy="923330"/>
          </a:xfrm>
          <a:prstGeom prst="rect">
            <a:avLst/>
          </a:prstGeom>
          <a:noFill/>
          <a:ln w="19050">
            <a:solidFill>
              <a:schemeClr val="accent2"/>
            </a:solidFill>
          </a:ln>
        </p:spPr>
        <p:txBody>
          <a:bodyPr wrap="square" rtlCol="0">
            <a:spAutoFit/>
          </a:bodyPr>
          <a:lstStyle/>
          <a:p>
            <a:pPr marL="342900" indent="-342900">
              <a:buFont typeface="+mj-lt"/>
              <a:buAutoNum type="arabicPeriod" startAt="3"/>
            </a:pPr>
            <a:r>
              <a:rPr lang="en-CA" dirty="0"/>
              <a:t>Browse to where you have the data files for this course, in the downloads folder.</a:t>
            </a: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8444" y="1877332"/>
            <a:ext cx="7560328" cy="4531401"/>
          </a:xfrm>
          <a:prstGeom prst="rect">
            <a:avLst/>
          </a:prstGeom>
        </p:spPr>
      </p:pic>
      <p:cxnSp>
        <p:nvCxnSpPr>
          <p:cNvPr id="27" name="Straight Arrow Connector 26"/>
          <p:cNvCxnSpPr>
            <a:stCxn id="12" idx="3"/>
          </p:cNvCxnSpPr>
          <p:nvPr/>
        </p:nvCxnSpPr>
        <p:spPr>
          <a:xfrm>
            <a:off x="3936407" y="2850751"/>
            <a:ext cx="808121" cy="4414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2" idx="3"/>
          </p:cNvCxnSpPr>
          <p:nvPr/>
        </p:nvCxnSpPr>
        <p:spPr>
          <a:xfrm flipV="1">
            <a:off x="3936407" y="2307898"/>
            <a:ext cx="1567246" cy="5428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3795623" y="3027375"/>
            <a:ext cx="2769079" cy="101841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807685" y="4435094"/>
            <a:ext cx="6457749" cy="1750046"/>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465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1000" fill="hold"/>
                                        <p:tgtEl>
                                          <p:spTgt spid="11"/>
                                        </p:tgtEl>
                                        <p:attrNameLst>
                                          <p:attrName>ppt_w</p:attrName>
                                        </p:attrNameLst>
                                      </p:cBhvr>
                                      <p:tavLst>
                                        <p:tav tm="0">
                                          <p:val>
                                            <p:fltVal val="0"/>
                                          </p:val>
                                        </p:tav>
                                        <p:tav tm="100000">
                                          <p:val>
                                            <p:strVal val="#ppt_w"/>
                                          </p:val>
                                        </p:tav>
                                      </p:tavLst>
                                    </p:anim>
                                    <p:anim calcmode="lin" valueType="num">
                                      <p:cBhvr>
                                        <p:cTn id="29" dur="1000" fill="hold"/>
                                        <p:tgtEl>
                                          <p:spTgt spid="11"/>
                                        </p:tgtEl>
                                        <p:attrNameLst>
                                          <p:attrName>ppt_h</p:attrName>
                                        </p:attrNameLst>
                                      </p:cBhvr>
                                      <p:tavLst>
                                        <p:tav tm="0">
                                          <p:val>
                                            <p:fltVal val="0"/>
                                          </p:val>
                                        </p:tav>
                                        <p:tav tm="100000">
                                          <p:val>
                                            <p:strVal val="#ppt_h"/>
                                          </p:val>
                                        </p:tav>
                                      </p:tavLst>
                                    </p:anim>
                                    <p:anim calcmode="lin" valueType="num">
                                      <p:cBhvr>
                                        <p:cTn id="30" dur="1000" fill="hold"/>
                                        <p:tgtEl>
                                          <p:spTgt spid="11"/>
                                        </p:tgtEl>
                                        <p:attrNameLst>
                                          <p:attrName>style.rotation</p:attrName>
                                        </p:attrNameLst>
                                      </p:cBhvr>
                                      <p:tavLst>
                                        <p:tav tm="0">
                                          <p:val>
                                            <p:fltVal val="90"/>
                                          </p:val>
                                        </p:tav>
                                        <p:tav tm="100000">
                                          <p:val>
                                            <p:fltVal val="0"/>
                                          </p:val>
                                        </p:tav>
                                      </p:tavLst>
                                    </p:anim>
                                    <p:animEffect transition="in" filter="fade">
                                      <p:cBhvr>
                                        <p:cTn id="31" dur="1000"/>
                                        <p:tgtEl>
                                          <p:spTgt spid="11"/>
                                        </p:tgtEl>
                                      </p:cBhvr>
                                    </p:animEffect>
                                  </p:childTnLst>
                                </p:cTn>
                              </p:par>
                            </p:childTnLst>
                          </p:cTn>
                        </p:par>
                        <p:par>
                          <p:cTn id="32" fill="hold">
                            <p:stCondLst>
                              <p:cond delay="1000"/>
                            </p:stCondLst>
                            <p:childTnLst>
                              <p:par>
                                <p:cTn id="33" presetID="53" presetClass="entr" presetSubtype="16"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animEffect transition="in" filter="fade">
                                      <p:cBhvr>
                                        <p:cTn id="37" dur="500"/>
                                        <p:tgtEl>
                                          <p:spTgt spid="16"/>
                                        </p:tgtEl>
                                      </p:cBhvr>
                                    </p:animEffect>
                                  </p:childTnLst>
                                </p:cTn>
                              </p:par>
                            </p:childTnLst>
                          </p:cTn>
                        </p:par>
                        <p:par>
                          <p:cTn id="38" fill="hold">
                            <p:stCondLst>
                              <p:cond delay="1500"/>
                            </p:stCondLst>
                            <p:childTnLst>
                              <p:par>
                                <p:cTn id="39" presetID="53" presetClass="entr" presetSubtype="16"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500" fill="hold"/>
                                        <p:tgtEl>
                                          <p:spTgt spid="17"/>
                                        </p:tgtEl>
                                        <p:attrNameLst>
                                          <p:attrName>ppt_w</p:attrName>
                                        </p:attrNameLst>
                                      </p:cBhvr>
                                      <p:tavLst>
                                        <p:tav tm="0">
                                          <p:val>
                                            <p:fltVal val="0"/>
                                          </p:val>
                                        </p:tav>
                                        <p:tav tm="100000">
                                          <p:val>
                                            <p:strVal val="#ppt_w"/>
                                          </p:val>
                                        </p:tav>
                                      </p:tavLst>
                                    </p:anim>
                                    <p:anim calcmode="lin" valueType="num">
                                      <p:cBhvr>
                                        <p:cTn id="42" dur="500" fill="hold"/>
                                        <p:tgtEl>
                                          <p:spTgt spid="17"/>
                                        </p:tgtEl>
                                        <p:attrNameLst>
                                          <p:attrName>ppt_h</p:attrName>
                                        </p:attrNameLst>
                                      </p:cBhvr>
                                      <p:tavLst>
                                        <p:tav tm="0">
                                          <p:val>
                                            <p:fltVal val="0"/>
                                          </p:val>
                                        </p:tav>
                                        <p:tav tm="100000">
                                          <p:val>
                                            <p:strVal val="#ppt_h"/>
                                          </p:val>
                                        </p:tav>
                                      </p:tavLst>
                                    </p:anim>
                                    <p:animEffect transition="in" filter="fade">
                                      <p:cBhvr>
                                        <p:cTn id="43" dur="500"/>
                                        <p:tgtEl>
                                          <p:spTgt spid="17"/>
                                        </p:tgtEl>
                                      </p:cBhvr>
                                    </p:animEffect>
                                  </p:childTnLst>
                                </p:cTn>
                              </p:par>
                            </p:childTnLst>
                          </p:cTn>
                        </p:par>
                        <p:par>
                          <p:cTn id="44" fill="hold">
                            <p:stCondLst>
                              <p:cond delay="2000"/>
                            </p:stCondLst>
                            <p:childTnLst>
                              <p:par>
                                <p:cTn id="45" presetID="26" presetClass="emph" presetSubtype="0" fill="hold" grpId="1" nodeType="afterEffect">
                                  <p:stCondLst>
                                    <p:cond delay="0"/>
                                  </p:stCondLst>
                                  <p:childTnLst>
                                    <p:animEffect transition="out" filter="fade">
                                      <p:cBhvr>
                                        <p:cTn id="46" dur="500" tmFilter="0, 0; .2, .5; .8, .5; 1, 0"/>
                                        <p:tgtEl>
                                          <p:spTgt spid="17"/>
                                        </p:tgtEl>
                                      </p:cBhvr>
                                    </p:animEffect>
                                    <p:animScale>
                                      <p:cBhvr>
                                        <p:cTn id="47" dur="250" autoRev="1" fill="hold"/>
                                        <p:tgtEl>
                                          <p:spTgt spid="17"/>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0-#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par>
                          <p:cTn id="54" fill="hold">
                            <p:stCondLst>
                              <p:cond delay="500"/>
                            </p:stCondLst>
                            <p:childTnLst>
                              <p:par>
                                <p:cTn id="55" presetID="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childTnLst>
                          </p:cTn>
                        </p:par>
                        <p:par>
                          <p:cTn id="57" fill="hold">
                            <p:stCondLst>
                              <p:cond delay="500"/>
                            </p:stCondLst>
                            <p:childTnLst>
                              <p:par>
                                <p:cTn id="58" presetID="22" presetClass="entr" presetSubtype="8" fill="hold" nodeType="after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wipe(left)">
                                      <p:cBhvr>
                                        <p:cTn id="60" dur="500"/>
                                        <p:tgtEl>
                                          <p:spTgt spid="34"/>
                                        </p:tgtEl>
                                      </p:cBhvr>
                                    </p:animEffect>
                                  </p:childTnLst>
                                </p:cTn>
                              </p:par>
                              <p:par>
                                <p:cTn id="61" presetID="22" presetClass="entr" presetSubtype="8"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wipe(left)">
                                      <p:cBhvr>
                                        <p:cTn id="63" dur="500"/>
                                        <p:tgtEl>
                                          <p:spTgt spid="27"/>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p:cTn id="68" dur="1000" fill="hold"/>
                                        <p:tgtEl>
                                          <p:spTgt spid="20"/>
                                        </p:tgtEl>
                                        <p:attrNameLst>
                                          <p:attrName>ppt_w</p:attrName>
                                        </p:attrNameLst>
                                      </p:cBhvr>
                                      <p:tavLst>
                                        <p:tav tm="0">
                                          <p:val>
                                            <p:fltVal val="0"/>
                                          </p:val>
                                        </p:tav>
                                        <p:tav tm="100000">
                                          <p:val>
                                            <p:strVal val="#ppt_w"/>
                                          </p:val>
                                        </p:tav>
                                      </p:tavLst>
                                    </p:anim>
                                    <p:anim calcmode="lin" valueType="num">
                                      <p:cBhvr>
                                        <p:cTn id="69" dur="1000" fill="hold"/>
                                        <p:tgtEl>
                                          <p:spTgt spid="20"/>
                                        </p:tgtEl>
                                        <p:attrNameLst>
                                          <p:attrName>ppt_h</p:attrName>
                                        </p:attrNameLst>
                                      </p:cBhvr>
                                      <p:tavLst>
                                        <p:tav tm="0">
                                          <p:val>
                                            <p:fltVal val="0"/>
                                          </p:val>
                                        </p:tav>
                                        <p:tav tm="100000">
                                          <p:val>
                                            <p:strVal val="#ppt_h"/>
                                          </p:val>
                                        </p:tav>
                                      </p:tavLst>
                                    </p:anim>
                                    <p:anim calcmode="lin" valueType="num">
                                      <p:cBhvr>
                                        <p:cTn id="70" dur="1000" fill="hold"/>
                                        <p:tgtEl>
                                          <p:spTgt spid="20"/>
                                        </p:tgtEl>
                                        <p:attrNameLst>
                                          <p:attrName>style.rotation</p:attrName>
                                        </p:attrNameLst>
                                      </p:cBhvr>
                                      <p:tavLst>
                                        <p:tav tm="0">
                                          <p:val>
                                            <p:fltVal val="90"/>
                                          </p:val>
                                        </p:tav>
                                        <p:tav tm="100000">
                                          <p:val>
                                            <p:fltVal val="0"/>
                                          </p:val>
                                        </p:tav>
                                      </p:tavLst>
                                    </p:anim>
                                    <p:animEffect transition="in" filter="fade">
                                      <p:cBhvr>
                                        <p:cTn id="71" dur="1000"/>
                                        <p:tgtEl>
                                          <p:spTgt spid="20"/>
                                        </p:tgtEl>
                                      </p:cBhvr>
                                    </p:animEffect>
                                  </p:childTnLst>
                                </p:cTn>
                              </p:par>
                            </p:childTnLst>
                          </p:cTn>
                        </p:par>
                        <p:par>
                          <p:cTn id="72" fill="hold">
                            <p:stCondLst>
                              <p:cond delay="1000"/>
                            </p:stCondLst>
                            <p:childTnLst>
                              <p:par>
                                <p:cTn id="73" presetID="53" presetClass="entr" presetSubtype="16" fill="hold" grpId="0" nodeType="afterEffect">
                                  <p:stCondLst>
                                    <p:cond delay="0"/>
                                  </p:stCondLst>
                                  <p:childTnLst>
                                    <p:set>
                                      <p:cBhvr>
                                        <p:cTn id="74" dur="1" fill="hold">
                                          <p:stCondLst>
                                            <p:cond delay="0"/>
                                          </p:stCondLst>
                                        </p:cTn>
                                        <p:tgtEl>
                                          <p:spTgt spid="29"/>
                                        </p:tgtEl>
                                        <p:attrNameLst>
                                          <p:attrName>style.visibility</p:attrName>
                                        </p:attrNameLst>
                                      </p:cBhvr>
                                      <p:to>
                                        <p:strVal val="visible"/>
                                      </p:to>
                                    </p:set>
                                    <p:anim calcmode="lin" valueType="num">
                                      <p:cBhvr>
                                        <p:cTn id="75" dur="500" fill="hold"/>
                                        <p:tgtEl>
                                          <p:spTgt spid="29"/>
                                        </p:tgtEl>
                                        <p:attrNameLst>
                                          <p:attrName>ppt_w</p:attrName>
                                        </p:attrNameLst>
                                      </p:cBhvr>
                                      <p:tavLst>
                                        <p:tav tm="0">
                                          <p:val>
                                            <p:fltVal val="0"/>
                                          </p:val>
                                        </p:tav>
                                        <p:tav tm="100000">
                                          <p:val>
                                            <p:strVal val="#ppt_w"/>
                                          </p:val>
                                        </p:tav>
                                      </p:tavLst>
                                    </p:anim>
                                    <p:anim calcmode="lin" valueType="num">
                                      <p:cBhvr>
                                        <p:cTn id="76" dur="500" fill="hold"/>
                                        <p:tgtEl>
                                          <p:spTgt spid="29"/>
                                        </p:tgtEl>
                                        <p:attrNameLst>
                                          <p:attrName>ppt_h</p:attrName>
                                        </p:attrNameLst>
                                      </p:cBhvr>
                                      <p:tavLst>
                                        <p:tav tm="0">
                                          <p:val>
                                            <p:fltVal val="0"/>
                                          </p:val>
                                        </p:tav>
                                        <p:tav tm="100000">
                                          <p:val>
                                            <p:strVal val="#ppt_h"/>
                                          </p:val>
                                        </p:tav>
                                      </p:tavLst>
                                    </p:anim>
                                    <p:animEffect transition="in" filter="fade">
                                      <p:cBhvr>
                                        <p:cTn id="77" dur="500"/>
                                        <p:tgtEl>
                                          <p:spTgt spid="29"/>
                                        </p:tgtEl>
                                      </p:cBhvr>
                                    </p:animEffect>
                                  </p:childTnLst>
                                </p:cTn>
                              </p:par>
                            </p:childTnLst>
                          </p:cTn>
                        </p:par>
                        <p:par>
                          <p:cTn id="78" fill="hold">
                            <p:stCondLst>
                              <p:cond delay="1500"/>
                            </p:stCondLst>
                            <p:childTnLst>
                              <p:par>
                                <p:cTn id="79" presetID="53" presetClass="entr" presetSubtype="16" fill="hold" nodeType="afterEffect">
                                  <p:stCondLst>
                                    <p:cond delay="0"/>
                                  </p:stCondLst>
                                  <p:childTnLst>
                                    <p:set>
                                      <p:cBhvr>
                                        <p:cTn id="80" dur="1" fill="hold">
                                          <p:stCondLst>
                                            <p:cond delay="0"/>
                                          </p:stCondLst>
                                        </p:cTn>
                                        <p:tgtEl>
                                          <p:spTgt spid="24"/>
                                        </p:tgtEl>
                                        <p:attrNameLst>
                                          <p:attrName>style.visibility</p:attrName>
                                        </p:attrNameLst>
                                      </p:cBhvr>
                                      <p:to>
                                        <p:strVal val="visible"/>
                                      </p:to>
                                    </p:set>
                                    <p:anim calcmode="lin" valueType="num">
                                      <p:cBhvr>
                                        <p:cTn id="81" dur="500" fill="hold"/>
                                        <p:tgtEl>
                                          <p:spTgt spid="24"/>
                                        </p:tgtEl>
                                        <p:attrNameLst>
                                          <p:attrName>ppt_w</p:attrName>
                                        </p:attrNameLst>
                                      </p:cBhvr>
                                      <p:tavLst>
                                        <p:tav tm="0">
                                          <p:val>
                                            <p:fltVal val="0"/>
                                          </p:val>
                                        </p:tav>
                                        <p:tav tm="100000">
                                          <p:val>
                                            <p:strVal val="#ppt_w"/>
                                          </p:val>
                                        </p:tav>
                                      </p:tavLst>
                                    </p:anim>
                                    <p:anim calcmode="lin" valueType="num">
                                      <p:cBhvr>
                                        <p:cTn id="82" dur="500" fill="hold"/>
                                        <p:tgtEl>
                                          <p:spTgt spid="24"/>
                                        </p:tgtEl>
                                        <p:attrNameLst>
                                          <p:attrName>ppt_h</p:attrName>
                                        </p:attrNameLst>
                                      </p:cBhvr>
                                      <p:tavLst>
                                        <p:tav tm="0">
                                          <p:val>
                                            <p:fltVal val="0"/>
                                          </p:val>
                                        </p:tav>
                                        <p:tav tm="100000">
                                          <p:val>
                                            <p:strVal val="#ppt_h"/>
                                          </p:val>
                                        </p:tav>
                                      </p:tavLst>
                                    </p:anim>
                                    <p:animEffect transition="in" filter="fade">
                                      <p:cBhvr>
                                        <p:cTn id="83" dur="500"/>
                                        <p:tgtEl>
                                          <p:spTgt spid="24"/>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30"/>
                                        </p:tgtEl>
                                        <p:attrNameLst>
                                          <p:attrName>style.visibility</p:attrName>
                                        </p:attrNameLst>
                                      </p:cBhvr>
                                      <p:to>
                                        <p:strVal val="visible"/>
                                      </p:to>
                                    </p:set>
                                    <p:anim calcmode="lin" valueType="num">
                                      <p:cBhvr>
                                        <p:cTn id="88" dur="500" fill="hold"/>
                                        <p:tgtEl>
                                          <p:spTgt spid="30"/>
                                        </p:tgtEl>
                                        <p:attrNameLst>
                                          <p:attrName>ppt_w</p:attrName>
                                        </p:attrNameLst>
                                      </p:cBhvr>
                                      <p:tavLst>
                                        <p:tav tm="0">
                                          <p:val>
                                            <p:fltVal val="0"/>
                                          </p:val>
                                        </p:tav>
                                        <p:tav tm="100000">
                                          <p:val>
                                            <p:strVal val="#ppt_w"/>
                                          </p:val>
                                        </p:tav>
                                      </p:tavLst>
                                    </p:anim>
                                    <p:anim calcmode="lin" valueType="num">
                                      <p:cBhvr>
                                        <p:cTn id="89" dur="500" fill="hold"/>
                                        <p:tgtEl>
                                          <p:spTgt spid="30"/>
                                        </p:tgtEl>
                                        <p:attrNameLst>
                                          <p:attrName>ppt_h</p:attrName>
                                        </p:attrNameLst>
                                      </p:cBhvr>
                                      <p:tavLst>
                                        <p:tav tm="0">
                                          <p:val>
                                            <p:fltVal val="0"/>
                                          </p:val>
                                        </p:tav>
                                        <p:tav tm="100000">
                                          <p:val>
                                            <p:strVal val="#ppt_h"/>
                                          </p:val>
                                        </p:tav>
                                      </p:tavLst>
                                    </p:anim>
                                    <p:animEffect transition="in" filter="fade">
                                      <p:cBhvr>
                                        <p:cTn id="90" dur="500"/>
                                        <p:tgtEl>
                                          <p:spTgt spid="30"/>
                                        </p:tgtEl>
                                      </p:cBhvr>
                                    </p:animEffect>
                                  </p:childTnLst>
                                </p:cTn>
                              </p:par>
                            </p:childTnLst>
                          </p:cTn>
                        </p:par>
                        <p:par>
                          <p:cTn id="91" fill="hold">
                            <p:stCondLst>
                              <p:cond delay="500"/>
                            </p:stCondLst>
                            <p:childTnLst>
                              <p:par>
                                <p:cTn id="92" presetID="53" presetClass="entr" presetSubtype="16" fill="hold" nodeType="afterEffect">
                                  <p:stCondLst>
                                    <p:cond delay="0"/>
                                  </p:stCondLst>
                                  <p:childTnLst>
                                    <p:set>
                                      <p:cBhvr>
                                        <p:cTn id="93" dur="1" fill="hold">
                                          <p:stCondLst>
                                            <p:cond delay="0"/>
                                          </p:stCondLst>
                                        </p:cTn>
                                        <p:tgtEl>
                                          <p:spTgt spid="26"/>
                                        </p:tgtEl>
                                        <p:attrNameLst>
                                          <p:attrName>style.visibility</p:attrName>
                                        </p:attrNameLst>
                                      </p:cBhvr>
                                      <p:to>
                                        <p:strVal val="visible"/>
                                      </p:to>
                                    </p:set>
                                    <p:anim calcmode="lin" valueType="num">
                                      <p:cBhvr>
                                        <p:cTn id="94" dur="500" fill="hold"/>
                                        <p:tgtEl>
                                          <p:spTgt spid="26"/>
                                        </p:tgtEl>
                                        <p:attrNameLst>
                                          <p:attrName>ppt_w</p:attrName>
                                        </p:attrNameLst>
                                      </p:cBhvr>
                                      <p:tavLst>
                                        <p:tav tm="0">
                                          <p:val>
                                            <p:fltVal val="0"/>
                                          </p:val>
                                        </p:tav>
                                        <p:tav tm="100000">
                                          <p:val>
                                            <p:strVal val="#ppt_w"/>
                                          </p:val>
                                        </p:tav>
                                      </p:tavLst>
                                    </p:anim>
                                    <p:anim calcmode="lin" valueType="num">
                                      <p:cBhvr>
                                        <p:cTn id="95" dur="500" fill="hold"/>
                                        <p:tgtEl>
                                          <p:spTgt spid="26"/>
                                        </p:tgtEl>
                                        <p:attrNameLst>
                                          <p:attrName>ppt_h</p:attrName>
                                        </p:attrNameLst>
                                      </p:cBhvr>
                                      <p:tavLst>
                                        <p:tav tm="0">
                                          <p:val>
                                            <p:fltVal val="0"/>
                                          </p:val>
                                        </p:tav>
                                        <p:tav tm="100000">
                                          <p:val>
                                            <p:strVal val="#ppt_h"/>
                                          </p:val>
                                        </p:tav>
                                      </p:tavLst>
                                    </p:anim>
                                    <p:animEffect transition="in" filter="fade">
                                      <p:cBhvr>
                                        <p:cTn id="9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2" grpId="0" animBg="1"/>
      <p:bldP spid="11" grpId="0" animBg="1"/>
      <p:bldP spid="17" grpId="0" animBg="1"/>
      <p:bldP spid="17" grpId="1" animBg="1"/>
      <p:bldP spid="20" grpId="0" animBg="1"/>
      <p:bldP spid="3"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4290" y="1605745"/>
            <a:ext cx="8006090" cy="5188719"/>
          </a:xfrm>
          <a:prstGeom prst="rect">
            <a:avLst/>
          </a:prstGeom>
        </p:spPr>
      </p:pic>
      <p:pic>
        <p:nvPicPr>
          <p:cNvPr id="72" name="Picture 7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6292" y="2438642"/>
            <a:ext cx="2659611" cy="2241140"/>
          </a:xfrm>
          <a:prstGeom prst="rect">
            <a:avLst/>
          </a:prstGeom>
        </p:spPr>
      </p:pic>
      <p:sp>
        <p:nvSpPr>
          <p:cNvPr id="2" name="TextBox 1"/>
          <p:cNvSpPr txBox="1"/>
          <p:nvPr/>
        </p:nvSpPr>
        <p:spPr>
          <a:xfrm>
            <a:off x="82253" y="135308"/>
            <a:ext cx="4412835"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First step … Connect to the Access database.</a:t>
            </a:r>
          </a:p>
        </p:txBody>
      </p:sp>
      <p:sp>
        <p:nvSpPr>
          <p:cNvPr id="8" name="TextBox 7"/>
          <p:cNvSpPr txBox="1"/>
          <p:nvPr/>
        </p:nvSpPr>
        <p:spPr>
          <a:xfrm>
            <a:off x="309741" y="773425"/>
            <a:ext cx="3533775" cy="369332"/>
          </a:xfrm>
          <a:prstGeom prst="rect">
            <a:avLst/>
          </a:prstGeom>
          <a:noFill/>
          <a:ln w="19050">
            <a:solidFill>
              <a:srgbClr val="C00000"/>
            </a:solidFill>
          </a:ln>
        </p:spPr>
        <p:txBody>
          <a:bodyPr wrap="square" rtlCol="0">
            <a:spAutoFit/>
          </a:bodyPr>
          <a:lstStyle/>
          <a:p>
            <a:pPr marL="342900" indent="-342900">
              <a:buFont typeface="+mj-lt"/>
              <a:buAutoNum type="arabicPeriod"/>
            </a:pPr>
            <a:r>
              <a:rPr lang="en-CA" dirty="0"/>
              <a:t>Click on </a:t>
            </a:r>
            <a:r>
              <a:rPr lang="en-CA" b="1" i="1" dirty="0"/>
              <a:t>Table</a:t>
            </a:r>
          </a:p>
        </p:txBody>
      </p:sp>
      <p:cxnSp>
        <p:nvCxnSpPr>
          <p:cNvPr id="18" name="Straight Arrow Connector 17"/>
          <p:cNvCxnSpPr>
            <a:stCxn id="8" idx="3"/>
          </p:cNvCxnSpPr>
          <p:nvPr/>
        </p:nvCxnSpPr>
        <p:spPr>
          <a:xfrm>
            <a:off x="3843516" y="958091"/>
            <a:ext cx="2852559" cy="201286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09741" y="1527797"/>
            <a:ext cx="3533775" cy="369332"/>
          </a:xfrm>
          <a:prstGeom prst="rect">
            <a:avLst/>
          </a:prstGeom>
          <a:noFill/>
          <a:ln w="19050">
            <a:solidFill>
              <a:srgbClr val="0070C0"/>
            </a:solidFill>
          </a:ln>
        </p:spPr>
        <p:txBody>
          <a:bodyPr wrap="square" rtlCol="0">
            <a:spAutoFit/>
          </a:bodyPr>
          <a:lstStyle/>
          <a:p>
            <a:pPr marL="342900" indent="-342900">
              <a:buFont typeface="+mj-lt"/>
              <a:buAutoNum type="arabicPeriod" startAt="2"/>
            </a:pPr>
            <a:r>
              <a:rPr lang="en-CA" dirty="0"/>
              <a:t>Click on </a:t>
            </a:r>
            <a:r>
              <a:rPr lang="en-CA" b="1" i="1" dirty="0"/>
              <a:t>Existing worksheet</a:t>
            </a:r>
            <a:endParaRPr lang="en-CA" dirty="0"/>
          </a:p>
        </p:txBody>
      </p:sp>
      <p:cxnSp>
        <p:nvCxnSpPr>
          <p:cNvPr id="22" name="Straight Arrow Connector 21"/>
          <p:cNvCxnSpPr>
            <a:stCxn id="19" idx="3"/>
          </p:cNvCxnSpPr>
          <p:nvPr/>
        </p:nvCxnSpPr>
        <p:spPr>
          <a:xfrm>
            <a:off x="3843516" y="1712463"/>
            <a:ext cx="2641233" cy="2036237"/>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09740" y="2037961"/>
            <a:ext cx="3533775" cy="1200329"/>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stStyle>
          <a:p>
            <a:r>
              <a:rPr lang="en-CA" dirty="0"/>
              <a:t>We want to place the data on to its’ own spreadsheet, so make sure the text box has in it, </a:t>
            </a:r>
            <a:r>
              <a:rPr lang="en-CA" b="1" i="1" dirty="0"/>
              <a:t>=</a:t>
            </a:r>
            <a:r>
              <a:rPr lang="en-CA" b="1" i="1" dirty="0" err="1"/>
              <a:t>Smoking_Statistics</a:t>
            </a:r>
            <a:r>
              <a:rPr lang="en-CA" b="1" i="1" dirty="0"/>
              <a:t>!$A$1</a:t>
            </a:r>
          </a:p>
        </p:txBody>
      </p:sp>
      <p:cxnSp>
        <p:nvCxnSpPr>
          <p:cNvPr id="36" name="Straight Arrow Connector 35"/>
          <p:cNvCxnSpPr>
            <a:stCxn id="34" idx="3"/>
          </p:cNvCxnSpPr>
          <p:nvPr/>
        </p:nvCxnSpPr>
        <p:spPr>
          <a:xfrm>
            <a:off x="3875473" y="3688812"/>
            <a:ext cx="4351054" cy="30209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25720" y="4133132"/>
            <a:ext cx="3549753" cy="646331"/>
          </a:xfrm>
          <a:prstGeom prst="rect">
            <a:avLst/>
          </a:prstGeom>
          <a:noFill/>
          <a:ln w="19050">
            <a:solidFill>
              <a:srgbClr val="7030A0"/>
            </a:solidFill>
          </a:ln>
        </p:spPr>
        <p:txBody>
          <a:bodyPr wrap="square" rtlCol="0">
            <a:spAutoFit/>
          </a:bodyPr>
          <a:lstStyle/>
          <a:p>
            <a:pPr marL="342900" indent="-342900">
              <a:buFont typeface="+mj-lt"/>
              <a:buAutoNum type="arabicPeriod" startAt="4"/>
            </a:pPr>
            <a:r>
              <a:rPr lang="en-CA" dirty="0"/>
              <a:t>Click once on the </a:t>
            </a:r>
            <a:r>
              <a:rPr lang="en-CA" b="1" i="1" dirty="0" err="1"/>
              <a:t>Smoking_Statistics</a:t>
            </a:r>
            <a:r>
              <a:rPr lang="en-CA" dirty="0"/>
              <a:t> sheet tab</a:t>
            </a:r>
          </a:p>
        </p:txBody>
      </p:sp>
      <p:cxnSp>
        <p:nvCxnSpPr>
          <p:cNvPr id="39" name="Straight Arrow Connector 38"/>
          <p:cNvCxnSpPr>
            <a:stCxn id="37" idx="3"/>
          </p:cNvCxnSpPr>
          <p:nvPr/>
        </p:nvCxnSpPr>
        <p:spPr>
          <a:xfrm>
            <a:off x="3875473" y="4456298"/>
            <a:ext cx="2360819" cy="2030227"/>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325719" y="4928196"/>
            <a:ext cx="3549754" cy="369332"/>
          </a:xfrm>
          <a:prstGeom prst="rect">
            <a:avLst/>
          </a:prstGeom>
          <a:noFill/>
          <a:ln w="19050">
            <a:solidFill>
              <a:schemeClr val="accent2"/>
            </a:solidFill>
          </a:ln>
        </p:spPr>
        <p:txBody>
          <a:bodyPr wrap="square" rtlCol="0">
            <a:spAutoFit/>
          </a:bodyPr>
          <a:lstStyle/>
          <a:p>
            <a:pPr marL="342900" indent="-342900">
              <a:buFont typeface="+mj-lt"/>
              <a:buAutoNum type="arabicPeriod" startAt="5"/>
            </a:pPr>
            <a:r>
              <a:rPr lang="en-CA" dirty="0"/>
              <a:t>Click once on cell A1</a:t>
            </a:r>
          </a:p>
        </p:txBody>
      </p:sp>
      <p:cxnSp>
        <p:nvCxnSpPr>
          <p:cNvPr id="50" name="Straight Arrow Connector 49"/>
          <p:cNvCxnSpPr>
            <a:stCxn id="40" idx="3"/>
          </p:cNvCxnSpPr>
          <p:nvPr/>
        </p:nvCxnSpPr>
        <p:spPr>
          <a:xfrm flipV="1">
            <a:off x="3875473" y="3365646"/>
            <a:ext cx="846791" cy="17472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55" name="Group 54"/>
          <p:cNvGrpSpPr/>
          <p:nvPr/>
        </p:nvGrpSpPr>
        <p:grpSpPr>
          <a:xfrm>
            <a:off x="325719" y="3365646"/>
            <a:ext cx="3549754" cy="646331"/>
            <a:chOff x="309741" y="3789432"/>
            <a:chExt cx="3549754" cy="646331"/>
          </a:xfrm>
        </p:grpSpPr>
        <p:sp>
          <p:nvSpPr>
            <p:cNvPr id="34" name="TextBox 33"/>
            <p:cNvSpPr txBox="1"/>
            <p:nvPr/>
          </p:nvSpPr>
          <p:spPr>
            <a:xfrm>
              <a:off x="309741" y="3789432"/>
              <a:ext cx="3549754" cy="646331"/>
            </a:xfrm>
            <a:prstGeom prst="rect">
              <a:avLst/>
            </a:prstGeom>
            <a:noFill/>
            <a:ln w="19050">
              <a:solidFill>
                <a:srgbClr val="00B050"/>
              </a:solidFill>
            </a:ln>
          </p:spPr>
          <p:txBody>
            <a:bodyPr wrap="square" rtlCol="0">
              <a:spAutoFit/>
            </a:bodyPr>
            <a:lstStyle/>
            <a:p>
              <a:pPr marL="342900" indent="-342900">
                <a:buFont typeface="+mj-lt"/>
                <a:buAutoNum type="arabicPeriod" startAt="3"/>
              </a:pPr>
              <a:r>
                <a:rPr lang="en-CA" dirty="0"/>
                <a:t>It is easiest to do this by clicking on      button</a:t>
              </a:r>
            </a:p>
          </p:txBody>
        </p:sp>
        <p:pic>
          <p:nvPicPr>
            <p:cNvPr id="53" name="Picture 5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118" y="4172486"/>
              <a:ext cx="210662" cy="191511"/>
            </a:xfrm>
            <a:prstGeom prst="rect">
              <a:avLst/>
            </a:prstGeom>
          </p:spPr>
        </p:pic>
      </p:grpSp>
      <p:grpSp>
        <p:nvGrpSpPr>
          <p:cNvPr id="56" name="Group 55"/>
          <p:cNvGrpSpPr/>
          <p:nvPr/>
        </p:nvGrpSpPr>
        <p:grpSpPr>
          <a:xfrm>
            <a:off x="325720" y="5442394"/>
            <a:ext cx="3549753" cy="369332"/>
            <a:chOff x="309741" y="6172200"/>
            <a:chExt cx="3549753" cy="369332"/>
          </a:xfrm>
        </p:grpSpPr>
        <p:sp>
          <p:nvSpPr>
            <p:cNvPr id="52" name="TextBox 51"/>
            <p:cNvSpPr txBox="1"/>
            <p:nvPr/>
          </p:nvSpPr>
          <p:spPr>
            <a:xfrm>
              <a:off x="309741" y="6172200"/>
              <a:ext cx="3549753" cy="369332"/>
            </a:xfrm>
            <a:prstGeom prst="rect">
              <a:avLst/>
            </a:prstGeom>
            <a:noFill/>
            <a:ln w="19050">
              <a:solidFill>
                <a:srgbClr val="00B0F0"/>
              </a:solidFill>
            </a:ln>
          </p:spPr>
          <p:txBody>
            <a:bodyPr wrap="square" rtlCol="0">
              <a:spAutoFit/>
            </a:bodyPr>
            <a:lstStyle/>
            <a:p>
              <a:pPr marL="342900" indent="-342900">
                <a:buFont typeface="+mj-lt"/>
                <a:buAutoNum type="arabicPeriod" startAt="6"/>
              </a:pPr>
              <a:r>
                <a:rPr lang="en-CA" dirty="0"/>
                <a:t>Click on the      button again </a:t>
              </a:r>
            </a:p>
          </p:txBody>
        </p:sp>
        <p:pic>
          <p:nvPicPr>
            <p:cNvPr id="54" name="Picture 5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1945" y="6266439"/>
              <a:ext cx="210662" cy="191511"/>
            </a:xfrm>
            <a:prstGeom prst="rect">
              <a:avLst/>
            </a:prstGeom>
          </p:spPr>
        </p:pic>
      </p:grpSp>
      <p:cxnSp>
        <p:nvCxnSpPr>
          <p:cNvPr id="66" name="Straight Arrow Connector 65"/>
          <p:cNvCxnSpPr>
            <a:stCxn id="52" idx="3"/>
          </p:cNvCxnSpPr>
          <p:nvPr/>
        </p:nvCxnSpPr>
        <p:spPr>
          <a:xfrm flipV="1">
            <a:off x="3875473" y="4011978"/>
            <a:ext cx="4351054" cy="1615082"/>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309740" y="6021754"/>
            <a:ext cx="3549754" cy="369332"/>
          </a:xfrm>
          <a:prstGeom prst="rect">
            <a:avLst/>
          </a:prstGeom>
          <a:noFill/>
          <a:ln w="19050">
            <a:solidFill>
              <a:srgbClr val="FF0000"/>
            </a:solidFill>
          </a:ln>
        </p:spPr>
        <p:txBody>
          <a:bodyPr wrap="square" rtlCol="0">
            <a:spAutoFit/>
          </a:bodyPr>
          <a:lstStyle/>
          <a:p>
            <a:r>
              <a:rPr lang="en-CA" dirty="0"/>
              <a:t>Click on </a:t>
            </a:r>
            <a:r>
              <a:rPr lang="en-CA" b="1" dirty="0"/>
              <a:t>OK</a:t>
            </a:r>
            <a:endParaRPr lang="en-CA" dirty="0"/>
          </a:p>
        </p:txBody>
      </p:sp>
      <p:cxnSp>
        <p:nvCxnSpPr>
          <p:cNvPr id="69" name="Straight Arrow Connector 68"/>
          <p:cNvCxnSpPr>
            <a:stCxn id="67" idx="3"/>
          </p:cNvCxnSpPr>
          <p:nvPr/>
        </p:nvCxnSpPr>
        <p:spPr>
          <a:xfrm flipV="1">
            <a:off x="3859494" y="4505325"/>
            <a:ext cx="3503331" cy="170109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619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1000" fill="hold"/>
                                        <p:tgtEl>
                                          <p:spTgt spid="19"/>
                                        </p:tgtEl>
                                        <p:attrNameLst>
                                          <p:attrName>ppt_w</p:attrName>
                                        </p:attrNameLst>
                                      </p:cBhvr>
                                      <p:tavLst>
                                        <p:tav tm="0">
                                          <p:val>
                                            <p:fltVal val="0"/>
                                          </p:val>
                                        </p:tav>
                                        <p:tav tm="100000">
                                          <p:val>
                                            <p:strVal val="#ppt_w"/>
                                          </p:val>
                                        </p:tav>
                                      </p:tavLst>
                                    </p:anim>
                                    <p:anim calcmode="lin" valueType="num">
                                      <p:cBhvr>
                                        <p:cTn id="22" dur="1000" fill="hold"/>
                                        <p:tgtEl>
                                          <p:spTgt spid="19"/>
                                        </p:tgtEl>
                                        <p:attrNameLst>
                                          <p:attrName>ppt_h</p:attrName>
                                        </p:attrNameLst>
                                      </p:cBhvr>
                                      <p:tavLst>
                                        <p:tav tm="0">
                                          <p:val>
                                            <p:fltVal val="0"/>
                                          </p:val>
                                        </p:tav>
                                        <p:tav tm="100000">
                                          <p:val>
                                            <p:strVal val="#ppt_h"/>
                                          </p:val>
                                        </p:tav>
                                      </p:tavLst>
                                    </p:anim>
                                    <p:anim calcmode="lin" valueType="num">
                                      <p:cBhvr>
                                        <p:cTn id="23" dur="1000" fill="hold"/>
                                        <p:tgtEl>
                                          <p:spTgt spid="19"/>
                                        </p:tgtEl>
                                        <p:attrNameLst>
                                          <p:attrName>style.rotation</p:attrName>
                                        </p:attrNameLst>
                                      </p:cBhvr>
                                      <p:tavLst>
                                        <p:tav tm="0">
                                          <p:val>
                                            <p:fltVal val="90"/>
                                          </p:val>
                                        </p:tav>
                                        <p:tav tm="100000">
                                          <p:val>
                                            <p:fltVal val="0"/>
                                          </p:val>
                                        </p:tav>
                                      </p:tavLst>
                                    </p:anim>
                                    <p:animEffect transition="in" filter="fade">
                                      <p:cBhvr>
                                        <p:cTn id="24" dur="1000"/>
                                        <p:tgtEl>
                                          <p:spTgt spid="19"/>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p:cTn id="35" dur="1000" fill="hold"/>
                                        <p:tgtEl>
                                          <p:spTgt spid="23"/>
                                        </p:tgtEl>
                                        <p:attrNameLst>
                                          <p:attrName>ppt_w</p:attrName>
                                        </p:attrNameLst>
                                      </p:cBhvr>
                                      <p:tavLst>
                                        <p:tav tm="0">
                                          <p:val>
                                            <p:fltVal val="0"/>
                                          </p:val>
                                        </p:tav>
                                        <p:tav tm="100000">
                                          <p:val>
                                            <p:strVal val="#ppt_w"/>
                                          </p:val>
                                        </p:tav>
                                      </p:tavLst>
                                    </p:anim>
                                    <p:anim calcmode="lin" valueType="num">
                                      <p:cBhvr>
                                        <p:cTn id="36" dur="1000" fill="hold"/>
                                        <p:tgtEl>
                                          <p:spTgt spid="23"/>
                                        </p:tgtEl>
                                        <p:attrNameLst>
                                          <p:attrName>ppt_h</p:attrName>
                                        </p:attrNameLst>
                                      </p:cBhvr>
                                      <p:tavLst>
                                        <p:tav tm="0">
                                          <p:val>
                                            <p:fltVal val="0"/>
                                          </p:val>
                                        </p:tav>
                                        <p:tav tm="100000">
                                          <p:val>
                                            <p:strVal val="#ppt_h"/>
                                          </p:val>
                                        </p:tav>
                                      </p:tavLst>
                                    </p:anim>
                                    <p:anim calcmode="lin" valueType="num">
                                      <p:cBhvr>
                                        <p:cTn id="37" dur="1000" fill="hold"/>
                                        <p:tgtEl>
                                          <p:spTgt spid="23"/>
                                        </p:tgtEl>
                                        <p:attrNameLst>
                                          <p:attrName>style.rotation</p:attrName>
                                        </p:attrNameLst>
                                      </p:cBhvr>
                                      <p:tavLst>
                                        <p:tav tm="0">
                                          <p:val>
                                            <p:fltVal val="90"/>
                                          </p:val>
                                        </p:tav>
                                        <p:tav tm="100000">
                                          <p:val>
                                            <p:fltVal val="0"/>
                                          </p:val>
                                        </p:tav>
                                      </p:tavLst>
                                    </p:anim>
                                    <p:animEffect transition="in" filter="fade">
                                      <p:cBhvr>
                                        <p:cTn id="38" dur="1000"/>
                                        <p:tgtEl>
                                          <p:spTgt spid="23"/>
                                        </p:tgtEl>
                                      </p:cBhvr>
                                    </p:animEffect>
                                  </p:childTnLst>
                                </p:cTn>
                              </p:par>
                            </p:childTnLst>
                          </p:cTn>
                        </p:par>
                        <p:par>
                          <p:cTn id="39" fill="hold">
                            <p:stCondLst>
                              <p:cond delay="1000"/>
                            </p:stCondLst>
                            <p:childTnLst>
                              <p:par>
                                <p:cTn id="40" presetID="26" presetClass="emph" presetSubtype="0" fill="hold" grpId="1" nodeType="afterEffect">
                                  <p:stCondLst>
                                    <p:cond delay="0"/>
                                  </p:stCondLst>
                                  <p:childTnLst>
                                    <p:animEffect transition="out" filter="fade">
                                      <p:cBhvr>
                                        <p:cTn id="41" dur="500" tmFilter="0, 0; .2, .5; .8, .5; 1, 0"/>
                                        <p:tgtEl>
                                          <p:spTgt spid="23"/>
                                        </p:tgtEl>
                                      </p:cBhvr>
                                    </p:animEffect>
                                    <p:animScale>
                                      <p:cBhvr>
                                        <p:cTn id="42" dur="250" autoRev="1" fill="hold"/>
                                        <p:tgtEl>
                                          <p:spTgt spid="23"/>
                                        </p:tgtEl>
                                      </p:cBhvr>
                                      <p:by x="105000" y="105000"/>
                                    </p:animScale>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55"/>
                                        </p:tgtEl>
                                        <p:attrNameLst>
                                          <p:attrName>style.visibility</p:attrName>
                                        </p:attrNameLst>
                                      </p:cBhvr>
                                      <p:to>
                                        <p:strVal val="visible"/>
                                      </p:to>
                                    </p:set>
                                    <p:anim calcmode="lin" valueType="num">
                                      <p:cBhvr>
                                        <p:cTn id="47" dur="1000" fill="hold"/>
                                        <p:tgtEl>
                                          <p:spTgt spid="55"/>
                                        </p:tgtEl>
                                        <p:attrNameLst>
                                          <p:attrName>ppt_w</p:attrName>
                                        </p:attrNameLst>
                                      </p:cBhvr>
                                      <p:tavLst>
                                        <p:tav tm="0">
                                          <p:val>
                                            <p:fltVal val="0"/>
                                          </p:val>
                                        </p:tav>
                                        <p:tav tm="100000">
                                          <p:val>
                                            <p:strVal val="#ppt_w"/>
                                          </p:val>
                                        </p:tav>
                                      </p:tavLst>
                                    </p:anim>
                                    <p:anim calcmode="lin" valueType="num">
                                      <p:cBhvr>
                                        <p:cTn id="48" dur="1000" fill="hold"/>
                                        <p:tgtEl>
                                          <p:spTgt spid="55"/>
                                        </p:tgtEl>
                                        <p:attrNameLst>
                                          <p:attrName>ppt_h</p:attrName>
                                        </p:attrNameLst>
                                      </p:cBhvr>
                                      <p:tavLst>
                                        <p:tav tm="0">
                                          <p:val>
                                            <p:fltVal val="0"/>
                                          </p:val>
                                        </p:tav>
                                        <p:tav tm="100000">
                                          <p:val>
                                            <p:strVal val="#ppt_h"/>
                                          </p:val>
                                        </p:tav>
                                      </p:tavLst>
                                    </p:anim>
                                    <p:anim calcmode="lin" valueType="num">
                                      <p:cBhvr>
                                        <p:cTn id="49" dur="1000" fill="hold"/>
                                        <p:tgtEl>
                                          <p:spTgt spid="55"/>
                                        </p:tgtEl>
                                        <p:attrNameLst>
                                          <p:attrName>style.rotation</p:attrName>
                                        </p:attrNameLst>
                                      </p:cBhvr>
                                      <p:tavLst>
                                        <p:tav tm="0">
                                          <p:val>
                                            <p:fltVal val="90"/>
                                          </p:val>
                                        </p:tav>
                                        <p:tav tm="100000">
                                          <p:val>
                                            <p:fltVal val="0"/>
                                          </p:val>
                                        </p:tav>
                                      </p:tavLst>
                                    </p:anim>
                                    <p:animEffect transition="in" filter="fade">
                                      <p:cBhvr>
                                        <p:cTn id="50" dur="1000"/>
                                        <p:tgtEl>
                                          <p:spTgt spid="55"/>
                                        </p:tgtEl>
                                      </p:cBhvr>
                                    </p:animEffect>
                                  </p:childTnLst>
                                </p:cTn>
                              </p:par>
                            </p:childTnLst>
                          </p:cTn>
                        </p:par>
                        <p:par>
                          <p:cTn id="51" fill="hold">
                            <p:stCondLst>
                              <p:cond delay="1000"/>
                            </p:stCondLst>
                            <p:childTnLst>
                              <p:par>
                                <p:cTn id="52" presetID="53" presetClass="entr" presetSubtype="16" fill="hold" nodeType="after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p:cTn id="61" dur="1000" fill="hold"/>
                                        <p:tgtEl>
                                          <p:spTgt spid="37"/>
                                        </p:tgtEl>
                                        <p:attrNameLst>
                                          <p:attrName>ppt_w</p:attrName>
                                        </p:attrNameLst>
                                      </p:cBhvr>
                                      <p:tavLst>
                                        <p:tav tm="0">
                                          <p:val>
                                            <p:fltVal val="0"/>
                                          </p:val>
                                        </p:tav>
                                        <p:tav tm="100000">
                                          <p:val>
                                            <p:strVal val="#ppt_w"/>
                                          </p:val>
                                        </p:tav>
                                      </p:tavLst>
                                    </p:anim>
                                    <p:anim calcmode="lin" valueType="num">
                                      <p:cBhvr>
                                        <p:cTn id="62" dur="1000" fill="hold"/>
                                        <p:tgtEl>
                                          <p:spTgt spid="37"/>
                                        </p:tgtEl>
                                        <p:attrNameLst>
                                          <p:attrName>ppt_h</p:attrName>
                                        </p:attrNameLst>
                                      </p:cBhvr>
                                      <p:tavLst>
                                        <p:tav tm="0">
                                          <p:val>
                                            <p:fltVal val="0"/>
                                          </p:val>
                                        </p:tav>
                                        <p:tav tm="100000">
                                          <p:val>
                                            <p:strVal val="#ppt_h"/>
                                          </p:val>
                                        </p:tav>
                                      </p:tavLst>
                                    </p:anim>
                                    <p:anim calcmode="lin" valueType="num">
                                      <p:cBhvr>
                                        <p:cTn id="63" dur="1000" fill="hold"/>
                                        <p:tgtEl>
                                          <p:spTgt spid="37"/>
                                        </p:tgtEl>
                                        <p:attrNameLst>
                                          <p:attrName>style.rotation</p:attrName>
                                        </p:attrNameLst>
                                      </p:cBhvr>
                                      <p:tavLst>
                                        <p:tav tm="0">
                                          <p:val>
                                            <p:fltVal val="90"/>
                                          </p:val>
                                        </p:tav>
                                        <p:tav tm="100000">
                                          <p:val>
                                            <p:fltVal val="0"/>
                                          </p:val>
                                        </p:tav>
                                      </p:tavLst>
                                    </p:anim>
                                    <p:animEffect transition="in" filter="fade">
                                      <p:cBhvr>
                                        <p:cTn id="64" dur="1000"/>
                                        <p:tgtEl>
                                          <p:spTgt spid="37"/>
                                        </p:tgtEl>
                                      </p:cBhvr>
                                    </p:animEffect>
                                  </p:childTnLst>
                                </p:cTn>
                              </p:par>
                            </p:childTnLst>
                          </p:cTn>
                        </p:par>
                        <p:par>
                          <p:cTn id="65" fill="hold">
                            <p:stCondLst>
                              <p:cond delay="1000"/>
                            </p:stCondLst>
                            <p:childTnLst>
                              <p:par>
                                <p:cTn id="66" presetID="53" presetClass="entr" presetSubtype="16" fill="hold" nodeType="afterEffect">
                                  <p:stCondLst>
                                    <p:cond delay="0"/>
                                  </p:stCondLst>
                                  <p:childTnLst>
                                    <p:set>
                                      <p:cBhvr>
                                        <p:cTn id="67" dur="1" fill="hold">
                                          <p:stCondLst>
                                            <p:cond delay="0"/>
                                          </p:stCondLst>
                                        </p:cTn>
                                        <p:tgtEl>
                                          <p:spTgt spid="39"/>
                                        </p:tgtEl>
                                        <p:attrNameLst>
                                          <p:attrName>style.visibility</p:attrName>
                                        </p:attrNameLst>
                                      </p:cBhvr>
                                      <p:to>
                                        <p:strVal val="visible"/>
                                      </p:to>
                                    </p:set>
                                    <p:anim calcmode="lin" valueType="num">
                                      <p:cBhvr>
                                        <p:cTn id="68" dur="500" fill="hold"/>
                                        <p:tgtEl>
                                          <p:spTgt spid="39"/>
                                        </p:tgtEl>
                                        <p:attrNameLst>
                                          <p:attrName>ppt_w</p:attrName>
                                        </p:attrNameLst>
                                      </p:cBhvr>
                                      <p:tavLst>
                                        <p:tav tm="0">
                                          <p:val>
                                            <p:fltVal val="0"/>
                                          </p:val>
                                        </p:tav>
                                        <p:tav tm="100000">
                                          <p:val>
                                            <p:strVal val="#ppt_w"/>
                                          </p:val>
                                        </p:tav>
                                      </p:tavLst>
                                    </p:anim>
                                    <p:anim calcmode="lin" valueType="num">
                                      <p:cBhvr>
                                        <p:cTn id="69" dur="500" fill="hold"/>
                                        <p:tgtEl>
                                          <p:spTgt spid="39"/>
                                        </p:tgtEl>
                                        <p:attrNameLst>
                                          <p:attrName>ppt_h</p:attrName>
                                        </p:attrNameLst>
                                      </p:cBhvr>
                                      <p:tavLst>
                                        <p:tav tm="0">
                                          <p:val>
                                            <p:fltVal val="0"/>
                                          </p:val>
                                        </p:tav>
                                        <p:tav tm="100000">
                                          <p:val>
                                            <p:strVal val="#ppt_h"/>
                                          </p:val>
                                        </p:tav>
                                      </p:tavLst>
                                    </p:anim>
                                    <p:animEffect transition="in" filter="fade">
                                      <p:cBhvr>
                                        <p:cTn id="70" dur="500"/>
                                        <p:tgtEl>
                                          <p:spTgt spid="39"/>
                                        </p:tgtEl>
                                      </p:cBhvr>
                                    </p:animEffec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grpId="0" nodeType="clickEffect">
                                  <p:stCondLst>
                                    <p:cond delay="0"/>
                                  </p:stCondLst>
                                  <p:childTnLst>
                                    <p:set>
                                      <p:cBhvr>
                                        <p:cTn id="74" dur="1" fill="hold">
                                          <p:stCondLst>
                                            <p:cond delay="0"/>
                                          </p:stCondLst>
                                        </p:cTn>
                                        <p:tgtEl>
                                          <p:spTgt spid="40"/>
                                        </p:tgtEl>
                                        <p:attrNameLst>
                                          <p:attrName>style.visibility</p:attrName>
                                        </p:attrNameLst>
                                      </p:cBhvr>
                                      <p:to>
                                        <p:strVal val="visible"/>
                                      </p:to>
                                    </p:set>
                                    <p:anim calcmode="lin" valueType="num">
                                      <p:cBhvr>
                                        <p:cTn id="75" dur="1000" fill="hold"/>
                                        <p:tgtEl>
                                          <p:spTgt spid="40"/>
                                        </p:tgtEl>
                                        <p:attrNameLst>
                                          <p:attrName>ppt_w</p:attrName>
                                        </p:attrNameLst>
                                      </p:cBhvr>
                                      <p:tavLst>
                                        <p:tav tm="0">
                                          <p:val>
                                            <p:fltVal val="0"/>
                                          </p:val>
                                        </p:tav>
                                        <p:tav tm="100000">
                                          <p:val>
                                            <p:strVal val="#ppt_w"/>
                                          </p:val>
                                        </p:tav>
                                      </p:tavLst>
                                    </p:anim>
                                    <p:anim calcmode="lin" valueType="num">
                                      <p:cBhvr>
                                        <p:cTn id="76" dur="1000" fill="hold"/>
                                        <p:tgtEl>
                                          <p:spTgt spid="40"/>
                                        </p:tgtEl>
                                        <p:attrNameLst>
                                          <p:attrName>ppt_h</p:attrName>
                                        </p:attrNameLst>
                                      </p:cBhvr>
                                      <p:tavLst>
                                        <p:tav tm="0">
                                          <p:val>
                                            <p:fltVal val="0"/>
                                          </p:val>
                                        </p:tav>
                                        <p:tav tm="100000">
                                          <p:val>
                                            <p:strVal val="#ppt_h"/>
                                          </p:val>
                                        </p:tav>
                                      </p:tavLst>
                                    </p:anim>
                                    <p:anim calcmode="lin" valueType="num">
                                      <p:cBhvr>
                                        <p:cTn id="77" dur="1000" fill="hold"/>
                                        <p:tgtEl>
                                          <p:spTgt spid="40"/>
                                        </p:tgtEl>
                                        <p:attrNameLst>
                                          <p:attrName>style.rotation</p:attrName>
                                        </p:attrNameLst>
                                      </p:cBhvr>
                                      <p:tavLst>
                                        <p:tav tm="0">
                                          <p:val>
                                            <p:fltVal val="90"/>
                                          </p:val>
                                        </p:tav>
                                        <p:tav tm="100000">
                                          <p:val>
                                            <p:fltVal val="0"/>
                                          </p:val>
                                        </p:tav>
                                      </p:tavLst>
                                    </p:anim>
                                    <p:animEffect transition="in" filter="fade">
                                      <p:cBhvr>
                                        <p:cTn id="78" dur="1000"/>
                                        <p:tgtEl>
                                          <p:spTgt spid="40"/>
                                        </p:tgtEl>
                                      </p:cBhvr>
                                    </p:animEffect>
                                  </p:childTnLst>
                                </p:cTn>
                              </p:par>
                            </p:childTnLst>
                          </p:cTn>
                        </p:par>
                        <p:par>
                          <p:cTn id="79" fill="hold">
                            <p:stCondLst>
                              <p:cond delay="1000"/>
                            </p:stCondLst>
                            <p:childTnLst>
                              <p:par>
                                <p:cTn id="80" presetID="1" presetClass="exit" presetSubtype="0" fill="hold" nodeType="afterEffect">
                                  <p:stCondLst>
                                    <p:cond delay="0"/>
                                  </p:stCondLst>
                                  <p:childTnLst>
                                    <p:set>
                                      <p:cBhvr>
                                        <p:cTn id="81" dur="1" fill="hold">
                                          <p:stCondLst>
                                            <p:cond delay="0"/>
                                          </p:stCondLst>
                                        </p:cTn>
                                        <p:tgtEl>
                                          <p:spTgt spid="36"/>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39"/>
                                        </p:tgtEl>
                                        <p:attrNameLst>
                                          <p:attrName>style.visibility</p:attrName>
                                        </p:attrNameLst>
                                      </p:cBhvr>
                                      <p:to>
                                        <p:strVal val="hidden"/>
                                      </p:to>
                                    </p:set>
                                  </p:childTnLst>
                                </p:cTn>
                              </p:par>
                            </p:childTnLst>
                          </p:cTn>
                        </p:par>
                        <p:par>
                          <p:cTn id="84" fill="hold">
                            <p:stCondLst>
                              <p:cond delay="1000"/>
                            </p:stCondLst>
                            <p:childTnLst>
                              <p:par>
                                <p:cTn id="85" presetID="53" presetClass="entr" presetSubtype="16" fill="hold" nodeType="afterEffect">
                                  <p:stCondLst>
                                    <p:cond delay="0"/>
                                  </p:stCondLst>
                                  <p:childTnLst>
                                    <p:set>
                                      <p:cBhvr>
                                        <p:cTn id="86" dur="1" fill="hold">
                                          <p:stCondLst>
                                            <p:cond delay="0"/>
                                          </p:stCondLst>
                                        </p:cTn>
                                        <p:tgtEl>
                                          <p:spTgt spid="50"/>
                                        </p:tgtEl>
                                        <p:attrNameLst>
                                          <p:attrName>style.visibility</p:attrName>
                                        </p:attrNameLst>
                                      </p:cBhvr>
                                      <p:to>
                                        <p:strVal val="visible"/>
                                      </p:to>
                                    </p:set>
                                    <p:anim calcmode="lin" valueType="num">
                                      <p:cBhvr>
                                        <p:cTn id="87" dur="500" fill="hold"/>
                                        <p:tgtEl>
                                          <p:spTgt spid="50"/>
                                        </p:tgtEl>
                                        <p:attrNameLst>
                                          <p:attrName>ppt_w</p:attrName>
                                        </p:attrNameLst>
                                      </p:cBhvr>
                                      <p:tavLst>
                                        <p:tav tm="0">
                                          <p:val>
                                            <p:fltVal val="0"/>
                                          </p:val>
                                        </p:tav>
                                        <p:tav tm="100000">
                                          <p:val>
                                            <p:strVal val="#ppt_w"/>
                                          </p:val>
                                        </p:tav>
                                      </p:tavLst>
                                    </p:anim>
                                    <p:anim calcmode="lin" valueType="num">
                                      <p:cBhvr>
                                        <p:cTn id="88" dur="500" fill="hold"/>
                                        <p:tgtEl>
                                          <p:spTgt spid="50"/>
                                        </p:tgtEl>
                                        <p:attrNameLst>
                                          <p:attrName>ppt_h</p:attrName>
                                        </p:attrNameLst>
                                      </p:cBhvr>
                                      <p:tavLst>
                                        <p:tav tm="0">
                                          <p:val>
                                            <p:fltVal val="0"/>
                                          </p:val>
                                        </p:tav>
                                        <p:tav tm="100000">
                                          <p:val>
                                            <p:strVal val="#ppt_h"/>
                                          </p:val>
                                        </p:tav>
                                      </p:tavLst>
                                    </p:anim>
                                    <p:animEffect transition="in" filter="fade">
                                      <p:cBhvr>
                                        <p:cTn id="89" dur="500"/>
                                        <p:tgtEl>
                                          <p:spTgt spid="50"/>
                                        </p:tgtEl>
                                      </p:cBhvr>
                                    </p:animEffect>
                                  </p:childTnLst>
                                </p:cTn>
                              </p:par>
                            </p:childTnLst>
                          </p:cTn>
                        </p:par>
                      </p:childTnLst>
                    </p:cTn>
                  </p:par>
                  <p:par>
                    <p:cTn id="90" fill="hold">
                      <p:stCondLst>
                        <p:cond delay="indefinite"/>
                      </p:stCondLst>
                      <p:childTnLst>
                        <p:par>
                          <p:cTn id="91" fill="hold">
                            <p:stCondLst>
                              <p:cond delay="0"/>
                            </p:stCondLst>
                            <p:childTnLst>
                              <p:par>
                                <p:cTn id="92" presetID="31" presetClass="entr" presetSubtype="0" fill="hold" nodeType="clickEffect">
                                  <p:stCondLst>
                                    <p:cond delay="0"/>
                                  </p:stCondLst>
                                  <p:childTnLst>
                                    <p:set>
                                      <p:cBhvr>
                                        <p:cTn id="93" dur="1" fill="hold">
                                          <p:stCondLst>
                                            <p:cond delay="0"/>
                                          </p:stCondLst>
                                        </p:cTn>
                                        <p:tgtEl>
                                          <p:spTgt spid="56"/>
                                        </p:tgtEl>
                                        <p:attrNameLst>
                                          <p:attrName>style.visibility</p:attrName>
                                        </p:attrNameLst>
                                      </p:cBhvr>
                                      <p:to>
                                        <p:strVal val="visible"/>
                                      </p:to>
                                    </p:set>
                                    <p:anim calcmode="lin" valueType="num">
                                      <p:cBhvr>
                                        <p:cTn id="94" dur="1000" fill="hold"/>
                                        <p:tgtEl>
                                          <p:spTgt spid="56"/>
                                        </p:tgtEl>
                                        <p:attrNameLst>
                                          <p:attrName>ppt_w</p:attrName>
                                        </p:attrNameLst>
                                      </p:cBhvr>
                                      <p:tavLst>
                                        <p:tav tm="0">
                                          <p:val>
                                            <p:fltVal val="0"/>
                                          </p:val>
                                        </p:tav>
                                        <p:tav tm="100000">
                                          <p:val>
                                            <p:strVal val="#ppt_w"/>
                                          </p:val>
                                        </p:tav>
                                      </p:tavLst>
                                    </p:anim>
                                    <p:anim calcmode="lin" valueType="num">
                                      <p:cBhvr>
                                        <p:cTn id="95" dur="1000" fill="hold"/>
                                        <p:tgtEl>
                                          <p:spTgt spid="56"/>
                                        </p:tgtEl>
                                        <p:attrNameLst>
                                          <p:attrName>ppt_h</p:attrName>
                                        </p:attrNameLst>
                                      </p:cBhvr>
                                      <p:tavLst>
                                        <p:tav tm="0">
                                          <p:val>
                                            <p:fltVal val="0"/>
                                          </p:val>
                                        </p:tav>
                                        <p:tav tm="100000">
                                          <p:val>
                                            <p:strVal val="#ppt_h"/>
                                          </p:val>
                                        </p:tav>
                                      </p:tavLst>
                                    </p:anim>
                                    <p:anim calcmode="lin" valueType="num">
                                      <p:cBhvr>
                                        <p:cTn id="96" dur="1000" fill="hold"/>
                                        <p:tgtEl>
                                          <p:spTgt spid="56"/>
                                        </p:tgtEl>
                                        <p:attrNameLst>
                                          <p:attrName>style.rotation</p:attrName>
                                        </p:attrNameLst>
                                      </p:cBhvr>
                                      <p:tavLst>
                                        <p:tav tm="0">
                                          <p:val>
                                            <p:fltVal val="90"/>
                                          </p:val>
                                        </p:tav>
                                        <p:tav tm="100000">
                                          <p:val>
                                            <p:fltVal val="0"/>
                                          </p:val>
                                        </p:tav>
                                      </p:tavLst>
                                    </p:anim>
                                    <p:animEffect transition="in" filter="fade">
                                      <p:cBhvr>
                                        <p:cTn id="97" dur="1000"/>
                                        <p:tgtEl>
                                          <p:spTgt spid="56"/>
                                        </p:tgtEl>
                                      </p:cBhvr>
                                    </p:animEffect>
                                  </p:childTnLst>
                                </p:cTn>
                              </p:par>
                            </p:childTnLst>
                          </p:cTn>
                        </p:par>
                        <p:par>
                          <p:cTn id="98" fill="hold">
                            <p:stCondLst>
                              <p:cond delay="1000"/>
                            </p:stCondLst>
                            <p:childTnLst>
                              <p:par>
                                <p:cTn id="99" presetID="53" presetClass="entr" presetSubtype="16" fill="hold" nodeType="afterEffect">
                                  <p:stCondLst>
                                    <p:cond delay="0"/>
                                  </p:stCondLst>
                                  <p:childTnLst>
                                    <p:set>
                                      <p:cBhvr>
                                        <p:cTn id="100" dur="1" fill="hold">
                                          <p:stCondLst>
                                            <p:cond delay="0"/>
                                          </p:stCondLst>
                                        </p:cTn>
                                        <p:tgtEl>
                                          <p:spTgt spid="66"/>
                                        </p:tgtEl>
                                        <p:attrNameLst>
                                          <p:attrName>style.visibility</p:attrName>
                                        </p:attrNameLst>
                                      </p:cBhvr>
                                      <p:to>
                                        <p:strVal val="visible"/>
                                      </p:to>
                                    </p:set>
                                    <p:anim calcmode="lin" valueType="num">
                                      <p:cBhvr>
                                        <p:cTn id="101" dur="500" fill="hold"/>
                                        <p:tgtEl>
                                          <p:spTgt spid="66"/>
                                        </p:tgtEl>
                                        <p:attrNameLst>
                                          <p:attrName>ppt_w</p:attrName>
                                        </p:attrNameLst>
                                      </p:cBhvr>
                                      <p:tavLst>
                                        <p:tav tm="0">
                                          <p:val>
                                            <p:fltVal val="0"/>
                                          </p:val>
                                        </p:tav>
                                        <p:tav tm="100000">
                                          <p:val>
                                            <p:strVal val="#ppt_w"/>
                                          </p:val>
                                        </p:tav>
                                      </p:tavLst>
                                    </p:anim>
                                    <p:anim calcmode="lin" valueType="num">
                                      <p:cBhvr>
                                        <p:cTn id="102" dur="500" fill="hold"/>
                                        <p:tgtEl>
                                          <p:spTgt spid="66"/>
                                        </p:tgtEl>
                                        <p:attrNameLst>
                                          <p:attrName>ppt_h</p:attrName>
                                        </p:attrNameLst>
                                      </p:cBhvr>
                                      <p:tavLst>
                                        <p:tav tm="0">
                                          <p:val>
                                            <p:fltVal val="0"/>
                                          </p:val>
                                        </p:tav>
                                        <p:tav tm="100000">
                                          <p:val>
                                            <p:strVal val="#ppt_h"/>
                                          </p:val>
                                        </p:tav>
                                      </p:tavLst>
                                    </p:anim>
                                    <p:animEffect transition="in" filter="fade">
                                      <p:cBhvr>
                                        <p:cTn id="103" dur="500"/>
                                        <p:tgtEl>
                                          <p:spTgt spid="66"/>
                                        </p:tgtEl>
                                      </p:cBhvr>
                                    </p:animEffect>
                                  </p:childTnLst>
                                </p:cTn>
                              </p:par>
                            </p:childTnLst>
                          </p:cTn>
                        </p:par>
                      </p:childTnLst>
                    </p:cTn>
                  </p:par>
                  <p:par>
                    <p:cTn id="104" fill="hold">
                      <p:stCondLst>
                        <p:cond delay="indefinite"/>
                      </p:stCondLst>
                      <p:childTnLst>
                        <p:par>
                          <p:cTn id="105" fill="hold">
                            <p:stCondLst>
                              <p:cond delay="0"/>
                            </p:stCondLst>
                            <p:childTnLst>
                              <p:par>
                                <p:cTn id="106" presetID="31" presetClass="entr" presetSubtype="0" fill="hold" grpId="0" nodeType="clickEffect">
                                  <p:stCondLst>
                                    <p:cond delay="0"/>
                                  </p:stCondLst>
                                  <p:childTnLst>
                                    <p:set>
                                      <p:cBhvr>
                                        <p:cTn id="107" dur="1" fill="hold">
                                          <p:stCondLst>
                                            <p:cond delay="0"/>
                                          </p:stCondLst>
                                        </p:cTn>
                                        <p:tgtEl>
                                          <p:spTgt spid="67"/>
                                        </p:tgtEl>
                                        <p:attrNameLst>
                                          <p:attrName>style.visibility</p:attrName>
                                        </p:attrNameLst>
                                      </p:cBhvr>
                                      <p:to>
                                        <p:strVal val="visible"/>
                                      </p:to>
                                    </p:set>
                                    <p:anim calcmode="lin" valueType="num">
                                      <p:cBhvr>
                                        <p:cTn id="108" dur="1000" fill="hold"/>
                                        <p:tgtEl>
                                          <p:spTgt spid="67"/>
                                        </p:tgtEl>
                                        <p:attrNameLst>
                                          <p:attrName>ppt_w</p:attrName>
                                        </p:attrNameLst>
                                      </p:cBhvr>
                                      <p:tavLst>
                                        <p:tav tm="0">
                                          <p:val>
                                            <p:fltVal val="0"/>
                                          </p:val>
                                        </p:tav>
                                        <p:tav tm="100000">
                                          <p:val>
                                            <p:strVal val="#ppt_w"/>
                                          </p:val>
                                        </p:tav>
                                      </p:tavLst>
                                    </p:anim>
                                    <p:anim calcmode="lin" valueType="num">
                                      <p:cBhvr>
                                        <p:cTn id="109" dur="1000" fill="hold"/>
                                        <p:tgtEl>
                                          <p:spTgt spid="67"/>
                                        </p:tgtEl>
                                        <p:attrNameLst>
                                          <p:attrName>ppt_h</p:attrName>
                                        </p:attrNameLst>
                                      </p:cBhvr>
                                      <p:tavLst>
                                        <p:tav tm="0">
                                          <p:val>
                                            <p:fltVal val="0"/>
                                          </p:val>
                                        </p:tav>
                                        <p:tav tm="100000">
                                          <p:val>
                                            <p:strVal val="#ppt_h"/>
                                          </p:val>
                                        </p:tav>
                                      </p:tavLst>
                                    </p:anim>
                                    <p:anim calcmode="lin" valueType="num">
                                      <p:cBhvr>
                                        <p:cTn id="110" dur="1000" fill="hold"/>
                                        <p:tgtEl>
                                          <p:spTgt spid="67"/>
                                        </p:tgtEl>
                                        <p:attrNameLst>
                                          <p:attrName>style.rotation</p:attrName>
                                        </p:attrNameLst>
                                      </p:cBhvr>
                                      <p:tavLst>
                                        <p:tav tm="0">
                                          <p:val>
                                            <p:fltVal val="90"/>
                                          </p:val>
                                        </p:tav>
                                        <p:tav tm="100000">
                                          <p:val>
                                            <p:fltVal val="0"/>
                                          </p:val>
                                        </p:tav>
                                      </p:tavLst>
                                    </p:anim>
                                    <p:animEffect transition="in" filter="fade">
                                      <p:cBhvr>
                                        <p:cTn id="111" dur="1000"/>
                                        <p:tgtEl>
                                          <p:spTgt spid="67"/>
                                        </p:tgtEl>
                                      </p:cBhvr>
                                    </p:animEffect>
                                  </p:childTnLst>
                                </p:cTn>
                              </p:par>
                            </p:childTnLst>
                          </p:cTn>
                        </p:par>
                        <p:par>
                          <p:cTn id="112" fill="hold">
                            <p:stCondLst>
                              <p:cond delay="1000"/>
                            </p:stCondLst>
                            <p:childTnLst>
                              <p:par>
                                <p:cTn id="113" presetID="53" presetClass="entr" presetSubtype="16" fill="hold" nodeType="afterEffect">
                                  <p:stCondLst>
                                    <p:cond delay="0"/>
                                  </p:stCondLst>
                                  <p:childTnLst>
                                    <p:set>
                                      <p:cBhvr>
                                        <p:cTn id="114" dur="1" fill="hold">
                                          <p:stCondLst>
                                            <p:cond delay="0"/>
                                          </p:stCondLst>
                                        </p:cTn>
                                        <p:tgtEl>
                                          <p:spTgt spid="69"/>
                                        </p:tgtEl>
                                        <p:attrNameLst>
                                          <p:attrName>style.visibility</p:attrName>
                                        </p:attrNameLst>
                                      </p:cBhvr>
                                      <p:to>
                                        <p:strVal val="visible"/>
                                      </p:to>
                                    </p:set>
                                    <p:anim calcmode="lin" valueType="num">
                                      <p:cBhvr>
                                        <p:cTn id="115" dur="500" fill="hold"/>
                                        <p:tgtEl>
                                          <p:spTgt spid="69"/>
                                        </p:tgtEl>
                                        <p:attrNameLst>
                                          <p:attrName>ppt_w</p:attrName>
                                        </p:attrNameLst>
                                      </p:cBhvr>
                                      <p:tavLst>
                                        <p:tav tm="0">
                                          <p:val>
                                            <p:fltVal val="0"/>
                                          </p:val>
                                        </p:tav>
                                        <p:tav tm="100000">
                                          <p:val>
                                            <p:strVal val="#ppt_w"/>
                                          </p:val>
                                        </p:tav>
                                      </p:tavLst>
                                    </p:anim>
                                    <p:anim calcmode="lin" valueType="num">
                                      <p:cBhvr>
                                        <p:cTn id="116" dur="500" fill="hold"/>
                                        <p:tgtEl>
                                          <p:spTgt spid="69"/>
                                        </p:tgtEl>
                                        <p:attrNameLst>
                                          <p:attrName>ppt_h</p:attrName>
                                        </p:attrNameLst>
                                      </p:cBhvr>
                                      <p:tavLst>
                                        <p:tav tm="0">
                                          <p:val>
                                            <p:fltVal val="0"/>
                                          </p:val>
                                        </p:tav>
                                        <p:tav tm="100000">
                                          <p:val>
                                            <p:strVal val="#ppt_h"/>
                                          </p:val>
                                        </p:tav>
                                      </p:tavLst>
                                    </p:anim>
                                    <p:animEffect transition="in" filter="fade">
                                      <p:cBhvr>
                                        <p:cTn id="117"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23" grpId="0" animBg="1"/>
      <p:bldP spid="23" grpId="1" animBg="1"/>
      <p:bldP spid="37" grpId="0" animBg="1"/>
      <p:bldP spid="40" grpId="0" animBg="1"/>
      <p:bldP spid="6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3256" y="1620177"/>
            <a:ext cx="8005816" cy="5198582"/>
          </a:xfrm>
          <a:prstGeom prst="rect">
            <a:avLst/>
          </a:prstGeom>
        </p:spPr>
      </p:pic>
      <p:sp>
        <p:nvSpPr>
          <p:cNvPr id="2" name="TextBox 1"/>
          <p:cNvSpPr txBox="1"/>
          <p:nvPr/>
        </p:nvSpPr>
        <p:spPr>
          <a:xfrm>
            <a:off x="82253" y="135308"/>
            <a:ext cx="5480347"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The </a:t>
            </a:r>
            <a:r>
              <a:rPr lang="en-CA" b="1" i="1" dirty="0" err="1"/>
              <a:t>Smoking_Statistics</a:t>
            </a:r>
            <a:r>
              <a:rPr lang="en-CA" dirty="0"/>
              <a:t> sheet should look like this now.</a:t>
            </a:r>
          </a:p>
        </p:txBody>
      </p:sp>
      <p:sp>
        <p:nvSpPr>
          <p:cNvPr id="4" name="TextBox 3"/>
          <p:cNvSpPr txBox="1"/>
          <p:nvPr/>
        </p:nvSpPr>
        <p:spPr>
          <a:xfrm>
            <a:off x="333375" y="4138063"/>
            <a:ext cx="3667125" cy="646331"/>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stStyle>
          <a:p>
            <a:r>
              <a:rPr lang="en-CA" dirty="0"/>
              <a:t>Next, click on the </a:t>
            </a:r>
            <a:r>
              <a:rPr lang="en-CA" b="1" i="1" dirty="0" err="1"/>
              <a:t>Health_Indicators</a:t>
            </a:r>
            <a:r>
              <a:rPr lang="en-CA" dirty="0"/>
              <a:t> sheet tab.</a:t>
            </a:r>
          </a:p>
        </p:txBody>
      </p:sp>
      <p:cxnSp>
        <p:nvCxnSpPr>
          <p:cNvPr id="6" name="Straight Arrow Connector 5"/>
          <p:cNvCxnSpPr>
            <a:stCxn id="4" idx="3"/>
          </p:cNvCxnSpPr>
          <p:nvPr/>
        </p:nvCxnSpPr>
        <p:spPr>
          <a:xfrm>
            <a:off x="4000500" y="4461229"/>
            <a:ext cx="1175349" cy="203446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975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3254" y="1621687"/>
            <a:ext cx="8003491" cy="5197072"/>
          </a:xfrm>
          <a:prstGeom prst="rect">
            <a:avLst/>
          </a:prstGeom>
        </p:spPr>
      </p:pic>
      <p:sp>
        <p:nvSpPr>
          <p:cNvPr id="4" name="TextBox 3"/>
          <p:cNvSpPr txBox="1"/>
          <p:nvPr/>
        </p:nvSpPr>
        <p:spPr>
          <a:xfrm>
            <a:off x="82253" y="135308"/>
            <a:ext cx="3289597"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Next step … Import the CSV data.</a:t>
            </a:r>
          </a:p>
        </p:txBody>
      </p:sp>
      <p:sp>
        <p:nvSpPr>
          <p:cNvPr id="7" name="TextBox 6"/>
          <p:cNvSpPr txBox="1"/>
          <p:nvPr/>
        </p:nvSpPr>
        <p:spPr>
          <a:xfrm>
            <a:off x="96896" y="1850162"/>
            <a:ext cx="3858427" cy="369332"/>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dirty="0"/>
              <a:t>Click on the </a:t>
            </a:r>
            <a:r>
              <a:rPr lang="en-CA" b="1" i="1" dirty="0"/>
              <a:t>From Text </a:t>
            </a:r>
            <a:r>
              <a:rPr lang="en-CA" dirty="0"/>
              <a:t>command</a:t>
            </a:r>
          </a:p>
        </p:txBody>
      </p:sp>
      <p:cxnSp>
        <p:nvCxnSpPr>
          <p:cNvPr id="10" name="Straight Arrow Connector 9"/>
          <p:cNvCxnSpPr>
            <a:endCxn id="11" idx="1"/>
          </p:cNvCxnSpPr>
          <p:nvPr/>
        </p:nvCxnSpPr>
        <p:spPr>
          <a:xfrm>
            <a:off x="3955323" y="2219494"/>
            <a:ext cx="240558" cy="24630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195881" y="2399296"/>
            <a:ext cx="609031" cy="133006"/>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a:off x="82254" y="4091352"/>
            <a:ext cx="3873069" cy="369332"/>
          </a:xfrm>
          <a:prstGeom prst="rect">
            <a:avLst/>
          </a:prstGeom>
          <a:noFill/>
          <a:ln w="19050">
            <a:solidFill>
              <a:srgbClr val="00B0F0"/>
            </a:solidFill>
          </a:ln>
        </p:spPr>
        <p:txBody>
          <a:bodyPr wrap="square" rtlCol="0">
            <a:spAutoFit/>
          </a:bodyPr>
          <a:lstStyle/>
          <a:p>
            <a:pPr marL="342900" indent="-342900">
              <a:buFont typeface="+mj-lt"/>
              <a:buAutoNum type="arabicPeriod" startAt="3"/>
            </a:pPr>
            <a:r>
              <a:rPr lang="en-CA" dirty="0"/>
              <a:t>Select </a:t>
            </a:r>
            <a:r>
              <a:rPr lang="en-CA" b="1" i="1" dirty="0"/>
              <a:t>Health_Indicators.csv</a:t>
            </a:r>
            <a:r>
              <a:rPr lang="en-CA" dirty="0"/>
              <a:t> file</a:t>
            </a:r>
          </a:p>
        </p:txBody>
      </p:sp>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0851" y="2070969"/>
            <a:ext cx="7418291" cy="4179650"/>
          </a:xfrm>
          <a:prstGeom prst="rect">
            <a:avLst/>
          </a:prstGeom>
        </p:spPr>
      </p:pic>
      <p:sp>
        <p:nvSpPr>
          <p:cNvPr id="28" name="TextBox 27"/>
          <p:cNvSpPr txBox="1"/>
          <p:nvPr/>
        </p:nvSpPr>
        <p:spPr>
          <a:xfrm>
            <a:off x="96896" y="2813143"/>
            <a:ext cx="3858427" cy="646331"/>
          </a:xfrm>
          <a:prstGeom prst="rect">
            <a:avLst/>
          </a:prstGeom>
          <a:noFill/>
          <a:ln w="19050">
            <a:solidFill>
              <a:schemeClr val="accent2"/>
            </a:solidFill>
          </a:ln>
        </p:spPr>
        <p:txBody>
          <a:bodyPr wrap="square" rtlCol="0">
            <a:spAutoFit/>
          </a:bodyPr>
          <a:lstStyle/>
          <a:p>
            <a:pPr marL="342900" indent="-342900">
              <a:buFont typeface="+mj-lt"/>
              <a:buAutoNum type="arabicPeriod" startAt="3"/>
            </a:pPr>
            <a:r>
              <a:rPr lang="en-CA" dirty="0"/>
              <a:t>Browse to where you have the data files for this course</a:t>
            </a:r>
          </a:p>
        </p:txBody>
      </p:sp>
      <p:cxnSp>
        <p:nvCxnSpPr>
          <p:cNvPr id="30" name="Straight Arrow Connector 29"/>
          <p:cNvCxnSpPr>
            <a:stCxn id="28" idx="3"/>
          </p:cNvCxnSpPr>
          <p:nvPr/>
        </p:nvCxnSpPr>
        <p:spPr>
          <a:xfrm flipV="1">
            <a:off x="3955323" y="2487622"/>
            <a:ext cx="1597752" cy="64868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8" idx="3"/>
          </p:cNvCxnSpPr>
          <p:nvPr/>
        </p:nvCxnSpPr>
        <p:spPr>
          <a:xfrm>
            <a:off x="3955323" y="3136309"/>
            <a:ext cx="616677" cy="5936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3955323" y="3340925"/>
            <a:ext cx="2712177" cy="931426"/>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96896" y="5057775"/>
            <a:ext cx="3848946" cy="369332"/>
          </a:xfrm>
          <a:prstGeom prst="rect">
            <a:avLst/>
          </a:prstGeom>
          <a:noFill/>
          <a:ln w="19050">
            <a:solidFill>
              <a:srgbClr val="C00000"/>
            </a:solidFill>
          </a:ln>
        </p:spPr>
        <p:txBody>
          <a:bodyPr wrap="square" rtlCol="0">
            <a:spAutoFit/>
          </a:bodyPr>
          <a:lstStyle/>
          <a:p>
            <a:pPr marL="342900" indent="-342900">
              <a:buFont typeface="+mj-lt"/>
              <a:buAutoNum type="arabicPeriod" startAt="4"/>
            </a:pPr>
            <a:r>
              <a:rPr lang="en-CA" dirty="0"/>
              <a:t>Click on </a:t>
            </a:r>
            <a:r>
              <a:rPr lang="en-CA" b="1" i="1" dirty="0"/>
              <a:t>Import.</a:t>
            </a:r>
          </a:p>
        </p:txBody>
      </p:sp>
      <p:cxnSp>
        <p:nvCxnSpPr>
          <p:cNvPr id="20" name="Straight Arrow Connector 19"/>
          <p:cNvCxnSpPr>
            <a:stCxn id="38" idx="3"/>
          </p:cNvCxnSpPr>
          <p:nvPr/>
        </p:nvCxnSpPr>
        <p:spPr>
          <a:xfrm>
            <a:off x="3945842" y="5242441"/>
            <a:ext cx="6360208" cy="78175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609975" y="66133"/>
            <a:ext cx="8403467" cy="1754326"/>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defPPr>
              <a:defRPr lang="en-US"/>
            </a:defPPr>
          </a:lstStyle>
          <a:p>
            <a:r>
              <a:rPr lang="en-CA" b="1" dirty="0">
                <a:solidFill>
                  <a:srgbClr val="00B050"/>
                </a:solidFill>
              </a:rPr>
              <a:t>Note</a:t>
            </a:r>
            <a:r>
              <a:rPr lang="en-CA" dirty="0"/>
              <a:t>: This button says </a:t>
            </a:r>
            <a:r>
              <a:rPr lang="en-CA" b="1" i="1" dirty="0"/>
              <a:t>Import</a:t>
            </a:r>
            <a:r>
              <a:rPr lang="en-CA" dirty="0"/>
              <a:t> whereas with the Access database the button said </a:t>
            </a:r>
            <a:r>
              <a:rPr lang="en-CA" b="1" i="1" dirty="0"/>
              <a:t>Open</a:t>
            </a:r>
            <a:r>
              <a:rPr lang="en-CA" dirty="0"/>
              <a:t>.</a:t>
            </a:r>
          </a:p>
          <a:p>
            <a:endParaRPr lang="en-CA" dirty="0"/>
          </a:p>
          <a:p>
            <a:r>
              <a:rPr lang="en-CA" dirty="0"/>
              <a:t>For the </a:t>
            </a:r>
            <a:r>
              <a:rPr lang="en-CA" b="1" i="1" dirty="0"/>
              <a:t>Access</a:t>
            </a:r>
            <a:r>
              <a:rPr lang="en-CA" dirty="0"/>
              <a:t> database Excel …</a:t>
            </a:r>
          </a:p>
          <a:p>
            <a:pPr marL="534988" indent="-342900">
              <a:buFont typeface="+mj-lt"/>
              <a:buAutoNum type="arabicParenR"/>
            </a:pPr>
            <a:r>
              <a:rPr lang="en-CA" dirty="0"/>
              <a:t>connects to the Access database,</a:t>
            </a:r>
          </a:p>
          <a:p>
            <a:pPr marL="534988" indent="-342900">
              <a:buFont typeface="+mj-lt"/>
              <a:buAutoNum type="arabicParenR"/>
            </a:pPr>
            <a:r>
              <a:rPr lang="en-CA" dirty="0"/>
              <a:t>reads the data from the database, and</a:t>
            </a:r>
          </a:p>
          <a:p>
            <a:pPr marL="534988" indent="-342900">
              <a:buFont typeface="+mj-lt"/>
              <a:buAutoNum type="arabicParenR"/>
            </a:pPr>
            <a:r>
              <a:rPr lang="en-CA" i="1" dirty="0"/>
              <a:t>remains connected </a:t>
            </a:r>
            <a:r>
              <a:rPr lang="en-CA" dirty="0"/>
              <a:t>to the file.</a:t>
            </a:r>
          </a:p>
        </p:txBody>
      </p:sp>
      <p:sp>
        <p:nvSpPr>
          <p:cNvPr id="2" name="TextBox 1"/>
          <p:cNvSpPr txBox="1"/>
          <p:nvPr/>
        </p:nvSpPr>
        <p:spPr>
          <a:xfrm>
            <a:off x="6228788" y="2465799"/>
            <a:ext cx="4994640" cy="923330"/>
          </a:xfrm>
          <a:prstGeom prst="rect">
            <a:avLst/>
          </a:prstGeom>
          <a:solidFill>
            <a:srgbClr val="FEF8F4"/>
          </a:solidFill>
          <a:effectLst>
            <a:glow rad="101600">
              <a:schemeClr val="accent6">
                <a:satMod val="175000"/>
                <a:alpha val="40000"/>
              </a:schemeClr>
            </a:glow>
            <a:softEdge rad="31750"/>
          </a:effectLst>
        </p:spPr>
        <p:txBody>
          <a:bodyPr wrap="square" rtlCol="0">
            <a:spAutoFit/>
          </a:bodyPr>
          <a:lstStyle>
            <a:defPPr>
              <a:defRPr lang="en-US"/>
            </a:defPPr>
            <a:lvl1pPr>
              <a:defRPr b="1">
                <a:solidFill>
                  <a:srgbClr val="00B050"/>
                </a:solidFill>
              </a:defRPr>
            </a:lvl1pPr>
          </a:lstStyle>
          <a:p>
            <a:r>
              <a:rPr lang="en-CA" b="0" dirty="0">
                <a:solidFill>
                  <a:schemeClr val="tx1"/>
                </a:solidFill>
              </a:rPr>
              <a:t>For the </a:t>
            </a:r>
            <a:r>
              <a:rPr lang="en-CA" i="1" dirty="0">
                <a:solidFill>
                  <a:schemeClr val="tx1"/>
                </a:solidFill>
              </a:rPr>
              <a:t>CSV</a:t>
            </a:r>
            <a:r>
              <a:rPr lang="en-CA" b="0" dirty="0">
                <a:solidFill>
                  <a:schemeClr val="tx1"/>
                </a:solidFill>
              </a:rPr>
              <a:t> text file…</a:t>
            </a:r>
          </a:p>
          <a:p>
            <a:pPr marL="534988" indent="-342900">
              <a:buFont typeface="+mj-lt"/>
              <a:buAutoNum type="arabicParenR"/>
            </a:pPr>
            <a:r>
              <a:rPr lang="en-CA" b="0" dirty="0">
                <a:solidFill>
                  <a:schemeClr val="tx1"/>
                </a:solidFill>
              </a:rPr>
              <a:t>the data is imported, then</a:t>
            </a:r>
          </a:p>
          <a:p>
            <a:pPr marL="534988" indent="-342900">
              <a:buFont typeface="+mj-lt"/>
              <a:buAutoNum type="arabicParenR"/>
            </a:pPr>
            <a:r>
              <a:rPr lang="en-CA" b="0" dirty="0">
                <a:solidFill>
                  <a:schemeClr val="tx1"/>
                </a:solidFill>
              </a:rPr>
              <a:t>the file is closed, disconnecting it from Excel.</a:t>
            </a:r>
          </a:p>
        </p:txBody>
      </p:sp>
      <p:sp>
        <p:nvSpPr>
          <p:cNvPr id="3" name="TextBox 2"/>
          <p:cNvSpPr txBox="1"/>
          <p:nvPr/>
        </p:nvSpPr>
        <p:spPr>
          <a:xfrm>
            <a:off x="4076571" y="3925361"/>
            <a:ext cx="6487541" cy="2585323"/>
          </a:xfrm>
          <a:prstGeom prst="rect">
            <a:avLst/>
          </a:prstGeom>
          <a:solidFill>
            <a:srgbClr val="D5F4FF"/>
          </a:solidFill>
          <a:effectLst>
            <a:glow rad="101600">
              <a:schemeClr val="accent6">
                <a:satMod val="175000"/>
                <a:alpha val="40000"/>
              </a:schemeClr>
            </a:glow>
            <a:softEdge rad="31750"/>
          </a:effectLst>
        </p:spPr>
        <p:txBody>
          <a:bodyPr wrap="square" rtlCol="0">
            <a:spAutoFit/>
          </a:bodyPr>
          <a:lstStyle>
            <a:defPPr>
              <a:defRPr lang="en-US"/>
            </a:defPPr>
            <a:lvl1pPr>
              <a:defRPr b="0"/>
            </a:lvl1pPr>
          </a:lstStyle>
          <a:p>
            <a:r>
              <a:rPr lang="en-CA" dirty="0"/>
              <a:t>This is important to know because that means any changes in the Access file will mean the data changes in the Excel file too, though you might need to refresh the data connection in Excel. The connection to the Access file is live.</a:t>
            </a:r>
          </a:p>
          <a:p>
            <a:endParaRPr lang="en-CA" dirty="0"/>
          </a:p>
          <a:p>
            <a:r>
              <a:rPr lang="en-CA" dirty="0"/>
              <a:t>The same in not true for the CSV file.  It is a one time import.</a:t>
            </a:r>
          </a:p>
          <a:p>
            <a:endParaRPr lang="en-CA" dirty="0"/>
          </a:p>
          <a:p>
            <a:r>
              <a:rPr lang="en-CA" dirty="0"/>
              <a:t>So, </a:t>
            </a:r>
            <a:r>
              <a:rPr lang="en-CA" b="1" i="1" dirty="0"/>
              <a:t>import</a:t>
            </a:r>
            <a:r>
              <a:rPr lang="en-CA" dirty="0"/>
              <a:t> means a one time retrieve the data, and </a:t>
            </a:r>
            <a:r>
              <a:rPr lang="en-CA" b="1" i="1" dirty="0"/>
              <a:t>open</a:t>
            </a:r>
            <a:r>
              <a:rPr lang="en-CA" dirty="0"/>
              <a:t> means connect to the source and keep the connection live.</a:t>
            </a:r>
          </a:p>
        </p:txBody>
      </p:sp>
      <p:cxnSp>
        <p:nvCxnSpPr>
          <p:cNvPr id="6" name="Straight Arrow Connector 5"/>
          <p:cNvCxnSpPr>
            <a:stCxn id="41" idx="2"/>
            <a:endCxn id="2" idx="0"/>
          </p:cNvCxnSpPr>
          <p:nvPr/>
        </p:nvCxnSpPr>
        <p:spPr>
          <a:xfrm>
            <a:off x="7811709" y="1820459"/>
            <a:ext cx="914399" cy="64534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7222636" y="3389129"/>
            <a:ext cx="1503472" cy="51448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020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par>
                          <p:cTn id="23" fill="hold">
                            <p:stCondLst>
                              <p:cond delay="2000"/>
                            </p:stCondLst>
                            <p:childTnLst>
                              <p:par>
                                <p:cTn id="24" presetID="26" presetClass="emph" presetSubtype="0" fill="hold" grpId="1" nodeType="afterEffect">
                                  <p:stCondLst>
                                    <p:cond delay="0"/>
                                  </p:stCondLst>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childTnLst>
                          </p:cTn>
                        </p:par>
                        <p:par>
                          <p:cTn id="27" fill="hold">
                            <p:stCondLst>
                              <p:cond delay="2500"/>
                            </p:stCondLst>
                            <p:childTnLst>
                              <p:par>
                                <p:cTn id="28" presetID="1" presetClass="entr" presetSubtype="0" fill="hold" nodeType="afterEffect">
                                  <p:stCondLst>
                                    <p:cond delay="2000"/>
                                  </p:stCondLst>
                                  <p:childTnLst>
                                    <p:set>
                                      <p:cBhvr>
                                        <p:cTn id="29" dur="1" fill="hold">
                                          <p:stCondLst>
                                            <p:cond delay="0"/>
                                          </p:stCondLst>
                                        </p:cTn>
                                        <p:tgtEl>
                                          <p:spTgt spid="3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additive="base">
                                        <p:cTn id="34" dur="500" fill="hold"/>
                                        <p:tgtEl>
                                          <p:spTgt spid="28"/>
                                        </p:tgtEl>
                                        <p:attrNameLst>
                                          <p:attrName>ppt_x</p:attrName>
                                        </p:attrNameLst>
                                      </p:cBhvr>
                                      <p:tavLst>
                                        <p:tav tm="0">
                                          <p:val>
                                            <p:strVal val="0-#ppt_w/2"/>
                                          </p:val>
                                        </p:tav>
                                        <p:tav tm="100000">
                                          <p:val>
                                            <p:strVal val="#ppt_x"/>
                                          </p:val>
                                        </p:tav>
                                      </p:tavLst>
                                    </p:anim>
                                    <p:anim calcmode="lin" valueType="num">
                                      <p:cBhvr additive="base">
                                        <p:cTn id="35" dur="500" fill="hold"/>
                                        <p:tgtEl>
                                          <p:spTgt spid="28"/>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left)">
                                      <p:cBhvr>
                                        <p:cTn id="39" dur="500"/>
                                        <p:tgtEl>
                                          <p:spTgt spid="30"/>
                                        </p:tgtEl>
                                      </p:cBhvr>
                                    </p:animEffect>
                                  </p:childTnLst>
                                </p:cTn>
                              </p:par>
                              <p:par>
                                <p:cTn id="40" presetID="22" presetClass="entr" presetSubtype="8" fill="hold"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left)">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1000" fill="hold"/>
                                        <p:tgtEl>
                                          <p:spTgt spid="18"/>
                                        </p:tgtEl>
                                        <p:attrNameLst>
                                          <p:attrName>ppt_w</p:attrName>
                                        </p:attrNameLst>
                                      </p:cBhvr>
                                      <p:tavLst>
                                        <p:tav tm="0">
                                          <p:val>
                                            <p:fltVal val="0"/>
                                          </p:val>
                                        </p:tav>
                                        <p:tav tm="100000">
                                          <p:val>
                                            <p:strVal val="#ppt_w"/>
                                          </p:val>
                                        </p:tav>
                                      </p:tavLst>
                                    </p:anim>
                                    <p:anim calcmode="lin" valueType="num">
                                      <p:cBhvr>
                                        <p:cTn id="48" dur="1000" fill="hold"/>
                                        <p:tgtEl>
                                          <p:spTgt spid="18"/>
                                        </p:tgtEl>
                                        <p:attrNameLst>
                                          <p:attrName>ppt_h</p:attrName>
                                        </p:attrNameLst>
                                      </p:cBhvr>
                                      <p:tavLst>
                                        <p:tav tm="0">
                                          <p:val>
                                            <p:fltVal val="0"/>
                                          </p:val>
                                        </p:tav>
                                        <p:tav tm="100000">
                                          <p:val>
                                            <p:strVal val="#ppt_h"/>
                                          </p:val>
                                        </p:tav>
                                      </p:tavLst>
                                    </p:anim>
                                    <p:anim calcmode="lin" valueType="num">
                                      <p:cBhvr>
                                        <p:cTn id="49" dur="1000" fill="hold"/>
                                        <p:tgtEl>
                                          <p:spTgt spid="18"/>
                                        </p:tgtEl>
                                        <p:attrNameLst>
                                          <p:attrName>style.rotation</p:attrName>
                                        </p:attrNameLst>
                                      </p:cBhvr>
                                      <p:tavLst>
                                        <p:tav tm="0">
                                          <p:val>
                                            <p:fltVal val="90"/>
                                          </p:val>
                                        </p:tav>
                                        <p:tav tm="100000">
                                          <p:val>
                                            <p:fltVal val="0"/>
                                          </p:val>
                                        </p:tav>
                                      </p:tavLst>
                                    </p:anim>
                                    <p:animEffect transition="in" filter="fade">
                                      <p:cBhvr>
                                        <p:cTn id="50" dur="1000"/>
                                        <p:tgtEl>
                                          <p:spTgt spid="18"/>
                                        </p:tgtEl>
                                      </p:cBhvr>
                                    </p:animEffect>
                                  </p:childTnLst>
                                </p:cTn>
                              </p:par>
                            </p:childTnLst>
                          </p:cTn>
                        </p:par>
                        <p:par>
                          <p:cTn id="51" fill="hold">
                            <p:stCondLst>
                              <p:cond delay="1000"/>
                            </p:stCondLst>
                            <p:childTnLst>
                              <p:par>
                                <p:cTn id="52" presetID="53" presetClass="entr" presetSubtype="16" fill="hold" nodeType="after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500" fill="hold"/>
                                        <p:tgtEl>
                                          <p:spTgt spid="19"/>
                                        </p:tgtEl>
                                        <p:attrNameLst>
                                          <p:attrName>ppt_w</p:attrName>
                                        </p:attrNameLst>
                                      </p:cBhvr>
                                      <p:tavLst>
                                        <p:tav tm="0">
                                          <p:val>
                                            <p:fltVal val="0"/>
                                          </p:val>
                                        </p:tav>
                                        <p:tav tm="100000">
                                          <p:val>
                                            <p:strVal val="#ppt_w"/>
                                          </p:val>
                                        </p:tav>
                                      </p:tavLst>
                                    </p:anim>
                                    <p:anim calcmode="lin" valueType="num">
                                      <p:cBhvr>
                                        <p:cTn id="55" dur="500" fill="hold"/>
                                        <p:tgtEl>
                                          <p:spTgt spid="19"/>
                                        </p:tgtEl>
                                        <p:attrNameLst>
                                          <p:attrName>ppt_h</p:attrName>
                                        </p:attrNameLst>
                                      </p:cBhvr>
                                      <p:tavLst>
                                        <p:tav tm="0">
                                          <p:val>
                                            <p:fltVal val="0"/>
                                          </p:val>
                                        </p:tav>
                                        <p:tav tm="100000">
                                          <p:val>
                                            <p:strVal val="#ppt_h"/>
                                          </p:val>
                                        </p:tav>
                                      </p:tavLst>
                                    </p:anim>
                                    <p:animEffect transition="in" filter="fade">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38"/>
                                        </p:tgtEl>
                                        <p:attrNameLst>
                                          <p:attrName>style.visibility</p:attrName>
                                        </p:attrNameLst>
                                      </p:cBhvr>
                                      <p:to>
                                        <p:strVal val="visible"/>
                                      </p:to>
                                    </p:set>
                                    <p:anim calcmode="lin" valueType="num">
                                      <p:cBhvr additive="base">
                                        <p:cTn id="61" dur="500" fill="hold"/>
                                        <p:tgtEl>
                                          <p:spTgt spid="38"/>
                                        </p:tgtEl>
                                        <p:attrNameLst>
                                          <p:attrName>ppt_x</p:attrName>
                                        </p:attrNameLst>
                                      </p:cBhvr>
                                      <p:tavLst>
                                        <p:tav tm="0">
                                          <p:val>
                                            <p:strVal val="0-#ppt_w/2"/>
                                          </p:val>
                                        </p:tav>
                                        <p:tav tm="100000">
                                          <p:val>
                                            <p:strVal val="#ppt_x"/>
                                          </p:val>
                                        </p:tav>
                                      </p:tavLst>
                                    </p:anim>
                                    <p:anim calcmode="lin" valueType="num">
                                      <p:cBhvr additive="base">
                                        <p:cTn id="62" dur="500" fill="hold"/>
                                        <p:tgtEl>
                                          <p:spTgt spid="38"/>
                                        </p:tgtEl>
                                        <p:attrNameLst>
                                          <p:attrName>ppt_y</p:attrName>
                                        </p:attrNameLst>
                                      </p:cBhvr>
                                      <p:tavLst>
                                        <p:tav tm="0">
                                          <p:val>
                                            <p:strVal val="#ppt_y"/>
                                          </p:val>
                                        </p:tav>
                                        <p:tav tm="100000">
                                          <p:val>
                                            <p:strVal val="#ppt_y"/>
                                          </p:val>
                                        </p:tav>
                                      </p:tavLst>
                                    </p:anim>
                                  </p:childTnLst>
                                </p:cTn>
                              </p:par>
                            </p:childTnLst>
                          </p:cTn>
                        </p:par>
                        <p:par>
                          <p:cTn id="63" fill="hold">
                            <p:stCondLst>
                              <p:cond delay="500"/>
                            </p:stCondLst>
                            <p:childTnLst>
                              <p:par>
                                <p:cTn id="64" presetID="22" presetClass="entr" presetSubtype="8" fill="hold" nodeType="after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wipe(left)">
                                      <p:cBhvr>
                                        <p:cTn id="66" dur="500"/>
                                        <p:tgtEl>
                                          <p:spTgt spid="20"/>
                                        </p:tgtEl>
                                      </p:cBhvr>
                                    </p:animEffect>
                                  </p:childTnLst>
                                </p:cTn>
                              </p:par>
                            </p:childTnLst>
                          </p:cTn>
                        </p:par>
                        <p:par>
                          <p:cTn id="67" fill="hold">
                            <p:stCondLst>
                              <p:cond delay="1000"/>
                            </p:stCondLst>
                            <p:childTnLst>
                              <p:par>
                                <p:cTn id="68" presetID="53" presetClass="entr" presetSubtype="16" fill="hold" grpId="0" nodeType="afterEffect">
                                  <p:stCondLst>
                                    <p:cond delay="1000"/>
                                  </p:stCondLst>
                                  <p:childTnLst>
                                    <p:set>
                                      <p:cBhvr>
                                        <p:cTn id="69" dur="1" fill="hold">
                                          <p:stCondLst>
                                            <p:cond delay="0"/>
                                          </p:stCondLst>
                                        </p:cTn>
                                        <p:tgtEl>
                                          <p:spTgt spid="41"/>
                                        </p:tgtEl>
                                        <p:attrNameLst>
                                          <p:attrName>style.visibility</p:attrName>
                                        </p:attrNameLst>
                                      </p:cBhvr>
                                      <p:to>
                                        <p:strVal val="visible"/>
                                      </p:to>
                                    </p:set>
                                    <p:anim calcmode="lin" valueType="num">
                                      <p:cBhvr>
                                        <p:cTn id="70" dur="500" fill="hold"/>
                                        <p:tgtEl>
                                          <p:spTgt spid="41"/>
                                        </p:tgtEl>
                                        <p:attrNameLst>
                                          <p:attrName>ppt_w</p:attrName>
                                        </p:attrNameLst>
                                      </p:cBhvr>
                                      <p:tavLst>
                                        <p:tav tm="0">
                                          <p:val>
                                            <p:fltVal val="0"/>
                                          </p:val>
                                        </p:tav>
                                        <p:tav tm="100000">
                                          <p:val>
                                            <p:strVal val="#ppt_w"/>
                                          </p:val>
                                        </p:tav>
                                      </p:tavLst>
                                    </p:anim>
                                    <p:anim calcmode="lin" valueType="num">
                                      <p:cBhvr>
                                        <p:cTn id="71" dur="500" fill="hold"/>
                                        <p:tgtEl>
                                          <p:spTgt spid="41"/>
                                        </p:tgtEl>
                                        <p:attrNameLst>
                                          <p:attrName>ppt_h</p:attrName>
                                        </p:attrNameLst>
                                      </p:cBhvr>
                                      <p:tavLst>
                                        <p:tav tm="0">
                                          <p:val>
                                            <p:fltVal val="0"/>
                                          </p:val>
                                        </p:tav>
                                        <p:tav tm="100000">
                                          <p:val>
                                            <p:strVal val="#ppt_h"/>
                                          </p:val>
                                        </p:tav>
                                      </p:tavLst>
                                    </p:anim>
                                    <p:animEffect transition="in" filter="fade">
                                      <p:cBhvr>
                                        <p:cTn id="72" dur="500"/>
                                        <p:tgtEl>
                                          <p:spTgt spid="4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6"/>
                                        </p:tgtEl>
                                        <p:attrNameLst>
                                          <p:attrName>style.visibility</p:attrName>
                                        </p:attrNameLst>
                                      </p:cBhvr>
                                      <p:to>
                                        <p:strVal val="visible"/>
                                      </p:to>
                                    </p:set>
                                    <p:animEffect transition="in" filter="wipe(up)">
                                      <p:cBhvr>
                                        <p:cTn id="77" dur="500"/>
                                        <p:tgtEl>
                                          <p:spTgt spid="6"/>
                                        </p:tgtEl>
                                      </p:cBhvr>
                                    </p:animEffect>
                                  </p:childTnLst>
                                </p:cTn>
                              </p:par>
                            </p:childTnLst>
                          </p:cTn>
                        </p:par>
                        <p:par>
                          <p:cTn id="78" fill="hold">
                            <p:stCondLst>
                              <p:cond delay="500"/>
                            </p:stCondLst>
                            <p:childTnLst>
                              <p:par>
                                <p:cTn id="79" presetID="22" presetClass="entr" presetSubtype="1" fill="hold" grpId="0" nodeType="afterEffect">
                                  <p:stCondLst>
                                    <p:cond delay="0"/>
                                  </p:stCondLst>
                                  <p:childTnLst>
                                    <p:set>
                                      <p:cBhvr>
                                        <p:cTn id="80" dur="1" fill="hold">
                                          <p:stCondLst>
                                            <p:cond delay="0"/>
                                          </p:stCondLst>
                                        </p:cTn>
                                        <p:tgtEl>
                                          <p:spTgt spid="2"/>
                                        </p:tgtEl>
                                        <p:attrNameLst>
                                          <p:attrName>style.visibility</p:attrName>
                                        </p:attrNameLst>
                                      </p:cBhvr>
                                      <p:to>
                                        <p:strVal val="visible"/>
                                      </p:to>
                                    </p:set>
                                    <p:animEffect transition="in" filter="wipe(up)">
                                      <p:cBhvr>
                                        <p:cTn id="81" dur="500"/>
                                        <p:tgtEl>
                                          <p:spTgt spid="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nodeType="clickEffect">
                                  <p:stCondLst>
                                    <p:cond delay="0"/>
                                  </p:stCondLst>
                                  <p:childTnLst>
                                    <p:set>
                                      <p:cBhvr>
                                        <p:cTn id="85" dur="1" fill="hold">
                                          <p:stCondLst>
                                            <p:cond delay="0"/>
                                          </p:stCondLst>
                                        </p:cTn>
                                        <p:tgtEl>
                                          <p:spTgt spid="9"/>
                                        </p:tgtEl>
                                        <p:attrNameLst>
                                          <p:attrName>style.visibility</p:attrName>
                                        </p:attrNameLst>
                                      </p:cBhvr>
                                      <p:to>
                                        <p:strVal val="visible"/>
                                      </p:to>
                                    </p:set>
                                    <p:animEffect transition="in" filter="wipe(up)">
                                      <p:cBhvr>
                                        <p:cTn id="86" dur="500"/>
                                        <p:tgtEl>
                                          <p:spTgt spid="9"/>
                                        </p:tgtEl>
                                      </p:cBhvr>
                                    </p:animEffect>
                                  </p:childTnLst>
                                </p:cTn>
                              </p:par>
                            </p:childTnLst>
                          </p:cTn>
                        </p:par>
                        <p:par>
                          <p:cTn id="87" fill="hold">
                            <p:stCondLst>
                              <p:cond delay="500"/>
                            </p:stCondLst>
                            <p:childTnLst>
                              <p:par>
                                <p:cTn id="88" presetID="22" presetClass="entr" presetSubtype="1" fill="hold" grpId="0" nodeType="afterEffect">
                                  <p:stCondLst>
                                    <p:cond delay="0"/>
                                  </p:stCondLst>
                                  <p:childTnLst>
                                    <p:set>
                                      <p:cBhvr>
                                        <p:cTn id="89" dur="1" fill="hold">
                                          <p:stCondLst>
                                            <p:cond delay="0"/>
                                          </p:stCondLst>
                                        </p:cTn>
                                        <p:tgtEl>
                                          <p:spTgt spid="3"/>
                                        </p:tgtEl>
                                        <p:attrNameLst>
                                          <p:attrName>style.visibility</p:attrName>
                                        </p:attrNameLst>
                                      </p:cBhvr>
                                      <p:to>
                                        <p:strVal val="visible"/>
                                      </p:to>
                                    </p:set>
                                    <p:animEffect transition="in" filter="wipe(up)">
                                      <p:cBhvr>
                                        <p:cTn id="9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1" grpId="1" animBg="1"/>
      <p:bldP spid="18" grpId="0" animBg="1"/>
      <p:bldP spid="28" grpId="0" animBg="1"/>
      <p:bldP spid="38" grpId="0" animBg="1"/>
      <p:bldP spid="41" grpId="0" animBg="1"/>
      <p:bldP spid="2" grpId="0" animBg="1"/>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3254" y="1621687"/>
            <a:ext cx="8003491" cy="5197072"/>
          </a:xfrm>
          <a:prstGeom prst="rect">
            <a:avLst/>
          </a:prstGeom>
        </p:spPr>
      </p:pic>
      <p:sp>
        <p:nvSpPr>
          <p:cNvPr id="4" name="TextBox 3"/>
          <p:cNvSpPr txBox="1"/>
          <p:nvPr/>
        </p:nvSpPr>
        <p:spPr>
          <a:xfrm>
            <a:off x="82253" y="135308"/>
            <a:ext cx="3289597"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Next step … Import the CSV data.</a:t>
            </a:r>
          </a:p>
        </p:txBody>
      </p:sp>
      <p:graphicFrame>
        <p:nvGraphicFramePr>
          <p:cNvPr id="2" name="Object 1"/>
          <p:cNvGraphicFramePr>
            <a:graphicFrameLocks noChangeAspect="1"/>
          </p:cNvGraphicFramePr>
          <p:nvPr>
            <p:extLst>
              <p:ext uri="{D42A27DB-BD31-4B8C-83A1-F6EECF244321}">
                <p14:modId xmlns:p14="http://schemas.microsoft.com/office/powerpoint/2010/main" val="68056401"/>
              </p:ext>
            </p:extLst>
          </p:nvPr>
        </p:nvGraphicFramePr>
        <p:xfrm>
          <a:off x="4914900" y="1702656"/>
          <a:ext cx="5448841" cy="4102921"/>
        </p:xfrm>
        <a:graphic>
          <a:graphicData uri="http://schemas.openxmlformats.org/presentationml/2006/ole">
            <mc:AlternateContent xmlns:mc="http://schemas.openxmlformats.org/markup-compatibility/2006">
              <mc:Choice xmlns:v="urn:schemas-microsoft-com:vml" Requires="v">
                <p:oleObj spid="_x0000_s1051" name="Image" r:id="rId4" imgW="7301520" imgH="5498280" progId="Photoshop.Image.12">
                  <p:embed/>
                </p:oleObj>
              </mc:Choice>
              <mc:Fallback>
                <p:oleObj name="Image" r:id="rId4" imgW="7301520" imgH="5498280" progId="Photoshop.Image.12">
                  <p:embed/>
                  <p:pic>
                    <p:nvPicPr>
                      <p:cNvPr id="0" name=""/>
                      <p:cNvPicPr/>
                      <p:nvPr/>
                    </p:nvPicPr>
                    <p:blipFill>
                      <a:blip r:embed="rId5"/>
                      <a:stretch>
                        <a:fillRect/>
                      </a:stretch>
                    </p:blipFill>
                    <p:spPr>
                      <a:xfrm>
                        <a:off x="4914900" y="1702656"/>
                        <a:ext cx="5448841" cy="4102921"/>
                      </a:xfrm>
                      <a:prstGeom prst="rect">
                        <a:avLst/>
                      </a:prstGeom>
                    </p:spPr>
                  </p:pic>
                </p:oleObj>
              </mc:Fallback>
            </mc:AlternateContent>
          </a:graphicData>
        </a:graphic>
      </p:graphicFrame>
      <p:sp>
        <p:nvSpPr>
          <p:cNvPr id="6" name="TextBox 5"/>
          <p:cNvSpPr txBox="1"/>
          <p:nvPr/>
        </p:nvSpPr>
        <p:spPr>
          <a:xfrm>
            <a:off x="247649" y="1162050"/>
            <a:ext cx="3705225" cy="369332"/>
          </a:xfrm>
          <a:prstGeom prst="rect">
            <a:avLst/>
          </a:prstGeom>
          <a:noFill/>
          <a:ln w="19050">
            <a:solidFill>
              <a:srgbClr val="00B0F0"/>
            </a:solidFill>
          </a:ln>
        </p:spPr>
        <p:txBody>
          <a:bodyPr wrap="square" rtlCol="0">
            <a:spAutoFit/>
          </a:bodyPr>
          <a:lstStyle/>
          <a:p>
            <a:pPr marL="342900" indent="-342900">
              <a:buFont typeface="+mj-lt"/>
              <a:buAutoNum type="arabicPeriod"/>
            </a:pPr>
            <a:r>
              <a:rPr lang="en-CA" dirty="0"/>
              <a:t>Click on </a:t>
            </a:r>
            <a:r>
              <a:rPr lang="en-CA" b="1" i="1" dirty="0"/>
              <a:t>Delimited</a:t>
            </a:r>
            <a:endParaRPr lang="en-CA" dirty="0"/>
          </a:p>
        </p:txBody>
      </p:sp>
      <p:cxnSp>
        <p:nvCxnSpPr>
          <p:cNvPr id="8" name="Straight Arrow Connector 7"/>
          <p:cNvCxnSpPr>
            <a:stCxn id="6" idx="3"/>
          </p:cNvCxnSpPr>
          <p:nvPr/>
        </p:nvCxnSpPr>
        <p:spPr>
          <a:xfrm>
            <a:off x="3952874" y="1346716"/>
            <a:ext cx="1276351" cy="145363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47649" y="1914525"/>
            <a:ext cx="3705225" cy="369332"/>
          </a:xfrm>
          <a:prstGeom prst="rect">
            <a:avLst/>
          </a:prstGeom>
          <a:noFill/>
          <a:ln w="19050">
            <a:solidFill>
              <a:srgbClr val="00B050"/>
            </a:solidFill>
          </a:ln>
        </p:spPr>
        <p:txBody>
          <a:bodyPr wrap="square" rtlCol="0">
            <a:spAutoFit/>
          </a:bodyPr>
          <a:lstStyle/>
          <a:p>
            <a:pPr marL="342900" indent="-342900">
              <a:buFont typeface="+mj-lt"/>
              <a:buAutoNum type="arabicPeriod" startAt="3"/>
            </a:pPr>
            <a:r>
              <a:rPr lang="en-CA" dirty="0"/>
              <a:t>Click on </a:t>
            </a:r>
            <a:r>
              <a:rPr lang="en-CA" b="1" i="1" dirty="0"/>
              <a:t>Next</a:t>
            </a:r>
            <a:endParaRPr lang="en-CA" dirty="0"/>
          </a:p>
        </p:txBody>
      </p:sp>
      <p:cxnSp>
        <p:nvCxnSpPr>
          <p:cNvPr id="13" name="Straight Arrow Connector 12"/>
          <p:cNvCxnSpPr>
            <a:stCxn id="10" idx="3"/>
          </p:cNvCxnSpPr>
          <p:nvPr/>
        </p:nvCxnSpPr>
        <p:spPr>
          <a:xfrm>
            <a:off x="3952874" y="2099191"/>
            <a:ext cx="4802937" cy="342171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4442604" y="327804"/>
            <a:ext cx="7714141" cy="369332"/>
          </a:xfrm>
          <a:prstGeom prst="rect">
            <a:avLst/>
          </a:prstGeom>
          <a:noFill/>
          <a:ln w="19050">
            <a:solidFill>
              <a:srgbClr val="7030A0"/>
            </a:solidFill>
          </a:ln>
        </p:spPr>
        <p:txBody>
          <a:bodyPr wrap="square" rtlCol="0">
            <a:spAutoFit/>
          </a:bodyPr>
          <a:lstStyle/>
          <a:p>
            <a:pPr marL="342900" indent="-342900">
              <a:buFont typeface="+mj-lt"/>
              <a:buAutoNum type="arabicPeriod" startAt="3"/>
            </a:pPr>
            <a:r>
              <a:rPr lang="en-CA" dirty="0"/>
              <a:t>Make sure the </a:t>
            </a:r>
            <a:r>
              <a:rPr lang="en-CA" b="1" i="1" dirty="0"/>
              <a:t>File Origin</a:t>
            </a:r>
            <a:r>
              <a:rPr lang="en-CA" dirty="0"/>
              <a:t> field says </a:t>
            </a:r>
            <a:r>
              <a:rPr lang="en-CA" b="1" i="1" dirty="0"/>
              <a:t>28593: Latin 3 (ISO)</a:t>
            </a:r>
            <a:endParaRPr lang="en-CA" dirty="0"/>
          </a:p>
        </p:txBody>
      </p:sp>
      <p:cxnSp>
        <p:nvCxnSpPr>
          <p:cNvPr id="11" name="Straight Arrow Connector 10"/>
          <p:cNvCxnSpPr>
            <a:stCxn id="3" idx="2"/>
          </p:cNvCxnSpPr>
          <p:nvPr/>
        </p:nvCxnSpPr>
        <p:spPr>
          <a:xfrm flipH="1">
            <a:off x="7867291" y="697136"/>
            <a:ext cx="432384" cy="258071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112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1"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up)">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4" name="TextBox 3">
            <a:extLst>
              <a:ext uri="{FF2B5EF4-FFF2-40B4-BE49-F238E27FC236}">
                <a16:creationId xmlns:a16="http://schemas.microsoft.com/office/drawing/2014/main" id="{5035B948-EADA-438F-965D-48F0B4F618A3}"/>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
        <p:nvSpPr>
          <p:cNvPr id="13" name="TextBox 12">
            <a:extLst>
              <a:ext uri="{FF2B5EF4-FFF2-40B4-BE49-F238E27FC236}">
                <a16:creationId xmlns:a16="http://schemas.microsoft.com/office/drawing/2014/main" id="{9C8B7919-DC79-4426-8C25-8152ADB648B9}"/>
              </a:ext>
            </a:extLst>
          </p:cNvPr>
          <p:cNvSpPr txBox="1"/>
          <p:nvPr/>
        </p:nvSpPr>
        <p:spPr>
          <a:xfrm>
            <a:off x="6581780" y="106552"/>
            <a:ext cx="5454604" cy="400110"/>
          </a:xfrm>
          <a:prstGeom prst="rect">
            <a:avLst/>
          </a:prstGeom>
          <a:solidFill>
            <a:schemeClr val="accent4">
              <a:lumMod val="20000"/>
              <a:lumOff val="80000"/>
            </a:schemeClr>
          </a:solidFill>
        </p:spPr>
        <p:txBody>
          <a:bodyPr wrap="square" rtlCol="0">
            <a:spAutoFit/>
          </a:bodyPr>
          <a:lstStyle/>
          <a:p>
            <a:r>
              <a:rPr lang="en-CA" sz="2000" dirty="0"/>
              <a:t>How do I get to the </a:t>
            </a:r>
            <a:r>
              <a:rPr lang="en-CA" sz="2000" b="1" dirty="0"/>
              <a:t>Courses Registration Website</a:t>
            </a:r>
            <a:r>
              <a:rPr lang="en-CA" sz="2000" dirty="0"/>
              <a:t>? </a:t>
            </a:r>
          </a:p>
        </p:txBody>
      </p:sp>
      <p:sp>
        <p:nvSpPr>
          <p:cNvPr id="18" name="TextBox 17">
            <a:extLst>
              <a:ext uri="{FF2B5EF4-FFF2-40B4-BE49-F238E27FC236}">
                <a16:creationId xmlns:a16="http://schemas.microsoft.com/office/drawing/2014/main" id="{368AB18C-5D88-4BAA-A576-13C28EB52C48}"/>
              </a:ext>
            </a:extLst>
          </p:cNvPr>
          <p:cNvSpPr txBox="1"/>
          <p:nvPr/>
        </p:nvSpPr>
        <p:spPr>
          <a:xfrm>
            <a:off x="6581780" y="501337"/>
            <a:ext cx="5454604" cy="400110"/>
          </a:xfrm>
          <a:prstGeom prst="rect">
            <a:avLst/>
          </a:prstGeom>
          <a:solidFill>
            <a:schemeClr val="accent4">
              <a:lumMod val="20000"/>
              <a:lumOff val="80000"/>
            </a:schemeClr>
          </a:solidFill>
        </p:spPr>
        <p:txBody>
          <a:bodyPr wrap="square" rtlCol="0">
            <a:spAutoFit/>
          </a:bodyPr>
          <a:lstStyle/>
          <a:p>
            <a:r>
              <a:rPr lang="en-CA" sz="2000" b="1" dirty="0"/>
              <a:t>First</a:t>
            </a:r>
            <a:r>
              <a:rPr lang="en-CA" sz="2000" dirty="0"/>
              <a:t>, open up your favorite web browser. </a:t>
            </a:r>
          </a:p>
        </p:txBody>
      </p:sp>
      <p:pic>
        <p:nvPicPr>
          <p:cNvPr id="20" name="Picture 19">
            <a:extLst>
              <a:ext uri="{FF2B5EF4-FFF2-40B4-BE49-F238E27FC236}">
                <a16:creationId xmlns:a16="http://schemas.microsoft.com/office/drawing/2014/main" id="{734A85BC-53E8-40C1-AA37-BF6CFE2084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0468" y="1005492"/>
            <a:ext cx="8958844" cy="5794842"/>
          </a:xfrm>
          <a:prstGeom prst="rect">
            <a:avLst/>
          </a:prstGeom>
        </p:spPr>
      </p:pic>
      <p:sp>
        <p:nvSpPr>
          <p:cNvPr id="21" name="TextBox 20">
            <a:extLst>
              <a:ext uri="{FF2B5EF4-FFF2-40B4-BE49-F238E27FC236}">
                <a16:creationId xmlns:a16="http://schemas.microsoft.com/office/drawing/2014/main" id="{08FC6E9F-484C-4589-BBE2-C3DF3B973206}"/>
              </a:ext>
            </a:extLst>
          </p:cNvPr>
          <p:cNvSpPr txBox="1"/>
          <p:nvPr/>
        </p:nvSpPr>
        <p:spPr>
          <a:xfrm>
            <a:off x="197708" y="2393276"/>
            <a:ext cx="7257535" cy="523220"/>
          </a:xfrm>
          <a:prstGeom prst="rect">
            <a:avLst/>
          </a:prstGeom>
          <a:solidFill>
            <a:schemeClr val="accent4">
              <a:lumMod val="20000"/>
              <a:lumOff val="80000"/>
            </a:schemeClr>
          </a:solidFill>
        </p:spPr>
        <p:txBody>
          <a:bodyPr wrap="square" rtlCol="0">
            <a:spAutoFit/>
          </a:bodyPr>
          <a:lstStyle/>
          <a:p>
            <a:r>
              <a:rPr lang="en-CA" sz="2000" b="1" dirty="0"/>
              <a:t>Second</a:t>
            </a:r>
            <a:r>
              <a:rPr lang="en-CA" sz="2000" dirty="0"/>
              <a:t>, type in the address bar the URL, </a:t>
            </a:r>
            <a:r>
              <a:rPr lang="en-CA" sz="2800" b="1" dirty="0"/>
              <a:t>nitha.com/courses</a:t>
            </a:r>
          </a:p>
        </p:txBody>
      </p:sp>
      <p:cxnSp>
        <p:nvCxnSpPr>
          <p:cNvPr id="23" name="Straight Arrow Connector 22">
            <a:extLst>
              <a:ext uri="{FF2B5EF4-FFF2-40B4-BE49-F238E27FC236}">
                <a16:creationId xmlns:a16="http://schemas.microsoft.com/office/drawing/2014/main" id="{C67011A5-A911-49D1-9709-A585D025032D}"/>
              </a:ext>
            </a:extLst>
          </p:cNvPr>
          <p:cNvCxnSpPr>
            <a:cxnSpLocks/>
          </p:cNvCxnSpPr>
          <p:nvPr/>
        </p:nvCxnSpPr>
        <p:spPr>
          <a:xfrm flipV="1">
            <a:off x="2702011" y="1565189"/>
            <a:ext cx="667265" cy="988541"/>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CF3B71A8-D524-48A0-915D-E86FDB6ED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6345" y="1381962"/>
            <a:ext cx="1473016" cy="203175"/>
          </a:xfrm>
          <a:prstGeom prst="rect">
            <a:avLst/>
          </a:prstGeom>
        </p:spPr>
      </p:pic>
      <p:cxnSp>
        <p:nvCxnSpPr>
          <p:cNvPr id="29" name="Straight Arrow Connector 28">
            <a:extLst>
              <a:ext uri="{FF2B5EF4-FFF2-40B4-BE49-F238E27FC236}">
                <a16:creationId xmlns:a16="http://schemas.microsoft.com/office/drawing/2014/main" id="{C573F64F-D1C0-4E54-A51B-9D801A500CD4}"/>
              </a:ext>
            </a:extLst>
          </p:cNvPr>
          <p:cNvCxnSpPr>
            <a:cxnSpLocks/>
          </p:cNvCxnSpPr>
          <p:nvPr/>
        </p:nvCxnSpPr>
        <p:spPr>
          <a:xfrm>
            <a:off x="4909240" y="1474573"/>
            <a:ext cx="2760562" cy="666874"/>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87F105A-C605-484B-9EFC-4C057DB6BFEE}"/>
              </a:ext>
            </a:extLst>
          </p:cNvPr>
          <p:cNvSpPr txBox="1"/>
          <p:nvPr/>
        </p:nvSpPr>
        <p:spPr>
          <a:xfrm>
            <a:off x="7669802" y="2141447"/>
            <a:ext cx="3991053" cy="400110"/>
          </a:xfrm>
          <a:prstGeom prst="rect">
            <a:avLst/>
          </a:prstGeom>
          <a:solidFill>
            <a:schemeClr val="accent4">
              <a:lumMod val="20000"/>
              <a:lumOff val="80000"/>
            </a:schemeClr>
          </a:solidFill>
        </p:spPr>
        <p:txBody>
          <a:bodyPr wrap="square" rtlCol="0">
            <a:spAutoFit/>
          </a:bodyPr>
          <a:lstStyle>
            <a:defPPr>
              <a:defRPr lang="en-US"/>
            </a:defPPr>
            <a:lvl1pPr>
              <a:defRPr sz="2000" b="1"/>
            </a:lvl1pPr>
          </a:lstStyle>
          <a:p>
            <a:r>
              <a:rPr lang="en-CA" b="0" dirty="0"/>
              <a:t>Finally, press </a:t>
            </a:r>
            <a:r>
              <a:rPr lang="en-CA" dirty="0"/>
              <a:t>ENTER </a:t>
            </a:r>
            <a:r>
              <a:rPr lang="en-CA" b="0" dirty="0"/>
              <a:t>on our keyboard</a:t>
            </a:r>
          </a:p>
        </p:txBody>
      </p:sp>
    </p:spTree>
    <p:extLst>
      <p:ext uri="{BB962C8B-B14F-4D97-AF65-F5344CB8AC3E}">
        <p14:creationId xmlns:p14="http://schemas.microsoft.com/office/powerpoint/2010/main" val="231450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1+#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par>
                                <p:cTn id="25" presetID="22" presetClass="entr" presetSubtype="4" fill="hold" nodeType="withEffect">
                                  <p:stCondLst>
                                    <p:cond delay="100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left)">
                                      <p:cBhvr>
                                        <p:cTn id="4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21" grpId="0" animBg="1"/>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3254" y="1621687"/>
            <a:ext cx="8003491" cy="5197072"/>
          </a:xfrm>
          <a:prstGeom prst="rect">
            <a:avLst/>
          </a:prstGeom>
        </p:spPr>
      </p:pic>
      <p:sp>
        <p:nvSpPr>
          <p:cNvPr id="4" name="TextBox 3"/>
          <p:cNvSpPr txBox="1"/>
          <p:nvPr/>
        </p:nvSpPr>
        <p:spPr>
          <a:xfrm>
            <a:off x="82253" y="135308"/>
            <a:ext cx="3289597"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Next step … Import the CSV data.</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4900" y="1702656"/>
            <a:ext cx="5463721" cy="3913594"/>
          </a:xfrm>
          <a:prstGeom prst="rect">
            <a:avLst/>
          </a:prstGeom>
        </p:spPr>
      </p:pic>
      <p:sp>
        <p:nvSpPr>
          <p:cNvPr id="6" name="TextBox 5"/>
          <p:cNvSpPr txBox="1"/>
          <p:nvPr/>
        </p:nvSpPr>
        <p:spPr>
          <a:xfrm>
            <a:off x="247649" y="1162050"/>
            <a:ext cx="3705225" cy="646331"/>
          </a:xfrm>
          <a:prstGeom prst="rect">
            <a:avLst/>
          </a:prstGeom>
          <a:noFill/>
          <a:ln w="19050">
            <a:solidFill>
              <a:srgbClr val="00B0F0"/>
            </a:solidFill>
          </a:ln>
        </p:spPr>
        <p:txBody>
          <a:bodyPr wrap="square" rtlCol="0">
            <a:spAutoFit/>
          </a:bodyPr>
          <a:lstStyle/>
          <a:p>
            <a:pPr marL="342900" indent="-342900">
              <a:buFont typeface="+mj-lt"/>
              <a:buAutoNum type="arabicPeriod"/>
            </a:pPr>
            <a:r>
              <a:rPr lang="en-CA" dirty="0"/>
              <a:t>Uncheck </a:t>
            </a:r>
            <a:r>
              <a:rPr lang="en-CA" b="1" i="1" dirty="0"/>
              <a:t>Tab</a:t>
            </a:r>
          </a:p>
          <a:p>
            <a:pPr marL="342900" indent="-342900">
              <a:buFont typeface="+mj-lt"/>
              <a:buAutoNum type="arabicPeriod"/>
            </a:pPr>
            <a:r>
              <a:rPr lang="en-CA" dirty="0"/>
              <a:t>Check </a:t>
            </a:r>
            <a:r>
              <a:rPr lang="en-CA" b="1" i="1" dirty="0"/>
              <a:t>Comma</a:t>
            </a:r>
            <a:r>
              <a:rPr lang="en-CA" dirty="0"/>
              <a:t> </a:t>
            </a:r>
          </a:p>
        </p:txBody>
      </p:sp>
      <p:cxnSp>
        <p:nvCxnSpPr>
          <p:cNvPr id="8" name="Straight Arrow Connector 7"/>
          <p:cNvCxnSpPr/>
          <p:nvPr/>
        </p:nvCxnSpPr>
        <p:spPr>
          <a:xfrm>
            <a:off x="1905000" y="1352550"/>
            <a:ext cx="3200400" cy="1285875"/>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47649" y="5120759"/>
            <a:ext cx="3705225" cy="369332"/>
          </a:xfrm>
          <a:prstGeom prst="rect">
            <a:avLst/>
          </a:prstGeom>
          <a:noFill/>
          <a:ln w="19050">
            <a:solidFill>
              <a:srgbClr val="00B050"/>
            </a:solidFill>
          </a:ln>
        </p:spPr>
        <p:txBody>
          <a:bodyPr wrap="square" rtlCol="0">
            <a:spAutoFit/>
          </a:bodyPr>
          <a:lstStyle/>
          <a:p>
            <a:pPr marL="342900" indent="-342900">
              <a:buFont typeface="+mj-lt"/>
              <a:buAutoNum type="arabicPeriod" startAt="2"/>
            </a:pPr>
            <a:r>
              <a:rPr lang="en-CA" dirty="0"/>
              <a:t>Click on </a:t>
            </a:r>
            <a:r>
              <a:rPr lang="en-CA" b="1" i="1" dirty="0"/>
              <a:t>Next</a:t>
            </a:r>
            <a:endParaRPr lang="en-CA" dirty="0"/>
          </a:p>
        </p:txBody>
      </p:sp>
      <p:cxnSp>
        <p:nvCxnSpPr>
          <p:cNvPr id="13" name="Straight Arrow Connector 12"/>
          <p:cNvCxnSpPr>
            <a:stCxn id="10" idx="3"/>
          </p:cNvCxnSpPr>
          <p:nvPr/>
        </p:nvCxnSpPr>
        <p:spPr>
          <a:xfrm>
            <a:off x="3952874" y="5305425"/>
            <a:ext cx="4857751" cy="11430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038350" y="1637391"/>
            <a:ext cx="3067050" cy="137143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6719420" y="479720"/>
            <a:ext cx="4597880" cy="369332"/>
          </a:xfrm>
          <a:prstGeom prst="rect">
            <a:avLst/>
          </a:prstGeom>
          <a:noFill/>
          <a:ln w="19050">
            <a:solidFill>
              <a:srgbClr val="00B0F0"/>
            </a:solidFill>
          </a:ln>
        </p:spPr>
        <p:txBody>
          <a:bodyPr wrap="square" rtlCol="0">
            <a:spAutoFit/>
          </a:bodyPr>
          <a:lstStyle/>
          <a:p>
            <a:r>
              <a:rPr lang="en-CA" dirty="0"/>
              <a:t>this is a CSV (</a:t>
            </a:r>
            <a:r>
              <a:rPr lang="en-CA" b="1" dirty="0"/>
              <a:t>C</a:t>
            </a:r>
            <a:r>
              <a:rPr lang="en-CA" dirty="0"/>
              <a:t>omma </a:t>
            </a:r>
            <a:r>
              <a:rPr lang="en-CA" b="1" dirty="0"/>
              <a:t>S</a:t>
            </a:r>
            <a:r>
              <a:rPr lang="en-CA" dirty="0"/>
              <a:t>eparated </a:t>
            </a:r>
            <a:r>
              <a:rPr lang="en-CA" b="1" dirty="0"/>
              <a:t>V</a:t>
            </a:r>
            <a:r>
              <a:rPr lang="en-CA" dirty="0"/>
              <a:t>alues) file.</a:t>
            </a:r>
          </a:p>
        </p:txBody>
      </p:sp>
      <p:grpSp>
        <p:nvGrpSpPr>
          <p:cNvPr id="16" name="Group 15"/>
          <p:cNvGrpSpPr/>
          <p:nvPr/>
        </p:nvGrpSpPr>
        <p:grpSpPr>
          <a:xfrm>
            <a:off x="5546785" y="678064"/>
            <a:ext cx="1172635" cy="2330764"/>
            <a:chOff x="5546785" y="678064"/>
            <a:chExt cx="1172635" cy="2330764"/>
          </a:xfrm>
        </p:grpSpPr>
        <p:cxnSp>
          <p:nvCxnSpPr>
            <p:cNvPr id="7" name="Straight Arrow Connector 6"/>
            <p:cNvCxnSpPr/>
            <p:nvPr/>
          </p:nvCxnSpPr>
          <p:spPr>
            <a:xfrm flipV="1">
              <a:off x="5546785" y="678064"/>
              <a:ext cx="1172635" cy="233076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rot="17838993">
              <a:off x="5844287" y="1046180"/>
              <a:ext cx="974785" cy="369332"/>
            </a:xfrm>
            <a:prstGeom prst="rect">
              <a:avLst/>
            </a:prstGeom>
            <a:noFill/>
          </p:spPr>
          <p:txBody>
            <a:bodyPr wrap="square" rtlCol="0">
              <a:spAutoFit/>
            </a:bodyPr>
            <a:lstStyle/>
            <a:p>
              <a:r>
                <a:rPr lang="en-CA" dirty="0"/>
                <a:t>because</a:t>
              </a:r>
            </a:p>
          </p:txBody>
        </p:sp>
      </p:grpSp>
    </p:spTree>
    <p:extLst>
      <p:ext uri="{BB962C8B-B14F-4D97-AF65-F5344CB8AC3E}">
        <p14:creationId xmlns:p14="http://schemas.microsoft.com/office/powerpoint/2010/main" val="129861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1500"/>
                            </p:stCondLst>
                            <p:childTnLst>
                              <p:par>
                                <p:cTn id="18" presetID="53" presetClass="entr" presetSubtype="16"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par>
                          <p:cTn id="23" fill="hold">
                            <p:stCondLst>
                              <p:cond delay="2000"/>
                            </p:stCondLst>
                            <p:childTnLst>
                              <p:par>
                                <p:cTn id="24" presetID="22" presetClass="entr" presetSubtype="4"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down)">
                                      <p:cBhvr>
                                        <p:cTn id="26" dur="500"/>
                                        <p:tgtEl>
                                          <p:spTgt spid="16"/>
                                        </p:tgtEl>
                                      </p:cBhvr>
                                    </p:animEffect>
                                  </p:childTnLst>
                                </p:cTn>
                              </p:par>
                            </p:childTnLst>
                          </p:cTn>
                        </p:par>
                        <p:par>
                          <p:cTn id="27" fill="hold">
                            <p:stCondLst>
                              <p:cond delay="2500"/>
                            </p:stCondLst>
                            <p:childTnLst>
                              <p:par>
                                <p:cTn id="28" presetID="22" presetClass="entr" presetSubtype="8" fill="hold" grpId="0" nodeType="after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left)">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1000" fill="hold"/>
                                        <p:tgtEl>
                                          <p:spTgt spid="10"/>
                                        </p:tgtEl>
                                        <p:attrNameLst>
                                          <p:attrName>ppt_w</p:attrName>
                                        </p:attrNameLst>
                                      </p:cBhvr>
                                      <p:tavLst>
                                        <p:tav tm="0">
                                          <p:val>
                                            <p:fltVal val="0"/>
                                          </p:val>
                                        </p:tav>
                                        <p:tav tm="100000">
                                          <p:val>
                                            <p:strVal val="#ppt_w"/>
                                          </p:val>
                                        </p:tav>
                                      </p:tavLst>
                                    </p:anim>
                                    <p:anim calcmode="lin" valueType="num">
                                      <p:cBhvr>
                                        <p:cTn id="36" dur="1000" fill="hold"/>
                                        <p:tgtEl>
                                          <p:spTgt spid="10"/>
                                        </p:tgtEl>
                                        <p:attrNameLst>
                                          <p:attrName>ppt_h</p:attrName>
                                        </p:attrNameLst>
                                      </p:cBhvr>
                                      <p:tavLst>
                                        <p:tav tm="0">
                                          <p:val>
                                            <p:fltVal val="0"/>
                                          </p:val>
                                        </p:tav>
                                        <p:tav tm="100000">
                                          <p:val>
                                            <p:strVal val="#ppt_h"/>
                                          </p:val>
                                        </p:tav>
                                      </p:tavLst>
                                    </p:anim>
                                    <p:anim calcmode="lin" valueType="num">
                                      <p:cBhvr>
                                        <p:cTn id="37" dur="1000" fill="hold"/>
                                        <p:tgtEl>
                                          <p:spTgt spid="10"/>
                                        </p:tgtEl>
                                        <p:attrNameLst>
                                          <p:attrName>style.rotation</p:attrName>
                                        </p:attrNameLst>
                                      </p:cBhvr>
                                      <p:tavLst>
                                        <p:tav tm="0">
                                          <p:val>
                                            <p:fltVal val="90"/>
                                          </p:val>
                                        </p:tav>
                                        <p:tav tm="100000">
                                          <p:val>
                                            <p:fltVal val="0"/>
                                          </p:val>
                                        </p:tav>
                                      </p:tavLst>
                                    </p:anim>
                                    <p:animEffect transition="in" filter="fade">
                                      <p:cBhvr>
                                        <p:cTn id="38" dur="1000"/>
                                        <p:tgtEl>
                                          <p:spTgt spid="10"/>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3254" y="1621687"/>
            <a:ext cx="8003491" cy="5197072"/>
          </a:xfrm>
          <a:prstGeom prst="rect">
            <a:avLst/>
          </a:prstGeom>
        </p:spPr>
      </p:pic>
      <p:sp>
        <p:nvSpPr>
          <p:cNvPr id="23" name="Rounded Rectangle 22"/>
          <p:cNvSpPr/>
          <p:nvPr/>
        </p:nvSpPr>
        <p:spPr>
          <a:xfrm>
            <a:off x="276224" y="4810125"/>
            <a:ext cx="3609976" cy="8382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276224" y="3962400"/>
            <a:ext cx="3609976" cy="523875"/>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276224" y="2599939"/>
            <a:ext cx="3609976" cy="1061352"/>
          </a:xfrm>
          <a:prstGeom prst="roundRect">
            <a:avLst/>
          </a:prstGeom>
          <a:solidFill>
            <a:srgbClr val="00B0F0">
              <a:alpha val="4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247649" y="1162050"/>
            <a:ext cx="3705225" cy="4524315"/>
          </a:xfrm>
          <a:prstGeom prst="rect">
            <a:avLst/>
          </a:prstGeom>
          <a:noFill/>
          <a:ln w="19050">
            <a:solidFill>
              <a:srgbClr val="00B0F0"/>
            </a:solidFill>
          </a:ln>
        </p:spPr>
        <p:txBody>
          <a:bodyPr wrap="square" rtlCol="0">
            <a:spAutoFit/>
          </a:bodyPr>
          <a:lstStyle/>
          <a:p>
            <a:r>
              <a:rPr lang="en-CA" dirty="0"/>
              <a:t>With the </a:t>
            </a:r>
            <a:r>
              <a:rPr lang="en-CA" b="1" i="1" dirty="0"/>
              <a:t>Column data format</a:t>
            </a:r>
            <a:r>
              <a:rPr lang="en-CA" dirty="0"/>
              <a:t> group you can choose the </a:t>
            </a:r>
            <a:r>
              <a:rPr lang="en-CA" b="1" dirty="0"/>
              <a:t>data format</a:t>
            </a:r>
            <a:r>
              <a:rPr lang="en-CA" dirty="0"/>
              <a:t> (also called </a:t>
            </a:r>
            <a:r>
              <a:rPr lang="en-CA" b="1" i="1" dirty="0"/>
              <a:t>data type</a:t>
            </a:r>
            <a:r>
              <a:rPr lang="en-CA" dirty="0"/>
              <a:t>) of the selected column.</a:t>
            </a:r>
          </a:p>
          <a:p>
            <a:endParaRPr lang="en-CA" dirty="0"/>
          </a:p>
          <a:p>
            <a:r>
              <a:rPr lang="en-CA" dirty="0"/>
              <a:t>Since the </a:t>
            </a:r>
            <a:r>
              <a:rPr lang="en-CA" b="1" dirty="0" err="1"/>
              <a:t>Ref_Date</a:t>
            </a:r>
            <a:r>
              <a:rPr lang="en-CA" dirty="0"/>
              <a:t> column is selected, then the data format selection would be applied to that column.</a:t>
            </a:r>
          </a:p>
          <a:p>
            <a:endParaRPr lang="en-CA" dirty="0"/>
          </a:p>
          <a:p>
            <a:r>
              <a:rPr lang="en-CA" dirty="0"/>
              <a:t>Since this is not a valid date format, we can leave it at </a:t>
            </a:r>
            <a:r>
              <a:rPr lang="en-CA" b="1" i="1" dirty="0"/>
              <a:t>General.</a:t>
            </a:r>
          </a:p>
          <a:p>
            <a:endParaRPr lang="en-CA" b="1" i="1" dirty="0"/>
          </a:p>
          <a:p>
            <a:r>
              <a:rPr lang="en-CA" dirty="0"/>
              <a:t>In fact no column needs to have its’ data format set.  They can all be left at </a:t>
            </a:r>
            <a:r>
              <a:rPr lang="en-CA" b="1" i="1" dirty="0"/>
              <a:t>General</a:t>
            </a:r>
            <a:r>
              <a:rPr lang="en-CA" dirty="0"/>
              <a:t>.</a:t>
            </a:r>
          </a:p>
        </p:txBody>
      </p:sp>
      <p:sp>
        <p:nvSpPr>
          <p:cNvPr id="4" name="TextBox 3"/>
          <p:cNvSpPr txBox="1"/>
          <p:nvPr/>
        </p:nvSpPr>
        <p:spPr>
          <a:xfrm>
            <a:off x="82253" y="135308"/>
            <a:ext cx="3289597"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Next step … Import the CSV data.</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4900" y="1701584"/>
            <a:ext cx="5463721" cy="3913594"/>
          </a:xfrm>
          <a:prstGeom prst="rect">
            <a:avLst/>
          </a:prstGeom>
        </p:spPr>
      </p:pic>
      <p:cxnSp>
        <p:nvCxnSpPr>
          <p:cNvPr id="8" name="Straight Arrow Connector 7"/>
          <p:cNvCxnSpPr/>
          <p:nvPr/>
        </p:nvCxnSpPr>
        <p:spPr>
          <a:xfrm>
            <a:off x="3952874" y="1338538"/>
            <a:ext cx="1028701" cy="88078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18" idx="3"/>
          </p:cNvCxnSpPr>
          <p:nvPr/>
        </p:nvCxnSpPr>
        <p:spPr>
          <a:xfrm>
            <a:off x="3886200" y="3130615"/>
            <a:ext cx="1365022" cy="1033869"/>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981575" y="2219325"/>
            <a:ext cx="1600200" cy="990600"/>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p:cNvSpPr txBox="1"/>
          <p:nvPr/>
        </p:nvSpPr>
        <p:spPr>
          <a:xfrm>
            <a:off x="247649" y="6189558"/>
            <a:ext cx="3705225" cy="369332"/>
          </a:xfrm>
          <a:prstGeom prst="rect">
            <a:avLst/>
          </a:prstGeom>
          <a:noFill/>
          <a:ln w="19050">
            <a:solidFill>
              <a:schemeClr val="accent2"/>
            </a:solidFill>
          </a:ln>
        </p:spPr>
        <p:txBody>
          <a:bodyPr wrap="square" rtlCol="0">
            <a:spAutoFit/>
          </a:bodyPr>
          <a:lstStyle/>
          <a:p>
            <a:r>
              <a:rPr lang="en-CA" dirty="0"/>
              <a:t>Click on </a:t>
            </a:r>
            <a:r>
              <a:rPr lang="en-CA" b="1" i="1" dirty="0"/>
              <a:t>Finish</a:t>
            </a:r>
            <a:endParaRPr lang="en-CA" dirty="0"/>
          </a:p>
        </p:txBody>
      </p:sp>
      <p:cxnSp>
        <p:nvCxnSpPr>
          <p:cNvPr id="26" name="Straight Arrow Connector 25"/>
          <p:cNvCxnSpPr>
            <a:stCxn id="24" idx="3"/>
          </p:cNvCxnSpPr>
          <p:nvPr/>
        </p:nvCxnSpPr>
        <p:spPr>
          <a:xfrm flipV="1">
            <a:off x="3952874" y="5419414"/>
            <a:ext cx="5667376" cy="9548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638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childTnLst>
                          </p:cTn>
                        </p:par>
                        <p:par>
                          <p:cTn id="30" fill="hold">
                            <p:stCondLst>
                              <p:cond delay="500"/>
                            </p:stCondLst>
                            <p:childTnLst>
                              <p:par>
                                <p:cTn id="31" presetID="53" presetClass="entr" presetSubtype="16"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p:cTn id="40" dur="500" fill="hold"/>
                                        <p:tgtEl>
                                          <p:spTgt spid="22"/>
                                        </p:tgtEl>
                                        <p:attrNameLst>
                                          <p:attrName>ppt_w</p:attrName>
                                        </p:attrNameLst>
                                      </p:cBhvr>
                                      <p:tavLst>
                                        <p:tav tm="0">
                                          <p:val>
                                            <p:fltVal val="0"/>
                                          </p:val>
                                        </p:tav>
                                        <p:tav tm="100000">
                                          <p:val>
                                            <p:strVal val="#ppt_w"/>
                                          </p:val>
                                        </p:tav>
                                      </p:tavLst>
                                    </p:anim>
                                    <p:anim calcmode="lin" valueType="num">
                                      <p:cBhvr>
                                        <p:cTn id="41" dur="500" fill="hold"/>
                                        <p:tgtEl>
                                          <p:spTgt spid="22"/>
                                        </p:tgtEl>
                                        <p:attrNameLst>
                                          <p:attrName>ppt_h</p:attrName>
                                        </p:attrNameLst>
                                      </p:cBhvr>
                                      <p:tavLst>
                                        <p:tav tm="0">
                                          <p:val>
                                            <p:fltVal val="0"/>
                                          </p:val>
                                        </p:tav>
                                        <p:tav tm="100000">
                                          <p:val>
                                            <p:strVal val="#ppt_h"/>
                                          </p:val>
                                        </p:tav>
                                      </p:tavLst>
                                    </p:anim>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p:cTn id="47" dur="500" fill="hold"/>
                                        <p:tgtEl>
                                          <p:spTgt spid="23"/>
                                        </p:tgtEl>
                                        <p:attrNameLst>
                                          <p:attrName>ppt_w</p:attrName>
                                        </p:attrNameLst>
                                      </p:cBhvr>
                                      <p:tavLst>
                                        <p:tav tm="0">
                                          <p:val>
                                            <p:fltVal val="0"/>
                                          </p:val>
                                        </p:tav>
                                        <p:tav tm="100000">
                                          <p:val>
                                            <p:strVal val="#ppt_w"/>
                                          </p:val>
                                        </p:tav>
                                      </p:tavLst>
                                    </p:anim>
                                    <p:anim calcmode="lin" valueType="num">
                                      <p:cBhvr>
                                        <p:cTn id="48" dur="500" fill="hold"/>
                                        <p:tgtEl>
                                          <p:spTgt spid="23"/>
                                        </p:tgtEl>
                                        <p:attrNameLst>
                                          <p:attrName>ppt_h</p:attrName>
                                        </p:attrNameLst>
                                      </p:cBhvr>
                                      <p:tavLst>
                                        <p:tav tm="0">
                                          <p:val>
                                            <p:fltVal val="0"/>
                                          </p:val>
                                        </p:tav>
                                        <p:tav tm="100000">
                                          <p:val>
                                            <p:strVal val="#ppt_h"/>
                                          </p:val>
                                        </p:tav>
                                      </p:tavLst>
                                    </p:anim>
                                    <p:animEffect transition="in" filter="fade">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 calcmode="lin" valueType="num">
                                      <p:cBhvr>
                                        <p:cTn id="54" dur="500" fill="hold"/>
                                        <p:tgtEl>
                                          <p:spTgt spid="24"/>
                                        </p:tgtEl>
                                        <p:attrNameLst>
                                          <p:attrName>ppt_w</p:attrName>
                                        </p:attrNameLst>
                                      </p:cBhvr>
                                      <p:tavLst>
                                        <p:tav tm="0">
                                          <p:val>
                                            <p:fltVal val="0"/>
                                          </p:val>
                                        </p:tav>
                                        <p:tav tm="100000">
                                          <p:val>
                                            <p:strVal val="#ppt_w"/>
                                          </p:val>
                                        </p:tav>
                                      </p:tavLst>
                                    </p:anim>
                                    <p:anim calcmode="lin" valueType="num">
                                      <p:cBhvr>
                                        <p:cTn id="55" dur="500" fill="hold"/>
                                        <p:tgtEl>
                                          <p:spTgt spid="24"/>
                                        </p:tgtEl>
                                        <p:attrNameLst>
                                          <p:attrName>ppt_h</p:attrName>
                                        </p:attrNameLst>
                                      </p:cBhvr>
                                      <p:tavLst>
                                        <p:tav tm="0">
                                          <p:val>
                                            <p:fltVal val="0"/>
                                          </p:val>
                                        </p:tav>
                                        <p:tav tm="100000">
                                          <p:val>
                                            <p:strVal val="#ppt_h"/>
                                          </p:val>
                                        </p:tav>
                                      </p:tavLst>
                                    </p:anim>
                                    <p:animEffect transition="in" filter="fade">
                                      <p:cBhvr>
                                        <p:cTn id="56" dur="500"/>
                                        <p:tgtEl>
                                          <p:spTgt spid="24"/>
                                        </p:tgtEl>
                                      </p:cBhvr>
                                    </p:animEffect>
                                  </p:childTnLst>
                                </p:cTn>
                              </p:par>
                            </p:childTnLst>
                          </p:cTn>
                        </p:par>
                        <p:par>
                          <p:cTn id="57" fill="hold">
                            <p:stCondLst>
                              <p:cond delay="500"/>
                            </p:stCondLst>
                            <p:childTnLst>
                              <p:par>
                                <p:cTn id="58" presetID="53" presetClass="entr" presetSubtype="16" fill="hold" nodeType="afterEffect">
                                  <p:stCondLst>
                                    <p:cond delay="0"/>
                                  </p:stCondLst>
                                  <p:childTnLst>
                                    <p:set>
                                      <p:cBhvr>
                                        <p:cTn id="59" dur="1" fill="hold">
                                          <p:stCondLst>
                                            <p:cond delay="0"/>
                                          </p:stCondLst>
                                        </p:cTn>
                                        <p:tgtEl>
                                          <p:spTgt spid="26"/>
                                        </p:tgtEl>
                                        <p:attrNameLst>
                                          <p:attrName>style.visibility</p:attrName>
                                        </p:attrNameLst>
                                      </p:cBhvr>
                                      <p:to>
                                        <p:strVal val="visible"/>
                                      </p:to>
                                    </p:set>
                                    <p:anim calcmode="lin" valueType="num">
                                      <p:cBhvr>
                                        <p:cTn id="60" dur="500" fill="hold"/>
                                        <p:tgtEl>
                                          <p:spTgt spid="26"/>
                                        </p:tgtEl>
                                        <p:attrNameLst>
                                          <p:attrName>ppt_w</p:attrName>
                                        </p:attrNameLst>
                                      </p:cBhvr>
                                      <p:tavLst>
                                        <p:tav tm="0">
                                          <p:val>
                                            <p:fltVal val="0"/>
                                          </p:val>
                                        </p:tav>
                                        <p:tav tm="100000">
                                          <p:val>
                                            <p:strVal val="#ppt_w"/>
                                          </p:val>
                                        </p:tav>
                                      </p:tavLst>
                                    </p:anim>
                                    <p:anim calcmode="lin" valueType="num">
                                      <p:cBhvr>
                                        <p:cTn id="61" dur="500" fill="hold"/>
                                        <p:tgtEl>
                                          <p:spTgt spid="26"/>
                                        </p:tgtEl>
                                        <p:attrNameLst>
                                          <p:attrName>ppt_h</p:attrName>
                                        </p:attrNameLst>
                                      </p:cBhvr>
                                      <p:tavLst>
                                        <p:tav tm="0">
                                          <p:val>
                                            <p:fltVal val="0"/>
                                          </p:val>
                                        </p:tav>
                                        <p:tav tm="100000">
                                          <p:val>
                                            <p:strVal val="#ppt_h"/>
                                          </p:val>
                                        </p:tav>
                                      </p:tavLst>
                                    </p:anim>
                                    <p:animEffect transition="in" filter="fade">
                                      <p:cBhvr>
                                        <p:cTn id="6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2" grpId="0" animBg="1"/>
      <p:bldP spid="18" grpId="0" animBg="1"/>
      <p:bldP spid="6" grpId="0" animBg="1"/>
      <p:bldP spid="7" grpId="0" animBg="1"/>
      <p:bldP spid="2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5403" y="1347695"/>
            <a:ext cx="8131477" cy="5468758"/>
          </a:xfrm>
          <a:prstGeom prst="rect">
            <a:avLst/>
          </a:prstGeom>
        </p:spPr>
      </p:pic>
      <p:sp>
        <p:nvSpPr>
          <p:cNvPr id="4" name="TextBox 3"/>
          <p:cNvSpPr txBox="1"/>
          <p:nvPr/>
        </p:nvSpPr>
        <p:spPr>
          <a:xfrm>
            <a:off x="82253" y="135308"/>
            <a:ext cx="3289597"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Next step … Import the CSV data.</a:t>
            </a: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5074" y="3563523"/>
            <a:ext cx="2019093" cy="1152662"/>
          </a:xfrm>
          <a:prstGeom prst="rect">
            <a:avLst/>
          </a:prstGeom>
        </p:spPr>
      </p:pic>
      <p:sp>
        <p:nvSpPr>
          <p:cNvPr id="20" name="TextBox 19"/>
          <p:cNvSpPr txBox="1"/>
          <p:nvPr/>
        </p:nvSpPr>
        <p:spPr>
          <a:xfrm>
            <a:off x="5200545" y="504640"/>
            <a:ext cx="4210155" cy="369332"/>
          </a:xfrm>
          <a:prstGeom prst="rect">
            <a:avLst/>
          </a:prstGeom>
          <a:noFill/>
          <a:ln w="19050">
            <a:solidFill>
              <a:srgbClr val="7030A0"/>
            </a:solidFill>
          </a:ln>
        </p:spPr>
        <p:txBody>
          <a:bodyPr wrap="square" rtlCol="0">
            <a:spAutoFit/>
          </a:bodyPr>
          <a:lstStyle/>
          <a:p>
            <a:r>
              <a:rPr lang="en-CA" dirty="0"/>
              <a:t>Place the data on the </a:t>
            </a:r>
            <a:r>
              <a:rPr lang="en-CA" b="1" i="1" dirty="0"/>
              <a:t>Data </a:t>
            </a:r>
            <a:r>
              <a:rPr lang="en-CA" dirty="0"/>
              <a:t>sheet in cell A1</a:t>
            </a:r>
          </a:p>
        </p:txBody>
      </p:sp>
      <p:cxnSp>
        <p:nvCxnSpPr>
          <p:cNvPr id="23" name="Straight Arrow Connector 22"/>
          <p:cNvCxnSpPr>
            <a:stCxn id="20" idx="2"/>
          </p:cNvCxnSpPr>
          <p:nvPr/>
        </p:nvCxnSpPr>
        <p:spPr>
          <a:xfrm flipH="1">
            <a:off x="6953250" y="873972"/>
            <a:ext cx="352373" cy="310747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82254" y="1621687"/>
            <a:ext cx="3737272" cy="646331"/>
          </a:xfrm>
          <a:prstGeom prst="rect">
            <a:avLst/>
          </a:prstGeom>
          <a:noFill/>
          <a:ln w="19050">
            <a:solidFill>
              <a:srgbClr val="00B050"/>
            </a:solidFill>
          </a:ln>
        </p:spPr>
        <p:txBody>
          <a:bodyPr wrap="square" rtlCol="0">
            <a:spAutoFit/>
          </a:bodyPr>
          <a:lstStyle/>
          <a:p>
            <a:r>
              <a:rPr lang="en-CA" dirty="0"/>
              <a:t>Now we have all the data for both spreadsheets.</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5402" y="1347695"/>
            <a:ext cx="8131477" cy="5468758"/>
          </a:xfrm>
          <a:prstGeom prst="rect">
            <a:avLst/>
          </a:prstGeom>
        </p:spPr>
      </p:pic>
    </p:spTree>
    <p:extLst>
      <p:ext uri="{BB962C8B-B14F-4D97-AF65-F5344CB8AC3E}">
        <p14:creationId xmlns:p14="http://schemas.microsoft.com/office/powerpoint/2010/main" val="220525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500" fill="hold"/>
                                        <p:tgtEl>
                                          <p:spTgt spid="23"/>
                                        </p:tgtEl>
                                        <p:attrNameLst>
                                          <p:attrName>ppt_w</p:attrName>
                                        </p:attrNameLst>
                                      </p:cBhvr>
                                      <p:tavLst>
                                        <p:tav tm="0">
                                          <p:val>
                                            <p:fltVal val="0"/>
                                          </p:val>
                                        </p:tav>
                                        <p:tav tm="100000">
                                          <p:val>
                                            <p:strVal val="#ppt_w"/>
                                          </p:val>
                                        </p:tav>
                                      </p:tavLst>
                                    </p:anim>
                                    <p:anim calcmode="lin" valueType="num">
                                      <p:cBhvr>
                                        <p:cTn id="15" dur="500" fill="hold"/>
                                        <p:tgtEl>
                                          <p:spTgt spid="23"/>
                                        </p:tgtEl>
                                        <p:attrNameLst>
                                          <p:attrName>ppt_h</p:attrName>
                                        </p:attrNameLst>
                                      </p:cBhvr>
                                      <p:tavLst>
                                        <p:tav tm="0">
                                          <p:val>
                                            <p:fltVal val="0"/>
                                          </p:val>
                                        </p:tav>
                                        <p:tav tm="100000">
                                          <p:val>
                                            <p:strVal val="#ppt_h"/>
                                          </p:val>
                                        </p:tav>
                                      </p:tavLst>
                                    </p:anim>
                                    <p:animEffect transition="in" filter="fade">
                                      <p:cBhvr>
                                        <p:cTn id="16" dur="500"/>
                                        <p:tgtEl>
                                          <p:spTgt spid="23"/>
                                        </p:tgtEl>
                                      </p:cBhvr>
                                    </p:animEffect>
                                  </p:childTnLst>
                                </p:cTn>
                              </p:par>
                            </p:childTnLst>
                          </p:cTn>
                        </p:par>
                        <p:par>
                          <p:cTn id="17" fill="hold">
                            <p:stCondLst>
                              <p:cond delay="1500"/>
                            </p:stCondLst>
                            <p:childTnLst>
                              <p:par>
                                <p:cTn id="18" presetID="1" presetClass="entr" presetSubtype="0"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xit" presetSubtype="1" fill="hold" nodeType="clickEffect">
                                  <p:stCondLst>
                                    <p:cond delay="0"/>
                                  </p:stCondLst>
                                  <p:childTnLst>
                                    <p:animEffect transition="out" filter="wipe(up)">
                                      <p:cBhvr>
                                        <p:cTn id="23" dur="500"/>
                                        <p:tgtEl>
                                          <p:spTgt spid="23"/>
                                        </p:tgtEl>
                                      </p:cBhvr>
                                    </p:animEffect>
                                    <p:set>
                                      <p:cBhvr>
                                        <p:cTn id="24" dur="1" fill="hold">
                                          <p:stCondLst>
                                            <p:cond delay="499"/>
                                          </p:stCondLst>
                                        </p:cTn>
                                        <p:tgtEl>
                                          <p:spTgt spid="23"/>
                                        </p:tgtEl>
                                        <p:attrNameLst>
                                          <p:attrName>style.visibility</p:attrName>
                                        </p:attrNameLst>
                                      </p:cBhvr>
                                      <p:to>
                                        <p:strVal val="hidden"/>
                                      </p:to>
                                    </p:set>
                                  </p:childTnLst>
                                </p:cTn>
                              </p:par>
                              <p:par>
                                <p:cTn id="25" presetID="3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1000" fill="hold"/>
                                        <p:tgtEl>
                                          <p:spTgt spid="3"/>
                                        </p:tgtEl>
                                        <p:attrNameLst>
                                          <p:attrName>ppt_w</p:attrName>
                                        </p:attrNameLst>
                                      </p:cBhvr>
                                      <p:tavLst>
                                        <p:tav tm="0">
                                          <p:val>
                                            <p:fltVal val="0"/>
                                          </p:val>
                                        </p:tav>
                                        <p:tav tm="100000">
                                          <p:val>
                                            <p:strVal val="#ppt_w"/>
                                          </p:val>
                                        </p:tav>
                                      </p:tavLst>
                                    </p:anim>
                                    <p:anim calcmode="lin" valueType="num">
                                      <p:cBhvr>
                                        <p:cTn id="28" dur="1000" fill="hold"/>
                                        <p:tgtEl>
                                          <p:spTgt spid="3"/>
                                        </p:tgtEl>
                                        <p:attrNameLst>
                                          <p:attrName>ppt_h</p:attrName>
                                        </p:attrNameLst>
                                      </p:cBhvr>
                                      <p:tavLst>
                                        <p:tav tm="0">
                                          <p:val>
                                            <p:fltVal val="0"/>
                                          </p:val>
                                        </p:tav>
                                        <p:tav tm="100000">
                                          <p:val>
                                            <p:strVal val="#ppt_h"/>
                                          </p:val>
                                        </p:tav>
                                      </p:tavLst>
                                    </p:anim>
                                    <p:anim calcmode="lin" valueType="num">
                                      <p:cBhvr>
                                        <p:cTn id="29" dur="1000" fill="hold"/>
                                        <p:tgtEl>
                                          <p:spTgt spid="3"/>
                                        </p:tgtEl>
                                        <p:attrNameLst>
                                          <p:attrName>style.rotation</p:attrName>
                                        </p:attrNameLst>
                                      </p:cBhvr>
                                      <p:tavLst>
                                        <p:tav tm="0">
                                          <p:val>
                                            <p:fltVal val="90"/>
                                          </p:val>
                                        </p:tav>
                                        <p:tav tm="100000">
                                          <p:val>
                                            <p:fltVal val="0"/>
                                          </p:val>
                                        </p:tav>
                                      </p:tavLst>
                                    </p:anim>
                                    <p:animEffect transition="in" filter="fade">
                                      <p:cBhvr>
                                        <p:cTn id="30" dur="1000"/>
                                        <p:tgtEl>
                                          <p:spTgt spid="3"/>
                                        </p:tgtEl>
                                      </p:cBhvr>
                                    </p:animEffect>
                                  </p:childTnLst>
                                </p:cTn>
                              </p:par>
                              <p:par>
                                <p:cTn id="31" presetID="1"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552824" y="2232711"/>
            <a:ext cx="8049975" cy="230832"/>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ounded Rectangle 42"/>
          <p:cNvSpPr/>
          <p:nvPr/>
        </p:nvSpPr>
        <p:spPr>
          <a:xfrm>
            <a:off x="3552824" y="2509404"/>
            <a:ext cx="8049976" cy="230832"/>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ounded Rectangle 43"/>
          <p:cNvSpPr/>
          <p:nvPr/>
        </p:nvSpPr>
        <p:spPr>
          <a:xfrm>
            <a:off x="3552824" y="2779376"/>
            <a:ext cx="8049976" cy="230832"/>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TextBox 41"/>
          <p:cNvSpPr txBox="1"/>
          <p:nvPr/>
        </p:nvSpPr>
        <p:spPr>
          <a:xfrm>
            <a:off x="2359970" y="1880797"/>
            <a:ext cx="9335640" cy="1200329"/>
          </a:xfrm>
          <a:prstGeom prst="rect">
            <a:avLst/>
          </a:prstGeom>
          <a:noFill/>
        </p:spPr>
        <p:txBody>
          <a:bodyPr wrap="square" rtlCol="0">
            <a:spAutoFit/>
          </a:bodyPr>
          <a:lstStyle/>
          <a:p>
            <a:r>
              <a:rPr lang="en-CA" i="1" dirty="0"/>
              <a:t>For all database functions the format is … </a:t>
            </a:r>
            <a:r>
              <a:rPr lang="en-CA" b="1" i="1" dirty="0"/>
              <a:t>Database_Function(Database, Field, Criteria)</a:t>
            </a:r>
          </a:p>
          <a:p>
            <a:r>
              <a:rPr lang="en-CA" b="1" i="1" dirty="0"/>
              <a:t>Database</a:t>
            </a:r>
            <a:r>
              <a:rPr lang="en-CA" dirty="0"/>
              <a:t> = The range of cells you want to apply the criteria against, usually the entire table.</a:t>
            </a:r>
          </a:p>
          <a:p>
            <a:pPr marL="434975"/>
            <a:r>
              <a:rPr lang="en-CA" b="1" i="1" dirty="0"/>
              <a:t>Field</a:t>
            </a:r>
            <a:r>
              <a:rPr lang="en-CA" dirty="0"/>
              <a:t> = The column in the database against which the criteria is applied to produce the result.</a:t>
            </a:r>
          </a:p>
          <a:p>
            <a:pPr marL="200025"/>
            <a:r>
              <a:rPr lang="en-CA" b="1" i="1" dirty="0"/>
              <a:t>Criteria</a:t>
            </a:r>
            <a:r>
              <a:rPr lang="en-CA" dirty="0"/>
              <a:t> = The cell or range of cells that contain your criteria, the conditions.</a:t>
            </a:r>
          </a:p>
        </p:txBody>
      </p:sp>
      <p:sp>
        <p:nvSpPr>
          <p:cNvPr id="6" name="Rectangle 5"/>
          <p:cNvSpPr/>
          <p:nvPr/>
        </p:nvSpPr>
        <p:spPr>
          <a:xfrm>
            <a:off x="71917" y="1863380"/>
            <a:ext cx="11623693" cy="4807386"/>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179665" y="2598843"/>
            <a:ext cx="2037017" cy="381000"/>
          </a:xfrm>
          <a:prstGeom prst="rect">
            <a:avLst/>
          </a:prstGeom>
          <a:solidFill>
            <a:schemeClr val="bg1"/>
          </a:solidFill>
          <a:ln>
            <a:noFill/>
          </a:ln>
          <a:effectLst>
            <a:glow rad="101600">
              <a:schemeClr val="accent3">
                <a:satMod val="175000"/>
                <a:alpha val="40000"/>
              </a:schemeClr>
            </a:glow>
            <a:softEdge rad="63500"/>
          </a:effectLst>
        </p:spPr>
        <p:txBody>
          <a:bodyPr wrap="square" rtlCol="0">
            <a:spAutoFit/>
          </a:bodyPr>
          <a:lstStyle/>
          <a:p>
            <a:r>
              <a:rPr lang="en-CA" dirty="0"/>
              <a:t>Database functions</a:t>
            </a:r>
          </a:p>
        </p:txBody>
      </p:sp>
      <p:sp>
        <p:nvSpPr>
          <p:cNvPr id="10" name="TextBox 9"/>
          <p:cNvSpPr txBox="1"/>
          <p:nvPr/>
        </p:nvSpPr>
        <p:spPr>
          <a:xfrm>
            <a:off x="210788" y="3086877"/>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DAVERAGE</a:t>
            </a:r>
          </a:p>
        </p:txBody>
      </p:sp>
      <p:sp>
        <p:nvSpPr>
          <p:cNvPr id="11" name="TextBox 10"/>
          <p:cNvSpPr txBox="1"/>
          <p:nvPr/>
        </p:nvSpPr>
        <p:spPr>
          <a:xfrm>
            <a:off x="210788" y="3788569"/>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DCOUNT </a:t>
            </a:r>
          </a:p>
        </p:txBody>
      </p:sp>
      <p:sp>
        <p:nvSpPr>
          <p:cNvPr id="12" name="TextBox 11"/>
          <p:cNvSpPr txBox="1"/>
          <p:nvPr/>
        </p:nvSpPr>
        <p:spPr>
          <a:xfrm>
            <a:off x="210788" y="4523042"/>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DCOUNTA</a:t>
            </a:r>
          </a:p>
        </p:txBody>
      </p:sp>
      <p:sp>
        <p:nvSpPr>
          <p:cNvPr id="13" name="TextBox 12"/>
          <p:cNvSpPr txBox="1"/>
          <p:nvPr/>
        </p:nvSpPr>
        <p:spPr>
          <a:xfrm>
            <a:off x="210788" y="5722023"/>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DMAX</a:t>
            </a:r>
          </a:p>
        </p:txBody>
      </p:sp>
      <p:sp>
        <p:nvSpPr>
          <p:cNvPr id="2" name="TextBox 1"/>
          <p:cNvSpPr txBox="1"/>
          <p:nvPr/>
        </p:nvSpPr>
        <p:spPr>
          <a:xfrm>
            <a:off x="333375" y="285750"/>
            <a:ext cx="8886826"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vl1pPr algn="ctr"/>
          </a:lstStyle>
          <a:p>
            <a:pPr marL="285750" indent="-285750" algn="l">
              <a:buFont typeface="Wingdings" panose="05000000000000000000" pitchFamily="2" charset="2"/>
              <a:buChar char="Ø"/>
            </a:pPr>
            <a:r>
              <a:rPr lang="en-CA" dirty="0"/>
              <a:t>Select the </a:t>
            </a:r>
            <a:r>
              <a:rPr lang="en-CA" b="1" dirty="0"/>
              <a:t>Formulas</a:t>
            </a:r>
            <a:r>
              <a:rPr lang="en-CA" dirty="0"/>
              <a:t> sheet. If you don’t have it opened, then please open it up at this time.</a:t>
            </a:r>
          </a:p>
        </p:txBody>
      </p:sp>
      <p:sp>
        <p:nvSpPr>
          <p:cNvPr id="4" name="TextBox 3"/>
          <p:cNvSpPr txBox="1"/>
          <p:nvPr/>
        </p:nvSpPr>
        <p:spPr>
          <a:xfrm>
            <a:off x="52953" y="1117425"/>
            <a:ext cx="4327458" cy="369332"/>
          </a:xfrm>
          <a:prstGeom prst="rect">
            <a:avLst/>
          </a:prstGeom>
          <a:noFill/>
        </p:spPr>
        <p:txBody>
          <a:bodyPr wrap="square" rtlCol="0">
            <a:spAutoFit/>
          </a:bodyPr>
          <a:lstStyle/>
          <a:p>
            <a:r>
              <a:rPr lang="en-CA" dirty="0"/>
              <a:t>The following is a list of database functions:</a:t>
            </a:r>
          </a:p>
        </p:txBody>
      </p:sp>
      <p:sp>
        <p:nvSpPr>
          <p:cNvPr id="28" name="TextBox 27"/>
          <p:cNvSpPr txBox="1"/>
          <p:nvPr/>
        </p:nvSpPr>
        <p:spPr>
          <a:xfrm>
            <a:off x="211780" y="5257515"/>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DGET</a:t>
            </a:r>
          </a:p>
        </p:txBody>
      </p:sp>
      <p:sp>
        <p:nvSpPr>
          <p:cNvPr id="29" name="TextBox 28"/>
          <p:cNvSpPr txBox="1"/>
          <p:nvPr/>
        </p:nvSpPr>
        <p:spPr>
          <a:xfrm>
            <a:off x="1883794" y="3064307"/>
            <a:ext cx="9719006" cy="646331"/>
          </a:xfrm>
          <a:prstGeom prst="rect">
            <a:avLst/>
          </a:prstGeom>
          <a:solidFill>
            <a:schemeClr val="bg1">
              <a:lumMod val="95000"/>
            </a:schemeClr>
          </a:solidFill>
          <a:ln>
            <a:noFill/>
          </a:ln>
        </p:spPr>
        <p:txBody>
          <a:bodyPr wrap="square" rtlCol="0">
            <a:spAutoFit/>
          </a:bodyPr>
          <a:lstStyle/>
          <a:p>
            <a:r>
              <a:rPr lang="en-CA" dirty="0"/>
              <a:t>Averages the values of the specified cells, list or database that matches the conditions you have set and returns a numeric value.  </a:t>
            </a:r>
          </a:p>
        </p:txBody>
      </p:sp>
      <p:sp>
        <p:nvSpPr>
          <p:cNvPr id="30" name="TextBox 29"/>
          <p:cNvSpPr txBox="1"/>
          <p:nvPr/>
        </p:nvSpPr>
        <p:spPr>
          <a:xfrm>
            <a:off x="1883793" y="3765999"/>
            <a:ext cx="9719007" cy="646331"/>
          </a:xfrm>
          <a:prstGeom prst="rect">
            <a:avLst/>
          </a:prstGeom>
          <a:solidFill>
            <a:schemeClr val="bg1">
              <a:lumMod val="95000"/>
            </a:schemeClr>
          </a:solidFill>
          <a:ln>
            <a:noFill/>
          </a:ln>
        </p:spPr>
        <p:txBody>
          <a:bodyPr wrap="square" rtlCol="0">
            <a:spAutoFit/>
          </a:bodyPr>
          <a:lstStyle/>
          <a:p>
            <a:r>
              <a:rPr lang="en-CA" dirty="0"/>
              <a:t>Counts the number of cells containing data or records containing data that match the search criteria you provide and returns a positive integer.</a:t>
            </a:r>
          </a:p>
        </p:txBody>
      </p:sp>
      <p:sp>
        <p:nvSpPr>
          <p:cNvPr id="31" name="TextBox 30"/>
          <p:cNvSpPr txBox="1"/>
          <p:nvPr/>
        </p:nvSpPr>
        <p:spPr>
          <a:xfrm>
            <a:off x="1883794" y="4500472"/>
            <a:ext cx="9720000" cy="646331"/>
          </a:xfrm>
          <a:prstGeom prst="rect">
            <a:avLst/>
          </a:prstGeom>
          <a:solidFill>
            <a:schemeClr val="bg1">
              <a:lumMod val="95000"/>
            </a:schemeClr>
          </a:solidFill>
          <a:ln>
            <a:noFill/>
          </a:ln>
        </p:spPr>
        <p:txBody>
          <a:bodyPr wrap="square" rtlCol="0">
            <a:spAutoFit/>
          </a:bodyPr>
          <a:lstStyle/>
          <a:p>
            <a:r>
              <a:rPr lang="en-CA" dirty="0"/>
              <a:t>Counts the number of cells containing nonblank cells or records containing nonblank cells that match the search criteria you provide and returns a positive integer.</a:t>
            </a:r>
          </a:p>
        </p:txBody>
      </p:sp>
      <p:sp>
        <p:nvSpPr>
          <p:cNvPr id="32" name="TextBox 31"/>
          <p:cNvSpPr txBox="1"/>
          <p:nvPr/>
        </p:nvSpPr>
        <p:spPr>
          <a:xfrm>
            <a:off x="1883794" y="5699453"/>
            <a:ext cx="9720000" cy="646331"/>
          </a:xfrm>
          <a:prstGeom prst="rect">
            <a:avLst/>
          </a:prstGeom>
          <a:solidFill>
            <a:schemeClr val="bg1">
              <a:lumMod val="95000"/>
            </a:schemeClr>
          </a:solidFill>
          <a:ln>
            <a:noFill/>
          </a:ln>
        </p:spPr>
        <p:txBody>
          <a:bodyPr wrap="square" rtlCol="0">
            <a:spAutoFit/>
          </a:bodyPr>
          <a:lstStyle/>
          <a:p>
            <a:r>
              <a:rPr lang="en-CA" dirty="0"/>
              <a:t>Returns the largest number in the field of records in the database that matches the criteria you provide.</a:t>
            </a:r>
          </a:p>
        </p:txBody>
      </p:sp>
      <p:sp>
        <p:nvSpPr>
          <p:cNvPr id="40" name="TextBox 39"/>
          <p:cNvSpPr txBox="1"/>
          <p:nvPr/>
        </p:nvSpPr>
        <p:spPr>
          <a:xfrm>
            <a:off x="1884786" y="5234945"/>
            <a:ext cx="9720000" cy="381000"/>
          </a:xfrm>
          <a:prstGeom prst="rect">
            <a:avLst/>
          </a:prstGeom>
          <a:solidFill>
            <a:schemeClr val="bg1">
              <a:lumMod val="95000"/>
            </a:schemeClr>
          </a:solidFill>
          <a:ln>
            <a:noFill/>
          </a:ln>
        </p:spPr>
        <p:txBody>
          <a:bodyPr wrap="square" rtlCol="0">
            <a:spAutoFit/>
          </a:bodyPr>
          <a:lstStyle/>
          <a:p>
            <a:r>
              <a:rPr lang="en-CA" dirty="0"/>
              <a:t>Gets from a database a single record that matches the criteria you provide.</a:t>
            </a:r>
          </a:p>
        </p:txBody>
      </p:sp>
      <p:sp>
        <p:nvSpPr>
          <p:cNvPr id="41" name="TextBox 40"/>
          <p:cNvSpPr txBox="1"/>
          <p:nvPr/>
        </p:nvSpPr>
        <p:spPr>
          <a:xfrm>
            <a:off x="52953" y="1880797"/>
            <a:ext cx="2307017" cy="369332"/>
          </a:xfrm>
          <a:prstGeom prst="rect">
            <a:avLst/>
          </a:prstGeom>
          <a:noFill/>
        </p:spPr>
        <p:txBody>
          <a:bodyPr wrap="square" rtlCol="0">
            <a:spAutoFit/>
          </a:bodyPr>
          <a:lstStyle/>
          <a:p>
            <a:pPr algn="r"/>
            <a:r>
              <a:rPr lang="en-CA" dirty="0"/>
              <a:t>Function Parameters:</a:t>
            </a:r>
          </a:p>
        </p:txBody>
      </p:sp>
      <p:cxnSp>
        <p:nvCxnSpPr>
          <p:cNvPr id="14" name="Straight Arrow Connector 13"/>
          <p:cNvCxnSpPr/>
          <p:nvPr/>
        </p:nvCxnSpPr>
        <p:spPr>
          <a:xfrm flipV="1">
            <a:off x="2216682" y="1238250"/>
            <a:ext cx="3307818" cy="769361"/>
          </a:xfrm>
          <a:prstGeom prst="straightConnector1">
            <a:avLst/>
          </a:prstGeom>
          <a:ln w="1905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Horizontal Scroll 16"/>
          <p:cNvSpPr/>
          <p:nvPr/>
        </p:nvSpPr>
        <p:spPr>
          <a:xfrm>
            <a:off x="5524500" y="712099"/>
            <a:ext cx="6372225" cy="894751"/>
          </a:xfrm>
          <a:prstGeom prst="horizontalScroll">
            <a:avLst/>
          </a:prstGeom>
          <a:blipFill dpi="0" rotWithShape="1">
            <a:blip r:embed="rId2">
              <a:alphaModFix amt="20000"/>
            </a:blip>
            <a:srcRect/>
            <a:tile tx="0" ty="0" sx="100000" sy="100000" flip="none" algn="tl"/>
          </a:blipFill>
          <a:ln>
            <a:solidFill>
              <a:srgbClr val="D09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solidFill>
                  <a:schemeClr val="tx1"/>
                </a:solidFill>
              </a:rPr>
              <a:t>Parameter – A parameter is a constant or variable value.  In this case, it is the data that you pass to a function.</a:t>
            </a:r>
          </a:p>
        </p:txBody>
      </p:sp>
    </p:spTree>
    <p:extLst>
      <p:ext uri="{BB962C8B-B14F-4D97-AF65-F5344CB8AC3E}">
        <p14:creationId xmlns:p14="http://schemas.microsoft.com/office/powerpoint/2010/main" val="242642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par>
                          <p:cTn id="19" fill="hold">
                            <p:stCondLst>
                              <p:cond delay="1000"/>
                            </p:stCondLst>
                            <p:childTnLst>
                              <p:par>
                                <p:cTn id="20" presetID="2" presetClass="entr" presetSubtype="4"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par>
                          <p:cTn id="24" fill="hold">
                            <p:stCondLst>
                              <p:cond delay="1500"/>
                            </p:stCondLst>
                            <p:childTnLst>
                              <p:par>
                                <p:cTn id="25" presetID="2" presetClass="entr" presetSubtype="4" fill="hold" grpId="0" nodeType="after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500" fill="hold"/>
                                        <p:tgtEl>
                                          <p:spTgt spid="41"/>
                                        </p:tgtEl>
                                        <p:attrNameLst>
                                          <p:attrName>ppt_x</p:attrName>
                                        </p:attrNameLst>
                                      </p:cBhvr>
                                      <p:tavLst>
                                        <p:tav tm="0">
                                          <p:val>
                                            <p:strVal val="#ppt_x"/>
                                          </p:val>
                                        </p:tav>
                                        <p:tav tm="100000">
                                          <p:val>
                                            <p:strVal val="#ppt_x"/>
                                          </p:val>
                                        </p:tav>
                                      </p:tavLst>
                                    </p:anim>
                                    <p:anim calcmode="lin" valueType="num">
                                      <p:cBhvr additive="base">
                                        <p:cTn id="28" dur="500" fill="hold"/>
                                        <p:tgtEl>
                                          <p:spTgt spid="41"/>
                                        </p:tgtEl>
                                        <p:attrNameLst>
                                          <p:attrName>ppt_y</p:attrName>
                                        </p:attrNameLst>
                                      </p:cBhvr>
                                      <p:tavLst>
                                        <p:tav tm="0">
                                          <p:val>
                                            <p:strVal val="1+#ppt_h/2"/>
                                          </p:val>
                                        </p:tav>
                                        <p:tav tm="100000">
                                          <p:val>
                                            <p:strVal val="#ppt_y"/>
                                          </p:val>
                                        </p:tav>
                                      </p:tavLst>
                                    </p:anim>
                                  </p:childTnLst>
                                </p:cTn>
                              </p:par>
                            </p:childTnLst>
                          </p:cTn>
                        </p:par>
                        <p:par>
                          <p:cTn id="29" fill="hold">
                            <p:stCondLst>
                              <p:cond delay="2000"/>
                            </p:stCondLst>
                            <p:childTnLst>
                              <p:par>
                                <p:cTn id="30" presetID="2" presetClass="entr" presetSubtype="8" fill="hold" grpId="0" nodeType="after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additive="base">
                                        <p:cTn id="32" dur="500" fill="hold"/>
                                        <p:tgtEl>
                                          <p:spTgt spid="42"/>
                                        </p:tgtEl>
                                        <p:attrNameLst>
                                          <p:attrName>ppt_x</p:attrName>
                                        </p:attrNameLst>
                                      </p:cBhvr>
                                      <p:tavLst>
                                        <p:tav tm="0">
                                          <p:val>
                                            <p:strVal val="0-#ppt_w/2"/>
                                          </p:val>
                                        </p:tav>
                                        <p:tav tm="100000">
                                          <p:val>
                                            <p:strVal val="#ppt_x"/>
                                          </p:val>
                                        </p:tav>
                                      </p:tavLst>
                                    </p:anim>
                                    <p:anim calcmode="lin" valueType="num">
                                      <p:cBhvr additive="base">
                                        <p:cTn id="33" dur="500" fill="hold"/>
                                        <p:tgtEl>
                                          <p:spTgt spid="42"/>
                                        </p:tgtEl>
                                        <p:attrNameLst>
                                          <p:attrName>ppt_y</p:attrName>
                                        </p:attrNameLst>
                                      </p:cBhvr>
                                      <p:tavLst>
                                        <p:tav tm="0">
                                          <p:val>
                                            <p:strVal val="#ppt_y"/>
                                          </p:val>
                                        </p:tav>
                                        <p:tav tm="100000">
                                          <p:val>
                                            <p:strVal val="#ppt_y"/>
                                          </p:val>
                                        </p:tav>
                                      </p:tavLst>
                                    </p:anim>
                                  </p:childTnLst>
                                </p:cTn>
                              </p:par>
                            </p:childTnLst>
                          </p:cTn>
                        </p:par>
                        <p:par>
                          <p:cTn id="34" fill="hold">
                            <p:stCondLst>
                              <p:cond delay="2500"/>
                            </p:stCondLst>
                            <p:childTnLst>
                              <p:par>
                                <p:cTn id="35" presetID="53" presetClass="entr" presetSubtype="16"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childTnLst>
                          </p:cTn>
                        </p:par>
                        <p:par>
                          <p:cTn id="40" fill="hold">
                            <p:stCondLst>
                              <p:cond delay="3000"/>
                            </p:stCondLst>
                            <p:childTnLst>
                              <p:par>
                                <p:cTn id="41" presetID="16" presetClass="entr" presetSubtype="21"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1+#ppt_w/2"/>
                                          </p:val>
                                        </p:tav>
                                        <p:tav tm="100000">
                                          <p:val>
                                            <p:strVal val="#ppt_x"/>
                                          </p:val>
                                        </p:tav>
                                      </p:tavLst>
                                    </p:anim>
                                    <p:anim calcmode="lin" valueType="num">
                                      <p:cBhvr additive="base">
                                        <p:cTn id="4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43"/>
                                        </p:tgtEl>
                                        <p:attrNameLst>
                                          <p:attrName>style.visibility</p:attrName>
                                        </p:attrNameLst>
                                      </p:cBhvr>
                                      <p:to>
                                        <p:strVal val="visible"/>
                                      </p:to>
                                    </p:set>
                                    <p:anim calcmode="lin" valueType="num">
                                      <p:cBhvr additive="base">
                                        <p:cTn id="54" dur="500" fill="hold"/>
                                        <p:tgtEl>
                                          <p:spTgt spid="43"/>
                                        </p:tgtEl>
                                        <p:attrNameLst>
                                          <p:attrName>ppt_x</p:attrName>
                                        </p:attrNameLst>
                                      </p:cBhvr>
                                      <p:tavLst>
                                        <p:tav tm="0">
                                          <p:val>
                                            <p:strVal val="1+#ppt_w/2"/>
                                          </p:val>
                                        </p:tav>
                                        <p:tav tm="100000">
                                          <p:val>
                                            <p:strVal val="#ppt_x"/>
                                          </p:val>
                                        </p:tav>
                                      </p:tavLst>
                                    </p:anim>
                                    <p:anim calcmode="lin" valueType="num">
                                      <p:cBhvr additive="base">
                                        <p:cTn id="55"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2" fill="hold" grpId="0" nodeType="clickEffect">
                                  <p:stCondLst>
                                    <p:cond delay="0"/>
                                  </p:stCondLst>
                                  <p:childTnLst>
                                    <p:set>
                                      <p:cBhvr>
                                        <p:cTn id="59" dur="1" fill="hold">
                                          <p:stCondLst>
                                            <p:cond delay="0"/>
                                          </p:stCondLst>
                                        </p:cTn>
                                        <p:tgtEl>
                                          <p:spTgt spid="44"/>
                                        </p:tgtEl>
                                        <p:attrNameLst>
                                          <p:attrName>style.visibility</p:attrName>
                                        </p:attrNameLst>
                                      </p:cBhvr>
                                      <p:to>
                                        <p:strVal val="visible"/>
                                      </p:to>
                                    </p:set>
                                    <p:anim calcmode="lin" valueType="num">
                                      <p:cBhvr additive="base">
                                        <p:cTn id="60" dur="500" fill="hold"/>
                                        <p:tgtEl>
                                          <p:spTgt spid="44"/>
                                        </p:tgtEl>
                                        <p:attrNameLst>
                                          <p:attrName>ppt_x</p:attrName>
                                        </p:attrNameLst>
                                      </p:cBhvr>
                                      <p:tavLst>
                                        <p:tav tm="0">
                                          <p:val>
                                            <p:strVal val="1+#ppt_w/2"/>
                                          </p:val>
                                        </p:tav>
                                        <p:tav tm="100000">
                                          <p:val>
                                            <p:strVal val="#ppt_x"/>
                                          </p:val>
                                        </p:tav>
                                      </p:tavLst>
                                    </p:anim>
                                    <p:anim calcmode="lin" valueType="num">
                                      <p:cBhvr additive="base">
                                        <p:cTn id="61"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barn(inVertical)">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additive="base">
                                        <p:cTn id="71" dur="500" fill="hold"/>
                                        <p:tgtEl>
                                          <p:spTgt spid="10"/>
                                        </p:tgtEl>
                                        <p:attrNameLst>
                                          <p:attrName>ppt_x</p:attrName>
                                        </p:attrNameLst>
                                      </p:cBhvr>
                                      <p:tavLst>
                                        <p:tav tm="0">
                                          <p:val>
                                            <p:strVal val="0-#ppt_w/2"/>
                                          </p:val>
                                        </p:tav>
                                        <p:tav tm="100000">
                                          <p:val>
                                            <p:strVal val="#ppt_x"/>
                                          </p:val>
                                        </p:tav>
                                      </p:tavLst>
                                    </p:anim>
                                    <p:anim calcmode="lin" valueType="num">
                                      <p:cBhvr additive="base">
                                        <p:cTn id="72" dur="500" fill="hold"/>
                                        <p:tgtEl>
                                          <p:spTgt spid="10"/>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 calcmode="lin" valueType="num">
                                      <p:cBhvr additive="base">
                                        <p:cTn id="75" dur="500" fill="hold"/>
                                        <p:tgtEl>
                                          <p:spTgt spid="29"/>
                                        </p:tgtEl>
                                        <p:attrNameLst>
                                          <p:attrName>ppt_x</p:attrName>
                                        </p:attrNameLst>
                                      </p:cBhvr>
                                      <p:tavLst>
                                        <p:tav tm="0">
                                          <p:val>
                                            <p:strVal val="1+#ppt_w/2"/>
                                          </p:val>
                                        </p:tav>
                                        <p:tav tm="100000">
                                          <p:val>
                                            <p:strVal val="#ppt_x"/>
                                          </p:val>
                                        </p:tav>
                                      </p:tavLst>
                                    </p:anim>
                                    <p:anim calcmode="lin" valueType="num">
                                      <p:cBhvr additive="base">
                                        <p:cTn id="76"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1"/>
                                        </p:tgtEl>
                                        <p:attrNameLst>
                                          <p:attrName>style.visibility</p:attrName>
                                        </p:attrNameLst>
                                      </p:cBhvr>
                                      <p:to>
                                        <p:strVal val="visible"/>
                                      </p:to>
                                    </p:set>
                                    <p:anim calcmode="lin" valueType="num">
                                      <p:cBhvr additive="base">
                                        <p:cTn id="81" dur="500" fill="hold"/>
                                        <p:tgtEl>
                                          <p:spTgt spid="11"/>
                                        </p:tgtEl>
                                        <p:attrNameLst>
                                          <p:attrName>ppt_x</p:attrName>
                                        </p:attrNameLst>
                                      </p:cBhvr>
                                      <p:tavLst>
                                        <p:tav tm="0">
                                          <p:val>
                                            <p:strVal val="#ppt_x"/>
                                          </p:val>
                                        </p:tav>
                                        <p:tav tm="100000">
                                          <p:val>
                                            <p:strVal val="#ppt_x"/>
                                          </p:val>
                                        </p:tav>
                                      </p:tavLst>
                                    </p:anim>
                                    <p:anim calcmode="lin" valueType="num">
                                      <p:cBhvr additive="base">
                                        <p:cTn id="82" dur="500" fill="hold"/>
                                        <p:tgtEl>
                                          <p:spTgt spid="11"/>
                                        </p:tgtEl>
                                        <p:attrNameLst>
                                          <p:attrName>ppt_y</p:attrName>
                                        </p:attrNameLst>
                                      </p:cBhvr>
                                      <p:tavLst>
                                        <p:tav tm="0">
                                          <p:val>
                                            <p:strVal val="1+#ppt_h/2"/>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30"/>
                                        </p:tgtEl>
                                        <p:attrNameLst>
                                          <p:attrName>style.visibility</p:attrName>
                                        </p:attrNameLst>
                                      </p:cBhvr>
                                      <p:to>
                                        <p:strVal val="visible"/>
                                      </p:to>
                                    </p:set>
                                    <p:anim calcmode="lin" valueType="num">
                                      <p:cBhvr additive="base">
                                        <p:cTn id="85" dur="500" fill="hold"/>
                                        <p:tgtEl>
                                          <p:spTgt spid="30"/>
                                        </p:tgtEl>
                                        <p:attrNameLst>
                                          <p:attrName>ppt_x</p:attrName>
                                        </p:attrNameLst>
                                      </p:cBhvr>
                                      <p:tavLst>
                                        <p:tav tm="0">
                                          <p:val>
                                            <p:strVal val="1+#ppt_w/2"/>
                                          </p:val>
                                        </p:tav>
                                        <p:tav tm="100000">
                                          <p:val>
                                            <p:strVal val="#ppt_x"/>
                                          </p:val>
                                        </p:tav>
                                      </p:tavLst>
                                    </p:anim>
                                    <p:anim calcmode="lin" valueType="num">
                                      <p:cBhvr additive="base">
                                        <p:cTn id="86"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2"/>
                                        </p:tgtEl>
                                        <p:attrNameLst>
                                          <p:attrName>style.visibility</p:attrName>
                                        </p:attrNameLst>
                                      </p:cBhvr>
                                      <p:to>
                                        <p:strVal val="visible"/>
                                      </p:to>
                                    </p:set>
                                    <p:anim calcmode="lin" valueType="num">
                                      <p:cBhvr additive="base">
                                        <p:cTn id="91" dur="500" fill="hold"/>
                                        <p:tgtEl>
                                          <p:spTgt spid="12"/>
                                        </p:tgtEl>
                                        <p:attrNameLst>
                                          <p:attrName>ppt_x</p:attrName>
                                        </p:attrNameLst>
                                      </p:cBhvr>
                                      <p:tavLst>
                                        <p:tav tm="0">
                                          <p:val>
                                            <p:strVal val="#ppt_x"/>
                                          </p:val>
                                        </p:tav>
                                        <p:tav tm="100000">
                                          <p:val>
                                            <p:strVal val="#ppt_x"/>
                                          </p:val>
                                        </p:tav>
                                      </p:tavLst>
                                    </p:anim>
                                    <p:anim calcmode="lin" valueType="num">
                                      <p:cBhvr additive="base">
                                        <p:cTn id="92" dur="500" fill="hold"/>
                                        <p:tgtEl>
                                          <p:spTgt spid="12"/>
                                        </p:tgtEl>
                                        <p:attrNameLst>
                                          <p:attrName>ppt_y</p:attrName>
                                        </p:attrNameLst>
                                      </p:cBhvr>
                                      <p:tavLst>
                                        <p:tav tm="0">
                                          <p:val>
                                            <p:strVal val="1+#ppt_h/2"/>
                                          </p:val>
                                        </p:tav>
                                        <p:tav tm="100000">
                                          <p:val>
                                            <p:strVal val="#ppt_y"/>
                                          </p:val>
                                        </p:tav>
                                      </p:tavLst>
                                    </p:anim>
                                  </p:childTnLst>
                                </p:cTn>
                              </p:par>
                              <p:par>
                                <p:cTn id="93" presetID="2" presetClass="entr" presetSubtype="2" fill="hold" grpId="0" nodeType="withEffect">
                                  <p:stCondLst>
                                    <p:cond delay="0"/>
                                  </p:stCondLst>
                                  <p:childTnLst>
                                    <p:set>
                                      <p:cBhvr>
                                        <p:cTn id="94" dur="1" fill="hold">
                                          <p:stCondLst>
                                            <p:cond delay="0"/>
                                          </p:stCondLst>
                                        </p:cTn>
                                        <p:tgtEl>
                                          <p:spTgt spid="31"/>
                                        </p:tgtEl>
                                        <p:attrNameLst>
                                          <p:attrName>style.visibility</p:attrName>
                                        </p:attrNameLst>
                                      </p:cBhvr>
                                      <p:to>
                                        <p:strVal val="visible"/>
                                      </p:to>
                                    </p:set>
                                    <p:anim calcmode="lin" valueType="num">
                                      <p:cBhvr additive="base">
                                        <p:cTn id="95" dur="500" fill="hold"/>
                                        <p:tgtEl>
                                          <p:spTgt spid="31"/>
                                        </p:tgtEl>
                                        <p:attrNameLst>
                                          <p:attrName>ppt_x</p:attrName>
                                        </p:attrNameLst>
                                      </p:cBhvr>
                                      <p:tavLst>
                                        <p:tav tm="0">
                                          <p:val>
                                            <p:strVal val="1+#ppt_w/2"/>
                                          </p:val>
                                        </p:tav>
                                        <p:tav tm="100000">
                                          <p:val>
                                            <p:strVal val="#ppt_x"/>
                                          </p:val>
                                        </p:tav>
                                      </p:tavLst>
                                    </p:anim>
                                    <p:anim calcmode="lin" valueType="num">
                                      <p:cBhvr additive="base">
                                        <p:cTn id="96"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8"/>
                                        </p:tgtEl>
                                        <p:attrNameLst>
                                          <p:attrName>style.visibility</p:attrName>
                                        </p:attrNameLst>
                                      </p:cBhvr>
                                      <p:to>
                                        <p:strVal val="visible"/>
                                      </p:to>
                                    </p:set>
                                    <p:anim calcmode="lin" valueType="num">
                                      <p:cBhvr additive="base">
                                        <p:cTn id="101" dur="500" fill="hold"/>
                                        <p:tgtEl>
                                          <p:spTgt spid="28"/>
                                        </p:tgtEl>
                                        <p:attrNameLst>
                                          <p:attrName>ppt_x</p:attrName>
                                        </p:attrNameLst>
                                      </p:cBhvr>
                                      <p:tavLst>
                                        <p:tav tm="0">
                                          <p:val>
                                            <p:strVal val="#ppt_x"/>
                                          </p:val>
                                        </p:tav>
                                        <p:tav tm="100000">
                                          <p:val>
                                            <p:strVal val="#ppt_x"/>
                                          </p:val>
                                        </p:tav>
                                      </p:tavLst>
                                    </p:anim>
                                    <p:anim calcmode="lin" valueType="num">
                                      <p:cBhvr additive="base">
                                        <p:cTn id="102" dur="500" fill="hold"/>
                                        <p:tgtEl>
                                          <p:spTgt spid="28"/>
                                        </p:tgtEl>
                                        <p:attrNameLst>
                                          <p:attrName>ppt_y</p:attrName>
                                        </p:attrNameLst>
                                      </p:cBhvr>
                                      <p:tavLst>
                                        <p:tav tm="0">
                                          <p:val>
                                            <p:strVal val="1+#ppt_h/2"/>
                                          </p:val>
                                        </p:tav>
                                        <p:tav tm="100000">
                                          <p:val>
                                            <p:strVal val="#ppt_y"/>
                                          </p:val>
                                        </p:tav>
                                      </p:tavLst>
                                    </p:anim>
                                  </p:childTnLst>
                                </p:cTn>
                              </p:par>
                              <p:par>
                                <p:cTn id="103" presetID="2" presetClass="entr" presetSubtype="2" fill="hold" grpId="0" nodeType="withEffect">
                                  <p:stCondLst>
                                    <p:cond delay="0"/>
                                  </p:stCondLst>
                                  <p:childTnLst>
                                    <p:set>
                                      <p:cBhvr>
                                        <p:cTn id="104" dur="1" fill="hold">
                                          <p:stCondLst>
                                            <p:cond delay="0"/>
                                          </p:stCondLst>
                                        </p:cTn>
                                        <p:tgtEl>
                                          <p:spTgt spid="40"/>
                                        </p:tgtEl>
                                        <p:attrNameLst>
                                          <p:attrName>style.visibility</p:attrName>
                                        </p:attrNameLst>
                                      </p:cBhvr>
                                      <p:to>
                                        <p:strVal val="visible"/>
                                      </p:to>
                                    </p:set>
                                    <p:anim calcmode="lin" valueType="num">
                                      <p:cBhvr additive="base">
                                        <p:cTn id="105" dur="500" fill="hold"/>
                                        <p:tgtEl>
                                          <p:spTgt spid="40"/>
                                        </p:tgtEl>
                                        <p:attrNameLst>
                                          <p:attrName>ppt_x</p:attrName>
                                        </p:attrNameLst>
                                      </p:cBhvr>
                                      <p:tavLst>
                                        <p:tav tm="0">
                                          <p:val>
                                            <p:strVal val="1+#ppt_w/2"/>
                                          </p:val>
                                        </p:tav>
                                        <p:tav tm="100000">
                                          <p:val>
                                            <p:strVal val="#ppt_x"/>
                                          </p:val>
                                        </p:tav>
                                      </p:tavLst>
                                    </p:anim>
                                    <p:anim calcmode="lin" valueType="num">
                                      <p:cBhvr additive="base">
                                        <p:cTn id="106"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8" fill="hold" grpId="0" nodeType="clickEffect">
                                  <p:stCondLst>
                                    <p:cond delay="0"/>
                                  </p:stCondLst>
                                  <p:childTnLst>
                                    <p:set>
                                      <p:cBhvr>
                                        <p:cTn id="110" dur="1" fill="hold">
                                          <p:stCondLst>
                                            <p:cond delay="0"/>
                                          </p:stCondLst>
                                        </p:cTn>
                                        <p:tgtEl>
                                          <p:spTgt spid="13"/>
                                        </p:tgtEl>
                                        <p:attrNameLst>
                                          <p:attrName>style.visibility</p:attrName>
                                        </p:attrNameLst>
                                      </p:cBhvr>
                                      <p:to>
                                        <p:strVal val="visible"/>
                                      </p:to>
                                    </p:set>
                                    <p:anim calcmode="lin" valueType="num">
                                      <p:cBhvr additive="base">
                                        <p:cTn id="111" dur="500" fill="hold"/>
                                        <p:tgtEl>
                                          <p:spTgt spid="13"/>
                                        </p:tgtEl>
                                        <p:attrNameLst>
                                          <p:attrName>ppt_x</p:attrName>
                                        </p:attrNameLst>
                                      </p:cBhvr>
                                      <p:tavLst>
                                        <p:tav tm="0">
                                          <p:val>
                                            <p:strVal val="0-#ppt_w/2"/>
                                          </p:val>
                                        </p:tav>
                                        <p:tav tm="100000">
                                          <p:val>
                                            <p:strVal val="#ppt_x"/>
                                          </p:val>
                                        </p:tav>
                                      </p:tavLst>
                                    </p:anim>
                                    <p:anim calcmode="lin" valueType="num">
                                      <p:cBhvr additive="base">
                                        <p:cTn id="112" dur="500" fill="hold"/>
                                        <p:tgtEl>
                                          <p:spTgt spid="13"/>
                                        </p:tgtEl>
                                        <p:attrNameLst>
                                          <p:attrName>ppt_y</p:attrName>
                                        </p:attrNameLst>
                                      </p:cBhvr>
                                      <p:tavLst>
                                        <p:tav tm="0">
                                          <p:val>
                                            <p:strVal val="#ppt_y"/>
                                          </p:val>
                                        </p:tav>
                                        <p:tav tm="100000">
                                          <p:val>
                                            <p:strVal val="#ppt_y"/>
                                          </p:val>
                                        </p:tav>
                                      </p:tavLst>
                                    </p:anim>
                                  </p:childTnLst>
                                </p:cTn>
                              </p:par>
                              <p:par>
                                <p:cTn id="113" presetID="2" presetClass="entr" presetSubtype="2" fill="hold" grpId="0" nodeType="withEffect">
                                  <p:stCondLst>
                                    <p:cond delay="0"/>
                                  </p:stCondLst>
                                  <p:childTnLst>
                                    <p:set>
                                      <p:cBhvr>
                                        <p:cTn id="114" dur="1" fill="hold">
                                          <p:stCondLst>
                                            <p:cond delay="0"/>
                                          </p:stCondLst>
                                        </p:cTn>
                                        <p:tgtEl>
                                          <p:spTgt spid="32"/>
                                        </p:tgtEl>
                                        <p:attrNameLst>
                                          <p:attrName>style.visibility</p:attrName>
                                        </p:attrNameLst>
                                      </p:cBhvr>
                                      <p:to>
                                        <p:strVal val="visible"/>
                                      </p:to>
                                    </p:set>
                                    <p:anim calcmode="lin" valueType="num">
                                      <p:cBhvr additive="base">
                                        <p:cTn id="115" dur="500" fill="hold"/>
                                        <p:tgtEl>
                                          <p:spTgt spid="32"/>
                                        </p:tgtEl>
                                        <p:attrNameLst>
                                          <p:attrName>ppt_x</p:attrName>
                                        </p:attrNameLst>
                                      </p:cBhvr>
                                      <p:tavLst>
                                        <p:tav tm="0">
                                          <p:val>
                                            <p:strVal val="1+#ppt_w/2"/>
                                          </p:val>
                                        </p:tav>
                                        <p:tav tm="100000">
                                          <p:val>
                                            <p:strVal val="#ppt_x"/>
                                          </p:val>
                                        </p:tav>
                                      </p:tavLst>
                                    </p:anim>
                                    <p:anim calcmode="lin" valueType="num">
                                      <p:cBhvr additive="base">
                                        <p:cTn id="116"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3" grpId="0" animBg="1"/>
      <p:bldP spid="44" grpId="0" animBg="1"/>
      <p:bldP spid="42" grpId="0"/>
      <p:bldP spid="6" grpId="0" animBg="1"/>
      <p:bldP spid="9" grpId="0" animBg="1"/>
      <p:bldP spid="10" grpId="0"/>
      <p:bldP spid="11" grpId="0"/>
      <p:bldP spid="12" grpId="0"/>
      <p:bldP spid="13" grpId="0"/>
      <p:bldP spid="2" grpId="0" animBg="1"/>
      <p:bldP spid="4" grpId="0"/>
      <p:bldP spid="28" grpId="0"/>
      <p:bldP spid="29" grpId="0" animBg="1"/>
      <p:bldP spid="30" grpId="0" animBg="1"/>
      <p:bldP spid="31" grpId="0" animBg="1"/>
      <p:bldP spid="32" grpId="0" animBg="1"/>
      <p:bldP spid="40" grpId="0" animBg="1"/>
      <p:bldP spid="41" grpId="0"/>
      <p:bldP spid="1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4168" y="652889"/>
            <a:ext cx="11715407" cy="4766836"/>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245051" y="762948"/>
            <a:ext cx="2059999" cy="381000"/>
          </a:xfrm>
          <a:prstGeom prst="rect">
            <a:avLst/>
          </a:prstGeom>
          <a:solidFill>
            <a:schemeClr val="bg1"/>
          </a:solidFill>
          <a:ln>
            <a:noFill/>
          </a:ln>
          <a:effectLst>
            <a:glow rad="101600">
              <a:schemeClr val="accent3">
                <a:satMod val="175000"/>
                <a:alpha val="40000"/>
              </a:schemeClr>
            </a:glow>
            <a:softEdge rad="63500"/>
          </a:effectLst>
        </p:spPr>
        <p:txBody>
          <a:bodyPr wrap="square" rtlCol="0">
            <a:spAutoFit/>
          </a:bodyPr>
          <a:lstStyle>
            <a:defPPr>
              <a:defRPr lang="en-US"/>
            </a:defPPr>
          </a:lstStyle>
          <a:p>
            <a:r>
              <a:rPr lang="en-CA" dirty="0"/>
              <a:t>Database functions</a:t>
            </a:r>
          </a:p>
        </p:txBody>
      </p:sp>
      <p:sp>
        <p:nvSpPr>
          <p:cNvPr id="11" name="TextBox 10"/>
          <p:cNvSpPr txBox="1"/>
          <p:nvPr/>
        </p:nvSpPr>
        <p:spPr>
          <a:xfrm>
            <a:off x="245051" y="1343973"/>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DMIN</a:t>
            </a:r>
          </a:p>
        </p:txBody>
      </p:sp>
      <p:sp>
        <p:nvSpPr>
          <p:cNvPr id="12" name="TextBox 11"/>
          <p:cNvSpPr txBox="1"/>
          <p:nvPr/>
        </p:nvSpPr>
        <p:spPr>
          <a:xfrm>
            <a:off x="244057" y="2084948"/>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DPRODUCT</a:t>
            </a:r>
          </a:p>
        </p:txBody>
      </p:sp>
      <p:sp>
        <p:nvSpPr>
          <p:cNvPr id="13" name="TextBox 12"/>
          <p:cNvSpPr txBox="1"/>
          <p:nvPr/>
        </p:nvSpPr>
        <p:spPr>
          <a:xfrm>
            <a:off x="244057" y="2830096"/>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DSTDEV </a:t>
            </a:r>
          </a:p>
        </p:txBody>
      </p:sp>
      <p:sp>
        <p:nvSpPr>
          <p:cNvPr id="14" name="TextBox 13"/>
          <p:cNvSpPr txBox="1"/>
          <p:nvPr/>
        </p:nvSpPr>
        <p:spPr>
          <a:xfrm>
            <a:off x="244057" y="3346362"/>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DSTDEVP</a:t>
            </a:r>
          </a:p>
        </p:txBody>
      </p:sp>
      <p:sp>
        <p:nvSpPr>
          <p:cNvPr id="15" name="TextBox 14"/>
          <p:cNvSpPr txBox="1"/>
          <p:nvPr/>
        </p:nvSpPr>
        <p:spPr>
          <a:xfrm>
            <a:off x="244057" y="3840058"/>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DSUM</a:t>
            </a:r>
          </a:p>
        </p:txBody>
      </p:sp>
      <p:sp>
        <p:nvSpPr>
          <p:cNvPr id="16" name="TextBox 15"/>
          <p:cNvSpPr txBox="1"/>
          <p:nvPr/>
        </p:nvSpPr>
        <p:spPr>
          <a:xfrm>
            <a:off x="244057" y="4374296"/>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DVAR</a:t>
            </a:r>
          </a:p>
        </p:txBody>
      </p:sp>
      <p:sp>
        <p:nvSpPr>
          <p:cNvPr id="17" name="TextBox 16"/>
          <p:cNvSpPr txBox="1"/>
          <p:nvPr/>
        </p:nvSpPr>
        <p:spPr>
          <a:xfrm>
            <a:off x="244057" y="4885964"/>
            <a:ext cx="1674000" cy="381000"/>
          </a:xfrm>
          <a:prstGeom prst="rect">
            <a:avLst/>
          </a:prstGeom>
          <a:noFill/>
          <a:ln>
            <a:noFill/>
          </a:ln>
        </p:spPr>
        <p:txBody>
          <a:bodyPr wrap="square" rtlCol="0">
            <a:spAutoFit/>
          </a:bodyPr>
          <a:lstStyle/>
          <a:p>
            <a:pPr marL="342900" indent="-342900">
              <a:buFont typeface="Arial" panose="020B0604020202020204" pitchFamily="34" charset="0"/>
              <a:buChar char="•"/>
            </a:pPr>
            <a:r>
              <a:rPr lang="en-CA" dirty="0"/>
              <a:t>DVARP</a:t>
            </a:r>
          </a:p>
        </p:txBody>
      </p:sp>
      <p:sp>
        <p:nvSpPr>
          <p:cNvPr id="23" name="TextBox 22"/>
          <p:cNvSpPr txBox="1"/>
          <p:nvPr/>
        </p:nvSpPr>
        <p:spPr>
          <a:xfrm>
            <a:off x="1918057" y="1321403"/>
            <a:ext cx="9720000" cy="646331"/>
          </a:xfrm>
          <a:prstGeom prst="rect">
            <a:avLst/>
          </a:prstGeom>
          <a:solidFill>
            <a:schemeClr val="bg1">
              <a:lumMod val="95000"/>
            </a:schemeClr>
          </a:solidFill>
          <a:ln>
            <a:noFill/>
          </a:ln>
        </p:spPr>
        <p:txBody>
          <a:bodyPr wrap="square" rtlCol="0">
            <a:spAutoFit/>
          </a:bodyPr>
          <a:lstStyle/>
          <a:p>
            <a:r>
              <a:rPr lang="en-CA" dirty="0"/>
              <a:t>Returns the smallest number in the field of records in the database that matches the criteria you provide.</a:t>
            </a:r>
          </a:p>
        </p:txBody>
      </p:sp>
      <p:sp>
        <p:nvSpPr>
          <p:cNvPr id="24" name="TextBox 23"/>
          <p:cNvSpPr txBox="1"/>
          <p:nvPr/>
        </p:nvSpPr>
        <p:spPr>
          <a:xfrm>
            <a:off x="1917063" y="2062378"/>
            <a:ext cx="9720000" cy="646331"/>
          </a:xfrm>
          <a:prstGeom prst="rect">
            <a:avLst/>
          </a:prstGeom>
          <a:solidFill>
            <a:schemeClr val="bg1">
              <a:lumMod val="95000"/>
            </a:schemeClr>
          </a:solidFill>
          <a:ln>
            <a:noFill/>
          </a:ln>
        </p:spPr>
        <p:txBody>
          <a:bodyPr wrap="square" rtlCol="0">
            <a:spAutoFit/>
          </a:bodyPr>
          <a:lstStyle/>
          <a:p>
            <a:r>
              <a:rPr lang="en-CA" dirty="0"/>
              <a:t>Returns the value of the field of records in the database that matches the criteria you provide multiplied together.</a:t>
            </a:r>
          </a:p>
        </p:txBody>
      </p:sp>
      <p:sp>
        <p:nvSpPr>
          <p:cNvPr id="25" name="TextBox 24"/>
          <p:cNvSpPr txBox="1"/>
          <p:nvPr/>
        </p:nvSpPr>
        <p:spPr>
          <a:xfrm>
            <a:off x="1917063" y="2807526"/>
            <a:ext cx="9720000" cy="381000"/>
          </a:xfrm>
          <a:prstGeom prst="rect">
            <a:avLst/>
          </a:prstGeom>
          <a:solidFill>
            <a:schemeClr val="bg1">
              <a:lumMod val="95000"/>
            </a:schemeClr>
          </a:solidFill>
          <a:ln>
            <a:noFill/>
          </a:ln>
        </p:spPr>
        <p:txBody>
          <a:bodyPr wrap="square" rtlCol="0">
            <a:spAutoFit/>
          </a:bodyPr>
          <a:lstStyle/>
          <a:p>
            <a:r>
              <a:rPr lang="en-CA" dirty="0"/>
              <a:t>Estimates the standard deviation based on your section from the database.</a:t>
            </a:r>
          </a:p>
        </p:txBody>
      </p:sp>
      <p:sp>
        <p:nvSpPr>
          <p:cNvPr id="26" name="TextBox 25"/>
          <p:cNvSpPr txBox="1"/>
          <p:nvPr/>
        </p:nvSpPr>
        <p:spPr>
          <a:xfrm>
            <a:off x="1917063" y="3323792"/>
            <a:ext cx="9720000" cy="381000"/>
          </a:xfrm>
          <a:prstGeom prst="rect">
            <a:avLst/>
          </a:prstGeom>
          <a:solidFill>
            <a:schemeClr val="bg1">
              <a:lumMod val="95000"/>
            </a:schemeClr>
          </a:solidFill>
          <a:ln>
            <a:noFill/>
          </a:ln>
        </p:spPr>
        <p:txBody>
          <a:bodyPr wrap="square" rtlCol="0">
            <a:spAutoFit/>
          </a:bodyPr>
          <a:lstStyle/>
          <a:p>
            <a:r>
              <a:rPr lang="en-CA" dirty="0"/>
              <a:t>Calculates the standard deviation based on the entire population of the selected database entries.</a:t>
            </a:r>
          </a:p>
        </p:txBody>
      </p:sp>
      <p:sp>
        <p:nvSpPr>
          <p:cNvPr id="27" name="TextBox 26"/>
          <p:cNvSpPr txBox="1"/>
          <p:nvPr/>
        </p:nvSpPr>
        <p:spPr>
          <a:xfrm>
            <a:off x="1917063" y="3817488"/>
            <a:ext cx="9720000" cy="381000"/>
          </a:xfrm>
          <a:prstGeom prst="rect">
            <a:avLst/>
          </a:prstGeom>
          <a:solidFill>
            <a:schemeClr val="bg1">
              <a:lumMod val="95000"/>
            </a:schemeClr>
          </a:solidFill>
          <a:ln>
            <a:noFill/>
          </a:ln>
        </p:spPr>
        <p:txBody>
          <a:bodyPr wrap="square" rtlCol="0">
            <a:spAutoFit/>
          </a:bodyPr>
          <a:lstStyle/>
          <a:p>
            <a:r>
              <a:rPr lang="en-CA" dirty="0"/>
              <a:t>Adds the numbers of your selection from the database that match the criteria you specify.</a:t>
            </a:r>
          </a:p>
        </p:txBody>
      </p:sp>
      <p:sp>
        <p:nvSpPr>
          <p:cNvPr id="28" name="TextBox 27"/>
          <p:cNvSpPr txBox="1"/>
          <p:nvPr/>
        </p:nvSpPr>
        <p:spPr>
          <a:xfrm>
            <a:off x="1917063" y="4351726"/>
            <a:ext cx="9720000" cy="381000"/>
          </a:xfrm>
          <a:prstGeom prst="rect">
            <a:avLst/>
          </a:prstGeom>
          <a:solidFill>
            <a:schemeClr val="bg1">
              <a:lumMod val="95000"/>
            </a:schemeClr>
          </a:solidFill>
          <a:ln>
            <a:noFill/>
          </a:ln>
        </p:spPr>
        <p:txBody>
          <a:bodyPr wrap="square" rtlCol="0">
            <a:spAutoFit/>
          </a:bodyPr>
          <a:lstStyle/>
          <a:p>
            <a:r>
              <a:rPr lang="en-CA" dirty="0"/>
              <a:t>Estimates the variance based upon the your selection from the database matching the criteria.</a:t>
            </a:r>
          </a:p>
        </p:txBody>
      </p:sp>
      <p:sp>
        <p:nvSpPr>
          <p:cNvPr id="29" name="TextBox 28"/>
          <p:cNvSpPr txBox="1"/>
          <p:nvPr/>
        </p:nvSpPr>
        <p:spPr>
          <a:xfrm>
            <a:off x="1917063" y="4863394"/>
            <a:ext cx="9720000" cy="381000"/>
          </a:xfrm>
          <a:prstGeom prst="rect">
            <a:avLst/>
          </a:prstGeom>
          <a:solidFill>
            <a:schemeClr val="bg1">
              <a:lumMod val="95000"/>
            </a:schemeClr>
          </a:solidFill>
          <a:ln>
            <a:noFill/>
          </a:ln>
        </p:spPr>
        <p:txBody>
          <a:bodyPr wrap="square" rtlCol="0">
            <a:spAutoFit/>
          </a:bodyPr>
          <a:lstStyle/>
          <a:p>
            <a:r>
              <a:rPr lang="en-CA" dirty="0"/>
              <a:t>Calculates the variance based upon the entire population of the selected database entries.</a:t>
            </a:r>
          </a:p>
        </p:txBody>
      </p:sp>
      <p:sp>
        <p:nvSpPr>
          <p:cNvPr id="31" name="TextBox 30"/>
          <p:cNvSpPr txBox="1"/>
          <p:nvPr/>
        </p:nvSpPr>
        <p:spPr>
          <a:xfrm>
            <a:off x="124168" y="126645"/>
            <a:ext cx="5486401" cy="369332"/>
          </a:xfrm>
          <a:prstGeom prst="rect">
            <a:avLst/>
          </a:prstGeom>
          <a:noFill/>
        </p:spPr>
        <p:txBody>
          <a:bodyPr wrap="square" rtlCol="0">
            <a:spAutoFit/>
          </a:bodyPr>
          <a:lstStyle/>
          <a:p>
            <a:r>
              <a:rPr lang="en-CA" dirty="0"/>
              <a:t>The following is a list of database functions (continued):</a:t>
            </a:r>
          </a:p>
        </p:txBody>
      </p:sp>
      <p:sp>
        <p:nvSpPr>
          <p:cNvPr id="32" name="TextBox 31"/>
          <p:cNvSpPr txBox="1"/>
          <p:nvPr/>
        </p:nvSpPr>
        <p:spPr>
          <a:xfrm>
            <a:off x="954610" y="5913103"/>
            <a:ext cx="9962807"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vl1pPr algn="ctr"/>
          </a:lstStyle>
          <a:p>
            <a:pPr marL="285750" indent="-285750" algn="l">
              <a:buFont typeface="Wingdings" panose="05000000000000000000" pitchFamily="2" charset="2"/>
              <a:buChar char="Ø"/>
            </a:pPr>
            <a:r>
              <a:rPr lang="en-CA" dirty="0"/>
              <a:t>We won’t be using all the database functions, just DAVERAGE, DCOUNT, DMIN, DSTDEV, DVARP</a:t>
            </a:r>
          </a:p>
        </p:txBody>
      </p:sp>
    </p:spTree>
    <p:extLst>
      <p:ext uri="{BB962C8B-B14F-4D97-AF65-F5344CB8AC3E}">
        <p14:creationId xmlns:p14="http://schemas.microsoft.com/office/powerpoint/2010/main" val="152423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1+#ppt_w/2"/>
                                          </p:val>
                                        </p:tav>
                                        <p:tav tm="100000">
                                          <p:val>
                                            <p:strVal val="#ppt_x"/>
                                          </p:val>
                                        </p:tav>
                                      </p:tavLst>
                                    </p:anim>
                                    <p:anim calcmode="lin" valueType="num">
                                      <p:cBhvr additive="base">
                                        <p:cTn id="21"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additive="base">
                                        <p:cTn id="30" dur="500" fill="hold"/>
                                        <p:tgtEl>
                                          <p:spTgt spid="24"/>
                                        </p:tgtEl>
                                        <p:attrNameLst>
                                          <p:attrName>ppt_x</p:attrName>
                                        </p:attrNameLst>
                                      </p:cBhvr>
                                      <p:tavLst>
                                        <p:tav tm="0">
                                          <p:val>
                                            <p:strVal val="1+#ppt_w/2"/>
                                          </p:val>
                                        </p:tav>
                                        <p:tav tm="100000">
                                          <p:val>
                                            <p:strVal val="#ppt_x"/>
                                          </p:val>
                                        </p:tav>
                                      </p:tavLst>
                                    </p:anim>
                                    <p:anim calcmode="lin" valueType="num">
                                      <p:cBhvr additive="base">
                                        <p:cTn id="31"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0-#ppt_w/2"/>
                                          </p:val>
                                        </p:tav>
                                        <p:tav tm="100000">
                                          <p:val>
                                            <p:strVal val="#ppt_x"/>
                                          </p:val>
                                        </p:tav>
                                      </p:tavLst>
                                    </p:anim>
                                    <p:anim calcmode="lin" valueType="num">
                                      <p:cBhvr additive="base">
                                        <p:cTn id="37" dur="500" fill="hold"/>
                                        <p:tgtEl>
                                          <p:spTgt spid="13"/>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 calcmode="lin" valueType="num">
                                      <p:cBhvr additive="base">
                                        <p:cTn id="40" dur="500" fill="hold"/>
                                        <p:tgtEl>
                                          <p:spTgt spid="25"/>
                                        </p:tgtEl>
                                        <p:attrNameLst>
                                          <p:attrName>ppt_x</p:attrName>
                                        </p:attrNameLst>
                                      </p:cBhvr>
                                      <p:tavLst>
                                        <p:tav tm="0">
                                          <p:val>
                                            <p:strVal val="1+#ppt_w/2"/>
                                          </p:val>
                                        </p:tav>
                                        <p:tav tm="100000">
                                          <p:val>
                                            <p:strVal val="#ppt_x"/>
                                          </p:val>
                                        </p:tav>
                                      </p:tavLst>
                                    </p:anim>
                                    <p:anim calcmode="lin" valueType="num">
                                      <p:cBhvr additive="base">
                                        <p:cTn id="41"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0-#ppt_w/2"/>
                                          </p:val>
                                        </p:tav>
                                        <p:tav tm="100000">
                                          <p:val>
                                            <p:strVal val="#ppt_x"/>
                                          </p:val>
                                        </p:tav>
                                      </p:tavLst>
                                    </p:anim>
                                    <p:anim calcmode="lin" valueType="num">
                                      <p:cBhvr additive="base">
                                        <p:cTn id="47" dur="500" fill="hold"/>
                                        <p:tgtEl>
                                          <p:spTgt spid="14"/>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stCondLst>
                                    <p:cond delay="0"/>
                                  </p:stCondLst>
                                  <p:childTnLst>
                                    <p:set>
                                      <p:cBhvr>
                                        <p:cTn id="49" dur="1" fill="hold">
                                          <p:stCondLst>
                                            <p:cond delay="0"/>
                                          </p:stCondLst>
                                        </p:cTn>
                                        <p:tgtEl>
                                          <p:spTgt spid="26"/>
                                        </p:tgtEl>
                                        <p:attrNameLst>
                                          <p:attrName>style.visibility</p:attrName>
                                        </p:attrNameLst>
                                      </p:cBhvr>
                                      <p:to>
                                        <p:strVal val="visible"/>
                                      </p:to>
                                    </p:set>
                                    <p:anim calcmode="lin" valueType="num">
                                      <p:cBhvr additive="base">
                                        <p:cTn id="50" dur="500" fill="hold"/>
                                        <p:tgtEl>
                                          <p:spTgt spid="26"/>
                                        </p:tgtEl>
                                        <p:attrNameLst>
                                          <p:attrName>ppt_x</p:attrName>
                                        </p:attrNameLst>
                                      </p:cBhvr>
                                      <p:tavLst>
                                        <p:tav tm="0">
                                          <p:val>
                                            <p:strVal val="1+#ppt_w/2"/>
                                          </p:val>
                                        </p:tav>
                                        <p:tav tm="100000">
                                          <p:val>
                                            <p:strVal val="#ppt_x"/>
                                          </p:val>
                                        </p:tav>
                                      </p:tavLst>
                                    </p:anim>
                                    <p:anim calcmode="lin" valueType="num">
                                      <p:cBhvr additive="base">
                                        <p:cTn id="51"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additive="base">
                                        <p:cTn id="56" dur="500" fill="hold"/>
                                        <p:tgtEl>
                                          <p:spTgt spid="15"/>
                                        </p:tgtEl>
                                        <p:attrNameLst>
                                          <p:attrName>ppt_x</p:attrName>
                                        </p:attrNameLst>
                                      </p:cBhvr>
                                      <p:tavLst>
                                        <p:tav tm="0">
                                          <p:val>
                                            <p:strVal val="0-#ppt_w/2"/>
                                          </p:val>
                                        </p:tav>
                                        <p:tav tm="100000">
                                          <p:val>
                                            <p:strVal val="#ppt_x"/>
                                          </p:val>
                                        </p:tav>
                                      </p:tavLst>
                                    </p:anim>
                                    <p:anim calcmode="lin" valueType="num">
                                      <p:cBhvr additive="base">
                                        <p:cTn id="57" dur="500" fill="hold"/>
                                        <p:tgtEl>
                                          <p:spTgt spid="15"/>
                                        </p:tgtEl>
                                        <p:attrNameLst>
                                          <p:attrName>ppt_y</p:attrName>
                                        </p:attrNameLst>
                                      </p:cBhvr>
                                      <p:tavLst>
                                        <p:tav tm="0">
                                          <p:val>
                                            <p:strVal val="#ppt_y"/>
                                          </p:val>
                                        </p:tav>
                                        <p:tav tm="100000">
                                          <p:val>
                                            <p:strVal val="#ppt_y"/>
                                          </p:val>
                                        </p:tav>
                                      </p:tavLst>
                                    </p:anim>
                                  </p:childTnLst>
                                </p:cTn>
                              </p:par>
                              <p:par>
                                <p:cTn id="58" presetID="2" presetClass="entr" presetSubtype="2" fill="hold" grpId="0" nodeType="with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additive="base">
                                        <p:cTn id="60" dur="500" fill="hold"/>
                                        <p:tgtEl>
                                          <p:spTgt spid="27"/>
                                        </p:tgtEl>
                                        <p:attrNameLst>
                                          <p:attrName>ppt_x</p:attrName>
                                        </p:attrNameLst>
                                      </p:cBhvr>
                                      <p:tavLst>
                                        <p:tav tm="0">
                                          <p:val>
                                            <p:strVal val="1+#ppt_w/2"/>
                                          </p:val>
                                        </p:tav>
                                        <p:tav tm="100000">
                                          <p:val>
                                            <p:strVal val="#ppt_x"/>
                                          </p:val>
                                        </p:tav>
                                      </p:tavLst>
                                    </p:anim>
                                    <p:anim calcmode="lin" valueType="num">
                                      <p:cBhvr additive="base">
                                        <p:cTn id="61"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 calcmode="lin" valueType="num">
                                      <p:cBhvr additive="base">
                                        <p:cTn id="66" dur="500" fill="hold"/>
                                        <p:tgtEl>
                                          <p:spTgt spid="16"/>
                                        </p:tgtEl>
                                        <p:attrNameLst>
                                          <p:attrName>ppt_x</p:attrName>
                                        </p:attrNameLst>
                                      </p:cBhvr>
                                      <p:tavLst>
                                        <p:tav tm="0">
                                          <p:val>
                                            <p:strVal val="0-#ppt_w/2"/>
                                          </p:val>
                                        </p:tav>
                                        <p:tav tm="100000">
                                          <p:val>
                                            <p:strVal val="#ppt_x"/>
                                          </p:val>
                                        </p:tav>
                                      </p:tavLst>
                                    </p:anim>
                                    <p:anim calcmode="lin" valueType="num">
                                      <p:cBhvr additive="base">
                                        <p:cTn id="67" dur="500" fill="hold"/>
                                        <p:tgtEl>
                                          <p:spTgt spid="16"/>
                                        </p:tgtEl>
                                        <p:attrNameLst>
                                          <p:attrName>ppt_y</p:attrName>
                                        </p:attrNameLst>
                                      </p:cBhvr>
                                      <p:tavLst>
                                        <p:tav tm="0">
                                          <p:val>
                                            <p:strVal val="#ppt_y"/>
                                          </p:val>
                                        </p:tav>
                                        <p:tav tm="100000">
                                          <p:val>
                                            <p:strVal val="#ppt_y"/>
                                          </p:val>
                                        </p:tav>
                                      </p:tavLst>
                                    </p:anim>
                                  </p:childTnLst>
                                </p:cTn>
                              </p:par>
                              <p:par>
                                <p:cTn id="68" presetID="2" presetClass="entr" presetSubtype="2"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 calcmode="lin" valueType="num">
                                      <p:cBhvr additive="base">
                                        <p:cTn id="70" dur="500" fill="hold"/>
                                        <p:tgtEl>
                                          <p:spTgt spid="28"/>
                                        </p:tgtEl>
                                        <p:attrNameLst>
                                          <p:attrName>ppt_x</p:attrName>
                                        </p:attrNameLst>
                                      </p:cBhvr>
                                      <p:tavLst>
                                        <p:tav tm="0">
                                          <p:val>
                                            <p:strVal val="1+#ppt_w/2"/>
                                          </p:val>
                                        </p:tav>
                                        <p:tav tm="100000">
                                          <p:val>
                                            <p:strVal val="#ppt_x"/>
                                          </p:val>
                                        </p:tav>
                                      </p:tavLst>
                                    </p:anim>
                                    <p:anim calcmode="lin" valueType="num">
                                      <p:cBhvr additive="base">
                                        <p:cTn id="71"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8"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 calcmode="lin" valueType="num">
                                      <p:cBhvr additive="base">
                                        <p:cTn id="76" dur="500" fill="hold"/>
                                        <p:tgtEl>
                                          <p:spTgt spid="17"/>
                                        </p:tgtEl>
                                        <p:attrNameLst>
                                          <p:attrName>ppt_x</p:attrName>
                                        </p:attrNameLst>
                                      </p:cBhvr>
                                      <p:tavLst>
                                        <p:tav tm="0">
                                          <p:val>
                                            <p:strVal val="0-#ppt_w/2"/>
                                          </p:val>
                                        </p:tav>
                                        <p:tav tm="100000">
                                          <p:val>
                                            <p:strVal val="#ppt_x"/>
                                          </p:val>
                                        </p:tav>
                                      </p:tavLst>
                                    </p:anim>
                                    <p:anim calcmode="lin" valueType="num">
                                      <p:cBhvr additive="base">
                                        <p:cTn id="77" dur="500" fill="hold"/>
                                        <p:tgtEl>
                                          <p:spTgt spid="17"/>
                                        </p:tgtEl>
                                        <p:attrNameLst>
                                          <p:attrName>ppt_y</p:attrName>
                                        </p:attrNameLst>
                                      </p:cBhvr>
                                      <p:tavLst>
                                        <p:tav tm="0">
                                          <p:val>
                                            <p:strVal val="#ppt_y"/>
                                          </p:val>
                                        </p:tav>
                                        <p:tav tm="100000">
                                          <p:val>
                                            <p:strVal val="#ppt_y"/>
                                          </p:val>
                                        </p:tav>
                                      </p:tavLst>
                                    </p:anim>
                                  </p:childTnLst>
                                </p:cTn>
                              </p:par>
                              <p:par>
                                <p:cTn id="78" presetID="2" presetClass="entr" presetSubtype="2" fill="hold" grpId="0" nodeType="withEffect">
                                  <p:stCondLst>
                                    <p:cond delay="0"/>
                                  </p:stCondLst>
                                  <p:childTnLst>
                                    <p:set>
                                      <p:cBhvr>
                                        <p:cTn id="79" dur="1" fill="hold">
                                          <p:stCondLst>
                                            <p:cond delay="0"/>
                                          </p:stCondLst>
                                        </p:cTn>
                                        <p:tgtEl>
                                          <p:spTgt spid="29"/>
                                        </p:tgtEl>
                                        <p:attrNameLst>
                                          <p:attrName>style.visibility</p:attrName>
                                        </p:attrNameLst>
                                      </p:cBhvr>
                                      <p:to>
                                        <p:strVal val="visible"/>
                                      </p:to>
                                    </p:set>
                                    <p:anim calcmode="lin" valueType="num">
                                      <p:cBhvr additive="base">
                                        <p:cTn id="80" dur="500" fill="hold"/>
                                        <p:tgtEl>
                                          <p:spTgt spid="29"/>
                                        </p:tgtEl>
                                        <p:attrNameLst>
                                          <p:attrName>ppt_x</p:attrName>
                                        </p:attrNameLst>
                                      </p:cBhvr>
                                      <p:tavLst>
                                        <p:tav tm="0">
                                          <p:val>
                                            <p:strVal val="1+#ppt_w/2"/>
                                          </p:val>
                                        </p:tav>
                                        <p:tav tm="100000">
                                          <p:val>
                                            <p:strVal val="#ppt_x"/>
                                          </p:val>
                                        </p:tav>
                                      </p:tavLst>
                                    </p:anim>
                                    <p:anim calcmode="lin" valueType="num">
                                      <p:cBhvr additive="base">
                                        <p:cTn id="81"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grpId="0" nodeType="click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barn(inVertical)">
                                      <p:cBhvr>
                                        <p:cTn id="8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1" grpId="0"/>
      <p:bldP spid="12" grpId="0"/>
      <p:bldP spid="13" grpId="0"/>
      <p:bldP spid="14" grpId="0"/>
      <p:bldP spid="15" grpId="0"/>
      <p:bldP spid="16" grpId="0"/>
      <p:bldP spid="17" grpId="0"/>
      <p:bldP spid="23" grpId="0" animBg="1"/>
      <p:bldP spid="24" grpId="0" animBg="1"/>
      <p:bldP spid="25" grpId="0" animBg="1"/>
      <p:bldP spid="26" grpId="0" animBg="1"/>
      <p:bldP spid="27" grpId="0" animBg="1"/>
      <p:bldP spid="28" grpId="0" animBg="1"/>
      <p:bldP spid="29" grpId="0" animBg="1"/>
      <p:bldP spid="3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006304" y="2724150"/>
            <a:ext cx="7766346" cy="628650"/>
          </a:xfrm>
          <a:prstGeom prst="roundRect">
            <a:avLst/>
          </a:prstGeom>
          <a:solidFill>
            <a:srgbClr val="C0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ounded Rectangle 8"/>
          <p:cNvSpPr/>
          <p:nvPr/>
        </p:nvSpPr>
        <p:spPr>
          <a:xfrm>
            <a:off x="2006304" y="3553010"/>
            <a:ext cx="7766346" cy="628650"/>
          </a:xfrm>
          <a:prstGeom prst="roundRect">
            <a:avLst/>
          </a:prstGeom>
          <a:solidFill>
            <a:srgbClr val="00B05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ounded Rectangle 9"/>
          <p:cNvSpPr/>
          <p:nvPr/>
        </p:nvSpPr>
        <p:spPr>
          <a:xfrm>
            <a:off x="2006304" y="4382055"/>
            <a:ext cx="7766346" cy="628650"/>
          </a:xfrm>
          <a:prstGeom prst="round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ounded Rectangle 10"/>
          <p:cNvSpPr/>
          <p:nvPr/>
        </p:nvSpPr>
        <p:spPr>
          <a:xfrm>
            <a:off x="2006304" y="5204886"/>
            <a:ext cx="7766346" cy="628650"/>
          </a:xfrm>
          <a:prstGeom prst="round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2006304" y="6039638"/>
            <a:ext cx="7766346" cy="628650"/>
          </a:xfrm>
          <a:prstGeom prst="round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2006304" y="2686050"/>
            <a:ext cx="7663907" cy="646331"/>
          </a:xfrm>
          <a:prstGeom prst="rect">
            <a:avLst/>
          </a:prstGeom>
          <a:noFill/>
        </p:spPr>
        <p:txBody>
          <a:bodyPr wrap="square" rtlCol="0">
            <a:spAutoFit/>
          </a:bodyPr>
          <a:lstStyle/>
          <a:p>
            <a:r>
              <a:rPr lang="en-CA" dirty="0"/>
              <a:t>In cell </a:t>
            </a:r>
            <a:r>
              <a:rPr lang="en-CA" b="1" dirty="0"/>
              <a:t>A5</a:t>
            </a:r>
            <a:r>
              <a:rPr lang="en-CA" dirty="0"/>
              <a:t> enter …</a:t>
            </a:r>
          </a:p>
          <a:p>
            <a:r>
              <a:rPr lang="en-CA" dirty="0"/>
              <a:t>=DAVERAGE(Health_Indicators!A1:I31593,Health_Indicators!I1,Formulas!D2:F3)</a:t>
            </a:r>
          </a:p>
        </p:txBody>
      </p:sp>
      <p:sp>
        <p:nvSpPr>
          <p:cNvPr id="14" name="Rounded Rectangle 13"/>
          <p:cNvSpPr/>
          <p:nvPr/>
        </p:nvSpPr>
        <p:spPr>
          <a:xfrm>
            <a:off x="1047750" y="1264299"/>
            <a:ext cx="10991850" cy="24765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ounded Rectangle 14"/>
          <p:cNvSpPr/>
          <p:nvPr/>
        </p:nvSpPr>
        <p:spPr>
          <a:xfrm>
            <a:off x="1047750" y="1673657"/>
            <a:ext cx="10991850" cy="24765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2408330" y="2137680"/>
            <a:ext cx="6778802"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pPr algn="ctr"/>
            <a:r>
              <a:rPr lang="en-CA" dirty="0"/>
              <a:t>On the Formulas sheet enter the following database functions … </a:t>
            </a:r>
          </a:p>
        </p:txBody>
      </p:sp>
      <p:sp>
        <p:nvSpPr>
          <p:cNvPr id="13" name="TextBox 12"/>
          <p:cNvSpPr txBox="1"/>
          <p:nvPr/>
        </p:nvSpPr>
        <p:spPr>
          <a:xfrm>
            <a:off x="276225" y="934153"/>
            <a:ext cx="11763375" cy="630942"/>
          </a:xfrm>
          <a:prstGeom prst="rect">
            <a:avLst/>
          </a:prstGeom>
          <a:noFill/>
        </p:spPr>
        <p:txBody>
          <a:bodyPr wrap="square" rtlCol="0">
            <a:spAutoFit/>
          </a:bodyPr>
          <a:lstStyle/>
          <a:p>
            <a:r>
              <a:rPr lang="en-CA" dirty="0"/>
              <a:t>For this exercise, we will use some features of Excel that you may not have used before.  They are …</a:t>
            </a:r>
          </a:p>
          <a:p>
            <a:pPr marL="714375" indent="-285750">
              <a:buFont typeface="Wingdings" panose="05000000000000000000" pitchFamily="2" charset="2"/>
              <a:buChar char="Ø"/>
            </a:pPr>
            <a:r>
              <a:rPr lang="en-CA" sz="1700" dirty="0"/>
              <a:t>Make three lists of unique data values from three columns by using a macro written in Visual Basic for Applications (VBA).</a:t>
            </a:r>
          </a:p>
        </p:txBody>
      </p:sp>
      <p:sp>
        <p:nvSpPr>
          <p:cNvPr id="2" name="TextBox 1"/>
          <p:cNvSpPr txBox="1"/>
          <p:nvPr/>
        </p:nvSpPr>
        <p:spPr>
          <a:xfrm>
            <a:off x="1246129" y="154021"/>
            <a:ext cx="9286695" cy="646331"/>
          </a:xfrm>
          <a:prstGeom prst="rect">
            <a:avLst/>
          </a:prstGeom>
          <a:solidFill>
            <a:schemeClr val="bg1"/>
          </a:solidFill>
          <a:ln>
            <a:noFill/>
          </a:ln>
          <a:effectLst>
            <a:glow rad="101600">
              <a:srgbClr val="FF0000">
                <a:alpha val="40000"/>
              </a:srgbClr>
            </a:glow>
            <a:softEdge rad="63500"/>
          </a:effectLst>
        </p:spPr>
        <p:txBody>
          <a:bodyPr wrap="square" rtlCol="0">
            <a:spAutoFit/>
          </a:bodyPr>
          <a:lstStyle>
            <a:defPPr>
              <a:defRPr lang="en-US"/>
            </a:defPPr>
          </a:lstStyle>
          <a:p>
            <a:r>
              <a:rPr lang="en-CA" b="1" i="1" dirty="0">
                <a:solidFill>
                  <a:schemeClr val="accent6">
                    <a:lumMod val="75000"/>
                  </a:schemeClr>
                </a:solidFill>
              </a:rPr>
              <a:t>NOTE</a:t>
            </a:r>
            <a:r>
              <a:rPr lang="en-CA" dirty="0"/>
              <a:t>:  There is a text file provided called </a:t>
            </a:r>
            <a:r>
              <a:rPr lang="en-CA" b="1" i="1" dirty="0"/>
              <a:t>Excel_2013_formulas.txt</a:t>
            </a:r>
            <a:r>
              <a:rPr lang="en-CA" dirty="0"/>
              <a:t> that has all of the formulas</a:t>
            </a:r>
          </a:p>
          <a:p>
            <a:pPr marL="673100"/>
            <a:r>
              <a:rPr lang="en-CA" dirty="0"/>
              <a:t>and functions already typed up for you.  Just copy and paste them into the cells indicated.</a:t>
            </a:r>
          </a:p>
        </p:txBody>
      </p:sp>
      <p:sp>
        <p:nvSpPr>
          <p:cNvPr id="3" name="TextBox 2"/>
          <p:cNvSpPr txBox="1"/>
          <p:nvPr/>
        </p:nvSpPr>
        <p:spPr>
          <a:xfrm>
            <a:off x="707365" y="1589310"/>
            <a:ext cx="11579525" cy="369332"/>
          </a:xfrm>
          <a:prstGeom prst="rect">
            <a:avLst/>
          </a:prstGeom>
          <a:noFill/>
        </p:spPr>
        <p:txBody>
          <a:bodyPr wrap="square" rtlCol="0">
            <a:spAutoFit/>
          </a:bodyPr>
          <a:lstStyle/>
          <a:p>
            <a:pPr marL="285750" indent="-285750">
              <a:buFont typeface="Wingdings" panose="05000000000000000000" pitchFamily="2" charset="2"/>
              <a:buChar char="Ø"/>
            </a:pPr>
            <a:r>
              <a:rPr lang="en-CA" dirty="0"/>
              <a:t>Make a drop down selection box for those lists which will define the </a:t>
            </a:r>
            <a:r>
              <a:rPr lang="en-CA" b="1" i="1" dirty="0"/>
              <a:t>criteria</a:t>
            </a:r>
            <a:r>
              <a:rPr lang="en-CA" dirty="0"/>
              <a:t> parameter of the database function.</a:t>
            </a:r>
          </a:p>
        </p:txBody>
      </p:sp>
      <p:sp>
        <p:nvSpPr>
          <p:cNvPr id="4" name="TextBox 3"/>
          <p:cNvSpPr txBox="1"/>
          <p:nvPr/>
        </p:nvSpPr>
        <p:spPr>
          <a:xfrm>
            <a:off x="2006304" y="3558902"/>
            <a:ext cx="7491379" cy="646331"/>
          </a:xfrm>
          <a:prstGeom prst="rect">
            <a:avLst/>
          </a:prstGeom>
          <a:noFill/>
        </p:spPr>
        <p:txBody>
          <a:bodyPr wrap="square" rtlCol="0">
            <a:spAutoFit/>
          </a:bodyPr>
          <a:lstStyle/>
          <a:p>
            <a:r>
              <a:rPr lang="en-CA" dirty="0"/>
              <a:t>In cell </a:t>
            </a:r>
            <a:r>
              <a:rPr lang="en-CA" b="1" dirty="0"/>
              <a:t>A8</a:t>
            </a:r>
            <a:r>
              <a:rPr lang="en-CA" dirty="0"/>
              <a:t> enter …</a:t>
            </a:r>
          </a:p>
          <a:p>
            <a:r>
              <a:rPr lang="en-CA" dirty="0"/>
              <a:t>=DCOUNT(Health_Indicators!A1:I31593,Health_Indicators!I1,Formulas!D2:F3)</a:t>
            </a:r>
          </a:p>
        </p:txBody>
      </p:sp>
      <p:sp>
        <p:nvSpPr>
          <p:cNvPr id="5" name="TextBox 4"/>
          <p:cNvSpPr txBox="1"/>
          <p:nvPr/>
        </p:nvSpPr>
        <p:spPr>
          <a:xfrm>
            <a:off x="2006304" y="4362844"/>
            <a:ext cx="7353357" cy="646331"/>
          </a:xfrm>
          <a:prstGeom prst="rect">
            <a:avLst/>
          </a:prstGeom>
          <a:noFill/>
        </p:spPr>
        <p:txBody>
          <a:bodyPr wrap="square" rtlCol="0">
            <a:spAutoFit/>
          </a:bodyPr>
          <a:lstStyle/>
          <a:p>
            <a:r>
              <a:rPr lang="en-CA" dirty="0"/>
              <a:t>In cell </a:t>
            </a:r>
            <a:r>
              <a:rPr lang="en-CA" b="1" dirty="0"/>
              <a:t>A11</a:t>
            </a:r>
            <a:r>
              <a:rPr lang="en-CA" dirty="0"/>
              <a:t> enter …</a:t>
            </a:r>
          </a:p>
          <a:p>
            <a:r>
              <a:rPr lang="en-CA" dirty="0"/>
              <a:t>=DMIN(Health_Indicators!A1:I31593,Health_Indicators!I1,Formulas!D2:F3)</a:t>
            </a:r>
          </a:p>
        </p:txBody>
      </p:sp>
      <p:sp>
        <p:nvSpPr>
          <p:cNvPr id="16" name="TextBox 15"/>
          <p:cNvSpPr txBox="1"/>
          <p:nvPr/>
        </p:nvSpPr>
        <p:spPr>
          <a:xfrm>
            <a:off x="2006304" y="5187527"/>
            <a:ext cx="7353357" cy="646331"/>
          </a:xfrm>
          <a:prstGeom prst="rect">
            <a:avLst/>
          </a:prstGeom>
          <a:noFill/>
        </p:spPr>
        <p:txBody>
          <a:bodyPr wrap="square" rtlCol="0">
            <a:spAutoFit/>
          </a:bodyPr>
          <a:lstStyle/>
          <a:p>
            <a:r>
              <a:rPr lang="en-CA" dirty="0"/>
              <a:t>In cell </a:t>
            </a:r>
            <a:r>
              <a:rPr lang="en-CA" b="1" dirty="0"/>
              <a:t>A14</a:t>
            </a:r>
            <a:r>
              <a:rPr lang="en-CA" dirty="0"/>
              <a:t> enter …</a:t>
            </a:r>
          </a:p>
          <a:p>
            <a:r>
              <a:rPr lang="en-CA" dirty="0"/>
              <a:t>=DSTDEV(Health_Indicators!A1:I31593,Health_Indicators!I1,Formulas!D2:F3)</a:t>
            </a:r>
          </a:p>
        </p:txBody>
      </p:sp>
      <p:sp>
        <p:nvSpPr>
          <p:cNvPr id="17" name="TextBox 16"/>
          <p:cNvSpPr txBox="1"/>
          <p:nvPr/>
        </p:nvSpPr>
        <p:spPr>
          <a:xfrm>
            <a:off x="2006305" y="6039638"/>
            <a:ext cx="7353356" cy="646331"/>
          </a:xfrm>
          <a:prstGeom prst="rect">
            <a:avLst/>
          </a:prstGeom>
          <a:noFill/>
        </p:spPr>
        <p:txBody>
          <a:bodyPr wrap="square" rtlCol="0">
            <a:spAutoFit/>
          </a:bodyPr>
          <a:lstStyle/>
          <a:p>
            <a:r>
              <a:rPr lang="en-CA" dirty="0"/>
              <a:t>In cell </a:t>
            </a:r>
            <a:r>
              <a:rPr lang="en-CA" b="1" dirty="0"/>
              <a:t>A17</a:t>
            </a:r>
            <a:r>
              <a:rPr lang="en-CA" dirty="0"/>
              <a:t> enter …</a:t>
            </a:r>
          </a:p>
          <a:p>
            <a:r>
              <a:rPr lang="en-CA" dirty="0"/>
              <a:t>=DVARP(Health_Indicators!A1:I31593,Health_Indicators!I1,Formulas!D2:F3)</a:t>
            </a:r>
          </a:p>
        </p:txBody>
      </p:sp>
    </p:spTree>
    <p:extLst>
      <p:ext uri="{BB962C8B-B14F-4D97-AF65-F5344CB8AC3E}">
        <p14:creationId xmlns:p14="http://schemas.microsoft.com/office/powerpoint/2010/main" val="229094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2"/>
                                        </p:tgtEl>
                                      </p:cBhvr>
                                    </p:animEffect>
                                    <p:animScale>
                                      <p:cBhvr>
                                        <p:cTn id="13" dur="250" autoRev="1" fill="hold"/>
                                        <p:tgtEl>
                                          <p:spTgt spid="2"/>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0-#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1+#ppt_w/2"/>
                                          </p:val>
                                        </p:tav>
                                        <p:tav tm="100000">
                                          <p:val>
                                            <p:strVal val="#ppt_x"/>
                                          </p:val>
                                        </p:tav>
                                      </p:tavLst>
                                    </p:anim>
                                    <p:anim calcmode="lin" valueType="num">
                                      <p:cBhvr additive="base">
                                        <p:cTn id="23"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fill="hold"/>
                                        <p:tgtEl>
                                          <p:spTgt spid="3"/>
                                        </p:tgtEl>
                                        <p:attrNameLst>
                                          <p:attrName>ppt_x</p:attrName>
                                        </p:attrNameLst>
                                      </p:cBhvr>
                                      <p:tavLst>
                                        <p:tav tm="0">
                                          <p:val>
                                            <p:strVal val="0-#ppt_w/2"/>
                                          </p:val>
                                        </p:tav>
                                        <p:tav tm="100000">
                                          <p:val>
                                            <p:strVal val="#ppt_x"/>
                                          </p:val>
                                        </p:tav>
                                      </p:tavLst>
                                    </p:anim>
                                    <p:anim calcmode="lin" valueType="num">
                                      <p:cBhvr additive="base">
                                        <p:cTn id="29" dur="500" fill="hold"/>
                                        <p:tgtEl>
                                          <p:spTgt spid="3"/>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1+#ppt_w/2"/>
                                          </p:val>
                                        </p:tav>
                                        <p:tav tm="100000">
                                          <p:val>
                                            <p:strVal val="#ppt_x"/>
                                          </p:val>
                                        </p:tav>
                                      </p:tavLst>
                                    </p:anim>
                                    <p:anim calcmode="lin" valueType="num">
                                      <p:cBhvr additive="base">
                                        <p:cTn id="33"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ppt_w</p:attrName>
                                        </p:attrNameLst>
                                      </p:cBhvr>
                                      <p:tavLst>
                                        <p:tav tm="0">
                                          <p:val>
                                            <p:fltVal val="0"/>
                                          </p:val>
                                        </p:tav>
                                        <p:tav tm="100000">
                                          <p:val>
                                            <p:strVal val="#ppt_w"/>
                                          </p:val>
                                        </p:tav>
                                      </p:tavLst>
                                    </p:anim>
                                    <p:anim calcmode="lin" valueType="num">
                                      <p:cBhvr>
                                        <p:cTn id="39" dur="500" fill="hold"/>
                                        <p:tgtEl>
                                          <p:spTgt spid="6"/>
                                        </p:tgtEl>
                                        <p:attrNameLst>
                                          <p:attrName>ppt_h</p:attrName>
                                        </p:attrNameLst>
                                      </p:cBhvr>
                                      <p:tavLst>
                                        <p:tav tm="0">
                                          <p:val>
                                            <p:fltVal val="0"/>
                                          </p:val>
                                        </p:tav>
                                        <p:tav tm="100000">
                                          <p:val>
                                            <p:strVal val="#ppt_h"/>
                                          </p:val>
                                        </p:tav>
                                      </p:tavLst>
                                    </p:anim>
                                    <p:animEffect transition="in" filter="fade">
                                      <p:cBhvr>
                                        <p:cTn id="40" dur="500"/>
                                        <p:tgtEl>
                                          <p:spTgt spid="6"/>
                                        </p:tgtEl>
                                      </p:cBhvr>
                                    </p:animEffect>
                                  </p:childTnLst>
                                </p:cTn>
                              </p:par>
                              <p:par>
                                <p:cTn id="41" presetID="2" presetClass="entr" presetSubtype="2"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1+#ppt_w/2"/>
                                          </p:val>
                                        </p:tav>
                                        <p:tav tm="100000">
                                          <p:val>
                                            <p:strVal val="#ppt_x"/>
                                          </p:val>
                                        </p:tav>
                                      </p:tavLst>
                                    </p:anim>
                                    <p:anim calcmode="lin" valueType="num">
                                      <p:cBhvr additive="base">
                                        <p:cTn id="44" dur="500" fill="hold"/>
                                        <p:tgtEl>
                                          <p:spTgt spid="7"/>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500" fill="hold"/>
                                        <p:tgtEl>
                                          <p:spTgt spid="8"/>
                                        </p:tgtEl>
                                        <p:attrNameLst>
                                          <p:attrName>ppt_x</p:attrName>
                                        </p:attrNameLst>
                                      </p:cBhvr>
                                      <p:tavLst>
                                        <p:tav tm="0">
                                          <p:val>
                                            <p:strVal val="0-#ppt_w/2"/>
                                          </p:val>
                                        </p:tav>
                                        <p:tav tm="100000">
                                          <p:val>
                                            <p:strVal val="#ppt_x"/>
                                          </p:val>
                                        </p:tav>
                                      </p:tavLst>
                                    </p:anim>
                                    <p:anim calcmode="lin" valueType="num">
                                      <p:cBhvr additive="base">
                                        <p:cTn id="4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4"/>
                                        </p:tgtEl>
                                        <p:attrNameLst>
                                          <p:attrName>style.visibility</p:attrName>
                                        </p:attrNameLst>
                                      </p:cBhvr>
                                      <p:to>
                                        <p:strVal val="visible"/>
                                      </p:to>
                                    </p:set>
                                    <p:anim calcmode="lin" valueType="num">
                                      <p:cBhvr additive="base">
                                        <p:cTn id="57" dur="500" fill="hold"/>
                                        <p:tgtEl>
                                          <p:spTgt spid="4"/>
                                        </p:tgtEl>
                                        <p:attrNameLst>
                                          <p:attrName>ppt_x</p:attrName>
                                        </p:attrNameLst>
                                      </p:cBhvr>
                                      <p:tavLst>
                                        <p:tav tm="0">
                                          <p:val>
                                            <p:strVal val="0-#ppt_w/2"/>
                                          </p:val>
                                        </p:tav>
                                        <p:tav tm="100000">
                                          <p:val>
                                            <p:strVal val="#ppt_x"/>
                                          </p:val>
                                        </p:tav>
                                      </p:tavLst>
                                    </p:anim>
                                    <p:anim calcmode="lin" valueType="num">
                                      <p:cBhvr additive="base">
                                        <p:cTn id="5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 calcmode="lin" valueType="num">
                                      <p:cBhvr additive="base">
                                        <p:cTn id="63" dur="500" fill="hold"/>
                                        <p:tgtEl>
                                          <p:spTgt spid="10"/>
                                        </p:tgtEl>
                                        <p:attrNameLst>
                                          <p:attrName>ppt_x</p:attrName>
                                        </p:attrNameLst>
                                      </p:cBhvr>
                                      <p:tavLst>
                                        <p:tav tm="0">
                                          <p:val>
                                            <p:strVal val="0-#ppt_w/2"/>
                                          </p:val>
                                        </p:tav>
                                        <p:tav tm="100000">
                                          <p:val>
                                            <p:strVal val="#ppt_x"/>
                                          </p:val>
                                        </p:tav>
                                      </p:tavLst>
                                    </p:anim>
                                    <p:anim calcmode="lin" valueType="num">
                                      <p:cBhvr additive="base">
                                        <p:cTn id="64" dur="500" fill="hold"/>
                                        <p:tgtEl>
                                          <p:spTgt spid="10"/>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additive="base">
                                        <p:cTn id="67" dur="500" fill="hold"/>
                                        <p:tgtEl>
                                          <p:spTgt spid="5"/>
                                        </p:tgtEl>
                                        <p:attrNameLst>
                                          <p:attrName>ppt_x</p:attrName>
                                        </p:attrNameLst>
                                      </p:cBhvr>
                                      <p:tavLst>
                                        <p:tav tm="0">
                                          <p:val>
                                            <p:strVal val="1+#ppt_w/2"/>
                                          </p:val>
                                        </p:tav>
                                        <p:tav tm="100000">
                                          <p:val>
                                            <p:strVal val="#ppt_x"/>
                                          </p:val>
                                        </p:tav>
                                      </p:tavLst>
                                    </p:anim>
                                    <p:anim calcmode="lin" valueType="num">
                                      <p:cBhvr additive="base">
                                        <p:cTn id="6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grpId="0" nodeType="click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additive="base">
                                        <p:cTn id="73" dur="500" fill="hold"/>
                                        <p:tgtEl>
                                          <p:spTgt spid="11"/>
                                        </p:tgtEl>
                                        <p:attrNameLst>
                                          <p:attrName>ppt_x</p:attrName>
                                        </p:attrNameLst>
                                      </p:cBhvr>
                                      <p:tavLst>
                                        <p:tav tm="0">
                                          <p:val>
                                            <p:strVal val="1+#ppt_w/2"/>
                                          </p:val>
                                        </p:tav>
                                        <p:tav tm="100000">
                                          <p:val>
                                            <p:strVal val="#ppt_x"/>
                                          </p:val>
                                        </p:tav>
                                      </p:tavLst>
                                    </p:anim>
                                    <p:anim calcmode="lin" valueType="num">
                                      <p:cBhvr additive="base">
                                        <p:cTn id="74" dur="500" fill="hold"/>
                                        <p:tgtEl>
                                          <p:spTgt spid="11"/>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16"/>
                                        </p:tgtEl>
                                        <p:attrNameLst>
                                          <p:attrName>style.visibility</p:attrName>
                                        </p:attrNameLst>
                                      </p:cBhvr>
                                      <p:to>
                                        <p:strVal val="visible"/>
                                      </p:to>
                                    </p:set>
                                    <p:anim calcmode="lin" valueType="num">
                                      <p:cBhvr additive="base">
                                        <p:cTn id="77" dur="500" fill="hold"/>
                                        <p:tgtEl>
                                          <p:spTgt spid="16"/>
                                        </p:tgtEl>
                                        <p:attrNameLst>
                                          <p:attrName>ppt_x</p:attrName>
                                        </p:attrNameLst>
                                      </p:cBhvr>
                                      <p:tavLst>
                                        <p:tav tm="0">
                                          <p:val>
                                            <p:strVal val="0-#ppt_w/2"/>
                                          </p:val>
                                        </p:tav>
                                        <p:tav tm="100000">
                                          <p:val>
                                            <p:strVal val="#ppt_x"/>
                                          </p:val>
                                        </p:tav>
                                      </p:tavLst>
                                    </p:anim>
                                    <p:anim calcmode="lin" valueType="num">
                                      <p:cBhvr additive="base">
                                        <p:cTn id="7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8" fill="hold" grpId="0" nodeType="clickEffect">
                                  <p:stCondLst>
                                    <p:cond delay="0"/>
                                  </p:stCondLst>
                                  <p:childTnLst>
                                    <p:set>
                                      <p:cBhvr>
                                        <p:cTn id="82" dur="1" fill="hold">
                                          <p:stCondLst>
                                            <p:cond delay="0"/>
                                          </p:stCondLst>
                                        </p:cTn>
                                        <p:tgtEl>
                                          <p:spTgt spid="12"/>
                                        </p:tgtEl>
                                        <p:attrNameLst>
                                          <p:attrName>style.visibility</p:attrName>
                                        </p:attrNameLst>
                                      </p:cBhvr>
                                      <p:to>
                                        <p:strVal val="visible"/>
                                      </p:to>
                                    </p:set>
                                    <p:anim calcmode="lin" valueType="num">
                                      <p:cBhvr additive="base">
                                        <p:cTn id="83" dur="500" fill="hold"/>
                                        <p:tgtEl>
                                          <p:spTgt spid="12"/>
                                        </p:tgtEl>
                                        <p:attrNameLst>
                                          <p:attrName>ppt_x</p:attrName>
                                        </p:attrNameLst>
                                      </p:cBhvr>
                                      <p:tavLst>
                                        <p:tav tm="0">
                                          <p:val>
                                            <p:strVal val="0-#ppt_w/2"/>
                                          </p:val>
                                        </p:tav>
                                        <p:tav tm="100000">
                                          <p:val>
                                            <p:strVal val="#ppt_x"/>
                                          </p:val>
                                        </p:tav>
                                      </p:tavLst>
                                    </p:anim>
                                    <p:anim calcmode="lin" valueType="num">
                                      <p:cBhvr additive="base">
                                        <p:cTn id="84" dur="500" fill="hold"/>
                                        <p:tgtEl>
                                          <p:spTgt spid="12"/>
                                        </p:tgtEl>
                                        <p:attrNameLst>
                                          <p:attrName>ppt_y</p:attrName>
                                        </p:attrNameLst>
                                      </p:cBhvr>
                                      <p:tavLst>
                                        <p:tav tm="0">
                                          <p:val>
                                            <p:strVal val="#ppt_y"/>
                                          </p:val>
                                        </p:tav>
                                        <p:tav tm="100000">
                                          <p:val>
                                            <p:strVal val="#ppt_y"/>
                                          </p:val>
                                        </p:tav>
                                      </p:tavLst>
                                    </p:anim>
                                  </p:childTnLst>
                                </p:cTn>
                              </p:par>
                              <p:par>
                                <p:cTn id="85" presetID="2" presetClass="entr" presetSubtype="2" fill="hold" grpId="0" nodeType="with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additive="base">
                                        <p:cTn id="87" dur="500" fill="hold"/>
                                        <p:tgtEl>
                                          <p:spTgt spid="17"/>
                                        </p:tgtEl>
                                        <p:attrNameLst>
                                          <p:attrName>ppt_x</p:attrName>
                                        </p:attrNameLst>
                                      </p:cBhvr>
                                      <p:tavLst>
                                        <p:tav tm="0">
                                          <p:val>
                                            <p:strVal val="1+#ppt_w/2"/>
                                          </p:val>
                                        </p:tav>
                                        <p:tav tm="100000">
                                          <p:val>
                                            <p:strVal val="#ppt_x"/>
                                          </p:val>
                                        </p:tav>
                                      </p:tavLst>
                                    </p:anim>
                                    <p:anim calcmode="lin" valueType="num">
                                      <p:cBhvr additive="base">
                                        <p:cTn id="8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7" grpId="0"/>
      <p:bldP spid="14" grpId="0" animBg="1"/>
      <p:bldP spid="15" grpId="0" animBg="1"/>
      <p:bldP spid="6" grpId="0" animBg="1"/>
      <p:bldP spid="13" grpId="0"/>
      <p:bldP spid="2" grpId="0" animBg="1"/>
      <p:bldP spid="2" grpId="1" animBg="1"/>
      <p:bldP spid="3" grpId="0"/>
      <p:bldP spid="4" grpId="0"/>
      <p:bldP spid="5" grpId="0"/>
      <p:bldP spid="16" grpId="0"/>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4699" y="1083252"/>
            <a:ext cx="8844915" cy="5743452"/>
          </a:xfrm>
          <a:prstGeom prst="rect">
            <a:avLst/>
          </a:prstGeom>
        </p:spPr>
      </p:pic>
      <p:sp>
        <p:nvSpPr>
          <p:cNvPr id="4" name="TextBox 3"/>
          <p:cNvSpPr txBox="1"/>
          <p:nvPr/>
        </p:nvSpPr>
        <p:spPr>
          <a:xfrm>
            <a:off x="110828" y="135308"/>
            <a:ext cx="6994822"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Work with the </a:t>
            </a:r>
            <a:r>
              <a:rPr lang="en-CA" dirty="0" err="1"/>
              <a:t>Health_Indicators</a:t>
            </a:r>
            <a:r>
              <a:rPr lang="en-CA" dirty="0"/>
              <a:t> (CSV imported data) to restrict the data</a:t>
            </a:r>
          </a:p>
        </p:txBody>
      </p:sp>
      <p:sp>
        <p:nvSpPr>
          <p:cNvPr id="6" name="TextBox 5"/>
          <p:cNvSpPr txBox="1"/>
          <p:nvPr/>
        </p:nvSpPr>
        <p:spPr>
          <a:xfrm>
            <a:off x="228956" y="1019109"/>
            <a:ext cx="2847619" cy="369332"/>
          </a:xfrm>
          <a:prstGeom prst="rect">
            <a:avLst/>
          </a:prstGeom>
          <a:noFill/>
          <a:ln w="19050">
            <a:solidFill>
              <a:srgbClr val="00B050"/>
            </a:solidFill>
          </a:ln>
        </p:spPr>
        <p:txBody>
          <a:bodyPr wrap="square" rtlCol="0">
            <a:spAutoFit/>
          </a:bodyPr>
          <a:lstStyle/>
          <a:p>
            <a:pPr marL="342900" indent="-342900">
              <a:buFont typeface="+mj-lt"/>
              <a:buAutoNum type="arabicPeriod"/>
            </a:pPr>
            <a:r>
              <a:rPr lang="en-CA" b="1" i="1" dirty="0"/>
              <a:t>Sort</a:t>
            </a:r>
            <a:r>
              <a:rPr lang="en-CA" dirty="0"/>
              <a:t> the data by HRPROF</a:t>
            </a:r>
          </a:p>
        </p:txBody>
      </p:sp>
      <p:cxnSp>
        <p:nvCxnSpPr>
          <p:cNvPr id="3" name="Straight Arrow Connector 2"/>
          <p:cNvCxnSpPr>
            <a:stCxn id="6" idx="3"/>
            <a:endCxn id="19" idx="1"/>
          </p:cNvCxnSpPr>
          <p:nvPr/>
        </p:nvCxnSpPr>
        <p:spPr>
          <a:xfrm>
            <a:off x="3076575" y="1203775"/>
            <a:ext cx="3743325" cy="62613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6819900" y="1543050"/>
            <a:ext cx="371475" cy="57370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9" name="Straight Arrow Connector 28"/>
          <p:cNvCxnSpPr>
            <a:stCxn id="19" idx="2"/>
          </p:cNvCxnSpPr>
          <p:nvPr/>
        </p:nvCxnSpPr>
        <p:spPr>
          <a:xfrm>
            <a:off x="7005638" y="2116759"/>
            <a:ext cx="322029" cy="82223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8462" y="2946023"/>
            <a:ext cx="5694375" cy="2604253"/>
          </a:xfrm>
          <a:prstGeom prst="rect">
            <a:avLst/>
          </a:prstGeom>
        </p:spPr>
      </p:pic>
      <p:sp>
        <p:nvSpPr>
          <p:cNvPr id="37" name="Rounded Rectangle 36"/>
          <p:cNvSpPr/>
          <p:nvPr/>
        </p:nvSpPr>
        <p:spPr>
          <a:xfrm>
            <a:off x="4714875" y="4155314"/>
            <a:ext cx="1990723" cy="573111"/>
          </a:xfrm>
          <a:prstGeom prst="roundRect">
            <a:avLst/>
          </a:prstGeom>
          <a:solidFill>
            <a:srgbClr val="E5FFE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solidFill>
                  <a:schemeClr val="tx1"/>
                </a:solidFill>
              </a:rPr>
              <a:t>Click on </a:t>
            </a:r>
            <a:r>
              <a:rPr lang="en-CA" b="1" i="1" dirty="0">
                <a:solidFill>
                  <a:schemeClr val="tx1"/>
                </a:solidFill>
              </a:rPr>
              <a:t>Add Level</a:t>
            </a:r>
            <a:endParaRPr lang="en-CA" dirty="0">
              <a:solidFill>
                <a:schemeClr val="tx1"/>
              </a:solidFill>
            </a:endParaRPr>
          </a:p>
        </p:txBody>
      </p:sp>
      <p:cxnSp>
        <p:nvCxnSpPr>
          <p:cNvPr id="39" name="Straight Arrow Connector 38"/>
          <p:cNvCxnSpPr>
            <a:stCxn id="37" idx="0"/>
          </p:cNvCxnSpPr>
          <p:nvPr/>
        </p:nvCxnSpPr>
        <p:spPr>
          <a:xfrm flipH="1" flipV="1">
            <a:off x="5038725" y="3543300"/>
            <a:ext cx="671512" cy="61201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46947" y="2946022"/>
            <a:ext cx="5705890" cy="2609519"/>
          </a:xfrm>
          <a:prstGeom prst="rect">
            <a:avLst/>
          </a:prstGeom>
        </p:spPr>
      </p:pic>
      <p:pic>
        <p:nvPicPr>
          <p:cNvPr id="42" name="Picture 4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6949" y="2938989"/>
            <a:ext cx="5705888" cy="2609518"/>
          </a:xfrm>
          <a:prstGeom prst="rect">
            <a:avLst/>
          </a:prstGeom>
        </p:spPr>
      </p:pic>
    </p:spTree>
    <p:extLst>
      <p:ext uri="{BB962C8B-B14F-4D97-AF65-F5344CB8AC3E}">
        <p14:creationId xmlns:p14="http://schemas.microsoft.com/office/powerpoint/2010/main" val="147112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500" fill="hold"/>
                                        <p:tgtEl>
                                          <p:spTgt spid="19"/>
                                        </p:tgtEl>
                                        <p:attrNameLst>
                                          <p:attrName>ppt_w</p:attrName>
                                        </p:attrNameLst>
                                      </p:cBhvr>
                                      <p:tavLst>
                                        <p:tav tm="0">
                                          <p:val>
                                            <p:fltVal val="0"/>
                                          </p:val>
                                        </p:tav>
                                        <p:tav tm="100000">
                                          <p:val>
                                            <p:strVal val="#ppt_w"/>
                                          </p:val>
                                        </p:tav>
                                      </p:tavLst>
                                    </p:anim>
                                    <p:anim calcmode="lin" valueType="num">
                                      <p:cBhvr>
                                        <p:cTn id="21" dur="500" fill="hold"/>
                                        <p:tgtEl>
                                          <p:spTgt spid="19"/>
                                        </p:tgtEl>
                                        <p:attrNameLst>
                                          <p:attrName>ppt_h</p:attrName>
                                        </p:attrNameLst>
                                      </p:cBhvr>
                                      <p:tavLst>
                                        <p:tav tm="0">
                                          <p:val>
                                            <p:fltVal val="0"/>
                                          </p:val>
                                        </p:tav>
                                        <p:tav tm="100000">
                                          <p:val>
                                            <p:strVal val="#ppt_h"/>
                                          </p:val>
                                        </p:tav>
                                      </p:tavLst>
                                    </p:anim>
                                    <p:animEffect transition="in" filter="fade">
                                      <p:cBhvr>
                                        <p:cTn id="22" dur="500"/>
                                        <p:tgtEl>
                                          <p:spTgt spid="19"/>
                                        </p:tgtEl>
                                      </p:cBhvr>
                                    </p:animEffect>
                                  </p:childTnLst>
                                </p:cTn>
                              </p:par>
                            </p:childTnLst>
                          </p:cTn>
                        </p:par>
                        <p:par>
                          <p:cTn id="23" fill="hold">
                            <p:stCondLst>
                              <p:cond delay="2000"/>
                            </p:stCondLst>
                            <p:childTnLst>
                              <p:par>
                                <p:cTn id="24" presetID="22" presetClass="entr" presetSubtype="1" fill="hold" nodeType="after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up)">
                                      <p:cBhvr>
                                        <p:cTn id="26" dur="500"/>
                                        <p:tgtEl>
                                          <p:spTgt spid="29"/>
                                        </p:tgtEl>
                                      </p:cBhvr>
                                    </p:animEffect>
                                  </p:childTnLst>
                                </p:cTn>
                              </p:par>
                            </p:childTnLst>
                          </p:cTn>
                        </p:par>
                        <p:par>
                          <p:cTn id="27" fill="hold">
                            <p:stCondLst>
                              <p:cond delay="2500"/>
                            </p:stCondLst>
                            <p:childTnLst>
                              <p:par>
                                <p:cTn id="28" presetID="1" presetClass="entr" presetSubtype="0" fill="hold" nodeType="afterEffect">
                                  <p:stCondLst>
                                    <p:cond delay="0"/>
                                  </p:stCondLst>
                                  <p:childTnLst>
                                    <p:set>
                                      <p:cBhvr>
                                        <p:cTn id="29" dur="1" fill="hold">
                                          <p:stCondLst>
                                            <p:cond delay="0"/>
                                          </p:stCondLst>
                                        </p:cTn>
                                        <p:tgtEl>
                                          <p:spTgt spid="35"/>
                                        </p:tgtEl>
                                        <p:attrNameLst>
                                          <p:attrName>style.visibility</p:attrName>
                                        </p:attrNameLst>
                                      </p:cBhvr>
                                      <p:to>
                                        <p:strVal val="visible"/>
                                      </p:to>
                                    </p:set>
                                  </p:childTnLst>
                                </p:cTn>
                              </p:par>
                            </p:childTnLst>
                          </p:cTn>
                        </p:par>
                        <p:par>
                          <p:cTn id="30" fill="hold">
                            <p:stCondLst>
                              <p:cond delay="2500"/>
                            </p:stCondLst>
                            <p:childTnLst>
                              <p:par>
                                <p:cTn id="31" presetID="2" presetClass="entr" presetSubtype="8" fill="hold" grpId="0" nodeType="afterEffect">
                                  <p:stCondLst>
                                    <p:cond delay="0"/>
                                  </p:stCondLst>
                                  <p:childTnLst>
                                    <p:set>
                                      <p:cBhvr>
                                        <p:cTn id="32" dur="1" fill="hold">
                                          <p:stCondLst>
                                            <p:cond delay="0"/>
                                          </p:stCondLst>
                                        </p:cTn>
                                        <p:tgtEl>
                                          <p:spTgt spid="37"/>
                                        </p:tgtEl>
                                        <p:attrNameLst>
                                          <p:attrName>style.visibility</p:attrName>
                                        </p:attrNameLst>
                                      </p:cBhvr>
                                      <p:to>
                                        <p:strVal val="visible"/>
                                      </p:to>
                                    </p:set>
                                    <p:anim calcmode="lin" valueType="num">
                                      <p:cBhvr additive="base">
                                        <p:cTn id="33" dur="500" fill="hold"/>
                                        <p:tgtEl>
                                          <p:spTgt spid="37"/>
                                        </p:tgtEl>
                                        <p:attrNameLst>
                                          <p:attrName>ppt_x</p:attrName>
                                        </p:attrNameLst>
                                      </p:cBhvr>
                                      <p:tavLst>
                                        <p:tav tm="0">
                                          <p:val>
                                            <p:strVal val="0-#ppt_w/2"/>
                                          </p:val>
                                        </p:tav>
                                        <p:tav tm="100000">
                                          <p:val>
                                            <p:strVal val="#ppt_x"/>
                                          </p:val>
                                        </p:tav>
                                      </p:tavLst>
                                    </p:anim>
                                    <p:anim calcmode="lin" valueType="num">
                                      <p:cBhvr additive="base">
                                        <p:cTn id="34" dur="500" fill="hold"/>
                                        <p:tgtEl>
                                          <p:spTgt spid="37"/>
                                        </p:tgtEl>
                                        <p:attrNameLst>
                                          <p:attrName>ppt_y</p:attrName>
                                        </p:attrNameLst>
                                      </p:cBhvr>
                                      <p:tavLst>
                                        <p:tav tm="0">
                                          <p:val>
                                            <p:strVal val="#ppt_y"/>
                                          </p:val>
                                        </p:tav>
                                        <p:tav tm="100000">
                                          <p:val>
                                            <p:strVal val="#ppt_y"/>
                                          </p:val>
                                        </p:tav>
                                      </p:tavLst>
                                    </p:anim>
                                  </p:childTnLst>
                                </p:cTn>
                              </p:par>
                            </p:childTnLst>
                          </p:cTn>
                        </p:par>
                        <p:par>
                          <p:cTn id="35" fill="hold">
                            <p:stCondLst>
                              <p:cond delay="3000"/>
                            </p:stCondLst>
                            <p:childTnLst>
                              <p:par>
                                <p:cTn id="36" presetID="22" presetClass="entr" presetSubtype="4" fill="hold" nodeType="after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wipe(down)">
                                      <p:cBhvr>
                                        <p:cTn id="38" dur="500"/>
                                        <p:tgtEl>
                                          <p:spTgt spid="39"/>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P spid="3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4698" y="875302"/>
            <a:ext cx="8846029" cy="5949324"/>
          </a:xfrm>
          <a:prstGeom prst="rect">
            <a:avLst/>
          </a:prstGeom>
        </p:spPr>
      </p:pic>
      <p:sp>
        <p:nvSpPr>
          <p:cNvPr id="4" name="TextBox 3"/>
          <p:cNvSpPr txBox="1"/>
          <p:nvPr/>
        </p:nvSpPr>
        <p:spPr>
          <a:xfrm>
            <a:off x="110828" y="135308"/>
            <a:ext cx="6994822"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Work with the </a:t>
            </a:r>
            <a:r>
              <a:rPr lang="en-CA" dirty="0" err="1"/>
              <a:t>Health_Indicators</a:t>
            </a:r>
            <a:r>
              <a:rPr lang="en-CA" dirty="0"/>
              <a:t> (CSV imported data) to restrict the data</a:t>
            </a:r>
          </a:p>
        </p:txBody>
      </p:sp>
      <p:sp>
        <p:nvSpPr>
          <p:cNvPr id="9" name="TextBox 8"/>
          <p:cNvSpPr txBox="1"/>
          <p:nvPr/>
        </p:nvSpPr>
        <p:spPr>
          <a:xfrm>
            <a:off x="228600" y="715992"/>
            <a:ext cx="2981325" cy="369332"/>
          </a:xfrm>
          <a:prstGeom prst="rect">
            <a:avLst/>
          </a:prstGeom>
          <a:noFill/>
          <a:ln w="19050">
            <a:solidFill>
              <a:schemeClr val="accent2"/>
            </a:solidFill>
          </a:ln>
        </p:spPr>
        <p:txBody>
          <a:bodyPr wrap="square" rtlCol="0">
            <a:spAutoFit/>
          </a:bodyPr>
          <a:lstStyle/>
          <a:p>
            <a:pPr marL="342900" indent="-342900">
              <a:buFont typeface="+mj-lt"/>
              <a:buAutoNum type="arabicPeriod" startAt="2"/>
            </a:pPr>
            <a:r>
              <a:rPr lang="en-CA" dirty="0"/>
              <a:t>Click on the </a:t>
            </a:r>
            <a:r>
              <a:rPr lang="en-CA" b="1" i="1" dirty="0"/>
              <a:t>Filter</a:t>
            </a:r>
            <a:r>
              <a:rPr lang="en-CA" dirty="0"/>
              <a:t> button.</a:t>
            </a:r>
          </a:p>
        </p:txBody>
      </p:sp>
      <p:sp>
        <p:nvSpPr>
          <p:cNvPr id="10" name="Rectangle 9"/>
          <p:cNvSpPr/>
          <p:nvPr/>
        </p:nvSpPr>
        <p:spPr>
          <a:xfrm>
            <a:off x="7228936" y="1328468"/>
            <a:ext cx="396815" cy="56071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p:cNvCxnSpPr>
            <a:stCxn id="9" idx="3"/>
            <a:endCxn id="10" idx="1"/>
          </p:cNvCxnSpPr>
          <p:nvPr/>
        </p:nvCxnSpPr>
        <p:spPr>
          <a:xfrm>
            <a:off x="3209925" y="900658"/>
            <a:ext cx="4019011" cy="7081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290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childTnLst>
                          </p:cTn>
                        </p:par>
                        <p:par>
                          <p:cTn id="19" fill="hold">
                            <p:stCondLst>
                              <p:cond delay="1500"/>
                            </p:stCondLst>
                            <p:childTnLst>
                              <p:par>
                                <p:cTn id="20" presetID="26" presetClass="emph" presetSubtype="0" fill="hold" grpId="1" nodeType="afterEffect">
                                  <p:stCondLst>
                                    <p:cond delay="0"/>
                                  </p:stCondLst>
                                  <p:childTnLst>
                                    <p:animEffect transition="out" filter="fade">
                                      <p:cBhvr>
                                        <p:cTn id="21" dur="500" tmFilter="0, 0; .2, .5; .8, .5; 1, 0"/>
                                        <p:tgtEl>
                                          <p:spTgt spid="10"/>
                                        </p:tgtEl>
                                      </p:cBhvr>
                                    </p:animEffect>
                                    <p:animScale>
                                      <p:cBhvr>
                                        <p:cTn id="22"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0"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53167" y="1620252"/>
            <a:ext cx="2409827" cy="536352"/>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6071" y="864862"/>
            <a:ext cx="8848727" cy="5951138"/>
          </a:xfrm>
          <a:prstGeom prst="rect">
            <a:avLst/>
          </a:prstGeom>
        </p:spPr>
      </p:pic>
      <p:sp>
        <p:nvSpPr>
          <p:cNvPr id="7" name="TextBox 6"/>
          <p:cNvSpPr txBox="1"/>
          <p:nvPr/>
        </p:nvSpPr>
        <p:spPr>
          <a:xfrm>
            <a:off x="105267" y="1274497"/>
            <a:ext cx="3099097" cy="923330"/>
          </a:xfrm>
          <a:prstGeom prst="rect">
            <a:avLst/>
          </a:prstGeom>
          <a:noFill/>
          <a:ln w="19050">
            <a:solidFill>
              <a:srgbClr val="7030A0"/>
            </a:solidFill>
          </a:ln>
        </p:spPr>
        <p:txBody>
          <a:bodyPr wrap="square" rtlCol="0">
            <a:spAutoFit/>
          </a:bodyPr>
          <a:lstStyle/>
          <a:p>
            <a:pPr marL="342900" indent="-342900">
              <a:buFont typeface="+mj-lt"/>
              <a:buAutoNum type="arabicPeriod" startAt="3"/>
            </a:pPr>
            <a:r>
              <a:rPr lang="en-CA" dirty="0"/>
              <a:t>Filter by the following</a:t>
            </a:r>
            <a:endParaRPr lang="en-CA" b="1" dirty="0"/>
          </a:p>
          <a:p>
            <a:pPr marL="542925" indent="-342900">
              <a:buFont typeface="Wingdings" panose="05000000000000000000" pitchFamily="2" charset="2"/>
              <a:buChar char="Ø"/>
            </a:pPr>
            <a:r>
              <a:rPr lang="en-CA" b="1" i="1" dirty="0"/>
              <a:t>GEO</a:t>
            </a:r>
            <a:endParaRPr lang="en-CA" dirty="0"/>
          </a:p>
          <a:p>
            <a:pPr marL="715963" indent="-342900">
              <a:buFont typeface="Courier New" panose="02070309020205020404" pitchFamily="49" charset="0"/>
              <a:buChar char="o"/>
            </a:pPr>
            <a:r>
              <a:rPr lang="en-CA" dirty="0"/>
              <a:t>Saskatchewan only</a:t>
            </a:r>
          </a:p>
        </p:txBody>
      </p:sp>
      <p:sp>
        <p:nvSpPr>
          <p:cNvPr id="4" name="TextBox 3"/>
          <p:cNvSpPr txBox="1"/>
          <p:nvPr/>
        </p:nvSpPr>
        <p:spPr>
          <a:xfrm>
            <a:off x="110828" y="135308"/>
            <a:ext cx="6994822"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Work with the </a:t>
            </a:r>
            <a:r>
              <a:rPr lang="en-CA" dirty="0" err="1"/>
              <a:t>Health_Indicators</a:t>
            </a:r>
            <a:r>
              <a:rPr lang="en-CA" dirty="0"/>
              <a:t> (CSV imported data) to restrict the data</a:t>
            </a:r>
          </a:p>
        </p:txBody>
      </p:sp>
      <p:sp>
        <p:nvSpPr>
          <p:cNvPr id="3" name="TextBox 2"/>
          <p:cNvSpPr txBox="1"/>
          <p:nvPr/>
        </p:nvSpPr>
        <p:spPr>
          <a:xfrm>
            <a:off x="4873924" y="4019909"/>
            <a:ext cx="2449902" cy="1477328"/>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dirty="0"/>
              <a:t>Notice that when you clicked on </a:t>
            </a:r>
            <a:r>
              <a:rPr lang="en-CA" b="1" i="1" dirty="0"/>
              <a:t>Filter</a:t>
            </a:r>
            <a:r>
              <a:rPr lang="en-CA" dirty="0"/>
              <a:t> down-arrows appeared to the right side of the header names for each column.</a:t>
            </a:r>
          </a:p>
        </p:txBody>
      </p:sp>
      <p:cxnSp>
        <p:nvCxnSpPr>
          <p:cNvPr id="11" name="Straight Arrow Connector 10"/>
          <p:cNvCxnSpPr>
            <a:stCxn id="3" idx="0"/>
          </p:cNvCxnSpPr>
          <p:nvPr/>
        </p:nvCxnSpPr>
        <p:spPr>
          <a:xfrm flipH="1" flipV="1">
            <a:off x="4080294" y="2751826"/>
            <a:ext cx="2018581" cy="12680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3" idx="0"/>
          </p:cNvCxnSpPr>
          <p:nvPr/>
        </p:nvCxnSpPr>
        <p:spPr>
          <a:xfrm flipH="1" flipV="1">
            <a:off x="5555411" y="2751826"/>
            <a:ext cx="543464" cy="12680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3" idx="0"/>
          </p:cNvCxnSpPr>
          <p:nvPr/>
        </p:nvCxnSpPr>
        <p:spPr>
          <a:xfrm flipV="1">
            <a:off x="6098875" y="2751826"/>
            <a:ext cx="96146" cy="12680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3" idx="0"/>
          </p:cNvCxnSpPr>
          <p:nvPr/>
        </p:nvCxnSpPr>
        <p:spPr>
          <a:xfrm flipV="1">
            <a:off x="6098875" y="2751826"/>
            <a:ext cx="1906438" cy="12680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7" idx="3"/>
          </p:cNvCxnSpPr>
          <p:nvPr/>
        </p:nvCxnSpPr>
        <p:spPr>
          <a:xfrm>
            <a:off x="3204364" y="1736162"/>
            <a:ext cx="2273410" cy="96498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2519" y="2751826"/>
            <a:ext cx="2219792" cy="3950899"/>
          </a:xfrm>
          <a:prstGeom prst="rect">
            <a:avLst/>
          </a:prstGeom>
        </p:spPr>
      </p:pic>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8807" y="2760452"/>
            <a:ext cx="2214418" cy="3933071"/>
          </a:xfrm>
          <a:prstGeom prst="rect">
            <a:avLst/>
          </a:prstGeom>
        </p:spPr>
      </p:pic>
      <p:sp>
        <p:nvSpPr>
          <p:cNvPr id="28" name="TextBox 27"/>
          <p:cNvSpPr txBox="1"/>
          <p:nvPr/>
        </p:nvSpPr>
        <p:spPr>
          <a:xfrm>
            <a:off x="110828" y="2820838"/>
            <a:ext cx="3099097" cy="646331"/>
          </a:xfrm>
          <a:prstGeom prst="rect">
            <a:avLst/>
          </a:prstGeom>
          <a:noFill/>
          <a:ln w="19050">
            <a:solidFill>
              <a:srgbClr val="00B050"/>
            </a:solidFill>
          </a:ln>
        </p:spPr>
        <p:txBody>
          <a:bodyPr wrap="square" rtlCol="0">
            <a:spAutoFit/>
          </a:bodyPr>
          <a:lstStyle/>
          <a:p>
            <a:r>
              <a:rPr lang="en-CA" dirty="0"/>
              <a:t>Click on the </a:t>
            </a:r>
            <a:r>
              <a:rPr lang="en-CA" b="1" dirty="0"/>
              <a:t>(Select All) </a:t>
            </a:r>
            <a:r>
              <a:rPr lang="en-CA" dirty="0"/>
              <a:t>check box to deselect all the options.</a:t>
            </a:r>
          </a:p>
        </p:txBody>
      </p:sp>
      <p:cxnSp>
        <p:nvCxnSpPr>
          <p:cNvPr id="31" name="Straight Arrow Connector 30"/>
          <p:cNvCxnSpPr>
            <a:stCxn id="28" idx="3"/>
          </p:cNvCxnSpPr>
          <p:nvPr/>
        </p:nvCxnSpPr>
        <p:spPr>
          <a:xfrm>
            <a:off x="3209925" y="3144004"/>
            <a:ext cx="628830" cy="109621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10828" y="3786996"/>
            <a:ext cx="3099097" cy="646331"/>
          </a:xfrm>
          <a:prstGeom prst="rect">
            <a:avLst/>
          </a:prstGeom>
          <a:noFill/>
          <a:ln w="19050">
            <a:solidFill>
              <a:srgbClr val="00B0F0"/>
            </a:solidFill>
          </a:ln>
        </p:spPr>
        <p:txBody>
          <a:bodyPr wrap="square" rtlCol="0">
            <a:spAutoFit/>
          </a:bodyPr>
          <a:lstStyle/>
          <a:p>
            <a:r>
              <a:rPr lang="en-CA" dirty="0"/>
              <a:t>Then click on </a:t>
            </a:r>
            <a:r>
              <a:rPr lang="en-CA" b="1" i="1" dirty="0"/>
              <a:t>Saskatchewan</a:t>
            </a:r>
            <a:r>
              <a:rPr lang="en-CA" dirty="0"/>
              <a:t> to select in only.</a:t>
            </a:r>
          </a:p>
        </p:txBody>
      </p:sp>
      <p:cxnSp>
        <p:nvCxnSpPr>
          <p:cNvPr id="34" name="Straight Arrow Connector 33"/>
          <p:cNvCxnSpPr/>
          <p:nvPr/>
        </p:nvCxnSpPr>
        <p:spPr>
          <a:xfrm>
            <a:off x="3204364" y="4433977"/>
            <a:ext cx="634391" cy="157488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8807" y="2751825"/>
            <a:ext cx="2221277" cy="3945253"/>
          </a:xfrm>
          <a:prstGeom prst="rect">
            <a:avLst/>
          </a:prstGeom>
        </p:spPr>
      </p:pic>
      <p:pic>
        <p:nvPicPr>
          <p:cNvPr id="40" name="Picture 3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06070" y="858048"/>
            <a:ext cx="8846031" cy="5949325"/>
          </a:xfrm>
          <a:prstGeom prst="rect">
            <a:avLst/>
          </a:prstGeom>
        </p:spPr>
      </p:pic>
      <p:sp>
        <p:nvSpPr>
          <p:cNvPr id="41" name="TextBox 40"/>
          <p:cNvSpPr txBox="1"/>
          <p:nvPr/>
        </p:nvSpPr>
        <p:spPr>
          <a:xfrm>
            <a:off x="228600" y="5981723"/>
            <a:ext cx="2316192"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stStyle>
          <a:p>
            <a:r>
              <a:rPr lang="en-CA" dirty="0"/>
              <a:t>2300 of 31592 records</a:t>
            </a:r>
          </a:p>
        </p:txBody>
      </p:sp>
      <p:cxnSp>
        <p:nvCxnSpPr>
          <p:cNvPr id="42" name="Straight Arrow Connector 41"/>
          <p:cNvCxnSpPr>
            <a:stCxn id="41" idx="3"/>
          </p:cNvCxnSpPr>
          <p:nvPr/>
        </p:nvCxnSpPr>
        <p:spPr>
          <a:xfrm>
            <a:off x="2544792" y="6166389"/>
            <a:ext cx="1224951" cy="48457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122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par>
                                <p:cTn id="13" presetID="22" presetClass="entr" presetSubtype="4"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500"/>
                                        <p:tgtEl>
                                          <p:spTgt spid="20"/>
                                        </p:tgtEl>
                                      </p:cBhvr>
                                    </p:animEffect>
                                  </p:childTnLst>
                                </p:cTn>
                              </p:par>
                              <p:par>
                                <p:cTn id="16" presetID="22" presetClass="entr" presetSubtype="4"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par>
                                <p:cTn id="19" presetID="22" presetClass="entr" presetSubtype="4"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0-#ppt_w/2"/>
                                          </p:val>
                                        </p:tav>
                                        <p:tav tm="100000">
                                          <p:val>
                                            <p:strVal val="#ppt_x"/>
                                          </p:val>
                                        </p:tav>
                                      </p:tavLst>
                                    </p:anim>
                                    <p:anim calcmode="lin" valueType="num">
                                      <p:cBhvr additive="base">
                                        <p:cTn id="27" dur="500" fill="hold"/>
                                        <p:tgtEl>
                                          <p:spTgt spid="7"/>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 presetClass="entr" presetSubtype="2"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1+#ppt_w/2"/>
                                          </p:val>
                                        </p:tav>
                                        <p:tav tm="100000">
                                          <p:val>
                                            <p:strVal val="#ppt_x"/>
                                          </p:val>
                                        </p:tav>
                                      </p:tavLst>
                                    </p:anim>
                                    <p:anim calcmode="lin" valueType="num">
                                      <p:cBhvr additive="base">
                                        <p:cTn id="32" dur="500" fill="hold"/>
                                        <p:tgtEl>
                                          <p:spTgt spid="8"/>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left)">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3"/>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2"/>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0"/>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18"/>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1"/>
                                        </p:tgtEl>
                                        <p:attrNameLst>
                                          <p:attrName>style.visibility</p:attrName>
                                        </p:attrNameLst>
                                      </p:cBhvr>
                                      <p:to>
                                        <p:strVal val="hidden"/>
                                      </p:to>
                                    </p:set>
                                  </p:childTnLst>
                                </p:cTn>
                              </p:par>
                            </p:childTnLst>
                          </p:cTn>
                        </p:par>
                        <p:par>
                          <p:cTn id="49" fill="hold">
                            <p:stCondLst>
                              <p:cond delay="0"/>
                            </p:stCondLst>
                            <p:childTnLst>
                              <p:par>
                                <p:cTn id="50" presetID="22" presetClass="entr" presetSubtype="1" fill="hold" nodeType="after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up)">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0-#ppt_w/2"/>
                                          </p:val>
                                        </p:tav>
                                        <p:tav tm="100000">
                                          <p:val>
                                            <p:strVal val="#ppt_x"/>
                                          </p:val>
                                        </p:tav>
                                      </p:tavLst>
                                    </p:anim>
                                    <p:anim calcmode="lin" valueType="num">
                                      <p:cBhvr additive="base">
                                        <p:cTn id="58" dur="500" fill="hold"/>
                                        <p:tgtEl>
                                          <p:spTgt spid="28"/>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22" presetClass="entr" presetSubtype="1" fill="hold" nodeType="after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wipe(up)">
                                      <p:cBhvr>
                                        <p:cTn id="62" dur="500"/>
                                        <p:tgtEl>
                                          <p:spTgt spid="31"/>
                                        </p:tgtEl>
                                      </p:cBhvr>
                                    </p:animEffect>
                                  </p:childTnLst>
                                </p:cTn>
                              </p:par>
                            </p:childTnLst>
                          </p:cTn>
                        </p:par>
                        <p:par>
                          <p:cTn id="63" fill="hold">
                            <p:stCondLst>
                              <p:cond delay="1000"/>
                            </p:stCondLst>
                            <p:childTnLst>
                              <p:par>
                                <p:cTn id="64" presetID="1" presetClass="entr" presetSubtype="0" fill="hold" nodeType="afterEffect">
                                  <p:stCondLst>
                                    <p:cond delay="2000"/>
                                  </p:stCondLst>
                                  <p:childTnLst>
                                    <p:set>
                                      <p:cBhvr>
                                        <p:cTn id="65" dur="1" fill="hold">
                                          <p:stCondLst>
                                            <p:cond delay="0"/>
                                          </p:stCondLst>
                                        </p:cTn>
                                        <p:tgtEl>
                                          <p:spTgt spid="26"/>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 calcmode="lin" valueType="num">
                                      <p:cBhvr additive="base">
                                        <p:cTn id="70" dur="500" fill="hold"/>
                                        <p:tgtEl>
                                          <p:spTgt spid="32"/>
                                        </p:tgtEl>
                                        <p:attrNameLst>
                                          <p:attrName>ppt_x</p:attrName>
                                        </p:attrNameLst>
                                      </p:cBhvr>
                                      <p:tavLst>
                                        <p:tav tm="0">
                                          <p:val>
                                            <p:strVal val="0-#ppt_w/2"/>
                                          </p:val>
                                        </p:tav>
                                        <p:tav tm="100000">
                                          <p:val>
                                            <p:strVal val="#ppt_x"/>
                                          </p:val>
                                        </p:tav>
                                      </p:tavLst>
                                    </p:anim>
                                    <p:anim calcmode="lin" valueType="num">
                                      <p:cBhvr additive="base">
                                        <p:cTn id="71" dur="500" fill="hold"/>
                                        <p:tgtEl>
                                          <p:spTgt spid="32"/>
                                        </p:tgtEl>
                                        <p:attrNameLst>
                                          <p:attrName>ppt_y</p:attrName>
                                        </p:attrNameLst>
                                      </p:cBhvr>
                                      <p:tavLst>
                                        <p:tav tm="0">
                                          <p:val>
                                            <p:strVal val="#ppt_y"/>
                                          </p:val>
                                        </p:tav>
                                        <p:tav tm="100000">
                                          <p:val>
                                            <p:strVal val="#ppt_y"/>
                                          </p:val>
                                        </p:tav>
                                      </p:tavLst>
                                    </p:anim>
                                  </p:childTnLst>
                                </p:cTn>
                              </p:par>
                            </p:childTnLst>
                          </p:cTn>
                        </p:par>
                        <p:par>
                          <p:cTn id="72" fill="hold">
                            <p:stCondLst>
                              <p:cond delay="500"/>
                            </p:stCondLst>
                            <p:childTnLst>
                              <p:par>
                                <p:cTn id="73" presetID="22" presetClass="entr" presetSubtype="1" fill="hold" nodeType="afterEffect">
                                  <p:stCondLst>
                                    <p:cond delay="0"/>
                                  </p:stCondLst>
                                  <p:childTnLst>
                                    <p:set>
                                      <p:cBhvr>
                                        <p:cTn id="74" dur="1" fill="hold">
                                          <p:stCondLst>
                                            <p:cond delay="0"/>
                                          </p:stCondLst>
                                        </p:cTn>
                                        <p:tgtEl>
                                          <p:spTgt spid="34"/>
                                        </p:tgtEl>
                                        <p:attrNameLst>
                                          <p:attrName>style.visibility</p:attrName>
                                        </p:attrNameLst>
                                      </p:cBhvr>
                                      <p:to>
                                        <p:strVal val="visible"/>
                                      </p:to>
                                    </p:set>
                                    <p:animEffect transition="in" filter="wipe(up)">
                                      <p:cBhvr>
                                        <p:cTn id="75" dur="500"/>
                                        <p:tgtEl>
                                          <p:spTgt spid="34"/>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xit" presetSubtype="0" fill="hold" nodeType="clickEffect">
                                  <p:stCondLst>
                                    <p:cond delay="0"/>
                                  </p:stCondLst>
                                  <p:childTnLst>
                                    <p:set>
                                      <p:cBhvr>
                                        <p:cTn id="79" dur="1" fill="hold">
                                          <p:stCondLst>
                                            <p:cond delay="0"/>
                                          </p:stCondLst>
                                        </p:cTn>
                                        <p:tgtEl>
                                          <p:spTgt spid="31"/>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34"/>
                                        </p:tgtEl>
                                        <p:attrNameLst>
                                          <p:attrName>style.visibility</p:attrName>
                                        </p:attrNameLst>
                                      </p:cBhvr>
                                      <p:to>
                                        <p:strVal val="hidden"/>
                                      </p:to>
                                    </p:set>
                                  </p:childTnLst>
                                </p:cTn>
                              </p:par>
                            </p:childTnLst>
                          </p:cTn>
                        </p:par>
                        <p:par>
                          <p:cTn id="82" fill="hold">
                            <p:stCondLst>
                              <p:cond delay="0"/>
                            </p:stCondLst>
                            <p:childTnLst>
                              <p:par>
                                <p:cTn id="83" presetID="1"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childTnLst>
                                </p:cTn>
                              </p:par>
                            </p:childTnLst>
                          </p:cTn>
                        </p:par>
                        <p:par>
                          <p:cTn id="85" fill="hold">
                            <p:stCondLst>
                              <p:cond delay="0"/>
                            </p:stCondLst>
                            <p:childTnLst>
                              <p:par>
                                <p:cTn id="86" presetID="1" presetClass="entr" presetSubtype="0" fill="hold" nodeType="afterEffect">
                                  <p:stCondLst>
                                    <p:cond delay="0"/>
                                  </p:stCondLst>
                                  <p:childTnLst>
                                    <p:set>
                                      <p:cBhvr>
                                        <p:cTn id="87" dur="1" fill="hold">
                                          <p:stCondLst>
                                            <p:cond delay="0"/>
                                          </p:stCondLst>
                                        </p:cTn>
                                        <p:tgtEl>
                                          <p:spTgt spid="40"/>
                                        </p:tgtEl>
                                        <p:attrNameLst>
                                          <p:attrName>style.visibility</p:attrName>
                                        </p:attrNameLst>
                                      </p:cBhvr>
                                      <p:to>
                                        <p:strVal val="visible"/>
                                      </p:to>
                                    </p:set>
                                  </p:childTnLst>
                                </p:cTn>
                              </p:par>
                            </p:childTnLst>
                          </p:cTn>
                        </p:par>
                        <p:par>
                          <p:cTn id="88" fill="hold">
                            <p:stCondLst>
                              <p:cond delay="0"/>
                            </p:stCondLst>
                            <p:childTnLst>
                              <p:par>
                                <p:cTn id="89" presetID="53" presetClass="entr" presetSubtype="16" fill="hold" grpId="0" nodeType="afterEffect">
                                  <p:stCondLst>
                                    <p:cond delay="0"/>
                                  </p:stCondLst>
                                  <p:childTnLst>
                                    <p:set>
                                      <p:cBhvr>
                                        <p:cTn id="90" dur="1" fill="hold">
                                          <p:stCondLst>
                                            <p:cond delay="0"/>
                                          </p:stCondLst>
                                        </p:cTn>
                                        <p:tgtEl>
                                          <p:spTgt spid="41"/>
                                        </p:tgtEl>
                                        <p:attrNameLst>
                                          <p:attrName>style.visibility</p:attrName>
                                        </p:attrNameLst>
                                      </p:cBhvr>
                                      <p:to>
                                        <p:strVal val="visible"/>
                                      </p:to>
                                    </p:set>
                                    <p:anim calcmode="lin" valueType="num">
                                      <p:cBhvr>
                                        <p:cTn id="91" dur="500" fill="hold"/>
                                        <p:tgtEl>
                                          <p:spTgt spid="41"/>
                                        </p:tgtEl>
                                        <p:attrNameLst>
                                          <p:attrName>ppt_w</p:attrName>
                                        </p:attrNameLst>
                                      </p:cBhvr>
                                      <p:tavLst>
                                        <p:tav tm="0">
                                          <p:val>
                                            <p:fltVal val="0"/>
                                          </p:val>
                                        </p:tav>
                                        <p:tav tm="100000">
                                          <p:val>
                                            <p:strVal val="#ppt_w"/>
                                          </p:val>
                                        </p:tav>
                                      </p:tavLst>
                                    </p:anim>
                                    <p:anim calcmode="lin" valueType="num">
                                      <p:cBhvr>
                                        <p:cTn id="92" dur="500" fill="hold"/>
                                        <p:tgtEl>
                                          <p:spTgt spid="41"/>
                                        </p:tgtEl>
                                        <p:attrNameLst>
                                          <p:attrName>ppt_h</p:attrName>
                                        </p:attrNameLst>
                                      </p:cBhvr>
                                      <p:tavLst>
                                        <p:tav tm="0">
                                          <p:val>
                                            <p:fltVal val="0"/>
                                          </p:val>
                                        </p:tav>
                                        <p:tav tm="100000">
                                          <p:val>
                                            <p:strVal val="#ppt_h"/>
                                          </p:val>
                                        </p:tav>
                                      </p:tavLst>
                                    </p:anim>
                                    <p:animEffect transition="in" filter="fade">
                                      <p:cBhvr>
                                        <p:cTn id="93" dur="500"/>
                                        <p:tgtEl>
                                          <p:spTgt spid="41"/>
                                        </p:tgtEl>
                                      </p:cBhvr>
                                    </p:animEffect>
                                  </p:childTnLst>
                                </p:cTn>
                              </p:par>
                            </p:childTnLst>
                          </p:cTn>
                        </p:par>
                        <p:par>
                          <p:cTn id="94" fill="hold">
                            <p:stCondLst>
                              <p:cond delay="500"/>
                            </p:stCondLst>
                            <p:childTnLst>
                              <p:par>
                                <p:cTn id="95" presetID="26" presetClass="emph" presetSubtype="0" fill="hold" grpId="1" nodeType="afterEffect">
                                  <p:stCondLst>
                                    <p:cond delay="0"/>
                                  </p:stCondLst>
                                  <p:childTnLst>
                                    <p:animEffect transition="out" filter="fade">
                                      <p:cBhvr>
                                        <p:cTn id="96" dur="500" tmFilter="0, 0; .2, .5; .8, .5; 1, 0"/>
                                        <p:tgtEl>
                                          <p:spTgt spid="41"/>
                                        </p:tgtEl>
                                      </p:cBhvr>
                                    </p:animEffect>
                                    <p:animScale>
                                      <p:cBhvr>
                                        <p:cTn id="97" dur="250" autoRev="1" fill="hold"/>
                                        <p:tgtEl>
                                          <p:spTgt spid="41"/>
                                        </p:tgtEl>
                                      </p:cBhvr>
                                      <p:by x="105000" y="105000"/>
                                    </p:animScale>
                                  </p:childTnLst>
                                </p:cTn>
                              </p:par>
                            </p:childTnLst>
                          </p:cTn>
                        </p:par>
                        <p:par>
                          <p:cTn id="98" fill="hold">
                            <p:stCondLst>
                              <p:cond delay="1000"/>
                            </p:stCondLst>
                            <p:childTnLst>
                              <p:par>
                                <p:cTn id="99" presetID="22" presetClass="entr" presetSubtype="8" fill="hold" nodeType="afterEffect">
                                  <p:stCondLst>
                                    <p:cond delay="0"/>
                                  </p:stCondLst>
                                  <p:childTnLst>
                                    <p:set>
                                      <p:cBhvr>
                                        <p:cTn id="100" dur="1" fill="hold">
                                          <p:stCondLst>
                                            <p:cond delay="0"/>
                                          </p:stCondLst>
                                        </p:cTn>
                                        <p:tgtEl>
                                          <p:spTgt spid="42"/>
                                        </p:tgtEl>
                                        <p:attrNameLst>
                                          <p:attrName>style.visibility</p:attrName>
                                        </p:attrNameLst>
                                      </p:cBhvr>
                                      <p:to>
                                        <p:strVal val="visible"/>
                                      </p:to>
                                    </p:set>
                                    <p:animEffect transition="in" filter="wipe(left)">
                                      <p:cBhvr>
                                        <p:cTn id="10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3" grpId="0" animBg="1"/>
      <p:bldP spid="3" grpId="1" animBg="1"/>
      <p:bldP spid="28" grpId="0" animBg="1"/>
      <p:bldP spid="32" grpId="0" animBg="1"/>
      <p:bldP spid="41" grpId="0" animBg="1"/>
      <p:bldP spid="41"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6070" y="858048"/>
            <a:ext cx="8846031" cy="5949325"/>
          </a:xfrm>
          <a:prstGeom prst="rect">
            <a:avLst/>
          </a:prstGeom>
        </p:spPr>
      </p:pic>
      <p:sp>
        <p:nvSpPr>
          <p:cNvPr id="7" name="TextBox 6"/>
          <p:cNvSpPr txBox="1"/>
          <p:nvPr/>
        </p:nvSpPr>
        <p:spPr>
          <a:xfrm>
            <a:off x="228600" y="1666875"/>
            <a:ext cx="2981325" cy="923330"/>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b="1" i="1" dirty="0"/>
              <a:t>Filter</a:t>
            </a:r>
            <a:r>
              <a:rPr lang="en-CA" dirty="0"/>
              <a:t> by the following</a:t>
            </a:r>
            <a:endParaRPr lang="en-CA" b="1" dirty="0"/>
          </a:p>
          <a:p>
            <a:pPr marL="542925" indent="-342900">
              <a:buFont typeface="Wingdings" panose="05000000000000000000" pitchFamily="2" charset="2"/>
              <a:buChar char="Ø"/>
            </a:pPr>
            <a:r>
              <a:rPr lang="en-CA" b="1" dirty="0"/>
              <a:t>SEX</a:t>
            </a:r>
            <a:endParaRPr lang="en-CA" dirty="0"/>
          </a:p>
          <a:p>
            <a:pPr marL="715963" indent="-342900">
              <a:buFont typeface="Courier New" panose="02070309020205020404" pitchFamily="49" charset="0"/>
              <a:buChar char="o"/>
            </a:pPr>
            <a:r>
              <a:rPr lang="en-CA" dirty="0"/>
              <a:t>Female &amp; Males only</a:t>
            </a:r>
          </a:p>
        </p:txBody>
      </p:sp>
      <p:sp>
        <p:nvSpPr>
          <p:cNvPr id="8" name="Rounded Rectangle 7"/>
          <p:cNvSpPr/>
          <p:nvPr/>
        </p:nvSpPr>
        <p:spPr>
          <a:xfrm>
            <a:off x="681488" y="2019300"/>
            <a:ext cx="2471288" cy="508761"/>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10828" y="135308"/>
            <a:ext cx="6994822"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Work with the </a:t>
            </a:r>
            <a:r>
              <a:rPr lang="en-CA" dirty="0" err="1"/>
              <a:t>Health_Indicators</a:t>
            </a:r>
            <a:r>
              <a:rPr lang="en-CA" dirty="0"/>
              <a:t> (CSV imported data) to restrict the data</a:t>
            </a:r>
          </a:p>
        </p:txBody>
      </p:sp>
      <p:cxnSp>
        <p:nvCxnSpPr>
          <p:cNvPr id="6" name="Straight Arrow Connector 5"/>
          <p:cNvCxnSpPr>
            <a:stCxn id="7" idx="3"/>
          </p:cNvCxnSpPr>
          <p:nvPr/>
        </p:nvCxnSpPr>
        <p:spPr>
          <a:xfrm>
            <a:off x="3209925" y="2128540"/>
            <a:ext cx="2966588" cy="56290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8613" y="2769081"/>
            <a:ext cx="2196989" cy="3270891"/>
          </a:xfrm>
          <a:prstGeom prst="rect">
            <a:avLst/>
          </a:prstGeom>
        </p:spPr>
      </p:pic>
      <p:sp>
        <p:nvSpPr>
          <p:cNvPr id="16" name="TextBox 15"/>
          <p:cNvSpPr txBox="1"/>
          <p:nvPr/>
        </p:nvSpPr>
        <p:spPr>
          <a:xfrm>
            <a:off x="228600" y="5981723"/>
            <a:ext cx="2316192"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stStyle>
          <a:p>
            <a:r>
              <a:rPr lang="en-CA" dirty="0"/>
              <a:t>1520 of 31592 records</a:t>
            </a:r>
          </a:p>
        </p:txBody>
      </p:sp>
      <p:cxnSp>
        <p:nvCxnSpPr>
          <p:cNvPr id="19" name="Straight Arrow Connector 18"/>
          <p:cNvCxnSpPr/>
          <p:nvPr/>
        </p:nvCxnSpPr>
        <p:spPr>
          <a:xfrm>
            <a:off x="3152776" y="2303253"/>
            <a:ext cx="1427850" cy="219973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152776" y="2294626"/>
            <a:ext cx="1427850" cy="239814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06070" y="855221"/>
            <a:ext cx="8837406" cy="5943525"/>
          </a:xfrm>
          <a:prstGeom prst="rect">
            <a:avLst/>
          </a:prstGeom>
        </p:spPr>
      </p:pic>
      <p:cxnSp>
        <p:nvCxnSpPr>
          <p:cNvPr id="17" name="Straight Arrow Connector 16"/>
          <p:cNvCxnSpPr>
            <a:stCxn id="16" idx="3"/>
          </p:cNvCxnSpPr>
          <p:nvPr/>
        </p:nvCxnSpPr>
        <p:spPr>
          <a:xfrm>
            <a:off x="2544792" y="6166389"/>
            <a:ext cx="1224951" cy="48457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009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1+#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par>
                          <p:cTn id="22" fill="hold">
                            <p:stCondLst>
                              <p:cond delay="2000"/>
                            </p:stCondLst>
                            <p:childTnLst>
                              <p:par>
                                <p:cTn id="23" presetID="22" presetClass="entr" presetSubtype="1"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up)">
                                      <p:cBhvr>
                                        <p:cTn id="25" dur="500"/>
                                        <p:tgtEl>
                                          <p:spTgt spid="19"/>
                                        </p:tgtEl>
                                      </p:cBhvr>
                                    </p:animEffect>
                                  </p:childTnLst>
                                </p:cTn>
                              </p:par>
                              <p:par>
                                <p:cTn id="26" presetID="22" presetClass="entr" presetSubtype="1"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up)">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par>
                          <p:cTn id="33" fill="hold">
                            <p:stCondLst>
                              <p:cond delay="0"/>
                            </p:stCondLst>
                            <p:childTnLst>
                              <p:par>
                                <p:cTn id="34" presetID="53" presetClass="entr" presetSubtype="16"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animEffect transition="in" filter="fade">
                                      <p:cBhvr>
                                        <p:cTn id="38" dur="500"/>
                                        <p:tgtEl>
                                          <p:spTgt spid="16"/>
                                        </p:tgtEl>
                                      </p:cBhvr>
                                    </p:animEffect>
                                  </p:childTnLst>
                                </p:cTn>
                              </p:par>
                            </p:childTnLst>
                          </p:cTn>
                        </p:par>
                        <p:par>
                          <p:cTn id="39" fill="hold">
                            <p:stCondLst>
                              <p:cond delay="500"/>
                            </p:stCondLst>
                            <p:childTnLst>
                              <p:par>
                                <p:cTn id="40" presetID="26" presetClass="emph" presetSubtype="0" fill="hold" grpId="1" nodeType="afterEffect">
                                  <p:stCondLst>
                                    <p:cond delay="0"/>
                                  </p:stCondLst>
                                  <p:childTnLst>
                                    <p:animEffect transition="out" filter="fade">
                                      <p:cBhvr>
                                        <p:cTn id="41" dur="500" tmFilter="0, 0; .2, .5; .8, .5; 1, 0"/>
                                        <p:tgtEl>
                                          <p:spTgt spid="16"/>
                                        </p:tgtEl>
                                      </p:cBhvr>
                                    </p:animEffect>
                                    <p:animScale>
                                      <p:cBhvr>
                                        <p:cTn id="42" dur="250" autoRev="1" fill="hold"/>
                                        <p:tgtEl>
                                          <p:spTgt spid="16"/>
                                        </p:tgtEl>
                                      </p:cBhvr>
                                      <p:by x="105000" y="105000"/>
                                    </p:animScale>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left)">
                                      <p:cBhvr>
                                        <p:cTn id="4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6" grpId="0" animBg="1"/>
      <p:bldP spid="16"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8" name="Rectangle: Rounded Corners 7">
            <a:extLst>
              <a:ext uri="{FF2B5EF4-FFF2-40B4-BE49-F238E27FC236}">
                <a16:creationId xmlns:a16="http://schemas.microsoft.com/office/drawing/2014/main" id="{181D081C-7484-4BD3-BA85-63686E53FEC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 name="TextBox 1">
            <a:extLst>
              <a:ext uri="{FF2B5EF4-FFF2-40B4-BE49-F238E27FC236}">
                <a16:creationId xmlns:a16="http://schemas.microsoft.com/office/drawing/2014/main" id="{A52B727C-F416-4824-BB8A-40681E85D9B9}"/>
              </a:ext>
            </a:extLst>
          </p:cNvPr>
          <p:cNvSpPr txBox="1"/>
          <p:nvPr/>
        </p:nvSpPr>
        <p:spPr>
          <a:xfrm>
            <a:off x="307649" y="2160544"/>
            <a:ext cx="5395078" cy="707886"/>
          </a:xfrm>
          <a:prstGeom prst="rect">
            <a:avLst/>
          </a:prstGeom>
          <a:noFill/>
        </p:spPr>
        <p:txBody>
          <a:bodyPr wrap="square" rtlCol="0">
            <a:spAutoFit/>
          </a:bodyPr>
          <a:lstStyle/>
          <a:p>
            <a:r>
              <a:rPr lang="en-CA" sz="2000" dirty="0"/>
              <a:t>There are </a:t>
            </a:r>
            <a:r>
              <a:rPr lang="en-CA" sz="2000" b="1" dirty="0"/>
              <a:t>four</a:t>
            </a:r>
            <a:r>
              <a:rPr lang="en-CA" sz="2000" dirty="0"/>
              <a:t> sections to the</a:t>
            </a:r>
          </a:p>
          <a:p>
            <a:r>
              <a:rPr lang="en-CA" sz="2000" dirty="0"/>
              <a:t>	IT Helpdesk Courses Registration Website </a:t>
            </a:r>
            <a:endParaRPr lang="en-GB" sz="2000" dirty="0"/>
          </a:p>
        </p:txBody>
      </p:sp>
      <p:sp>
        <p:nvSpPr>
          <p:cNvPr id="3" name="TextBox 2">
            <a:extLst>
              <a:ext uri="{FF2B5EF4-FFF2-40B4-BE49-F238E27FC236}">
                <a16:creationId xmlns:a16="http://schemas.microsoft.com/office/drawing/2014/main" id="{61315C1B-5515-411A-A988-8EA19C0E3649}"/>
              </a:ext>
            </a:extLst>
          </p:cNvPr>
          <p:cNvSpPr txBox="1"/>
          <p:nvPr/>
        </p:nvSpPr>
        <p:spPr>
          <a:xfrm>
            <a:off x="1408670" y="3438991"/>
            <a:ext cx="46873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marL="457200" indent="-457200">
              <a:buFont typeface="+mj-lt"/>
              <a:buAutoNum type="arabicPeriod" startAt="2"/>
              <a:defRPr sz="2000" b="1"/>
            </a:lvl1pPr>
          </a:lstStyle>
          <a:p>
            <a:pPr>
              <a:buFont typeface="+mj-lt"/>
              <a:buAutoNum type="arabicPeriod"/>
            </a:pPr>
            <a:r>
              <a:rPr lang="en-CA" dirty="0"/>
              <a:t>The calendar – </a:t>
            </a:r>
            <a:r>
              <a:rPr lang="en-CA" b="0" dirty="0"/>
              <a:t>As seen on the right,</a:t>
            </a:r>
          </a:p>
          <a:p>
            <a:pPr marL="0" indent="0">
              <a:buNone/>
            </a:pPr>
            <a:r>
              <a:rPr lang="en-CA" b="0" dirty="0"/>
              <a:t>the calendar displays the selected month and all the course links on the appropriate days.</a:t>
            </a:r>
            <a:endParaRPr lang="en-GB" b="0" dirty="0"/>
          </a:p>
        </p:txBody>
      </p:sp>
      <p:cxnSp>
        <p:nvCxnSpPr>
          <p:cNvPr id="7" name="Straight Arrow Connector 6">
            <a:extLst>
              <a:ext uri="{FF2B5EF4-FFF2-40B4-BE49-F238E27FC236}">
                <a16:creationId xmlns:a16="http://schemas.microsoft.com/office/drawing/2014/main" id="{5BC3385D-84A9-4E78-A51F-A0F246422AB7}"/>
              </a:ext>
            </a:extLst>
          </p:cNvPr>
          <p:cNvCxnSpPr>
            <a:cxnSpLocks/>
          </p:cNvCxnSpPr>
          <p:nvPr/>
        </p:nvCxnSpPr>
        <p:spPr>
          <a:xfrm flipV="1">
            <a:off x="5774724" y="3472760"/>
            <a:ext cx="848267" cy="19307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BD93FCD9-57E9-4370-840E-10258A0A3149}"/>
              </a:ext>
            </a:extLst>
          </p:cNvPr>
          <p:cNvGrpSpPr/>
          <p:nvPr/>
        </p:nvGrpSpPr>
        <p:grpSpPr>
          <a:xfrm>
            <a:off x="153824" y="5366759"/>
            <a:ext cx="6229884" cy="952458"/>
            <a:chOff x="153824" y="5366759"/>
            <a:chExt cx="6229884" cy="952458"/>
          </a:xfrm>
        </p:grpSpPr>
        <p:sp>
          <p:nvSpPr>
            <p:cNvPr id="15" name="Rectangle: Rounded Corners 14">
              <a:extLst>
                <a:ext uri="{FF2B5EF4-FFF2-40B4-BE49-F238E27FC236}">
                  <a16:creationId xmlns:a16="http://schemas.microsoft.com/office/drawing/2014/main" id="{01DBC924-9C5B-430D-8587-8A04479B309C}"/>
                </a:ext>
              </a:extLst>
            </p:cNvPr>
            <p:cNvSpPr/>
            <p:nvPr/>
          </p:nvSpPr>
          <p:spPr>
            <a:xfrm>
              <a:off x="153824" y="5366759"/>
              <a:ext cx="6152972" cy="95245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9B84A50-35CE-4602-AD12-6643EC23F490}"/>
                </a:ext>
              </a:extLst>
            </p:cNvPr>
            <p:cNvSpPr txBox="1"/>
            <p:nvPr/>
          </p:nvSpPr>
          <p:spPr>
            <a:xfrm>
              <a:off x="307649" y="5400943"/>
              <a:ext cx="6076059" cy="400110"/>
            </a:xfrm>
            <a:prstGeom prst="rect">
              <a:avLst/>
            </a:prstGeom>
            <a:noFill/>
          </p:spPr>
          <p:txBody>
            <a:bodyPr wrap="square" rtlCol="0">
              <a:spAutoFit/>
            </a:bodyPr>
            <a:lstStyle/>
            <a:p>
              <a:r>
                <a:rPr lang="en-CA" sz="2000" b="1" dirty="0"/>
                <a:t>Morning courses </a:t>
              </a:r>
              <a:r>
                <a:rPr lang="en-CA" sz="2000" dirty="0"/>
                <a:t>		</a:t>
              </a:r>
              <a:r>
                <a:rPr lang="en-CA" sz="2000" u="sng" dirty="0"/>
                <a:t>9:30 AM</a:t>
              </a:r>
              <a:r>
                <a:rPr lang="en-CA" sz="2000" dirty="0"/>
                <a:t>   to   </a:t>
              </a:r>
              <a:r>
                <a:rPr lang="en-CA" sz="2000" u="sng" dirty="0"/>
                <a:t>11:30 AM</a:t>
              </a:r>
              <a:endParaRPr lang="en-GB" sz="2000" u="sng" dirty="0"/>
            </a:p>
          </p:txBody>
        </p:sp>
        <p:sp>
          <p:nvSpPr>
            <p:cNvPr id="12" name="TextBox 11">
              <a:extLst>
                <a:ext uri="{FF2B5EF4-FFF2-40B4-BE49-F238E27FC236}">
                  <a16:creationId xmlns:a16="http://schemas.microsoft.com/office/drawing/2014/main" id="{733D7794-9FC9-41CA-A941-E33AA166F0A8}"/>
                </a:ext>
              </a:extLst>
            </p:cNvPr>
            <p:cNvSpPr txBox="1"/>
            <p:nvPr/>
          </p:nvSpPr>
          <p:spPr>
            <a:xfrm>
              <a:off x="299103" y="5877172"/>
              <a:ext cx="6007693" cy="400110"/>
            </a:xfrm>
            <a:prstGeom prst="rect">
              <a:avLst/>
            </a:prstGeom>
            <a:noFill/>
          </p:spPr>
          <p:txBody>
            <a:bodyPr wrap="square" rtlCol="0">
              <a:spAutoFit/>
            </a:bodyPr>
            <a:lstStyle/>
            <a:p>
              <a:r>
                <a:rPr lang="en-CA" sz="2000" b="1" dirty="0"/>
                <a:t>Afternoon courses	</a:t>
              </a:r>
              <a:r>
                <a:rPr lang="en-CA" sz="2000" u="sng" dirty="0"/>
                <a:t>2:00 PM</a:t>
              </a:r>
              <a:r>
                <a:rPr lang="en-CA" sz="2000" dirty="0"/>
                <a:t>   to    </a:t>
              </a:r>
              <a:r>
                <a:rPr lang="en-CA" sz="2000" u="sng" dirty="0"/>
                <a:t>4:00 PM</a:t>
              </a:r>
              <a:endParaRPr lang="en-GB" sz="2000" u="sng" dirty="0"/>
            </a:p>
          </p:txBody>
        </p:sp>
      </p:grpSp>
      <p:sp>
        <p:nvSpPr>
          <p:cNvPr id="14" name="Rectangle: Rounded Corners 13">
            <a:extLst>
              <a:ext uri="{FF2B5EF4-FFF2-40B4-BE49-F238E27FC236}">
                <a16:creationId xmlns:a16="http://schemas.microsoft.com/office/drawing/2014/main" id="{1AA85A71-7E32-44F2-A2E2-2D730170E3D8}"/>
              </a:ext>
            </a:extLst>
          </p:cNvPr>
          <p:cNvSpPr/>
          <p:nvPr/>
        </p:nvSpPr>
        <p:spPr>
          <a:xfrm>
            <a:off x="8785076" y="1683521"/>
            <a:ext cx="3358497" cy="24228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12D7AF75-FE73-43D5-ABA7-59D34FB3C25C}"/>
              </a:ext>
            </a:extLst>
          </p:cNvPr>
          <p:cNvCxnSpPr/>
          <p:nvPr/>
        </p:nvCxnSpPr>
        <p:spPr>
          <a:xfrm flipV="1">
            <a:off x="6229883" y="1925809"/>
            <a:ext cx="2555193" cy="347259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7201D1-348E-41D4-91AF-4A8430C4334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65153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16" presetClass="entr" presetSubtype="2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Horizontal)">
                                      <p:cBhvr>
                                        <p:cTn id="11" dur="1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0-#ppt_w/2"/>
                                          </p:val>
                                        </p:tav>
                                        <p:tav tm="100000">
                                          <p:val>
                                            <p:strVal val="#ppt_x"/>
                                          </p:val>
                                        </p:tav>
                                      </p:tavLst>
                                    </p:anim>
                                    <p:anim calcmode="lin" valueType="num">
                                      <p:cBhvr additive="base">
                                        <p:cTn id="23" dur="500" fill="hold"/>
                                        <p:tgtEl>
                                          <p:spTgt spid="3"/>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par>
                          <p:cTn id="41" fill="hold">
                            <p:stCondLst>
                              <p:cond delay="1500"/>
                            </p:stCondLst>
                            <p:childTnLst>
                              <p:par>
                                <p:cTn id="42" presetID="26" presetClass="emph" presetSubtype="0" fill="hold" grpId="1" nodeType="afterEffect">
                                  <p:stCondLst>
                                    <p:cond delay="0"/>
                                  </p:stCondLst>
                                  <p:childTnLst>
                                    <p:animEffect transition="out" filter="fade">
                                      <p:cBhvr>
                                        <p:cTn id="43" dur="500" tmFilter="0, 0; .2, .5; .8, .5; 1, 0"/>
                                        <p:tgtEl>
                                          <p:spTgt spid="14"/>
                                        </p:tgtEl>
                                      </p:cBhvr>
                                    </p:animEffect>
                                    <p:animScale>
                                      <p:cBhvr>
                                        <p:cTn id="44" dur="250" autoRev="1" fill="hold"/>
                                        <p:tgtEl>
                                          <p:spTgt spid="14"/>
                                        </p:tgtEl>
                                      </p:cBhvr>
                                      <p:by x="105000" y="105000"/>
                                    </p:animScale>
                                  </p:childTnLst>
                                </p:cTn>
                              </p:par>
                            </p:childTnLst>
                          </p:cTn>
                        </p:par>
                        <p:par>
                          <p:cTn id="45" fill="hold">
                            <p:stCondLst>
                              <p:cond delay="2000"/>
                            </p:stCondLst>
                            <p:childTnLst>
                              <p:par>
                                <p:cTn id="46" presetID="26" presetClass="emph" presetSubtype="0" fill="hold" grpId="2" nodeType="afterEffect">
                                  <p:stCondLst>
                                    <p:cond delay="0"/>
                                  </p:stCondLst>
                                  <p:childTnLst>
                                    <p:animEffect transition="out" filter="fade">
                                      <p:cBhvr>
                                        <p:cTn id="47" dur="500" tmFilter="0, 0; .2, .5; .8, .5; 1, 0"/>
                                        <p:tgtEl>
                                          <p:spTgt spid="14"/>
                                        </p:tgtEl>
                                      </p:cBhvr>
                                    </p:animEffect>
                                    <p:animScale>
                                      <p:cBhvr>
                                        <p:cTn id="48"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3" grpId="0" animBg="1"/>
      <p:bldP spid="14" grpId="0" animBg="1"/>
      <p:bldP spid="14" grpId="1" animBg="1"/>
      <p:bldP spid="14" grpId="2"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6070" y="877841"/>
            <a:ext cx="8828780" cy="5929533"/>
          </a:xfrm>
          <a:prstGeom prst="rect">
            <a:avLst/>
          </a:prstGeom>
        </p:spPr>
      </p:pic>
      <p:sp>
        <p:nvSpPr>
          <p:cNvPr id="7" name="TextBox 6"/>
          <p:cNvSpPr txBox="1"/>
          <p:nvPr/>
        </p:nvSpPr>
        <p:spPr>
          <a:xfrm>
            <a:off x="228600" y="1666875"/>
            <a:ext cx="2981325" cy="923330"/>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b="1" i="1" dirty="0"/>
              <a:t>Filter</a:t>
            </a:r>
            <a:r>
              <a:rPr lang="en-CA" dirty="0"/>
              <a:t> by the following</a:t>
            </a:r>
            <a:endParaRPr lang="en-CA" b="1" dirty="0"/>
          </a:p>
          <a:p>
            <a:pPr marL="542925" indent="-342900">
              <a:buFont typeface="Wingdings" panose="05000000000000000000" pitchFamily="2" charset="2"/>
              <a:buChar char="Ø"/>
            </a:pPr>
            <a:r>
              <a:rPr lang="en-CA" b="1" dirty="0"/>
              <a:t>ABORIG</a:t>
            </a:r>
            <a:endParaRPr lang="en-CA" i="1" dirty="0"/>
          </a:p>
          <a:p>
            <a:pPr marL="715963" indent="-342900">
              <a:buFont typeface="Courier New" panose="02070309020205020404" pitchFamily="49" charset="0"/>
              <a:buChar char="o"/>
            </a:pPr>
            <a:r>
              <a:rPr lang="en-CA" dirty="0"/>
              <a:t>First Nations only</a:t>
            </a:r>
          </a:p>
        </p:txBody>
      </p:sp>
      <p:sp>
        <p:nvSpPr>
          <p:cNvPr id="4" name="TextBox 3"/>
          <p:cNvSpPr txBox="1"/>
          <p:nvPr/>
        </p:nvSpPr>
        <p:spPr>
          <a:xfrm>
            <a:off x="110828" y="135308"/>
            <a:ext cx="6994822"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Work with the </a:t>
            </a:r>
            <a:r>
              <a:rPr lang="en-CA" dirty="0" err="1"/>
              <a:t>Health_Indicators</a:t>
            </a:r>
            <a:r>
              <a:rPr lang="en-CA" dirty="0"/>
              <a:t> (CSV imported data) to restrict the data</a:t>
            </a:r>
          </a:p>
        </p:txBody>
      </p:sp>
      <p:sp>
        <p:nvSpPr>
          <p:cNvPr id="8" name="Rounded Rectangle 7"/>
          <p:cNvSpPr/>
          <p:nvPr/>
        </p:nvSpPr>
        <p:spPr>
          <a:xfrm>
            <a:off x="690114" y="2027926"/>
            <a:ext cx="2104844" cy="508761"/>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2693" y="2777705"/>
            <a:ext cx="2144842" cy="3193254"/>
          </a:xfrm>
          <a:prstGeom prst="rect">
            <a:avLst/>
          </a:prstGeom>
        </p:spPr>
      </p:pic>
      <p:cxnSp>
        <p:nvCxnSpPr>
          <p:cNvPr id="11" name="Straight Arrow Connector 10"/>
          <p:cNvCxnSpPr>
            <a:stCxn id="7" idx="3"/>
          </p:cNvCxnSpPr>
          <p:nvPr/>
        </p:nvCxnSpPr>
        <p:spPr>
          <a:xfrm>
            <a:off x="3209925" y="2128540"/>
            <a:ext cx="3294392" cy="225367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06070" y="875452"/>
            <a:ext cx="8820154" cy="5931922"/>
          </a:xfrm>
          <a:prstGeom prst="rect">
            <a:avLst/>
          </a:prstGeom>
        </p:spPr>
      </p:pic>
      <p:sp>
        <p:nvSpPr>
          <p:cNvPr id="18" name="TextBox 17"/>
          <p:cNvSpPr txBox="1"/>
          <p:nvPr/>
        </p:nvSpPr>
        <p:spPr>
          <a:xfrm>
            <a:off x="228600" y="5981723"/>
            <a:ext cx="2264434"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stStyle>
          <a:p>
            <a:r>
              <a:rPr lang="en-CA" dirty="0"/>
              <a:t>304 of 31592 records</a:t>
            </a:r>
          </a:p>
        </p:txBody>
      </p:sp>
      <p:cxnSp>
        <p:nvCxnSpPr>
          <p:cNvPr id="19" name="Straight Arrow Connector 18"/>
          <p:cNvCxnSpPr>
            <a:stCxn id="18" idx="3"/>
          </p:cNvCxnSpPr>
          <p:nvPr/>
        </p:nvCxnSpPr>
        <p:spPr>
          <a:xfrm>
            <a:off x="2493034" y="6166389"/>
            <a:ext cx="1276709" cy="48457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508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1+#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par>
                          <p:cTn id="26" fill="hold">
                            <p:stCondLst>
                              <p:cond delay="0"/>
                            </p:stCondLst>
                            <p:childTnLst>
                              <p:par>
                                <p:cTn id="27" presetID="53" presetClass="entr" presetSubtype="16"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par>
                          <p:cTn id="32" fill="hold">
                            <p:stCondLst>
                              <p:cond delay="500"/>
                            </p:stCondLst>
                            <p:childTnLst>
                              <p:par>
                                <p:cTn id="33" presetID="26" presetClass="emph" presetSubtype="0" fill="hold" grpId="1" nodeType="afterEffect">
                                  <p:stCondLst>
                                    <p:cond delay="0"/>
                                  </p:stCondLst>
                                  <p:childTnLst>
                                    <p:animEffect transition="out" filter="fade">
                                      <p:cBhvr>
                                        <p:cTn id="34" dur="500" tmFilter="0, 0; .2, .5; .8, .5; 1, 0"/>
                                        <p:tgtEl>
                                          <p:spTgt spid="18"/>
                                        </p:tgtEl>
                                      </p:cBhvr>
                                    </p:animEffect>
                                    <p:animScale>
                                      <p:cBhvr>
                                        <p:cTn id="35" dur="250" autoRev="1" fill="hold"/>
                                        <p:tgtEl>
                                          <p:spTgt spid="18"/>
                                        </p:tgtEl>
                                      </p:cBhvr>
                                      <p:by x="105000" y="105000"/>
                                    </p:animScale>
                                  </p:childTnLst>
                                </p:cTn>
                              </p:par>
                            </p:childTnLst>
                          </p:cTn>
                        </p:par>
                        <p:par>
                          <p:cTn id="36" fill="hold">
                            <p:stCondLst>
                              <p:cond delay="1000"/>
                            </p:stCondLst>
                            <p:childTnLst>
                              <p:par>
                                <p:cTn id="37" presetID="22" presetClass="entr" presetSubtype="8"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8" grpId="0" animBg="1"/>
      <p:bldP spid="18"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6071" y="864862"/>
            <a:ext cx="8848727" cy="5951138"/>
          </a:xfrm>
          <a:prstGeom prst="rect">
            <a:avLst/>
          </a:prstGeom>
        </p:spPr>
      </p:pic>
      <p:sp>
        <p:nvSpPr>
          <p:cNvPr id="7" name="TextBox 6"/>
          <p:cNvSpPr txBox="1"/>
          <p:nvPr/>
        </p:nvSpPr>
        <p:spPr>
          <a:xfrm>
            <a:off x="228600" y="1666875"/>
            <a:ext cx="2981325" cy="1431161"/>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b="1" i="1" dirty="0"/>
              <a:t>Filter</a:t>
            </a:r>
            <a:r>
              <a:rPr lang="en-CA" dirty="0"/>
              <a:t> by the following</a:t>
            </a:r>
            <a:endParaRPr lang="en-CA" b="1" dirty="0"/>
          </a:p>
          <a:p>
            <a:pPr marL="542925" indent="-342900">
              <a:buFont typeface="Wingdings" panose="05000000000000000000" pitchFamily="2" charset="2"/>
              <a:buChar char="Ø"/>
            </a:pPr>
            <a:r>
              <a:rPr lang="en-CA" b="1" dirty="0"/>
              <a:t>HRPROF</a:t>
            </a:r>
            <a:r>
              <a:rPr lang="en-CA" dirty="0"/>
              <a:t> – </a:t>
            </a:r>
          </a:p>
          <a:p>
            <a:pPr marL="715963" indent="-342900">
              <a:buFont typeface="Courier New" panose="02070309020205020404" pitchFamily="49" charset="0"/>
              <a:buChar char="o"/>
            </a:pPr>
            <a:r>
              <a:rPr lang="en-CA" sz="1700" dirty="0"/>
              <a:t>Asthma,</a:t>
            </a:r>
          </a:p>
          <a:p>
            <a:pPr marL="715963" indent="-342900">
              <a:buFont typeface="Courier New" panose="02070309020205020404" pitchFamily="49" charset="0"/>
              <a:buChar char="o"/>
            </a:pPr>
            <a:r>
              <a:rPr lang="en-CA" sz="1700" dirty="0"/>
              <a:t>Current Smoker Daily,</a:t>
            </a:r>
          </a:p>
          <a:p>
            <a:pPr marL="715963" indent="-342900">
              <a:buFont typeface="Courier New" panose="02070309020205020404" pitchFamily="49" charset="0"/>
              <a:buChar char="o"/>
            </a:pPr>
            <a:r>
              <a:rPr lang="en-CA" sz="1700" dirty="0"/>
              <a:t>High Blood Pressure</a:t>
            </a:r>
          </a:p>
        </p:txBody>
      </p:sp>
      <p:sp>
        <p:nvSpPr>
          <p:cNvPr id="4" name="TextBox 3"/>
          <p:cNvSpPr txBox="1"/>
          <p:nvPr/>
        </p:nvSpPr>
        <p:spPr>
          <a:xfrm>
            <a:off x="110828" y="135308"/>
            <a:ext cx="6994822"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Work with the </a:t>
            </a:r>
            <a:r>
              <a:rPr lang="en-CA" dirty="0" err="1"/>
              <a:t>Health_Indicators</a:t>
            </a:r>
            <a:r>
              <a:rPr lang="en-CA" dirty="0"/>
              <a:t> (CSV imported data) to restrict the data</a:t>
            </a:r>
          </a:p>
        </p:txBody>
      </p:sp>
      <p:sp>
        <p:nvSpPr>
          <p:cNvPr id="8" name="Rounded Rectangle 7"/>
          <p:cNvSpPr/>
          <p:nvPr/>
        </p:nvSpPr>
        <p:spPr>
          <a:xfrm>
            <a:off x="656688" y="2019300"/>
            <a:ext cx="2466074" cy="1043077"/>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3754" y="1312891"/>
            <a:ext cx="2348488" cy="5055079"/>
          </a:xfrm>
          <a:prstGeom prst="rect">
            <a:avLst/>
          </a:prstGeom>
        </p:spPr>
      </p:pic>
      <p:cxnSp>
        <p:nvCxnSpPr>
          <p:cNvPr id="16" name="Straight Arrow Connector 15"/>
          <p:cNvCxnSpPr>
            <a:stCxn id="7" idx="3"/>
          </p:cNvCxnSpPr>
          <p:nvPr/>
        </p:nvCxnSpPr>
        <p:spPr>
          <a:xfrm>
            <a:off x="3209925" y="2382456"/>
            <a:ext cx="2569773" cy="181860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3"/>
          </p:cNvCxnSpPr>
          <p:nvPr/>
        </p:nvCxnSpPr>
        <p:spPr>
          <a:xfrm>
            <a:off x="3209925" y="2382456"/>
            <a:ext cx="2552520" cy="323482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stCxn id="7" idx="3"/>
          </p:cNvCxnSpPr>
          <p:nvPr/>
        </p:nvCxnSpPr>
        <p:spPr>
          <a:xfrm>
            <a:off x="3209925" y="2382456"/>
            <a:ext cx="2569773" cy="843901"/>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06071" y="864862"/>
            <a:ext cx="8857174" cy="5951138"/>
          </a:xfrm>
          <a:prstGeom prst="rect">
            <a:avLst/>
          </a:prstGeom>
        </p:spPr>
      </p:pic>
      <p:sp>
        <p:nvSpPr>
          <p:cNvPr id="24" name="TextBox 23"/>
          <p:cNvSpPr txBox="1"/>
          <p:nvPr/>
        </p:nvSpPr>
        <p:spPr>
          <a:xfrm>
            <a:off x="228600" y="5981723"/>
            <a:ext cx="2114370"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stStyle>
          <a:p>
            <a:r>
              <a:rPr lang="en-CA" dirty="0"/>
              <a:t>24 of 31592 records</a:t>
            </a:r>
          </a:p>
        </p:txBody>
      </p:sp>
      <p:cxnSp>
        <p:nvCxnSpPr>
          <p:cNvPr id="25" name="Straight Arrow Connector 24"/>
          <p:cNvCxnSpPr>
            <a:stCxn id="24" idx="3"/>
          </p:cNvCxnSpPr>
          <p:nvPr/>
        </p:nvCxnSpPr>
        <p:spPr>
          <a:xfrm>
            <a:off x="2342970" y="6166389"/>
            <a:ext cx="1426773" cy="48457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959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par>
                                <p:cTn id="20" presetID="22" presetClass="entr" presetSubtype="1"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up)">
                                      <p:cBhvr>
                                        <p:cTn id="22" dur="500"/>
                                        <p:tgtEl>
                                          <p:spTgt spid="16"/>
                                        </p:tgtEl>
                                      </p:cBhvr>
                                    </p:animEffect>
                                  </p:childTnLst>
                                </p:cTn>
                              </p:par>
                              <p:par>
                                <p:cTn id="23" presetID="22" presetClass="entr" presetSubtype="1"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up)">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childTnLst>
                          </p:cTn>
                        </p:par>
                        <p:par>
                          <p:cTn id="30" fill="hold">
                            <p:stCondLst>
                              <p:cond delay="0"/>
                            </p:stCondLst>
                            <p:childTnLst>
                              <p:par>
                                <p:cTn id="31" presetID="53" presetClass="entr" presetSubtype="16" fill="hold" grpId="0" nodeType="after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p:cTn id="33" dur="500" fill="hold"/>
                                        <p:tgtEl>
                                          <p:spTgt spid="24"/>
                                        </p:tgtEl>
                                        <p:attrNameLst>
                                          <p:attrName>ppt_w</p:attrName>
                                        </p:attrNameLst>
                                      </p:cBhvr>
                                      <p:tavLst>
                                        <p:tav tm="0">
                                          <p:val>
                                            <p:fltVal val="0"/>
                                          </p:val>
                                        </p:tav>
                                        <p:tav tm="100000">
                                          <p:val>
                                            <p:strVal val="#ppt_w"/>
                                          </p:val>
                                        </p:tav>
                                      </p:tavLst>
                                    </p:anim>
                                    <p:anim calcmode="lin" valueType="num">
                                      <p:cBhvr>
                                        <p:cTn id="34" dur="500" fill="hold"/>
                                        <p:tgtEl>
                                          <p:spTgt spid="24"/>
                                        </p:tgtEl>
                                        <p:attrNameLst>
                                          <p:attrName>ppt_h</p:attrName>
                                        </p:attrNameLst>
                                      </p:cBhvr>
                                      <p:tavLst>
                                        <p:tav tm="0">
                                          <p:val>
                                            <p:fltVal val="0"/>
                                          </p:val>
                                        </p:tav>
                                        <p:tav tm="100000">
                                          <p:val>
                                            <p:strVal val="#ppt_h"/>
                                          </p:val>
                                        </p:tav>
                                      </p:tavLst>
                                    </p:anim>
                                    <p:animEffect transition="in" filter="fade">
                                      <p:cBhvr>
                                        <p:cTn id="35" dur="500"/>
                                        <p:tgtEl>
                                          <p:spTgt spid="24"/>
                                        </p:tgtEl>
                                      </p:cBhvr>
                                    </p:animEffect>
                                  </p:childTnLst>
                                </p:cTn>
                              </p:par>
                            </p:childTnLst>
                          </p:cTn>
                        </p:par>
                        <p:par>
                          <p:cTn id="36" fill="hold">
                            <p:stCondLst>
                              <p:cond delay="500"/>
                            </p:stCondLst>
                            <p:childTnLst>
                              <p:par>
                                <p:cTn id="37" presetID="26" presetClass="emph" presetSubtype="0" fill="hold" grpId="1" nodeType="afterEffect">
                                  <p:stCondLst>
                                    <p:cond delay="0"/>
                                  </p:stCondLst>
                                  <p:childTnLst>
                                    <p:animEffect transition="out" filter="fade">
                                      <p:cBhvr>
                                        <p:cTn id="38" dur="500" tmFilter="0, 0; .2, .5; .8, .5; 1, 0"/>
                                        <p:tgtEl>
                                          <p:spTgt spid="24"/>
                                        </p:tgtEl>
                                      </p:cBhvr>
                                    </p:animEffect>
                                    <p:animScale>
                                      <p:cBhvr>
                                        <p:cTn id="39" dur="250" autoRev="1" fill="hold"/>
                                        <p:tgtEl>
                                          <p:spTgt spid="24"/>
                                        </p:tgtEl>
                                      </p:cBhvr>
                                      <p:by x="105000" y="105000"/>
                                    </p:animScale>
                                  </p:childTnLst>
                                </p:cTn>
                              </p:par>
                            </p:childTnLst>
                          </p:cTn>
                        </p:par>
                        <p:par>
                          <p:cTn id="40" fill="hold">
                            <p:stCondLst>
                              <p:cond delay="1000"/>
                            </p:stCondLst>
                            <p:childTnLst>
                              <p:par>
                                <p:cTn id="41" presetID="22" presetClass="entr" presetSubtype="8"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left)">
                                      <p:cBhvr>
                                        <p:cTn id="4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4" grpId="0" animBg="1"/>
      <p:bldP spid="24"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6071" y="864189"/>
            <a:ext cx="8848728" cy="5942930"/>
          </a:xfrm>
          <a:prstGeom prst="rect">
            <a:avLst/>
          </a:prstGeom>
        </p:spPr>
      </p:pic>
      <p:sp>
        <p:nvSpPr>
          <p:cNvPr id="8" name="Rounded Rectangle 7"/>
          <p:cNvSpPr/>
          <p:nvPr/>
        </p:nvSpPr>
        <p:spPr>
          <a:xfrm>
            <a:off x="698740" y="2019300"/>
            <a:ext cx="2441275" cy="991319"/>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228600" y="1666875"/>
            <a:ext cx="2981325" cy="1384995"/>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b="1" i="1" dirty="0"/>
              <a:t>Filter</a:t>
            </a:r>
            <a:r>
              <a:rPr lang="en-CA" dirty="0"/>
              <a:t> by the following</a:t>
            </a:r>
            <a:endParaRPr lang="en-CA" b="1" dirty="0"/>
          </a:p>
          <a:p>
            <a:pPr marL="542925" indent="-323850">
              <a:buFont typeface="Wingdings" panose="05000000000000000000" pitchFamily="2" charset="2"/>
              <a:buChar char="Ø"/>
            </a:pPr>
            <a:r>
              <a:rPr lang="en-CA" b="1" dirty="0"/>
              <a:t>UNIT</a:t>
            </a:r>
            <a:endParaRPr lang="en-CA" dirty="0"/>
          </a:p>
          <a:p>
            <a:pPr marL="715963" indent="-323850">
              <a:buFont typeface="Courier New" panose="02070309020205020404" pitchFamily="49" charset="0"/>
              <a:buChar char="o"/>
            </a:pPr>
            <a:r>
              <a:rPr lang="en-CA" sz="1600" dirty="0"/>
              <a:t>High 95% confidence interval,</a:t>
            </a:r>
          </a:p>
          <a:p>
            <a:pPr marL="715963" indent="-323850">
              <a:buFont typeface="Courier New" panose="02070309020205020404" pitchFamily="49" charset="0"/>
              <a:buChar char="o"/>
            </a:pPr>
            <a:r>
              <a:rPr lang="en-CA" sz="1600" dirty="0"/>
              <a:t>age-standardized rate</a:t>
            </a:r>
          </a:p>
        </p:txBody>
      </p:sp>
      <p:sp>
        <p:nvSpPr>
          <p:cNvPr id="4" name="TextBox 3"/>
          <p:cNvSpPr txBox="1"/>
          <p:nvPr/>
        </p:nvSpPr>
        <p:spPr>
          <a:xfrm>
            <a:off x="110828" y="135308"/>
            <a:ext cx="6994822"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Work with the </a:t>
            </a:r>
            <a:r>
              <a:rPr lang="en-CA" dirty="0" err="1"/>
              <a:t>Health_Indicators</a:t>
            </a:r>
            <a:r>
              <a:rPr lang="en-CA" dirty="0"/>
              <a:t> (CSV imported data) to restrict the data</a:t>
            </a: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1194" y="2778318"/>
            <a:ext cx="2941607" cy="3279439"/>
          </a:xfrm>
          <a:prstGeom prst="rect">
            <a:avLst/>
          </a:prstGeom>
        </p:spPr>
      </p:pic>
      <p:cxnSp>
        <p:nvCxnSpPr>
          <p:cNvPr id="10" name="Straight Arrow Connector 9"/>
          <p:cNvCxnSpPr>
            <a:stCxn id="7" idx="3"/>
          </p:cNvCxnSpPr>
          <p:nvPr/>
        </p:nvCxnSpPr>
        <p:spPr>
          <a:xfrm>
            <a:off x="3209925" y="2359373"/>
            <a:ext cx="5252588" cy="205735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7" idx="3"/>
          </p:cNvCxnSpPr>
          <p:nvPr/>
        </p:nvCxnSpPr>
        <p:spPr>
          <a:xfrm>
            <a:off x="3209925" y="2359373"/>
            <a:ext cx="5252588" cy="231614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06070" y="854969"/>
            <a:ext cx="8837405" cy="5943524"/>
          </a:xfrm>
          <a:prstGeom prst="rect">
            <a:avLst/>
          </a:prstGeom>
        </p:spPr>
      </p:pic>
      <p:sp>
        <p:nvSpPr>
          <p:cNvPr id="19" name="TextBox 18"/>
          <p:cNvSpPr txBox="1"/>
          <p:nvPr/>
        </p:nvSpPr>
        <p:spPr>
          <a:xfrm>
            <a:off x="228600" y="5981723"/>
            <a:ext cx="2114370"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stStyle>
          <a:p>
            <a:r>
              <a:rPr lang="en-CA" dirty="0"/>
              <a:t>12 of 31592 records</a:t>
            </a:r>
          </a:p>
        </p:txBody>
      </p:sp>
      <p:cxnSp>
        <p:nvCxnSpPr>
          <p:cNvPr id="21" name="Straight Arrow Connector 20"/>
          <p:cNvCxnSpPr>
            <a:stCxn id="19" idx="3"/>
          </p:cNvCxnSpPr>
          <p:nvPr/>
        </p:nvCxnSpPr>
        <p:spPr>
          <a:xfrm>
            <a:off x="2342970" y="6166389"/>
            <a:ext cx="1426773" cy="48457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493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1+#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up)">
                                      <p:cBhvr>
                                        <p:cTn id="17" dur="500"/>
                                        <p:tgtEl>
                                          <p:spTgt spid="17"/>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par>
                                <p:cTn id="22" presetID="22" presetClass="entr" presetSubtype="8"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par>
                          <p:cTn id="29" fill="hold">
                            <p:stCondLst>
                              <p:cond delay="0"/>
                            </p:stCondLst>
                            <p:childTnLst>
                              <p:par>
                                <p:cTn id="30" presetID="53" presetClass="entr" presetSubtype="16"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childTnLst>
                          </p:cTn>
                        </p:par>
                        <p:par>
                          <p:cTn id="35" fill="hold">
                            <p:stCondLst>
                              <p:cond delay="500"/>
                            </p:stCondLst>
                            <p:childTnLst>
                              <p:par>
                                <p:cTn id="36" presetID="26" presetClass="emph" presetSubtype="0" fill="hold" grpId="1" nodeType="afterEffect">
                                  <p:stCondLst>
                                    <p:cond delay="0"/>
                                  </p:stCondLst>
                                  <p:childTnLst>
                                    <p:animEffect transition="out" filter="fade">
                                      <p:cBhvr>
                                        <p:cTn id="37" dur="500" tmFilter="0, 0; .2, .5; .8, .5; 1, 0"/>
                                        <p:tgtEl>
                                          <p:spTgt spid="19"/>
                                        </p:tgtEl>
                                      </p:cBhvr>
                                    </p:animEffect>
                                    <p:animScale>
                                      <p:cBhvr>
                                        <p:cTn id="38" dur="250" autoRev="1" fill="hold"/>
                                        <p:tgtEl>
                                          <p:spTgt spid="19"/>
                                        </p:tgtEl>
                                      </p:cBhvr>
                                      <p:by x="105000" y="105000"/>
                                    </p:animScale>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19" grpId="0" animBg="1"/>
      <p:bldP spid="19"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790575" y="2009775"/>
            <a:ext cx="3124200" cy="238125"/>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ounded Rectangle 7"/>
          <p:cNvSpPr/>
          <p:nvPr/>
        </p:nvSpPr>
        <p:spPr>
          <a:xfrm>
            <a:off x="790575" y="2288209"/>
            <a:ext cx="3124200" cy="483566"/>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ounded Rectangle 8"/>
          <p:cNvSpPr/>
          <p:nvPr/>
        </p:nvSpPr>
        <p:spPr>
          <a:xfrm>
            <a:off x="790575" y="3097148"/>
            <a:ext cx="3124200" cy="238125"/>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ounded Rectangle 9"/>
          <p:cNvSpPr/>
          <p:nvPr/>
        </p:nvSpPr>
        <p:spPr>
          <a:xfrm>
            <a:off x="790575" y="3378478"/>
            <a:ext cx="3124200" cy="488672"/>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ounded Rectangle 13"/>
          <p:cNvSpPr/>
          <p:nvPr/>
        </p:nvSpPr>
        <p:spPr>
          <a:xfrm>
            <a:off x="790575" y="2814293"/>
            <a:ext cx="3124200" cy="238125"/>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ounded Rectangle 10"/>
          <p:cNvSpPr/>
          <p:nvPr/>
        </p:nvSpPr>
        <p:spPr>
          <a:xfrm>
            <a:off x="790575" y="3914774"/>
            <a:ext cx="3124200" cy="476849"/>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228600" y="1666875"/>
            <a:ext cx="3752850" cy="2831544"/>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b="1" i="1" dirty="0"/>
              <a:t>Filter</a:t>
            </a:r>
            <a:r>
              <a:rPr lang="en-CA" dirty="0"/>
              <a:t> by the following</a:t>
            </a:r>
            <a:endParaRPr lang="en-CA" b="1" dirty="0"/>
          </a:p>
          <a:p>
            <a:pPr marL="542925" indent="-342900">
              <a:buFont typeface="Wingdings" panose="05000000000000000000" pitchFamily="2" charset="2"/>
              <a:buChar char="Ø"/>
            </a:pPr>
            <a:r>
              <a:rPr lang="en-CA" b="1" i="1" dirty="0"/>
              <a:t>GEO</a:t>
            </a:r>
            <a:r>
              <a:rPr lang="en-CA" dirty="0"/>
              <a:t> – </a:t>
            </a:r>
            <a:r>
              <a:rPr lang="en-CA" b="1" i="1" dirty="0"/>
              <a:t>Saskatchewan</a:t>
            </a:r>
            <a:r>
              <a:rPr lang="en-CA" dirty="0"/>
              <a:t> only</a:t>
            </a:r>
            <a:endParaRPr lang="en-CA" b="1" dirty="0"/>
          </a:p>
          <a:p>
            <a:pPr marL="542925" indent="-342900">
              <a:buFont typeface="Wingdings" panose="05000000000000000000" pitchFamily="2" charset="2"/>
              <a:buChar char="Ø"/>
            </a:pPr>
            <a:r>
              <a:rPr lang="en-CA" b="1" dirty="0"/>
              <a:t>IDENTITY</a:t>
            </a:r>
            <a:r>
              <a:rPr lang="en-CA" dirty="0"/>
              <a:t> – </a:t>
            </a:r>
            <a:r>
              <a:rPr lang="en-CA" b="1" i="1" dirty="0"/>
              <a:t>First Nations</a:t>
            </a:r>
          </a:p>
          <a:p>
            <a:pPr marL="1079500"/>
            <a:r>
              <a:rPr lang="en-CA" sz="1600" b="1" i="1" dirty="0"/>
              <a:t>(North American Indian)</a:t>
            </a:r>
          </a:p>
          <a:p>
            <a:pPr marL="542925" indent="-342900">
              <a:buFont typeface="Wingdings" panose="05000000000000000000" pitchFamily="2" charset="2"/>
              <a:buChar char="Ø"/>
            </a:pPr>
            <a:r>
              <a:rPr lang="en-CA" b="1" dirty="0"/>
              <a:t>AGE – </a:t>
            </a:r>
            <a:r>
              <a:rPr lang="en-CA" b="1" i="1" dirty="0"/>
              <a:t>Total, 15 years and over</a:t>
            </a:r>
          </a:p>
          <a:p>
            <a:pPr marL="542925" indent="-342900">
              <a:buFont typeface="Wingdings" panose="05000000000000000000" pitchFamily="2" charset="2"/>
              <a:buChar char="Ø"/>
            </a:pPr>
            <a:r>
              <a:rPr lang="en-CA" b="1" dirty="0"/>
              <a:t>SEX</a:t>
            </a:r>
            <a:r>
              <a:rPr lang="en-CA" dirty="0"/>
              <a:t> – </a:t>
            </a:r>
            <a:r>
              <a:rPr lang="en-CA" b="1" i="1" dirty="0"/>
              <a:t>Female</a:t>
            </a:r>
            <a:r>
              <a:rPr lang="en-CA" dirty="0"/>
              <a:t> &amp; </a:t>
            </a:r>
            <a:r>
              <a:rPr lang="en-CA" b="1" i="1" dirty="0"/>
              <a:t>Male</a:t>
            </a:r>
            <a:r>
              <a:rPr lang="en-CA" dirty="0"/>
              <a:t> only</a:t>
            </a:r>
          </a:p>
          <a:p>
            <a:pPr marL="542925" indent="-342900">
              <a:buFont typeface="Wingdings" panose="05000000000000000000" pitchFamily="2" charset="2"/>
              <a:buChar char="Ø"/>
            </a:pPr>
            <a:r>
              <a:rPr lang="en-CA" b="1" dirty="0"/>
              <a:t>SMOKING</a:t>
            </a:r>
            <a:r>
              <a:rPr lang="en-CA" i="1" dirty="0"/>
              <a:t> – </a:t>
            </a:r>
            <a:r>
              <a:rPr lang="en-CA" dirty="0"/>
              <a:t>All except</a:t>
            </a:r>
          </a:p>
          <a:p>
            <a:pPr marL="801688"/>
            <a:r>
              <a:rPr lang="en-CA" b="1" i="1" dirty="0"/>
              <a:t>Not Specified … </a:t>
            </a:r>
            <a:r>
              <a:rPr lang="en-CA" dirty="0"/>
              <a:t>and </a:t>
            </a:r>
            <a:r>
              <a:rPr lang="en-CA" b="1" i="1" dirty="0"/>
              <a:t>Total …</a:t>
            </a:r>
            <a:endParaRPr lang="en-CA" b="1" dirty="0"/>
          </a:p>
          <a:p>
            <a:pPr marL="542925" indent="-342900">
              <a:buFont typeface="Wingdings" panose="05000000000000000000" pitchFamily="2" charset="2"/>
              <a:buChar char="Ø"/>
            </a:pPr>
            <a:r>
              <a:rPr lang="en-CA" b="1" dirty="0"/>
              <a:t>STATS</a:t>
            </a:r>
            <a:r>
              <a:rPr lang="en-CA" dirty="0"/>
              <a:t> – </a:t>
            </a:r>
            <a:r>
              <a:rPr lang="en-CA" b="1" i="1" dirty="0"/>
              <a:t>Number of Persons </a:t>
            </a:r>
            <a:r>
              <a:rPr lang="en-CA" dirty="0"/>
              <a:t>and</a:t>
            </a:r>
          </a:p>
          <a:p>
            <a:pPr marL="1314450"/>
            <a:r>
              <a:rPr lang="en-CA" b="1" i="1" dirty="0"/>
              <a:t>Percent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3256" y="1460950"/>
            <a:ext cx="8000390" cy="5357809"/>
          </a:xfrm>
          <a:prstGeom prst="rect">
            <a:avLst/>
          </a:prstGeom>
        </p:spPr>
      </p:pic>
      <p:sp>
        <p:nvSpPr>
          <p:cNvPr id="4" name="TextBox 3"/>
          <p:cNvSpPr txBox="1"/>
          <p:nvPr/>
        </p:nvSpPr>
        <p:spPr>
          <a:xfrm>
            <a:off x="110828" y="135308"/>
            <a:ext cx="6432847"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p>
            <a:r>
              <a:rPr lang="en-CA" dirty="0"/>
              <a:t>Work with the </a:t>
            </a:r>
            <a:r>
              <a:rPr lang="en-CA" b="1" dirty="0"/>
              <a:t>Smoking Statistics</a:t>
            </a:r>
            <a:r>
              <a:rPr lang="en-CA" dirty="0"/>
              <a:t> (Access data) to restrict the data</a:t>
            </a:r>
          </a:p>
        </p:txBody>
      </p:sp>
      <p:sp>
        <p:nvSpPr>
          <p:cNvPr id="5" name="TextBox 4"/>
          <p:cNvSpPr txBox="1"/>
          <p:nvPr/>
        </p:nvSpPr>
        <p:spPr>
          <a:xfrm>
            <a:off x="228956" y="1019109"/>
            <a:ext cx="3752494" cy="369332"/>
          </a:xfrm>
          <a:prstGeom prst="rect">
            <a:avLst/>
          </a:prstGeom>
          <a:noFill/>
          <a:ln w="19050">
            <a:solidFill>
              <a:srgbClr val="00B050"/>
            </a:solidFill>
          </a:ln>
        </p:spPr>
        <p:txBody>
          <a:bodyPr wrap="square" rtlCol="0">
            <a:spAutoFit/>
          </a:bodyPr>
          <a:lstStyle/>
          <a:p>
            <a:pPr marL="342900" indent="-342900">
              <a:buFont typeface="+mj-lt"/>
              <a:buAutoNum type="arabicPeriod"/>
            </a:pPr>
            <a:r>
              <a:rPr lang="en-CA" b="1" i="1" dirty="0"/>
              <a:t>Sort</a:t>
            </a:r>
            <a:r>
              <a:rPr lang="en-CA" dirty="0"/>
              <a:t> the data by </a:t>
            </a:r>
            <a:r>
              <a:rPr lang="en-CA" b="1" i="1" dirty="0"/>
              <a:t>STATS</a:t>
            </a:r>
            <a:r>
              <a:rPr lang="en-CA" i="1" dirty="0"/>
              <a:t> </a:t>
            </a:r>
            <a:r>
              <a:rPr lang="en-CA" dirty="0"/>
              <a:t>then</a:t>
            </a:r>
            <a:r>
              <a:rPr lang="en-CA" b="1" i="1" dirty="0"/>
              <a:t> SEX</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3256" y="1460950"/>
            <a:ext cx="8000390" cy="5357809"/>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3256" y="1460780"/>
            <a:ext cx="8000644" cy="5357979"/>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3001" y="1454567"/>
            <a:ext cx="7991373" cy="5351770"/>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2405" y="1460950"/>
            <a:ext cx="7981841" cy="5345387"/>
          </a:xfrm>
          <a:prstGeom prst="rect">
            <a:avLst/>
          </a:prstGeom>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49014" y="1460950"/>
            <a:ext cx="7995232" cy="5354355"/>
          </a:xfrm>
          <a:prstGeom prst="rect">
            <a:avLst/>
          </a:prstGeom>
        </p:spPr>
      </p:pic>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44643" y="1457496"/>
            <a:ext cx="8009667" cy="5364022"/>
          </a:xfrm>
          <a:prstGeom prst="rect">
            <a:avLst/>
          </a:prstGeom>
        </p:spPr>
      </p:pic>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44191" y="1458191"/>
            <a:ext cx="8000184" cy="5357671"/>
          </a:xfrm>
          <a:prstGeom prst="rect">
            <a:avLst/>
          </a:prstGeom>
        </p:spPr>
      </p:pic>
      <p:sp>
        <p:nvSpPr>
          <p:cNvPr id="20" name="TextBox 19"/>
          <p:cNvSpPr txBox="1"/>
          <p:nvPr/>
        </p:nvSpPr>
        <p:spPr>
          <a:xfrm>
            <a:off x="866775" y="5481703"/>
            <a:ext cx="2476500" cy="646331"/>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stStyle>
          <a:p>
            <a:r>
              <a:rPr lang="en-CA" dirty="0"/>
              <a:t>We should have twenty eight rows of data now.</a:t>
            </a:r>
          </a:p>
        </p:txBody>
      </p:sp>
      <p:sp>
        <p:nvSpPr>
          <p:cNvPr id="21" name="Oval 20"/>
          <p:cNvSpPr/>
          <p:nvPr/>
        </p:nvSpPr>
        <p:spPr>
          <a:xfrm>
            <a:off x="4581525" y="6581775"/>
            <a:ext cx="228600" cy="243612"/>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3" name="Straight Arrow Connector 22"/>
          <p:cNvCxnSpPr>
            <a:stCxn id="20" idx="3"/>
            <a:endCxn id="21" idx="0"/>
          </p:cNvCxnSpPr>
          <p:nvPr/>
        </p:nvCxnSpPr>
        <p:spPr>
          <a:xfrm>
            <a:off x="3343275" y="5804869"/>
            <a:ext cx="1352550" cy="77690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83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style.rotation</p:attrName>
                                        </p:attrNameLst>
                                      </p:cBhvr>
                                      <p:tavLst>
                                        <p:tav tm="0">
                                          <p:val>
                                            <p:fltVal val="90"/>
                                          </p:val>
                                        </p:tav>
                                        <p:tav tm="100000">
                                          <p:val>
                                            <p:fltVal val="0"/>
                                          </p:val>
                                        </p:tav>
                                      </p:tavLst>
                                    </p:anim>
                                    <p:animEffect transition="in" filter="fade">
                                      <p:cBhvr>
                                        <p:cTn id="21" dur="1000"/>
                                        <p:tgtEl>
                                          <p:spTgt spid="6"/>
                                        </p:tgtEl>
                                      </p:cBhvr>
                                    </p:animEffect>
                                  </p:childTnLst>
                                </p:cTn>
                              </p:par>
                            </p:childTnLst>
                          </p:cTn>
                        </p:par>
                        <p:par>
                          <p:cTn id="22" fill="hold">
                            <p:stCondLst>
                              <p:cond delay="1000"/>
                            </p:stCondLst>
                            <p:childTnLst>
                              <p:par>
                                <p:cTn id="23" presetID="53" presetClass="entr" presetSubtype="16"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childTnLst>
                          </p:cTn>
                        </p:par>
                        <p:par>
                          <p:cTn id="28" fill="hold">
                            <p:stCondLst>
                              <p:cond delay="1500"/>
                            </p:stCondLst>
                            <p:childTnLst>
                              <p:par>
                                <p:cTn id="29" presetID="1"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par>
                          <p:cTn id="38" fill="hold">
                            <p:stCondLst>
                              <p:cond delay="500"/>
                            </p:stCondLst>
                            <p:childTnLst>
                              <p:par>
                                <p:cTn id="39" presetID="1" presetClass="entr" presetSubtype="0"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fltVal val="0"/>
                                          </p:val>
                                        </p:tav>
                                        <p:tav tm="100000">
                                          <p:val>
                                            <p:strVal val="#ppt_w"/>
                                          </p:val>
                                        </p:tav>
                                      </p:tavLst>
                                    </p:anim>
                                    <p:anim calcmode="lin" valueType="num">
                                      <p:cBhvr>
                                        <p:cTn id="46" dur="500" fill="hold"/>
                                        <p:tgtEl>
                                          <p:spTgt spid="14"/>
                                        </p:tgtEl>
                                        <p:attrNameLst>
                                          <p:attrName>ppt_h</p:attrName>
                                        </p:attrNameLst>
                                      </p:cBhvr>
                                      <p:tavLst>
                                        <p:tav tm="0">
                                          <p:val>
                                            <p:fltVal val="0"/>
                                          </p:val>
                                        </p:tav>
                                        <p:tav tm="100000">
                                          <p:val>
                                            <p:strVal val="#ppt_h"/>
                                          </p:val>
                                        </p:tav>
                                      </p:tavLst>
                                    </p:anim>
                                    <p:animEffect transition="in" filter="fade">
                                      <p:cBhvr>
                                        <p:cTn id="47" dur="500"/>
                                        <p:tgtEl>
                                          <p:spTgt spid="14"/>
                                        </p:tgtEl>
                                      </p:cBhvr>
                                    </p:animEffect>
                                  </p:childTnLst>
                                </p:cTn>
                              </p:par>
                            </p:childTnLst>
                          </p:cTn>
                        </p:par>
                        <p:par>
                          <p:cTn id="48" fill="hold">
                            <p:stCondLst>
                              <p:cond delay="500"/>
                            </p:stCondLst>
                            <p:childTnLst>
                              <p:par>
                                <p:cTn id="49" presetID="1" presetClass="entr" presetSubtype="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p:cTn id="55" dur="500" fill="hold"/>
                                        <p:tgtEl>
                                          <p:spTgt spid="9"/>
                                        </p:tgtEl>
                                        <p:attrNameLst>
                                          <p:attrName>ppt_w</p:attrName>
                                        </p:attrNameLst>
                                      </p:cBhvr>
                                      <p:tavLst>
                                        <p:tav tm="0">
                                          <p:val>
                                            <p:fltVal val="0"/>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animEffect transition="in" filter="fade">
                                      <p:cBhvr>
                                        <p:cTn id="57" dur="500"/>
                                        <p:tgtEl>
                                          <p:spTgt spid="9"/>
                                        </p:tgtEl>
                                      </p:cBhvr>
                                    </p:animEffect>
                                  </p:childTnLst>
                                </p:cTn>
                              </p:par>
                            </p:childTnLst>
                          </p:cTn>
                        </p:par>
                        <p:par>
                          <p:cTn id="58" fill="hold">
                            <p:stCondLst>
                              <p:cond delay="500"/>
                            </p:stCondLst>
                            <p:childTnLst>
                              <p:par>
                                <p:cTn id="59" presetID="1" presetClass="entr" presetSubtype="0" fill="hold" nodeType="after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10"/>
                                        </p:tgtEl>
                                        <p:attrNameLst>
                                          <p:attrName>style.visibility</p:attrName>
                                        </p:attrNameLst>
                                      </p:cBhvr>
                                      <p:to>
                                        <p:strVal val="visible"/>
                                      </p:to>
                                    </p:set>
                                    <p:anim calcmode="lin" valueType="num">
                                      <p:cBhvr>
                                        <p:cTn id="65" dur="500" fill="hold"/>
                                        <p:tgtEl>
                                          <p:spTgt spid="10"/>
                                        </p:tgtEl>
                                        <p:attrNameLst>
                                          <p:attrName>ppt_w</p:attrName>
                                        </p:attrNameLst>
                                      </p:cBhvr>
                                      <p:tavLst>
                                        <p:tav tm="0">
                                          <p:val>
                                            <p:fltVal val="0"/>
                                          </p:val>
                                        </p:tav>
                                        <p:tav tm="100000">
                                          <p:val>
                                            <p:strVal val="#ppt_w"/>
                                          </p:val>
                                        </p:tav>
                                      </p:tavLst>
                                    </p:anim>
                                    <p:anim calcmode="lin" valueType="num">
                                      <p:cBhvr>
                                        <p:cTn id="66" dur="500" fill="hold"/>
                                        <p:tgtEl>
                                          <p:spTgt spid="10"/>
                                        </p:tgtEl>
                                        <p:attrNameLst>
                                          <p:attrName>ppt_h</p:attrName>
                                        </p:attrNameLst>
                                      </p:cBhvr>
                                      <p:tavLst>
                                        <p:tav tm="0">
                                          <p:val>
                                            <p:fltVal val="0"/>
                                          </p:val>
                                        </p:tav>
                                        <p:tav tm="100000">
                                          <p:val>
                                            <p:strVal val="#ppt_h"/>
                                          </p:val>
                                        </p:tav>
                                      </p:tavLst>
                                    </p:anim>
                                    <p:animEffect transition="in" filter="fade">
                                      <p:cBhvr>
                                        <p:cTn id="67" dur="500"/>
                                        <p:tgtEl>
                                          <p:spTgt spid="10"/>
                                        </p:tgtEl>
                                      </p:cBhvr>
                                    </p:animEffect>
                                  </p:childTnLst>
                                </p:cTn>
                              </p:par>
                            </p:childTnLst>
                          </p:cTn>
                        </p:par>
                        <p:par>
                          <p:cTn id="68" fill="hold">
                            <p:stCondLst>
                              <p:cond delay="500"/>
                            </p:stCondLst>
                            <p:childTnLst>
                              <p:par>
                                <p:cTn id="69" presetID="1" presetClass="entr" presetSubtype="0" fill="hold" nodeType="afterEffect">
                                  <p:stCondLst>
                                    <p:cond delay="0"/>
                                  </p:stCondLst>
                                  <p:childTnLst>
                                    <p:set>
                                      <p:cBhvr>
                                        <p:cTn id="70" dur="1" fill="hold">
                                          <p:stCondLst>
                                            <p:cond delay="0"/>
                                          </p:stCondLst>
                                        </p:cTn>
                                        <p:tgtEl>
                                          <p:spTgt spid="1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Effect transition="in" filter="fade">
                                      <p:cBhvr>
                                        <p:cTn id="77" dur="500"/>
                                        <p:tgtEl>
                                          <p:spTgt spid="11"/>
                                        </p:tgtEl>
                                      </p:cBhvr>
                                    </p:animEffect>
                                  </p:childTnLst>
                                </p:cTn>
                              </p:par>
                            </p:childTnLst>
                          </p:cTn>
                        </p:par>
                        <p:par>
                          <p:cTn id="78" fill="hold">
                            <p:stCondLst>
                              <p:cond delay="500"/>
                            </p:stCondLst>
                            <p:childTnLst>
                              <p:par>
                                <p:cTn id="79" presetID="1" presetClass="entr" presetSubtype="0" fill="hold" nodeType="afterEffect">
                                  <p:stCondLst>
                                    <p:cond delay="0"/>
                                  </p:stCondLst>
                                  <p:childTnLst>
                                    <p:set>
                                      <p:cBhvr>
                                        <p:cTn id="80" dur="1" fill="hold">
                                          <p:stCondLst>
                                            <p:cond delay="0"/>
                                          </p:stCondLst>
                                        </p:cTn>
                                        <p:tgtEl>
                                          <p:spTgt spid="19"/>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2" presetClass="entr" presetSubtype="2" fill="hold" grpId="0" nodeType="click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1+#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childTnLst>
                          </p:cTn>
                        </p:par>
                        <p:par>
                          <p:cTn id="87" fill="hold">
                            <p:stCondLst>
                              <p:cond delay="500"/>
                            </p:stCondLst>
                            <p:childTnLst>
                              <p:par>
                                <p:cTn id="88" presetID="26" presetClass="emph" presetSubtype="0" fill="hold" grpId="1" nodeType="afterEffect">
                                  <p:stCondLst>
                                    <p:cond delay="0"/>
                                  </p:stCondLst>
                                  <p:childTnLst>
                                    <p:animEffect transition="out" filter="fade">
                                      <p:cBhvr>
                                        <p:cTn id="89" dur="500" tmFilter="0, 0; .2, .5; .8, .5; 1, 0"/>
                                        <p:tgtEl>
                                          <p:spTgt spid="20"/>
                                        </p:tgtEl>
                                      </p:cBhvr>
                                    </p:animEffect>
                                    <p:animScale>
                                      <p:cBhvr>
                                        <p:cTn id="90" dur="250" autoRev="1" fill="hold"/>
                                        <p:tgtEl>
                                          <p:spTgt spid="20"/>
                                        </p:tgtEl>
                                      </p:cBhvr>
                                      <p:by x="105000" y="105000"/>
                                    </p:animScale>
                                  </p:childTnLst>
                                </p:cTn>
                              </p:par>
                            </p:childTnLst>
                          </p:cTn>
                        </p:par>
                        <p:par>
                          <p:cTn id="91" fill="hold">
                            <p:stCondLst>
                              <p:cond delay="1000"/>
                            </p:stCondLst>
                            <p:childTnLst>
                              <p:par>
                                <p:cTn id="92" presetID="53" presetClass="entr" presetSubtype="16" fill="hold" nodeType="afterEffect">
                                  <p:stCondLst>
                                    <p:cond delay="0"/>
                                  </p:stCondLst>
                                  <p:childTnLst>
                                    <p:set>
                                      <p:cBhvr>
                                        <p:cTn id="93" dur="1" fill="hold">
                                          <p:stCondLst>
                                            <p:cond delay="0"/>
                                          </p:stCondLst>
                                        </p:cTn>
                                        <p:tgtEl>
                                          <p:spTgt spid="23"/>
                                        </p:tgtEl>
                                        <p:attrNameLst>
                                          <p:attrName>style.visibility</p:attrName>
                                        </p:attrNameLst>
                                      </p:cBhvr>
                                      <p:to>
                                        <p:strVal val="visible"/>
                                      </p:to>
                                    </p:set>
                                    <p:anim calcmode="lin" valueType="num">
                                      <p:cBhvr>
                                        <p:cTn id="94" dur="500" fill="hold"/>
                                        <p:tgtEl>
                                          <p:spTgt spid="23"/>
                                        </p:tgtEl>
                                        <p:attrNameLst>
                                          <p:attrName>ppt_w</p:attrName>
                                        </p:attrNameLst>
                                      </p:cBhvr>
                                      <p:tavLst>
                                        <p:tav tm="0">
                                          <p:val>
                                            <p:fltVal val="0"/>
                                          </p:val>
                                        </p:tav>
                                        <p:tav tm="100000">
                                          <p:val>
                                            <p:strVal val="#ppt_w"/>
                                          </p:val>
                                        </p:tav>
                                      </p:tavLst>
                                    </p:anim>
                                    <p:anim calcmode="lin" valueType="num">
                                      <p:cBhvr>
                                        <p:cTn id="95" dur="500" fill="hold"/>
                                        <p:tgtEl>
                                          <p:spTgt spid="23"/>
                                        </p:tgtEl>
                                        <p:attrNameLst>
                                          <p:attrName>ppt_h</p:attrName>
                                        </p:attrNameLst>
                                      </p:cBhvr>
                                      <p:tavLst>
                                        <p:tav tm="0">
                                          <p:val>
                                            <p:fltVal val="0"/>
                                          </p:val>
                                        </p:tav>
                                        <p:tav tm="100000">
                                          <p:val>
                                            <p:strVal val="#ppt_h"/>
                                          </p:val>
                                        </p:tav>
                                      </p:tavLst>
                                    </p:anim>
                                    <p:animEffect transition="in" filter="fade">
                                      <p:cBhvr>
                                        <p:cTn id="96" dur="500"/>
                                        <p:tgtEl>
                                          <p:spTgt spid="23"/>
                                        </p:tgtEl>
                                      </p:cBhvr>
                                    </p:animEffect>
                                  </p:childTnLst>
                                </p:cTn>
                              </p:par>
                            </p:childTnLst>
                          </p:cTn>
                        </p:par>
                        <p:par>
                          <p:cTn id="97" fill="hold">
                            <p:stCondLst>
                              <p:cond delay="1500"/>
                            </p:stCondLst>
                            <p:childTnLst>
                              <p:par>
                                <p:cTn id="98" presetID="53" presetClass="entr" presetSubtype="16" fill="hold" grpId="0" nodeType="afterEffect">
                                  <p:stCondLst>
                                    <p:cond delay="0"/>
                                  </p:stCondLst>
                                  <p:childTnLst>
                                    <p:set>
                                      <p:cBhvr>
                                        <p:cTn id="99" dur="1" fill="hold">
                                          <p:stCondLst>
                                            <p:cond delay="0"/>
                                          </p:stCondLst>
                                        </p:cTn>
                                        <p:tgtEl>
                                          <p:spTgt spid="21"/>
                                        </p:tgtEl>
                                        <p:attrNameLst>
                                          <p:attrName>style.visibility</p:attrName>
                                        </p:attrNameLst>
                                      </p:cBhvr>
                                      <p:to>
                                        <p:strVal val="visible"/>
                                      </p:to>
                                    </p:set>
                                    <p:anim calcmode="lin" valueType="num">
                                      <p:cBhvr>
                                        <p:cTn id="100" dur="500" fill="hold"/>
                                        <p:tgtEl>
                                          <p:spTgt spid="21"/>
                                        </p:tgtEl>
                                        <p:attrNameLst>
                                          <p:attrName>ppt_w</p:attrName>
                                        </p:attrNameLst>
                                      </p:cBhvr>
                                      <p:tavLst>
                                        <p:tav tm="0">
                                          <p:val>
                                            <p:fltVal val="0"/>
                                          </p:val>
                                        </p:tav>
                                        <p:tav tm="100000">
                                          <p:val>
                                            <p:strVal val="#ppt_w"/>
                                          </p:val>
                                        </p:tav>
                                      </p:tavLst>
                                    </p:anim>
                                    <p:anim calcmode="lin" valueType="num">
                                      <p:cBhvr>
                                        <p:cTn id="101" dur="500" fill="hold"/>
                                        <p:tgtEl>
                                          <p:spTgt spid="21"/>
                                        </p:tgtEl>
                                        <p:attrNameLst>
                                          <p:attrName>ppt_h</p:attrName>
                                        </p:attrNameLst>
                                      </p:cBhvr>
                                      <p:tavLst>
                                        <p:tav tm="0">
                                          <p:val>
                                            <p:fltVal val="0"/>
                                          </p:val>
                                        </p:tav>
                                        <p:tav tm="100000">
                                          <p:val>
                                            <p:strVal val="#ppt_h"/>
                                          </p:val>
                                        </p:tav>
                                      </p:tavLst>
                                    </p:anim>
                                    <p:animEffect transition="in" filter="fade">
                                      <p:cBhvr>
                                        <p:cTn id="102" dur="500"/>
                                        <p:tgtEl>
                                          <p:spTgt spid="21"/>
                                        </p:tgtEl>
                                      </p:cBhvr>
                                    </p:animEffect>
                                  </p:childTnLst>
                                </p:cTn>
                              </p:par>
                            </p:childTnLst>
                          </p:cTn>
                        </p:par>
                        <p:par>
                          <p:cTn id="103" fill="hold">
                            <p:stCondLst>
                              <p:cond delay="2000"/>
                            </p:stCondLst>
                            <p:childTnLst>
                              <p:par>
                                <p:cTn id="104" presetID="26" presetClass="emph" presetSubtype="0" fill="hold" grpId="1" nodeType="afterEffect">
                                  <p:stCondLst>
                                    <p:cond delay="0"/>
                                  </p:stCondLst>
                                  <p:childTnLst>
                                    <p:animEffect transition="out" filter="fade">
                                      <p:cBhvr>
                                        <p:cTn id="105" dur="500" tmFilter="0, 0; .2, .5; .8, .5; 1, 0"/>
                                        <p:tgtEl>
                                          <p:spTgt spid="21"/>
                                        </p:tgtEl>
                                      </p:cBhvr>
                                    </p:animEffect>
                                    <p:animScale>
                                      <p:cBhvr>
                                        <p:cTn id="106" dur="250" autoRev="1" fill="hold"/>
                                        <p:tgtEl>
                                          <p:spTgt spid="21"/>
                                        </p:tgtEl>
                                      </p:cBhvr>
                                      <p:by x="105000" y="105000"/>
                                    </p:animScale>
                                  </p:childTnLst>
                                </p:cTn>
                              </p:par>
                            </p:childTnLst>
                          </p:cTn>
                        </p:par>
                        <p:par>
                          <p:cTn id="107" fill="hold">
                            <p:stCondLst>
                              <p:cond delay="2500"/>
                            </p:stCondLst>
                            <p:childTnLst>
                              <p:par>
                                <p:cTn id="108" presetID="26" presetClass="emph" presetSubtype="0" fill="hold" grpId="2" nodeType="afterEffect">
                                  <p:stCondLst>
                                    <p:cond delay="0"/>
                                  </p:stCondLst>
                                  <p:childTnLst>
                                    <p:animEffect transition="out" filter="fade">
                                      <p:cBhvr>
                                        <p:cTn id="109" dur="500" tmFilter="0, 0; .2, .5; .8, .5; 1, 0"/>
                                        <p:tgtEl>
                                          <p:spTgt spid="21"/>
                                        </p:tgtEl>
                                      </p:cBhvr>
                                    </p:animEffect>
                                    <p:animScale>
                                      <p:cBhvr>
                                        <p:cTn id="110"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4" grpId="0" animBg="1"/>
      <p:bldP spid="11" grpId="0" animBg="1"/>
      <p:bldP spid="6" grpId="0" animBg="1"/>
      <p:bldP spid="5" grpId="0" animBg="1"/>
      <p:bldP spid="20" grpId="0" animBg="1"/>
      <p:bldP spid="20" grpId="1" animBg="1"/>
      <p:bldP spid="21" grpId="0" animBg="1"/>
      <p:bldP spid="21" grpId="1" animBg="1"/>
      <p:bldP spid="21" grpId="2"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1949" y="239897"/>
            <a:ext cx="2609436"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stStyle>
          <a:p>
            <a:pPr algn="ctr"/>
            <a:r>
              <a:rPr lang="en-CA" dirty="0"/>
              <a:t>Function Categories</a:t>
            </a:r>
          </a:p>
        </p:txBody>
      </p:sp>
      <p:sp>
        <p:nvSpPr>
          <p:cNvPr id="20" name="TextBox 19"/>
          <p:cNvSpPr txBox="1"/>
          <p:nvPr/>
        </p:nvSpPr>
        <p:spPr>
          <a:xfrm>
            <a:off x="5048249" y="228133"/>
            <a:ext cx="5876925" cy="338554"/>
          </a:xfrm>
          <a:prstGeom prst="rect">
            <a:avLst/>
          </a:prstGeom>
          <a:noFill/>
          <a:ln w="19050">
            <a:solidFill>
              <a:schemeClr val="accent2"/>
            </a:solidFill>
          </a:ln>
        </p:spPr>
        <p:txBody>
          <a:bodyPr wrap="square" rtlCol="0">
            <a:spAutoFit/>
          </a:bodyPr>
          <a:lstStyle/>
          <a:p>
            <a:r>
              <a:rPr lang="en-CA" sz="1600" dirty="0"/>
              <a:t>The function bar shown below is directly above the column headers.</a:t>
            </a:r>
          </a:p>
        </p:txBody>
      </p:sp>
      <p:grpSp>
        <p:nvGrpSpPr>
          <p:cNvPr id="33" name="Group 32"/>
          <p:cNvGrpSpPr/>
          <p:nvPr/>
        </p:nvGrpSpPr>
        <p:grpSpPr>
          <a:xfrm>
            <a:off x="346978" y="962060"/>
            <a:ext cx="10791615" cy="992882"/>
            <a:chOff x="289828" y="981110"/>
            <a:chExt cx="10791615" cy="992882"/>
          </a:xfrm>
        </p:grpSpPr>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043" y="981110"/>
              <a:ext cx="10058400" cy="517881"/>
            </a:xfrm>
            <a:prstGeom prst="rect">
              <a:avLst/>
            </a:prstGeom>
            <a:effectLst>
              <a:glow rad="127000">
                <a:schemeClr val="accent2"/>
              </a:glow>
            </a:effectLst>
          </p:spPr>
        </p:pic>
        <p:grpSp>
          <p:nvGrpSpPr>
            <p:cNvPr id="27" name="Group 26"/>
            <p:cNvGrpSpPr/>
            <p:nvPr/>
          </p:nvGrpSpPr>
          <p:grpSpPr>
            <a:xfrm>
              <a:off x="289828" y="1062479"/>
              <a:ext cx="2386696" cy="911513"/>
              <a:chOff x="356504" y="1338704"/>
              <a:chExt cx="2386696" cy="911513"/>
            </a:xfrm>
          </p:grpSpPr>
          <p:sp>
            <p:nvSpPr>
              <p:cNvPr id="22" name="Line Callout 1 21"/>
              <p:cNvSpPr/>
              <p:nvPr/>
            </p:nvSpPr>
            <p:spPr>
              <a:xfrm>
                <a:off x="1112166" y="1338704"/>
                <a:ext cx="1631034" cy="375796"/>
              </a:xfrm>
              <a:prstGeom prst="borderCallout1">
                <a:avLst>
                  <a:gd name="adj1" fmla="val 96360"/>
                  <a:gd name="adj2" fmla="val -514"/>
                  <a:gd name="adj3" fmla="val 166163"/>
                  <a:gd name="adj4" fmla="val -16891"/>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p:cNvSpPr txBox="1"/>
              <p:nvPr/>
            </p:nvSpPr>
            <p:spPr>
              <a:xfrm>
                <a:off x="356504" y="1957829"/>
                <a:ext cx="923715" cy="292388"/>
              </a:xfrm>
              <a:prstGeom prst="rect">
                <a:avLst/>
              </a:prstGeom>
              <a:noFill/>
              <a:ln w="19050">
                <a:solidFill>
                  <a:srgbClr val="00B050"/>
                </a:solidFill>
              </a:ln>
            </p:spPr>
            <p:txBody>
              <a:bodyPr wrap="square" rtlCol="0">
                <a:spAutoFit/>
              </a:bodyPr>
              <a:lstStyle/>
              <a:p>
                <a:r>
                  <a:rPr lang="en-CA" sz="1300" b="1" dirty="0">
                    <a:solidFill>
                      <a:srgbClr val="00B050"/>
                    </a:solidFill>
                  </a:rPr>
                  <a:t>Name Box</a:t>
                </a:r>
                <a:endParaRPr lang="en-CA" sz="1300" dirty="0"/>
              </a:p>
            </p:txBody>
          </p:sp>
        </p:grpSp>
        <p:grpSp>
          <p:nvGrpSpPr>
            <p:cNvPr id="29" name="Group 28"/>
            <p:cNvGrpSpPr/>
            <p:nvPr/>
          </p:nvGrpSpPr>
          <p:grpSpPr>
            <a:xfrm>
              <a:off x="1347345" y="1062479"/>
              <a:ext cx="4929630" cy="911513"/>
              <a:chOff x="1414021" y="1338704"/>
              <a:chExt cx="4929630" cy="911513"/>
            </a:xfrm>
          </p:grpSpPr>
          <p:grpSp>
            <p:nvGrpSpPr>
              <p:cNvPr id="26" name="Group 25"/>
              <p:cNvGrpSpPr/>
              <p:nvPr/>
            </p:nvGrpSpPr>
            <p:grpSpPr>
              <a:xfrm>
                <a:off x="1414021" y="1338704"/>
                <a:ext cx="4929630" cy="911513"/>
                <a:chOff x="1414021" y="1338704"/>
                <a:chExt cx="4929630" cy="911513"/>
              </a:xfrm>
            </p:grpSpPr>
            <p:sp>
              <p:nvSpPr>
                <p:cNvPr id="24" name="Line Callout 1 23"/>
                <p:cNvSpPr/>
                <p:nvPr/>
              </p:nvSpPr>
              <p:spPr>
                <a:xfrm>
                  <a:off x="3009899" y="1338704"/>
                  <a:ext cx="1304925" cy="375796"/>
                </a:xfrm>
                <a:prstGeom prst="borderCallout1">
                  <a:avLst>
                    <a:gd name="adj1" fmla="val 103792"/>
                    <a:gd name="adj2" fmla="val 50178"/>
                    <a:gd name="adj3" fmla="val 169099"/>
                    <a:gd name="adj4" fmla="val 19915"/>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p:cNvSpPr txBox="1"/>
                <p:nvPr/>
              </p:nvSpPr>
              <p:spPr>
                <a:xfrm>
                  <a:off x="1414021" y="1957829"/>
                  <a:ext cx="4929630" cy="292388"/>
                </a:xfrm>
                <a:prstGeom prst="rect">
                  <a:avLst/>
                </a:prstGeom>
                <a:noFill/>
                <a:ln w="19050">
                  <a:solidFill>
                    <a:srgbClr val="C00000"/>
                  </a:solidFill>
                </a:ln>
              </p:spPr>
              <p:txBody>
                <a:bodyPr wrap="square" rtlCol="0">
                  <a:spAutoFit/>
                </a:bodyPr>
                <a:lstStyle/>
                <a:p>
                  <a:r>
                    <a:rPr lang="en-CA" sz="1300" b="1" i="1" dirty="0"/>
                    <a:t>Insert Function </a:t>
                  </a:r>
                  <a:r>
                    <a:rPr lang="en-CA" sz="1300" dirty="0"/>
                    <a:t>box.  Click on the       icon to open the functions dialog.</a:t>
                  </a:r>
                  <a:endParaRPr lang="en-CA" sz="1300" b="1" i="1" dirty="0"/>
                </a:p>
              </p:txBody>
            </p:sp>
          </p:grpSp>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1596" y="1990744"/>
                <a:ext cx="222230" cy="205135"/>
              </a:xfrm>
              <a:prstGeom prst="rect">
                <a:avLst/>
              </a:prstGeom>
            </p:spPr>
          </p:pic>
        </p:grpSp>
        <p:grpSp>
          <p:nvGrpSpPr>
            <p:cNvPr id="30" name="Group 29"/>
            <p:cNvGrpSpPr/>
            <p:nvPr/>
          </p:nvGrpSpPr>
          <p:grpSpPr>
            <a:xfrm>
              <a:off x="4289435" y="1064596"/>
              <a:ext cx="6759564" cy="903564"/>
              <a:chOff x="5077121" y="-1926254"/>
              <a:chExt cx="6759564" cy="903564"/>
            </a:xfrm>
          </p:grpSpPr>
          <p:sp>
            <p:nvSpPr>
              <p:cNvPr id="31" name="Line Callout 1 30"/>
              <p:cNvSpPr/>
              <p:nvPr/>
            </p:nvSpPr>
            <p:spPr>
              <a:xfrm>
                <a:off x="5077121" y="-1926254"/>
                <a:ext cx="6759564" cy="364154"/>
              </a:xfrm>
              <a:prstGeom prst="borderCallout1">
                <a:avLst>
                  <a:gd name="adj1" fmla="val 99061"/>
                  <a:gd name="adj2" fmla="val 50440"/>
                  <a:gd name="adj3" fmla="val 164318"/>
                  <a:gd name="adj4" fmla="val 411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TextBox 31"/>
              <p:cNvSpPr txBox="1"/>
              <p:nvPr/>
            </p:nvSpPr>
            <p:spPr>
              <a:xfrm>
                <a:off x="7136325" y="-1315078"/>
                <a:ext cx="1705012" cy="292388"/>
              </a:xfrm>
              <a:prstGeom prst="rect">
                <a:avLst/>
              </a:prstGeom>
              <a:noFill/>
              <a:ln w="19050">
                <a:solidFill>
                  <a:schemeClr val="tx1"/>
                </a:solidFill>
              </a:ln>
            </p:spPr>
            <p:txBody>
              <a:bodyPr wrap="square" rtlCol="0">
                <a:spAutoFit/>
              </a:bodyPr>
              <a:lstStyle/>
              <a:p>
                <a:r>
                  <a:rPr lang="en-CA" sz="1300" b="1" i="1" dirty="0"/>
                  <a:t>Function/Formula bar</a:t>
                </a:r>
              </a:p>
            </p:txBody>
          </p:sp>
        </p:grpSp>
      </p:grpSp>
      <p:sp>
        <p:nvSpPr>
          <p:cNvPr id="35" name="Rectangular Callout 34"/>
          <p:cNvSpPr/>
          <p:nvPr/>
        </p:nvSpPr>
        <p:spPr>
          <a:xfrm>
            <a:off x="8182465" y="1650559"/>
            <a:ext cx="2999883" cy="298552"/>
          </a:xfrm>
          <a:prstGeom prst="wedgeRectCallout">
            <a:avLst>
              <a:gd name="adj1" fmla="val -42186"/>
              <a:gd name="adj2" fmla="val 118527"/>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Formula Categories</a:t>
            </a:r>
          </a:p>
        </p:txBody>
      </p:sp>
      <p:sp>
        <p:nvSpPr>
          <p:cNvPr id="36" name="TextBox 35"/>
          <p:cNvSpPr txBox="1"/>
          <p:nvPr/>
        </p:nvSpPr>
        <p:spPr>
          <a:xfrm>
            <a:off x="329506" y="2173232"/>
            <a:ext cx="10852843" cy="307777"/>
          </a:xfrm>
          <a:prstGeom prst="rect">
            <a:avLst/>
          </a:prstGeom>
          <a:noFill/>
          <a:ln w="19050">
            <a:solidFill>
              <a:schemeClr val="tx1"/>
            </a:solidFill>
          </a:ln>
        </p:spPr>
        <p:txBody>
          <a:bodyPr wrap="square" rtlCol="0">
            <a:spAutoFit/>
          </a:bodyPr>
          <a:lstStyle/>
          <a:p>
            <a:r>
              <a:rPr lang="en-CA" sz="1400" b="1" i="1" dirty="0"/>
              <a:t>Compatibility</a:t>
            </a:r>
            <a:r>
              <a:rPr lang="en-CA" sz="1400" dirty="0"/>
              <a:t> – These functions make Excel 2010 functions compatibility </a:t>
            </a:r>
            <a:r>
              <a:rPr lang="en-CA" sz="1400"/>
              <a:t>with older </a:t>
            </a:r>
            <a:r>
              <a:rPr lang="en-CA" sz="1400" dirty="0"/>
              <a:t>versions of Excel.</a:t>
            </a:r>
          </a:p>
        </p:txBody>
      </p:sp>
      <p:sp>
        <p:nvSpPr>
          <p:cNvPr id="37" name="TextBox 36"/>
          <p:cNvSpPr txBox="1"/>
          <p:nvPr/>
        </p:nvSpPr>
        <p:spPr>
          <a:xfrm>
            <a:off x="346978" y="2564167"/>
            <a:ext cx="10835371" cy="307777"/>
          </a:xfrm>
          <a:prstGeom prst="rect">
            <a:avLst/>
          </a:prstGeom>
          <a:noFill/>
          <a:ln w="19050">
            <a:solidFill>
              <a:schemeClr val="accent6">
                <a:lumMod val="50000"/>
              </a:schemeClr>
            </a:solidFill>
          </a:ln>
        </p:spPr>
        <p:txBody>
          <a:bodyPr wrap="square" rtlCol="0">
            <a:spAutoFit/>
          </a:bodyPr>
          <a:lstStyle/>
          <a:p>
            <a:r>
              <a:rPr lang="en-CA" sz="1400" b="1" i="1" dirty="0"/>
              <a:t>Cube</a:t>
            </a:r>
            <a:r>
              <a:rPr lang="en-CA" sz="1400" dirty="0"/>
              <a:t> -  Multidimensional sets of data providing a means to summarize information based on a set of search criteria.</a:t>
            </a:r>
          </a:p>
        </p:txBody>
      </p:sp>
      <p:sp>
        <p:nvSpPr>
          <p:cNvPr id="38" name="TextBox 37"/>
          <p:cNvSpPr txBox="1"/>
          <p:nvPr/>
        </p:nvSpPr>
        <p:spPr>
          <a:xfrm>
            <a:off x="346829" y="2980078"/>
            <a:ext cx="10835520" cy="307777"/>
          </a:xfrm>
          <a:prstGeom prst="rect">
            <a:avLst/>
          </a:prstGeom>
          <a:noFill/>
          <a:ln w="19050">
            <a:solidFill>
              <a:srgbClr val="002060"/>
            </a:solidFill>
          </a:ln>
        </p:spPr>
        <p:txBody>
          <a:bodyPr wrap="square" rtlCol="0">
            <a:spAutoFit/>
          </a:bodyPr>
          <a:lstStyle/>
          <a:p>
            <a:r>
              <a:rPr lang="en-CA" sz="1400" b="1" i="1" dirty="0"/>
              <a:t>Database</a:t>
            </a:r>
            <a:r>
              <a:rPr lang="en-CA" sz="1400" dirty="0"/>
              <a:t> – Treating an Excel spreadsheet as a flat database, these functions return a search based on sum, variance, and standard deviation data.</a:t>
            </a:r>
          </a:p>
        </p:txBody>
      </p:sp>
      <p:sp>
        <p:nvSpPr>
          <p:cNvPr id="39" name="TextBox 38"/>
          <p:cNvSpPr txBox="1"/>
          <p:nvPr/>
        </p:nvSpPr>
        <p:spPr>
          <a:xfrm>
            <a:off x="346829" y="3378202"/>
            <a:ext cx="10835520" cy="307777"/>
          </a:xfrm>
          <a:prstGeom prst="rect">
            <a:avLst/>
          </a:prstGeom>
          <a:noFill/>
          <a:ln w="19050">
            <a:solidFill>
              <a:srgbClr val="7030A0"/>
            </a:solidFill>
          </a:ln>
        </p:spPr>
        <p:txBody>
          <a:bodyPr wrap="square" rtlCol="0">
            <a:spAutoFit/>
          </a:bodyPr>
          <a:lstStyle/>
          <a:p>
            <a:r>
              <a:rPr lang="en-CA" sz="1400" b="1" i="1" dirty="0"/>
              <a:t>Date &amp; Time</a:t>
            </a:r>
            <a:r>
              <a:rPr lang="en-CA" sz="1400" dirty="0"/>
              <a:t> – These date and time functions allow you to work with the current time or periods of time in your functions.</a:t>
            </a:r>
          </a:p>
        </p:txBody>
      </p:sp>
      <p:sp>
        <p:nvSpPr>
          <p:cNvPr id="40" name="TextBox 39"/>
          <p:cNvSpPr txBox="1"/>
          <p:nvPr/>
        </p:nvSpPr>
        <p:spPr>
          <a:xfrm>
            <a:off x="346830" y="3798046"/>
            <a:ext cx="10835519" cy="307777"/>
          </a:xfrm>
          <a:prstGeom prst="rect">
            <a:avLst/>
          </a:prstGeom>
          <a:noFill/>
          <a:ln w="19050">
            <a:solidFill>
              <a:schemeClr val="accent2"/>
            </a:solidFill>
          </a:ln>
        </p:spPr>
        <p:txBody>
          <a:bodyPr wrap="square" rtlCol="0">
            <a:spAutoFit/>
          </a:bodyPr>
          <a:lstStyle/>
          <a:p>
            <a:r>
              <a:rPr lang="en-CA" sz="1400" b="1" i="1" dirty="0"/>
              <a:t>Engineering</a:t>
            </a:r>
            <a:r>
              <a:rPr lang="en-CA" sz="1400" dirty="0"/>
              <a:t> – Engineering calculations: many of which relate to Bessel Functions, Complex Numbers or converting between different bases.</a:t>
            </a:r>
          </a:p>
        </p:txBody>
      </p:sp>
      <p:sp>
        <p:nvSpPr>
          <p:cNvPr id="41" name="TextBox 40"/>
          <p:cNvSpPr txBox="1"/>
          <p:nvPr/>
        </p:nvSpPr>
        <p:spPr>
          <a:xfrm>
            <a:off x="361949" y="4215402"/>
            <a:ext cx="10820400" cy="307777"/>
          </a:xfrm>
          <a:prstGeom prst="rect">
            <a:avLst/>
          </a:prstGeom>
          <a:noFill/>
          <a:ln w="19050">
            <a:solidFill>
              <a:srgbClr val="00B0F0"/>
            </a:solidFill>
          </a:ln>
        </p:spPr>
        <p:txBody>
          <a:bodyPr wrap="square" rtlCol="0">
            <a:spAutoFit/>
          </a:bodyPr>
          <a:lstStyle/>
          <a:p>
            <a:r>
              <a:rPr lang="en-CA" sz="1400" b="1" i="1" dirty="0"/>
              <a:t>Information</a:t>
            </a:r>
            <a:r>
              <a:rPr lang="en-CA" sz="1400" dirty="0"/>
              <a:t> – These functions return information about the contents and/or formatting of a cell.</a:t>
            </a:r>
          </a:p>
        </p:txBody>
      </p:sp>
      <p:sp>
        <p:nvSpPr>
          <p:cNvPr id="42" name="TextBox 41"/>
          <p:cNvSpPr txBox="1"/>
          <p:nvPr/>
        </p:nvSpPr>
        <p:spPr>
          <a:xfrm>
            <a:off x="373764" y="4622515"/>
            <a:ext cx="10808585" cy="307777"/>
          </a:xfrm>
          <a:prstGeom prst="rect">
            <a:avLst/>
          </a:prstGeom>
          <a:noFill/>
          <a:ln w="19050">
            <a:solidFill>
              <a:srgbClr val="C00000"/>
            </a:solidFill>
          </a:ln>
        </p:spPr>
        <p:txBody>
          <a:bodyPr wrap="square" rtlCol="0">
            <a:spAutoFit/>
          </a:bodyPr>
          <a:lstStyle/>
          <a:p>
            <a:r>
              <a:rPr lang="en-CA" sz="1400" b="1" i="1" dirty="0"/>
              <a:t>Logical</a:t>
            </a:r>
            <a:r>
              <a:rPr lang="en-CA" sz="1400" dirty="0"/>
              <a:t> – Flow control, logic and error capture.</a:t>
            </a:r>
          </a:p>
        </p:txBody>
      </p:sp>
      <p:sp>
        <p:nvSpPr>
          <p:cNvPr id="43" name="TextBox 42"/>
          <p:cNvSpPr txBox="1"/>
          <p:nvPr/>
        </p:nvSpPr>
        <p:spPr>
          <a:xfrm>
            <a:off x="377131" y="5039689"/>
            <a:ext cx="10805219" cy="307777"/>
          </a:xfrm>
          <a:prstGeom prst="rect">
            <a:avLst/>
          </a:prstGeom>
          <a:noFill/>
          <a:ln w="19050">
            <a:solidFill>
              <a:schemeClr val="tx1"/>
            </a:solidFill>
          </a:ln>
        </p:spPr>
        <p:txBody>
          <a:bodyPr wrap="square" rtlCol="0">
            <a:spAutoFit/>
          </a:bodyPr>
          <a:lstStyle/>
          <a:p>
            <a:r>
              <a:rPr lang="en-CA" sz="1400" b="1" i="1" dirty="0"/>
              <a:t>Math &amp; Trigonometry</a:t>
            </a:r>
            <a:r>
              <a:rPr lang="en-CA" sz="1400" dirty="0"/>
              <a:t> – ABS, sine, cosine,  logarithmic, Pi, Quotient, etc.</a:t>
            </a:r>
          </a:p>
        </p:txBody>
      </p:sp>
      <p:sp>
        <p:nvSpPr>
          <p:cNvPr id="44" name="TextBox 43"/>
          <p:cNvSpPr txBox="1"/>
          <p:nvPr/>
        </p:nvSpPr>
        <p:spPr>
          <a:xfrm>
            <a:off x="382888" y="5461986"/>
            <a:ext cx="10799461" cy="307777"/>
          </a:xfrm>
          <a:prstGeom prst="rect">
            <a:avLst/>
          </a:prstGeom>
          <a:noFill/>
          <a:ln w="19050">
            <a:solidFill>
              <a:schemeClr val="accent6">
                <a:lumMod val="50000"/>
              </a:schemeClr>
            </a:solidFill>
          </a:ln>
        </p:spPr>
        <p:txBody>
          <a:bodyPr wrap="square" rtlCol="0">
            <a:spAutoFit/>
          </a:bodyPr>
          <a:lstStyle/>
          <a:p>
            <a:r>
              <a:rPr lang="en-CA" sz="1400" b="1" i="1" dirty="0"/>
              <a:t>Statistical</a:t>
            </a:r>
            <a:r>
              <a:rPr lang="en-CA" sz="1400" dirty="0"/>
              <a:t> – Works with data points, deviations, and more.</a:t>
            </a:r>
          </a:p>
        </p:txBody>
      </p:sp>
      <p:sp>
        <p:nvSpPr>
          <p:cNvPr id="45" name="TextBox 44"/>
          <p:cNvSpPr txBox="1"/>
          <p:nvPr/>
        </p:nvSpPr>
        <p:spPr>
          <a:xfrm>
            <a:off x="380923" y="5879160"/>
            <a:ext cx="10801427" cy="307777"/>
          </a:xfrm>
          <a:prstGeom prst="rect">
            <a:avLst/>
          </a:prstGeom>
          <a:noFill/>
          <a:ln w="19050">
            <a:solidFill>
              <a:srgbClr val="002060"/>
            </a:solidFill>
          </a:ln>
        </p:spPr>
        <p:txBody>
          <a:bodyPr wrap="square" rtlCol="0">
            <a:spAutoFit/>
          </a:bodyPr>
          <a:lstStyle/>
          <a:p>
            <a:r>
              <a:rPr lang="en-CA" sz="1400" b="1" i="1" dirty="0"/>
              <a:t>Text</a:t>
            </a:r>
            <a:r>
              <a:rPr lang="en-CA" sz="1400" dirty="0"/>
              <a:t> – Use these function to manipulate text.</a:t>
            </a:r>
          </a:p>
        </p:txBody>
      </p:sp>
      <p:sp>
        <p:nvSpPr>
          <p:cNvPr id="46" name="TextBox 45"/>
          <p:cNvSpPr txBox="1"/>
          <p:nvPr/>
        </p:nvSpPr>
        <p:spPr>
          <a:xfrm>
            <a:off x="382888" y="6306411"/>
            <a:ext cx="10799462" cy="307777"/>
          </a:xfrm>
          <a:prstGeom prst="rect">
            <a:avLst/>
          </a:prstGeom>
          <a:noFill/>
          <a:ln w="19050">
            <a:solidFill>
              <a:srgbClr val="7030A0"/>
            </a:solidFill>
          </a:ln>
        </p:spPr>
        <p:txBody>
          <a:bodyPr wrap="square" rtlCol="0">
            <a:spAutoFit/>
          </a:bodyPr>
          <a:lstStyle/>
          <a:p>
            <a:r>
              <a:rPr lang="en-CA" sz="1400" b="1" i="1" dirty="0"/>
              <a:t>Web</a:t>
            </a:r>
            <a:r>
              <a:rPr lang="en-CA" sz="1400" dirty="0"/>
              <a:t> – XML and web services functions.</a:t>
            </a:r>
          </a:p>
        </p:txBody>
      </p:sp>
    </p:spTree>
    <p:extLst>
      <p:ext uri="{BB962C8B-B14F-4D97-AF65-F5344CB8AC3E}">
        <p14:creationId xmlns:p14="http://schemas.microsoft.com/office/powerpoint/2010/main" val="230837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ircle(in)">
                                      <p:cBhvr>
                                        <p:cTn id="7" dur="20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1000" fill="hold"/>
                                        <p:tgtEl>
                                          <p:spTgt spid="35"/>
                                        </p:tgtEl>
                                        <p:attrNameLst>
                                          <p:attrName>ppt_w</p:attrName>
                                        </p:attrNameLst>
                                      </p:cBhvr>
                                      <p:tavLst>
                                        <p:tav tm="0">
                                          <p:val>
                                            <p:fltVal val="0"/>
                                          </p:val>
                                        </p:tav>
                                        <p:tav tm="100000">
                                          <p:val>
                                            <p:strVal val="#ppt_w"/>
                                          </p:val>
                                        </p:tav>
                                      </p:tavLst>
                                    </p:anim>
                                    <p:anim calcmode="lin" valueType="num">
                                      <p:cBhvr>
                                        <p:cTn id="13" dur="1000" fill="hold"/>
                                        <p:tgtEl>
                                          <p:spTgt spid="35"/>
                                        </p:tgtEl>
                                        <p:attrNameLst>
                                          <p:attrName>ppt_h</p:attrName>
                                        </p:attrNameLst>
                                      </p:cBhvr>
                                      <p:tavLst>
                                        <p:tav tm="0">
                                          <p:val>
                                            <p:fltVal val="0"/>
                                          </p:val>
                                        </p:tav>
                                        <p:tav tm="100000">
                                          <p:val>
                                            <p:strVal val="#ppt_h"/>
                                          </p:val>
                                        </p:tav>
                                      </p:tavLst>
                                    </p:anim>
                                    <p:anim calcmode="lin" valueType="num">
                                      <p:cBhvr>
                                        <p:cTn id="14" dur="1000" fill="hold"/>
                                        <p:tgtEl>
                                          <p:spTgt spid="35"/>
                                        </p:tgtEl>
                                        <p:attrNameLst>
                                          <p:attrName>style.rotation</p:attrName>
                                        </p:attrNameLst>
                                      </p:cBhvr>
                                      <p:tavLst>
                                        <p:tav tm="0">
                                          <p:val>
                                            <p:fltVal val="90"/>
                                          </p:val>
                                        </p:tav>
                                        <p:tav tm="100000">
                                          <p:val>
                                            <p:fltVal val="0"/>
                                          </p:val>
                                        </p:tav>
                                      </p:tavLst>
                                    </p:anim>
                                    <p:animEffect transition="in" filter="fade">
                                      <p:cBhvr>
                                        <p:cTn id="15" dur="10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additive="base">
                                        <p:cTn id="20" dur="500" fill="hold"/>
                                        <p:tgtEl>
                                          <p:spTgt spid="36"/>
                                        </p:tgtEl>
                                        <p:attrNameLst>
                                          <p:attrName>ppt_x</p:attrName>
                                        </p:attrNameLst>
                                      </p:cBhvr>
                                      <p:tavLst>
                                        <p:tav tm="0">
                                          <p:val>
                                            <p:strVal val="0-#ppt_w/2"/>
                                          </p:val>
                                        </p:tav>
                                        <p:tav tm="100000">
                                          <p:val>
                                            <p:strVal val="#ppt_x"/>
                                          </p:val>
                                        </p:tav>
                                      </p:tavLst>
                                    </p:anim>
                                    <p:anim calcmode="lin" valueType="num">
                                      <p:cBhvr additive="base">
                                        <p:cTn id="21"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 calcmode="lin" valueType="num">
                                      <p:cBhvr additive="base">
                                        <p:cTn id="26" dur="500" fill="hold"/>
                                        <p:tgtEl>
                                          <p:spTgt spid="37"/>
                                        </p:tgtEl>
                                        <p:attrNameLst>
                                          <p:attrName>ppt_x</p:attrName>
                                        </p:attrNameLst>
                                      </p:cBhvr>
                                      <p:tavLst>
                                        <p:tav tm="0">
                                          <p:val>
                                            <p:strVal val="1+#ppt_w/2"/>
                                          </p:val>
                                        </p:tav>
                                        <p:tav tm="100000">
                                          <p:val>
                                            <p:strVal val="#ppt_x"/>
                                          </p:val>
                                        </p:tav>
                                      </p:tavLst>
                                    </p:anim>
                                    <p:anim calcmode="lin" valueType="num">
                                      <p:cBhvr additive="base">
                                        <p:cTn id="27"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 calcmode="lin" valueType="num">
                                      <p:cBhvr additive="base">
                                        <p:cTn id="32" dur="500" fill="hold"/>
                                        <p:tgtEl>
                                          <p:spTgt spid="38"/>
                                        </p:tgtEl>
                                        <p:attrNameLst>
                                          <p:attrName>ppt_x</p:attrName>
                                        </p:attrNameLst>
                                      </p:cBhvr>
                                      <p:tavLst>
                                        <p:tav tm="0">
                                          <p:val>
                                            <p:strVal val="0-#ppt_w/2"/>
                                          </p:val>
                                        </p:tav>
                                        <p:tav tm="100000">
                                          <p:val>
                                            <p:strVal val="#ppt_x"/>
                                          </p:val>
                                        </p:tav>
                                      </p:tavLst>
                                    </p:anim>
                                    <p:anim calcmode="lin" valueType="num">
                                      <p:cBhvr additive="base">
                                        <p:cTn id="33"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39"/>
                                        </p:tgtEl>
                                        <p:attrNameLst>
                                          <p:attrName>style.visibility</p:attrName>
                                        </p:attrNameLst>
                                      </p:cBhvr>
                                      <p:to>
                                        <p:strVal val="visible"/>
                                      </p:to>
                                    </p:set>
                                    <p:anim calcmode="lin" valueType="num">
                                      <p:cBhvr additive="base">
                                        <p:cTn id="38" dur="500" fill="hold"/>
                                        <p:tgtEl>
                                          <p:spTgt spid="39"/>
                                        </p:tgtEl>
                                        <p:attrNameLst>
                                          <p:attrName>ppt_x</p:attrName>
                                        </p:attrNameLst>
                                      </p:cBhvr>
                                      <p:tavLst>
                                        <p:tav tm="0">
                                          <p:val>
                                            <p:strVal val="1+#ppt_w/2"/>
                                          </p:val>
                                        </p:tav>
                                        <p:tav tm="100000">
                                          <p:val>
                                            <p:strVal val="#ppt_x"/>
                                          </p:val>
                                        </p:tav>
                                      </p:tavLst>
                                    </p:anim>
                                    <p:anim calcmode="lin" valueType="num">
                                      <p:cBhvr additive="base">
                                        <p:cTn id="39"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40"/>
                                        </p:tgtEl>
                                        <p:attrNameLst>
                                          <p:attrName>style.visibility</p:attrName>
                                        </p:attrNameLst>
                                      </p:cBhvr>
                                      <p:to>
                                        <p:strVal val="visible"/>
                                      </p:to>
                                    </p:set>
                                    <p:anim calcmode="lin" valueType="num">
                                      <p:cBhvr additive="base">
                                        <p:cTn id="44" dur="500" fill="hold"/>
                                        <p:tgtEl>
                                          <p:spTgt spid="40"/>
                                        </p:tgtEl>
                                        <p:attrNameLst>
                                          <p:attrName>ppt_x</p:attrName>
                                        </p:attrNameLst>
                                      </p:cBhvr>
                                      <p:tavLst>
                                        <p:tav tm="0">
                                          <p:val>
                                            <p:strVal val="0-#ppt_w/2"/>
                                          </p:val>
                                        </p:tav>
                                        <p:tav tm="100000">
                                          <p:val>
                                            <p:strVal val="#ppt_x"/>
                                          </p:val>
                                        </p:tav>
                                      </p:tavLst>
                                    </p:anim>
                                    <p:anim calcmode="lin" valueType="num">
                                      <p:cBhvr additive="base">
                                        <p:cTn id="45"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41"/>
                                        </p:tgtEl>
                                        <p:attrNameLst>
                                          <p:attrName>style.visibility</p:attrName>
                                        </p:attrNameLst>
                                      </p:cBhvr>
                                      <p:to>
                                        <p:strVal val="visible"/>
                                      </p:to>
                                    </p:set>
                                    <p:anim calcmode="lin" valueType="num">
                                      <p:cBhvr additive="base">
                                        <p:cTn id="50" dur="500" fill="hold"/>
                                        <p:tgtEl>
                                          <p:spTgt spid="41"/>
                                        </p:tgtEl>
                                        <p:attrNameLst>
                                          <p:attrName>ppt_x</p:attrName>
                                        </p:attrNameLst>
                                      </p:cBhvr>
                                      <p:tavLst>
                                        <p:tav tm="0">
                                          <p:val>
                                            <p:strVal val="1+#ppt_w/2"/>
                                          </p:val>
                                        </p:tav>
                                        <p:tav tm="100000">
                                          <p:val>
                                            <p:strVal val="#ppt_x"/>
                                          </p:val>
                                        </p:tav>
                                      </p:tavLst>
                                    </p:anim>
                                    <p:anim calcmode="lin" valueType="num">
                                      <p:cBhvr additive="base">
                                        <p:cTn id="51"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42"/>
                                        </p:tgtEl>
                                        <p:attrNameLst>
                                          <p:attrName>style.visibility</p:attrName>
                                        </p:attrNameLst>
                                      </p:cBhvr>
                                      <p:to>
                                        <p:strVal val="visible"/>
                                      </p:to>
                                    </p:set>
                                    <p:anim calcmode="lin" valueType="num">
                                      <p:cBhvr additive="base">
                                        <p:cTn id="56" dur="500" fill="hold"/>
                                        <p:tgtEl>
                                          <p:spTgt spid="42"/>
                                        </p:tgtEl>
                                        <p:attrNameLst>
                                          <p:attrName>ppt_x</p:attrName>
                                        </p:attrNameLst>
                                      </p:cBhvr>
                                      <p:tavLst>
                                        <p:tav tm="0">
                                          <p:val>
                                            <p:strVal val="0-#ppt_w/2"/>
                                          </p:val>
                                        </p:tav>
                                        <p:tav tm="100000">
                                          <p:val>
                                            <p:strVal val="#ppt_x"/>
                                          </p:val>
                                        </p:tav>
                                      </p:tavLst>
                                    </p:anim>
                                    <p:anim calcmode="lin" valueType="num">
                                      <p:cBhvr additive="base">
                                        <p:cTn id="57"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grpId="0" nodeType="clickEffect">
                                  <p:stCondLst>
                                    <p:cond delay="0"/>
                                  </p:stCondLst>
                                  <p:childTnLst>
                                    <p:set>
                                      <p:cBhvr>
                                        <p:cTn id="61" dur="1" fill="hold">
                                          <p:stCondLst>
                                            <p:cond delay="0"/>
                                          </p:stCondLst>
                                        </p:cTn>
                                        <p:tgtEl>
                                          <p:spTgt spid="43"/>
                                        </p:tgtEl>
                                        <p:attrNameLst>
                                          <p:attrName>style.visibility</p:attrName>
                                        </p:attrNameLst>
                                      </p:cBhvr>
                                      <p:to>
                                        <p:strVal val="visible"/>
                                      </p:to>
                                    </p:set>
                                    <p:anim calcmode="lin" valueType="num">
                                      <p:cBhvr additive="base">
                                        <p:cTn id="62" dur="500" fill="hold"/>
                                        <p:tgtEl>
                                          <p:spTgt spid="43"/>
                                        </p:tgtEl>
                                        <p:attrNameLst>
                                          <p:attrName>ppt_x</p:attrName>
                                        </p:attrNameLst>
                                      </p:cBhvr>
                                      <p:tavLst>
                                        <p:tav tm="0">
                                          <p:val>
                                            <p:strVal val="1+#ppt_w/2"/>
                                          </p:val>
                                        </p:tav>
                                        <p:tav tm="100000">
                                          <p:val>
                                            <p:strVal val="#ppt_x"/>
                                          </p:val>
                                        </p:tav>
                                      </p:tavLst>
                                    </p:anim>
                                    <p:anim calcmode="lin" valueType="num">
                                      <p:cBhvr additive="base">
                                        <p:cTn id="63"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8" fill="hold" grpId="0" nodeType="clickEffect">
                                  <p:stCondLst>
                                    <p:cond delay="0"/>
                                  </p:stCondLst>
                                  <p:childTnLst>
                                    <p:set>
                                      <p:cBhvr>
                                        <p:cTn id="67" dur="1" fill="hold">
                                          <p:stCondLst>
                                            <p:cond delay="0"/>
                                          </p:stCondLst>
                                        </p:cTn>
                                        <p:tgtEl>
                                          <p:spTgt spid="44"/>
                                        </p:tgtEl>
                                        <p:attrNameLst>
                                          <p:attrName>style.visibility</p:attrName>
                                        </p:attrNameLst>
                                      </p:cBhvr>
                                      <p:to>
                                        <p:strVal val="visible"/>
                                      </p:to>
                                    </p:set>
                                    <p:anim calcmode="lin" valueType="num">
                                      <p:cBhvr additive="base">
                                        <p:cTn id="68" dur="500" fill="hold"/>
                                        <p:tgtEl>
                                          <p:spTgt spid="44"/>
                                        </p:tgtEl>
                                        <p:attrNameLst>
                                          <p:attrName>ppt_x</p:attrName>
                                        </p:attrNameLst>
                                      </p:cBhvr>
                                      <p:tavLst>
                                        <p:tav tm="0">
                                          <p:val>
                                            <p:strVal val="0-#ppt_w/2"/>
                                          </p:val>
                                        </p:tav>
                                        <p:tav tm="100000">
                                          <p:val>
                                            <p:strVal val="#ppt_x"/>
                                          </p:val>
                                        </p:tav>
                                      </p:tavLst>
                                    </p:anim>
                                    <p:anim calcmode="lin" valueType="num">
                                      <p:cBhvr additive="base">
                                        <p:cTn id="69"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2" fill="hold" grpId="0" nodeType="clickEffect">
                                  <p:stCondLst>
                                    <p:cond delay="0"/>
                                  </p:stCondLst>
                                  <p:childTnLst>
                                    <p:set>
                                      <p:cBhvr>
                                        <p:cTn id="73" dur="1" fill="hold">
                                          <p:stCondLst>
                                            <p:cond delay="0"/>
                                          </p:stCondLst>
                                        </p:cTn>
                                        <p:tgtEl>
                                          <p:spTgt spid="45"/>
                                        </p:tgtEl>
                                        <p:attrNameLst>
                                          <p:attrName>style.visibility</p:attrName>
                                        </p:attrNameLst>
                                      </p:cBhvr>
                                      <p:to>
                                        <p:strVal val="visible"/>
                                      </p:to>
                                    </p:set>
                                    <p:anim calcmode="lin" valueType="num">
                                      <p:cBhvr additive="base">
                                        <p:cTn id="74" dur="500" fill="hold"/>
                                        <p:tgtEl>
                                          <p:spTgt spid="45"/>
                                        </p:tgtEl>
                                        <p:attrNameLst>
                                          <p:attrName>ppt_x</p:attrName>
                                        </p:attrNameLst>
                                      </p:cBhvr>
                                      <p:tavLst>
                                        <p:tav tm="0">
                                          <p:val>
                                            <p:strVal val="1+#ppt_w/2"/>
                                          </p:val>
                                        </p:tav>
                                        <p:tav tm="100000">
                                          <p:val>
                                            <p:strVal val="#ppt_x"/>
                                          </p:val>
                                        </p:tav>
                                      </p:tavLst>
                                    </p:anim>
                                    <p:anim calcmode="lin" valueType="num">
                                      <p:cBhvr additive="base">
                                        <p:cTn id="75"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8" fill="hold" grpId="0" nodeType="clickEffect">
                                  <p:stCondLst>
                                    <p:cond delay="0"/>
                                  </p:stCondLst>
                                  <p:childTnLst>
                                    <p:set>
                                      <p:cBhvr>
                                        <p:cTn id="79" dur="1" fill="hold">
                                          <p:stCondLst>
                                            <p:cond delay="0"/>
                                          </p:stCondLst>
                                        </p:cTn>
                                        <p:tgtEl>
                                          <p:spTgt spid="46"/>
                                        </p:tgtEl>
                                        <p:attrNameLst>
                                          <p:attrName>style.visibility</p:attrName>
                                        </p:attrNameLst>
                                      </p:cBhvr>
                                      <p:to>
                                        <p:strVal val="visible"/>
                                      </p:to>
                                    </p:set>
                                    <p:anim calcmode="lin" valueType="num">
                                      <p:cBhvr additive="base">
                                        <p:cTn id="80" dur="500" fill="hold"/>
                                        <p:tgtEl>
                                          <p:spTgt spid="46"/>
                                        </p:tgtEl>
                                        <p:attrNameLst>
                                          <p:attrName>ppt_x</p:attrName>
                                        </p:attrNameLst>
                                      </p:cBhvr>
                                      <p:tavLst>
                                        <p:tav tm="0">
                                          <p:val>
                                            <p:strVal val="0-#ppt_w/2"/>
                                          </p:val>
                                        </p:tav>
                                        <p:tav tm="100000">
                                          <p:val>
                                            <p:strVal val="#ppt_x"/>
                                          </p:val>
                                        </p:tav>
                                      </p:tavLst>
                                    </p:anim>
                                    <p:anim calcmode="lin" valueType="num">
                                      <p:cBhvr additive="base">
                                        <p:cTn id="81"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917" y="277479"/>
            <a:ext cx="5823973"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vl1pPr algn="ctr"/>
          </a:lstStyle>
          <a:p>
            <a:r>
              <a:rPr lang="en-CA" dirty="0"/>
              <a:t>On the Formulas sheet enter the following formulas …</a:t>
            </a:r>
          </a:p>
        </p:txBody>
      </p:sp>
      <p:sp>
        <p:nvSpPr>
          <p:cNvPr id="4" name="TextBox 3"/>
          <p:cNvSpPr txBox="1"/>
          <p:nvPr/>
        </p:nvSpPr>
        <p:spPr>
          <a:xfrm>
            <a:off x="71918" y="907099"/>
            <a:ext cx="5823972" cy="369332"/>
          </a:xfrm>
          <a:prstGeom prst="rect">
            <a:avLst/>
          </a:prstGeom>
          <a:noFill/>
        </p:spPr>
        <p:txBody>
          <a:bodyPr wrap="square" rtlCol="0">
            <a:spAutoFit/>
          </a:bodyPr>
          <a:lstStyle/>
          <a:p>
            <a:r>
              <a:rPr lang="en-CA" dirty="0"/>
              <a:t>We will use the following Excel functions on the Formulas:</a:t>
            </a:r>
          </a:p>
        </p:txBody>
      </p:sp>
      <p:sp>
        <p:nvSpPr>
          <p:cNvPr id="6" name="Rectangle 5"/>
          <p:cNvSpPr/>
          <p:nvPr/>
        </p:nvSpPr>
        <p:spPr>
          <a:xfrm>
            <a:off x="71917" y="1276431"/>
            <a:ext cx="5938357" cy="5448219"/>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p:cNvSpPr/>
          <p:nvPr/>
        </p:nvSpPr>
        <p:spPr>
          <a:xfrm>
            <a:off x="6257597" y="171451"/>
            <a:ext cx="5840966" cy="655320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TextBox 30"/>
          <p:cNvSpPr txBox="1"/>
          <p:nvPr/>
        </p:nvSpPr>
        <p:spPr>
          <a:xfrm>
            <a:off x="6446281" y="5339475"/>
            <a:ext cx="5469494" cy="1200329"/>
          </a:xfrm>
          <a:prstGeom prst="rect">
            <a:avLst/>
          </a:prstGeom>
          <a:solidFill>
            <a:schemeClr val="bg1"/>
          </a:solidFill>
          <a:ln>
            <a:noFill/>
          </a:ln>
          <a:effectLst>
            <a:glow rad="101600">
              <a:srgbClr val="FF0000">
                <a:alpha val="40000"/>
              </a:srgbClr>
            </a:glow>
            <a:softEdge rad="31750"/>
          </a:effectLst>
        </p:spPr>
        <p:txBody>
          <a:bodyPr wrap="square" rtlCol="0">
            <a:spAutoFit/>
          </a:bodyPr>
          <a:lstStyle/>
          <a:p>
            <a:pPr algn="ctr"/>
            <a:r>
              <a:rPr lang="en-CA" b="1" dirty="0">
                <a:solidFill>
                  <a:srgbClr val="C00000"/>
                </a:solidFill>
              </a:rPr>
              <a:t>Take notice that the values for all the statistical functions are separated by a comma, not a colon.</a:t>
            </a:r>
          </a:p>
          <a:p>
            <a:pPr algn="ctr"/>
            <a:endParaRPr lang="en-CA" b="1" dirty="0">
              <a:solidFill>
                <a:srgbClr val="C00000"/>
              </a:solidFill>
            </a:endParaRPr>
          </a:p>
          <a:p>
            <a:pPr algn="ctr"/>
            <a:r>
              <a:rPr lang="en-CA" b="1" dirty="0">
                <a:solidFill>
                  <a:srgbClr val="C00000"/>
                </a:solidFill>
              </a:rPr>
              <a:t>Why is that important?</a:t>
            </a:r>
          </a:p>
        </p:txBody>
      </p:sp>
      <p:grpSp>
        <p:nvGrpSpPr>
          <p:cNvPr id="32" name="Group 31"/>
          <p:cNvGrpSpPr/>
          <p:nvPr/>
        </p:nvGrpSpPr>
        <p:grpSpPr>
          <a:xfrm>
            <a:off x="192800" y="1363839"/>
            <a:ext cx="5817474" cy="2585323"/>
            <a:chOff x="192800" y="1363839"/>
            <a:chExt cx="5817474" cy="2585323"/>
          </a:xfrm>
        </p:grpSpPr>
        <p:sp>
          <p:nvSpPr>
            <p:cNvPr id="9" name="TextBox 8"/>
            <p:cNvSpPr txBox="1"/>
            <p:nvPr/>
          </p:nvSpPr>
          <p:spPr>
            <a:xfrm>
              <a:off x="192800" y="1363839"/>
              <a:ext cx="5817474" cy="2585323"/>
            </a:xfrm>
            <a:prstGeom prst="rect">
              <a:avLst/>
            </a:prstGeom>
            <a:noFill/>
            <a:ln>
              <a:noFill/>
            </a:ln>
          </p:spPr>
          <p:txBody>
            <a:bodyPr wrap="square" rtlCol="0">
              <a:spAutoFit/>
            </a:bodyPr>
            <a:lstStyle/>
            <a:p>
              <a:pPr marL="342900" indent="-342900">
                <a:buFont typeface="Wingdings" panose="05000000000000000000" pitchFamily="2" charset="2"/>
                <a:buChar char="v"/>
              </a:pPr>
              <a:r>
                <a:rPr lang="en-CA" dirty="0"/>
                <a:t>Information</a:t>
              </a:r>
            </a:p>
            <a:p>
              <a:pPr marL="800100" lvl="1" indent="-342900">
                <a:buFont typeface="Arial" panose="020B0604020202020204" pitchFamily="34" charset="0"/>
                <a:buChar char="•"/>
              </a:pPr>
              <a:r>
                <a:rPr lang="en-CA" dirty="0"/>
                <a:t>INFO Function (cell E21)</a:t>
              </a:r>
            </a:p>
            <a:p>
              <a:pPr marL="1076325" lvl="1" indent="-342900">
                <a:buFont typeface="Wingdings" panose="05000000000000000000" pitchFamily="2" charset="2"/>
                <a:buChar char="ü"/>
              </a:pPr>
              <a:r>
                <a:rPr lang="en-CA" dirty="0"/>
                <a:t>=INFO(D21)</a:t>
              </a:r>
            </a:p>
            <a:p>
              <a:pPr marL="1076325" lvl="1" indent="-342900">
                <a:buFont typeface="Wingdings" panose="05000000000000000000" pitchFamily="2" charset="2"/>
                <a:buChar char="ü"/>
              </a:pPr>
              <a:endParaRPr lang="en-CA" dirty="0"/>
            </a:p>
            <a:p>
              <a:pPr marL="800100" lvl="1" indent="-342900">
                <a:buFont typeface="Arial" panose="020B0604020202020204" pitchFamily="34" charset="0"/>
                <a:buChar char="•"/>
              </a:pPr>
              <a:r>
                <a:rPr lang="en-CA" dirty="0"/>
                <a:t>ISERR Function (cell E24)</a:t>
              </a:r>
            </a:p>
            <a:p>
              <a:pPr marL="1076325" lvl="1" indent="-342900">
                <a:buFont typeface="Wingdings" panose="05000000000000000000" pitchFamily="2" charset="2"/>
                <a:buChar char="ü"/>
              </a:pPr>
              <a:r>
                <a:rPr lang="en-CA" dirty="0"/>
                <a:t>=ISERR(E21)</a:t>
              </a:r>
            </a:p>
            <a:p>
              <a:pPr marL="1076325" lvl="1" indent="-342900">
                <a:buFont typeface="Wingdings" panose="05000000000000000000" pitchFamily="2" charset="2"/>
                <a:buChar char="ü"/>
              </a:pPr>
              <a:endParaRPr lang="en-CA" dirty="0"/>
            </a:p>
            <a:p>
              <a:pPr marL="800100" lvl="1" indent="-342900">
                <a:buFont typeface="Arial" panose="020B0604020202020204" pitchFamily="34" charset="0"/>
                <a:buChar char="•"/>
              </a:pPr>
              <a:r>
                <a:rPr lang="en-CA" dirty="0"/>
                <a:t>ISODD Function (cell E27)</a:t>
              </a:r>
            </a:p>
            <a:p>
              <a:pPr marL="1076325" lvl="1" indent="-342900">
                <a:buFont typeface="Wingdings" panose="05000000000000000000" pitchFamily="2" charset="2"/>
                <a:buChar char="ü"/>
              </a:pPr>
              <a:r>
                <a:rPr lang="en-CA" dirty="0"/>
                <a:t>=ISODD(A8)</a:t>
              </a:r>
            </a:p>
          </p:txBody>
        </p:sp>
        <p:sp>
          <p:nvSpPr>
            <p:cNvPr id="16" name="Rounded Rectangle 15"/>
            <p:cNvSpPr/>
            <p:nvPr/>
          </p:nvSpPr>
          <p:spPr>
            <a:xfrm>
              <a:off x="571501" y="1397432"/>
              <a:ext cx="1190625" cy="304800"/>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3" name="Group 32"/>
          <p:cNvGrpSpPr/>
          <p:nvPr/>
        </p:nvGrpSpPr>
        <p:grpSpPr>
          <a:xfrm>
            <a:off x="209795" y="4578782"/>
            <a:ext cx="5800479" cy="2031325"/>
            <a:chOff x="209795" y="4578782"/>
            <a:chExt cx="5800479" cy="2031325"/>
          </a:xfrm>
        </p:grpSpPr>
        <p:sp>
          <p:nvSpPr>
            <p:cNvPr id="10" name="TextBox 9"/>
            <p:cNvSpPr txBox="1"/>
            <p:nvPr/>
          </p:nvSpPr>
          <p:spPr>
            <a:xfrm>
              <a:off x="209795" y="4578782"/>
              <a:ext cx="5800479" cy="2031325"/>
            </a:xfrm>
            <a:prstGeom prst="rect">
              <a:avLst/>
            </a:prstGeom>
            <a:noFill/>
            <a:ln>
              <a:noFill/>
            </a:ln>
          </p:spPr>
          <p:txBody>
            <a:bodyPr wrap="square" rtlCol="0">
              <a:spAutoFit/>
            </a:bodyPr>
            <a:lstStyle/>
            <a:p>
              <a:pPr marL="342900" indent="-342900">
                <a:buFont typeface="Wingdings" panose="05000000000000000000" pitchFamily="2" charset="2"/>
                <a:buChar char="v"/>
              </a:pPr>
              <a:r>
                <a:rPr lang="en-CA" dirty="0"/>
                <a:t>Logical</a:t>
              </a:r>
            </a:p>
            <a:p>
              <a:pPr marL="800100" lvl="1" indent="-342900">
                <a:buFont typeface="Arial" panose="020B0604020202020204" pitchFamily="34" charset="0"/>
                <a:buChar char="•"/>
              </a:pPr>
              <a:r>
                <a:rPr lang="en-CA" dirty="0"/>
                <a:t>IF Function (cell E32)</a:t>
              </a:r>
            </a:p>
            <a:p>
              <a:pPr marL="1076325" lvl="1" indent="-342900">
                <a:buFont typeface="Wingdings" panose="05000000000000000000" pitchFamily="2" charset="2"/>
                <a:buChar char="ü"/>
              </a:pPr>
              <a:r>
                <a:rPr lang="en-CA" dirty="0"/>
                <a:t>=IF(A5&gt;A17,"DAVERAGE is greater than DVARP","DVARP is greater then DAVERAGE")</a:t>
              </a:r>
            </a:p>
            <a:p>
              <a:pPr marL="1076325" lvl="1" indent="-342900">
                <a:buFont typeface="Wingdings" panose="05000000000000000000" pitchFamily="2" charset="2"/>
                <a:buChar char="ü"/>
              </a:pPr>
              <a:endParaRPr lang="en-CA" dirty="0"/>
            </a:p>
            <a:p>
              <a:pPr marL="809625" indent="-342900">
                <a:buFont typeface="Arial" panose="020B0604020202020204" pitchFamily="34" charset="0"/>
                <a:buChar char="•"/>
              </a:pPr>
              <a:r>
                <a:rPr lang="en-CA" dirty="0"/>
                <a:t>IFERROR Function (cell E35)</a:t>
              </a:r>
            </a:p>
            <a:p>
              <a:pPr marL="1076325" lvl="1" indent="-342900">
                <a:buFont typeface="Wingdings" panose="05000000000000000000" pitchFamily="2" charset="2"/>
                <a:buChar char="ü"/>
              </a:pPr>
              <a:r>
                <a:rPr lang="en-CA" dirty="0"/>
                <a:t>=IFERROR(E21, "Cell E21 reports an error")</a:t>
              </a:r>
            </a:p>
          </p:txBody>
        </p:sp>
        <p:sp>
          <p:nvSpPr>
            <p:cNvPr id="17" name="Rounded Rectangle 16"/>
            <p:cNvSpPr/>
            <p:nvPr/>
          </p:nvSpPr>
          <p:spPr>
            <a:xfrm>
              <a:off x="571502" y="4616882"/>
              <a:ext cx="781050" cy="304800"/>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4" name="Group 33"/>
          <p:cNvGrpSpPr/>
          <p:nvPr/>
        </p:nvGrpSpPr>
        <p:grpSpPr>
          <a:xfrm>
            <a:off x="6446281" y="263957"/>
            <a:ext cx="3850244" cy="1754326"/>
            <a:chOff x="6446281" y="263957"/>
            <a:chExt cx="3785707" cy="1754326"/>
          </a:xfrm>
        </p:grpSpPr>
        <p:sp>
          <p:nvSpPr>
            <p:cNvPr id="28" name="TextBox 27"/>
            <p:cNvSpPr txBox="1"/>
            <p:nvPr/>
          </p:nvSpPr>
          <p:spPr>
            <a:xfrm>
              <a:off x="6446281" y="263957"/>
              <a:ext cx="3785707" cy="1754326"/>
            </a:xfrm>
            <a:prstGeom prst="rect">
              <a:avLst/>
            </a:prstGeom>
            <a:noFill/>
            <a:ln>
              <a:noFill/>
            </a:ln>
          </p:spPr>
          <p:txBody>
            <a:bodyPr wrap="square" rtlCol="0">
              <a:spAutoFit/>
            </a:bodyPr>
            <a:lstStyle/>
            <a:p>
              <a:pPr marL="342900" indent="-342900">
                <a:buFont typeface="Wingdings" panose="05000000000000000000" pitchFamily="2" charset="2"/>
                <a:buChar char="v"/>
              </a:pPr>
              <a:r>
                <a:rPr lang="en-CA" dirty="0"/>
                <a:t>Math </a:t>
              </a:r>
            </a:p>
            <a:p>
              <a:pPr marL="800100" lvl="1" indent="-342900">
                <a:buFont typeface="Arial" panose="020B0604020202020204" pitchFamily="34" charset="0"/>
                <a:buChar char="•"/>
              </a:pPr>
              <a:r>
                <a:rPr lang="en-CA" dirty="0"/>
                <a:t>ROUND Function (cell E40)</a:t>
              </a:r>
            </a:p>
            <a:p>
              <a:pPr marL="1076325" lvl="2" indent="-342900">
                <a:buFont typeface="Wingdings" panose="05000000000000000000" pitchFamily="2" charset="2"/>
                <a:buChar char="ü"/>
              </a:pPr>
              <a:r>
                <a:rPr lang="en-CA" dirty="0"/>
                <a:t>=ROUND(A14,4)</a:t>
              </a:r>
            </a:p>
            <a:p>
              <a:pPr marL="1076325" lvl="2" indent="-342900">
                <a:buFont typeface="Wingdings" panose="05000000000000000000" pitchFamily="2" charset="2"/>
                <a:buChar char="ü"/>
              </a:pPr>
              <a:endParaRPr lang="en-CA" dirty="0"/>
            </a:p>
            <a:p>
              <a:pPr marL="800100" lvl="1" indent="-342900">
                <a:buFont typeface="Arial" panose="020B0604020202020204" pitchFamily="34" charset="0"/>
                <a:buChar char="•"/>
              </a:pPr>
              <a:r>
                <a:rPr lang="en-CA" dirty="0"/>
                <a:t>TRUNC Function (cell E43)</a:t>
              </a:r>
            </a:p>
            <a:p>
              <a:pPr marL="1076325" lvl="2" indent="-342900">
                <a:buFont typeface="Wingdings" panose="05000000000000000000" pitchFamily="2" charset="2"/>
                <a:buChar char="ü"/>
              </a:pPr>
              <a:r>
                <a:rPr lang="en-CA" dirty="0"/>
                <a:t>=TRUNC(A14)</a:t>
              </a:r>
            </a:p>
          </p:txBody>
        </p:sp>
        <p:sp>
          <p:nvSpPr>
            <p:cNvPr id="25" name="Rounded Rectangle 24"/>
            <p:cNvSpPr/>
            <p:nvPr/>
          </p:nvSpPr>
          <p:spPr>
            <a:xfrm>
              <a:off x="6807987" y="292056"/>
              <a:ext cx="628650" cy="304800"/>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v"/>
              </a:pPr>
              <a:endParaRPr lang="en-CA"/>
            </a:p>
          </p:txBody>
        </p:sp>
      </p:grpSp>
      <p:grpSp>
        <p:nvGrpSpPr>
          <p:cNvPr id="35" name="Group 34"/>
          <p:cNvGrpSpPr/>
          <p:nvPr/>
        </p:nvGrpSpPr>
        <p:grpSpPr>
          <a:xfrm>
            <a:off x="6446281" y="2292306"/>
            <a:ext cx="5652282" cy="2862322"/>
            <a:chOff x="6446281" y="2292306"/>
            <a:chExt cx="5652282" cy="2862322"/>
          </a:xfrm>
        </p:grpSpPr>
        <p:sp>
          <p:nvSpPr>
            <p:cNvPr id="29" name="TextBox 28"/>
            <p:cNvSpPr txBox="1"/>
            <p:nvPr/>
          </p:nvSpPr>
          <p:spPr>
            <a:xfrm>
              <a:off x="6446281" y="2292306"/>
              <a:ext cx="5652282" cy="2862322"/>
            </a:xfrm>
            <a:prstGeom prst="rect">
              <a:avLst/>
            </a:prstGeom>
            <a:noFill/>
            <a:ln>
              <a:noFill/>
            </a:ln>
          </p:spPr>
          <p:txBody>
            <a:bodyPr wrap="square" rtlCol="0">
              <a:spAutoFit/>
            </a:bodyPr>
            <a:lstStyle/>
            <a:p>
              <a:pPr marL="342900" indent="-342900">
                <a:buFont typeface="Wingdings" panose="05000000000000000000" pitchFamily="2" charset="2"/>
                <a:buChar char="v"/>
              </a:pPr>
              <a:r>
                <a:rPr lang="en-CA" dirty="0"/>
                <a:t>Statistical</a:t>
              </a:r>
            </a:p>
            <a:p>
              <a:pPr marL="800100" lvl="1" indent="-342900">
                <a:buFont typeface="Arial" panose="020B0604020202020204" pitchFamily="34" charset="0"/>
                <a:buChar char="•"/>
              </a:pPr>
              <a:r>
                <a:rPr lang="en-CA" dirty="0"/>
                <a:t>AVERAGE Function (cell E48)</a:t>
              </a:r>
            </a:p>
            <a:p>
              <a:pPr marL="1076325" lvl="2" indent="-342900">
                <a:buFont typeface="Wingdings" panose="05000000000000000000" pitchFamily="2" charset="2"/>
                <a:buChar char="ü"/>
              </a:pPr>
              <a:r>
                <a:rPr lang="en-CA" dirty="0"/>
                <a:t>=AVERAGE(Health_Indicators!I7636</a:t>
              </a:r>
              <a:r>
                <a:rPr lang="en-CA" b="1" dirty="0">
                  <a:solidFill>
                    <a:srgbClr val="C00000"/>
                  </a:solidFill>
                </a:rPr>
                <a:t>,</a:t>
              </a:r>
              <a:r>
                <a:rPr lang="en-CA" dirty="0"/>
                <a:t>Health_Indicators!I7656</a:t>
              </a:r>
              <a:r>
                <a:rPr lang="en-CA" b="1" dirty="0">
                  <a:solidFill>
                    <a:srgbClr val="C00000"/>
                  </a:solidFill>
                </a:rPr>
                <a:t>,</a:t>
              </a:r>
              <a:r>
                <a:rPr lang="en-CA" dirty="0"/>
                <a:t>Smoking_Statistics!H24880</a:t>
              </a:r>
              <a:r>
                <a:rPr lang="en-CA" b="1" dirty="0">
                  <a:solidFill>
                    <a:srgbClr val="C00000"/>
                  </a:solidFill>
                </a:rPr>
                <a:t>,</a:t>
              </a:r>
              <a:r>
                <a:rPr lang="en-CA" dirty="0"/>
                <a:t>Smoking_Statistics!H27256)</a:t>
              </a:r>
            </a:p>
            <a:p>
              <a:pPr marL="1076325" lvl="2" indent="-342900">
                <a:buFont typeface="Wingdings" panose="05000000000000000000" pitchFamily="2" charset="2"/>
                <a:buChar char="ü"/>
              </a:pPr>
              <a:endParaRPr lang="en-CA" dirty="0"/>
            </a:p>
            <a:p>
              <a:pPr marL="809625" lvl="1" indent="-342900">
                <a:buFont typeface="Arial" panose="020B0604020202020204" pitchFamily="34" charset="0"/>
                <a:buChar char="•"/>
              </a:pPr>
              <a:r>
                <a:rPr lang="en-CA" dirty="0"/>
                <a:t>MEDIAN Function (cell E51)</a:t>
              </a:r>
            </a:p>
            <a:p>
              <a:pPr marL="1076325" lvl="2" indent="-342900">
                <a:buFont typeface="Wingdings" panose="05000000000000000000" pitchFamily="2" charset="2"/>
                <a:buChar char="ü"/>
              </a:pPr>
              <a:r>
                <a:rPr lang="en-CA" dirty="0"/>
                <a:t>=MEDIAN(Health_Indicators!I7636</a:t>
              </a:r>
              <a:r>
                <a:rPr lang="en-CA" b="1" dirty="0">
                  <a:solidFill>
                    <a:srgbClr val="C00000"/>
                  </a:solidFill>
                </a:rPr>
                <a:t>,</a:t>
              </a:r>
              <a:r>
                <a:rPr lang="en-CA" dirty="0"/>
                <a:t>Health_Indicators!I7656</a:t>
              </a:r>
              <a:r>
                <a:rPr lang="en-CA" b="1" dirty="0">
                  <a:solidFill>
                    <a:srgbClr val="C00000"/>
                  </a:solidFill>
                </a:rPr>
                <a:t>,</a:t>
              </a:r>
              <a:r>
                <a:rPr lang="en-CA" dirty="0"/>
                <a:t>Smoking_Statistics!H24880</a:t>
              </a:r>
              <a:r>
                <a:rPr lang="en-CA" b="1" dirty="0">
                  <a:solidFill>
                    <a:srgbClr val="C00000"/>
                  </a:solidFill>
                </a:rPr>
                <a:t>,</a:t>
              </a:r>
              <a:r>
                <a:rPr lang="en-CA" dirty="0"/>
                <a:t>Smoking_Statistics!H27256)</a:t>
              </a:r>
            </a:p>
          </p:txBody>
        </p:sp>
        <p:sp>
          <p:nvSpPr>
            <p:cNvPr id="26" name="Rounded Rectangle 25"/>
            <p:cNvSpPr/>
            <p:nvPr/>
          </p:nvSpPr>
          <p:spPr>
            <a:xfrm>
              <a:off x="6817511" y="2321357"/>
              <a:ext cx="981075" cy="304800"/>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v"/>
              </a:pPr>
              <a:endParaRPr lang="en-CA"/>
            </a:p>
          </p:txBody>
        </p:sp>
      </p:grpSp>
      <p:sp>
        <p:nvSpPr>
          <p:cNvPr id="36" name="Rounded Rectangle 35"/>
          <p:cNvSpPr/>
          <p:nvPr/>
        </p:nvSpPr>
        <p:spPr>
          <a:xfrm>
            <a:off x="971550" y="1711757"/>
            <a:ext cx="2533650" cy="544779"/>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ounded Rectangle 36"/>
          <p:cNvSpPr/>
          <p:nvPr/>
        </p:nvSpPr>
        <p:spPr>
          <a:xfrm>
            <a:off x="971550" y="2492807"/>
            <a:ext cx="2533650" cy="583768"/>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ounded Rectangle 37"/>
          <p:cNvSpPr/>
          <p:nvPr/>
        </p:nvSpPr>
        <p:spPr>
          <a:xfrm>
            <a:off x="962027" y="3311957"/>
            <a:ext cx="2533650" cy="583768"/>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ounded Rectangle 38"/>
          <p:cNvSpPr/>
          <p:nvPr/>
        </p:nvSpPr>
        <p:spPr>
          <a:xfrm>
            <a:off x="962026" y="4938958"/>
            <a:ext cx="4676773" cy="852241"/>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Rounded Rectangle 39"/>
          <p:cNvSpPr/>
          <p:nvPr/>
        </p:nvSpPr>
        <p:spPr>
          <a:xfrm>
            <a:off x="971550" y="6015163"/>
            <a:ext cx="4676773" cy="534166"/>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ounded Rectangle 40"/>
          <p:cNvSpPr/>
          <p:nvPr/>
        </p:nvSpPr>
        <p:spPr>
          <a:xfrm>
            <a:off x="7229475" y="612647"/>
            <a:ext cx="2762250" cy="544779"/>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ounded Rectangle 41"/>
          <p:cNvSpPr/>
          <p:nvPr/>
        </p:nvSpPr>
        <p:spPr>
          <a:xfrm>
            <a:off x="7229475" y="1397432"/>
            <a:ext cx="2762250" cy="544779"/>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ounded Rectangle 42"/>
          <p:cNvSpPr/>
          <p:nvPr/>
        </p:nvSpPr>
        <p:spPr>
          <a:xfrm>
            <a:off x="7229474" y="2637315"/>
            <a:ext cx="4810125" cy="1134585"/>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ounded Rectangle 43"/>
          <p:cNvSpPr/>
          <p:nvPr/>
        </p:nvSpPr>
        <p:spPr>
          <a:xfrm>
            <a:off x="7229474" y="3971965"/>
            <a:ext cx="4810125" cy="1134585"/>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6635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500" fill="hold"/>
                                        <p:tgtEl>
                                          <p:spTgt spid="32"/>
                                        </p:tgtEl>
                                        <p:attrNameLst>
                                          <p:attrName>ppt_x</p:attrName>
                                        </p:attrNameLst>
                                      </p:cBhvr>
                                      <p:tavLst>
                                        <p:tav tm="0">
                                          <p:val>
                                            <p:strVal val="0-#ppt_w/2"/>
                                          </p:val>
                                        </p:tav>
                                        <p:tav tm="100000">
                                          <p:val>
                                            <p:strVal val="#ppt_x"/>
                                          </p:val>
                                        </p:tav>
                                      </p:tavLst>
                                    </p:anim>
                                    <p:anim calcmode="lin" valueType="num">
                                      <p:cBhvr additive="base">
                                        <p:cTn id="28" dur="500" fill="hold"/>
                                        <p:tgtEl>
                                          <p:spTgt spid="32"/>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1+#ppt_w/2"/>
                                          </p:val>
                                        </p:tav>
                                        <p:tav tm="100000">
                                          <p:val>
                                            <p:strVal val="#ppt_x"/>
                                          </p:val>
                                        </p:tav>
                                      </p:tavLst>
                                    </p:anim>
                                    <p:anim calcmode="lin" valueType="num">
                                      <p:cBhvr additive="base">
                                        <p:cTn id="32"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1+#ppt_w/2"/>
                                          </p:val>
                                        </p:tav>
                                        <p:tav tm="100000">
                                          <p:val>
                                            <p:strVal val="#ppt_x"/>
                                          </p:val>
                                        </p:tav>
                                      </p:tavLst>
                                    </p:anim>
                                    <p:anim calcmode="lin" valueType="num">
                                      <p:cBhvr additive="base">
                                        <p:cTn id="38"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additive="base">
                                        <p:cTn id="43" dur="500" fill="hold"/>
                                        <p:tgtEl>
                                          <p:spTgt spid="38"/>
                                        </p:tgtEl>
                                        <p:attrNameLst>
                                          <p:attrName>ppt_x</p:attrName>
                                        </p:attrNameLst>
                                      </p:cBhvr>
                                      <p:tavLst>
                                        <p:tav tm="0">
                                          <p:val>
                                            <p:strVal val="1+#ppt_w/2"/>
                                          </p:val>
                                        </p:tav>
                                        <p:tav tm="100000">
                                          <p:val>
                                            <p:strVal val="#ppt_x"/>
                                          </p:val>
                                        </p:tav>
                                      </p:tavLst>
                                    </p:anim>
                                    <p:anim calcmode="lin" valueType="num">
                                      <p:cBhvr additive="base">
                                        <p:cTn id="44"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additive="base">
                                        <p:cTn id="49" dur="500" fill="hold"/>
                                        <p:tgtEl>
                                          <p:spTgt spid="33"/>
                                        </p:tgtEl>
                                        <p:attrNameLst>
                                          <p:attrName>ppt_x</p:attrName>
                                        </p:attrNameLst>
                                      </p:cBhvr>
                                      <p:tavLst>
                                        <p:tav tm="0">
                                          <p:val>
                                            <p:strVal val="0-#ppt_w/2"/>
                                          </p:val>
                                        </p:tav>
                                        <p:tav tm="100000">
                                          <p:val>
                                            <p:strVal val="#ppt_x"/>
                                          </p:val>
                                        </p:tav>
                                      </p:tavLst>
                                    </p:anim>
                                    <p:anim calcmode="lin" valueType="num">
                                      <p:cBhvr additive="base">
                                        <p:cTn id="50" dur="500" fill="hold"/>
                                        <p:tgtEl>
                                          <p:spTgt spid="33"/>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anim calcmode="lin" valueType="num">
                                      <p:cBhvr additive="base">
                                        <p:cTn id="53" dur="500" fill="hold"/>
                                        <p:tgtEl>
                                          <p:spTgt spid="39"/>
                                        </p:tgtEl>
                                        <p:attrNameLst>
                                          <p:attrName>ppt_x</p:attrName>
                                        </p:attrNameLst>
                                      </p:cBhvr>
                                      <p:tavLst>
                                        <p:tav tm="0">
                                          <p:val>
                                            <p:strVal val="1+#ppt_w/2"/>
                                          </p:val>
                                        </p:tav>
                                        <p:tav tm="100000">
                                          <p:val>
                                            <p:strVal val="#ppt_x"/>
                                          </p:val>
                                        </p:tav>
                                      </p:tavLst>
                                    </p:anim>
                                    <p:anim calcmode="lin" valueType="num">
                                      <p:cBhvr additive="base">
                                        <p:cTn id="54"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40"/>
                                        </p:tgtEl>
                                        <p:attrNameLst>
                                          <p:attrName>style.visibility</p:attrName>
                                        </p:attrNameLst>
                                      </p:cBhvr>
                                      <p:to>
                                        <p:strVal val="visible"/>
                                      </p:to>
                                    </p:set>
                                    <p:anim calcmode="lin" valueType="num">
                                      <p:cBhvr additive="base">
                                        <p:cTn id="59" dur="500" fill="hold"/>
                                        <p:tgtEl>
                                          <p:spTgt spid="40"/>
                                        </p:tgtEl>
                                        <p:attrNameLst>
                                          <p:attrName>ppt_x</p:attrName>
                                        </p:attrNameLst>
                                      </p:cBhvr>
                                      <p:tavLst>
                                        <p:tav tm="0">
                                          <p:val>
                                            <p:strVal val="1+#ppt_w/2"/>
                                          </p:val>
                                        </p:tav>
                                        <p:tav tm="100000">
                                          <p:val>
                                            <p:strVal val="#ppt_x"/>
                                          </p:val>
                                        </p:tav>
                                      </p:tavLst>
                                    </p:anim>
                                    <p:anim calcmode="lin" valueType="num">
                                      <p:cBhvr additive="base">
                                        <p:cTn id="60"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1"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additive="base">
                                        <p:cTn id="65" dur="500" fill="hold"/>
                                        <p:tgtEl>
                                          <p:spTgt spid="24"/>
                                        </p:tgtEl>
                                        <p:attrNameLst>
                                          <p:attrName>ppt_x</p:attrName>
                                        </p:attrNameLst>
                                      </p:cBhvr>
                                      <p:tavLst>
                                        <p:tav tm="0">
                                          <p:val>
                                            <p:strVal val="#ppt_x"/>
                                          </p:val>
                                        </p:tav>
                                        <p:tav tm="100000">
                                          <p:val>
                                            <p:strVal val="#ppt_x"/>
                                          </p:val>
                                        </p:tav>
                                      </p:tavLst>
                                    </p:anim>
                                    <p:anim calcmode="lin" valueType="num">
                                      <p:cBhvr additive="base">
                                        <p:cTn id="66"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2" fill="hold" nodeType="clickEffect">
                                  <p:stCondLst>
                                    <p:cond delay="0"/>
                                  </p:stCondLst>
                                  <p:childTnLst>
                                    <p:set>
                                      <p:cBhvr>
                                        <p:cTn id="70" dur="1" fill="hold">
                                          <p:stCondLst>
                                            <p:cond delay="0"/>
                                          </p:stCondLst>
                                        </p:cTn>
                                        <p:tgtEl>
                                          <p:spTgt spid="34"/>
                                        </p:tgtEl>
                                        <p:attrNameLst>
                                          <p:attrName>style.visibility</p:attrName>
                                        </p:attrNameLst>
                                      </p:cBhvr>
                                      <p:to>
                                        <p:strVal val="visible"/>
                                      </p:to>
                                    </p:set>
                                    <p:anim calcmode="lin" valueType="num">
                                      <p:cBhvr additive="base">
                                        <p:cTn id="71" dur="500" fill="hold"/>
                                        <p:tgtEl>
                                          <p:spTgt spid="34"/>
                                        </p:tgtEl>
                                        <p:attrNameLst>
                                          <p:attrName>ppt_x</p:attrName>
                                        </p:attrNameLst>
                                      </p:cBhvr>
                                      <p:tavLst>
                                        <p:tav tm="0">
                                          <p:val>
                                            <p:strVal val="1+#ppt_w/2"/>
                                          </p:val>
                                        </p:tav>
                                        <p:tav tm="100000">
                                          <p:val>
                                            <p:strVal val="#ppt_x"/>
                                          </p:val>
                                        </p:tav>
                                      </p:tavLst>
                                    </p:anim>
                                    <p:anim calcmode="lin" valueType="num">
                                      <p:cBhvr additive="base">
                                        <p:cTn id="72" dur="500" fill="hold"/>
                                        <p:tgtEl>
                                          <p:spTgt spid="34"/>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anim calcmode="lin" valueType="num">
                                      <p:cBhvr additive="base">
                                        <p:cTn id="75" dur="500" fill="hold"/>
                                        <p:tgtEl>
                                          <p:spTgt spid="41"/>
                                        </p:tgtEl>
                                        <p:attrNameLst>
                                          <p:attrName>ppt_x</p:attrName>
                                        </p:attrNameLst>
                                      </p:cBhvr>
                                      <p:tavLst>
                                        <p:tav tm="0">
                                          <p:val>
                                            <p:strVal val="0-#ppt_w/2"/>
                                          </p:val>
                                        </p:tav>
                                        <p:tav tm="100000">
                                          <p:val>
                                            <p:strVal val="#ppt_x"/>
                                          </p:val>
                                        </p:tav>
                                      </p:tavLst>
                                    </p:anim>
                                    <p:anim calcmode="lin" valueType="num">
                                      <p:cBhvr additive="base">
                                        <p:cTn id="76"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42"/>
                                        </p:tgtEl>
                                        <p:attrNameLst>
                                          <p:attrName>style.visibility</p:attrName>
                                        </p:attrNameLst>
                                      </p:cBhvr>
                                      <p:to>
                                        <p:strVal val="visible"/>
                                      </p:to>
                                    </p:set>
                                    <p:anim calcmode="lin" valueType="num">
                                      <p:cBhvr additive="base">
                                        <p:cTn id="81" dur="500" fill="hold"/>
                                        <p:tgtEl>
                                          <p:spTgt spid="42"/>
                                        </p:tgtEl>
                                        <p:attrNameLst>
                                          <p:attrName>ppt_x</p:attrName>
                                        </p:attrNameLst>
                                      </p:cBhvr>
                                      <p:tavLst>
                                        <p:tav tm="0">
                                          <p:val>
                                            <p:strVal val="0-#ppt_w/2"/>
                                          </p:val>
                                        </p:tav>
                                        <p:tav tm="100000">
                                          <p:val>
                                            <p:strVal val="#ppt_x"/>
                                          </p:val>
                                        </p:tav>
                                      </p:tavLst>
                                    </p:anim>
                                    <p:anim calcmode="lin" valueType="num">
                                      <p:cBhvr additive="base">
                                        <p:cTn id="82"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2" fill="hold" nodeType="click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additive="base">
                                        <p:cTn id="87" dur="500" fill="hold"/>
                                        <p:tgtEl>
                                          <p:spTgt spid="35"/>
                                        </p:tgtEl>
                                        <p:attrNameLst>
                                          <p:attrName>ppt_x</p:attrName>
                                        </p:attrNameLst>
                                      </p:cBhvr>
                                      <p:tavLst>
                                        <p:tav tm="0">
                                          <p:val>
                                            <p:strVal val="1+#ppt_w/2"/>
                                          </p:val>
                                        </p:tav>
                                        <p:tav tm="100000">
                                          <p:val>
                                            <p:strVal val="#ppt_x"/>
                                          </p:val>
                                        </p:tav>
                                      </p:tavLst>
                                    </p:anim>
                                    <p:anim calcmode="lin" valueType="num">
                                      <p:cBhvr additive="base">
                                        <p:cTn id="88" dur="500" fill="hold"/>
                                        <p:tgtEl>
                                          <p:spTgt spid="35"/>
                                        </p:tgtEl>
                                        <p:attrNameLst>
                                          <p:attrName>ppt_y</p:attrName>
                                        </p:attrNameLst>
                                      </p:cBhvr>
                                      <p:tavLst>
                                        <p:tav tm="0">
                                          <p:val>
                                            <p:strVal val="#ppt_y"/>
                                          </p:val>
                                        </p:tav>
                                        <p:tav tm="100000">
                                          <p:val>
                                            <p:strVal val="#ppt_y"/>
                                          </p:val>
                                        </p:tav>
                                      </p:tavLst>
                                    </p:anim>
                                  </p:childTnLst>
                                </p:cTn>
                              </p:par>
                              <p:par>
                                <p:cTn id="89" presetID="2" presetClass="entr" presetSubtype="8" fill="hold" grpId="0" nodeType="withEffect">
                                  <p:stCondLst>
                                    <p:cond delay="0"/>
                                  </p:stCondLst>
                                  <p:childTnLst>
                                    <p:set>
                                      <p:cBhvr>
                                        <p:cTn id="90" dur="1" fill="hold">
                                          <p:stCondLst>
                                            <p:cond delay="0"/>
                                          </p:stCondLst>
                                        </p:cTn>
                                        <p:tgtEl>
                                          <p:spTgt spid="43"/>
                                        </p:tgtEl>
                                        <p:attrNameLst>
                                          <p:attrName>style.visibility</p:attrName>
                                        </p:attrNameLst>
                                      </p:cBhvr>
                                      <p:to>
                                        <p:strVal val="visible"/>
                                      </p:to>
                                    </p:set>
                                    <p:anim calcmode="lin" valueType="num">
                                      <p:cBhvr additive="base">
                                        <p:cTn id="91" dur="500" fill="hold"/>
                                        <p:tgtEl>
                                          <p:spTgt spid="43"/>
                                        </p:tgtEl>
                                        <p:attrNameLst>
                                          <p:attrName>ppt_x</p:attrName>
                                        </p:attrNameLst>
                                      </p:cBhvr>
                                      <p:tavLst>
                                        <p:tav tm="0">
                                          <p:val>
                                            <p:strVal val="0-#ppt_w/2"/>
                                          </p:val>
                                        </p:tav>
                                        <p:tav tm="100000">
                                          <p:val>
                                            <p:strVal val="#ppt_x"/>
                                          </p:val>
                                        </p:tav>
                                      </p:tavLst>
                                    </p:anim>
                                    <p:anim calcmode="lin" valueType="num">
                                      <p:cBhvr additive="base">
                                        <p:cTn id="92"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44"/>
                                        </p:tgtEl>
                                        <p:attrNameLst>
                                          <p:attrName>style.visibility</p:attrName>
                                        </p:attrNameLst>
                                      </p:cBhvr>
                                      <p:to>
                                        <p:strVal val="visible"/>
                                      </p:to>
                                    </p:set>
                                    <p:anim calcmode="lin" valueType="num">
                                      <p:cBhvr additive="base">
                                        <p:cTn id="97" dur="500" fill="hold"/>
                                        <p:tgtEl>
                                          <p:spTgt spid="44"/>
                                        </p:tgtEl>
                                        <p:attrNameLst>
                                          <p:attrName>ppt_x</p:attrName>
                                        </p:attrNameLst>
                                      </p:cBhvr>
                                      <p:tavLst>
                                        <p:tav tm="0">
                                          <p:val>
                                            <p:strVal val="0-#ppt_w/2"/>
                                          </p:val>
                                        </p:tav>
                                        <p:tav tm="100000">
                                          <p:val>
                                            <p:strVal val="#ppt_x"/>
                                          </p:val>
                                        </p:tav>
                                      </p:tavLst>
                                    </p:anim>
                                    <p:anim calcmode="lin" valueType="num">
                                      <p:cBhvr additive="base">
                                        <p:cTn id="98"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anim calcmode="lin" valueType="num">
                                      <p:cBhvr>
                                        <p:cTn id="103" dur="500" fill="hold"/>
                                        <p:tgtEl>
                                          <p:spTgt spid="31"/>
                                        </p:tgtEl>
                                        <p:attrNameLst>
                                          <p:attrName>ppt_w</p:attrName>
                                        </p:attrNameLst>
                                      </p:cBhvr>
                                      <p:tavLst>
                                        <p:tav tm="0">
                                          <p:val>
                                            <p:fltVal val="0"/>
                                          </p:val>
                                        </p:tav>
                                        <p:tav tm="100000">
                                          <p:val>
                                            <p:strVal val="#ppt_w"/>
                                          </p:val>
                                        </p:tav>
                                      </p:tavLst>
                                    </p:anim>
                                    <p:anim calcmode="lin" valueType="num">
                                      <p:cBhvr>
                                        <p:cTn id="104" dur="500" fill="hold"/>
                                        <p:tgtEl>
                                          <p:spTgt spid="31"/>
                                        </p:tgtEl>
                                        <p:attrNameLst>
                                          <p:attrName>ppt_h</p:attrName>
                                        </p:attrNameLst>
                                      </p:cBhvr>
                                      <p:tavLst>
                                        <p:tav tm="0">
                                          <p:val>
                                            <p:fltVal val="0"/>
                                          </p:val>
                                        </p:tav>
                                        <p:tav tm="100000">
                                          <p:val>
                                            <p:strVal val="#ppt_h"/>
                                          </p:val>
                                        </p:tav>
                                      </p:tavLst>
                                    </p:anim>
                                    <p:animEffect transition="in" filter="fade">
                                      <p:cBhvr>
                                        <p:cTn id="105" dur="500"/>
                                        <p:tgtEl>
                                          <p:spTgt spid="31"/>
                                        </p:tgtEl>
                                      </p:cBhvr>
                                    </p:animEffect>
                                  </p:childTnLst>
                                </p:cTn>
                              </p:par>
                            </p:childTnLst>
                          </p:cTn>
                        </p:par>
                        <p:par>
                          <p:cTn id="106" fill="hold">
                            <p:stCondLst>
                              <p:cond delay="500"/>
                            </p:stCondLst>
                            <p:childTnLst>
                              <p:par>
                                <p:cTn id="107" presetID="26" presetClass="emph" presetSubtype="0" fill="hold" grpId="1" nodeType="afterEffect">
                                  <p:stCondLst>
                                    <p:cond delay="0"/>
                                  </p:stCondLst>
                                  <p:childTnLst>
                                    <p:animEffect transition="out" filter="fade">
                                      <p:cBhvr>
                                        <p:cTn id="108" dur="500" tmFilter="0, 0; .2, .5; .8, .5; 1, 0"/>
                                        <p:tgtEl>
                                          <p:spTgt spid="31"/>
                                        </p:tgtEl>
                                      </p:cBhvr>
                                    </p:animEffect>
                                    <p:animScale>
                                      <p:cBhvr>
                                        <p:cTn id="109" dur="250" autoRev="1" fill="hold"/>
                                        <p:tgtEl>
                                          <p:spTgt spid="3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6" grpId="0" animBg="1"/>
      <p:bldP spid="24" grpId="0" animBg="1"/>
      <p:bldP spid="31" grpId="0" animBg="1"/>
      <p:bldP spid="31" grpId="1" animBg="1"/>
      <p:bldP spid="36" grpId="0" animBg="1"/>
      <p:bldP spid="37" grpId="0" animBg="1"/>
      <p:bldP spid="38" grpId="0" animBg="1"/>
      <p:bldP spid="39" grpId="0" animBg="1"/>
      <p:bldP spid="40" grpId="0" animBg="1"/>
      <p:bldP spid="41" grpId="0" animBg="1"/>
      <p:bldP spid="42" grpId="0" animBg="1"/>
      <p:bldP spid="43" grpId="0" animBg="1"/>
      <p:bldP spid="4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435678" y="1648876"/>
            <a:ext cx="545398" cy="304800"/>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v"/>
            </a:pPr>
            <a:endParaRPr lang="en-CA"/>
          </a:p>
        </p:txBody>
      </p:sp>
      <p:sp>
        <p:nvSpPr>
          <p:cNvPr id="14" name="Rounded Rectangle 13"/>
          <p:cNvSpPr/>
          <p:nvPr/>
        </p:nvSpPr>
        <p:spPr>
          <a:xfrm>
            <a:off x="454726" y="4952689"/>
            <a:ext cx="4764974" cy="295018"/>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454725" y="5284843"/>
            <a:ext cx="5803199" cy="295018"/>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ounded Rectangle 31"/>
          <p:cNvSpPr/>
          <p:nvPr/>
        </p:nvSpPr>
        <p:spPr>
          <a:xfrm>
            <a:off x="454726" y="5618132"/>
            <a:ext cx="6708074" cy="295018"/>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454726" y="5956189"/>
            <a:ext cx="10060874" cy="295018"/>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454726" y="6290620"/>
            <a:ext cx="6955724" cy="295018"/>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p:cNvSpPr txBox="1"/>
          <p:nvPr/>
        </p:nvSpPr>
        <p:spPr>
          <a:xfrm>
            <a:off x="73971" y="1610776"/>
            <a:ext cx="12032304" cy="2862322"/>
          </a:xfrm>
          <a:prstGeom prst="rect">
            <a:avLst/>
          </a:prstGeom>
          <a:noFill/>
          <a:ln>
            <a:noFill/>
          </a:ln>
        </p:spPr>
        <p:txBody>
          <a:bodyPr wrap="square" rtlCol="0">
            <a:spAutoFit/>
          </a:bodyPr>
          <a:lstStyle/>
          <a:p>
            <a:pPr marL="342900" indent="-342900">
              <a:buFont typeface="Wingdings" panose="05000000000000000000" pitchFamily="2" charset="2"/>
              <a:buChar char="v"/>
            </a:pPr>
            <a:r>
              <a:rPr lang="en-CA" dirty="0"/>
              <a:t>Text</a:t>
            </a:r>
          </a:p>
          <a:p>
            <a:pPr lvl="1"/>
            <a:r>
              <a:rPr lang="en-CA" dirty="0"/>
              <a:t>The formula below takes the text from cell E7636 on the </a:t>
            </a:r>
            <a:r>
              <a:rPr lang="en-CA" dirty="0" err="1"/>
              <a:t>Health_Indicators</a:t>
            </a:r>
            <a:r>
              <a:rPr lang="en-CA" dirty="0"/>
              <a:t> sheet, “Current smoker, daily”, and makes a text string “Current daily smoker”.</a:t>
            </a:r>
          </a:p>
          <a:p>
            <a:pPr lvl="1"/>
            <a:endParaRPr lang="en-CA" dirty="0"/>
          </a:p>
          <a:p>
            <a:pPr lvl="1"/>
            <a:r>
              <a:rPr lang="en-CA" dirty="0"/>
              <a:t>Why, you ask?  To show you what you can do to manipulate the text as you want.</a:t>
            </a:r>
          </a:p>
          <a:p>
            <a:pPr lvl="1"/>
            <a:endParaRPr lang="en-CA" dirty="0"/>
          </a:p>
          <a:p>
            <a:pPr lvl="1"/>
            <a:r>
              <a:rPr lang="en-CA" dirty="0"/>
              <a:t>The formula below looks complex, but it is not as bad as it looks.</a:t>
            </a:r>
          </a:p>
          <a:p>
            <a:pPr lvl="1"/>
            <a:endParaRPr lang="en-CA" dirty="0"/>
          </a:p>
          <a:p>
            <a:pPr marL="800100" lvl="1" indent="-342900">
              <a:buFont typeface="Wingdings" panose="05000000000000000000" pitchFamily="2" charset="2"/>
              <a:buChar char="v"/>
            </a:pPr>
            <a:r>
              <a:rPr lang="it-IT" dirty="0"/>
              <a:t>=CONCATENATE(LEFT(E7636,SEARCH(" ",E7636)-1)," ",RIGHT(E7636, LEN(E7636)-SEARCH(",", E7636)-1)," ",MID(E7636,SEARCH(" ", E7636)+1, 6))</a:t>
            </a:r>
            <a:endParaRPr lang="en-CA" dirty="0"/>
          </a:p>
        </p:txBody>
      </p:sp>
      <p:sp>
        <p:nvSpPr>
          <p:cNvPr id="6" name="Rectangle 5"/>
          <p:cNvSpPr/>
          <p:nvPr/>
        </p:nvSpPr>
        <p:spPr>
          <a:xfrm>
            <a:off x="71917" y="800101"/>
            <a:ext cx="12034358" cy="592455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p:cNvSpPr txBox="1"/>
          <p:nvPr/>
        </p:nvSpPr>
        <p:spPr>
          <a:xfrm>
            <a:off x="71917" y="277479"/>
            <a:ext cx="5823973"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vl1pPr algn="ctr"/>
          </a:lstStyle>
          <a:p>
            <a:r>
              <a:rPr lang="en-CA" dirty="0"/>
              <a:t>On the Formulas sheet enter the following formulas …</a:t>
            </a:r>
          </a:p>
        </p:txBody>
      </p:sp>
      <p:sp>
        <p:nvSpPr>
          <p:cNvPr id="3" name="TextBox 2"/>
          <p:cNvSpPr txBox="1"/>
          <p:nvPr/>
        </p:nvSpPr>
        <p:spPr>
          <a:xfrm>
            <a:off x="723450" y="917069"/>
            <a:ext cx="10599994"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vl1pPr algn="ctr"/>
          </a:lstStyle>
          <a:p>
            <a:r>
              <a:rPr lang="en-CA" dirty="0"/>
              <a:t>We are going to do just one formula in the Text category, but we will be embedding functions within functions.</a:t>
            </a:r>
          </a:p>
        </p:txBody>
      </p:sp>
      <p:sp>
        <p:nvSpPr>
          <p:cNvPr id="5" name="TextBox 4"/>
          <p:cNvSpPr txBox="1"/>
          <p:nvPr/>
        </p:nvSpPr>
        <p:spPr>
          <a:xfrm>
            <a:off x="435679" y="4933950"/>
            <a:ext cx="4974521" cy="369332"/>
          </a:xfrm>
          <a:prstGeom prst="rect">
            <a:avLst/>
          </a:prstGeom>
          <a:noFill/>
        </p:spPr>
        <p:txBody>
          <a:bodyPr wrap="square" rtlCol="0">
            <a:spAutoFit/>
          </a:bodyPr>
          <a:lstStyle/>
          <a:p>
            <a:pPr marL="0" lvl="1"/>
            <a:r>
              <a:rPr lang="en-CA" b="1" dirty="0"/>
              <a:t>Concatenate</a:t>
            </a:r>
            <a:r>
              <a:rPr lang="en-CA" dirty="0"/>
              <a:t> – Joins together text into one string.</a:t>
            </a:r>
          </a:p>
        </p:txBody>
      </p:sp>
      <p:sp>
        <p:nvSpPr>
          <p:cNvPr id="7" name="TextBox 6"/>
          <p:cNvSpPr txBox="1"/>
          <p:nvPr/>
        </p:nvSpPr>
        <p:spPr>
          <a:xfrm>
            <a:off x="435678" y="5258325"/>
            <a:ext cx="5936548" cy="369332"/>
          </a:xfrm>
          <a:prstGeom prst="rect">
            <a:avLst/>
          </a:prstGeom>
          <a:noFill/>
        </p:spPr>
        <p:txBody>
          <a:bodyPr wrap="square" rtlCol="0">
            <a:spAutoFit/>
          </a:bodyPr>
          <a:lstStyle/>
          <a:p>
            <a:pPr marL="0" lvl="1"/>
            <a:r>
              <a:rPr lang="en-CA" b="1" dirty="0"/>
              <a:t>Search</a:t>
            </a:r>
            <a:r>
              <a:rPr lang="en-CA" dirty="0"/>
              <a:t> – Searches text to find a one or more character string.</a:t>
            </a:r>
          </a:p>
        </p:txBody>
      </p:sp>
      <p:sp>
        <p:nvSpPr>
          <p:cNvPr id="8" name="TextBox 7"/>
          <p:cNvSpPr txBox="1"/>
          <p:nvPr/>
        </p:nvSpPr>
        <p:spPr>
          <a:xfrm>
            <a:off x="435677" y="5582700"/>
            <a:ext cx="6974773" cy="369332"/>
          </a:xfrm>
          <a:prstGeom prst="rect">
            <a:avLst/>
          </a:prstGeom>
          <a:noFill/>
        </p:spPr>
        <p:txBody>
          <a:bodyPr wrap="square" rtlCol="0">
            <a:spAutoFit/>
          </a:bodyPr>
          <a:lstStyle/>
          <a:p>
            <a:pPr marL="0" lvl="1"/>
            <a:r>
              <a:rPr lang="en-CA" b="1" dirty="0"/>
              <a:t>Left</a:t>
            </a:r>
            <a:r>
              <a:rPr lang="en-CA" dirty="0"/>
              <a:t> – Returns the left portion of a text string with the length specified.</a:t>
            </a:r>
          </a:p>
        </p:txBody>
      </p:sp>
      <p:sp>
        <p:nvSpPr>
          <p:cNvPr id="11" name="TextBox 10"/>
          <p:cNvSpPr txBox="1"/>
          <p:nvPr/>
        </p:nvSpPr>
        <p:spPr>
          <a:xfrm>
            <a:off x="435678" y="5905982"/>
            <a:ext cx="10318048" cy="369332"/>
          </a:xfrm>
          <a:prstGeom prst="rect">
            <a:avLst/>
          </a:prstGeom>
          <a:noFill/>
        </p:spPr>
        <p:txBody>
          <a:bodyPr wrap="square" rtlCol="0">
            <a:spAutoFit/>
          </a:bodyPr>
          <a:lstStyle/>
          <a:p>
            <a:pPr marL="0" lvl="1"/>
            <a:r>
              <a:rPr lang="en-CA" b="1" dirty="0"/>
              <a:t>Mid</a:t>
            </a:r>
            <a:r>
              <a:rPr lang="en-CA" dirty="0"/>
              <a:t> – Returns the middle portion of a text string with the length specified starting at the position specified.</a:t>
            </a:r>
          </a:p>
        </p:txBody>
      </p:sp>
      <p:sp>
        <p:nvSpPr>
          <p:cNvPr id="12" name="TextBox 11"/>
          <p:cNvSpPr txBox="1"/>
          <p:nvPr/>
        </p:nvSpPr>
        <p:spPr>
          <a:xfrm>
            <a:off x="435676" y="6231450"/>
            <a:ext cx="7193849" cy="369332"/>
          </a:xfrm>
          <a:prstGeom prst="rect">
            <a:avLst/>
          </a:prstGeom>
          <a:noFill/>
        </p:spPr>
        <p:txBody>
          <a:bodyPr wrap="square" rtlCol="0">
            <a:spAutoFit/>
          </a:bodyPr>
          <a:lstStyle/>
          <a:p>
            <a:r>
              <a:rPr lang="en-CA" b="1" dirty="0"/>
              <a:t>Right</a:t>
            </a:r>
            <a:r>
              <a:rPr lang="en-CA" dirty="0"/>
              <a:t> – Returns the right portion of a text string with the length specified. </a:t>
            </a:r>
          </a:p>
        </p:txBody>
      </p:sp>
      <p:sp>
        <p:nvSpPr>
          <p:cNvPr id="13" name="TextBox 12"/>
          <p:cNvSpPr txBox="1"/>
          <p:nvPr/>
        </p:nvSpPr>
        <p:spPr>
          <a:xfrm>
            <a:off x="246535" y="4615907"/>
            <a:ext cx="11553824" cy="369332"/>
          </a:xfrm>
          <a:prstGeom prst="rect">
            <a:avLst/>
          </a:prstGeom>
          <a:noFill/>
        </p:spPr>
        <p:txBody>
          <a:bodyPr wrap="square" rtlCol="0">
            <a:spAutoFit/>
          </a:bodyPr>
          <a:lstStyle/>
          <a:p>
            <a:r>
              <a:rPr lang="en-CA" dirty="0"/>
              <a:t>We will be working with the following functions: </a:t>
            </a:r>
          </a:p>
        </p:txBody>
      </p:sp>
    </p:spTree>
    <p:extLst>
      <p:ext uri="{BB962C8B-B14F-4D97-AF65-F5344CB8AC3E}">
        <p14:creationId xmlns:p14="http://schemas.microsoft.com/office/powerpoint/2010/main" val="23985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2" presetClass="entr" presetSubtype="4"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1+#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0-#ppt_w/2"/>
                                          </p:val>
                                        </p:tav>
                                        <p:tav tm="100000">
                                          <p:val>
                                            <p:strVal val="#ppt_x"/>
                                          </p:val>
                                        </p:tav>
                                      </p:tavLst>
                                    </p:anim>
                                    <p:anim calcmode="lin" valueType="num">
                                      <p:cBhvr additive="base">
                                        <p:cTn id="2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0-#ppt_w/2"/>
                                          </p:val>
                                        </p:tav>
                                        <p:tav tm="100000">
                                          <p:val>
                                            <p:strVal val="#ppt_x"/>
                                          </p:val>
                                        </p:tav>
                                      </p:tavLst>
                                    </p:anim>
                                    <p:anim calcmode="lin" valueType="num">
                                      <p:cBhvr additive="base">
                                        <p:cTn id="3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0-#ppt_w/2"/>
                                          </p:val>
                                        </p:tav>
                                        <p:tav tm="100000">
                                          <p:val>
                                            <p:strVal val="#ppt_x"/>
                                          </p:val>
                                        </p:tav>
                                      </p:tavLst>
                                    </p:anim>
                                    <p:anim calcmode="lin" valueType="num">
                                      <p:cBhvr additive="base">
                                        <p:cTn id="40" dur="500" fill="hold"/>
                                        <p:tgtEl>
                                          <p:spTgt spid="5"/>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1+#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0-#ppt_w/2"/>
                                          </p:val>
                                        </p:tav>
                                        <p:tav tm="100000">
                                          <p:val>
                                            <p:strVal val="#ppt_x"/>
                                          </p:val>
                                        </p:tav>
                                      </p:tavLst>
                                    </p:anim>
                                    <p:anim calcmode="lin" valueType="num">
                                      <p:cBhvr additive="base">
                                        <p:cTn id="50" dur="500" fill="hold"/>
                                        <p:tgtEl>
                                          <p:spTgt spid="7"/>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0"/>
                                  </p:stCondLst>
                                  <p:childTnLst>
                                    <p:set>
                                      <p:cBhvr>
                                        <p:cTn id="52" dur="1" fill="hold">
                                          <p:stCondLst>
                                            <p:cond delay="0"/>
                                          </p:stCondLst>
                                        </p:cTn>
                                        <p:tgtEl>
                                          <p:spTgt spid="31"/>
                                        </p:tgtEl>
                                        <p:attrNameLst>
                                          <p:attrName>style.visibility</p:attrName>
                                        </p:attrNameLst>
                                      </p:cBhvr>
                                      <p:to>
                                        <p:strVal val="visible"/>
                                      </p:to>
                                    </p:set>
                                    <p:anim calcmode="lin" valueType="num">
                                      <p:cBhvr additive="base">
                                        <p:cTn id="53" dur="500" fill="hold"/>
                                        <p:tgtEl>
                                          <p:spTgt spid="31"/>
                                        </p:tgtEl>
                                        <p:attrNameLst>
                                          <p:attrName>ppt_x</p:attrName>
                                        </p:attrNameLst>
                                      </p:cBhvr>
                                      <p:tavLst>
                                        <p:tav tm="0">
                                          <p:val>
                                            <p:strVal val="1+#ppt_w/2"/>
                                          </p:val>
                                        </p:tav>
                                        <p:tav tm="100000">
                                          <p:val>
                                            <p:strVal val="#ppt_x"/>
                                          </p:val>
                                        </p:tav>
                                      </p:tavLst>
                                    </p:anim>
                                    <p:anim calcmode="lin" valueType="num">
                                      <p:cBhvr additive="base">
                                        <p:cTn id="54"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additive="base">
                                        <p:cTn id="59" dur="500" fill="hold"/>
                                        <p:tgtEl>
                                          <p:spTgt spid="8"/>
                                        </p:tgtEl>
                                        <p:attrNameLst>
                                          <p:attrName>ppt_x</p:attrName>
                                        </p:attrNameLst>
                                      </p:cBhvr>
                                      <p:tavLst>
                                        <p:tav tm="0">
                                          <p:val>
                                            <p:strVal val="0-#ppt_w/2"/>
                                          </p:val>
                                        </p:tav>
                                        <p:tav tm="100000">
                                          <p:val>
                                            <p:strVal val="#ppt_x"/>
                                          </p:val>
                                        </p:tav>
                                      </p:tavLst>
                                    </p:anim>
                                    <p:anim calcmode="lin" valueType="num">
                                      <p:cBhvr additive="base">
                                        <p:cTn id="60" dur="500" fill="hold"/>
                                        <p:tgtEl>
                                          <p:spTgt spid="8"/>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32"/>
                                        </p:tgtEl>
                                        <p:attrNameLst>
                                          <p:attrName>style.visibility</p:attrName>
                                        </p:attrNameLst>
                                      </p:cBhvr>
                                      <p:to>
                                        <p:strVal val="visible"/>
                                      </p:to>
                                    </p:set>
                                    <p:anim calcmode="lin" valueType="num">
                                      <p:cBhvr additive="base">
                                        <p:cTn id="63" dur="500" fill="hold"/>
                                        <p:tgtEl>
                                          <p:spTgt spid="32"/>
                                        </p:tgtEl>
                                        <p:attrNameLst>
                                          <p:attrName>ppt_x</p:attrName>
                                        </p:attrNameLst>
                                      </p:cBhvr>
                                      <p:tavLst>
                                        <p:tav tm="0">
                                          <p:val>
                                            <p:strVal val="1+#ppt_w/2"/>
                                          </p:val>
                                        </p:tav>
                                        <p:tav tm="100000">
                                          <p:val>
                                            <p:strVal val="#ppt_x"/>
                                          </p:val>
                                        </p:tav>
                                      </p:tavLst>
                                    </p:anim>
                                    <p:anim calcmode="lin" valueType="num">
                                      <p:cBhvr additive="base">
                                        <p:cTn id="64"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11"/>
                                        </p:tgtEl>
                                        <p:attrNameLst>
                                          <p:attrName>style.visibility</p:attrName>
                                        </p:attrNameLst>
                                      </p:cBhvr>
                                      <p:to>
                                        <p:strVal val="visible"/>
                                      </p:to>
                                    </p:set>
                                    <p:anim calcmode="lin" valueType="num">
                                      <p:cBhvr additive="base">
                                        <p:cTn id="69" dur="500" fill="hold"/>
                                        <p:tgtEl>
                                          <p:spTgt spid="11"/>
                                        </p:tgtEl>
                                        <p:attrNameLst>
                                          <p:attrName>ppt_x</p:attrName>
                                        </p:attrNameLst>
                                      </p:cBhvr>
                                      <p:tavLst>
                                        <p:tav tm="0">
                                          <p:val>
                                            <p:strVal val="0-#ppt_w/2"/>
                                          </p:val>
                                        </p:tav>
                                        <p:tav tm="100000">
                                          <p:val>
                                            <p:strVal val="#ppt_x"/>
                                          </p:val>
                                        </p:tav>
                                      </p:tavLst>
                                    </p:anim>
                                    <p:anim calcmode="lin" valueType="num">
                                      <p:cBhvr additive="base">
                                        <p:cTn id="70" dur="500" fill="hold"/>
                                        <p:tgtEl>
                                          <p:spTgt spid="11"/>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33"/>
                                        </p:tgtEl>
                                        <p:attrNameLst>
                                          <p:attrName>style.visibility</p:attrName>
                                        </p:attrNameLst>
                                      </p:cBhvr>
                                      <p:to>
                                        <p:strVal val="visible"/>
                                      </p:to>
                                    </p:set>
                                    <p:anim calcmode="lin" valueType="num">
                                      <p:cBhvr additive="base">
                                        <p:cTn id="73" dur="500" fill="hold"/>
                                        <p:tgtEl>
                                          <p:spTgt spid="33"/>
                                        </p:tgtEl>
                                        <p:attrNameLst>
                                          <p:attrName>ppt_x</p:attrName>
                                        </p:attrNameLst>
                                      </p:cBhvr>
                                      <p:tavLst>
                                        <p:tav tm="0">
                                          <p:val>
                                            <p:strVal val="1+#ppt_w/2"/>
                                          </p:val>
                                        </p:tav>
                                        <p:tav tm="100000">
                                          <p:val>
                                            <p:strVal val="#ppt_x"/>
                                          </p:val>
                                        </p:tav>
                                      </p:tavLst>
                                    </p:anim>
                                    <p:anim calcmode="lin" valueType="num">
                                      <p:cBhvr additive="base">
                                        <p:cTn id="74"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additive="base">
                                        <p:cTn id="79" dur="500" fill="hold"/>
                                        <p:tgtEl>
                                          <p:spTgt spid="12"/>
                                        </p:tgtEl>
                                        <p:attrNameLst>
                                          <p:attrName>ppt_x</p:attrName>
                                        </p:attrNameLst>
                                      </p:cBhvr>
                                      <p:tavLst>
                                        <p:tav tm="0">
                                          <p:val>
                                            <p:strVal val="0-#ppt_w/2"/>
                                          </p:val>
                                        </p:tav>
                                        <p:tav tm="100000">
                                          <p:val>
                                            <p:strVal val="#ppt_x"/>
                                          </p:val>
                                        </p:tav>
                                      </p:tavLst>
                                    </p:anim>
                                    <p:anim calcmode="lin" valueType="num">
                                      <p:cBhvr additive="base">
                                        <p:cTn id="80" dur="500" fill="hold"/>
                                        <p:tgtEl>
                                          <p:spTgt spid="12"/>
                                        </p:tgtEl>
                                        <p:attrNameLst>
                                          <p:attrName>ppt_y</p:attrName>
                                        </p:attrNameLst>
                                      </p:cBhvr>
                                      <p:tavLst>
                                        <p:tav tm="0">
                                          <p:val>
                                            <p:strVal val="#ppt_y"/>
                                          </p:val>
                                        </p:tav>
                                        <p:tav tm="100000">
                                          <p:val>
                                            <p:strVal val="#ppt_y"/>
                                          </p:val>
                                        </p:tav>
                                      </p:tavLst>
                                    </p:anim>
                                  </p:childTnLst>
                                </p:cTn>
                              </p:par>
                              <p:par>
                                <p:cTn id="81" presetID="2" presetClass="entr" presetSubtype="2" fill="hold" grpId="0" nodeType="withEffect">
                                  <p:stCondLst>
                                    <p:cond delay="0"/>
                                  </p:stCondLst>
                                  <p:childTnLst>
                                    <p:set>
                                      <p:cBhvr>
                                        <p:cTn id="82" dur="1" fill="hold">
                                          <p:stCondLst>
                                            <p:cond delay="0"/>
                                          </p:stCondLst>
                                        </p:cTn>
                                        <p:tgtEl>
                                          <p:spTgt spid="34"/>
                                        </p:tgtEl>
                                        <p:attrNameLst>
                                          <p:attrName>style.visibility</p:attrName>
                                        </p:attrNameLst>
                                      </p:cBhvr>
                                      <p:to>
                                        <p:strVal val="visible"/>
                                      </p:to>
                                    </p:set>
                                    <p:anim calcmode="lin" valueType="num">
                                      <p:cBhvr additive="base">
                                        <p:cTn id="83" dur="500" fill="hold"/>
                                        <p:tgtEl>
                                          <p:spTgt spid="34"/>
                                        </p:tgtEl>
                                        <p:attrNameLst>
                                          <p:attrName>ppt_x</p:attrName>
                                        </p:attrNameLst>
                                      </p:cBhvr>
                                      <p:tavLst>
                                        <p:tav tm="0">
                                          <p:val>
                                            <p:strVal val="1+#ppt_w/2"/>
                                          </p:val>
                                        </p:tav>
                                        <p:tav tm="100000">
                                          <p:val>
                                            <p:strVal val="#ppt_x"/>
                                          </p:val>
                                        </p:tav>
                                      </p:tavLst>
                                    </p:anim>
                                    <p:anim calcmode="lin" valueType="num">
                                      <p:cBhvr additive="base">
                                        <p:cTn id="84"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4" grpId="0" animBg="1"/>
      <p:bldP spid="31" grpId="0" animBg="1"/>
      <p:bldP spid="32" grpId="0" animBg="1"/>
      <p:bldP spid="33" grpId="0" animBg="1"/>
      <p:bldP spid="34" grpId="0" animBg="1"/>
      <p:bldP spid="19" grpId="0"/>
      <p:bldP spid="6" grpId="0" animBg="1"/>
      <p:bldP spid="2" grpId="0" animBg="1"/>
      <p:bldP spid="3" grpId="0" animBg="1"/>
      <p:bldP spid="5" grpId="0"/>
      <p:bldP spid="7" grpId="0"/>
      <p:bldP spid="8" grpId="0"/>
      <p:bldP spid="11" grpId="0"/>
      <p:bldP spid="12" grpId="0"/>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917" y="277479"/>
            <a:ext cx="5823973" cy="369332"/>
          </a:xfrm>
          <a:prstGeom prst="rect">
            <a:avLst/>
          </a:prstGeom>
          <a:solidFill>
            <a:srgbClr val="FCE7D8"/>
          </a:solidFill>
          <a:effectLst>
            <a:glow rad="101600">
              <a:schemeClr val="accent6">
                <a:satMod val="175000"/>
                <a:alpha val="40000"/>
              </a:schemeClr>
            </a:glow>
            <a:softEdge rad="31750"/>
          </a:effectLst>
        </p:spPr>
        <p:txBody>
          <a:bodyPr wrap="square" rtlCol="0">
            <a:spAutoFit/>
          </a:bodyPr>
          <a:lstStyle>
            <a:defPPr>
              <a:defRPr lang="en-US"/>
            </a:defPPr>
            <a:lvl1pPr algn="ctr"/>
          </a:lstStyle>
          <a:p>
            <a:r>
              <a:rPr lang="en-CA" dirty="0"/>
              <a:t>On the Formulas sheet enter the following formulas …</a:t>
            </a:r>
          </a:p>
        </p:txBody>
      </p:sp>
      <p:sp>
        <p:nvSpPr>
          <p:cNvPr id="3" name="TextBox 2"/>
          <p:cNvSpPr txBox="1"/>
          <p:nvPr/>
        </p:nvSpPr>
        <p:spPr>
          <a:xfrm>
            <a:off x="6105525" y="85725"/>
            <a:ext cx="5953125" cy="646331"/>
          </a:xfrm>
          <a:prstGeom prst="rect">
            <a:avLst/>
          </a:prstGeom>
          <a:solidFill>
            <a:schemeClr val="bg1"/>
          </a:solidFill>
          <a:effectLst>
            <a:glow rad="101600">
              <a:srgbClr val="FF0000">
                <a:alpha val="40000"/>
              </a:srgbClr>
            </a:glow>
            <a:softEdge rad="31750"/>
          </a:effectLst>
        </p:spPr>
        <p:txBody>
          <a:bodyPr wrap="square" rtlCol="0">
            <a:spAutoFit/>
          </a:bodyPr>
          <a:lstStyle>
            <a:defPPr>
              <a:defRPr lang="en-US"/>
            </a:defPPr>
            <a:lvl1pPr algn="ctr"/>
          </a:lstStyle>
          <a:p>
            <a:r>
              <a:rPr lang="en-CA" dirty="0"/>
              <a:t>Like all other formulas, the function is the following structure:</a:t>
            </a:r>
          </a:p>
          <a:p>
            <a:r>
              <a:rPr lang="en-CA" b="1" dirty="0"/>
              <a:t>Function_Name(parameter1, parameter2, etc., etc.)</a:t>
            </a:r>
          </a:p>
        </p:txBody>
      </p:sp>
      <p:sp>
        <p:nvSpPr>
          <p:cNvPr id="4" name="TextBox 3"/>
          <p:cNvSpPr txBox="1"/>
          <p:nvPr/>
        </p:nvSpPr>
        <p:spPr>
          <a:xfrm>
            <a:off x="219075" y="885825"/>
            <a:ext cx="11839575" cy="646331"/>
          </a:xfrm>
          <a:prstGeom prst="rect">
            <a:avLst/>
          </a:prstGeom>
          <a:noFill/>
          <a:ln w="19050">
            <a:solidFill>
              <a:srgbClr val="00B050"/>
            </a:solidFill>
          </a:ln>
        </p:spPr>
        <p:txBody>
          <a:bodyPr wrap="square" rtlCol="0">
            <a:spAutoFit/>
          </a:bodyPr>
          <a:lstStyle/>
          <a:p>
            <a:r>
              <a:rPr lang="it-IT" dirty="0"/>
              <a:t>=CONCATENATE(LEFT(E7636,SEARCH(" ",E7636)-1)," ",RIGHT(E7636, LEN(E7636)-SEARCH(",", E7636)-1),</a:t>
            </a:r>
          </a:p>
          <a:p>
            <a:pPr marL="1524000"/>
            <a:r>
              <a:rPr lang="it-IT" dirty="0"/>
              <a:t>" ",MID(E7636,SEARCH(" ", E7636)+1, 6))</a:t>
            </a:r>
            <a:endParaRPr lang="en-CA" dirty="0"/>
          </a:p>
        </p:txBody>
      </p:sp>
      <p:sp>
        <p:nvSpPr>
          <p:cNvPr id="5" name="TextBox 4"/>
          <p:cNvSpPr txBox="1"/>
          <p:nvPr/>
        </p:nvSpPr>
        <p:spPr>
          <a:xfrm>
            <a:off x="219075" y="1600200"/>
            <a:ext cx="11839575" cy="5078313"/>
          </a:xfrm>
          <a:prstGeom prst="rect">
            <a:avLst/>
          </a:prstGeom>
          <a:noFill/>
          <a:ln w="19050">
            <a:solidFill>
              <a:srgbClr val="00B0F0"/>
            </a:solidFill>
          </a:ln>
        </p:spPr>
        <p:txBody>
          <a:bodyPr wrap="square" rtlCol="0">
            <a:spAutoFit/>
          </a:bodyPr>
          <a:lstStyle/>
          <a:p>
            <a:r>
              <a:rPr lang="it-IT" dirty="0"/>
              <a:t>Concatenate can have as many strings (text) to join as you like, each separated by a comma.  I have five for this formula.</a:t>
            </a:r>
          </a:p>
          <a:p>
            <a:r>
              <a:rPr lang="it-IT" dirty="0"/>
              <a:t>=CONCATENATE(</a:t>
            </a:r>
          </a:p>
          <a:p>
            <a:pPr marL="1704975"/>
            <a:r>
              <a:rPr lang="it-IT" dirty="0"/>
              <a:t>LEFT(</a:t>
            </a:r>
          </a:p>
          <a:p>
            <a:pPr marL="2419350"/>
            <a:r>
              <a:rPr lang="it-IT" dirty="0"/>
              <a:t>E7636,</a:t>
            </a:r>
          </a:p>
          <a:p>
            <a:pPr marL="2419350"/>
            <a:r>
              <a:rPr lang="it-IT" dirty="0"/>
              <a:t>SEARCH(" ",E7636)-1</a:t>
            </a:r>
          </a:p>
          <a:p>
            <a:pPr marL="2152650"/>
            <a:r>
              <a:rPr lang="it-IT" dirty="0"/>
              <a:t>),</a:t>
            </a:r>
          </a:p>
          <a:p>
            <a:pPr marL="1704975"/>
            <a:r>
              <a:rPr lang="it-IT" dirty="0"/>
              <a:t>" ",</a:t>
            </a:r>
          </a:p>
          <a:p>
            <a:pPr marL="1704975"/>
            <a:r>
              <a:rPr lang="it-IT" dirty="0"/>
              <a:t>RIGHT(</a:t>
            </a:r>
          </a:p>
          <a:p>
            <a:pPr marL="2419350"/>
            <a:r>
              <a:rPr lang="it-IT" dirty="0"/>
              <a:t>E7636, </a:t>
            </a:r>
          </a:p>
          <a:p>
            <a:pPr marL="2419350"/>
            <a:r>
              <a:rPr lang="it-IT" dirty="0"/>
              <a:t>LEN(E7636)-SEARCH(",", E7636)-1</a:t>
            </a:r>
          </a:p>
          <a:p>
            <a:pPr marL="2305050"/>
            <a:r>
              <a:rPr lang="it-IT" dirty="0"/>
              <a:t>),</a:t>
            </a:r>
          </a:p>
          <a:p>
            <a:pPr marL="1704975"/>
            <a:r>
              <a:rPr lang="it-IT" dirty="0"/>
              <a:t>" ",</a:t>
            </a:r>
          </a:p>
          <a:p>
            <a:pPr marL="1704975"/>
            <a:r>
              <a:rPr lang="it-IT" dirty="0"/>
              <a:t>MID(</a:t>
            </a:r>
          </a:p>
          <a:p>
            <a:pPr marL="2419350"/>
            <a:r>
              <a:rPr lang="it-IT" dirty="0"/>
              <a:t>E7636,</a:t>
            </a:r>
          </a:p>
          <a:p>
            <a:pPr marL="2419350"/>
            <a:r>
              <a:rPr lang="it-IT" dirty="0"/>
              <a:t>SEARCH(" ", E7636)+1,</a:t>
            </a:r>
          </a:p>
          <a:p>
            <a:pPr marL="2419350"/>
            <a:r>
              <a:rPr lang="it-IT" dirty="0"/>
              <a:t>6</a:t>
            </a:r>
          </a:p>
          <a:p>
            <a:pPr marL="2105025"/>
            <a:r>
              <a:rPr lang="it-IT" dirty="0"/>
              <a:t>)</a:t>
            </a:r>
          </a:p>
          <a:p>
            <a:pPr marL="1485900"/>
            <a:r>
              <a:rPr lang="it-IT" dirty="0"/>
              <a:t>)</a:t>
            </a:r>
            <a:endParaRPr lang="en-CA" dirty="0"/>
          </a:p>
        </p:txBody>
      </p:sp>
      <p:sp>
        <p:nvSpPr>
          <p:cNvPr id="6" name="Rounded Rectangle 5"/>
          <p:cNvSpPr/>
          <p:nvPr/>
        </p:nvSpPr>
        <p:spPr>
          <a:xfrm>
            <a:off x="9467850" y="1685925"/>
            <a:ext cx="428625" cy="200025"/>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ounded Rectangle 6"/>
          <p:cNvSpPr/>
          <p:nvPr/>
        </p:nvSpPr>
        <p:spPr>
          <a:xfrm>
            <a:off x="2009775" y="2238375"/>
            <a:ext cx="428625" cy="200025"/>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ounded Rectangle 7"/>
          <p:cNvSpPr/>
          <p:nvPr/>
        </p:nvSpPr>
        <p:spPr>
          <a:xfrm>
            <a:off x="2009774" y="3286126"/>
            <a:ext cx="285751" cy="1905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ounded Rectangle 8"/>
          <p:cNvSpPr/>
          <p:nvPr/>
        </p:nvSpPr>
        <p:spPr>
          <a:xfrm>
            <a:off x="2009774" y="3601194"/>
            <a:ext cx="581026" cy="218331"/>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ounded Rectangle 9"/>
          <p:cNvSpPr/>
          <p:nvPr/>
        </p:nvSpPr>
        <p:spPr>
          <a:xfrm>
            <a:off x="2014537" y="4963269"/>
            <a:ext cx="395288" cy="23738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ounded Rectangle 10"/>
          <p:cNvSpPr/>
          <p:nvPr/>
        </p:nvSpPr>
        <p:spPr>
          <a:xfrm>
            <a:off x="2009774" y="4667251"/>
            <a:ext cx="285751" cy="1905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5" name="Straight Arrow Connector 14"/>
          <p:cNvCxnSpPr/>
          <p:nvPr/>
        </p:nvCxnSpPr>
        <p:spPr>
          <a:xfrm flipV="1">
            <a:off x="857250" y="2352675"/>
            <a:ext cx="1147762" cy="12485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8" idx="1"/>
          </p:cNvCxnSpPr>
          <p:nvPr/>
        </p:nvCxnSpPr>
        <p:spPr>
          <a:xfrm flipV="1">
            <a:off x="857250" y="3381376"/>
            <a:ext cx="1152524" cy="219818"/>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857250" y="3582144"/>
            <a:ext cx="1147762" cy="13335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endCxn id="11" idx="1"/>
          </p:cNvCxnSpPr>
          <p:nvPr/>
        </p:nvCxnSpPr>
        <p:spPr>
          <a:xfrm>
            <a:off x="857250" y="3571876"/>
            <a:ext cx="1152524" cy="1190625"/>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10" idx="1"/>
          </p:cNvCxnSpPr>
          <p:nvPr/>
        </p:nvCxnSpPr>
        <p:spPr>
          <a:xfrm>
            <a:off x="866775" y="3582144"/>
            <a:ext cx="1147762" cy="149981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409575" y="3390901"/>
            <a:ext cx="571500" cy="369332"/>
            <a:chOff x="285750" y="3476626"/>
            <a:chExt cx="571500" cy="369332"/>
          </a:xfrm>
        </p:grpSpPr>
        <p:sp>
          <p:nvSpPr>
            <p:cNvPr id="24" name="TextBox 23"/>
            <p:cNvSpPr txBox="1"/>
            <p:nvPr/>
          </p:nvSpPr>
          <p:spPr>
            <a:xfrm>
              <a:off x="285750" y="3476626"/>
              <a:ext cx="571500" cy="369332"/>
            </a:xfrm>
            <a:prstGeom prst="rect">
              <a:avLst/>
            </a:prstGeom>
            <a:noFill/>
          </p:spPr>
          <p:txBody>
            <a:bodyPr wrap="square" rtlCol="0">
              <a:spAutoFit/>
            </a:bodyPr>
            <a:lstStyle/>
            <a:p>
              <a:r>
                <a:rPr lang="en-CA" dirty="0"/>
                <a:t>five</a:t>
              </a:r>
            </a:p>
          </p:txBody>
        </p:sp>
        <p:sp>
          <p:nvSpPr>
            <p:cNvPr id="25" name="Rounded Rectangle 24"/>
            <p:cNvSpPr/>
            <p:nvPr/>
          </p:nvSpPr>
          <p:spPr>
            <a:xfrm>
              <a:off x="323850" y="3561279"/>
              <a:ext cx="428625" cy="200025"/>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7" name="Rectangle 26"/>
          <p:cNvSpPr/>
          <p:nvPr/>
        </p:nvSpPr>
        <p:spPr>
          <a:xfrm>
            <a:off x="5143501" y="2057400"/>
            <a:ext cx="6648450" cy="8572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solidFill>
                  <a:schemeClr val="tx1"/>
                </a:solidFill>
              </a:rPr>
              <a:t>LEFT requires two parameters:</a:t>
            </a:r>
          </a:p>
          <a:p>
            <a:pPr marL="285750" indent="-285750">
              <a:buFont typeface="Wingdings" panose="05000000000000000000" pitchFamily="2" charset="2"/>
              <a:buChar char="Ø"/>
            </a:pPr>
            <a:r>
              <a:rPr lang="en-CA" dirty="0">
                <a:solidFill>
                  <a:schemeClr val="tx1"/>
                </a:solidFill>
              </a:rPr>
              <a:t>The text from which to take a slice (either static text or a cell).</a:t>
            </a:r>
          </a:p>
          <a:p>
            <a:pPr marL="285750" indent="-285750">
              <a:buFont typeface="Wingdings" panose="05000000000000000000" pitchFamily="2" charset="2"/>
              <a:buChar char="Ø"/>
            </a:pPr>
            <a:r>
              <a:rPr lang="en-CA" dirty="0">
                <a:solidFill>
                  <a:schemeClr val="tx1"/>
                </a:solidFill>
              </a:rPr>
              <a:t>The length of the slice to take measure in characters.</a:t>
            </a:r>
          </a:p>
        </p:txBody>
      </p:sp>
      <p:cxnSp>
        <p:nvCxnSpPr>
          <p:cNvPr id="29" name="Straight Arrow Connector 28"/>
          <p:cNvCxnSpPr/>
          <p:nvPr/>
        </p:nvCxnSpPr>
        <p:spPr>
          <a:xfrm flipH="1">
            <a:off x="3400425" y="2486025"/>
            <a:ext cx="1857375" cy="1428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a:off x="4667250" y="2743200"/>
            <a:ext cx="590550" cy="1428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6181725" y="3475554"/>
            <a:ext cx="5610226" cy="128694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solidFill>
                  <a:schemeClr val="tx1"/>
                </a:solidFill>
              </a:rPr>
              <a:t>RIGHT requires two parameters:</a:t>
            </a:r>
          </a:p>
          <a:p>
            <a:pPr marL="285750" indent="-285750">
              <a:buFont typeface="Wingdings" panose="05000000000000000000" pitchFamily="2" charset="2"/>
              <a:buChar char="Ø"/>
            </a:pPr>
            <a:r>
              <a:rPr lang="en-CA" dirty="0">
                <a:solidFill>
                  <a:schemeClr val="tx1"/>
                </a:solidFill>
              </a:rPr>
              <a:t>The text from which to take a slice (either static text or a cell).</a:t>
            </a:r>
          </a:p>
          <a:p>
            <a:pPr marL="285750" indent="-285750">
              <a:buFont typeface="Wingdings" panose="05000000000000000000" pitchFamily="2" charset="2"/>
              <a:buChar char="Ø"/>
            </a:pPr>
            <a:r>
              <a:rPr lang="en-CA" dirty="0">
                <a:solidFill>
                  <a:schemeClr val="tx1"/>
                </a:solidFill>
              </a:rPr>
              <a:t>The length of the slice to take measure in characters.</a:t>
            </a:r>
          </a:p>
        </p:txBody>
      </p:sp>
      <p:cxnSp>
        <p:nvCxnSpPr>
          <p:cNvPr id="35" name="Straight Arrow Connector 34"/>
          <p:cNvCxnSpPr/>
          <p:nvPr/>
        </p:nvCxnSpPr>
        <p:spPr>
          <a:xfrm flipH="1">
            <a:off x="3400425" y="3962400"/>
            <a:ext cx="2895601" cy="952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5286375" y="4381500"/>
            <a:ext cx="1009651" cy="15132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5143501" y="5090413"/>
            <a:ext cx="6648450" cy="1167512"/>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solidFill>
                  <a:schemeClr val="tx1"/>
                </a:solidFill>
              </a:rPr>
              <a:t>MID requires three parameters:</a:t>
            </a:r>
          </a:p>
          <a:p>
            <a:pPr marL="285750" indent="-285750">
              <a:buFont typeface="Wingdings" panose="05000000000000000000" pitchFamily="2" charset="2"/>
              <a:buChar char="Ø"/>
            </a:pPr>
            <a:r>
              <a:rPr lang="en-CA" dirty="0">
                <a:solidFill>
                  <a:schemeClr val="tx1"/>
                </a:solidFill>
              </a:rPr>
              <a:t>The text from which to take a slice (either static text or a cell).</a:t>
            </a:r>
          </a:p>
          <a:p>
            <a:pPr marL="285750" indent="-285750">
              <a:buFont typeface="Wingdings" panose="05000000000000000000" pitchFamily="2" charset="2"/>
              <a:buChar char="Ø"/>
            </a:pPr>
            <a:r>
              <a:rPr lang="en-CA" dirty="0">
                <a:solidFill>
                  <a:schemeClr val="tx1"/>
                </a:solidFill>
              </a:rPr>
              <a:t>Starting character.</a:t>
            </a:r>
          </a:p>
          <a:p>
            <a:pPr marL="285750" indent="-285750">
              <a:buFont typeface="Wingdings" panose="05000000000000000000" pitchFamily="2" charset="2"/>
              <a:buChar char="Ø"/>
            </a:pPr>
            <a:r>
              <a:rPr lang="en-CA" dirty="0">
                <a:solidFill>
                  <a:schemeClr val="tx1"/>
                </a:solidFill>
              </a:rPr>
              <a:t>The length of the slice to take measure in characters.</a:t>
            </a:r>
          </a:p>
        </p:txBody>
      </p:sp>
      <p:sp>
        <p:nvSpPr>
          <p:cNvPr id="42" name="Rectangle 41"/>
          <p:cNvSpPr/>
          <p:nvPr/>
        </p:nvSpPr>
        <p:spPr>
          <a:xfrm>
            <a:off x="1857375" y="948437"/>
            <a:ext cx="3105150" cy="240700"/>
          </a:xfrm>
          <a:prstGeom prst="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ectangle 42"/>
          <p:cNvSpPr/>
          <p:nvPr/>
        </p:nvSpPr>
        <p:spPr>
          <a:xfrm>
            <a:off x="5334000" y="948437"/>
            <a:ext cx="4514849" cy="240700"/>
          </a:xfrm>
          <a:prstGeom prst="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ectangle 43"/>
          <p:cNvSpPr/>
          <p:nvPr/>
        </p:nvSpPr>
        <p:spPr>
          <a:xfrm>
            <a:off x="2133600" y="1232899"/>
            <a:ext cx="3400426" cy="240700"/>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ectangle 44"/>
          <p:cNvSpPr/>
          <p:nvPr/>
        </p:nvSpPr>
        <p:spPr>
          <a:xfrm>
            <a:off x="5029200" y="955975"/>
            <a:ext cx="247649" cy="240700"/>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Rectangle 45"/>
          <p:cNvSpPr/>
          <p:nvPr/>
        </p:nvSpPr>
        <p:spPr>
          <a:xfrm>
            <a:off x="1828800" y="1232962"/>
            <a:ext cx="247649" cy="240700"/>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7" name="Straight Arrow Connector 46"/>
          <p:cNvCxnSpPr/>
          <p:nvPr/>
        </p:nvCxnSpPr>
        <p:spPr>
          <a:xfrm flipH="1" flipV="1">
            <a:off x="3333751" y="5343525"/>
            <a:ext cx="1914524" cy="20002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flipV="1">
            <a:off x="4324350" y="5743575"/>
            <a:ext cx="914400" cy="6804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flipV="1">
            <a:off x="2847975" y="5905500"/>
            <a:ext cx="2400300" cy="16466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5645943" y="1685925"/>
            <a:ext cx="6307931" cy="4857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3" name="Rectangle 52"/>
          <p:cNvSpPr/>
          <p:nvPr/>
        </p:nvSpPr>
        <p:spPr>
          <a:xfrm>
            <a:off x="5705476" y="2886075"/>
            <a:ext cx="5738813" cy="3187110"/>
          </a:xfrm>
          <a:prstGeom prst="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solidFill>
                  <a:schemeClr val="tx1"/>
                </a:solidFill>
              </a:rPr>
              <a:t>SEARCH requires two parameters, the third is optional:</a:t>
            </a:r>
          </a:p>
          <a:p>
            <a:pPr marL="285750" indent="-285750">
              <a:buFont typeface="Wingdings" panose="05000000000000000000" pitchFamily="2" charset="2"/>
              <a:buChar char="Ø"/>
            </a:pPr>
            <a:r>
              <a:rPr lang="en-CA" dirty="0">
                <a:solidFill>
                  <a:schemeClr val="tx1"/>
                </a:solidFill>
              </a:rPr>
              <a:t>The text to search for</a:t>
            </a:r>
          </a:p>
          <a:p>
            <a:pPr marL="285750" indent="-285750">
              <a:buFont typeface="Wingdings" panose="05000000000000000000" pitchFamily="2" charset="2"/>
              <a:buChar char="Ø"/>
            </a:pPr>
            <a:r>
              <a:rPr lang="en-CA" dirty="0">
                <a:solidFill>
                  <a:schemeClr val="tx1"/>
                </a:solidFill>
              </a:rPr>
              <a:t>The text to search in</a:t>
            </a:r>
          </a:p>
          <a:p>
            <a:pPr marL="285750" indent="-285750">
              <a:buFont typeface="Wingdings" panose="05000000000000000000" pitchFamily="2" charset="2"/>
              <a:buChar char="Ø"/>
            </a:pPr>
            <a:r>
              <a:rPr lang="en-CA" dirty="0">
                <a:solidFill>
                  <a:schemeClr val="tx1"/>
                </a:solidFill>
              </a:rPr>
              <a:t>The starting character number</a:t>
            </a:r>
          </a:p>
          <a:p>
            <a:endParaRPr lang="en-CA" dirty="0">
              <a:solidFill>
                <a:schemeClr val="tx1"/>
              </a:solidFill>
            </a:endParaRPr>
          </a:p>
          <a:p>
            <a:r>
              <a:rPr lang="en-CA" dirty="0">
                <a:solidFill>
                  <a:schemeClr val="tx1"/>
                </a:solidFill>
              </a:rPr>
              <a:t>SEARCH finds a one or more character string in the text supplied in parameter two and returns the starting position character number.</a:t>
            </a:r>
          </a:p>
          <a:p>
            <a:endParaRPr lang="en-CA" dirty="0">
              <a:solidFill>
                <a:schemeClr val="tx1"/>
              </a:solidFill>
            </a:endParaRPr>
          </a:p>
          <a:p>
            <a:r>
              <a:rPr lang="en-CA" dirty="0">
                <a:solidFill>
                  <a:schemeClr val="tx1"/>
                </a:solidFill>
              </a:rPr>
              <a:t>If you leave the third parameter empty, character position one is assumed.</a:t>
            </a:r>
          </a:p>
        </p:txBody>
      </p:sp>
      <p:grpSp>
        <p:nvGrpSpPr>
          <p:cNvPr id="64" name="Group 63"/>
          <p:cNvGrpSpPr/>
          <p:nvPr/>
        </p:nvGrpSpPr>
        <p:grpSpPr>
          <a:xfrm>
            <a:off x="3650456" y="2924175"/>
            <a:ext cx="2183607" cy="2631640"/>
            <a:chOff x="3650456" y="2924175"/>
            <a:chExt cx="2183607" cy="2631640"/>
          </a:xfrm>
        </p:grpSpPr>
        <p:cxnSp>
          <p:nvCxnSpPr>
            <p:cNvPr id="55" name="Straight Arrow Connector 54"/>
            <p:cNvCxnSpPr/>
            <p:nvPr/>
          </p:nvCxnSpPr>
          <p:spPr>
            <a:xfrm flipH="1" flipV="1">
              <a:off x="3690938" y="2924175"/>
              <a:ext cx="2128837" cy="44767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H="1">
              <a:off x="4755356" y="3371850"/>
              <a:ext cx="1078707" cy="79533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flipH="1">
              <a:off x="3650456" y="3371850"/>
              <a:ext cx="2169319" cy="218396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4243386" y="3000375"/>
            <a:ext cx="1566864" cy="2543175"/>
            <a:chOff x="4243386" y="3000375"/>
            <a:chExt cx="1566864" cy="2543175"/>
          </a:xfrm>
        </p:grpSpPr>
        <p:cxnSp>
          <p:nvCxnSpPr>
            <p:cNvPr id="67" name="Straight Arrow Connector 66"/>
            <p:cNvCxnSpPr/>
            <p:nvPr/>
          </p:nvCxnSpPr>
          <p:spPr>
            <a:xfrm flipH="1" flipV="1">
              <a:off x="4348162" y="3000375"/>
              <a:ext cx="1462088" cy="67520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H="1">
              <a:off x="5195890" y="3675579"/>
              <a:ext cx="614360" cy="49160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H="1">
              <a:off x="4243386" y="3675579"/>
              <a:ext cx="1566864" cy="186797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
        <p:nvSpPr>
          <p:cNvPr id="78" name="Rectangle 77"/>
          <p:cNvSpPr/>
          <p:nvPr/>
        </p:nvSpPr>
        <p:spPr>
          <a:xfrm>
            <a:off x="285750" y="1685925"/>
            <a:ext cx="5419726" cy="239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9" name="Rectangle 78"/>
          <p:cNvSpPr/>
          <p:nvPr/>
        </p:nvSpPr>
        <p:spPr>
          <a:xfrm>
            <a:off x="409575" y="2579905"/>
            <a:ext cx="5029200" cy="1239619"/>
          </a:xfrm>
          <a:prstGeom prst="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solidFill>
                  <a:schemeClr val="tx1"/>
                </a:solidFill>
              </a:rPr>
              <a:t>LEN requires one parameter:</a:t>
            </a:r>
          </a:p>
          <a:p>
            <a:pPr marL="285750" indent="-285750">
              <a:buFont typeface="Wingdings" panose="05000000000000000000" pitchFamily="2" charset="2"/>
              <a:buChar char="Ø"/>
            </a:pPr>
            <a:r>
              <a:rPr lang="en-CA" dirty="0">
                <a:solidFill>
                  <a:schemeClr val="tx1"/>
                </a:solidFill>
              </a:rPr>
              <a:t>A cell or static text.</a:t>
            </a:r>
          </a:p>
          <a:p>
            <a:endParaRPr lang="en-CA" dirty="0">
              <a:solidFill>
                <a:schemeClr val="tx1"/>
              </a:solidFill>
            </a:endParaRPr>
          </a:p>
          <a:p>
            <a:r>
              <a:rPr lang="en-CA" dirty="0">
                <a:solidFill>
                  <a:schemeClr val="tx1"/>
                </a:solidFill>
              </a:rPr>
              <a:t>It returns the length on the supplied parameter.</a:t>
            </a:r>
          </a:p>
        </p:txBody>
      </p:sp>
      <p:cxnSp>
        <p:nvCxnSpPr>
          <p:cNvPr id="81" name="Straight Arrow Connector 80"/>
          <p:cNvCxnSpPr/>
          <p:nvPr/>
        </p:nvCxnSpPr>
        <p:spPr>
          <a:xfrm>
            <a:off x="2409825" y="3189388"/>
            <a:ext cx="923926" cy="96244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929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0-#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par>
                                <p:cTn id="24" presetID="53" presetClass="entr" presetSubtype="16"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 calcmode="lin" valueType="num">
                                      <p:cBhvr>
                                        <p:cTn id="26" dur="500" fill="hold"/>
                                        <p:tgtEl>
                                          <p:spTgt spid="42"/>
                                        </p:tgtEl>
                                        <p:attrNameLst>
                                          <p:attrName>ppt_w</p:attrName>
                                        </p:attrNameLst>
                                      </p:cBhvr>
                                      <p:tavLst>
                                        <p:tav tm="0">
                                          <p:val>
                                            <p:fltVal val="0"/>
                                          </p:val>
                                        </p:tav>
                                        <p:tav tm="100000">
                                          <p:val>
                                            <p:strVal val="#ppt_w"/>
                                          </p:val>
                                        </p:tav>
                                      </p:tavLst>
                                    </p:anim>
                                    <p:anim calcmode="lin" valueType="num">
                                      <p:cBhvr>
                                        <p:cTn id="27" dur="500" fill="hold"/>
                                        <p:tgtEl>
                                          <p:spTgt spid="42"/>
                                        </p:tgtEl>
                                        <p:attrNameLst>
                                          <p:attrName>ppt_h</p:attrName>
                                        </p:attrNameLst>
                                      </p:cBhvr>
                                      <p:tavLst>
                                        <p:tav tm="0">
                                          <p:val>
                                            <p:fltVal val="0"/>
                                          </p:val>
                                        </p:tav>
                                        <p:tav tm="100000">
                                          <p:val>
                                            <p:strVal val="#ppt_h"/>
                                          </p:val>
                                        </p:tav>
                                      </p:tavLst>
                                    </p:anim>
                                    <p:animEffect transition="in" filter="fade">
                                      <p:cBhvr>
                                        <p:cTn id="28" dur="500"/>
                                        <p:tgtEl>
                                          <p:spTgt spid="4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anim calcmode="lin" valueType="num">
                                      <p:cBhvr>
                                        <p:cTn id="33" dur="500" fill="hold"/>
                                        <p:tgtEl>
                                          <p:spTgt spid="45"/>
                                        </p:tgtEl>
                                        <p:attrNameLst>
                                          <p:attrName>ppt_w</p:attrName>
                                        </p:attrNameLst>
                                      </p:cBhvr>
                                      <p:tavLst>
                                        <p:tav tm="0">
                                          <p:val>
                                            <p:fltVal val="0"/>
                                          </p:val>
                                        </p:tav>
                                        <p:tav tm="100000">
                                          <p:val>
                                            <p:strVal val="#ppt_w"/>
                                          </p:val>
                                        </p:tav>
                                      </p:tavLst>
                                    </p:anim>
                                    <p:anim calcmode="lin" valueType="num">
                                      <p:cBhvr>
                                        <p:cTn id="34" dur="500" fill="hold"/>
                                        <p:tgtEl>
                                          <p:spTgt spid="45"/>
                                        </p:tgtEl>
                                        <p:attrNameLst>
                                          <p:attrName>ppt_h</p:attrName>
                                        </p:attrNameLst>
                                      </p:cBhvr>
                                      <p:tavLst>
                                        <p:tav tm="0">
                                          <p:val>
                                            <p:fltVal val="0"/>
                                          </p:val>
                                        </p:tav>
                                        <p:tav tm="100000">
                                          <p:val>
                                            <p:strVal val="#ppt_h"/>
                                          </p:val>
                                        </p:tav>
                                      </p:tavLst>
                                    </p:anim>
                                    <p:animEffect transition="in" filter="fade">
                                      <p:cBhvr>
                                        <p:cTn id="35" dur="500"/>
                                        <p:tgtEl>
                                          <p:spTgt spid="45"/>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43"/>
                                        </p:tgtEl>
                                        <p:attrNameLst>
                                          <p:attrName>style.visibility</p:attrName>
                                        </p:attrNameLst>
                                      </p:cBhvr>
                                      <p:to>
                                        <p:strVal val="visible"/>
                                      </p:to>
                                    </p:set>
                                    <p:anim calcmode="lin" valueType="num">
                                      <p:cBhvr>
                                        <p:cTn id="40" dur="500" fill="hold"/>
                                        <p:tgtEl>
                                          <p:spTgt spid="43"/>
                                        </p:tgtEl>
                                        <p:attrNameLst>
                                          <p:attrName>ppt_w</p:attrName>
                                        </p:attrNameLst>
                                      </p:cBhvr>
                                      <p:tavLst>
                                        <p:tav tm="0">
                                          <p:val>
                                            <p:fltVal val="0"/>
                                          </p:val>
                                        </p:tav>
                                        <p:tav tm="100000">
                                          <p:val>
                                            <p:strVal val="#ppt_w"/>
                                          </p:val>
                                        </p:tav>
                                      </p:tavLst>
                                    </p:anim>
                                    <p:anim calcmode="lin" valueType="num">
                                      <p:cBhvr>
                                        <p:cTn id="41" dur="500" fill="hold"/>
                                        <p:tgtEl>
                                          <p:spTgt spid="43"/>
                                        </p:tgtEl>
                                        <p:attrNameLst>
                                          <p:attrName>ppt_h</p:attrName>
                                        </p:attrNameLst>
                                      </p:cBhvr>
                                      <p:tavLst>
                                        <p:tav tm="0">
                                          <p:val>
                                            <p:fltVal val="0"/>
                                          </p:val>
                                        </p:tav>
                                        <p:tav tm="100000">
                                          <p:val>
                                            <p:strVal val="#ppt_h"/>
                                          </p:val>
                                        </p:tav>
                                      </p:tavLst>
                                    </p:anim>
                                    <p:animEffect transition="in" filter="fade">
                                      <p:cBhvr>
                                        <p:cTn id="42" dur="500"/>
                                        <p:tgtEl>
                                          <p:spTgt spid="43"/>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anim calcmode="lin" valueType="num">
                                      <p:cBhvr>
                                        <p:cTn id="47" dur="500" fill="hold"/>
                                        <p:tgtEl>
                                          <p:spTgt spid="46"/>
                                        </p:tgtEl>
                                        <p:attrNameLst>
                                          <p:attrName>ppt_w</p:attrName>
                                        </p:attrNameLst>
                                      </p:cBhvr>
                                      <p:tavLst>
                                        <p:tav tm="0">
                                          <p:val>
                                            <p:fltVal val="0"/>
                                          </p:val>
                                        </p:tav>
                                        <p:tav tm="100000">
                                          <p:val>
                                            <p:strVal val="#ppt_w"/>
                                          </p:val>
                                        </p:tav>
                                      </p:tavLst>
                                    </p:anim>
                                    <p:anim calcmode="lin" valueType="num">
                                      <p:cBhvr>
                                        <p:cTn id="48" dur="500" fill="hold"/>
                                        <p:tgtEl>
                                          <p:spTgt spid="46"/>
                                        </p:tgtEl>
                                        <p:attrNameLst>
                                          <p:attrName>ppt_h</p:attrName>
                                        </p:attrNameLst>
                                      </p:cBhvr>
                                      <p:tavLst>
                                        <p:tav tm="0">
                                          <p:val>
                                            <p:fltVal val="0"/>
                                          </p:val>
                                        </p:tav>
                                        <p:tav tm="100000">
                                          <p:val>
                                            <p:strVal val="#ppt_h"/>
                                          </p:val>
                                        </p:tav>
                                      </p:tavLst>
                                    </p:anim>
                                    <p:animEffect transition="in" filter="fade">
                                      <p:cBhvr>
                                        <p:cTn id="49" dur="500"/>
                                        <p:tgtEl>
                                          <p:spTgt spid="46"/>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44"/>
                                        </p:tgtEl>
                                        <p:attrNameLst>
                                          <p:attrName>style.visibility</p:attrName>
                                        </p:attrNameLst>
                                      </p:cBhvr>
                                      <p:to>
                                        <p:strVal val="visible"/>
                                      </p:to>
                                    </p:set>
                                    <p:anim calcmode="lin" valueType="num">
                                      <p:cBhvr>
                                        <p:cTn id="54" dur="500" fill="hold"/>
                                        <p:tgtEl>
                                          <p:spTgt spid="44"/>
                                        </p:tgtEl>
                                        <p:attrNameLst>
                                          <p:attrName>ppt_w</p:attrName>
                                        </p:attrNameLst>
                                      </p:cBhvr>
                                      <p:tavLst>
                                        <p:tav tm="0">
                                          <p:val>
                                            <p:fltVal val="0"/>
                                          </p:val>
                                        </p:tav>
                                        <p:tav tm="100000">
                                          <p:val>
                                            <p:strVal val="#ppt_w"/>
                                          </p:val>
                                        </p:tav>
                                      </p:tavLst>
                                    </p:anim>
                                    <p:anim calcmode="lin" valueType="num">
                                      <p:cBhvr>
                                        <p:cTn id="55" dur="500" fill="hold"/>
                                        <p:tgtEl>
                                          <p:spTgt spid="44"/>
                                        </p:tgtEl>
                                        <p:attrNameLst>
                                          <p:attrName>ppt_h</p:attrName>
                                        </p:attrNameLst>
                                      </p:cBhvr>
                                      <p:tavLst>
                                        <p:tav tm="0">
                                          <p:val>
                                            <p:fltVal val="0"/>
                                          </p:val>
                                        </p:tav>
                                        <p:tav tm="100000">
                                          <p:val>
                                            <p:strVal val="#ppt_h"/>
                                          </p:val>
                                        </p:tav>
                                      </p:tavLst>
                                    </p:anim>
                                    <p:animEffect transition="in" filter="fade">
                                      <p:cBhvr>
                                        <p:cTn id="56" dur="500"/>
                                        <p:tgtEl>
                                          <p:spTgt spid="44"/>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additive="base">
                                        <p:cTn id="61" dur="500" fill="hold"/>
                                        <p:tgtEl>
                                          <p:spTgt spid="5"/>
                                        </p:tgtEl>
                                        <p:attrNameLst>
                                          <p:attrName>ppt_x</p:attrName>
                                        </p:attrNameLst>
                                      </p:cBhvr>
                                      <p:tavLst>
                                        <p:tav tm="0">
                                          <p:val>
                                            <p:strVal val="#ppt_x"/>
                                          </p:val>
                                        </p:tav>
                                        <p:tav tm="100000">
                                          <p:val>
                                            <p:strVal val="#ppt_x"/>
                                          </p:val>
                                        </p:tav>
                                      </p:tavLst>
                                    </p:anim>
                                    <p:anim calcmode="lin" valueType="num">
                                      <p:cBhvr additive="base">
                                        <p:cTn id="62" dur="500" fill="hold"/>
                                        <p:tgtEl>
                                          <p:spTgt spid="5"/>
                                        </p:tgtEl>
                                        <p:attrNameLst>
                                          <p:attrName>ppt_y</p:attrName>
                                        </p:attrNameLst>
                                      </p:cBhvr>
                                      <p:tavLst>
                                        <p:tav tm="0">
                                          <p:val>
                                            <p:strVal val="1+#ppt_h/2"/>
                                          </p:val>
                                        </p:tav>
                                        <p:tav tm="100000">
                                          <p:val>
                                            <p:strVal val="#ppt_y"/>
                                          </p:val>
                                        </p:tav>
                                      </p:tavLst>
                                    </p:anim>
                                  </p:childTnLst>
                                </p:cTn>
                              </p:par>
                            </p:childTnLst>
                          </p:cTn>
                        </p:par>
                        <p:par>
                          <p:cTn id="63" fill="hold">
                            <p:stCondLst>
                              <p:cond delay="500"/>
                            </p:stCondLst>
                            <p:childTnLst>
                              <p:par>
                                <p:cTn id="64" presetID="53" presetClass="entr" presetSubtype="16" fill="hold" nodeType="afterEffect">
                                  <p:stCondLst>
                                    <p:cond delay="0"/>
                                  </p:stCondLst>
                                  <p:childTnLst>
                                    <p:set>
                                      <p:cBhvr>
                                        <p:cTn id="65" dur="1" fill="hold">
                                          <p:stCondLst>
                                            <p:cond delay="0"/>
                                          </p:stCondLst>
                                        </p:cTn>
                                        <p:tgtEl>
                                          <p:spTgt spid="26"/>
                                        </p:tgtEl>
                                        <p:attrNameLst>
                                          <p:attrName>style.visibility</p:attrName>
                                        </p:attrNameLst>
                                      </p:cBhvr>
                                      <p:to>
                                        <p:strVal val="visible"/>
                                      </p:to>
                                    </p:set>
                                    <p:anim calcmode="lin" valueType="num">
                                      <p:cBhvr>
                                        <p:cTn id="66" dur="500" fill="hold"/>
                                        <p:tgtEl>
                                          <p:spTgt spid="26"/>
                                        </p:tgtEl>
                                        <p:attrNameLst>
                                          <p:attrName>ppt_w</p:attrName>
                                        </p:attrNameLst>
                                      </p:cBhvr>
                                      <p:tavLst>
                                        <p:tav tm="0">
                                          <p:val>
                                            <p:fltVal val="0"/>
                                          </p:val>
                                        </p:tav>
                                        <p:tav tm="100000">
                                          <p:val>
                                            <p:strVal val="#ppt_w"/>
                                          </p:val>
                                        </p:tav>
                                      </p:tavLst>
                                    </p:anim>
                                    <p:anim calcmode="lin" valueType="num">
                                      <p:cBhvr>
                                        <p:cTn id="67" dur="500" fill="hold"/>
                                        <p:tgtEl>
                                          <p:spTgt spid="26"/>
                                        </p:tgtEl>
                                        <p:attrNameLst>
                                          <p:attrName>ppt_h</p:attrName>
                                        </p:attrNameLst>
                                      </p:cBhvr>
                                      <p:tavLst>
                                        <p:tav tm="0">
                                          <p:val>
                                            <p:fltVal val="0"/>
                                          </p:val>
                                        </p:tav>
                                        <p:tav tm="100000">
                                          <p:val>
                                            <p:strVal val="#ppt_h"/>
                                          </p:val>
                                        </p:tav>
                                      </p:tavLst>
                                    </p:anim>
                                    <p:animEffect transition="in" filter="fade">
                                      <p:cBhvr>
                                        <p:cTn id="68" dur="500"/>
                                        <p:tgtEl>
                                          <p:spTgt spid="26"/>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6"/>
                                        </p:tgtEl>
                                        <p:attrNameLst>
                                          <p:attrName>style.visibility</p:attrName>
                                        </p:attrNameLst>
                                      </p:cBhvr>
                                      <p:to>
                                        <p:strVal val="visible"/>
                                      </p:to>
                                    </p:set>
                                    <p:anim calcmode="lin" valueType="num">
                                      <p:cBhvr>
                                        <p:cTn id="71" dur="500" fill="hold"/>
                                        <p:tgtEl>
                                          <p:spTgt spid="6"/>
                                        </p:tgtEl>
                                        <p:attrNameLst>
                                          <p:attrName>ppt_w</p:attrName>
                                        </p:attrNameLst>
                                      </p:cBhvr>
                                      <p:tavLst>
                                        <p:tav tm="0">
                                          <p:val>
                                            <p:fltVal val="0"/>
                                          </p:val>
                                        </p:tav>
                                        <p:tav tm="100000">
                                          <p:val>
                                            <p:strVal val="#ppt_w"/>
                                          </p:val>
                                        </p:tav>
                                      </p:tavLst>
                                    </p:anim>
                                    <p:anim calcmode="lin" valueType="num">
                                      <p:cBhvr>
                                        <p:cTn id="72" dur="500" fill="hold"/>
                                        <p:tgtEl>
                                          <p:spTgt spid="6"/>
                                        </p:tgtEl>
                                        <p:attrNameLst>
                                          <p:attrName>ppt_h</p:attrName>
                                        </p:attrNameLst>
                                      </p:cBhvr>
                                      <p:tavLst>
                                        <p:tav tm="0">
                                          <p:val>
                                            <p:fltVal val="0"/>
                                          </p:val>
                                        </p:tav>
                                        <p:tav tm="100000">
                                          <p:val>
                                            <p:strVal val="#ppt_h"/>
                                          </p:val>
                                        </p:tav>
                                      </p:tavLst>
                                    </p:anim>
                                    <p:animEffect transition="in" filter="fade">
                                      <p:cBhvr>
                                        <p:cTn id="73" dur="500"/>
                                        <p:tgtEl>
                                          <p:spTgt spid="6"/>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nodeType="clickEffect">
                                  <p:stCondLst>
                                    <p:cond delay="0"/>
                                  </p:stCondLst>
                                  <p:childTnLst>
                                    <p:set>
                                      <p:cBhvr>
                                        <p:cTn id="77" dur="1" fill="hold">
                                          <p:stCondLst>
                                            <p:cond delay="0"/>
                                          </p:stCondLst>
                                        </p:cTn>
                                        <p:tgtEl>
                                          <p:spTgt spid="15"/>
                                        </p:tgtEl>
                                        <p:attrNameLst>
                                          <p:attrName>style.visibility</p:attrName>
                                        </p:attrNameLst>
                                      </p:cBhvr>
                                      <p:to>
                                        <p:strVal val="visible"/>
                                      </p:to>
                                    </p:set>
                                    <p:anim calcmode="lin" valueType="num">
                                      <p:cBhvr>
                                        <p:cTn id="78" dur="500" fill="hold"/>
                                        <p:tgtEl>
                                          <p:spTgt spid="15"/>
                                        </p:tgtEl>
                                        <p:attrNameLst>
                                          <p:attrName>ppt_w</p:attrName>
                                        </p:attrNameLst>
                                      </p:cBhvr>
                                      <p:tavLst>
                                        <p:tav tm="0">
                                          <p:val>
                                            <p:fltVal val="0"/>
                                          </p:val>
                                        </p:tav>
                                        <p:tav tm="100000">
                                          <p:val>
                                            <p:strVal val="#ppt_w"/>
                                          </p:val>
                                        </p:tav>
                                      </p:tavLst>
                                    </p:anim>
                                    <p:anim calcmode="lin" valueType="num">
                                      <p:cBhvr>
                                        <p:cTn id="79" dur="500" fill="hold"/>
                                        <p:tgtEl>
                                          <p:spTgt spid="15"/>
                                        </p:tgtEl>
                                        <p:attrNameLst>
                                          <p:attrName>ppt_h</p:attrName>
                                        </p:attrNameLst>
                                      </p:cBhvr>
                                      <p:tavLst>
                                        <p:tav tm="0">
                                          <p:val>
                                            <p:fltVal val="0"/>
                                          </p:val>
                                        </p:tav>
                                        <p:tav tm="100000">
                                          <p:val>
                                            <p:strVal val="#ppt_h"/>
                                          </p:val>
                                        </p:tav>
                                      </p:tavLst>
                                    </p:anim>
                                    <p:animEffect transition="in" filter="fade">
                                      <p:cBhvr>
                                        <p:cTn id="80" dur="500"/>
                                        <p:tgtEl>
                                          <p:spTgt spid="15"/>
                                        </p:tgtEl>
                                      </p:cBhvr>
                                    </p:animEffect>
                                  </p:childTnLst>
                                </p:cTn>
                              </p:par>
                            </p:childTnLst>
                          </p:cTn>
                        </p:par>
                        <p:par>
                          <p:cTn id="81" fill="hold">
                            <p:stCondLst>
                              <p:cond delay="500"/>
                            </p:stCondLst>
                            <p:childTnLst>
                              <p:par>
                                <p:cTn id="82" presetID="53" presetClass="entr" presetSubtype="16" fill="hold" grpId="0" nodeType="afterEffect">
                                  <p:stCondLst>
                                    <p:cond delay="0"/>
                                  </p:stCondLst>
                                  <p:childTnLst>
                                    <p:set>
                                      <p:cBhvr>
                                        <p:cTn id="83" dur="1" fill="hold">
                                          <p:stCondLst>
                                            <p:cond delay="0"/>
                                          </p:stCondLst>
                                        </p:cTn>
                                        <p:tgtEl>
                                          <p:spTgt spid="7"/>
                                        </p:tgtEl>
                                        <p:attrNameLst>
                                          <p:attrName>style.visibility</p:attrName>
                                        </p:attrNameLst>
                                      </p:cBhvr>
                                      <p:to>
                                        <p:strVal val="visible"/>
                                      </p:to>
                                    </p:set>
                                    <p:anim calcmode="lin" valueType="num">
                                      <p:cBhvr>
                                        <p:cTn id="84" dur="500" fill="hold"/>
                                        <p:tgtEl>
                                          <p:spTgt spid="7"/>
                                        </p:tgtEl>
                                        <p:attrNameLst>
                                          <p:attrName>ppt_w</p:attrName>
                                        </p:attrNameLst>
                                      </p:cBhvr>
                                      <p:tavLst>
                                        <p:tav tm="0">
                                          <p:val>
                                            <p:fltVal val="0"/>
                                          </p:val>
                                        </p:tav>
                                        <p:tav tm="100000">
                                          <p:val>
                                            <p:strVal val="#ppt_w"/>
                                          </p:val>
                                        </p:tav>
                                      </p:tavLst>
                                    </p:anim>
                                    <p:anim calcmode="lin" valueType="num">
                                      <p:cBhvr>
                                        <p:cTn id="85" dur="500" fill="hold"/>
                                        <p:tgtEl>
                                          <p:spTgt spid="7"/>
                                        </p:tgtEl>
                                        <p:attrNameLst>
                                          <p:attrName>ppt_h</p:attrName>
                                        </p:attrNameLst>
                                      </p:cBhvr>
                                      <p:tavLst>
                                        <p:tav tm="0">
                                          <p:val>
                                            <p:fltVal val="0"/>
                                          </p:val>
                                        </p:tav>
                                        <p:tav tm="100000">
                                          <p:val>
                                            <p:strVal val="#ppt_h"/>
                                          </p:val>
                                        </p:tav>
                                      </p:tavLst>
                                    </p:anim>
                                    <p:animEffect transition="in" filter="fade">
                                      <p:cBhvr>
                                        <p:cTn id="86" dur="500"/>
                                        <p:tgtEl>
                                          <p:spTgt spid="7"/>
                                        </p:tgtEl>
                                      </p:cBhvr>
                                    </p:animEffect>
                                  </p:childTnLst>
                                </p:cTn>
                              </p:par>
                              <p:par>
                                <p:cTn id="87" presetID="26" presetClass="emph" presetSubtype="0" fill="hold" grpId="1" nodeType="withEffect">
                                  <p:stCondLst>
                                    <p:cond delay="0"/>
                                  </p:stCondLst>
                                  <p:childTnLst>
                                    <p:animEffect transition="out" filter="fade">
                                      <p:cBhvr>
                                        <p:cTn id="88" dur="500" tmFilter="0, 0; .2, .5; .8, .5; 1, 0"/>
                                        <p:tgtEl>
                                          <p:spTgt spid="42"/>
                                        </p:tgtEl>
                                      </p:cBhvr>
                                    </p:animEffect>
                                    <p:animScale>
                                      <p:cBhvr>
                                        <p:cTn id="89" dur="250" autoRev="1" fill="hold"/>
                                        <p:tgtEl>
                                          <p:spTgt spid="42"/>
                                        </p:tgtEl>
                                      </p:cBhvr>
                                      <p:by x="105000" y="105000"/>
                                    </p:animScale>
                                  </p:childTnLst>
                                </p:cTn>
                              </p:par>
                            </p:childTnLst>
                          </p:cTn>
                        </p:par>
                        <p:par>
                          <p:cTn id="90" fill="hold">
                            <p:stCondLst>
                              <p:cond delay="1000"/>
                            </p:stCondLst>
                            <p:childTnLst>
                              <p:par>
                                <p:cTn id="91" presetID="2" presetClass="entr" presetSubtype="2" fill="hold" grpId="0" nodeType="afterEffect">
                                  <p:stCondLst>
                                    <p:cond delay="0"/>
                                  </p:stCondLst>
                                  <p:childTnLst>
                                    <p:set>
                                      <p:cBhvr>
                                        <p:cTn id="92" dur="1" fill="hold">
                                          <p:stCondLst>
                                            <p:cond delay="0"/>
                                          </p:stCondLst>
                                        </p:cTn>
                                        <p:tgtEl>
                                          <p:spTgt spid="27"/>
                                        </p:tgtEl>
                                        <p:attrNameLst>
                                          <p:attrName>style.visibility</p:attrName>
                                        </p:attrNameLst>
                                      </p:cBhvr>
                                      <p:to>
                                        <p:strVal val="visible"/>
                                      </p:to>
                                    </p:set>
                                    <p:anim calcmode="lin" valueType="num">
                                      <p:cBhvr additive="base">
                                        <p:cTn id="93" dur="500" fill="hold"/>
                                        <p:tgtEl>
                                          <p:spTgt spid="27"/>
                                        </p:tgtEl>
                                        <p:attrNameLst>
                                          <p:attrName>ppt_x</p:attrName>
                                        </p:attrNameLst>
                                      </p:cBhvr>
                                      <p:tavLst>
                                        <p:tav tm="0">
                                          <p:val>
                                            <p:strVal val="1+#ppt_w/2"/>
                                          </p:val>
                                        </p:tav>
                                        <p:tav tm="100000">
                                          <p:val>
                                            <p:strVal val="#ppt_x"/>
                                          </p:val>
                                        </p:tav>
                                      </p:tavLst>
                                    </p:anim>
                                    <p:anim calcmode="lin" valueType="num">
                                      <p:cBhvr additive="base">
                                        <p:cTn id="94"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nodeType="clickEffect">
                                  <p:stCondLst>
                                    <p:cond delay="0"/>
                                  </p:stCondLst>
                                  <p:childTnLst>
                                    <p:set>
                                      <p:cBhvr>
                                        <p:cTn id="98" dur="1" fill="hold">
                                          <p:stCondLst>
                                            <p:cond delay="0"/>
                                          </p:stCondLst>
                                        </p:cTn>
                                        <p:tgtEl>
                                          <p:spTgt spid="29"/>
                                        </p:tgtEl>
                                        <p:attrNameLst>
                                          <p:attrName>style.visibility</p:attrName>
                                        </p:attrNameLst>
                                      </p:cBhvr>
                                      <p:to>
                                        <p:strVal val="visible"/>
                                      </p:to>
                                    </p:set>
                                    <p:anim calcmode="lin" valueType="num">
                                      <p:cBhvr>
                                        <p:cTn id="99" dur="500" fill="hold"/>
                                        <p:tgtEl>
                                          <p:spTgt spid="29"/>
                                        </p:tgtEl>
                                        <p:attrNameLst>
                                          <p:attrName>ppt_w</p:attrName>
                                        </p:attrNameLst>
                                      </p:cBhvr>
                                      <p:tavLst>
                                        <p:tav tm="0">
                                          <p:val>
                                            <p:fltVal val="0"/>
                                          </p:val>
                                        </p:tav>
                                        <p:tav tm="100000">
                                          <p:val>
                                            <p:strVal val="#ppt_w"/>
                                          </p:val>
                                        </p:tav>
                                      </p:tavLst>
                                    </p:anim>
                                    <p:anim calcmode="lin" valueType="num">
                                      <p:cBhvr>
                                        <p:cTn id="100" dur="500" fill="hold"/>
                                        <p:tgtEl>
                                          <p:spTgt spid="29"/>
                                        </p:tgtEl>
                                        <p:attrNameLst>
                                          <p:attrName>ppt_h</p:attrName>
                                        </p:attrNameLst>
                                      </p:cBhvr>
                                      <p:tavLst>
                                        <p:tav tm="0">
                                          <p:val>
                                            <p:fltVal val="0"/>
                                          </p:val>
                                        </p:tav>
                                        <p:tav tm="100000">
                                          <p:val>
                                            <p:strVal val="#ppt_h"/>
                                          </p:val>
                                        </p:tav>
                                      </p:tavLst>
                                    </p:anim>
                                    <p:animEffect transition="in" filter="fade">
                                      <p:cBhvr>
                                        <p:cTn id="101" dur="500"/>
                                        <p:tgtEl>
                                          <p:spTgt spid="29"/>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nodeType="clickEffect">
                                  <p:stCondLst>
                                    <p:cond delay="0"/>
                                  </p:stCondLst>
                                  <p:childTnLst>
                                    <p:set>
                                      <p:cBhvr>
                                        <p:cTn id="105" dur="1" fill="hold">
                                          <p:stCondLst>
                                            <p:cond delay="0"/>
                                          </p:stCondLst>
                                        </p:cTn>
                                        <p:tgtEl>
                                          <p:spTgt spid="31"/>
                                        </p:tgtEl>
                                        <p:attrNameLst>
                                          <p:attrName>style.visibility</p:attrName>
                                        </p:attrNameLst>
                                      </p:cBhvr>
                                      <p:to>
                                        <p:strVal val="visible"/>
                                      </p:to>
                                    </p:set>
                                    <p:anim calcmode="lin" valueType="num">
                                      <p:cBhvr>
                                        <p:cTn id="106" dur="500" fill="hold"/>
                                        <p:tgtEl>
                                          <p:spTgt spid="31"/>
                                        </p:tgtEl>
                                        <p:attrNameLst>
                                          <p:attrName>ppt_w</p:attrName>
                                        </p:attrNameLst>
                                      </p:cBhvr>
                                      <p:tavLst>
                                        <p:tav tm="0">
                                          <p:val>
                                            <p:fltVal val="0"/>
                                          </p:val>
                                        </p:tav>
                                        <p:tav tm="100000">
                                          <p:val>
                                            <p:strVal val="#ppt_w"/>
                                          </p:val>
                                        </p:tav>
                                      </p:tavLst>
                                    </p:anim>
                                    <p:anim calcmode="lin" valueType="num">
                                      <p:cBhvr>
                                        <p:cTn id="107" dur="500" fill="hold"/>
                                        <p:tgtEl>
                                          <p:spTgt spid="31"/>
                                        </p:tgtEl>
                                        <p:attrNameLst>
                                          <p:attrName>ppt_h</p:attrName>
                                        </p:attrNameLst>
                                      </p:cBhvr>
                                      <p:tavLst>
                                        <p:tav tm="0">
                                          <p:val>
                                            <p:fltVal val="0"/>
                                          </p:val>
                                        </p:tav>
                                        <p:tav tm="100000">
                                          <p:val>
                                            <p:strVal val="#ppt_h"/>
                                          </p:val>
                                        </p:tav>
                                      </p:tavLst>
                                    </p:anim>
                                    <p:animEffect transition="in" filter="fade">
                                      <p:cBhvr>
                                        <p:cTn id="108" dur="500"/>
                                        <p:tgtEl>
                                          <p:spTgt spid="31"/>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nodeType="clickEffect">
                                  <p:stCondLst>
                                    <p:cond delay="0"/>
                                  </p:stCondLst>
                                  <p:childTnLst>
                                    <p:set>
                                      <p:cBhvr>
                                        <p:cTn id="112" dur="1" fill="hold">
                                          <p:stCondLst>
                                            <p:cond delay="0"/>
                                          </p:stCondLst>
                                        </p:cTn>
                                        <p:tgtEl>
                                          <p:spTgt spid="17"/>
                                        </p:tgtEl>
                                        <p:attrNameLst>
                                          <p:attrName>style.visibility</p:attrName>
                                        </p:attrNameLst>
                                      </p:cBhvr>
                                      <p:to>
                                        <p:strVal val="visible"/>
                                      </p:to>
                                    </p:set>
                                    <p:anim calcmode="lin" valueType="num">
                                      <p:cBhvr>
                                        <p:cTn id="113" dur="500" fill="hold"/>
                                        <p:tgtEl>
                                          <p:spTgt spid="17"/>
                                        </p:tgtEl>
                                        <p:attrNameLst>
                                          <p:attrName>ppt_w</p:attrName>
                                        </p:attrNameLst>
                                      </p:cBhvr>
                                      <p:tavLst>
                                        <p:tav tm="0">
                                          <p:val>
                                            <p:fltVal val="0"/>
                                          </p:val>
                                        </p:tav>
                                        <p:tav tm="100000">
                                          <p:val>
                                            <p:strVal val="#ppt_w"/>
                                          </p:val>
                                        </p:tav>
                                      </p:tavLst>
                                    </p:anim>
                                    <p:anim calcmode="lin" valueType="num">
                                      <p:cBhvr>
                                        <p:cTn id="114" dur="500" fill="hold"/>
                                        <p:tgtEl>
                                          <p:spTgt spid="17"/>
                                        </p:tgtEl>
                                        <p:attrNameLst>
                                          <p:attrName>ppt_h</p:attrName>
                                        </p:attrNameLst>
                                      </p:cBhvr>
                                      <p:tavLst>
                                        <p:tav tm="0">
                                          <p:val>
                                            <p:fltVal val="0"/>
                                          </p:val>
                                        </p:tav>
                                        <p:tav tm="100000">
                                          <p:val>
                                            <p:strVal val="#ppt_h"/>
                                          </p:val>
                                        </p:tav>
                                      </p:tavLst>
                                    </p:anim>
                                    <p:animEffect transition="in" filter="fade">
                                      <p:cBhvr>
                                        <p:cTn id="115" dur="500"/>
                                        <p:tgtEl>
                                          <p:spTgt spid="17"/>
                                        </p:tgtEl>
                                      </p:cBhvr>
                                    </p:animEffect>
                                  </p:childTnLst>
                                </p:cTn>
                              </p:par>
                            </p:childTnLst>
                          </p:cTn>
                        </p:par>
                        <p:par>
                          <p:cTn id="116" fill="hold">
                            <p:stCondLst>
                              <p:cond delay="500"/>
                            </p:stCondLst>
                            <p:childTnLst>
                              <p:par>
                                <p:cTn id="117" presetID="53" presetClass="entr" presetSubtype="16" fill="hold" grpId="0" nodeType="afterEffect">
                                  <p:stCondLst>
                                    <p:cond delay="0"/>
                                  </p:stCondLst>
                                  <p:childTnLst>
                                    <p:set>
                                      <p:cBhvr>
                                        <p:cTn id="118" dur="1" fill="hold">
                                          <p:stCondLst>
                                            <p:cond delay="0"/>
                                          </p:stCondLst>
                                        </p:cTn>
                                        <p:tgtEl>
                                          <p:spTgt spid="8"/>
                                        </p:tgtEl>
                                        <p:attrNameLst>
                                          <p:attrName>style.visibility</p:attrName>
                                        </p:attrNameLst>
                                      </p:cBhvr>
                                      <p:to>
                                        <p:strVal val="visible"/>
                                      </p:to>
                                    </p:set>
                                    <p:anim calcmode="lin" valueType="num">
                                      <p:cBhvr>
                                        <p:cTn id="119" dur="500" fill="hold"/>
                                        <p:tgtEl>
                                          <p:spTgt spid="8"/>
                                        </p:tgtEl>
                                        <p:attrNameLst>
                                          <p:attrName>ppt_w</p:attrName>
                                        </p:attrNameLst>
                                      </p:cBhvr>
                                      <p:tavLst>
                                        <p:tav tm="0">
                                          <p:val>
                                            <p:fltVal val="0"/>
                                          </p:val>
                                        </p:tav>
                                        <p:tav tm="100000">
                                          <p:val>
                                            <p:strVal val="#ppt_w"/>
                                          </p:val>
                                        </p:tav>
                                      </p:tavLst>
                                    </p:anim>
                                    <p:anim calcmode="lin" valueType="num">
                                      <p:cBhvr>
                                        <p:cTn id="120" dur="500" fill="hold"/>
                                        <p:tgtEl>
                                          <p:spTgt spid="8"/>
                                        </p:tgtEl>
                                        <p:attrNameLst>
                                          <p:attrName>ppt_h</p:attrName>
                                        </p:attrNameLst>
                                      </p:cBhvr>
                                      <p:tavLst>
                                        <p:tav tm="0">
                                          <p:val>
                                            <p:fltVal val="0"/>
                                          </p:val>
                                        </p:tav>
                                        <p:tav tm="100000">
                                          <p:val>
                                            <p:strVal val="#ppt_h"/>
                                          </p:val>
                                        </p:tav>
                                      </p:tavLst>
                                    </p:anim>
                                    <p:animEffect transition="in" filter="fade">
                                      <p:cBhvr>
                                        <p:cTn id="121" dur="500"/>
                                        <p:tgtEl>
                                          <p:spTgt spid="8"/>
                                        </p:tgtEl>
                                      </p:cBhvr>
                                    </p:animEffect>
                                  </p:childTnLst>
                                </p:cTn>
                              </p:par>
                              <p:par>
                                <p:cTn id="122" presetID="26" presetClass="emph" presetSubtype="0" fill="hold" grpId="1" nodeType="withEffect">
                                  <p:stCondLst>
                                    <p:cond delay="0"/>
                                  </p:stCondLst>
                                  <p:childTnLst>
                                    <p:animEffect transition="out" filter="fade">
                                      <p:cBhvr>
                                        <p:cTn id="123" dur="500" tmFilter="0, 0; .2, .5; .8, .5; 1, 0"/>
                                        <p:tgtEl>
                                          <p:spTgt spid="45"/>
                                        </p:tgtEl>
                                      </p:cBhvr>
                                    </p:animEffect>
                                    <p:animScale>
                                      <p:cBhvr>
                                        <p:cTn id="124" dur="250" autoRev="1" fill="hold"/>
                                        <p:tgtEl>
                                          <p:spTgt spid="45"/>
                                        </p:tgtEl>
                                      </p:cBhvr>
                                      <p:by x="105000" y="105000"/>
                                    </p:animScale>
                                  </p:childTnLst>
                                </p:cTn>
                              </p:par>
                            </p:childTnLst>
                          </p:cTn>
                        </p:par>
                      </p:childTnLst>
                    </p:cTn>
                  </p:par>
                  <p:par>
                    <p:cTn id="125" fill="hold">
                      <p:stCondLst>
                        <p:cond delay="indefinite"/>
                      </p:stCondLst>
                      <p:childTnLst>
                        <p:par>
                          <p:cTn id="126" fill="hold">
                            <p:stCondLst>
                              <p:cond delay="0"/>
                            </p:stCondLst>
                            <p:childTnLst>
                              <p:par>
                                <p:cTn id="127" presetID="53" presetClass="entr" presetSubtype="16" fill="hold" nodeType="clickEffect">
                                  <p:stCondLst>
                                    <p:cond delay="0"/>
                                  </p:stCondLst>
                                  <p:childTnLst>
                                    <p:set>
                                      <p:cBhvr>
                                        <p:cTn id="128" dur="1" fill="hold">
                                          <p:stCondLst>
                                            <p:cond delay="0"/>
                                          </p:stCondLst>
                                        </p:cTn>
                                        <p:tgtEl>
                                          <p:spTgt spid="19"/>
                                        </p:tgtEl>
                                        <p:attrNameLst>
                                          <p:attrName>style.visibility</p:attrName>
                                        </p:attrNameLst>
                                      </p:cBhvr>
                                      <p:to>
                                        <p:strVal val="visible"/>
                                      </p:to>
                                    </p:set>
                                    <p:anim calcmode="lin" valueType="num">
                                      <p:cBhvr>
                                        <p:cTn id="129" dur="500" fill="hold"/>
                                        <p:tgtEl>
                                          <p:spTgt spid="19"/>
                                        </p:tgtEl>
                                        <p:attrNameLst>
                                          <p:attrName>ppt_w</p:attrName>
                                        </p:attrNameLst>
                                      </p:cBhvr>
                                      <p:tavLst>
                                        <p:tav tm="0">
                                          <p:val>
                                            <p:fltVal val="0"/>
                                          </p:val>
                                        </p:tav>
                                        <p:tav tm="100000">
                                          <p:val>
                                            <p:strVal val="#ppt_w"/>
                                          </p:val>
                                        </p:tav>
                                      </p:tavLst>
                                    </p:anim>
                                    <p:anim calcmode="lin" valueType="num">
                                      <p:cBhvr>
                                        <p:cTn id="130" dur="500" fill="hold"/>
                                        <p:tgtEl>
                                          <p:spTgt spid="19"/>
                                        </p:tgtEl>
                                        <p:attrNameLst>
                                          <p:attrName>ppt_h</p:attrName>
                                        </p:attrNameLst>
                                      </p:cBhvr>
                                      <p:tavLst>
                                        <p:tav tm="0">
                                          <p:val>
                                            <p:fltVal val="0"/>
                                          </p:val>
                                        </p:tav>
                                        <p:tav tm="100000">
                                          <p:val>
                                            <p:strVal val="#ppt_h"/>
                                          </p:val>
                                        </p:tav>
                                      </p:tavLst>
                                    </p:anim>
                                    <p:animEffect transition="in" filter="fade">
                                      <p:cBhvr>
                                        <p:cTn id="131" dur="500"/>
                                        <p:tgtEl>
                                          <p:spTgt spid="19"/>
                                        </p:tgtEl>
                                      </p:cBhvr>
                                    </p:animEffect>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9"/>
                                        </p:tgtEl>
                                        <p:attrNameLst>
                                          <p:attrName>style.visibility</p:attrName>
                                        </p:attrNameLst>
                                      </p:cBhvr>
                                      <p:to>
                                        <p:strVal val="visible"/>
                                      </p:to>
                                    </p:set>
                                    <p:anim calcmode="lin" valueType="num">
                                      <p:cBhvr>
                                        <p:cTn id="135" dur="500" fill="hold"/>
                                        <p:tgtEl>
                                          <p:spTgt spid="9"/>
                                        </p:tgtEl>
                                        <p:attrNameLst>
                                          <p:attrName>ppt_w</p:attrName>
                                        </p:attrNameLst>
                                      </p:cBhvr>
                                      <p:tavLst>
                                        <p:tav tm="0">
                                          <p:val>
                                            <p:fltVal val="0"/>
                                          </p:val>
                                        </p:tav>
                                        <p:tav tm="100000">
                                          <p:val>
                                            <p:strVal val="#ppt_w"/>
                                          </p:val>
                                        </p:tav>
                                      </p:tavLst>
                                    </p:anim>
                                    <p:anim calcmode="lin" valueType="num">
                                      <p:cBhvr>
                                        <p:cTn id="136" dur="500" fill="hold"/>
                                        <p:tgtEl>
                                          <p:spTgt spid="9"/>
                                        </p:tgtEl>
                                        <p:attrNameLst>
                                          <p:attrName>ppt_h</p:attrName>
                                        </p:attrNameLst>
                                      </p:cBhvr>
                                      <p:tavLst>
                                        <p:tav tm="0">
                                          <p:val>
                                            <p:fltVal val="0"/>
                                          </p:val>
                                        </p:tav>
                                        <p:tav tm="100000">
                                          <p:val>
                                            <p:strVal val="#ppt_h"/>
                                          </p:val>
                                        </p:tav>
                                      </p:tavLst>
                                    </p:anim>
                                    <p:animEffect transition="in" filter="fade">
                                      <p:cBhvr>
                                        <p:cTn id="137" dur="500"/>
                                        <p:tgtEl>
                                          <p:spTgt spid="9"/>
                                        </p:tgtEl>
                                      </p:cBhvr>
                                    </p:animEffect>
                                  </p:childTnLst>
                                </p:cTn>
                              </p:par>
                              <p:par>
                                <p:cTn id="138" presetID="26" presetClass="emph" presetSubtype="0" fill="hold" grpId="1" nodeType="withEffect">
                                  <p:stCondLst>
                                    <p:cond delay="0"/>
                                  </p:stCondLst>
                                  <p:childTnLst>
                                    <p:animEffect transition="out" filter="fade">
                                      <p:cBhvr>
                                        <p:cTn id="139" dur="500" tmFilter="0, 0; .2, .5; .8, .5; 1, 0"/>
                                        <p:tgtEl>
                                          <p:spTgt spid="43"/>
                                        </p:tgtEl>
                                      </p:cBhvr>
                                    </p:animEffect>
                                    <p:animScale>
                                      <p:cBhvr>
                                        <p:cTn id="140" dur="250" autoRev="1" fill="hold"/>
                                        <p:tgtEl>
                                          <p:spTgt spid="43"/>
                                        </p:tgtEl>
                                      </p:cBhvr>
                                      <p:by x="105000" y="105000"/>
                                    </p:animScale>
                                  </p:childTnLst>
                                </p:cTn>
                              </p:par>
                            </p:childTnLst>
                          </p:cTn>
                        </p:par>
                        <p:par>
                          <p:cTn id="141" fill="hold">
                            <p:stCondLst>
                              <p:cond delay="1000"/>
                            </p:stCondLst>
                            <p:childTnLst>
                              <p:par>
                                <p:cTn id="142" presetID="2" presetClass="entr" presetSubtype="2" fill="hold" grpId="0" nodeType="afterEffect">
                                  <p:stCondLst>
                                    <p:cond delay="0"/>
                                  </p:stCondLst>
                                  <p:childTnLst>
                                    <p:set>
                                      <p:cBhvr>
                                        <p:cTn id="143" dur="1" fill="hold">
                                          <p:stCondLst>
                                            <p:cond delay="0"/>
                                          </p:stCondLst>
                                        </p:cTn>
                                        <p:tgtEl>
                                          <p:spTgt spid="34"/>
                                        </p:tgtEl>
                                        <p:attrNameLst>
                                          <p:attrName>style.visibility</p:attrName>
                                        </p:attrNameLst>
                                      </p:cBhvr>
                                      <p:to>
                                        <p:strVal val="visible"/>
                                      </p:to>
                                    </p:set>
                                    <p:anim calcmode="lin" valueType="num">
                                      <p:cBhvr additive="base">
                                        <p:cTn id="144" dur="500" fill="hold"/>
                                        <p:tgtEl>
                                          <p:spTgt spid="34"/>
                                        </p:tgtEl>
                                        <p:attrNameLst>
                                          <p:attrName>ppt_x</p:attrName>
                                        </p:attrNameLst>
                                      </p:cBhvr>
                                      <p:tavLst>
                                        <p:tav tm="0">
                                          <p:val>
                                            <p:strVal val="1+#ppt_w/2"/>
                                          </p:val>
                                        </p:tav>
                                        <p:tav tm="100000">
                                          <p:val>
                                            <p:strVal val="#ppt_x"/>
                                          </p:val>
                                        </p:tav>
                                      </p:tavLst>
                                    </p:anim>
                                    <p:anim calcmode="lin" valueType="num">
                                      <p:cBhvr additive="base">
                                        <p:cTn id="145"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53" presetClass="entr" presetSubtype="16" fill="hold" nodeType="clickEffect">
                                  <p:stCondLst>
                                    <p:cond delay="0"/>
                                  </p:stCondLst>
                                  <p:childTnLst>
                                    <p:set>
                                      <p:cBhvr>
                                        <p:cTn id="149" dur="1" fill="hold">
                                          <p:stCondLst>
                                            <p:cond delay="0"/>
                                          </p:stCondLst>
                                        </p:cTn>
                                        <p:tgtEl>
                                          <p:spTgt spid="35"/>
                                        </p:tgtEl>
                                        <p:attrNameLst>
                                          <p:attrName>style.visibility</p:attrName>
                                        </p:attrNameLst>
                                      </p:cBhvr>
                                      <p:to>
                                        <p:strVal val="visible"/>
                                      </p:to>
                                    </p:set>
                                    <p:anim calcmode="lin" valueType="num">
                                      <p:cBhvr>
                                        <p:cTn id="150" dur="500" fill="hold"/>
                                        <p:tgtEl>
                                          <p:spTgt spid="35"/>
                                        </p:tgtEl>
                                        <p:attrNameLst>
                                          <p:attrName>ppt_w</p:attrName>
                                        </p:attrNameLst>
                                      </p:cBhvr>
                                      <p:tavLst>
                                        <p:tav tm="0">
                                          <p:val>
                                            <p:fltVal val="0"/>
                                          </p:val>
                                        </p:tav>
                                        <p:tav tm="100000">
                                          <p:val>
                                            <p:strVal val="#ppt_w"/>
                                          </p:val>
                                        </p:tav>
                                      </p:tavLst>
                                    </p:anim>
                                    <p:anim calcmode="lin" valueType="num">
                                      <p:cBhvr>
                                        <p:cTn id="151" dur="500" fill="hold"/>
                                        <p:tgtEl>
                                          <p:spTgt spid="35"/>
                                        </p:tgtEl>
                                        <p:attrNameLst>
                                          <p:attrName>ppt_h</p:attrName>
                                        </p:attrNameLst>
                                      </p:cBhvr>
                                      <p:tavLst>
                                        <p:tav tm="0">
                                          <p:val>
                                            <p:fltVal val="0"/>
                                          </p:val>
                                        </p:tav>
                                        <p:tav tm="100000">
                                          <p:val>
                                            <p:strVal val="#ppt_h"/>
                                          </p:val>
                                        </p:tav>
                                      </p:tavLst>
                                    </p:anim>
                                    <p:animEffect transition="in" filter="fade">
                                      <p:cBhvr>
                                        <p:cTn id="152" dur="500"/>
                                        <p:tgtEl>
                                          <p:spTgt spid="35"/>
                                        </p:tgtEl>
                                      </p:cBhvr>
                                    </p:animEffect>
                                  </p:childTnLst>
                                </p:cTn>
                              </p:par>
                            </p:childTnLst>
                          </p:cTn>
                        </p:par>
                      </p:childTnLst>
                    </p:cTn>
                  </p:par>
                  <p:par>
                    <p:cTn id="153" fill="hold">
                      <p:stCondLst>
                        <p:cond delay="indefinite"/>
                      </p:stCondLst>
                      <p:childTnLst>
                        <p:par>
                          <p:cTn id="154" fill="hold">
                            <p:stCondLst>
                              <p:cond delay="0"/>
                            </p:stCondLst>
                            <p:childTnLst>
                              <p:par>
                                <p:cTn id="155" presetID="53" presetClass="entr" presetSubtype="16" fill="hold" nodeType="clickEffect">
                                  <p:stCondLst>
                                    <p:cond delay="0"/>
                                  </p:stCondLst>
                                  <p:childTnLst>
                                    <p:set>
                                      <p:cBhvr>
                                        <p:cTn id="156" dur="1" fill="hold">
                                          <p:stCondLst>
                                            <p:cond delay="0"/>
                                          </p:stCondLst>
                                        </p:cTn>
                                        <p:tgtEl>
                                          <p:spTgt spid="38"/>
                                        </p:tgtEl>
                                        <p:attrNameLst>
                                          <p:attrName>style.visibility</p:attrName>
                                        </p:attrNameLst>
                                      </p:cBhvr>
                                      <p:to>
                                        <p:strVal val="visible"/>
                                      </p:to>
                                    </p:set>
                                    <p:anim calcmode="lin" valueType="num">
                                      <p:cBhvr>
                                        <p:cTn id="157" dur="500" fill="hold"/>
                                        <p:tgtEl>
                                          <p:spTgt spid="38"/>
                                        </p:tgtEl>
                                        <p:attrNameLst>
                                          <p:attrName>ppt_w</p:attrName>
                                        </p:attrNameLst>
                                      </p:cBhvr>
                                      <p:tavLst>
                                        <p:tav tm="0">
                                          <p:val>
                                            <p:fltVal val="0"/>
                                          </p:val>
                                        </p:tav>
                                        <p:tav tm="100000">
                                          <p:val>
                                            <p:strVal val="#ppt_w"/>
                                          </p:val>
                                        </p:tav>
                                      </p:tavLst>
                                    </p:anim>
                                    <p:anim calcmode="lin" valueType="num">
                                      <p:cBhvr>
                                        <p:cTn id="158" dur="500" fill="hold"/>
                                        <p:tgtEl>
                                          <p:spTgt spid="38"/>
                                        </p:tgtEl>
                                        <p:attrNameLst>
                                          <p:attrName>ppt_h</p:attrName>
                                        </p:attrNameLst>
                                      </p:cBhvr>
                                      <p:tavLst>
                                        <p:tav tm="0">
                                          <p:val>
                                            <p:fltVal val="0"/>
                                          </p:val>
                                        </p:tav>
                                        <p:tav tm="100000">
                                          <p:val>
                                            <p:strVal val="#ppt_h"/>
                                          </p:val>
                                        </p:tav>
                                      </p:tavLst>
                                    </p:anim>
                                    <p:animEffect transition="in" filter="fade">
                                      <p:cBhvr>
                                        <p:cTn id="159" dur="500"/>
                                        <p:tgtEl>
                                          <p:spTgt spid="38"/>
                                        </p:tgtEl>
                                      </p:cBhvr>
                                    </p:animEffect>
                                  </p:childTnLst>
                                </p:cTn>
                              </p:par>
                            </p:childTnLst>
                          </p:cTn>
                        </p:par>
                      </p:childTnLst>
                    </p:cTn>
                  </p:par>
                  <p:par>
                    <p:cTn id="160" fill="hold">
                      <p:stCondLst>
                        <p:cond delay="indefinite"/>
                      </p:stCondLst>
                      <p:childTnLst>
                        <p:par>
                          <p:cTn id="161" fill="hold">
                            <p:stCondLst>
                              <p:cond delay="0"/>
                            </p:stCondLst>
                            <p:childTnLst>
                              <p:par>
                                <p:cTn id="162" presetID="53" presetClass="entr" presetSubtype="16" fill="hold" nodeType="clickEffect">
                                  <p:stCondLst>
                                    <p:cond delay="0"/>
                                  </p:stCondLst>
                                  <p:childTnLst>
                                    <p:set>
                                      <p:cBhvr>
                                        <p:cTn id="163" dur="1" fill="hold">
                                          <p:stCondLst>
                                            <p:cond delay="0"/>
                                          </p:stCondLst>
                                        </p:cTn>
                                        <p:tgtEl>
                                          <p:spTgt spid="21"/>
                                        </p:tgtEl>
                                        <p:attrNameLst>
                                          <p:attrName>style.visibility</p:attrName>
                                        </p:attrNameLst>
                                      </p:cBhvr>
                                      <p:to>
                                        <p:strVal val="visible"/>
                                      </p:to>
                                    </p:set>
                                    <p:anim calcmode="lin" valueType="num">
                                      <p:cBhvr>
                                        <p:cTn id="164" dur="500" fill="hold"/>
                                        <p:tgtEl>
                                          <p:spTgt spid="21"/>
                                        </p:tgtEl>
                                        <p:attrNameLst>
                                          <p:attrName>ppt_w</p:attrName>
                                        </p:attrNameLst>
                                      </p:cBhvr>
                                      <p:tavLst>
                                        <p:tav tm="0">
                                          <p:val>
                                            <p:fltVal val="0"/>
                                          </p:val>
                                        </p:tav>
                                        <p:tav tm="100000">
                                          <p:val>
                                            <p:strVal val="#ppt_w"/>
                                          </p:val>
                                        </p:tav>
                                      </p:tavLst>
                                    </p:anim>
                                    <p:anim calcmode="lin" valueType="num">
                                      <p:cBhvr>
                                        <p:cTn id="165" dur="500" fill="hold"/>
                                        <p:tgtEl>
                                          <p:spTgt spid="21"/>
                                        </p:tgtEl>
                                        <p:attrNameLst>
                                          <p:attrName>ppt_h</p:attrName>
                                        </p:attrNameLst>
                                      </p:cBhvr>
                                      <p:tavLst>
                                        <p:tav tm="0">
                                          <p:val>
                                            <p:fltVal val="0"/>
                                          </p:val>
                                        </p:tav>
                                        <p:tav tm="100000">
                                          <p:val>
                                            <p:strVal val="#ppt_h"/>
                                          </p:val>
                                        </p:tav>
                                      </p:tavLst>
                                    </p:anim>
                                    <p:animEffect transition="in" filter="fade">
                                      <p:cBhvr>
                                        <p:cTn id="166" dur="500"/>
                                        <p:tgtEl>
                                          <p:spTgt spid="21"/>
                                        </p:tgtEl>
                                      </p:cBhvr>
                                    </p:animEffect>
                                  </p:childTnLst>
                                </p:cTn>
                              </p:par>
                            </p:childTnLst>
                          </p:cTn>
                        </p:par>
                        <p:par>
                          <p:cTn id="167" fill="hold">
                            <p:stCondLst>
                              <p:cond delay="500"/>
                            </p:stCondLst>
                            <p:childTnLst>
                              <p:par>
                                <p:cTn id="168" presetID="53" presetClass="entr" presetSubtype="16" fill="hold" grpId="0" nodeType="afterEffect">
                                  <p:stCondLst>
                                    <p:cond delay="0"/>
                                  </p:stCondLst>
                                  <p:childTnLst>
                                    <p:set>
                                      <p:cBhvr>
                                        <p:cTn id="169" dur="1" fill="hold">
                                          <p:stCondLst>
                                            <p:cond delay="0"/>
                                          </p:stCondLst>
                                        </p:cTn>
                                        <p:tgtEl>
                                          <p:spTgt spid="11"/>
                                        </p:tgtEl>
                                        <p:attrNameLst>
                                          <p:attrName>style.visibility</p:attrName>
                                        </p:attrNameLst>
                                      </p:cBhvr>
                                      <p:to>
                                        <p:strVal val="visible"/>
                                      </p:to>
                                    </p:set>
                                    <p:anim calcmode="lin" valueType="num">
                                      <p:cBhvr>
                                        <p:cTn id="170" dur="500" fill="hold"/>
                                        <p:tgtEl>
                                          <p:spTgt spid="11"/>
                                        </p:tgtEl>
                                        <p:attrNameLst>
                                          <p:attrName>ppt_w</p:attrName>
                                        </p:attrNameLst>
                                      </p:cBhvr>
                                      <p:tavLst>
                                        <p:tav tm="0">
                                          <p:val>
                                            <p:fltVal val="0"/>
                                          </p:val>
                                        </p:tav>
                                        <p:tav tm="100000">
                                          <p:val>
                                            <p:strVal val="#ppt_w"/>
                                          </p:val>
                                        </p:tav>
                                      </p:tavLst>
                                    </p:anim>
                                    <p:anim calcmode="lin" valueType="num">
                                      <p:cBhvr>
                                        <p:cTn id="171" dur="500" fill="hold"/>
                                        <p:tgtEl>
                                          <p:spTgt spid="11"/>
                                        </p:tgtEl>
                                        <p:attrNameLst>
                                          <p:attrName>ppt_h</p:attrName>
                                        </p:attrNameLst>
                                      </p:cBhvr>
                                      <p:tavLst>
                                        <p:tav tm="0">
                                          <p:val>
                                            <p:fltVal val="0"/>
                                          </p:val>
                                        </p:tav>
                                        <p:tav tm="100000">
                                          <p:val>
                                            <p:strVal val="#ppt_h"/>
                                          </p:val>
                                        </p:tav>
                                      </p:tavLst>
                                    </p:anim>
                                    <p:animEffect transition="in" filter="fade">
                                      <p:cBhvr>
                                        <p:cTn id="172" dur="500"/>
                                        <p:tgtEl>
                                          <p:spTgt spid="11"/>
                                        </p:tgtEl>
                                      </p:cBhvr>
                                    </p:animEffect>
                                  </p:childTnLst>
                                </p:cTn>
                              </p:par>
                              <p:par>
                                <p:cTn id="173" presetID="26" presetClass="emph" presetSubtype="0" fill="hold" grpId="1" nodeType="withEffect">
                                  <p:stCondLst>
                                    <p:cond delay="0"/>
                                  </p:stCondLst>
                                  <p:childTnLst>
                                    <p:animEffect transition="out" filter="fade">
                                      <p:cBhvr>
                                        <p:cTn id="174" dur="500" tmFilter="0, 0; .2, .5; .8, .5; 1, 0"/>
                                        <p:tgtEl>
                                          <p:spTgt spid="46"/>
                                        </p:tgtEl>
                                      </p:cBhvr>
                                    </p:animEffect>
                                    <p:animScale>
                                      <p:cBhvr>
                                        <p:cTn id="175" dur="250" autoRev="1" fill="hold"/>
                                        <p:tgtEl>
                                          <p:spTgt spid="46"/>
                                        </p:tgtEl>
                                      </p:cBhvr>
                                      <p:by x="105000" y="105000"/>
                                    </p:animScale>
                                  </p:childTnLst>
                                </p:cTn>
                              </p:par>
                            </p:childTnLst>
                          </p:cTn>
                        </p:par>
                      </p:childTnLst>
                    </p:cTn>
                  </p:par>
                  <p:par>
                    <p:cTn id="176" fill="hold">
                      <p:stCondLst>
                        <p:cond delay="indefinite"/>
                      </p:stCondLst>
                      <p:childTnLst>
                        <p:par>
                          <p:cTn id="177" fill="hold">
                            <p:stCondLst>
                              <p:cond delay="0"/>
                            </p:stCondLst>
                            <p:childTnLst>
                              <p:par>
                                <p:cTn id="178" presetID="53" presetClass="entr" presetSubtype="16" fill="hold" nodeType="clickEffect">
                                  <p:stCondLst>
                                    <p:cond delay="0"/>
                                  </p:stCondLst>
                                  <p:childTnLst>
                                    <p:set>
                                      <p:cBhvr>
                                        <p:cTn id="179" dur="1" fill="hold">
                                          <p:stCondLst>
                                            <p:cond delay="0"/>
                                          </p:stCondLst>
                                        </p:cTn>
                                        <p:tgtEl>
                                          <p:spTgt spid="23"/>
                                        </p:tgtEl>
                                        <p:attrNameLst>
                                          <p:attrName>style.visibility</p:attrName>
                                        </p:attrNameLst>
                                      </p:cBhvr>
                                      <p:to>
                                        <p:strVal val="visible"/>
                                      </p:to>
                                    </p:set>
                                    <p:anim calcmode="lin" valueType="num">
                                      <p:cBhvr>
                                        <p:cTn id="180" dur="500" fill="hold"/>
                                        <p:tgtEl>
                                          <p:spTgt spid="23"/>
                                        </p:tgtEl>
                                        <p:attrNameLst>
                                          <p:attrName>ppt_w</p:attrName>
                                        </p:attrNameLst>
                                      </p:cBhvr>
                                      <p:tavLst>
                                        <p:tav tm="0">
                                          <p:val>
                                            <p:fltVal val="0"/>
                                          </p:val>
                                        </p:tav>
                                        <p:tav tm="100000">
                                          <p:val>
                                            <p:strVal val="#ppt_w"/>
                                          </p:val>
                                        </p:tav>
                                      </p:tavLst>
                                    </p:anim>
                                    <p:anim calcmode="lin" valueType="num">
                                      <p:cBhvr>
                                        <p:cTn id="181" dur="500" fill="hold"/>
                                        <p:tgtEl>
                                          <p:spTgt spid="23"/>
                                        </p:tgtEl>
                                        <p:attrNameLst>
                                          <p:attrName>ppt_h</p:attrName>
                                        </p:attrNameLst>
                                      </p:cBhvr>
                                      <p:tavLst>
                                        <p:tav tm="0">
                                          <p:val>
                                            <p:fltVal val="0"/>
                                          </p:val>
                                        </p:tav>
                                        <p:tav tm="100000">
                                          <p:val>
                                            <p:strVal val="#ppt_h"/>
                                          </p:val>
                                        </p:tav>
                                      </p:tavLst>
                                    </p:anim>
                                    <p:animEffect transition="in" filter="fade">
                                      <p:cBhvr>
                                        <p:cTn id="182" dur="500"/>
                                        <p:tgtEl>
                                          <p:spTgt spid="23"/>
                                        </p:tgtEl>
                                      </p:cBhvr>
                                    </p:animEffect>
                                  </p:childTnLst>
                                </p:cTn>
                              </p:par>
                            </p:childTnLst>
                          </p:cTn>
                        </p:par>
                        <p:par>
                          <p:cTn id="183" fill="hold">
                            <p:stCondLst>
                              <p:cond delay="500"/>
                            </p:stCondLst>
                            <p:childTnLst>
                              <p:par>
                                <p:cTn id="184" presetID="53" presetClass="entr" presetSubtype="16" fill="hold" grpId="0" nodeType="afterEffect">
                                  <p:stCondLst>
                                    <p:cond delay="0"/>
                                  </p:stCondLst>
                                  <p:childTnLst>
                                    <p:set>
                                      <p:cBhvr>
                                        <p:cTn id="185" dur="1" fill="hold">
                                          <p:stCondLst>
                                            <p:cond delay="0"/>
                                          </p:stCondLst>
                                        </p:cTn>
                                        <p:tgtEl>
                                          <p:spTgt spid="10"/>
                                        </p:tgtEl>
                                        <p:attrNameLst>
                                          <p:attrName>style.visibility</p:attrName>
                                        </p:attrNameLst>
                                      </p:cBhvr>
                                      <p:to>
                                        <p:strVal val="visible"/>
                                      </p:to>
                                    </p:set>
                                    <p:anim calcmode="lin" valueType="num">
                                      <p:cBhvr>
                                        <p:cTn id="186" dur="500" fill="hold"/>
                                        <p:tgtEl>
                                          <p:spTgt spid="10"/>
                                        </p:tgtEl>
                                        <p:attrNameLst>
                                          <p:attrName>ppt_w</p:attrName>
                                        </p:attrNameLst>
                                      </p:cBhvr>
                                      <p:tavLst>
                                        <p:tav tm="0">
                                          <p:val>
                                            <p:fltVal val="0"/>
                                          </p:val>
                                        </p:tav>
                                        <p:tav tm="100000">
                                          <p:val>
                                            <p:strVal val="#ppt_w"/>
                                          </p:val>
                                        </p:tav>
                                      </p:tavLst>
                                    </p:anim>
                                    <p:anim calcmode="lin" valueType="num">
                                      <p:cBhvr>
                                        <p:cTn id="187" dur="500" fill="hold"/>
                                        <p:tgtEl>
                                          <p:spTgt spid="10"/>
                                        </p:tgtEl>
                                        <p:attrNameLst>
                                          <p:attrName>ppt_h</p:attrName>
                                        </p:attrNameLst>
                                      </p:cBhvr>
                                      <p:tavLst>
                                        <p:tav tm="0">
                                          <p:val>
                                            <p:fltVal val="0"/>
                                          </p:val>
                                        </p:tav>
                                        <p:tav tm="100000">
                                          <p:val>
                                            <p:strVal val="#ppt_h"/>
                                          </p:val>
                                        </p:tav>
                                      </p:tavLst>
                                    </p:anim>
                                    <p:animEffect transition="in" filter="fade">
                                      <p:cBhvr>
                                        <p:cTn id="188" dur="500"/>
                                        <p:tgtEl>
                                          <p:spTgt spid="10"/>
                                        </p:tgtEl>
                                      </p:cBhvr>
                                    </p:animEffect>
                                  </p:childTnLst>
                                </p:cTn>
                              </p:par>
                            </p:childTnLst>
                          </p:cTn>
                        </p:par>
                        <p:par>
                          <p:cTn id="189" fill="hold">
                            <p:stCondLst>
                              <p:cond delay="1000"/>
                            </p:stCondLst>
                            <p:childTnLst>
                              <p:par>
                                <p:cTn id="190" presetID="2" presetClass="entr" presetSubtype="2" fill="hold" grpId="0" nodeType="afterEffect">
                                  <p:stCondLst>
                                    <p:cond delay="0"/>
                                  </p:stCondLst>
                                  <p:childTnLst>
                                    <p:set>
                                      <p:cBhvr>
                                        <p:cTn id="191" dur="1" fill="hold">
                                          <p:stCondLst>
                                            <p:cond delay="0"/>
                                          </p:stCondLst>
                                        </p:cTn>
                                        <p:tgtEl>
                                          <p:spTgt spid="41"/>
                                        </p:tgtEl>
                                        <p:attrNameLst>
                                          <p:attrName>style.visibility</p:attrName>
                                        </p:attrNameLst>
                                      </p:cBhvr>
                                      <p:to>
                                        <p:strVal val="visible"/>
                                      </p:to>
                                    </p:set>
                                    <p:anim calcmode="lin" valueType="num">
                                      <p:cBhvr additive="base">
                                        <p:cTn id="192" dur="500" fill="hold"/>
                                        <p:tgtEl>
                                          <p:spTgt spid="41"/>
                                        </p:tgtEl>
                                        <p:attrNameLst>
                                          <p:attrName>ppt_x</p:attrName>
                                        </p:attrNameLst>
                                      </p:cBhvr>
                                      <p:tavLst>
                                        <p:tav tm="0">
                                          <p:val>
                                            <p:strVal val="1+#ppt_w/2"/>
                                          </p:val>
                                        </p:tav>
                                        <p:tav tm="100000">
                                          <p:val>
                                            <p:strVal val="#ppt_x"/>
                                          </p:val>
                                        </p:tav>
                                      </p:tavLst>
                                    </p:anim>
                                    <p:anim calcmode="lin" valueType="num">
                                      <p:cBhvr additive="base">
                                        <p:cTn id="193"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194" fill="hold">
                      <p:stCondLst>
                        <p:cond delay="indefinite"/>
                      </p:stCondLst>
                      <p:childTnLst>
                        <p:par>
                          <p:cTn id="195" fill="hold">
                            <p:stCondLst>
                              <p:cond delay="0"/>
                            </p:stCondLst>
                            <p:childTnLst>
                              <p:par>
                                <p:cTn id="196" presetID="53" presetClass="entr" presetSubtype="16" fill="hold" nodeType="clickEffect">
                                  <p:stCondLst>
                                    <p:cond delay="0"/>
                                  </p:stCondLst>
                                  <p:childTnLst>
                                    <p:set>
                                      <p:cBhvr>
                                        <p:cTn id="197" dur="1" fill="hold">
                                          <p:stCondLst>
                                            <p:cond delay="0"/>
                                          </p:stCondLst>
                                        </p:cTn>
                                        <p:tgtEl>
                                          <p:spTgt spid="47"/>
                                        </p:tgtEl>
                                        <p:attrNameLst>
                                          <p:attrName>style.visibility</p:attrName>
                                        </p:attrNameLst>
                                      </p:cBhvr>
                                      <p:to>
                                        <p:strVal val="visible"/>
                                      </p:to>
                                    </p:set>
                                    <p:anim calcmode="lin" valueType="num">
                                      <p:cBhvr>
                                        <p:cTn id="198" dur="500" fill="hold"/>
                                        <p:tgtEl>
                                          <p:spTgt spid="47"/>
                                        </p:tgtEl>
                                        <p:attrNameLst>
                                          <p:attrName>ppt_w</p:attrName>
                                        </p:attrNameLst>
                                      </p:cBhvr>
                                      <p:tavLst>
                                        <p:tav tm="0">
                                          <p:val>
                                            <p:fltVal val="0"/>
                                          </p:val>
                                        </p:tav>
                                        <p:tav tm="100000">
                                          <p:val>
                                            <p:strVal val="#ppt_w"/>
                                          </p:val>
                                        </p:tav>
                                      </p:tavLst>
                                    </p:anim>
                                    <p:anim calcmode="lin" valueType="num">
                                      <p:cBhvr>
                                        <p:cTn id="199" dur="500" fill="hold"/>
                                        <p:tgtEl>
                                          <p:spTgt spid="47"/>
                                        </p:tgtEl>
                                        <p:attrNameLst>
                                          <p:attrName>ppt_h</p:attrName>
                                        </p:attrNameLst>
                                      </p:cBhvr>
                                      <p:tavLst>
                                        <p:tav tm="0">
                                          <p:val>
                                            <p:fltVal val="0"/>
                                          </p:val>
                                        </p:tav>
                                        <p:tav tm="100000">
                                          <p:val>
                                            <p:strVal val="#ppt_h"/>
                                          </p:val>
                                        </p:tav>
                                      </p:tavLst>
                                    </p:anim>
                                    <p:animEffect transition="in" filter="fade">
                                      <p:cBhvr>
                                        <p:cTn id="200" dur="500"/>
                                        <p:tgtEl>
                                          <p:spTgt spid="47"/>
                                        </p:tgtEl>
                                      </p:cBhvr>
                                    </p:animEffect>
                                  </p:childTnLst>
                                </p:cTn>
                              </p:par>
                            </p:childTnLst>
                          </p:cTn>
                        </p:par>
                      </p:childTnLst>
                    </p:cTn>
                  </p:par>
                  <p:par>
                    <p:cTn id="201" fill="hold">
                      <p:stCondLst>
                        <p:cond delay="indefinite"/>
                      </p:stCondLst>
                      <p:childTnLst>
                        <p:par>
                          <p:cTn id="202" fill="hold">
                            <p:stCondLst>
                              <p:cond delay="0"/>
                            </p:stCondLst>
                            <p:childTnLst>
                              <p:par>
                                <p:cTn id="203" presetID="53" presetClass="entr" presetSubtype="16" fill="hold" nodeType="clickEffect">
                                  <p:stCondLst>
                                    <p:cond delay="0"/>
                                  </p:stCondLst>
                                  <p:childTnLst>
                                    <p:set>
                                      <p:cBhvr>
                                        <p:cTn id="204" dur="1" fill="hold">
                                          <p:stCondLst>
                                            <p:cond delay="0"/>
                                          </p:stCondLst>
                                        </p:cTn>
                                        <p:tgtEl>
                                          <p:spTgt spid="49"/>
                                        </p:tgtEl>
                                        <p:attrNameLst>
                                          <p:attrName>style.visibility</p:attrName>
                                        </p:attrNameLst>
                                      </p:cBhvr>
                                      <p:to>
                                        <p:strVal val="visible"/>
                                      </p:to>
                                    </p:set>
                                    <p:anim calcmode="lin" valueType="num">
                                      <p:cBhvr>
                                        <p:cTn id="205" dur="500" fill="hold"/>
                                        <p:tgtEl>
                                          <p:spTgt spid="49"/>
                                        </p:tgtEl>
                                        <p:attrNameLst>
                                          <p:attrName>ppt_w</p:attrName>
                                        </p:attrNameLst>
                                      </p:cBhvr>
                                      <p:tavLst>
                                        <p:tav tm="0">
                                          <p:val>
                                            <p:fltVal val="0"/>
                                          </p:val>
                                        </p:tav>
                                        <p:tav tm="100000">
                                          <p:val>
                                            <p:strVal val="#ppt_w"/>
                                          </p:val>
                                        </p:tav>
                                      </p:tavLst>
                                    </p:anim>
                                    <p:anim calcmode="lin" valueType="num">
                                      <p:cBhvr>
                                        <p:cTn id="206" dur="500" fill="hold"/>
                                        <p:tgtEl>
                                          <p:spTgt spid="49"/>
                                        </p:tgtEl>
                                        <p:attrNameLst>
                                          <p:attrName>ppt_h</p:attrName>
                                        </p:attrNameLst>
                                      </p:cBhvr>
                                      <p:tavLst>
                                        <p:tav tm="0">
                                          <p:val>
                                            <p:fltVal val="0"/>
                                          </p:val>
                                        </p:tav>
                                        <p:tav tm="100000">
                                          <p:val>
                                            <p:strVal val="#ppt_h"/>
                                          </p:val>
                                        </p:tav>
                                      </p:tavLst>
                                    </p:anim>
                                    <p:animEffect transition="in" filter="fade">
                                      <p:cBhvr>
                                        <p:cTn id="207" dur="500"/>
                                        <p:tgtEl>
                                          <p:spTgt spid="49"/>
                                        </p:tgtEl>
                                      </p:cBhvr>
                                    </p:animEffect>
                                  </p:childTnLst>
                                </p:cTn>
                              </p:par>
                            </p:childTnLst>
                          </p:cTn>
                        </p:par>
                      </p:childTnLst>
                    </p:cTn>
                  </p:par>
                  <p:par>
                    <p:cTn id="208" fill="hold">
                      <p:stCondLst>
                        <p:cond delay="indefinite"/>
                      </p:stCondLst>
                      <p:childTnLst>
                        <p:par>
                          <p:cTn id="209" fill="hold">
                            <p:stCondLst>
                              <p:cond delay="0"/>
                            </p:stCondLst>
                            <p:childTnLst>
                              <p:par>
                                <p:cTn id="210" presetID="53" presetClass="entr" presetSubtype="16" fill="hold" nodeType="clickEffect">
                                  <p:stCondLst>
                                    <p:cond delay="0"/>
                                  </p:stCondLst>
                                  <p:childTnLst>
                                    <p:set>
                                      <p:cBhvr>
                                        <p:cTn id="211" dur="1" fill="hold">
                                          <p:stCondLst>
                                            <p:cond delay="0"/>
                                          </p:stCondLst>
                                        </p:cTn>
                                        <p:tgtEl>
                                          <p:spTgt spid="51"/>
                                        </p:tgtEl>
                                        <p:attrNameLst>
                                          <p:attrName>style.visibility</p:attrName>
                                        </p:attrNameLst>
                                      </p:cBhvr>
                                      <p:to>
                                        <p:strVal val="visible"/>
                                      </p:to>
                                    </p:set>
                                    <p:anim calcmode="lin" valueType="num">
                                      <p:cBhvr>
                                        <p:cTn id="212" dur="500" fill="hold"/>
                                        <p:tgtEl>
                                          <p:spTgt spid="51"/>
                                        </p:tgtEl>
                                        <p:attrNameLst>
                                          <p:attrName>ppt_w</p:attrName>
                                        </p:attrNameLst>
                                      </p:cBhvr>
                                      <p:tavLst>
                                        <p:tav tm="0">
                                          <p:val>
                                            <p:fltVal val="0"/>
                                          </p:val>
                                        </p:tav>
                                        <p:tav tm="100000">
                                          <p:val>
                                            <p:strVal val="#ppt_w"/>
                                          </p:val>
                                        </p:tav>
                                      </p:tavLst>
                                    </p:anim>
                                    <p:anim calcmode="lin" valueType="num">
                                      <p:cBhvr>
                                        <p:cTn id="213" dur="500" fill="hold"/>
                                        <p:tgtEl>
                                          <p:spTgt spid="51"/>
                                        </p:tgtEl>
                                        <p:attrNameLst>
                                          <p:attrName>ppt_h</p:attrName>
                                        </p:attrNameLst>
                                      </p:cBhvr>
                                      <p:tavLst>
                                        <p:tav tm="0">
                                          <p:val>
                                            <p:fltVal val="0"/>
                                          </p:val>
                                        </p:tav>
                                        <p:tav tm="100000">
                                          <p:val>
                                            <p:strVal val="#ppt_h"/>
                                          </p:val>
                                        </p:tav>
                                      </p:tavLst>
                                    </p:anim>
                                    <p:animEffect transition="in" filter="fade">
                                      <p:cBhvr>
                                        <p:cTn id="214" dur="500"/>
                                        <p:tgtEl>
                                          <p:spTgt spid="51"/>
                                        </p:tgtEl>
                                      </p:cBhvr>
                                    </p:animEffect>
                                  </p:childTnLst>
                                </p:cTn>
                              </p:par>
                            </p:childTnLst>
                          </p:cTn>
                        </p:par>
                      </p:childTnLst>
                    </p:cTn>
                  </p:par>
                  <p:par>
                    <p:cTn id="215" fill="hold">
                      <p:stCondLst>
                        <p:cond delay="indefinite"/>
                      </p:stCondLst>
                      <p:childTnLst>
                        <p:par>
                          <p:cTn id="216" fill="hold">
                            <p:stCondLst>
                              <p:cond delay="0"/>
                            </p:stCondLst>
                            <p:childTnLst>
                              <p:par>
                                <p:cTn id="217" presetID="2" presetClass="entr" presetSubtype="8" fill="hold" grpId="0" nodeType="clickEffect">
                                  <p:stCondLst>
                                    <p:cond delay="0"/>
                                  </p:stCondLst>
                                  <p:childTnLst>
                                    <p:set>
                                      <p:cBhvr>
                                        <p:cTn id="218" dur="1" fill="hold">
                                          <p:stCondLst>
                                            <p:cond delay="0"/>
                                          </p:stCondLst>
                                        </p:cTn>
                                        <p:tgtEl>
                                          <p:spTgt spid="53"/>
                                        </p:tgtEl>
                                        <p:attrNameLst>
                                          <p:attrName>style.visibility</p:attrName>
                                        </p:attrNameLst>
                                      </p:cBhvr>
                                      <p:to>
                                        <p:strVal val="visible"/>
                                      </p:to>
                                    </p:set>
                                    <p:anim calcmode="lin" valueType="num">
                                      <p:cBhvr additive="base">
                                        <p:cTn id="219" dur="500" fill="hold"/>
                                        <p:tgtEl>
                                          <p:spTgt spid="53"/>
                                        </p:tgtEl>
                                        <p:attrNameLst>
                                          <p:attrName>ppt_x</p:attrName>
                                        </p:attrNameLst>
                                      </p:cBhvr>
                                      <p:tavLst>
                                        <p:tav tm="0">
                                          <p:val>
                                            <p:strVal val="0-#ppt_w/2"/>
                                          </p:val>
                                        </p:tav>
                                        <p:tav tm="100000">
                                          <p:val>
                                            <p:strVal val="#ppt_x"/>
                                          </p:val>
                                        </p:tav>
                                      </p:tavLst>
                                    </p:anim>
                                    <p:anim calcmode="lin" valueType="num">
                                      <p:cBhvr additive="base">
                                        <p:cTn id="220" dur="500" fill="hold"/>
                                        <p:tgtEl>
                                          <p:spTgt spid="53"/>
                                        </p:tgtEl>
                                        <p:attrNameLst>
                                          <p:attrName>ppt_y</p:attrName>
                                        </p:attrNameLst>
                                      </p:cBhvr>
                                      <p:tavLst>
                                        <p:tav tm="0">
                                          <p:val>
                                            <p:strVal val="#ppt_y"/>
                                          </p:val>
                                        </p:tav>
                                        <p:tav tm="100000">
                                          <p:val>
                                            <p:strVal val="#ppt_y"/>
                                          </p:val>
                                        </p:tav>
                                      </p:tavLst>
                                    </p:anim>
                                  </p:childTnLst>
                                </p:cTn>
                              </p:par>
                              <p:par>
                                <p:cTn id="221" presetID="1" presetClass="entr" presetSubtype="0" fill="hold" grpId="0" nodeType="withEffect">
                                  <p:stCondLst>
                                    <p:cond delay="0"/>
                                  </p:stCondLst>
                                  <p:childTnLst>
                                    <p:set>
                                      <p:cBhvr>
                                        <p:cTn id="222" dur="1" fill="hold">
                                          <p:stCondLst>
                                            <p:cond delay="0"/>
                                          </p:stCondLst>
                                        </p:cTn>
                                        <p:tgtEl>
                                          <p:spTgt spid="65"/>
                                        </p:tgtEl>
                                        <p:attrNameLst>
                                          <p:attrName>style.visibility</p:attrName>
                                        </p:attrNameLst>
                                      </p:cBhvr>
                                      <p:to>
                                        <p:strVal val="visible"/>
                                      </p:to>
                                    </p:set>
                                  </p:childTnLst>
                                </p:cTn>
                              </p:par>
                              <p:par>
                                <p:cTn id="223" presetID="1" presetClass="exit" presetSubtype="0" fill="hold" nodeType="withEffect">
                                  <p:stCondLst>
                                    <p:cond delay="0"/>
                                  </p:stCondLst>
                                  <p:childTnLst>
                                    <p:set>
                                      <p:cBhvr>
                                        <p:cTn id="224" dur="1" fill="hold">
                                          <p:stCondLst>
                                            <p:cond delay="0"/>
                                          </p:stCondLst>
                                        </p:cTn>
                                        <p:tgtEl>
                                          <p:spTgt spid="29"/>
                                        </p:tgtEl>
                                        <p:attrNameLst>
                                          <p:attrName>style.visibility</p:attrName>
                                        </p:attrNameLst>
                                      </p:cBhvr>
                                      <p:to>
                                        <p:strVal val="hidden"/>
                                      </p:to>
                                    </p:set>
                                  </p:childTnLst>
                                </p:cTn>
                              </p:par>
                              <p:par>
                                <p:cTn id="225" presetID="1" presetClass="exit" presetSubtype="0" fill="hold" nodeType="withEffect">
                                  <p:stCondLst>
                                    <p:cond delay="0"/>
                                  </p:stCondLst>
                                  <p:childTnLst>
                                    <p:set>
                                      <p:cBhvr>
                                        <p:cTn id="226" dur="1" fill="hold">
                                          <p:stCondLst>
                                            <p:cond delay="0"/>
                                          </p:stCondLst>
                                        </p:cTn>
                                        <p:tgtEl>
                                          <p:spTgt spid="31"/>
                                        </p:tgtEl>
                                        <p:attrNameLst>
                                          <p:attrName>style.visibility</p:attrName>
                                        </p:attrNameLst>
                                      </p:cBhvr>
                                      <p:to>
                                        <p:strVal val="hidden"/>
                                      </p:to>
                                    </p:set>
                                  </p:childTnLst>
                                </p:cTn>
                              </p:par>
                              <p:par>
                                <p:cTn id="227" presetID="1" presetClass="exit" presetSubtype="0" fill="hold" nodeType="withEffect">
                                  <p:stCondLst>
                                    <p:cond delay="0"/>
                                  </p:stCondLst>
                                  <p:childTnLst>
                                    <p:set>
                                      <p:cBhvr>
                                        <p:cTn id="228" dur="1" fill="hold">
                                          <p:stCondLst>
                                            <p:cond delay="0"/>
                                          </p:stCondLst>
                                        </p:cTn>
                                        <p:tgtEl>
                                          <p:spTgt spid="35"/>
                                        </p:tgtEl>
                                        <p:attrNameLst>
                                          <p:attrName>style.visibility</p:attrName>
                                        </p:attrNameLst>
                                      </p:cBhvr>
                                      <p:to>
                                        <p:strVal val="hidden"/>
                                      </p:to>
                                    </p:set>
                                  </p:childTnLst>
                                </p:cTn>
                              </p:par>
                              <p:par>
                                <p:cTn id="229" presetID="1" presetClass="exit" presetSubtype="0" fill="hold" nodeType="withEffect">
                                  <p:stCondLst>
                                    <p:cond delay="0"/>
                                  </p:stCondLst>
                                  <p:childTnLst>
                                    <p:set>
                                      <p:cBhvr>
                                        <p:cTn id="230" dur="1" fill="hold">
                                          <p:stCondLst>
                                            <p:cond delay="0"/>
                                          </p:stCondLst>
                                        </p:cTn>
                                        <p:tgtEl>
                                          <p:spTgt spid="47"/>
                                        </p:tgtEl>
                                        <p:attrNameLst>
                                          <p:attrName>style.visibility</p:attrName>
                                        </p:attrNameLst>
                                      </p:cBhvr>
                                      <p:to>
                                        <p:strVal val="hidden"/>
                                      </p:to>
                                    </p:set>
                                  </p:childTnLst>
                                </p:cTn>
                              </p:par>
                              <p:par>
                                <p:cTn id="231" presetID="1" presetClass="exit" presetSubtype="0" fill="hold" nodeType="withEffect">
                                  <p:stCondLst>
                                    <p:cond delay="0"/>
                                  </p:stCondLst>
                                  <p:childTnLst>
                                    <p:set>
                                      <p:cBhvr>
                                        <p:cTn id="232" dur="1" fill="hold">
                                          <p:stCondLst>
                                            <p:cond delay="0"/>
                                          </p:stCondLst>
                                        </p:cTn>
                                        <p:tgtEl>
                                          <p:spTgt spid="49"/>
                                        </p:tgtEl>
                                        <p:attrNameLst>
                                          <p:attrName>style.visibility</p:attrName>
                                        </p:attrNameLst>
                                      </p:cBhvr>
                                      <p:to>
                                        <p:strVal val="hidden"/>
                                      </p:to>
                                    </p:set>
                                  </p:childTnLst>
                                </p:cTn>
                              </p:par>
                              <p:par>
                                <p:cTn id="233" presetID="1" presetClass="exit" presetSubtype="0" fill="hold" nodeType="withEffect">
                                  <p:stCondLst>
                                    <p:cond delay="0"/>
                                  </p:stCondLst>
                                  <p:childTnLst>
                                    <p:set>
                                      <p:cBhvr>
                                        <p:cTn id="234" dur="1" fill="hold">
                                          <p:stCondLst>
                                            <p:cond delay="0"/>
                                          </p:stCondLst>
                                        </p:cTn>
                                        <p:tgtEl>
                                          <p:spTgt spid="51"/>
                                        </p:tgtEl>
                                        <p:attrNameLst>
                                          <p:attrName>style.visibility</p:attrName>
                                        </p:attrNameLst>
                                      </p:cBhvr>
                                      <p:to>
                                        <p:strVal val="hidden"/>
                                      </p:to>
                                    </p:set>
                                  </p:childTnLst>
                                </p:cTn>
                              </p:par>
                              <p:par>
                                <p:cTn id="235" presetID="1" presetClass="exit" presetSubtype="0" fill="hold" nodeType="withEffect">
                                  <p:stCondLst>
                                    <p:cond delay="0"/>
                                  </p:stCondLst>
                                  <p:childTnLst>
                                    <p:set>
                                      <p:cBhvr>
                                        <p:cTn id="236" dur="1" fill="hold">
                                          <p:stCondLst>
                                            <p:cond delay="0"/>
                                          </p:stCondLst>
                                        </p:cTn>
                                        <p:tgtEl>
                                          <p:spTgt spid="38"/>
                                        </p:tgtEl>
                                        <p:attrNameLst>
                                          <p:attrName>style.visibility</p:attrName>
                                        </p:attrNameLst>
                                      </p:cBhvr>
                                      <p:to>
                                        <p:strVal val="hidden"/>
                                      </p:to>
                                    </p:set>
                                  </p:childTnLst>
                                </p:cTn>
                              </p:par>
                            </p:childTnLst>
                          </p:cTn>
                        </p:par>
                      </p:childTnLst>
                    </p:cTn>
                  </p:par>
                  <p:par>
                    <p:cTn id="237" fill="hold">
                      <p:stCondLst>
                        <p:cond delay="indefinite"/>
                      </p:stCondLst>
                      <p:childTnLst>
                        <p:par>
                          <p:cTn id="238" fill="hold">
                            <p:stCondLst>
                              <p:cond delay="0"/>
                            </p:stCondLst>
                            <p:childTnLst>
                              <p:par>
                                <p:cTn id="239" presetID="53" presetClass="entr" presetSubtype="16" fill="hold" nodeType="clickEffect">
                                  <p:stCondLst>
                                    <p:cond delay="0"/>
                                  </p:stCondLst>
                                  <p:childTnLst>
                                    <p:set>
                                      <p:cBhvr>
                                        <p:cTn id="240" dur="1" fill="hold">
                                          <p:stCondLst>
                                            <p:cond delay="0"/>
                                          </p:stCondLst>
                                        </p:cTn>
                                        <p:tgtEl>
                                          <p:spTgt spid="64"/>
                                        </p:tgtEl>
                                        <p:attrNameLst>
                                          <p:attrName>style.visibility</p:attrName>
                                        </p:attrNameLst>
                                      </p:cBhvr>
                                      <p:to>
                                        <p:strVal val="visible"/>
                                      </p:to>
                                    </p:set>
                                    <p:anim calcmode="lin" valueType="num">
                                      <p:cBhvr>
                                        <p:cTn id="241" dur="500" fill="hold"/>
                                        <p:tgtEl>
                                          <p:spTgt spid="64"/>
                                        </p:tgtEl>
                                        <p:attrNameLst>
                                          <p:attrName>ppt_w</p:attrName>
                                        </p:attrNameLst>
                                      </p:cBhvr>
                                      <p:tavLst>
                                        <p:tav tm="0">
                                          <p:val>
                                            <p:fltVal val="0"/>
                                          </p:val>
                                        </p:tav>
                                        <p:tav tm="100000">
                                          <p:val>
                                            <p:strVal val="#ppt_w"/>
                                          </p:val>
                                        </p:tav>
                                      </p:tavLst>
                                    </p:anim>
                                    <p:anim calcmode="lin" valueType="num">
                                      <p:cBhvr>
                                        <p:cTn id="242" dur="500" fill="hold"/>
                                        <p:tgtEl>
                                          <p:spTgt spid="64"/>
                                        </p:tgtEl>
                                        <p:attrNameLst>
                                          <p:attrName>ppt_h</p:attrName>
                                        </p:attrNameLst>
                                      </p:cBhvr>
                                      <p:tavLst>
                                        <p:tav tm="0">
                                          <p:val>
                                            <p:fltVal val="0"/>
                                          </p:val>
                                        </p:tav>
                                        <p:tav tm="100000">
                                          <p:val>
                                            <p:strVal val="#ppt_h"/>
                                          </p:val>
                                        </p:tav>
                                      </p:tavLst>
                                    </p:anim>
                                    <p:animEffect transition="in" filter="fade">
                                      <p:cBhvr>
                                        <p:cTn id="243" dur="500"/>
                                        <p:tgtEl>
                                          <p:spTgt spid="64"/>
                                        </p:tgtEl>
                                      </p:cBhvr>
                                    </p:animEffect>
                                  </p:childTnLst>
                                </p:cTn>
                              </p:par>
                            </p:childTnLst>
                          </p:cTn>
                        </p:par>
                      </p:childTnLst>
                    </p:cTn>
                  </p:par>
                  <p:par>
                    <p:cTn id="244" fill="hold">
                      <p:stCondLst>
                        <p:cond delay="indefinite"/>
                      </p:stCondLst>
                      <p:childTnLst>
                        <p:par>
                          <p:cTn id="245" fill="hold">
                            <p:stCondLst>
                              <p:cond delay="0"/>
                            </p:stCondLst>
                            <p:childTnLst>
                              <p:par>
                                <p:cTn id="246" presetID="1" presetClass="exit" presetSubtype="0" fill="hold" nodeType="clickEffect">
                                  <p:stCondLst>
                                    <p:cond delay="0"/>
                                  </p:stCondLst>
                                  <p:childTnLst>
                                    <p:set>
                                      <p:cBhvr>
                                        <p:cTn id="247" dur="1" fill="hold">
                                          <p:stCondLst>
                                            <p:cond delay="0"/>
                                          </p:stCondLst>
                                        </p:cTn>
                                        <p:tgtEl>
                                          <p:spTgt spid="64"/>
                                        </p:tgtEl>
                                        <p:attrNameLst>
                                          <p:attrName>style.visibility</p:attrName>
                                        </p:attrNameLst>
                                      </p:cBhvr>
                                      <p:to>
                                        <p:strVal val="hidden"/>
                                      </p:to>
                                    </p:set>
                                  </p:childTnLst>
                                </p:cTn>
                              </p:par>
                              <p:par>
                                <p:cTn id="248" presetID="53" presetClass="entr" presetSubtype="16" fill="hold" nodeType="withEffect">
                                  <p:stCondLst>
                                    <p:cond delay="0"/>
                                  </p:stCondLst>
                                  <p:childTnLst>
                                    <p:set>
                                      <p:cBhvr>
                                        <p:cTn id="249" dur="1" fill="hold">
                                          <p:stCondLst>
                                            <p:cond delay="0"/>
                                          </p:stCondLst>
                                        </p:cTn>
                                        <p:tgtEl>
                                          <p:spTgt spid="74"/>
                                        </p:tgtEl>
                                        <p:attrNameLst>
                                          <p:attrName>style.visibility</p:attrName>
                                        </p:attrNameLst>
                                      </p:cBhvr>
                                      <p:to>
                                        <p:strVal val="visible"/>
                                      </p:to>
                                    </p:set>
                                    <p:anim calcmode="lin" valueType="num">
                                      <p:cBhvr>
                                        <p:cTn id="250" dur="500" fill="hold"/>
                                        <p:tgtEl>
                                          <p:spTgt spid="74"/>
                                        </p:tgtEl>
                                        <p:attrNameLst>
                                          <p:attrName>ppt_w</p:attrName>
                                        </p:attrNameLst>
                                      </p:cBhvr>
                                      <p:tavLst>
                                        <p:tav tm="0">
                                          <p:val>
                                            <p:fltVal val="0"/>
                                          </p:val>
                                        </p:tav>
                                        <p:tav tm="100000">
                                          <p:val>
                                            <p:strVal val="#ppt_w"/>
                                          </p:val>
                                        </p:tav>
                                      </p:tavLst>
                                    </p:anim>
                                    <p:anim calcmode="lin" valueType="num">
                                      <p:cBhvr>
                                        <p:cTn id="251" dur="500" fill="hold"/>
                                        <p:tgtEl>
                                          <p:spTgt spid="74"/>
                                        </p:tgtEl>
                                        <p:attrNameLst>
                                          <p:attrName>ppt_h</p:attrName>
                                        </p:attrNameLst>
                                      </p:cBhvr>
                                      <p:tavLst>
                                        <p:tav tm="0">
                                          <p:val>
                                            <p:fltVal val="0"/>
                                          </p:val>
                                        </p:tav>
                                        <p:tav tm="100000">
                                          <p:val>
                                            <p:strVal val="#ppt_h"/>
                                          </p:val>
                                        </p:tav>
                                      </p:tavLst>
                                    </p:anim>
                                    <p:animEffect transition="in" filter="fade">
                                      <p:cBhvr>
                                        <p:cTn id="252" dur="500"/>
                                        <p:tgtEl>
                                          <p:spTgt spid="74"/>
                                        </p:tgtEl>
                                      </p:cBhvr>
                                    </p:animEffect>
                                  </p:childTnLst>
                                </p:cTn>
                              </p:par>
                            </p:childTnLst>
                          </p:cTn>
                        </p:par>
                      </p:childTnLst>
                    </p:cTn>
                  </p:par>
                  <p:par>
                    <p:cTn id="253" fill="hold">
                      <p:stCondLst>
                        <p:cond delay="indefinite"/>
                      </p:stCondLst>
                      <p:childTnLst>
                        <p:par>
                          <p:cTn id="254" fill="hold">
                            <p:stCondLst>
                              <p:cond delay="0"/>
                            </p:stCondLst>
                            <p:childTnLst>
                              <p:par>
                                <p:cTn id="255" presetID="1" presetClass="exit" presetSubtype="0" fill="hold" nodeType="clickEffect">
                                  <p:stCondLst>
                                    <p:cond delay="0"/>
                                  </p:stCondLst>
                                  <p:childTnLst>
                                    <p:set>
                                      <p:cBhvr>
                                        <p:cTn id="256" dur="1" fill="hold">
                                          <p:stCondLst>
                                            <p:cond delay="0"/>
                                          </p:stCondLst>
                                        </p:cTn>
                                        <p:tgtEl>
                                          <p:spTgt spid="74"/>
                                        </p:tgtEl>
                                        <p:attrNameLst>
                                          <p:attrName>style.visibility</p:attrName>
                                        </p:attrNameLst>
                                      </p:cBhvr>
                                      <p:to>
                                        <p:strVal val="hidden"/>
                                      </p:to>
                                    </p:set>
                                  </p:childTnLst>
                                </p:cTn>
                              </p:par>
                            </p:childTnLst>
                          </p:cTn>
                        </p:par>
                      </p:childTnLst>
                    </p:cTn>
                  </p:par>
                  <p:par>
                    <p:cTn id="257" fill="hold">
                      <p:stCondLst>
                        <p:cond delay="indefinite"/>
                      </p:stCondLst>
                      <p:childTnLst>
                        <p:par>
                          <p:cTn id="258" fill="hold">
                            <p:stCondLst>
                              <p:cond delay="0"/>
                            </p:stCondLst>
                            <p:childTnLst>
                              <p:par>
                                <p:cTn id="259" presetID="1" presetClass="entr" presetSubtype="0" fill="hold" grpId="0" nodeType="clickEffect">
                                  <p:stCondLst>
                                    <p:cond delay="0"/>
                                  </p:stCondLst>
                                  <p:childTnLst>
                                    <p:set>
                                      <p:cBhvr>
                                        <p:cTn id="260" dur="1" fill="hold">
                                          <p:stCondLst>
                                            <p:cond delay="0"/>
                                          </p:stCondLst>
                                        </p:cTn>
                                        <p:tgtEl>
                                          <p:spTgt spid="78"/>
                                        </p:tgtEl>
                                        <p:attrNameLst>
                                          <p:attrName>style.visibility</p:attrName>
                                        </p:attrNameLst>
                                      </p:cBhvr>
                                      <p:to>
                                        <p:strVal val="visible"/>
                                      </p:to>
                                    </p:set>
                                  </p:childTnLst>
                                </p:cTn>
                              </p:par>
                              <p:par>
                                <p:cTn id="261" presetID="2" presetClass="entr" presetSubtype="8" fill="hold" grpId="0" nodeType="withEffect">
                                  <p:stCondLst>
                                    <p:cond delay="0"/>
                                  </p:stCondLst>
                                  <p:childTnLst>
                                    <p:set>
                                      <p:cBhvr>
                                        <p:cTn id="262" dur="1" fill="hold">
                                          <p:stCondLst>
                                            <p:cond delay="0"/>
                                          </p:stCondLst>
                                        </p:cTn>
                                        <p:tgtEl>
                                          <p:spTgt spid="79"/>
                                        </p:tgtEl>
                                        <p:attrNameLst>
                                          <p:attrName>style.visibility</p:attrName>
                                        </p:attrNameLst>
                                      </p:cBhvr>
                                      <p:to>
                                        <p:strVal val="visible"/>
                                      </p:to>
                                    </p:set>
                                    <p:anim calcmode="lin" valueType="num">
                                      <p:cBhvr additive="base">
                                        <p:cTn id="263" dur="500" fill="hold"/>
                                        <p:tgtEl>
                                          <p:spTgt spid="79"/>
                                        </p:tgtEl>
                                        <p:attrNameLst>
                                          <p:attrName>ppt_x</p:attrName>
                                        </p:attrNameLst>
                                      </p:cBhvr>
                                      <p:tavLst>
                                        <p:tav tm="0">
                                          <p:val>
                                            <p:strVal val="0-#ppt_w/2"/>
                                          </p:val>
                                        </p:tav>
                                        <p:tav tm="100000">
                                          <p:val>
                                            <p:strVal val="#ppt_x"/>
                                          </p:val>
                                        </p:tav>
                                      </p:tavLst>
                                    </p:anim>
                                    <p:anim calcmode="lin" valueType="num">
                                      <p:cBhvr additive="base">
                                        <p:cTn id="264" dur="500" fill="hold"/>
                                        <p:tgtEl>
                                          <p:spTgt spid="79"/>
                                        </p:tgtEl>
                                        <p:attrNameLst>
                                          <p:attrName>ppt_y</p:attrName>
                                        </p:attrNameLst>
                                      </p:cBhvr>
                                      <p:tavLst>
                                        <p:tav tm="0">
                                          <p:val>
                                            <p:strVal val="#ppt_y"/>
                                          </p:val>
                                        </p:tav>
                                        <p:tav tm="100000">
                                          <p:val>
                                            <p:strVal val="#ppt_y"/>
                                          </p:val>
                                        </p:tav>
                                      </p:tavLst>
                                    </p:anim>
                                  </p:childTnLst>
                                </p:cTn>
                              </p:par>
                            </p:childTnLst>
                          </p:cTn>
                        </p:par>
                        <p:par>
                          <p:cTn id="265" fill="hold">
                            <p:stCondLst>
                              <p:cond delay="500"/>
                            </p:stCondLst>
                            <p:childTnLst>
                              <p:par>
                                <p:cTn id="266" presetID="53" presetClass="entr" presetSubtype="16" fill="hold" nodeType="afterEffect">
                                  <p:stCondLst>
                                    <p:cond delay="0"/>
                                  </p:stCondLst>
                                  <p:childTnLst>
                                    <p:set>
                                      <p:cBhvr>
                                        <p:cTn id="267" dur="1" fill="hold">
                                          <p:stCondLst>
                                            <p:cond delay="0"/>
                                          </p:stCondLst>
                                        </p:cTn>
                                        <p:tgtEl>
                                          <p:spTgt spid="81"/>
                                        </p:tgtEl>
                                        <p:attrNameLst>
                                          <p:attrName>style.visibility</p:attrName>
                                        </p:attrNameLst>
                                      </p:cBhvr>
                                      <p:to>
                                        <p:strVal val="visible"/>
                                      </p:to>
                                    </p:set>
                                    <p:anim calcmode="lin" valueType="num">
                                      <p:cBhvr>
                                        <p:cTn id="268" dur="500" fill="hold"/>
                                        <p:tgtEl>
                                          <p:spTgt spid="81"/>
                                        </p:tgtEl>
                                        <p:attrNameLst>
                                          <p:attrName>ppt_w</p:attrName>
                                        </p:attrNameLst>
                                      </p:cBhvr>
                                      <p:tavLst>
                                        <p:tav tm="0">
                                          <p:val>
                                            <p:fltVal val="0"/>
                                          </p:val>
                                        </p:tav>
                                        <p:tav tm="100000">
                                          <p:val>
                                            <p:strVal val="#ppt_w"/>
                                          </p:val>
                                        </p:tav>
                                      </p:tavLst>
                                    </p:anim>
                                    <p:anim calcmode="lin" valueType="num">
                                      <p:cBhvr>
                                        <p:cTn id="269" dur="500" fill="hold"/>
                                        <p:tgtEl>
                                          <p:spTgt spid="81"/>
                                        </p:tgtEl>
                                        <p:attrNameLst>
                                          <p:attrName>ppt_h</p:attrName>
                                        </p:attrNameLst>
                                      </p:cBhvr>
                                      <p:tavLst>
                                        <p:tav tm="0">
                                          <p:val>
                                            <p:fltVal val="0"/>
                                          </p:val>
                                        </p:tav>
                                        <p:tav tm="100000">
                                          <p:val>
                                            <p:strVal val="#ppt_h"/>
                                          </p:val>
                                        </p:tav>
                                      </p:tavLst>
                                    </p:anim>
                                    <p:animEffect transition="in" filter="fade">
                                      <p:cBhvr>
                                        <p:cTn id="270"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27" grpId="0" animBg="1"/>
      <p:bldP spid="34" grpId="0" animBg="1"/>
      <p:bldP spid="41" grpId="0" animBg="1"/>
      <p:bldP spid="42" grpId="0" animBg="1"/>
      <p:bldP spid="42" grpId="1" animBg="1"/>
      <p:bldP spid="43" grpId="0" animBg="1"/>
      <p:bldP spid="43" grpId="1" animBg="1"/>
      <p:bldP spid="44" grpId="0" animBg="1"/>
      <p:bldP spid="45" grpId="0" animBg="1"/>
      <p:bldP spid="45" grpId="1" animBg="1"/>
      <p:bldP spid="46" grpId="0" animBg="1"/>
      <p:bldP spid="46" grpId="1" animBg="1"/>
      <p:bldP spid="65" grpId="0" animBg="1"/>
      <p:bldP spid="53" grpId="0" animBg="1"/>
      <p:bldP spid="78" grpId="0" animBg="1"/>
      <p:bldP spid="7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3" name="TextBox 12"/>
          <p:cNvSpPr txBox="1"/>
          <p:nvPr/>
        </p:nvSpPr>
        <p:spPr>
          <a:xfrm>
            <a:off x="657224" y="1853986"/>
            <a:ext cx="4819651" cy="369332"/>
          </a:xfrm>
          <a:prstGeom prst="rect">
            <a:avLst/>
          </a:prstGeom>
          <a:noFill/>
          <a:ln w="19050">
            <a:solidFill>
              <a:srgbClr val="00B050"/>
            </a:solidFill>
          </a:ln>
        </p:spPr>
        <p:txBody>
          <a:bodyPr wrap="square" rtlCol="0">
            <a:spAutoFit/>
          </a:bodyPr>
          <a:lstStyle/>
          <a:p>
            <a:r>
              <a:rPr lang="en-CA" dirty="0"/>
              <a:t>What is the direction for this course.</a:t>
            </a:r>
          </a:p>
        </p:txBody>
      </p:sp>
      <p:sp>
        <p:nvSpPr>
          <p:cNvPr id="14" name="TextBox 13"/>
          <p:cNvSpPr txBox="1"/>
          <p:nvPr/>
        </p:nvSpPr>
        <p:spPr>
          <a:xfrm>
            <a:off x="657224" y="2483259"/>
            <a:ext cx="4819651" cy="369332"/>
          </a:xfrm>
          <a:prstGeom prst="rect">
            <a:avLst/>
          </a:prstGeom>
          <a:noFill/>
          <a:ln w="19050">
            <a:solidFill>
              <a:srgbClr val="00B050"/>
            </a:solidFill>
          </a:ln>
        </p:spPr>
        <p:txBody>
          <a:bodyPr wrap="square" rtlCol="0">
            <a:spAutoFit/>
          </a:bodyPr>
          <a:lstStyle/>
          <a:p>
            <a:r>
              <a:rPr lang="en-CA" dirty="0"/>
              <a:t>The Ribbons &amp; the Commands</a:t>
            </a:r>
          </a:p>
        </p:txBody>
      </p:sp>
      <p:sp>
        <p:nvSpPr>
          <p:cNvPr id="15" name="TextBox 14"/>
          <p:cNvSpPr txBox="1"/>
          <p:nvPr/>
        </p:nvSpPr>
        <p:spPr>
          <a:xfrm>
            <a:off x="652463" y="3112532"/>
            <a:ext cx="4819651" cy="369332"/>
          </a:xfrm>
          <a:prstGeom prst="rect">
            <a:avLst/>
          </a:prstGeom>
          <a:noFill/>
          <a:ln w="19050">
            <a:solidFill>
              <a:srgbClr val="00B050"/>
            </a:solidFill>
          </a:ln>
        </p:spPr>
        <p:txBody>
          <a:bodyPr wrap="square" rtlCol="0">
            <a:spAutoFit/>
          </a:bodyPr>
          <a:lstStyle/>
          <a:p>
            <a:r>
              <a:rPr lang="en-CA" dirty="0"/>
              <a:t>Some Relevant Definitions</a:t>
            </a:r>
          </a:p>
        </p:txBody>
      </p:sp>
      <p:sp>
        <p:nvSpPr>
          <p:cNvPr id="16" name="TextBox 15"/>
          <p:cNvSpPr txBox="1"/>
          <p:nvPr/>
        </p:nvSpPr>
        <p:spPr>
          <a:xfrm>
            <a:off x="652463" y="3741805"/>
            <a:ext cx="4819651" cy="369332"/>
          </a:xfrm>
          <a:prstGeom prst="rect">
            <a:avLst/>
          </a:prstGeom>
          <a:noFill/>
          <a:ln w="19050">
            <a:solidFill>
              <a:srgbClr val="00B050"/>
            </a:solidFill>
          </a:ln>
        </p:spPr>
        <p:txBody>
          <a:bodyPr wrap="square" rtlCol="0">
            <a:spAutoFit/>
          </a:bodyPr>
          <a:lstStyle/>
          <a:p>
            <a:r>
              <a:rPr lang="en-CA" dirty="0"/>
              <a:t>Connecting to MS Access Data</a:t>
            </a:r>
          </a:p>
        </p:txBody>
      </p:sp>
      <p:sp>
        <p:nvSpPr>
          <p:cNvPr id="17" name="TextBox 16"/>
          <p:cNvSpPr txBox="1"/>
          <p:nvPr/>
        </p:nvSpPr>
        <p:spPr>
          <a:xfrm>
            <a:off x="652462" y="4369695"/>
            <a:ext cx="4819651" cy="369332"/>
          </a:xfrm>
          <a:prstGeom prst="rect">
            <a:avLst/>
          </a:prstGeom>
          <a:noFill/>
          <a:ln w="19050">
            <a:solidFill>
              <a:srgbClr val="00B050"/>
            </a:solidFill>
          </a:ln>
        </p:spPr>
        <p:txBody>
          <a:bodyPr wrap="square" rtlCol="0">
            <a:spAutoFit/>
          </a:bodyPr>
          <a:lstStyle/>
          <a:p>
            <a:r>
              <a:rPr lang="en-CA" dirty="0"/>
              <a:t>Importing CSV Data</a:t>
            </a:r>
          </a:p>
        </p:txBody>
      </p:sp>
      <p:sp>
        <p:nvSpPr>
          <p:cNvPr id="18" name="TextBox 17"/>
          <p:cNvSpPr txBox="1"/>
          <p:nvPr/>
        </p:nvSpPr>
        <p:spPr>
          <a:xfrm>
            <a:off x="652462" y="4994196"/>
            <a:ext cx="4819651" cy="369332"/>
          </a:xfrm>
          <a:prstGeom prst="rect">
            <a:avLst/>
          </a:prstGeom>
          <a:noFill/>
          <a:ln w="19050">
            <a:solidFill>
              <a:srgbClr val="00B050"/>
            </a:solidFill>
          </a:ln>
        </p:spPr>
        <p:txBody>
          <a:bodyPr wrap="square" rtlCol="0">
            <a:spAutoFit/>
          </a:bodyPr>
          <a:lstStyle/>
          <a:p>
            <a:r>
              <a:rPr lang="en-CA" dirty="0"/>
              <a:t>Database Function &amp; an Exercise in Using Them</a:t>
            </a:r>
          </a:p>
        </p:txBody>
      </p:sp>
      <p:sp>
        <p:nvSpPr>
          <p:cNvPr id="23" name="TextBox 22"/>
          <p:cNvSpPr txBox="1"/>
          <p:nvPr/>
        </p:nvSpPr>
        <p:spPr>
          <a:xfrm>
            <a:off x="6653213" y="1853986"/>
            <a:ext cx="4819651" cy="369332"/>
          </a:xfrm>
          <a:prstGeom prst="rect">
            <a:avLst/>
          </a:prstGeom>
          <a:noFill/>
          <a:ln w="19050">
            <a:solidFill>
              <a:srgbClr val="00B050"/>
            </a:solidFill>
          </a:ln>
        </p:spPr>
        <p:txBody>
          <a:bodyPr wrap="square" rtlCol="0">
            <a:spAutoFit/>
          </a:bodyPr>
          <a:lstStyle/>
          <a:p>
            <a:r>
              <a:rPr lang="en-CA" dirty="0"/>
              <a:t>Sorting, Filtering and Restricting the Data</a:t>
            </a:r>
          </a:p>
        </p:txBody>
      </p:sp>
      <p:sp>
        <p:nvSpPr>
          <p:cNvPr id="28" name="TextBox 27"/>
          <p:cNvSpPr txBox="1"/>
          <p:nvPr/>
        </p:nvSpPr>
        <p:spPr>
          <a:xfrm>
            <a:off x="6653213" y="2483259"/>
            <a:ext cx="4819651" cy="369332"/>
          </a:xfrm>
          <a:prstGeom prst="rect">
            <a:avLst/>
          </a:prstGeom>
          <a:noFill/>
          <a:ln w="19050">
            <a:solidFill>
              <a:srgbClr val="00B050"/>
            </a:solidFill>
          </a:ln>
        </p:spPr>
        <p:txBody>
          <a:bodyPr wrap="square" rtlCol="0">
            <a:spAutoFit/>
          </a:bodyPr>
          <a:lstStyle/>
          <a:p>
            <a:r>
              <a:rPr lang="en-CA" dirty="0"/>
              <a:t>Categories of Functions Provided By Excel</a:t>
            </a:r>
          </a:p>
        </p:txBody>
      </p:sp>
      <p:sp>
        <p:nvSpPr>
          <p:cNvPr id="29" name="TextBox 28"/>
          <p:cNvSpPr txBox="1"/>
          <p:nvPr/>
        </p:nvSpPr>
        <p:spPr>
          <a:xfrm>
            <a:off x="6653213" y="3112532"/>
            <a:ext cx="4819651" cy="1754326"/>
          </a:xfrm>
          <a:prstGeom prst="rect">
            <a:avLst/>
          </a:prstGeom>
          <a:noFill/>
          <a:ln w="19050">
            <a:solidFill>
              <a:srgbClr val="00B050"/>
            </a:solidFill>
          </a:ln>
        </p:spPr>
        <p:txBody>
          <a:bodyPr wrap="square" rtlCol="0">
            <a:spAutoFit/>
          </a:bodyPr>
          <a:lstStyle/>
          <a:p>
            <a:r>
              <a:rPr lang="en-CA" dirty="0"/>
              <a:t>Exercise in Using:</a:t>
            </a:r>
          </a:p>
          <a:p>
            <a:endParaRPr lang="en-CA" dirty="0"/>
          </a:p>
          <a:p>
            <a:endParaRPr lang="en-CA" dirty="0"/>
          </a:p>
          <a:p>
            <a:endParaRPr lang="en-CA" dirty="0"/>
          </a:p>
          <a:p>
            <a:endParaRPr lang="en-CA" dirty="0"/>
          </a:p>
          <a:p>
            <a:endParaRPr lang="en-CA" dirty="0"/>
          </a:p>
        </p:txBody>
      </p:sp>
      <p:sp>
        <p:nvSpPr>
          <p:cNvPr id="30" name="Rectangle 29"/>
          <p:cNvSpPr/>
          <p:nvPr/>
        </p:nvSpPr>
        <p:spPr>
          <a:xfrm>
            <a:off x="6705600" y="3427480"/>
            <a:ext cx="4648200"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dirty="0">
                <a:solidFill>
                  <a:schemeClr val="tx1"/>
                </a:solidFill>
              </a:rPr>
              <a:t>Information Functions</a:t>
            </a:r>
          </a:p>
        </p:txBody>
      </p:sp>
      <p:sp>
        <p:nvSpPr>
          <p:cNvPr id="31" name="Rectangle 30"/>
          <p:cNvSpPr/>
          <p:nvPr/>
        </p:nvSpPr>
        <p:spPr>
          <a:xfrm>
            <a:off x="6705600" y="3687421"/>
            <a:ext cx="4648200"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dirty="0">
                <a:solidFill>
                  <a:schemeClr val="tx1"/>
                </a:solidFill>
              </a:rPr>
              <a:t>Logical Functions</a:t>
            </a:r>
          </a:p>
        </p:txBody>
      </p:sp>
      <p:sp>
        <p:nvSpPr>
          <p:cNvPr id="32" name="Rectangle 31"/>
          <p:cNvSpPr/>
          <p:nvPr/>
        </p:nvSpPr>
        <p:spPr>
          <a:xfrm>
            <a:off x="6705600" y="3953224"/>
            <a:ext cx="4648200"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dirty="0">
                <a:solidFill>
                  <a:schemeClr val="tx1"/>
                </a:solidFill>
              </a:rPr>
              <a:t>Math Functions</a:t>
            </a:r>
          </a:p>
        </p:txBody>
      </p:sp>
      <p:sp>
        <p:nvSpPr>
          <p:cNvPr id="33" name="Rectangle 32"/>
          <p:cNvSpPr/>
          <p:nvPr/>
        </p:nvSpPr>
        <p:spPr>
          <a:xfrm>
            <a:off x="6705600" y="4230832"/>
            <a:ext cx="4648200"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dirty="0">
                <a:solidFill>
                  <a:schemeClr val="tx1"/>
                </a:solidFill>
              </a:rPr>
              <a:t>Statistical Functions</a:t>
            </a:r>
          </a:p>
        </p:txBody>
      </p:sp>
      <p:sp>
        <p:nvSpPr>
          <p:cNvPr id="34" name="Rectangle 33"/>
          <p:cNvSpPr/>
          <p:nvPr/>
        </p:nvSpPr>
        <p:spPr>
          <a:xfrm>
            <a:off x="6705600" y="4501946"/>
            <a:ext cx="4648200"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dirty="0">
                <a:solidFill>
                  <a:schemeClr val="tx1"/>
                </a:solidFill>
              </a:rPr>
              <a:t>Text Functions</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1000" fill="hold"/>
                                        <p:tgtEl>
                                          <p:spTgt spid="13"/>
                                        </p:tgtEl>
                                        <p:attrNameLst>
                                          <p:attrName>ppt_w</p:attrName>
                                        </p:attrNameLst>
                                      </p:cBhvr>
                                      <p:tavLst>
                                        <p:tav tm="0">
                                          <p:val>
                                            <p:fltVal val="0"/>
                                          </p:val>
                                        </p:tav>
                                        <p:tav tm="100000">
                                          <p:val>
                                            <p:strVal val="#ppt_w"/>
                                          </p:val>
                                        </p:tav>
                                      </p:tavLst>
                                    </p:anim>
                                    <p:anim calcmode="lin" valueType="num">
                                      <p:cBhvr>
                                        <p:cTn id="19" dur="1000" fill="hold"/>
                                        <p:tgtEl>
                                          <p:spTgt spid="13"/>
                                        </p:tgtEl>
                                        <p:attrNameLst>
                                          <p:attrName>ppt_h</p:attrName>
                                        </p:attrNameLst>
                                      </p:cBhvr>
                                      <p:tavLst>
                                        <p:tav tm="0">
                                          <p:val>
                                            <p:fltVal val="0"/>
                                          </p:val>
                                        </p:tav>
                                        <p:tav tm="100000">
                                          <p:val>
                                            <p:strVal val="#ppt_h"/>
                                          </p:val>
                                        </p:tav>
                                      </p:tavLst>
                                    </p:anim>
                                    <p:anim calcmode="lin" valueType="num">
                                      <p:cBhvr>
                                        <p:cTn id="20" dur="1000" fill="hold"/>
                                        <p:tgtEl>
                                          <p:spTgt spid="13"/>
                                        </p:tgtEl>
                                        <p:attrNameLst>
                                          <p:attrName>style.rotation</p:attrName>
                                        </p:attrNameLst>
                                      </p:cBhvr>
                                      <p:tavLst>
                                        <p:tav tm="0">
                                          <p:val>
                                            <p:fltVal val="90"/>
                                          </p:val>
                                        </p:tav>
                                        <p:tav tm="100000">
                                          <p:val>
                                            <p:fltVal val="0"/>
                                          </p:val>
                                        </p:tav>
                                      </p:tavLst>
                                    </p:anim>
                                    <p:animEffect transition="in" filter="fade">
                                      <p:cBhvr>
                                        <p:cTn id="21" dur="10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1000" fill="hold"/>
                                        <p:tgtEl>
                                          <p:spTgt spid="14"/>
                                        </p:tgtEl>
                                        <p:attrNameLst>
                                          <p:attrName>ppt_w</p:attrName>
                                        </p:attrNameLst>
                                      </p:cBhvr>
                                      <p:tavLst>
                                        <p:tav tm="0">
                                          <p:val>
                                            <p:fltVal val="0"/>
                                          </p:val>
                                        </p:tav>
                                        <p:tav tm="100000">
                                          <p:val>
                                            <p:strVal val="#ppt_w"/>
                                          </p:val>
                                        </p:tav>
                                      </p:tavLst>
                                    </p:anim>
                                    <p:anim calcmode="lin" valueType="num">
                                      <p:cBhvr>
                                        <p:cTn id="27" dur="1000" fill="hold"/>
                                        <p:tgtEl>
                                          <p:spTgt spid="14"/>
                                        </p:tgtEl>
                                        <p:attrNameLst>
                                          <p:attrName>ppt_h</p:attrName>
                                        </p:attrNameLst>
                                      </p:cBhvr>
                                      <p:tavLst>
                                        <p:tav tm="0">
                                          <p:val>
                                            <p:fltVal val="0"/>
                                          </p:val>
                                        </p:tav>
                                        <p:tav tm="100000">
                                          <p:val>
                                            <p:strVal val="#ppt_h"/>
                                          </p:val>
                                        </p:tav>
                                      </p:tavLst>
                                    </p:anim>
                                    <p:anim calcmode="lin" valueType="num">
                                      <p:cBhvr>
                                        <p:cTn id="28" dur="1000" fill="hold"/>
                                        <p:tgtEl>
                                          <p:spTgt spid="14"/>
                                        </p:tgtEl>
                                        <p:attrNameLst>
                                          <p:attrName>style.rotation</p:attrName>
                                        </p:attrNameLst>
                                      </p:cBhvr>
                                      <p:tavLst>
                                        <p:tav tm="0">
                                          <p:val>
                                            <p:fltVal val="90"/>
                                          </p:val>
                                        </p:tav>
                                        <p:tav tm="100000">
                                          <p:val>
                                            <p:fltVal val="0"/>
                                          </p:val>
                                        </p:tav>
                                      </p:tavLst>
                                    </p:anim>
                                    <p:animEffect transition="in" filter="fade">
                                      <p:cBhvr>
                                        <p:cTn id="29" dur="10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1000" fill="hold"/>
                                        <p:tgtEl>
                                          <p:spTgt spid="15"/>
                                        </p:tgtEl>
                                        <p:attrNameLst>
                                          <p:attrName>ppt_w</p:attrName>
                                        </p:attrNameLst>
                                      </p:cBhvr>
                                      <p:tavLst>
                                        <p:tav tm="0">
                                          <p:val>
                                            <p:fltVal val="0"/>
                                          </p:val>
                                        </p:tav>
                                        <p:tav tm="100000">
                                          <p:val>
                                            <p:strVal val="#ppt_w"/>
                                          </p:val>
                                        </p:tav>
                                      </p:tavLst>
                                    </p:anim>
                                    <p:anim calcmode="lin" valueType="num">
                                      <p:cBhvr>
                                        <p:cTn id="35" dur="1000" fill="hold"/>
                                        <p:tgtEl>
                                          <p:spTgt spid="15"/>
                                        </p:tgtEl>
                                        <p:attrNameLst>
                                          <p:attrName>ppt_h</p:attrName>
                                        </p:attrNameLst>
                                      </p:cBhvr>
                                      <p:tavLst>
                                        <p:tav tm="0">
                                          <p:val>
                                            <p:fltVal val="0"/>
                                          </p:val>
                                        </p:tav>
                                        <p:tav tm="100000">
                                          <p:val>
                                            <p:strVal val="#ppt_h"/>
                                          </p:val>
                                        </p:tav>
                                      </p:tavLst>
                                    </p:anim>
                                    <p:anim calcmode="lin" valueType="num">
                                      <p:cBhvr>
                                        <p:cTn id="36" dur="1000" fill="hold"/>
                                        <p:tgtEl>
                                          <p:spTgt spid="15"/>
                                        </p:tgtEl>
                                        <p:attrNameLst>
                                          <p:attrName>style.rotation</p:attrName>
                                        </p:attrNameLst>
                                      </p:cBhvr>
                                      <p:tavLst>
                                        <p:tav tm="0">
                                          <p:val>
                                            <p:fltVal val="90"/>
                                          </p:val>
                                        </p:tav>
                                        <p:tav tm="100000">
                                          <p:val>
                                            <p:fltVal val="0"/>
                                          </p:val>
                                        </p:tav>
                                      </p:tavLst>
                                    </p:anim>
                                    <p:animEffect transition="in" filter="fade">
                                      <p:cBhvr>
                                        <p:cTn id="37" dur="10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90"/>
                                          </p:val>
                                        </p:tav>
                                        <p:tav tm="100000">
                                          <p:val>
                                            <p:fltVal val="0"/>
                                          </p:val>
                                        </p:tav>
                                      </p:tavLst>
                                    </p:anim>
                                    <p:animEffect transition="in" filter="fade">
                                      <p:cBhvr>
                                        <p:cTn id="45" dur="10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p:cTn id="50" dur="1000" fill="hold"/>
                                        <p:tgtEl>
                                          <p:spTgt spid="17"/>
                                        </p:tgtEl>
                                        <p:attrNameLst>
                                          <p:attrName>ppt_w</p:attrName>
                                        </p:attrNameLst>
                                      </p:cBhvr>
                                      <p:tavLst>
                                        <p:tav tm="0">
                                          <p:val>
                                            <p:fltVal val="0"/>
                                          </p:val>
                                        </p:tav>
                                        <p:tav tm="100000">
                                          <p:val>
                                            <p:strVal val="#ppt_w"/>
                                          </p:val>
                                        </p:tav>
                                      </p:tavLst>
                                    </p:anim>
                                    <p:anim calcmode="lin" valueType="num">
                                      <p:cBhvr>
                                        <p:cTn id="51" dur="1000" fill="hold"/>
                                        <p:tgtEl>
                                          <p:spTgt spid="17"/>
                                        </p:tgtEl>
                                        <p:attrNameLst>
                                          <p:attrName>ppt_h</p:attrName>
                                        </p:attrNameLst>
                                      </p:cBhvr>
                                      <p:tavLst>
                                        <p:tav tm="0">
                                          <p:val>
                                            <p:fltVal val="0"/>
                                          </p:val>
                                        </p:tav>
                                        <p:tav tm="100000">
                                          <p:val>
                                            <p:strVal val="#ppt_h"/>
                                          </p:val>
                                        </p:tav>
                                      </p:tavLst>
                                    </p:anim>
                                    <p:anim calcmode="lin" valueType="num">
                                      <p:cBhvr>
                                        <p:cTn id="52" dur="1000" fill="hold"/>
                                        <p:tgtEl>
                                          <p:spTgt spid="17"/>
                                        </p:tgtEl>
                                        <p:attrNameLst>
                                          <p:attrName>style.rotation</p:attrName>
                                        </p:attrNameLst>
                                      </p:cBhvr>
                                      <p:tavLst>
                                        <p:tav tm="0">
                                          <p:val>
                                            <p:fltVal val="90"/>
                                          </p:val>
                                        </p:tav>
                                        <p:tav tm="100000">
                                          <p:val>
                                            <p:fltVal val="0"/>
                                          </p:val>
                                        </p:tav>
                                      </p:tavLst>
                                    </p:anim>
                                    <p:animEffect transition="in" filter="fade">
                                      <p:cBhvr>
                                        <p:cTn id="53" dur="10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p:cTn id="58" dur="1000" fill="hold"/>
                                        <p:tgtEl>
                                          <p:spTgt spid="18"/>
                                        </p:tgtEl>
                                        <p:attrNameLst>
                                          <p:attrName>ppt_w</p:attrName>
                                        </p:attrNameLst>
                                      </p:cBhvr>
                                      <p:tavLst>
                                        <p:tav tm="0">
                                          <p:val>
                                            <p:fltVal val="0"/>
                                          </p:val>
                                        </p:tav>
                                        <p:tav tm="100000">
                                          <p:val>
                                            <p:strVal val="#ppt_w"/>
                                          </p:val>
                                        </p:tav>
                                      </p:tavLst>
                                    </p:anim>
                                    <p:anim calcmode="lin" valueType="num">
                                      <p:cBhvr>
                                        <p:cTn id="59" dur="1000" fill="hold"/>
                                        <p:tgtEl>
                                          <p:spTgt spid="18"/>
                                        </p:tgtEl>
                                        <p:attrNameLst>
                                          <p:attrName>ppt_h</p:attrName>
                                        </p:attrNameLst>
                                      </p:cBhvr>
                                      <p:tavLst>
                                        <p:tav tm="0">
                                          <p:val>
                                            <p:fltVal val="0"/>
                                          </p:val>
                                        </p:tav>
                                        <p:tav tm="100000">
                                          <p:val>
                                            <p:strVal val="#ppt_h"/>
                                          </p:val>
                                        </p:tav>
                                      </p:tavLst>
                                    </p:anim>
                                    <p:anim calcmode="lin" valueType="num">
                                      <p:cBhvr>
                                        <p:cTn id="60" dur="1000" fill="hold"/>
                                        <p:tgtEl>
                                          <p:spTgt spid="18"/>
                                        </p:tgtEl>
                                        <p:attrNameLst>
                                          <p:attrName>style.rotation</p:attrName>
                                        </p:attrNameLst>
                                      </p:cBhvr>
                                      <p:tavLst>
                                        <p:tav tm="0">
                                          <p:val>
                                            <p:fltVal val="90"/>
                                          </p:val>
                                        </p:tav>
                                        <p:tav tm="100000">
                                          <p:val>
                                            <p:fltVal val="0"/>
                                          </p:val>
                                        </p:tav>
                                      </p:tavLst>
                                    </p:anim>
                                    <p:animEffect transition="in" filter="fade">
                                      <p:cBhvr>
                                        <p:cTn id="61" dur="10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31" presetClass="entr" presetSubtype="0"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 calcmode="lin" valueType="num">
                                      <p:cBhvr>
                                        <p:cTn id="66" dur="1000" fill="hold"/>
                                        <p:tgtEl>
                                          <p:spTgt spid="23"/>
                                        </p:tgtEl>
                                        <p:attrNameLst>
                                          <p:attrName>ppt_w</p:attrName>
                                        </p:attrNameLst>
                                      </p:cBhvr>
                                      <p:tavLst>
                                        <p:tav tm="0">
                                          <p:val>
                                            <p:fltVal val="0"/>
                                          </p:val>
                                        </p:tav>
                                        <p:tav tm="100000">
                                          <p:val>
                                            <p:strVal val="#ppt_w"/>
                                          </p:val>
                                        </p:tav>
                                      </p:tavLst>
                                    </p:anim>
                                    <p:anim calcmode="lin" valueType="num">
                                      <p:cBhvr>
                                        <p:cTn id="67" dur="1000" fill="hold"/>
                                        <p:tgtEl>
                                          <p:spTgt spid="23"/>
                                        </p:tgtEl>
                                        <p:attrNameLst>
                                          <p:attrName>ppt_h</p:attrName>
                                        </p:attrNameLst>
                                      </p:cBhvr>
                                      <p:tavLst>
                                        <p:tav tm="0">
                                          <p:val>
                                            <p:fltVal val="0"/>
                                          </p:val>
                                        </p:tav>
                                        <p:tav tm="100000">
                                          <p:val>
                                            <p:strVal val="#ppt_h"/>
                                          </p:val>
                                        </p:tav>
                                      </p:tavLst>
                                    </p:anim>
                                    <p:anim calcmode="lin" valueType="num">
                                      <p:cBhvr>
                                        <p:cTn id="68" dur="1000" fill="hold"/>
                                        <p:tgtEl>
                                          <p:spTgt spid="23"/>
                                        </p:tgtEl>
                                        <p:attrNameLst>
                                          <p:attrName>style.rotation</p:attrName>
                                        </p:attrNameLst>
                                      </p:cBhvr>
                                      <p:tavLst>
                                        <p:tav tm="0">
                                          <p:val>
                                            <p:fltVal val="90"/>
                                          </p:val>
                                        </p:tav>
                                        <p:tav tm="100000">
                                          <p:val>
                                            <p:fltVal val="0"/>
                                          </p:val>
                                        </p:tav>
                                      </p:tavLst>
                                    </p:anim>
                                    <p:animEffect transition="in" filter="fade">
                                      <p:cBhvr>
                                        <p:cTn id="69" dur="10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grpId="0" nodeType="clickEffect">
                                  <p:stCondLst>
                                    <p:cond delay="0"/>
                                  </p:stCondLst>
                                  <p:childTnLst>
                                    <p:set>
                                      <p:cBhvr>
                                        <p:cTn id="73" dur="1" fill="hold">
                                          <p:stCondLst>
                                            <p:cond delay="0"/>
                                          </p:stCondLst>
                                        </p:cTn>
                                        <p:tgtEl>
                                          <p:spTgt spid="28"/>
                                        </p:tgtEl>
                                        <p:attrNameLst>
                                          <p:attrName>style.visibility</p:attrName>
                                        </p:attrNameLst>
                                      </p:cBhvr>
                                      <p:to>
                                        <p:strVal val="visible"/>
                                      </p:to>
                                    </p:set>
                                    <p:anim calcmode="lin" valueType="num">
                                      <p:cBhvr>
                                        <p:cTn id="74" dur="1000" fill="hold"/>
                                        <p:tgtEl>
                                          <p:spTgt spid="28"/>
                                        </p:tgtEl>
                                        <p:attrNameLst>
                                          <p:attrName>ppt_w</p:attrName>
                                        </p:attrNameLst>
                                      </p:cBhvr>
                                      <p:tavLst>
                                        <p:tav tm="0">
                                          <p:val>
                                            <p:fltVal val="0"/>
                                          </p:val>
                                        </p:tav>
                                        <p:tav tm="100000">
                                          <p:val>
                                            <p:strVal val="#ppt_w"/>
                                          </p:val>
                                        </p:tav>
                                      </p:tavLst>
                                    </p:anim>
                                    <p:anim calcmode="lin" valueType="num">
                                      <p:cBhvr>
                                        <p:cTn id="75" dur="1000" fill="hold"/>
                                        <p:tgtEl>
                                          <p:spTgt spid="28"/>
                                        </p:tgtEl>
                                        <p:attrNameLst>
                                          <p:attrName>ppt_h</p:attrName>
                                        </p:attrNameLst>
                                      </p:cBhvr>
                                      <p:tavLst>
                                        <p:tav tm="0">
                                          <p:val>
                                            <p:fltVal val="0"/>
                                          </p:val>
                                        </p:tav>
                                        <p:tav tm="100000">
                                          <p:val>
                                            <p:strVal val="#ppt_h"/>
                                          </p:val>
                                        </p:tav>
                                      </p:tavLst>
                                    </p:anim>
                                    <p:anim calcmode="lin" valueType="num">
                                      <p:cBhvr>
                                        <p:cTn id="76" dur="1000" fill="hold"/>
                                        <p:tgtEl>
                                          <p:spTgt spid="28"/>
                                        </p:tgtEl>
                                        <p:attrNameLst>
                                          <p:attrName>style.rotation</p:attrName>
                                        </p:attrNameLst>
                                      </p:cBhvr>
                                      <p:tavLst>
                                        <p:tav tm="0">
                                          <p:val>
                                            <p:fltVal val="90"/>
                                          </p:val>
                                        </p:tav>
                                        <p:tav tm="100000">
                                          <p:val>
                                            <p:fltVal val="0"/>
                                          </p:val>
                                        </p:tav>
                                      </p:tavLst>
                                    </p:anim>
                                    <p:animEffect transition="in" filter="fade">
                                      <p:cBhvr>
                                        <p:cTn id="77" dur="1000"/>
                                        <p:tgtEl>
                                          <p:spTgt spid="28"/>
                                        </p:tgtEl>
                                      </p:cBhvr>
                                    </p:animEffect>
                                  </p:childTnLst>
                                </p:cTn>
                              </p:par>
                            </p:childTnLst>
                          </p:cTn>
                        </p:par>
                      </p:childTnLst>
                    </p:cTn>
                  </p:par>
                  <p:par>
                    <p:cTn id="78" fill="hold">
                      <p:stCondLst>
                        <p:cond delay="indefinite"/>
                      </p:stCondLst>
                      <p:childTnLst>
                        <p:par>
                          <p:cTn id="79" fill="hold">
                            <p:stCondLst>
                              <p:cond delay="0"/>
                            </p:stCondLst>
                            <p:childTnLst>
                              <p:par>
                                <p:cTn id="80" presetID="31" presetClass="entr" presetSubtype="0" fill="hold" grpId="0" nodeType="clickEffect">
                                  <p:stCondLst>
                                    <p:cond delay="0"/>
                                  </p:stCondLst>
                                  <p:childTnLst>
                                    <p:set>
                                      <p:cBhvr>
                                        <p:cTn id="81" dur="1" fill="hold">
                                          <p:stCondLst>
                                            <p:cond delay="0"/>
                                          </p:stCondLst>
                                        </p:cTn>
                                        <p:tgtEl>
                                          <p:spTgt spid="29"/>
                                        </p:tgtEl>
                                        <p:attrNameLst>
                                          <p:attrName>style.visibility</p:attrName>
                                        </p:attrNameLst>
                                      </p:cBhvr>
                                      <p:to>
                                        <p:strVal val="visible"/>
                                      </p:to>
                                    </p:set>
                                    <p:anim calcmode="lin" valueType="num">
                                      <p:cBhvr>
                                        <p:cTn id="82" dur="1000" fill="hold"/>
                                        <p:tgtEl>
                                          <p:spTgt spid="29"/>
                                        </p:tgtEl>
                                        <p:attrNameLst>
                                          <p:attrName>ppt_w</p:attrName>
                                        </p:attrNameLst>
                                      </p:cBhvr>
                                      <p:tavLst>
                                        <p:tav tm="0">
                                          <p:val>
                                            <p:fltVal val="0"/>
                                          </p:val>
                                        </p:tav>
                                        <p:tav tm="100000">
                                          <p:val>
                                            <p:strVal val="#ppt_w"/>
                                          </p:val>
                                        </p:tav>
                                      </p:tavLst>
                                    </p:anim>
                                    <p:anim calcmode="lin" valueType="num">
                                      <p:cBhvr>
                                        <p:cTn id="83" dur="1000" fill="hold"/>
                                        <p:tgtEl>
                                          <p:spTgt spid="29"/>
                                        </p:tgtEl>
                                        <p:attrNameLst>
                                          <p:attrName>ppt_h</p:attrName>
                                        </p:attrNameLst>
                                      </p:cBhvr>
                                      <p:tavLst>
                                        <p:tav tm="0">
                                          <p:val>
                                            <p:fltVal val="0"/>
                                          </p:val>
                                        </p:tav>
                                        <p:tav tm="100000">
                                          <p:val>
                                            <p:strVal val="#ppt_h"/>
                                          </p:val>
                                        </p:tav>
                                      </p:tavLst>
                                    </p:anim>
                                    <p:anim calcmode="lin" valueType="num">
                                      <p:cBhvr>
                                        <p:cTn id="84" dur="1000" fill="hold"/>
                                        <p:tgtEl>
                                          <p:spTgt spid="29"/>
                                        </p:tgtEl>
                                        <p:attrNameLst>
                                          <p:attrName>style.rotation</p:attrName>
                                        </p:attrNameLst>
                                      </p:cBhvr>
                                      <p:tavLst>
                                        <p:tav tm="0">
                                          <p:val>
                                            <p:fltVal val="90"/>
                                          </p:val>
                                        </p:tav>
                                        <p:tav tm="100000">
                                          <p:val>
                                            <p:fltVal val="0"/>
                                          </p:val>
                                        </p:tav>
                                      </p:tavLst>
                                    </p:anim>
                                    <p:animEffect transition="in" filter="fade">
                                      <p:cBhvr>
                                        <p:cTn id="85" dur="1000"/>
                                        <p:tgtEl>
                                          <p:spTgt spid="29"/>
                                        </p:tgtEl>
                                      </p:cBhvr>
                                    </p:animEffect>
                                  </p:childTnLst>
                                </p:cTn>
                              </p:par>
                            </p:childTnLst>
                          </p:cTn>
                        </p:par>
                        <p:par>
                          <p:cTn id="86" fill="hold">
                            <p:stCondLst>
                              <p:cond delay="1000"/>
                            </p:stCondLst>
                            <p:childTnLst>
                              <p:par>
                                <p:cTn id="87" presetID="2" presetClass="entr" presetSubtype="2" fill="hold" grpId="0" nodeType="afterEffect">
                                  <p:stCondLst>
                                    <p:cond delay="0"/>
                                  </p:stCondLst>
                                  <p:childTnLst>
                                    <p:set>
                                      <p:cBhvr>
                                        <p:cTn id="88" dur="1" fill="hold">
                                          <p:stCondLst>
                                            <p:cond delay="0"/>
                                          </p:stCondLst>
                                        </p:cTn>
                                        <p:tgtEl>
                                          <p:spTgt spid="30"/>
                                        </p:tgtEl>
                                        <p:attrNameLst>
                                          <p:attrName>style.visibility</p:attrName>
                                        </p:attrNameLst>
                                      </p:cBhvr>
                                      <p:to>
                                        <p:strVal val="visible"/>
                                      </p:to>
                                    </p:set>
                                    <p:anim calcmode="lin" valueType="num">
                                      <p:cBhvr additive="base">
                                        <p:cTn id="89" dur="500" fill="hold"/>
                                        <p:tgtEl>
                                          <p:spTgt spid="30"/>
                                        </p:tgtEl>
                                        <p:attrNameLst>
                                          <p:attrName>ppt_x</p:attrName>
                                        </p:attrNameLst>
                                      </p:cBhvr>
                                      <p:tavLst>
                                        <p:tav tm="0">
                                          <p:val>
                                            <p:strVal val="1+#ppt_w/2"/>
                                          </p:val>
                                        </p:tav>
                                        <p:tav tm="100000">
                                          <p:val>
                                            <p:strVal val="#ppt_x"/>
                                          </p:val>
                                        </p:tav>
                                      </p:tavLst>
                                    </p:anim>
                                    <p:anim calcmode="lin" valueType="num">
                                      <p:cBhvr additive="base">
                                        <p:cTn id="90"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2" fill="hold" grpId="0" nodeType="clickEffect">
                                  <p:stCondLst>
                                    <p:cond delay="0"/>
                                  </p:stCondLst>
                                  <p:childTnLst>
                                    <p:set>
                                      <p:cBhvr>
                                        <p:cTn id="94" dur="1" fill="hold">
                                          <p:stCondLst>
                                            <p:cond delay="0"/>
                                          </p:stCondLst>
                                        </p:cTn>
                                        <p:tgtEl>
                                          <p:spTgt spid="31"/>
                                        </p:tgtEl>
                                        <p:attrNameLst>
                                          <p:attrName>style.visibility</p:attrName>
                                        </p:attrNameLst>
                                      </p:cBhvr>
                                      <p:to>
                                        <p:strVal val="visible"/>
                                      </p:to>
                                    </p:set>
                                    <p:anim calcmode="lin" valueType="num">
                                      <p:cBhvr additive="base">
                                        <p:cTn id="95" dur="500" fill="hold"/>
                                        <p:tgtEl>
                                          <p:spTgt spid="31"/>
                                        </p:tgtEl>
                                        <p:attrNameLst>
                                          <p:attrName>ppt_x</p:attrName>
                                        </p:attrNameLst>
                                      </p:cBhvr>
                                      <p:tavLst>
                                        <p:tav tm="0">
                                          <p:val>
                                            <p:strVal val="1+#ppt_w/2"/>
                                          </p:val>
                                        </p:tav>
                                        <p:tav tm="100000">
                                          <p:val>
                                            <p:strVal val="#ppt_x"/>
                                          </p:val>
                                        </p:tav>
                                      </p:tavLst>
                                    </p:anim>
                                    <p:anim calcmode="lin" valueType="num">
                                      <p:cBhvr additive="base">
                                        <p:cTn id="96"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2" fill="hold" grpId="0" nodeType="clickEffect">
                                  <p:stCondLst>
                                    <p:cond delay="0"/>
                                  </p:stCondLst>
                                  <p:childTnLst>
                                    <p:set>
                                      <p:cBhvr>
                                        <p:cTn id="100" dur="1" fill="hold">
                                          <p:stCondLst>
                                            <p:cond delay="0"/>
                                          </p:stCondLst>
                                        </p:cTn>
                                        <p:tgtEl>
                                          <p:spTgt spid="32"/>
                                        </p:tgtEl>
                                        <p:attrNameLst>
                                          <p:attrName>style.visibility</p:attrName>
                                        </p:attrNameLst>
                                      </p:cBhvr>
                                      <p:to>
                                        <p:strVal val="visible"/>
                                      </p:to>
                                    </p:set>
                                    <p:anim calcmode="lin" valueType="num">
                                      <p:cBhvr additive="base">
                                        <p:cTn id="101" dur="500" fill="hold"/>
                                        <p:tgtEl>
                                          <p:spTgt spid="32"/>
                                        </p:tgtEl>
                                        <p:attrNameLst>
                                          <p:attrName>ppt_x</p:attrName>
                                        </p:attrNameLst>
                                      </p:cBhvr>
                                      <p:tavLst>
                                        <p:tav tm="0">
                                          <p:val>
                                            <p:strVal val="1+#ppt_w/2"/>
                                          </p:val>
                                        </p:tav>
                                        <p:tav tm="100000">
                                          <p:val>
                                            <p:strVal val="#ppt_x"/>
                                          </p:val>
                                        </p:tav>
                                      </p:tavLst>
                                    </p:anim>
                                    <p:anim calcmode="lin" valueType="num">
                                      <p:cBhvr additive="base">
                                        <p:cTn id="102"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2" fill="hold" grpId="0" nodeType="clickEffect">
                                  <p:stCondLst>
                                    <p:cond delay="0"/>
                                  </p:stCondLst>
                                  <p:childTnLst>
                                    <p:set>
                                      <p:cBhvr>
                                        <p:cTn id="106" dur="1" fill="hold">
                                          <p:stCondLst>
                                            <p:cond delay="0"/>
                                          </p:stCondLst>
                                        </p:cTn>
                                        <p:tgtEl>
                                          <p:spTgt spid="33"/>
                                        </p:tgtEl>
                                        <p:attrNameLst>
                                          <p:attrName>style.visibility</p:attrName>
                                        </p:attrNameLst>
                                      </p:cBhvr>
                                      <p:to>
                                        <p:strVal val="visible"/>
                                      </p:to>
                                    </p:set>
                                    <p:anim calcmode="lin" valueType="num">
                                      <p:cBhvr additive="base">
                                        <p:cTn id="107" dur="500" fill="hold"/>
                                        <p:tgtEl>
                                          <p:spTgt spid="33"/>
                                        </p:tgtEl>
                                        <p:attrNameLst>
                                          <p:attrName>ppt_x</p:attrName>
                                        </p:attrNameLst>
                                      </p:cBhvr>
                                      <p:tavLst>
                                        <p:tav tm="0">
                                          <p:val>
                                            <p:strVal val="1+#ppt_w/2"/>
                                          </p:val>
                                        </p:tav>
                                        <p:tav tm="100000">
                                          <p:val>
                                            <p:strVal val="#ppt_x"/>
                                          </p:val>
                                        </p:tav>
                                      </p:tavLst>
                                    </p:anim>
                                    <p:anim calcmode="lin" valueType="num">
                                      <p:cBhvr additive="base">
                                        <p:cTn id="108"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2" fill="hold" grpId="0" nodeType="clickEffect">
                                  <p:stCondLst>
                                    <p:cond delay="0"/>
                                  </p:stCondLst>
                                  <p:childTnLst>
                                    <p:set>
                                      <p:cBhvr>
                                        <p:cTn id="112" dur="1" fill="hold">
                                          <p:stCondLst>
                                            <p:cond delay="0"/>
                                          </p:stCondLst>
                                        </p:cTn>
                                        <p:tgtEl>
                                          <p:spTgt spid="34"/>
                                        </p:tgtEl>
                                        <p:attrNameLst>
                                          <p:attrName>style.visibility</p:attrName>
                                        </p:attrNameLst>
                                      </p:cBhvr>
                                      <p:to>
                                        <p:strVal val="visible"/>
                                      </p:to>
                                    </p:set>
                                    <p:anim calcmode="lin" valueType="num">
                                      <p:cBhvr additive="base">
                                        <p:cTn id="113" dur="500" fill="hold"/>
                                        <p:tgtEl>
                                          <p:spTgt spid="34"/>
                                        </p:tgtEl>
                                        <p:attrNameLst>
                                          <p:attrName>ppt_x</p:attrName>
                                        </p:attrNameLst>
                                      </p:cBhvr>
                                      <p:tavLst>
                                        <p:tav tm="0">
                                          <p:val>
                                            <p:strVal val="1+#ppt_w/2"/>
                                          </p:val>
                                        </p:tav>
                                        <p:tav tm="100000">
                                          <p:val>
                                            <p:strVal val="#ppt_x"/>
                                          </p:val>
                                        </p:tav>
                                      </p:tavLst>
                                    </p:anim>
                                    <p:anim calcmode="lin" valueType="num">
                                      <p:cBhvr additive="base">
                                        <p:cTn id="114"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3" grpId="0" animBg="1"/>
      <p:bldP spid="14" grpId="0" animBg="1"/>
      <p:bldP spid="15" grpId="0" animBg="1"/>
      <p:bldP spid="16" grpId="0" animBg="1"/>
      <p:bldP spid="17" grpId="0" animBg="1"/>
      <p:bldP spid="18" grpId="0" animBg="1"/>
      <p:bldP spid="23" grpId="0" animBg="1"/>
      <p:bldP spid="28" grpId="0" animBg="1"/>
      <p:bldP spid="29" grpId="0" animBg="1"/>
      <p:bldP spid="30" grpId="0" animBg="1"/>
      <p:bldP spid="31" grpId="0" animBg="1"/>
      <p:bldP spid="32" grpId="0" animBg="1"/>
      <p:bldP spid="33" grpId="0" animBg="1"/>
      <p:bldP spid="3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622375" y="1666223"/>
            <a:ext cx="6947250" cy="3525553"/>
          </a:xfrm>
          <a:solidFill>
            <a:schemeClr val="accent2"/>
          </a:solidFill>
          <a:effectLst>
            <a:softEdge rad="127000"/>
          </a:effectLst>
        </p:spPr>
        <p:txBody>
          <a:bodyPr>
            <a:normAutofit fontScale="90000"/>
          </a:bodyPr>
          <a:lstStyle/>
          <a:p>
            <a:pPr algn="ctr"/>
            <a:r>
              <a:rPr lang="en-CA" sz="5333" b="1" dirty="0"/>
              <a:t>NITHA IT Helpdesk</a:t>
            </a:r>
            <a:br>
              <a:rPr lang="en-CA" sz="5333" dirty="0"/>
            </a:br>
            <a:br>
              <a:rPr lang="en-CA" sz="5333" dirty="0"/>
            </a:br>
            <a:r>
              <a:rPr lang="en-CA" sz="5333" dirty="0">
                <a:effectLst>
                  <a:outerShdw blurRad="38100" dist="38100" dir="2700000" algn="tl">
                    <a:srgbClr val="000000">
                      <a:alpha val="43137"/>
                    </a:srgbClr>
                  </a:outerShdw>
                </a:effectLst>
              </a:rPr>
              <a:t>helpdesk@nitha.com</a:t>
            </a:r>
            <a:br>
              <a:rPr lang="en-CA" sz="5333" dirty="0">
                <a:effectLst>
                  <a:outerShdw blurRad="38100" dist="38100" dir="2700000" algn="tl">
                    <a:srgbClr val="000000">
                      <a:alpha val="43137"/>
                    </a:srgbClr>
                  </a:outerShdw>
                </a:effectLst>
              </a:rPr>
            </a:br>
            <a:br>
              <a:rPr lang="en-CA" sz="5333" dirty="0">
                <a:effectLst>
                  <a:outerShdw blurRad="38100" dist="38100" dir="2700000" algn="tl">
                    <a:srgbClr val="000000">
                      <a:alpha val="43137"/>
                    </a:srgbClr>
                  </a:outerShdw>
                </a:effectLst>
              </a:rPr>
            </a:br>
            <a:r>
              <a:rPr lang="en-CA" sz="5333" dirty="0">
                <a:effectLst>
                  <a:outerShdw blurRad="38100" dist="38100" dir="2700000" algn="tl">
                    <a:srgbClr val="000000">
                      <a:alpha val="43137"/>
                    </a:srgbClr>
                  </a:outerShdw>
                </a:effectLst>
              </a:rPr>
              <a:t>1(844)486-4842</a:t>
            </a:r>
            <a:endParaRPr lang="en-CA" sz="2400"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56021"/>
            <a:ext cx="12192000" cy="120197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Tree>
    <p:extLst>
      <p:ext uri="{BB962C8B-B14F-4D97-AF65-F5344CB8AC3E}">
        <p14:creationId xmlns:p14="http://schemas.microsoft.com/office/powerpoint/2010/main" val="426849780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5122870" y="722268"/>
            <a:ext cx="699900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forward</a:t>
            </a:r>
            <a:r>
              <a:rPr lang="en-CA" sz="2000" dirty="0"/>
              <a:t> through the months by clicking on the next month </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8695012" y="1130525"/>
            <a:ext cx="900326" cy="809370"/>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15033" y="2472642"/>
            <a:ext cx="7639941"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backward</a:t>
            </a:r>
            <a:r>
              <a:rPr lang="en-CA" sz="2000" dirty="0"/>
              <a:t> through the months by clicking on the previous month </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7754974" y="2008262"/>
            <a:ext cx="936099" cy="66443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7D109899-4FFD-4ED9-8E29-4184C22632AE}"/>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6" name="TextBox 25">
            <a:extLst>
              <a:ext uri="{FF2B5EF4-FFF2-40B4-BE49-F238E27FC236}">
                <a16:creationId xmlns:a16="http://schemas.microsoft.com/office/drawing/2014/main" id="{A93F28F4-960F-499E-BB8C-A9C8AE6D837E}"/>
              </a:ext>
            </a:extLst>
          </p:cNvPr>
          <p:cNvSpPr txBox="1"/>
          <p:nvPr/>
        </p:nvSpPr>
        <p:spPr>
          <a:xfrm>
            <a:off x="3418702" y="3668521"/>
            <a:ext cx="4336271"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And of course, the month in the middle is the currently displayed month.</a:t>
            </a:r>
            <a:endParaRPr lang="en-GB" sz="2000" dirty="0"/>
          </a:p>
        </p:txBody>
      </p:sp>
      <p:cxnSp>
        <p:nvCxnSpPr>
          <p:cNvPr id="27" name="Straight Arrow Connector 26">
            <a:extLst>
              <a:ext uri="{FF2B5EF4-FFF2-40B4-BE49-F238E27FC236}">
                <a16:creationId xmlns:a16="http://schemas.microsoft.com/office/drawing/2014/main" id="{5DD19CDC-A4E8-4D2B-BC0D-108CFFFB0FB9}"/>
              </a:ext>
            </a:extLst>
          </p:cNvPr>
          <p:cNvCxnSpPr>
            <a:cxnSpLocks/>
            <a:stCxn id="26" idx="3"/>
          </p:cNvCxnSpPr>
          <p:nvPr/>
        </p:nvCxnSpPr>
        <p:spPr>
          <a:xfrm flipV="1">
            <a:off x="7754973" y="2042446"/>
            <a:ext cx="1414664" cy="19800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7F29A42-E234-4864-ADB8-31B47FA9D0C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62563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0-#ppt_w/2"/>
                                          </p:val>
                                        </p:tav>
                                        <p:tav tm="100000">
                                          <p:val>
                                            <p:strVal val="#ppt_x"/>
                                          </p:val>
                                        </p:tav>
                                      </p:tavLst>
                                    </p:anim>
                                    <p:anim calcmode="lin" valueType="num">
                                      <p:cBhvr additive="base">
                                        <p:cTn id="28" dur="500" fill="hold"/>
                                        <p:tgtEl>
                                          <p:spTgt spid="26"/>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2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2000" cy="6858000"/>
            <a:chOff x="0" y="0"/>
            <a:chExt cx="12192000" cy="68580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1267358"/>
            </a:xfrm>
            <a:prstGeom prst="rect">
              <a:avLst/>
            </a:prstGeom>
          </p:spPr>
        </p:pic>
      </p:grpSp>
    </p:spTree>
    <p:extLst>
      <p:ext uri="{BB962C8B-B14F-4D97-AF65-F5344CB8AC3E}">
        <p14:creationId xmlns:p14="http://schemas.microsoft.com/office/powerpoint/2010/main" val="3148168845"/>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8374879" y="945351"/>
            <a:ext cx="2037838"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or the next year</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10412717" y="1141904"/>
            <a:ext cx="900326" cy="794759"/>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797464" y="2675239"/>
            <a:ext cx="429853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You can even click on the previous year</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2008262"/>
            <a:ext cx="1073921" cy="86703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4" name="TextBox 13">
            <a:extLst>
              <a:ext uri="{FF2B5EF4-FFF2-40B4-BE49-F238E27FC236}">
                <a16:creationId xmlns:a16="http://schemas.microsoft.com/office/drawing/2014/main" id="{5DF12CDB-4555-4D8B-9319-D9295BE1AE8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52879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1540476" y="3203135"/>
            <a:ext cx="4701475"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Click on the </a:t>
            </a:r>
            <a:r>
              <a:rPr lang="en-CA" sz="2000" b="1" dirty="0"/>
              <a:t>course link </a:t>
            </a:r>
            <a:r>
              <a:rPr lang="en-CA" sz="2000" dirty="0"/>
              <a:t>of your choice and you will be taken to a registration page.</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a:endCxn id="14" idx="1"/>
          </p:cNvCxnSpPr>
          <p:nvPr/>
        </p:nvCxnSpPr>
        <p:spPr>
          <a:xfrm>
            <a:off x="6241951" y="3557078"/>
            <a:ext cx="1842370" cy="6030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DA0A2A8C-2733-4889-A3C4-011A330D0821}"/>
              </a:ext>
            </a:extLst>
          </p:cNvPr>
          <p:cNvSpPr/>
          <p:nvPr/>
        </p:nvSpPr>
        <p:spPr>
          <a:xfrm>
            <a:off x="8084321" y="2816795"/>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DC1C9925-4F21-4433-A7CB-C01F7B5C1095}"/>
              </a:ext>
            </a:extLst>
          </p:cNvPr>
          <p:cNvSpPr/>
          <p:nvPr/>
        </p:nvSpPr>
        <p:spPr>
          <a:xfrm>
            <a:off x="9653730" y="2814843"/>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Arrow Connector 23">
            <a:extLst>
              <a:ext uri="{FF2B5EF4-FFF2-40B4-BE49-F238E27FC236}">
                <a16:creationId xmlns:a16="http://schemas.microsoft.com/office/drawing/2014/main" id="{3C3825E5-177D-4FC3-A25A-A06B25559F7A}"/>
              </a:ext>
            </a:extLst>
          </p:cNvPr>
          <p:cNvCxnSpPr>
            <a:cxnSpLocks/>
          </p:cNvCxnSpPr>
          <p:nvPr/>
        </p:nvCxnSpPr>
        <p:spPr>
          <a:xfrm flipV="1">
            <a:off x="9016151" y="4198641"/>
            <a:ext cx="663217"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64FFD91-DB86-40F7-B3EB-D1862C242320}"/>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31888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00"/>
                                        <p:tgtEl>
                                          <p:spTgt spid="24"/>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49428" y="1539284"/>
            <a:ext cx="6093633"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 Registration page</a:t>
            </a:r>
          </a:p>
        </p:txBody>
      </p:sp>
      <p:pic>
        <p:nvPicPr>
          <p:cNvPr id="15" name="Picture 14">
            <a:extLst>
              <a:ext uri="{FF2B5EF4-FFF2-40B4-BE49-F238E27FC236}">
                <a16:creationId xmlns:a16="http://schemas.microsoft.com/office/drawing/2014/main" id="{5237843D-8EC4-4C13-9AC5-5D374B7D1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8398" y="0"/>
            <a:ext cx="5986541"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570205" y="2333005"/>
            <a:ext cx="2619632"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Enter your information</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189837" y="2533060"/>
            <a:ext cx="1219201" cy="6385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5300E432-2300-4E85-927C-5F57CE721A92}"/>
              </a:ext>
            </a:extLst>
          </p:cNvPr>
          <p:cNvSpPr/>
          <p:nvPr/>
        </p:nvSpPr>
        <p:spPr>
          <a:xfrm>
            <a:off x="6409038" y="2840208"/>
            <a:ext cx="2537253" cy="669109"/>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FE1F8D34-FCA4-4A3D-888A-DC695CE219BA}"/>
              </a:ext>
            </a:extLst>
          </p:cNvPr>
          <p:cNvSpPr txBox="1"/>
          <p:nvPr/>
        </p:nvSpPr>
        <p:spPr>
          <a:xfrm>
            <a:off x="2281880" y="2885876"/>
            <a:ext cx="290795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are going to attend the course</a:t>
            </a:r>
          </a:p>
          <a:p>
            <a:pPr marL="715963" indent="-342900">
              <a:buFont typeface="Wingdings" panose="05000000000000000000" pitchFamily="2" charset="2"/>
              <a:buChar char="Ø"/>
            </a:pPr>
            <a:r>
              <a:rPr lang="en-CA" sz="2000" dirty="0"/>
              <a:t>by WebEx</a:t>
            </a:r>
          </a:p>
          <a:p>
            <a:pPr marL="715963" indent="-342900">
              <a:buFont typeface="Wingdings" panose="05000000000000000000" pitchFamily="2" charset="2"/>
              <a:buChar char="Ø"/>
            </a:pPr>
            <a:r>
              <a:rPr lang="en-CA" sz="2000" dirty="0"/>
              <a:t>by Telehealth</a:t>
            </a:r>
          </a:p>
        </p:txBody>
      </p:sp>
      <p:cxnSp>
        <p:nvCxnSpPr>
          <p:cNvPr id="25" name="Straight Arrow Connector 24">
            <a:extLst>
              <a:ext uri="{FF2B5EF4-FFF2-40B4-BE49-F238E27FC236}">
                <a16:creationId xmlns:a16="http://schemas.microsoft.com/office/drawing/2014/main" id="{78BCCAEB-2571-49AF-BBA8-A3C38DE1613D}"/>
              </a:ext>
            </a:extLst>
          </p:cNvPr>
          <p:cNvCxnSpPr>
            <a:cxnSpLocks/>
          </p:cNvCxnSpPr>
          <p:nvPr/>
        </p:nvCxnSpPr>
        <p:spPr>
          <a:xfrm>
            <a:off x="4184822" y="3707028"/>
            <a:ext cx="2454875"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09586E-FB4B-4011-9D6F-DC88A3770433}"/>
              </a:ext>
            </a:extLst>
          </p:cNvPr>
          <p:cNvCxnSpPr>
            <a:cxnSpLocks/>
          </p:cNvCxnSpPr>
          <p:nvPr/>
        </p:nvCxnSpPr>
        <p:spPr>
          <a:xfrm flipV="1">
            <a:off x="4497859" y="3888261"/>
            <a:ext cx="2010033" cy="1153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865A6AC-9C0D-4A68-82AB-84431780FA92}"/>
              </a:ext>
            </a:extLst>
          </p:cNvPr>
          <p:cNvSpPr txBox="1"/>
          <p:nvPr/>
        </p:nvSpPr>
        <p:spPr>
          <a:xfrm>
            <a:off x="1112108" y="4337361"/>
            <a:ext cx="40777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want your Certificate of Completion delivered.</a:t>
            </a:r>
          </a:p>
          <a:p>
            <a:pPr marL="715963" indent="-342900">
              <a:buFont typeface="Wingdings" panose="05000000000000000000" pitchFamily="2" charset="2"/>
              <a:buChar char="Ø"/>
            </a:pPr>
            <a:r>
              <a:rPr lang="en-CA" sz="2000" dirty="0"/>
              <a:t>by Email as a PDF</a:t>
            </a:r>
          </a:p>
          <a:p>
            <a:pPr marL="715963" indent="-342900">
              <a:buFont typeface="Wingdings" panose="05000000000000000000" pitchFamily="2" charset="2"/>
              <a:buChar char="Ø"/>
            </a:pPr>
            <a:r>
              <a:rPr lang="en-CA" sz="2000" dirty="0"/>
              <a:t>by Canada Post</a:t>
            </a:r>
          </a:p>
        </p:txBody>
      </p:sp>
      <p:cxnSp>
        <p:nvCxnSpPr>
          <p:cNvPr id="34" name="Straight Arrow Connector 33">
            <a:extLst>
              <a:ext uri="{FF2B5EF4-FFF2-40B4-BE49-F238E27FC236}">
                <a16:creationId xmlns:a16="http://schemas.microsoft.com/office/drawing/2014/main" id="{1C634158-66A7-4F2E-8B9B-61737E4C5E23}"/>
              </a:ext>
            </a:extLst>
          </p:cNvPr>
          <p:cNvCxnSpPr>
            <a:cxnSpLocks/>
          </p:cNvCxnSpPr>
          <p:nvPr/>
        </p:nvCxnSpPr>
        <p:spPr>
          <a:xfrm flipV="1">
            <a:off x="3715265" y="4143633"/>
            <a:ext cx="2751438" cy="10050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6F75DBC-482C-46A3-A013-5ECBBB8E2BEB}"/>
              </a:ext>
            </a:extLst>
          </p:cNvPr>
          <p:cNvCxnSpPr>
            <a:cxnSpLocks/>
          </p:cNvCxnSpPr>
          <p:nvPr/>
        </p:nvCxnSpPr>
        <p:spPr>
          <a:xfrm flipV="1">
            <a:off x="3542270" y="4291916"/>
            <a:ext cx="2825579" cy="11780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E1DAB863-A4BB-4514-8561-F2B51607EC18}"/>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1221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0-#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p:stCondLst>
                              <p:cond delay="1000"/>
                            </p:stCondLst>
                            <p:childTnLst>
                              <p:par>
                                <p:cTn id="28" presetID="22" presetClass="entr" presetSubtype="8" fill="hold"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0-#ppt_w/2"/>
                                          </p:val>
                                        </p:tav>
                                        <p:tav tm="100000">
                                          <p:val>
                                            <p:strVal val="#ppt_x"/>
                                          </p:val>
                                        </p:tav>
                                      </p:tavLst>
                                    </p:anim>
                                    <p:anim calcmode="lin" valueType="num">
                                      <p:cBhvr additive="base">
                                        <p:cTn id="36" dur="500" fill="hold"/>
                                        <p:tgtEl>
                                          <p:spTgt spid="33"/>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left)">
                                      <p:cBhvr>
                                        <p:cTn id="4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2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2"/>
            </a:pPr>
            <a:r>
              <a:rPr lang="en-CA" sz="2000" b="1" dirty="0"/>
              <a:t>WebEx</a:t>
            </a:r>
            <a:r>
              <a:rPr lang="en-CA" sz="2000" dirty="0"/>
              <a:t> </a:t>
            </a:r>
            <a:r>
              <a:rPr lang="en-CA" sz="2000" b="1" dirty="0"/>
              <a:t>Information</a:t>
            </a:r>
            <a:r>
              <a:rPr lang="en-CA" sz="2000" dirty="0"/>
              <a:t> – For the </a:t>
            </a:r>
            <a:r>
              <a:rPr lang="en-CA" sz="2000" b="1" dirty="0"/>
              <a:t>WebEx</a:t>
            </a:r>
            <a:r>
              <a:rPr lang="en-CA" sz="2000" dirty="0"/>
              <a:t> connection information on how to attend the courses in the current week, click on the </a:t>
            </a:r>
            <a:r>
              <a:rPr lang="en-CA" sz="2000" b="1" dirty="0"/>
              <a:t>WebEx</a:t>
            </a:r>
            <a:r>
              <a:rPr lang="en-CA" sz="2000" dirty="0"/>
              <a:t> link.</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1919577"/>
            <a:ext cx="672269" cy="15589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394247" y="1554568"/>
            <a:ext cx="5586437"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WebEx Info</a:t>
            </a:r>
          </a:p>
        </p:txBody>
      </p:sp>
      <p:sp>
        <p:nvSpPr>
          <p:cNvPr id="7" name="Oval 6">
            <a:extLst>
              <a:ext uri="{FF2B5EF4-FFF2-40B4-BE49-F238E27FC236}">
                <a16:creationId xmlns:a16="http://schemas.microsoft.com/office/drawing/2014/main" id="{3BFCBCD4-8DED-43A2-9B05-C7C152F62086}"/>
              </a:ext>
            </a:extLst>
          </p:cNvPr>
          <p:cNvSpPr/>
          <p:nvPr/>
        </p:nvSpPr>
        <p:spPr>
          <a:xfrm>
            <a:off x="6549096" y="1674975"/>
            <a:ext cx="412543"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B499961-6484-4945-8B6B-A57A0CA709D2}"/>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81692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3" nodeType="clickEffect">
                                  <p:stCondLst>
                                    <p:cond delay="0"/>
                                  </p:stCondLst>
                                  <p:childTnLst>
                                    <p:anim calcmode="lin" valueType="num">
                                      <p:cBhvr>
                                        <p:cTn id="30" dur="500"/>
                                        <p:tgtEl>
                                          <p:spTgt spid="7"/>
                                        </p:tgtEl>
                                        <p:attrNameLst>
                                          <p:attrName>ppt_w</p:attrName>
                                        </p:attrNameLst>
                                      </p:cBhvr>
                                      <p:tavLst>
                                        <p:tav tm="0">
                                          <p:val>
                                            <p:strVal val="ppt_w"/>
                                          </p:val>
                                        </p:tav>
                                        <p:tav tm="100000">
                                          <p:val>
                                            <p:fltVal val="0"/>
                                          </p:val>
                                        </p:tav>
                                      </p:tavLst>
                                    </p:anim>
                                    <p:anim calcmode="lin" valueType="num">
                                      <p:cBhvr>
                                        <p:cTn id="31" dur="500"/>
                                        <p:tgtEl>
                                          <p:spTgt spid="7"/>
                                        </p:tgtEl>
                                        <p:attrNameLst>
                                          <p:attrName>ppt_h</p:attrName>
                                        </p:attrNameLst>
                                      </p:cBhvr>
                                      <p:tavLst>
                                        <p:tav tm="0">
                                          <p:val>
                                            <p:strVal val="ppt_h"/>
                                          </p:val>
                                        </p:tav>
                                        <p:tav tm="100000">
                                          <p:val>
                                            <p:fltVal val="0"/>
                                          </p:val>
                                        </p:tav>
                                      </p:tavLst>
                                    </p:anim>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par>
                          <p:cTn id="34" fill="hold">
                            <p:stCondLst>
                              <p:cond delay="500"/>
                            </p:stCondLst>
                            <p:childTnLst>
                              <p:par>
                                <p:cTn id="35" presetID="22" presetClass="exit" presetSubtype="1" fill="hold" nodeType="afterEffect">
                                  <p:stCondLst>
                                    <p:cond delay="0"/>
                                  </p:stCondLst>
                                  <p:childTnLst>
                                    <p:animEffect transition="out" filter="wipe(up)">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par>
                          <p:cTn id="38" fill="hold">
                            <p:stCondLst>
                              <p:cond delay="1000"/>
                            </p:stCondLst>
                            <p:childTnLst>
                              <p:par>
                                <p:cTn id="39" presetID="2" presetClass="exit" presetSubtype="8" fill="hold" grpId="1" nodeType="afterEffect">
                                  <p:stCondLst>
                                    <p:cond delay="0"/>
                                  </p:stCondLst>
                                  <p:childTnLst>
                                    <p:anim calcmode="lin" valueType="num">
                                      <p:cBhvr additive="base">
                                        <p:cTn id="40" dur="500"/>
                                        <p:tgtEl>
                                          <p:spTgt spid="15"/>
                                        </p:tgtEl>
                                        <p:attrNameLst>
                                          <p:attrName>ppt_x</p:attrName>
                                        </p:attrNameLst>
                                      </p:cBhvr>
                                      <p:tavLst>
                                        <p:tav tm="0">
                                          <p:val>
                                            <p:strVal val="ppt_x"/>
                                          </p:val>
                                        </p:tav>
                                        <p:tav tm="100000">
                                          <p:val>
                                            <p:strVal val="0-ppt_w/2"/>
                                          </p:val>
                                        </p:tav>
                                      </p:tavLst>
                                    </p:anim>
                                    <p:anim calcmode="lin" valueType="num">
                                      <p:cBhvr additive="base">
                                        <p:cTn id="41" dur="500"/>
                                        <p:tgtEl>
                                          <p:spTgt spid="15"/>
                                        </p:tgtEl>
                                        <p:attrNameLst>
                                          <p:attrName>ppt_y</p:attrName>
                                        </p:attrNameLst>
                                      </p:cBhvr>
                                      <p:tavLst>
                                        <p:tav tm="0">
                                          <p:val>
                                            <p:strVal val="ppt_y"/>
                                          </p:val>
                                        </p:tav>
                                        <p:tav tm="100000">
                                          <p:val>
                                            <p:strVal val="ppt_y"/>
                                          </p:val>
                                        </p:tav>
                                      </p:tavLst>
                                    </p:anim>
                                    <p:set>
                                      <p:cBhvr>
                                        <p:cTn id="4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7" grpId="0" animBg="1"/>
      <p:bldP spid="7" grpId="1" animBg="1"/>
      <p:bldP spid="7" grpId="2" animBg="1"/>
      <p:bldP spid="7" grpId="3"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EC3E71D-AEBB-406B-8A0E-828E650A2F31}"/>
</file>

<file path=customXml/itemProps2.xml><?xml version="1.0" encoding="utf-8"?>
<ds:datastoreItem xmlns:ds="http://schemas.openxmlformats.org/officeDocument/2006/customXml" ds:itemID="{18847C75-67E8-4D85-9F6A-F38DFD0EDE6C}"/>
</file>

<file path=customXml/itemProps3.xml><?xml version="1.0" encoding="utf-8"?>
<ds:datastoreItem xmlns:ds="http://schemas.openxmlformats.org/officeDocument/2006/customXml" ds:itemID="{211DC619-2B5D-4587-8E5A-1E84CDE66902}"/>
</file>

<file path=docProps/app.xml><?xml version="1.0" encoding="utf-8"?>
<Properties xmlns="http://schemas.openxmlformats.org/officeDocument/2006/extended-properties" xmlns:vt="http://schemas.openxmlformats.org/officeDocument/2006/docPropsVTypes">
  <TotalTime>80391</TotalTime>
  <Words>4543</Words>
  <Application>Microsoft Office PowerPoint</Application>
  <PresentationFormat>Widescreen</PresentationFormat>
  <Paragraphs>488</Paragraphs>
  <Slides>50</Slides>
  <Notes>12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8" baseType="lpstr">
      <vt:lpstr>Arial</vt:lpstr>
      <vt:lpstr>Calibri</vt:lpstr>
      <vt:lpstr>Calibri Light</vt:lpstr>
      <vt:lpstr>Courier New</vt:lpstr>
      <vt:lpstr>Times New Roman</vt:lpstr>
      <vt:lpstr>Wingdings</vt:lpstr>
      <vt:lpstr>Office Theme</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NITHA IT Helpdesk  helpdesk@nitha.com  1(844)486-4842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Netterville</dc:creator>
  <cp:lastModifiedBy>Peter Netterville</cp:lastModifiedBy>
  <cp:revision>1027</cp:revision>
  <dcterms:created xsi:type="dcterms:W3CDTF">2017-09-29T13:57:00Z</dcterms:created>
  <dcterms:modified xsi:type="dcterms:W3CDTF">2020-08-05T15:09:25Z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24100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ies>
</file>