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29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8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7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323" r:id="rId4"/>
    <p:sldId id="324" r:id="rId5"/>
    <p:sldId id="256" r:id="rId6"/>
    <p:sldId id="325" r:id="rId7"/>
    <p:sldId id="260" r:id="rId8"/>
    <p:sldId id="326" r:id="rId9"/>
    <p:sldId id="259" r:id="rId10"/>
    <p:sldId id="264" r:id="rId11"/>
    <p:sldId id="263" r:id="rId12"/>
    <p:sldId id="261" r:id="rId13"/>
    <p:sldId id="327" r:id="rId14"/>
    <p:sldId id="294" r:id="rId15"/>
    <p:sldId id="295" r:id="rId16"/>
    <p:sldId id="296" r:id="rId17"/>
    <p:sldId id="322" r:id="rId18"/>
    <p:sldId id="298" r:id="rId19"/>
    <p:sldId id="299" r:id="rId20"/>
    <p:sldId id="300" r:id="rId21"/>
    <p:sldId id="301" r:id="rId22"/>
    <p:sldId id="302" r:id="rId23"/>
    <p:sldId id="316" r:id="rId24"/>
    <p:sldId id="281" r:id="rId25"/>
    <p:sldId id="265" r:id="rId26"/>
    <p:sldId id="266" r:id="rId27"/>
    <p:sldId id="267" r:id="rId28"/>
    <p:sldId id="284" r:id="rId29"/>
    <p:sldId id="285" r:id="rId30"/>
    <p:sldId id="286" r:id="rId31"/>
    <p:sldId id="317" r:id="rId32"/>
    <p:sldId id="287" r:id="rId33"/>
    <p:sldId id="282" r:id="rId34"/>
    <p:sldId id="283" r:id="rId3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47"/>
    <a:srgbClr val="007033"/>
    <a:srgbClr val="009A46"/>
    <a:srgbClr val="5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824" autoAdjust="0"/>
  </p:normalViewPr>
  <p:slideViewPr>
    <p:cSldViewPr snapToGrid="0">
      <p:cViewPr varScale="1">
        <p:scale>
          <a:sx n="106" d="100"/>
          <a:sy n="106" d="100"/>
        </p:scale>
        <p:origin x="588" y="96"/>
      </p:cViewPr>
      <p:guideLst/>
    </p:cSldViewPr>
  </p:slideViewPr>
  <p:outlineViewPr>
    <p:cViewPr>
      <p:scale>
        <a:sx n="33" d="100"/>
        <a:sy n="33" d="100"/>
      </p:scale>
      <p:origin x="0" y="-16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464"/>
    </p:cViewPr>
  </p:sorterViewPr>
  <p:notesViewPr>
    <p:cSldViewPr snapToGrid="0">
      <p:cViewPr varScale="1">
        <p:scale>
          <a:sx n="92" d="100"/>
          <a:sy n="92" d="100"/>
        </p:scale>
        <p:origin x="28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6128D1-CED8-4E32-8A8A-059BED96F4D3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9EB4764-E2B1-415F-A249-17837E286A3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1217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29591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Stop here and show them on the</a:t>
            </a:r>
            <a:r>
              <a:rPr lang="en-CA" baseline="0" dirty="0"/>
              <a:t> blank workbook the ribbons, dialog launchers, and commands.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B4764-E2B1-415F-A249-17837E286A38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486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Have them follow along in the functions dialog box if they have a computer in front</a:t>
            </a:r>
            <a:r>
              <a:rPr lang="en-CA" baseline="0" dirty="0"/>
              <a:t> of them.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B4764-E2B1-415F-A249-17837E286A38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9304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CA" sz="1300" dirty="0"/>
              <a:t>( = 18.98 + 114.98 * 4      Answer is </a:t>
            </a:r>
            <a:r>
              <a:rPr lang="en-CA" sz="1300" b="1" dirty="0"/>
              <a:t>B</a:t>
            </a:r>
            <a:r>
              <a:rPr lang="en-CA" sz="1300" dirty="0"/>
              <a:t> )       ( = 12 + (3.14159 * 325)      Answer is </a:t>
            </a:r>
            <a:r>
              <a:rPr lang="en-CA" sz="1300" b="1" dirty="0"/>
              <a:t>A )            ( </a:t>
            </a:r>
            <a:r>
              <a:rPr lang="en-CA" sz="1300" dirty="0"/>
              <a:t>= 187.4 * (18 + 5^3)</a:t>
            </a:r>
            <a:r>
              <a:rPr lang="en-CA" sz="1300" b="1" dirty="0"/>
              <a:t>     </a:t>
            </a:r>
            <a:r>
              <a:rPr lang="en-CA" sz="1300" dirty="0"/>
              <a:t>Answer is </a:t>
            </a:r>
            <a:r>
              <a:rPr lang="en-CA" sz="1300" b="1" dirty="0"/>
              <a:t>C  )</a:t>
            </a:r>
            <a:endParaRPr lang="en-CA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B4764-E2B1-415F-A249-17837E286A38}" type="slidenum">
              <a:rPr lang="en-CA" smtClean="0"/>
              <a:t>30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266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33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20888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361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069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7974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596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023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23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816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2651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761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725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4367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472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E8A6D-F37C-421B-B258-BF410D0D4648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810E-D1D3-4568-A226-0A8EE97D922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49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-55984" y="-25401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2567" y="359012"/>
            <a:ext cx="5209976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Excel 2013 Basics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520" y="1574358"/>
            <a:ext cx="1030067" cy="10115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0386" y="2970297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</p:spTree>
    <p:extLst>
      <p:ext uri="{BB962C8B-B14F-4D97-AF65-F5344CB8AC3E}">
        <p14:creationId xmlns:p14="http://schemas.microsoft.com/office/powerpoint/2010/main" val="3286399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0359" y="1254534"/>
            <a:ext cx="11413958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39843" y="3492394"/>
            <a:ext cx="4292621" cy="2325474"/>
            <a:chOff x="2993191" y="3597805"/>
            <a:chExt cx="5828048" cy="2325474"/>
          </a:xfrm>
        </p:grpSpPr>
        <p:sp>
          <p:nvSpPr>
            <p:cNvPr id="7" name="TextBox 6"/>
            <p:cNvSpPr txBox="1"/>
            <p:nvPr/>
          </p:nvSpPr>
          <p:spPr>
            <a:xfrm>
              <a:off x="2993191" y="3597805"/>
              <a:ext cx="5815996" cy="369332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Excel Intro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85606" y="4107397"/>
              <a:ext cx="5735633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CA" sz="1600" dirty="0"/>
                <a:t>Starting Excel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CA" sz="1600" dirty="0"/>
                <a:t>Downloading a workbook from NITHA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CA" sz="1600" dirty="0"/>
                <a:t>Opening the workbook in Excel</a:t>
              </a:r>
            </a:p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en-CA" sz="1600" dirty="0">
                  <a:solidFill>
                    <a:prstClr val="black"/>
                  </a:solidFill>
                </a:rPr>
                <a:t>Navigating the Spreadsheet &amp; Entering Data</a:t>
              </a:r>
              <a:endParaRPr lang="en-CA" sz="1100" dirty="0"/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CA" sz="1600" dirty="0"/>
                <a:t>Overview: What can Excel do?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CA" sz="1600" dirty="0"/>
                <a:t>Ribbons: Common and Contextual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en-CA" sz="16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31043" y="3492394"/>
            <a:ext cx="4283744" cy="1240647"/>
            <a:chOff x="2796006" y="4896099"/>
            <a:chExt cx="7163491" cy="1240647"/>
          </a:xfrm>
        </p:grpSpPr>
        <p:sp>
          <p:nvSpPr>
            <p:cNvPr id="10" name="TextBox 9"/>
            <p:cNvSpPr txBox="1"/>
            <p:nvPr/>
          </p:nvSpPr>
          <p:spPr>
            <a:xfrm>
              <a:off x="2796006" y="4896099"/>
              <a:ext cx="7163491" cy="369332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Basic Spreadsheet Functions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110158" y="5798192"/>
              <a:ext cx="4851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CA" sz="1600" dirty="0"/>
                <a:t>Common Used Functions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10158" y="5576577"/>
              <a:ext cx="4851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CA" sz="1600" dirty="0"/>
                <a:t>The Rules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110158" y="5322960"/>
              <a:ext cx="4851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CA" sz="1600" dirty="0"/>
                <a:t>Function Categories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98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15" y="1299084"/>
            <a:ext cx="2467320" cy="45550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199505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Excel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72" y="5987266"/>
            <a:ext cx="10058400" cy="28717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2013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Excel 2013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2552700" y="2247900"/>
            <a:ext cx="2724150" cy="39157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3743325" y="2628290"/>
            <a:ext cx="2066926" cy="26041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90912" y="455344"/>
            <a:ext cx="2647538" cy="73866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start Excel, download a data file, and to open a workbook </a:t>
            </a:r>
            <a:r>
              <a:rPr lang="en-CA" dirty="0"/>
              <a:t>(</a:t>
            </a:r>
            <a:r>
              <a:rPr lang="en-CA" dirty="0">
                <a:solidFill>
                  <a:srgbClr val="FF0000"/>
                </a:solidFill>
              </a:rPr>
              <a:t>Windows 7</a:t>
            </a:r>
            <a:r>
              <a:rPr lang="en-CA" dirty="0"/>
              <a:t>)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124237" y="1660119"/>
            <a:ext cx="11705813" cy="5099195"/>
            <a:chOff x="124237" y="1660119"/>
            <a:chExt cx="11705813" cy="5099195"/>
          </a:xfrm>
        </p:grpSpPr>
        <p:sp>
          <p:nvSpPr>
            <p:cNvPr id="7" name="TextBox 6"/>
            <p:cNvSpPr txBox="1"/>
            <p:nvPr/>
          </p:nvSpPr>
          <p:spPr>
            <a:xfrm>
              <a:off x="124237" y="6389982"/>
              <a:ext cx="2543175" cy="36933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rgbClr val="FF0000"/>
                  </a:solidFill>
                </a:rPr>
                <a:t>Windows 7 </a:t>
              </a:r>
              <a:r>
                <a:rPr lang="en-CA" dirty="0"/>
                <a:t>start button</a:t>
              </a:r>
            </a:p>
          </p:txBody>
        </p:sp>
        <p:sp>
          <p:nvSpPr>
            <p:cNvPr id="8" name="Line Callout 1 7"/>
            <p:cNvSpPr/>
            <p:nvPr/>
          </p:nvSpPr>
          <p:spPr>
            <a:xfrm>
              <a:off x="1440872" y="5987266"/>
              <a:ext cx="408764" cy="287172"/>
            </a:xfrm>
            <a:prstGeom prst="borderCallout1">
              <a:avLst>
                <a:gd name="adj1" fmla="val 51919"/>
                <a:gd name="adj2" fmla="val -3672"/>
                <a:gd name="adj3" fmla="val 142352"/>
                <a:gd name="adj4" fmla="val -45324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276850" y="1660119"/>
              <a:ext cx="6553200" cy="584775"/>
              <a:chOff x="5276850" y="1660119"/>
              <a:chExt cx="6553200" cy="584775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276850" y="1660119"/>
                <a:ext cx="6553200" cy="584775"/>
                <a:chOff x="5276850" y="1660119"/>
                <a:chExt cx="6553200" cy="58477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5276850" y="1660119"/>
                  <a:ext cx="65532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+mj-lt"/>
                    <a:buAutoNum type="arabicPeriod"/>
                  </a:pPr>
                  <a:r>
                    <a:rPr lang="en-CA" sz="1600" b="1" dirty="0"/>
                    <a:t>Click on your Start Button (</a:t>
                  </a:r>
                  <a:r>
                    <a:rPr lang="en-CA" sz="1600" b="1" dirty="0">
                      <a:solidFill>
                        <a:srgbClr val="FF0000"/>
                      </a:solidFill>
                    </a:rPr>
                    <a:t>Windows 7</a:t>
                  </a:r>
                  <a:r>
                    <a:rPr lang="en-CA" sz="1600" b="1" dirty="0"/>
                    <a:t>)</a:t>
                  </a:r>
                </a:p>
                <a:p>
                  <a:pPr marL="800100" lvl="1" indent="-342900">
                    <a:buFont typeface="Wingdings" panose="05000000000000000000" pitchFamily="2" charset="2"/>
                    <a:buChar char="Ø"/>
                  </a:pPr>
                  <a:r>
                    <a:rPr lang="en-CA" sz="1600" b="1" dirty="0"/>
                    <a:t>Click on </a:t>
                  </a:r>
                  <a:r>
                    <a:rPr lang="en-CA" sz="1600" b="1" i="1" dirty="0"/>
                    <a:t>All Programs</a:t>
                  </a:r>
                </a:p>
              </p:txBody>
            </p:sp>
            <p:pic>
              <p:nvPicPr>
                <p:cNvPr id="29" name="Picture 28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98637" y="1885995"/>
                  <a:ext cx="2400635" cy="323895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</p:grpSp>
          <p:cxnSp>
            <p:nvCxnSpPr>
              <p:cNvPr id="31" name="Straight Arrow Connector 30"/>
              <p:cNvCxnSpPr/>
              <p:nvPr/>
            </p:nvCxnSpPr>
            <p:spPr>
              <a:xfrm>
                <a:off x="8124825" y="2084450"/>
                <a:ext cx="84772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16207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651" y="1269321"/>
            <a:ext cx="2278391" cy="46365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0" y="199505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Excel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86" y="5906207"/>
            <a:ext cx="10058400" cy="314325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133755" y="1660119"/>
            <a:ext cx="9134070" cy="5058523"/>
            <a:chOff x="133755" y="1660119"/>
            <a:chExt cx="9134070" cy="5058523"/>
          </a:xfrm>
        </p:grpSpPr>
        <p:sp>
          <p:nvSpPr>
            <p:cNvPr id="10" name="TextBox 9"/>
            <p:cNvSpPr txBox="1"/>
            <p:nvPr/>
          </p:nvSpPr>
          <p:spPr>
            <a:xfrm>
              <a:off x="133755" y="6349310"/>
              <a:ext cx="2543175" cy="36933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rgbClr val="FF0000"/>
                  </a:solidFill>
                </a:rPr>
                <a:t>Windows 10 </a:t>
              </a:r>
              <a:r>
                <a:rPr lang="en-CA" dirty="0"/>
                <a:t>start button</a:t>
              </a:r>
            </a:p>
          </p:txBody>
        </p:sp>
        <p:sp>
          <p:nvSpPr>
            <p:cNvPr id="11" name="Line Callout 1 10"/>
            <p:cNvSpPr/>
            <p:nvPr/>
          </p:nvSpPr>
          <p:spPr>
            <a:xfrm rot="10800000">
              <a:off x="1772461" y="5893719"/>
              <a:ext cx="408764" cy="326813"/>
            </a:xfrm>
            <a:prstGeom prst="borderCallout1">
              <a:avLst>
                <a:gd name="adj1" fmla="val 46698"/>
                <a:gd name="adj2" fmla="val 101187"/>
                <a:gd name="adj3" fmla="val -41960"/>
                <a:gd name="adj4" fmla="val 194686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76850" y="1660119"/>
              <a:ext cx="39909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CA" sz="1600" b="1" dirty="0"/>
                <a:t>Click on your Start Button (</a:t>
              </a:r>
              <a:r>
                <a:rPr lang="en-CA" sz="1600" b="1" dirty="0">
                  <a:solidFill>
                    <a:srgbClr val="FF0000"/>
                  </a:solidFill>
                </a:rPr>
                <a:t>Windows 10</a:t>
              </a:r>
              <a:r>
                <a:rPr lang="en-CA" sz="1600" b="1" dirty="0"/>
                <a:t>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2013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Excel 2013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3524250" y="1933919"/>
            <a:ext cx="1819276" cy="69437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3143250" y="2178680"/>
            <a:ext cx="2647951" cy="72644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12970" y="453304"/>
            <a:ext cx="2647538" cy="73866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start Excel, download a data file, and to open a workbook </a:t>
            </a:r>
            <a:r>
              <a:rPr lang="en-CA" dirty="0"/>
              <a:t>(</a:t>
            </a:r>
            <a:r>
              <a:rPr lang="en-CA" dirty="0">
                <a:solidFill>
                  <a:srgbClr val="FF0000"/>
                </a:solidFill>
              </a:rPr>
              <a:t>Windows 10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3999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108" y="2029533"/>
            <a:ext cx="5146468" cy="4750586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grpSp>
        <p:nvGrpSpPr>
          <p:cNvPr id="35" name="Group 34"/>
          <p:cNvGrpSpPr/>
          <p:nvPr/>
        </p:nvGrpSpPr>
        <p:grpSpPr>
          <a:xfrm>
            <a:off x="5250731" y="4487159"/>
            <a:ext cx="6561055" cy="1202578"/>
            <a:chOff x="5250731" y="4487159"/>
            <a:chExt cx="6561055" cy="1202578"/>
          </a:xfrm>
        </p:grpSpPr>
        <p:sp>
          <p:nvSpPr>
            <p:cNvPr id="19" name="Line Callout 1 18"/>
            <p:cNvSpPr/>
            <p:nvPr/>
          </p:nvSpPr>
          <p:spPr>
            <a:xfrm>
              <a:off x="5250731" y="4487159"/>
              <a:ext cx="1630836" cy="339365"/>
            </a:xfrm>
            <a:prstGeom prst="borderCallout1">
              <a:avLst>
                <a:gd name="adj1" fmla="val 54861"/>
                <a:gd name="adj2" fmla="val 100649"/>
                <a:gd name="adj3" fmla="val 281578"/>
                <a:gd name="adj4" fmla="val 193453"/>
              </a:avLst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418136" y="5166517"/>
              <a:ext cx="3393650" cy="523220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If Microsoft has any featured templates, they will be listed here.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4268" y="765694"/>
            <a:ext cx="8125476" cy="6014425"/>
            <a:chOff x="94268" y="765694"/>
            <a:chExt cx="8125476" cy="6014425"/>
          </a:xfrm>
        </p:grpSpPr>
        <p:sp>
          <p:nvSpPr>
            <p:cNvPr id="6" name="Line Callout 1 5"/>
            <p:cNvSpPr/>
            <p:nvPr/>
          </p:nvSpPr>
          <p:spPr>
            <a:xfrm>
              <a:off x="3063712" y="2029533"/>
              <a:ext cx="5156032" cy="4750586"/>
            </a:xfrm>
            <a:prstGeom prst="borderCallout1">
              <a:avLst>
                <a:gd name="adj1" fmla="val -277"/>
                <a:gd name="adj2" fmla="val 40312"/>
                <a:gd name="adj3" fmla="val -15513"/>
                <a:gd name="adj4" fmla="val 22911"/>
              </a:avLst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4268" y="765694"/>
              <a:ext cx="6787299" cy="523220"/>
            </a:xfrm>
            <a:prstGeom prst="rect">
              <a:avLst/>
            </a:prstGeom>
            <a:noFill/>
            <a:ln w="1905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This is the first screen you see when you start the program directly, not by double clicking on an Excel worksheet.  It is called the </a:t>
              </a:r>
              <a:r>
                <a:rPr lang="en-CA" sz="1400" i="1" dirty="0"/>
                <a:t>Start</a:t>
              </a:r>
              <a:r>
                <a:rPr lang="en-CA" sz="1400" dirty="0"/>
                <a:t> screen.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9436232" y="75414"/>
            <a:ext cx="2479248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Excel GUI</a:t>
            </a:r>
          </a:p>
          <a:p>
            <a:pPr algn="ctr"/>
            <a:r>
              <a:rPr lang="en-CA" dirty="0"/>
              <a:t>Screens Layout – Start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94267" y="2054825"/>
            <a:ext cx="4854805" cy="1291690"/>
            <a:chOff x="94267" y="2054825"/>
            <a:chExt cx="4854805" cy="1291690"/>
          </a:xfrm>
        </p:grpSpPr>
        <p:sp>
          <p:nvSpPr>
            <p:cNvPr id="9" name="Line Callout 1 8"/>
            <p:cNvSpPr/>
            <p:nvPr/>
          </p:nvSpPr>
          <p:spPr>
            <a:xfrm>
              <a:off x="3071108" y="2639505"/>
              <a:ext cx="1877964" cy="707010"/>
            </a:xfrm>
            <a:prstGeom prst="borderCallout1">
              <a:avLst>
                <a:gd name="adj1" fmla="val 50750"/>
                <a:gd name="adj2" fmla="val -803"/>
                <a:gd name="adj3" fmla="val -43457"/>
                <a:gd name="adj4" fmla="val -13727"/>
              </a:avLst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267" y="2054825"/>
              <a:ext cx="2714921" cy="52322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Top of the left panel is where the </a:t>
              </a:r>
              <a:r>
                <a:rPr lang="en-CA" sz="1400" b="1" i="1" dirty="0">
                  <a:solidFill>
                    <a:srgbClr val="C00000"/>
                  </a:solidFill>
                </a:rPr>
                <a:t>Recent</a:t>
              </a:r>
              <a:r>
                <a:rPr lang="en-CA" sz="1400" dirty="0">
                  <a:solidFill>
                    <a:srgbClr val="C00000"/>
                  </a:solidFill>
                </a:rPr>
                <a:t> </a:t>
              </a:r>
              <a:r>
                <a:rPr lang="en-CA" sz="1400" dirty="0"/>
                <a:t>files are listed.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94267" y="2846895"/>
            <a:ext cx="4854805" cy="782424"/>
            <a:chOff x="94267" y="2846895"/>
            <a:chExt cx="4854805" cy="782424"/>
          </a:xfrm>
        </p:grpSpPr>
        <p:sp>
          <p:nvSpPr>
            <p:cNvPr id="11" name="Line Callout 1 10"/>
            <p:cNvSpPr/>
            <p:nvPr/>
          </p:nvSpPr>
          <p:spPr>
            <a:xfrm>
              <a:off x="3071108" y="3374795"/>
              <a:ext cx="1877964" cy="254524"/>
            </a:xfrm>
            <a:prstGeom prst="borderCallout1">
              <a:avLst>
                <a:gd name="adj1" fmla="val 52083"/>
                <a:gd name="adj2" fmla="val 200"/>
                <a:gd name="adj3" fmla="val -106212"/>
                <a:gd name="adj4" fmla="val -13219"/>
              </a:avLst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267" y="2846895"/>
              <a:ext cx="2714921" cy="738664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When you click on </a:t>
              </a:r>
              <a:r>
                <a:rPr lang="en-CA" sz="1400" b="1" i="1" dirty="0">
                  <a:solidFill>
                    <a:srgbClr val="0070C0"/>
                  </a:solidFill>
                </a:rPr>
                <a:t>Open Other Workbooks</a:t>
              </a:r>
              <a:r>
                <a:rPr lang="en-CA" sz="1400" dirty="0"/>
                <a:t> the </a:t>
              </a:r>
              <a:r>
                <a:rPr lang="en-CA" sz="1400" b="1" i="1" dirty="0"/>
                <a:t>Open</a:t>
              </a:r>
              <a:r>
                <a:rPr lang="en-CA" sz="1400" dirty="0"/>
                <a:t> screen appears.</a:t>
              </a:r>
              <a:r>
                <a:rPr lang="en-CA" sz="1400" i="1" dirty="0"/>
                <a:t> 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041823" y="2036190"/>
            <a:ext cx="4769963" cy="2462213"/>
            <a:chOff x="7041823" y="2036190"/>
            <a:chExt cx="4769963" cy="2462213"/>
          </a:xfrm>
        </p:grpSpPr>
        <p:sp>
          <p:nvSpPr>
            <p:cNvPr id="13" name="Line Callout 1 12"/>
            <p:cNvSpPr/>
            <p:nvPr/>
          </p:nvSpPr>
          <p:spPr>
            <a:xfrm>
              <a:off x="7041823" y="2215299"/>
              <a:ext cx="1131216" cy="358219"/>
            </a:xfrm>
            <a:prstGeom prst="borderCallout1">
              <a:avLst>
                <a:gd name="adj1" fmla="val 45066"/>
                <a:gd name="adj2" fmla="val 99167"/>
                <a:gd name="adj3" fmla="val -45395"/>
                <a:gd name="adj4" fmla="val 121666"/>
              </a:avLst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18136" y="2036190"/>
              <a:ext cx="3393650" cy="2462213"/>
            </a:xfrm>
            <a:prstGeom prst="rect">
              <a:avLst/>
            </a:prstGeom>
            <a:noFill/>
            <a:ln w="19050">
              <a:solidFill>
                <a:schemeClr val="accent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This information lists the user account on Microsoft. Previously this was called a </a:t>
              </a:r>
              <a:r>
                <a:rPr lang="en-CA" sz="1400" i="1" dirty="0"/>
                <a:t>Windows Live ID </a:t>
              </a:r>
              <a:r>
                <a:rPr lang="en-CA" sz="1400" dirty="0"/>
                <a:t>but is now called a </a:t>
              </a:r>
              <a:r>
                <a:rPr lang="en-CA" sz="1400" i="1" dirty="0"/>
                <a:t>Microsoft account</a:t>
              </a:r>
              <a:r>
                <a:rPr lang="en-CA" sz="1400" dirty="0"/>
                <a:t>.</a:t>
              </a:r>
            </a:p>
            <a:p>
              <a:endParaRPr lang="en-CA" sz="1400" dirty="0"/>
            </a:p>
            <a:p>
              <a:r>
                <a:rPr lang="en-CA" sz="1400" dirty="0"/>
                <a:t>It is not required that you have a Microsoft account in order to use Excel 2013.</a:t>
              </a:r>
            </a:p>
            <a:p>
              <a:endParaRPr lang="en-CA" sz="1400" dirty="0"/>
            </a:p>
            <a:p>
              <a:r>
                <a:rPr lang="en-CA" sz="1400" dirty="0"/>
                <a:t>You can </a:t>
              </a:r>
              <a:r>
                <a:rPr lang="en-CA" sz="1400" dirty="0">
                  <a:solidFill>
                    <a:srgbClr val="00B050"/>
                  </a:solidFill>
                </a:rPr>
                <a:t>switch accounts</a:t>
              </a:r>
              <a:r>
                <a:rPr lang="en-CA" sz="1400" dirty="0"/>
                <a:t> from here should you have the wrong one or have another one you wish to work in.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118754" y="921106"/>
            <a:ext cx="5635753" cy="1519323"/>
            <a:chOff x="5118754" y="921106"/>
            <a:chExt cx="5635753" cy="1519323"/>
          </a:xfrm>
        </p:grpSpPr>
        <p:sp>
          <p:nvSpPr>
            <p:cNvPr id="15" name="Line Callout 1 14"/>
            <p:cNvSpPr/>
            <p:nvPr/>
          </p:nvSpPr>
          <p:spPr>
            <a:xfrm>
              <a:off x="5118754" y="2233039"/>
              <a:ext cx="1178351" cy="207390"/>
            </a:xfrm>
            <a:prstGeom prst="borderCallout1">
              <a:avLst>
                <a:gd name="adj1" fmla="val 568"/>
                <a:gd name="adj2" fmla="val 50867"/>
                <a:gd name="adj3" fmla="val -296590"/>
                <a:gd name="adj4" fmla="val 180867"/>
              </a:avLst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257163" y="921106"/>
              <a:ext cx="3497344" cy="95410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You can search online for a template among hundreds free for download.  These templates are on the Microsoft site so they should be free from any macro viruses.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184742" y="3129699"/>
            <a:ext cx="6643498" cy="1845008"/>
            <a:chOff x="5184742" y="3129699"/>
            <a:chExt cx="6643498" cy="1845008"/>
          </a:xfrm>
        </p:grpSpPr>
        <p:sp>
          <p:nvSpPr>
            <p:cNvPr id="17" name="TextBox 16"/>
            <p:cNvSpPr txBox="1"/>
            <p:nvPr/>
          </p:nvSpPr>
          <p:spPr>
            <a:xfrm>
              <a:off x="8434590" y="4666930"/>
              <a:ext cx="3393650" cy="307777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You can start a new workbook from here.</a:t>
              </a:r>
            </a:p>
          </p:txBody>
        </p:sp>
        <p:sp>
          <p:nvSpPr>
            <p:cNvPr id="18" name="Line Callout 1 17"/>
            <p:cNvSpPr/>
            <p:nvPr/>
          </p:nvSpPr>
          <p:spPr>
            <a:xfrm>
              <a:off x="5184742" y="3129699"/>
              <a:ext cx="1112363" cy="999241"/>
            </a:xfrm>
            <a:prstGeom prst="borderCallout1">
              <a:avLst>
                <a:gd name="adj1" fmla="val 48939"/>
                <a:gd name="adj2" fmla="val 100989"/>
                <a:gd name="adj3" fmla="val 169621"/>
                <a:gd name="adj4" fmla="val 292879"/>
              </a:avLst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496300" y="6073356"/>
            <a:ext cx="3419180" cy="369332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Now click on </a:t>
            </a:r>
            <a:r>
              <a:rPr lang="en-CA" b="1" i="1" dirty="0"/>
              <a:t>new workbook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520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68" y="1019200"/>
            <a:ext cx="6687159" cy="56465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96885" y="127793"/>
            <a:ext cx="11890068" cy="6771084"/>
            <a:chOff x="96885" y="127793"/>
            <a:chExt cx="11890068" cy="6771084"/>
          </a:xfrm>
        </p:grpSpPr>
        <p:sp>
          <p:nvSpPr>
            <p:cNvPr id="12" name="Rectangle 11"/>
            <p:cNvSpPr/>
            <p:nvPr/>
          </p:nvSpPr>
          <p:spPr>
            <a:xfrm>
              <a:off x="150395" y="4433461"/>
              <a:ext cx="4834738" cy="2205872"/>
            </a:xfrm>
            <a:prstGeom prst="rect">
              <a:avLst/>
            </a:prstGeom>
            <a:solidFill>
              <a:srgbClr val="00B050">
                <a:alpha val="40000"/>
              </a:srgbClr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96885" y="127793"/>
              <a:ext cx="11890068" cy="6771084"/>
              <a:chOff x="96885" y="223043"/>
              <a:chExt cx="11890068" cy="6771084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44743" y="270382"/>
                <a:ext cx="4835952" cy="420567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96885" y="223043"/>
                <a:ext cx="11890068" cy="6771084"/>
                <a:chOff x="4383390" y="-1053667"/>
                <a:chExt cx="11890068" cy="6771084"/>
              </a:xfrm>
            </p:grpSpPr>
            <p:sp>
              <p:nvSpPr>
                <p:cNvPr id="9" name="TextBox 8"/>
                <p:cNvSpPr txBox="1"/>
                <p:nvPr/>
              </p:nvSpPr>
              <p:spPr>
                <a:xfrm>
                  <a:off x="4383390" y="-1053667"/>
                  <a:ext cx="4948162" cy="6771084"/>
                </a:xfrm>
                <a:prstGeom prst="rect">
                  <a:avLst/>
                </a:prstGeom>
                <a:noFill/>
                <a:ln w="19050">
                  <a:solidFill>
                    <a:schemeClr val="accent2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400" b="1" i="1" dirty="0"/>
                    <a:t>The Ribbon </a:t>
                  </a:r>
                  <a:r>
                    <a:rPr lang="en-CA" sz="1400" dirty="0"/>
                    <a:t>– All commands are located in the ribbons. They are:</a:t>
                  </a:r>
                </a:p>
                <a:p>
                  <a:r>
                    <a:rPr lang="en-CA" sz="1400" b="1" dirty="0"/>
                    <a:t>Home</a:t>
                  </a:r>
                  <a:r>
                    <a:rPr lang="en-CA" sz="1400" dirty="0"/>
                    <a:t> – Deals with formatting the cells.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Insert</a:t>
                  </a:r>
                  <a:r>
                    <a:rPr lang="en-CA" sz="1400" dirty="0"/>
                    <a:t> – Provides objects to insert on to the spreadsheet.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Page Layout </a:t>
                  </a:r>
                  <a:r>
                    <a:rPr lang="en-CA" sz="1400" dirty="0"/>
                    <a:t>– These commands provide formatting for printing.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Formulas</a:t>
                  </a:r>
                  <a:r>
                    <a:rPr lang="en-CA" sz="1400" dirty="0"/>
                    <a:t> – The main power of Excel, the formulas.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Data</a:t>
                  </a:r>
                  <a:r>
                    <a:rPr lang="en-CA" sz="1400" dirty="0"/>
                    <a:t> – Functions for inserting and manipulating data from one or many sources.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Review</a:t>
                  </a:r>
                  <a:r>
                    <a:rPr lang="en-CA" sz="1400" dirty="0"/>
                    <a:t> – Commands to help you proof your workbook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View</a:t>
                  </a:r>
                  <a:r>
                    <a:rPr lang="en-CA" sz="1400" dirty="0"/>
                    <a:t> – These commands deal with how you view the spreadsheet on the screen, but not for printing.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Add-Ins</a:t>
                  </a:r>
                  <a:r>
                    <a:rPr lang="en-CA" sz="1400" dirty="0"/>
                    <a:t> – Allows you to access functions of custom add-ins and to manage them.</a:t>
                  </a:r>
                </a:p>
                <a:p>
                  <a:endParaRPr lang="en-CA" sz="1400" dirty="0"/>
                </a:p>
                <a:p>
                  <a:r>
                    <a:rPr lang="en-CA" sz="1400" dirty="0"/>
                    <a:t>Some of the </a:t>
                  </a:r>
                  <a:r>
                    <a:rPr lang="en-CA" sz="1400" b="1" i="1" dirty="0"/>
                    <a:t>context</a:t>
                  </a:r>
                  <a:r>
                    <a:rPr lang="en-CA" sz="1400" dirty="0"/>
                    <a:t> ribbons available are:</a:t>
                  </a:r>
                </a:p>
                <a:p>
                  <a:r>
                    <a:rPr lang="en-CA" sz="1400" b="1" dirty="0"/>
                    <a:t>Chart Tools</a:t>
                  </a:r>
                  <a:r>
                    <a:rPr lang="en-CA" sz="1400" dirty="0"/>
                    <a:t> – Design, Format &amp; Layout</a:t>
                  </a:r>
                </a:p>
                <a:p>
                  <a:endParaRPr lang="en-CA" sz="1400" b="1" dirty="0"/>
                </a:p>
                <a:p>
                  <a:r>
                    <a:rPr lang="en-CA" sz="1400" b="1" dirty="0"/>
                    <a:t>Drawing Format Tools</a:t>
                  </a:r>
                  <a:r>
                    <a:rPr lang="en-CA" sz="1400" dirty="0"/>
                    <a:t> – WordArt and Shapes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Picture Format Tools </a:t>
                  </a:r>
                  <a:r>
                    <a:rPr lang="en-CA" sz="1400" dirty="0"/>
                    <a:t>– Images and clipart.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Pivot Table Tools </a:t>
                  </a:r>
                  <a:r>
                    <a:rPr lang="en-CA" sz="1400" dirty="0"/>
                    <a:t>– Design and Format.</a:t>
                  </a:r>
                </a:p>
                <a:p>
                  <a:endParaRPr lang="en-CA" sz="1400" dirty="0"/>
                </a:p>
                <a:p>
                  <a:r>
                    <a:rPr lang="en-CA" sz="1400" b="1" dirty="0"/>
                    <a:t>Smart Art Tools </a:t>
                  </a:r>
                  <a:r>
                    <a:rPr lang="en-CA" sz="1400" dirty="0"/>
                    <a:t>– Design and Format.</a:t>
                  </a:r>
                </a:p>
              </p:txBody>
            </p:sp>
            <p:sp>
              <p:nvSpPr>
                <p:cNvPr id="8" name="Line Callout 1 7"/>
                <p:cNvSpPr/>
                <p:nvPr/>
              </p:nvSpPr>
              <p:spPr>
                <a:xfrm>
                  <a:off x="9536067" y="33243"/>
                  <a:ext cx="6737391" cy="947472"/>
                </a:xfrm>
                <a:prstGeom prst="borderCallout1">
                  <a:avLst>
                    <a:gd name="adj1" fmla="val 48954"/>
                    <a:gd name="adj2" fmla="val 136"/>
                    <a:gd name="adj3" fmla="val 71694"/>
                    <a:gd name="adj4" fmla="val -3138"/>
                  </a:avLst>
                </a:prstGeom>
                <a:noFill/>
                <a:ln w="1905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</p:grpSp>
      </p:grpSp>
      <p:sp>
        <p:nvSpPr>
          <p:cNvPr id="6" name="TextBox 5"/>
          <p:cNvSpPr txBox="1"/>
          <p:nvPr/>
        </p:nvSpPr>
        <p:spPr>
          <a:xfrm>
            <a:off x="7927942" y="217054"/>
            <a:ext cx="3996963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Excel GUI</a:t>
            </a:r>
          </a:p>
          <a:p>
            <a:pPr algn="ctr"/>
            <a:r>
              <a:rPr lang="en-CA" dirty="0"/>
              <a:t>Screens Layout – Ribbon Tabs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50395" y="398975"/>
            <a:ext cx="6025846" cy="1010306"/>
            <a:chOff x="161924" y="343417"/>
            <a:chExt cx="6025846" cy="1010306"/>
          </a:xfrm>
        </p:grpSpPr>
        <p:sp>
          <p:nvSpPr>
            <p:cNvPr id="20" name="Oval 19"/>
            <p:cNvSpPr/>
            <p:nvPr/>
          </p:nvSpPr>
          <p:spPr>
            <a:xfrm>
              <a:off x="161924" y="343417"/>
              <a:ext cx="542925" cy="2286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6" name="Oval 35"/>
            <p:cNvSpPr/>
            <p:nvPr/>
          </p:nvSpPr>
          <p:spPr>
            <a:xfrm>
              <a:off x="5786492" y="1186954"/>
              <a:ext cx="401278" cy="16676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52725" y="803071"/>
            <a:ext cx="6521472" cy="607609"/>
            <a:chOff x="152399" y="745896"/>
            <a:chExt cx="6521472" cy="607609"/>
          </a:xfrm>
        </p:grpSpPr>
        <p:sp>
          <p:nvSpPr>
            <p:cNvPr id="23" name="Oval 22"/>
            <p:cNvSpPr/>
            <p:nvPr/>
          </p:nvSpPr>
          <p:spPr>
            <a:xfrm>
              <a:off x="152399" y="745896"/>
              <a:ext cx="542925" cy="238125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8" name="Oval 37"/>
            <p:cNvSpPr/>
            <p:nvPr/>
          </p:nvSpPr>
          <p:spPr>
            <a:xfrm>
              <a:off x="6304520" y="1186736"/>
              <a:ext cx="369351" cy="166769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52432" y="1232020"/>
            <a:ext cx="7320710" cy="243643"/>
            <a:chOff x="152432" y="1182144"/>
            <a:chExt cx="7320710" cy="243643"/>
          </a:xfrm>
        </p:grpSpPr>
        <p:sp>
          <p:nvSpPr>
            <p:cNvPr id="25" name="Oval 24"/>
            <p:cNvSpPr/>
            <p:nvPr/>
          </p:nvSpPr>
          <p:spPr>
            <a:xfrm>
              <a:off x="152432" y="1182144"/>
              <a:ext cx="1000093" cy="243643"/>
            </a:xfrm>
            <a:prstGeom prst="ellipse">
              <a:avLst/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" name="Oval 39"/>
            <p:cNvSpPr/>
            <p:nvPr/>
          </p:nvSpPr>
          <p:spPr>
            <a:xfrm>
              <a:off x="6798934" y="1186736"/>
              <a:ext cx="674208" cy="170658"/>
            </a:xfrm>
            <a:prstGeom prst="ellipse">
              <a:avLst/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48431" y="1240056"/>
            <a:ext cx="8042255" cy="670273"/>
            <a:chOff x="156744" y="1198492"/>
            <a:chExt cx="8042255" cy="670273"/>
          </a:xfrm>
        </p:grpSpPr>
        <p:sp>
          <p:nvSpPr>
            <p:cNvPr id="27" name="Oval 26"/>
            <p:cNvSpPr/>
            <p:nvPr/>
          </p:nvSpPr>
          <p:spPr>
            <a:xfrm>
              <a:off x="156744" y="1619769"/>
              <a:ext cx="795755" cy="248996"/>
            </a:xfrm>
            <a:prstGeom prst="ellipse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" name="Oval 41"/>
            <p:cNvSpPr/>
            <p:nvPr/>
          </p:nvSpPr>
          <p:spPr>
            <a:xfrm>
              <a:off x="7596410" y="1198492"/>
              <a:ext cx="602589" cy="171639"/>
            </a:xfrm>
            <a:prstGeom prst="ellipse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50394" y="1240056"/>
            <a:ext cx="8461590" cy="1082271"/>
            <a:chOff x="142082" y="1181866"/>
            <a:chExt cx="8461590" cy="1082271"/>
          </a:xfrm>
        </p:grpSpPr>
        <p:sp>
          <p:nvSpPr>
            <p:cNvPr id="29" name="Oval 28"/>
            <p:cNvSpPr/>
            <p:nvPr/>
          </p:nvSpPr>
          <p:spPr>
            <a:xfrm>
              <a:off x="142082" y="2056478"/>
              <a:ext cx="430630" cy="20765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" name="Oval 43"/>
            <p:cNvSpPr/>
            <p:nvPr/>
          </p:nvSpPr>
          <p:spPr>
            <a:xfrm>
              <a:off x="8275191" y="1181866"/>
              <a:ext cx="328481" cy="17163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50630" y="1220414"/>
            <a:ext cx="8973917" cy="1740461"/>
            <a:chOff x="150630" y="1220414"/>
            <a:chExt cx="8973917" cy="1740461"/>
          </a:xfrm>
        </p:grpSpPr>
        <p:sp>
          <p:nvSpPr>
            <p:cNvPr id="31" name="Oval 30"/>
            <p:cNvSpPr/>
            <p:nvPr/>
          </p:nvSpPr>
          <p:spPr>
            <a:xfrm>
              <a:off x="150630" y="2741800"/>
              <a:ext cx="649469" cy="21907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" name="Oval 45"/>
            <p:cNvSpPr/>
            <p:nvPr/>
          </p:nvSpPr>
          <p:spPr>
            <a:xfrm>
              <a:off x="8732942" y="1220414"/>
              <a:ext cx="391605" cy="21092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42874" y="1235827"/>
            <a:ext cx="9457708" cy="2145897"/>
            <a:chOff x="142874" y="1235827"/>
            <a:chExt cx="9457708" cy="2145897"/>
          </a:xfrm>
        </p:grpSpPr>
        <p:sp>
          <p:nvSpPr>
            <p:cNvPr id="48" name="Oval 47"/>
            <p:cNvSpPr/>
            <p:nvPr/>
          </p:nvSpPr>
          <p:spPr>
            <a:xfrm>
              <a:off x="142874" y="3162649"/>
              <a:ext cx="533400" cy="219075"/>
            </a:xfrm>
            <a:prstGeom prst="ellipse">
              <a:avLst/>
            </a:prstGeom>
            <a:noFill/>
            <a:ln w="19050">
              <a:solidFill>
                <a:srgbClr val="0A30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" name="Oval 48"/>
            <p:cNvSpPr/>
            <p:nvPr/>
          </p:nvSpPr>
          <p:spPr>
            <a:xfrm>
              <a:off x="9229106" y="1235827"/>
              <a:ext cx="371476" cy="161925"/>
            </a:xfrm>
            <a:prstGeom prst="ellipse">
              <a:avLst/>
            </a:prstGeom>
            <a:noFill/>
            <a:ln w="19050">
              <a:solidFill>
                <a:srgbClr val="0A30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180974" y="4883676"/>
            <a:ext cx="904876" cy="555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87691" y="5301775"/>
            <a:ext cx="1630544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80974" y="5737013"/>
            <a:ext cx="161925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80974" y="6146769"/>
            <a:ext cx="133350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189287" y="6573151"/>
            <a:ext cx="1200151" cy="63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40869" y="1236705"/>
            <a:ext cx="10041357" cy="2792370"/>
            <a:chOff x="140869" y="1236705"/>
            <a:chExt cx="10041357" cy="2792370"/>
          </a:xfrm>
        </p:grpSpPr>
        <p:sp>
          <p:nvSpPr>
            <p:cNvPr id="10" name="Oval 9"/>
            <p:cNvSpPr/>
            <p:nvPr/>
          </p:nvSpPr>
          <p:spPr>
            <a:xfrm>
              <a:off x="140869" y="3791479"/>
              <a:ext cx="649705" cy="237596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1" name="Oval 50"/>
            <p:cNvSpPr/>
            <p:nvPr/>
          </p:nvSpPr>
          <p:spPr>
            <a:xfrm>
              <a:off x="9672288" y="1236705"/>
              <a:ext cx="509938" cy="18252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5437587" y="347174"/>
            <a:ext cx="2274335" cy="369332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It should look like this</a:t>
            </a:r>
          </a:p>
        </p:txBody>
      </p:sp>
    </p:spTree>
    <p:extLst>
      <p:ext uri="{BB962C8B-B14F-4D97-AF65-F5344CB8AC3E}">
        <p14:creationId xmlns:p14="http://schemas.microsoft.com/office/powerpoint/2010/main" val="344111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68" y="1019200"/>
            <a:ext cx="6687159" cy="56465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2" name="Group 1"/>
          <p:cNvGrpSpPr/>
          <p:nvPr/>
        </p:nvGrpSpPr>
        <p:grpSpPr>
          <a:xfrm>
            <a:off x="134107" y="374393"/>
            <a:ext cx="11790798" cy="4832092"/>
            <a:chOff x="134107" y="469643"/>
            <a:chExt cx="11790798" cy="4832092"/>
          </a:xfrm>
        </p:grpSpPr>
        <p:sp>
          <p:nvSpPr>
            <p:cNvPr id="11" name="Rectangle 10"/>
            <p:cNvSpPr/>
            <p:nvPr/>
          </p:nvSpPr>
          <p:spPr>
            <a:xfrm>
              <a:off x="169444" y="511208"/>
              <a:ext cx="4916669" cy="4746246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34107" y="469643"/>
              <a:ext cx="11790798" cy="4832092"/>
              <a:chOff x="4420612" y="-807067"/>
              <a:chExt cx="11790798" cy="4832092"/>
            </a:xfrm>
          </p:grpSpPr>
          <p:sp>
            <p:nvSpPr>
              <p:cNvPr id="8" name="Line Callout 1 7"/>
              <p:cNvSpPr/>
              <p:nvPr/>
            </p:nvSpPr>
            <p:spPr>
              <a:xfrm>
                <a:off x="9577631" y="242446"/>
                <a:ext cx="6633779" cy="740332"/>
              </a:xfrm>
              <a:prstGeom prst="borderCallout1">
                <a:avLst>
                  <a:gd name="adj1" fmla="val 48954"/>
                  <a:gd name="adj2" fmla="val 136"/>
                  <a:gd name="adj3" fmla="val 26908"/>
                  <a:gd name="adj4" fmla="val -2747"/>
                </a:avLst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420612" y="-807067"/>
                <a:ext cx="4994995" cy="4832092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400" b="1" i="1" dirty="0"/>
                  <a:t>The Ribbon Commands </a:t>
                </a:r>
                <a:r>
                  <a:rPr lang="en-CA" sz="1400" dirty="0"/>
                  <a:t>– All commands are located in groups on the ribbons. Groups are a collection of similar commands.</a:t>
                </a:r>
              </a:p>
              <a:p>
                <a:r>
                  <a:rPr lang="en-CA" sz="1400" dirty="0"/>
                  <a:t>The groups listed here are found on the Home tab.</a:t>
                </a:r>
              </a:p>
              <a:p>
                <a:endParaRPr lang="en-CA" sz="1400" b="1" dirty="0"/>
              </a:p>
              <a:p>
                <a:r>
                  <a:rPr lang="en-CA" sz="1400" b="1" dirty="0"/>
                  <a:t>Clipboard </a:t>
                </a:r>
                <a:r>
                  <a:rPr lang="en-CA" sz="1400" dirty="0"/>
                  <a:t>– Copy text or objects and provides format duplicating.</a:t>
                </a:r>
              </a:p>
              <a:p>
                <a:endParaRPr lang="en-CA" sz="1400" dirty="0"/>
              </a:p>
              <a:p>
                <a:r>
                  <a:rPr lang="en-CA" sz="1400" b="1" dirty="0"/>
                  <a:t>Font </a:t>
                </a:r>
                <a:r>
                  <a:rPr lang="en-CA" sz="1400" dirty="0"/>
                  <a:t>– Provides formatting of true-type text.</a:t>
                </a:r>
              </a:p>
              <a:p>
                <a:endParaRPr lang="en-CA" sz="1400" dirty="0"/>
              </a:p>
              <a:p>
                <a:r>
                  <a:rPr lang="en-CA" sz="1400" b="1" dirty="0"/>
                  <a:t>Alignment </a:t>
                </a:r>
                <a:r>
                  <a:rPr lang="en-CA" sz="1400" dirty="0"/>
                  <a:t>– Aligns the contents of the cell within the cell.</a:t>
                </a:r>
              </a:p>
              <a:p>
                <a:endParaRPr lang="en-CA" sz="1400" dirty="0"/>
              </a:p>
              <a:p>
                <a:r>
                  <a:rPr lang="en-CA" sz="1400" b="1" dirty="0"/>
                  <a:t>Number</a:t>
                </a:r>
                <a:r>
                  <a:rPr lang="en-CA" sz="1400" dirty="0"/>
                  <a:t> – Formatting for numbers such as currency, percentage and more.</a:t>
                </a:r>
              </a:p>
              <a:p>
                <a:endParaRPr lang="en-CA" sz="1400" dirty="0"/>
              </a:p>
              <a:p>
                <a:r>
                  <a:rPr lang="en-CA" sz="1400" b="1" dirty="0"/>
                  <a:t>Styles </a:t>
                </a:r>
                <a:r>
                  <a:rPr lang="en-CA" sz="1400" dirty="0"/>
                  <a:t>– A style applies all types of visual formatting to text in one application of a style.</a:t>
                </a:r>
              </a:p>
              <a:p>
                <a:endParaRPr lang="en-CA" sz="1400" dirty="0"/>
              </a:p>
              <a:p>
                <a:r>
                  <a:rPr lang="en-CA" sz="1400" b="1" dirty="0"/>
                  <a:t>Cells </a:t>
                </a:r>
                <a:r>
                  <a:rPr lang="en-CA" sz="1400" dirty="0"/>
                  <a:t>– Commands to manipulate the contents of a cell.</a:t>
                </a:r>
              </a:p>
              <a:p>
                <a:endParaRPr lang="en-CA" sz="1400" dirty="0"/>
              </a:p>
              <a:p>
                <a:r>
                  <a:rPr lang="en-CA" sz="1400" b="1" dirty="0"/>
                  <a:t>Editing</a:t>
                </a:r>
                <a:r>
                  <a:rPr lang="en-CA" sz="1400" dirty="0"/>
                  <a:t> – The editing group is almost a miscellaneous category including adding quick access to most the common functions, Sort and Filter, Fill, Search and Replace, and clearing the cell.</a:t>
                </a:r>
              </a:p>
              <a:p>
                <a:endParaRPr lang="en-CA" sz="1400" dirty="0"/>
              </a:p>
            </p:txBody>
          </p:sp>
        </p:grpSp>
      </p:grpSp>
      <p:sp>
        <p:nvSpPr>
          <p:cNvPr id="6" name="TextBox 5"/>
          <p:cNvSpPr txBox="1"/>
          <p:nvPr/>
        </p:nvSpPr>
        <p:spPr>
          <a:xfrm>
            <a:off x="7927942" y="217054"/>
            <a:ext cx="3996963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Excel GUI</a:t>
            </a:r>
          </a:p>
          <a:p>
            <a:pPr algn="ctr"/>
            <a:r>
              <a:rPr lang="en-CA" dirty="0"/>
              <a:t>Screens Layout – Ribbon Groups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170238" y="1685408"/>
            <a:ext cx="6658676" cy="469305"/>
            <a:chOff x="141663" y="1684885"/>
            <a:chExt cx="6658676" cy="469305"/>
          </a:xfrm>
        </p:grpSpPr>
        <p:sp>
          <p:nvSpPr>
            <p:cNvPr id="23" name="Oval 22"/>
            <p:cNvSpPr/>
            <p:nvPr/>
          </p:nvSpPr>
          <p:spPr>
            <a:xfrm>
              <a:off x="141663" y="1684885"/>
              <a:ext cx="466725" cy="266177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8" name="Oval 37"/>
            <p:cNvSpPr/>
            <p:nvPr/>
          </p:nvSpPr>
          <p:spPr>
            <a:xfrm>
              <a:off x="6475410" y="1978755"/>
              <a:ext cx="324929" cy="175435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71483" y="1973487"/>
            <a:ext cx="7985059" cy="413824"/>
            <a:chOff x="171483" y="1973487"/>
            <a:chExt cx="7985059" cy="413824"/>
          </a:xfrm>
        </p:grpSpPr>
        <p:sp>
          <p:nvSpPr>
            <p:cNvPr id="25" name="Oval 24"/>
            <p:cNvSpPr/>
            <p:nvPr/>
          </p:nvSpPr>
          <p:spPr>
            <a:xfrm>
              <a:off x="171483" y="2110399"/>
              <a:ext cx="847692" cy="276912"/>
            </a:xfrm>
            <a:prstGeom prst="ellipse">
              <a:avLst/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0" name="Oval 39"/>
            <p:cNvSpPr/>
            <p:nvPr/>
          </p:nvSpPr>
          <p:spPr>
            <a:xfrm>
              <a:off x="7635355" y="1973487"/>
              <a:ext cx="521187" cy="171701"/>
            </a:xfrm>
            <a:prstGeom prst="ellipse">
              <a:avLst/>
            </a:prstGeom>
            <a:noFill/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70237" y="1982220"/>
            <a:ext cx="8724732" cy="852766"/>
            <a:chOff x="146007" y="1979994"/>
            <a:chExt cx="8724732" cy="852766"/>
          </a:xfrm>
        </p:grpSpPr>
        <p:sp>
          <p:nvSpPr>
            <p:cNvPr id="27" name="Oval 26"/>
            <p:cNvSpPr/>
            <p:nvPr/>
          </p:nvSpPr>
          <p:spPr>
            <a:xfrm>
              <a:off x="146007" y="2530186"/>
              <a:ext cx="704851" cy="302574"/>
            </a:xfrm>
            <a:prstGeom prst="ellipse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2" name="Oval 41"/>
            <p:cNvSpPr/>
            <p:nvPr/>
          </p:nvSpPr>
          <p:spPr>
            <a:xfrm>
              <a:off x="8415004" y="1979994"/>
              <a:ext cx="455735" cy="160213"/>
            </a:xfrm>
            <a:prstGeom prst="ellipse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69444" y="1970773"/>
            <a:ext cx="9693929" cy="1476374"/>
            <a:chOff x="150394" y="1427848"/>
            <a:chExt cx="9693929" cy="1476374"/>
          </a:xfrm>
        </p:grpSpPr>
        <p:sp>
          <p:nvSpPr>
            <p:cNvPr id="29" name="Oval 28"/>
            <p:cNvSpPr/>
            <p:nvPr/>
          </p:nvSpPr>
          <p:spPr>
            <a:xfrm>
              <a:off x="150394" y="2645013"/>
              <a:ext cx="525879" cy="25920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4" name="Oval 43"/>
            <p:cNvSpPr/>
            <p:nvPr/>
          </p:nvSpPr>
          <p:spPr>
            <a:xfrm>
              <a:off x="9527723" y="1427848"/>
              <a:ext cx="316600" cy="177745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77994" y="1984305"/>
            <a:ext cx="10710233" cy="2091359"/>
            <a:chOff x="158944" y="1441380"/>
            <a:chExt cx="10710233" cy="2091359"/>
          </a:xfrm>
        </p:grpSpPr>
        <p:sp>
          <p:nvSpPr>
            <p:cNvPr id="31" name="Oval 30"/>
            <p:cNvSpPr/>
            <p:nvPr/>
          </p:nvSpPr>
          <p:spPr>
            <a:xfrm>
              <a:off x="158944" y="3290441"/>
              <a:ext cx="478020" cy="24229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6" name="Oval 45"/>
            <p:cNvSpPr/>
            <p:nvPr/>
          </p:nvSpPr>
          <p:spPr>
            <a:xfrm>
              <a:off x="10477572" y="1441380"/>
              <a:ext cx="391605" cy="17040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70237" y="1991745"/>
            <a:ext cx="11298772" cy="2536727"/>
            <a:chOff x="170237" y="1991745"/>
            <a:chExt cx="11298772" cy="2536727"/>
          </a:xfrm>
        </p:grpSpPr>
        <p:sp>
          <p:nvSpPr>
            <p:cNvPr id="48" name="Oval 47"/>
            <p:cNvSpPr/>
            <p:nvPr/>
          </p:nvSpPr>
          <p:spPr>
            <a:xfrm>
              <a:off x="170237" y="4233197"/>
              <a:ext cx="619126" cy="295275"/>
            </a:xfrm>
            <a:prstGeom prst="ellipse">
              <a:avLst/>
            </a:prstGeom>
            <a:noFill/>
            <a:ln w="19050">
              <a:solidFill>
                <a:srgbClr val="0A30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49" name="Oval 48"/>
            <p:cNvSpPr/>
            <p:nvPr/>
          </p:nvSpPr>
          <p:spPr>
            <a:xfrm>
              <a:off x="11097533" y="1991745"/>
              <a:ext cx="371476" cy="161925"/>
            </a:xfrm>
            <a:prstGeom prst="ellipse">
              <a:avLst/>
            </a:prstGeom>
            <a:noFill/>
            <a:ln w="19050">
              <a:solidFill>
                <a:srgbClr val="0A30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69444" y="1260654"/>
            <a:ext cx="5614988" cy="894296"/>
            <a:chOff x="214311" y="822267"/>
            <a:chExt cx="5614988" cy="894296"/>
          </a:xfrm>
        </p:grpSpPr>
        <p:sp>
          <p:nvSpPr>
            <p:cNvPr id="20" name="Oval 19"/>
            <p:cNvSpPr/>
            <p:nvPr/>
          </p:nvSpPr>
          <p:spPr>
            <a:xfrm>
              <a:off x="214311" y="822267"/>
              <a:ext cx="881063" cy="26670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6" name="Oval 35"/>
            <p:cNvSpPr/>
            <p:nvPr/>
          </p:nvSpPr>
          <p:spPr>
            <a:xfrm>
              <a:off x="5376850" y="1534633"/>
              <a:ext cx="452449" cy="18193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44214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68" y="1019200"/>
            <a:ext cx="6687159" cy="56465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74617" y="264679"/>
            <a:ext cx="4616483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Excel GUI</a:t>
            </a:r>
          </a:p>
          <a:p>
            <a:pPr algn="ctr"/>
            <a:r>
              <a:rPr lang="en-CA" dirty="0"/>
              <a:t>Screens Layout – Ribbon Dialog Launch Button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311087" y="2622985"/>
            <a:ext cx="3520199" cy="2308324"/>
            <a:chOff x="311087" y="2622985"/>
            <a:chExt cx="3520199" cy="2308324"/>
          </a:xfrm>
        </p:grpSpPr>
        <p:sp>
          <p:nvSpPr>
            <p:cNvPr id="18" name="TextBox 17"/>
            <p:cNvSpPr txBox="1"/>
            <p:nvPr/>
          </p:nvSpPr>
          <p:spPr>
            <a:xfrm>
              <a:off x="311087" y="2622985"/>
              <a:ext cx="3520199" cy="2308324"/>
            </a:xfrm>
            <a:prstGeom prst="rect">
              <a:avLst/>
            </a:prstGeom>
            <a:noFill/>
            <a:ln w="19050">
              <a:solidFill>
                <a:srgbClr val="009A4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Notice that some groups have in the bottom right corner this icon.</a:t>
              </a:r>
            </a:p>
            <a:p>
              <a:endParaRPr lang="en-CA" dirty="0"/>
            </a:p>
            <a:p>
              <a:r>
                <a:rPr lang="en-CA" dirty="0"/>
                <a:t>Clicking on this icon displays either a dialog box or a panel  which offers further options, functions, and control of the commands in that group.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1545" y="3273610"/>
              <a:ext cx="203175" cy="177778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778924" y="2096711"/>
            <a:ext cx="7165051" cy="1451879"/>
            <a:chOff x="1778924" y="2096711"/>
            <a:chExt cx="7165051" cy="1451879"/>
          </a:xfrm>
        </p:grpSpPr>
        <p:grpSp>
          <p:nvGrpSpPr>
            <p:cNvPr id="7" name="Group 6"/>
            <p:cNvGrpSpPr/>
            <p:nvPr/>
          </p:nvGrpSpPr>
          <p:grpSpPr>
            <a:xfrm>
              <a:off x="3458095" y="2096711"/>
              <a:ext cx="5485880" cy="1269945"/>
              <a:chOff x="1188000" y="2530549"/>
              <a:chExt cx="5485880" cy="1269945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 flipV="1">
                <a:off x="1188000" y="2548388"/>
                <a:ext cx="2361680" cy="1243792"/>
              </a:xfrm>
              <a:prstGeom prst="straightConnector1">
                <a:avLst/>
              </a:prstGeom>
              <a:ln w="12700">
                <a:solidFill>
                  <a:srgbClr val="009A4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V="1">
                <a:off x="1188000" y="2530549"/>
                <a:ext cx="3952355" cy="1261632"/>
              </a:xfrm>
              <a:prstGeom prst="straightConnector1">
                <a:avLst/>
              </a:prstGeom>
              <a:ln w="12700">
                <a:solidFill>
                  <a:srgbClr val="009A4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 flipV="1">
                <a:off x="1204625" y="2538863"/>
                <a:ext cx="4828796" cy="1261630"/>
              </a:xfrm>
              <a:prstGeom prst="straightConnector1">
                <a:avLst/>
              </a:prstGeom>
              <a:ln w="12700">
                <a:solidFill>
                  <a:srgbClr val="009A4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V="1">
                <a:off x="1204625" y="2538863"/>
                <a:ext cx="5469255" cy="1261631"/>
              </a:xfrm>
              <a:prstGeom prst="straightConnector1">
                <a:avLst/>
              </a:prstGeom>
              <a:ln w="12700">
                <a:solidFill>
                  <a:srgbClr val="009A4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Arrow Connector 14"/>
            <p:cNvCxnSpPr>
              <a:endCxn id="19" idx="1"/>
            </p:cNvCxnSpPr>
            <p:nvPr/>
          </p:nvCxnSpPr>
          <p:spPr>
            <a:xfrm flipV="1">
              <a:off x="1778924" y="3362499"/>
              <a:ext cx="1492621" cy="186091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643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245489" y="638175"/>
            <a:ext cx="4771811" cy="381025"/>
          </a:xfrm>
          <a:prstGeom prst="round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245489" y="1238250"/>
            <a:ext cx="4771811" cy="218812"/>
          </a:xfrm>
          <a:prstGeom prst="round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ounded Rectangle 4"/>
          <p:cNvSpPr/>
          <p:nvPr/>
        </p:nvSpPr>
        <p:spPr>
          <a:xfrm>
            <a:off x="507076" y="2934393"/>
            <a:ext cx="4569748" cy="241069"/>
          </a:xfrm>
          <a:prstGeom prst="roundRect">
            <a:avLst/>
          </a:prstGeom>
          <a:solidFill>
            <a:srgbClr val="0070C0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507076" y="3352800"/>
            <a:ext cx="4569748" cy="489697"/>
          </a:xfrm>
          <a:prstGeom prst="roundRect">
            <a:avLst/>
          </a:prstGeom>
          <a:solidFill>
            <a:srgbClr val="0070C0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507076" y="4019835"/>
            <a:ext cx="4569748" cy="685515"/>
          </a:xfrm>
          <a:prstGeom prst="roundRect">
            <a:avLst/>
          </a:prstGeom>
          <a:solidFill>
            <a:srgbClr val="0070C0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507076" y="4849750"/>
            <a:ext cx="4569748" cy="1131950"/>
          </a:xfrm>
          <a:prstGeom prst="roundRect">
            <a:avLst/>
          </a:prstGeom>
          <a:solidFill>
            <a:srgbClr val="0070C0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507075" y="6126100"/>
            <a:ext cx="4569749" cy="489697"/>
          </a:xfrm>
          <a:prstGeom prst="roundRect">
            <a:avLst/>
          </a:prstGeom>
          <a:solidFill>
            <a:srgbClr val="0070C0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68" y="1019200"/>
            <a:ext cx="6687159" cy="56465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927942" y="217054"/>
            <a:ext cx="3996963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Excel GUI</a:t>
            </a:r>
          </a:p>
          <a:p>
            <a:pPr algn="ctr"/>
            <a:r>
              <a:rPr lang="en-CA" dirty="0"/>
              <a:t>Screens Layout – Blank Workbook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07390" y="143030"/>
            <a:ext cx="11746285" cy="2276320"/>
            <a:chOff x="-1729818" y="2850980"/>
            <a:chExt cx="11746285" cy="2276320"/>
          </a:xfrm>
        </p:grpSpPr>
        <p:sp>
          <p:nvSpPr>
            <p:cNvPr id="11" name="Line Callout 1 10"/>
            <p:cNvSpPr/>
            <p:nvPr/>
          </p:nvSpPr>
          <p:spPr>
            <a:xfrm>
              <a:off x="5520866" y="4894439"/>
              <a:ext cx="4495601" cy="232861"/>
            </a:xfrm>
            <a:prstGeom prst="borderCallout1">
              <a:avLst>
                <a:gd name="adj1" fmla="val -3472"/>
                <a:gd name="adj2" fmla="val 46394"/>
                <a:gd name="adj3" fmla="val -799495"/>
                <a:gd name="adj4" fmla="val -51119"/>
              </a:avLst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-1729818" y="2850980"/>
              <a:ext cx="4958499" cy="1384995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b="1" dirty="0"/>
                <a:t>Formula Bar </a:t>
              </a:r>
              <a:r>
                <a:rPr lang="en-CA" sz="1400" dirty="0"/>
                <a:t>–  This bar is where the contents of the cell are displayed.</a:t>
              </a:r>
            </a:p>
            <a:p>
              <a:r>
                <a:rPr lang="en-CA" sz="1400" dirty="0"/>
                <a:t>This bar does not display the results of any formula or function, but the actual contents of the selected cell.</a:t>
              </a:r>
            </a:p>
            <a:p>
              <a:endParaRPr lang="en-CA" sz="1400" dirty="0"/>
            </a:p>
            <a:p>
              <a:r>
                <a:rPr lang="en-CA" sz="1400" dirty="0"/>
                <a:t>You can edit the cell contents from this bar or from the cell itself.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07389" y="1663269"/>
            <a:ext cx="7224599" cy="756081"/>
            <a:chOff x="207389" y="1634694"/>
            <a:chExt cx="7224599" cy="756081"/>
          </a:xfrm>
        </p:grpSpPr>
        <p:sp>
          <p:nvSpPr>
            <p:cNvPr id="2" name="Line Callout 1 1"/>
            <p:cNvSpPr/>
            <p:nvPr/>
          </p:nvSpPr>
          <p:spPr>
            <a:xfrm>
              <a:off x="6572250" y="2162175"/>
              <a:ext cx="859738" cy="228600"/>
            </a:xfrm>
            <a:prstGeom prst="borderCallout1">
              <a:avLst>
                <a:gd name="adj1" fmla="val -2083"/>
                <a:gd name="adj2" fmla="val -170"/>
                <a:gd name="adj3" fmla="val -225000"/>
                <a:gd name="adj4" fmla="val -163144"/>
              </a:avLst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7389" y="1634694"/>
              <a:ext cx="4958499" cy="52322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b="1" dirty="0"/>
                <a:t>Function Button</a:t>
              </a:r>
              <a:r>
                <a:rPr lang="en-CA" sz="1400" dirty="0"/>
                <a:t> –         The Function button displays a dialog box which allows you to search for and select a function.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806" y="1691531"/>
              <a:ext cx="219106" cy="20957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grpSp>
        <p:nvGrpSpPr>
          <p:cNvPr id="6" name="Group 5"/>
          <p:cNvGrpSpPr/>
          <p:nvPr/>
        </p:nvGrpSpPr>
        <p:grpSpPr>
          <a:xfrm>
            <a:off x="207390" y="2187013"/>
            <a:ext cx="6164344" cy="4478780"/>
            <a:chOff x="3770724" y="3244433"/>
            <a:chExt cx="6164344" cy="4478780"/>
          </a:xfrm>
        </p:grpSpPr>
        <p:sp>
          <p:nvSpPr>
            <p:cNvPr id="7" name="Line Callout 1 6"/>
            <p:cNvSpPr/>
            <p:nvPr/>
          </p:nvSpPr>
          <p:spPr>
            <a:xfrm>
              <a:off x="8879266" y="3244433"/>
              <a:ext cx="1055802" cy="232337"/>
            </a:xfrm>
            <a:prstGeom prst="borderCallout1">
              <a:avLst>
                <a:gd name="adj1" fmla="val 49306"/>
                <a:gd name="adj2" fmla="val 71"/>
                <a:gd name="adj3" fmla="val 108388"/>
                <a:gd name="adj4" fmla="val -14775"/>
              </a:avLst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70724" y="3322008"/>
              <a:ext cx="4958499" cy="4401205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b="1" dirty="0"/>
                <a:t>Name Box </a:t>
              </a:r>
              <a:r>
                <a:rPr lang="en-CA" sz="1400" dirty="0"/>
                <a:t>– The Name Box shows the cell in which the cursor is located.</a:t>
              </a:r>
            </a:p>
            <a:p>
              <a:endParaRPr lang="en-CA" sz="1400" dirty="0"/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1400" dirty="0"/>
                <a:t>The cursor is the selected cell.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n-CA" sz="1400" dirty="0"/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1400" dirty="0"/>
                <a:t>If more than one cell is selected, the Name Box</a:t>
              </a:r>
              <a:r>
                <a:rPr lang="en-CA" sz="1400" b="1" i="1" dirty="0">
                  <a:solidFill>
                    <a:srgbClr val="00B050"/>
                  </a:solidFill>
                </a:rPr>
                <a:t> </a:t>
              </a:r>
              <a:r>
                <a:rPr lang="en-CA" sz="1400" dirty="0"/>
                <a:t>contains the cell name at which point the selection of cells was started.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n-CA" sz="1400" dirty="0"/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1400" dirty="0"/>
                <a:t>You can type in a name meaningful to you for a cell or selection of cells and then refer to that name in your functions, etc.  It is not case sensitive.  No spaces.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n-CA" sz="1400" dirty="0"/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1400" dirty="0"/>
                <a:t>You can also use that Name Box</a:t>
              </a:r>
              <a:r>
                <a:rPr lang="en-CA" sz="1400" b="1" i="1" dirty="0">
                  <a:solidFill>
                    <a:srgbClr val="00B050"/>
                  </a:solidFill>
                </a:rPr>
                <a:t> </a:t>
              </a:r>
              <a:r>
                <a:rPr lang="en-CA" sz="1400" dirty="0"/>
                <a:t>to navigate to a cell or another custom name by typing it in.</a:t>
              </a:r>
            </a:p>
            <a:p>
              <a:pPr marL="742950" lvl="1" indent="-285750">
                <a:buFont typeface="Wingdings" panose="05000000000000000000" pitchFamily="2" charset="2"/>
                <a:buChar char="§"/>
              </a:pPr>
              <a:r>
                <a:rPr lang="en-CA" sz="1400" dirty="0"/>
                <a:t>NOTE: If Excel finds the name you typed it navigates to that name on the spreadsheet otherwise it will name the current cell what you just typed.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n-CA" sz="1400" dirty="0"/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1400" dirty="0"/>
                <a:t>You cannot name a cell the same as another cell on that spreadsheet, they must be all be unique for that spreadsheet.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455200" y="1700748"/>
            <a:ext cx="6362210" cy="4136725"/>
            <a:chOff x="3467100" y="1468853"/>
            <a:chExt cx="6362210" cy="413672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3258" y="3054927"/>
              <a:ext cx="2936052" cy="2550651"/>
            </a:xfrm>
            <a:prstGeom prst="rect">
              <a:avLst/>
            </a:prstGeom>
            <a:ln w="22225">
              <a:noFill/>
            </a:ln>
          </p:spPr>
        </p:pic>
        <p:sp>
          <p:nvSpPr>
            <p:cNvPr id="22" name="Rounded Rectangle 21"/>
            <p:cNvSpPr/>
            <p:nvPr/>
          </p:nvSpPr>
          <p:spPr>
            <a:xfrm>
              <a:off x="3467100" y="1468853"/>
              <a:ext cx="1524000" cy="221889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24" name="Straight Arrow Connector 23"/>
            <p:cNvCxnSpPr>
              <a:stCxn id="22" idx="3"/>
            </p:cNvCxnSpPr>
            <p:nvPr/>
          </p:nvCxnSpPr>
          <p:spPr>
            <a:xfrm>
              <a:off x="4991100" y="1579798"/>
              <a:ext cx="1902158" cy="1509718"/>
            </a:xfrm>
            <a:prstGeom prst="straightConnector1">
              <a:avLst/>
            </a:prstGeom>
            <a:ln w="1905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936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18808" y="500552"/>
            <a:ext cx="4948492" cy="34717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18808" y="921876"/>
            <a:ext cx="4948492" cy="34717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128333" y="1352465"/>
            <a:ext cx="4948492" cy="34717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ounded Rectangle 34"/>
          <p:cNvSpPr/>
          <p:nvPr/>
        </p:nvSpPr>
        <p:spPr>
          <a:xfrm>
            <a:off x="133436" y="1770859"/>
            <a:ext cx="4948492" cy="524527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ounded Rectangle 35"/>
          <p:cNvSpPr/>
          <p:nvPr/>
        </p:nvSpPr>
        <p:spPr>
          <a:xfrm>
            <a:off x="174686" y="2403570"/>
            <a:ext cx="4948492" cy="40634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184139" y="2884062"/>
            <a:ext cx="4948492" cy="49781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68" y="104800"/>
            <a:ext cx="6687159" cy="56465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84841" y="94271"/>
            <a:ext cx="11885487" cy="5455873"/>
            <a:chOff x="84841" y="94271"/>
            <a:chExt cx="11885487" cy="5455873"/>
          </a:xfrm>
        </p:grpSpPr>
        <p:grpSp>
          <p:nvGrpSpPr>
            <p:cNvPr id="30" name="Group 29"/>
            <p:cNvGrpSpPr/>
            <p:nvPr/>
          </p:nvGrpSpPr>
          <p:grpSpPr>
            <a:xfrm>
              <a:off x="84841" y="94271"/>
              <a:ext cx="11885487" cy="5455873"/>
              <a:chOff x="84841" y="94271"/>
              <a:chExt cx="11885487" cy="5455873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84841" y="94271"/>
                <a:ext cx="11885487" cy="5455873"/>
                <a:chOff x="84841" y="94271"/>
                <a:chExt cx="11885487" cy="5455873"/>
              </a:xfrm>
            </p:grpSpPr>
            <p:sp>
              <p:nvSpPr>
                <p:cNvPr id="10" name="Line Callout 1 9"/>
                <p:cNvSpPr/>
                <p:nvPr/>
              </p:nvSpPr>
              <p:spPr>
                <a:xfrm>
                  <a:off x="5289506" y="5343525"/>
                  <a:ext cx="6680822" cy="206619"/>
                </a:xfrm>
                <a:prstGeom prst="borderCallout1">
                  <a:avLst>
                    <a:gd name="adj1" fmla="val 3845"/>
                    <a:gd name="adj2" fmla="val 51239"/>
                    <a:gd name="adj3" fmla="val -1499938"/>
                    <a:gd name="adj4" fmla="val -946"/>
                  </a:avLst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84841" y="94271"/>
                  <a:ext cx="5128182" cy="3323987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400" dirty="0"/>
                    <a:t>The bar along the bottom of the workbook contains (left to right):</a:t>
                  </a:r>
                </a:p>
                <a:p>
                  <a:endParaRPr lang="en-CA" sz="1400" dirty="0"/>
                </a:p>
                <a:p>
                  <a:r>
                    <a:rPr lang="en-CA" sz="1400" dirty="0"/>
                    <a:t>                     Spreadsheet navigation arrows</a:t>
                  </a:r>
                </a:p>
                <a:p>
                  <a:endParaRPr lang="en-CA" sz="1400" dirty="0"/>
                </a:p>
                <a:p>
                  <a:r>
                    <a:rPr lang="en-CA" sz="1400" dirty="0"/>
                    <a:t>                     Spreadsheet tabs</a:t>
                  </a:r>
                </a:p>
                <a:p>
                  <a:endParaRPr lang="en-CA" sz="1400" dirty="0"/>
                </a:p>
                <a:p>
                  <a:r>
                    <a:rPr lang="en-CA" sz="1400" dirty="0"/>
                    <a:t>                     Create new spreadsheet button</a:t>
                  </a:r>
                </a:p>
                <a:p>
                  <a:endParaRPr lang="en-CA" sz="1400" dirty="0"/>
                </a:p>
                <a:p>
                  <a:endParaRPr lang="en-CA" sz="1400" dirty="0"/>
                </a:p>
                <a:p>
                  <a:r>
                    <a:rPr lang="en-CA" sz="1400" dirty="0"/>
                    <a:t> Horizontal scroll bar</a:t>
                  </a:r>
                </a:p>
                <a:p>
                  <a:endParaRPr lang="en-CA" sz="1400" dirty="0"/>
                </a:p>
                <a:p>
                  <a:r>
                    <a:rPr lang="en-CA" sz="1400" dirty="0"/>
                    <a:t>                     Resize handle</a:t>
                  </a:r>
                </a:p>
                <a:p>
                  <a:endParaRPr lang="en-CA" sz="1400" dirty="0"/>
                </a:p>
                <a:p>
                  <a:pPr marL="285750" indent="-285750">
                    <a:buFont typeface="Wingdings" panose="05000000000000000000" pitchFamily="2" charset="2"/>
                    <a:buChar char="Ø"/>
                  </a:pPr>
                  <a:r>
                    <a:rPr lang="en-CA" sz="1400" dirty="0"/>
                    <a:t>This resize handle allows you to increase or decrease the size of the horizontal scroll bar or the space for the spreadsheet tabs.</a:t>
                  </a:r>
                </a:p>
              </p:txBody>
            </p:sp>
          </p:grp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7383" y="567227"/>
                <a:ext cx="775879" cy="207413"/>
              </a:xfrm>
              <a:prstGeom prst="rect">
                <a:avLst/>
              </a:prstGeom>
              <a:ln w="12700">
                <a:solidFill>
                  <a:schemeClr val="bg1">
                    <a:lumMod val="65000"/>
                  </a:schemeClr>
                </a:solidFill>
              </a:ln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6381" y="1000159"/>
                <a:ext cx="615895" cy="237559"/>
              </a:xfrm>
              <a:prstGeom prst="rect">
                <a:avLst/>
              </a:prstGeom>
              <a:ln w="12700">
                <a:noFill/>
              </a:ln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3731" y="1402563"/>
                <a:ext cx="238106" cy="267869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899" y="1806052"/>
                <a:ext cx="4165079" cy="292063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869" y="2437102"/>
              <a:ext cx="253968" cy="317460"/>
            </a:xfrm>
            <a:prstGeom prst="rect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</p:pic>
      </p:grpSp>
      <p:grpSp>
        <p:nvGrpSpPr>
          <p:cNvPr id="34" name="Group 33"/>
          <p:cNvGrpSpPr/>
          <p:nvPr/>
        </p:nvGrpSpPr>
        <p:grpSpPr>
          <a:xfrm>
            <a:off x="84841" y="4798243"/>
            <a:ext cx="11885486" cy="1815882"/>
            <a:chOff x="84841" y="4798243"/>
            <a:chExt cx="11885486" cy="1815882"/>
          </a:xfrm>
        </p:grpSpPr>
        <p:grpSp>
          <p:nvGrpSpPr>
            <p:cNvPr id="3" name="Group 2"/>
            <p:cNvGrpSpPr/>
            <p:nvPr/>
          </p:nvGrpSpPr>
          <p:grpSpPr>
            <a:xfrm>
              <a:off x="84841" y="4798243"/>
              <a:ext cx="11885486" cy="1815882"/>
              <a:chOff x="84841" y="4798243"/>
              <a:chExt cx="11885486" cy="1815882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84841" y="4798243"/>
                <a:ext cx="11885486" cy="1815882"/>
                <a:chOff x="84841" y="4798243"/>
                <a:chExt cx="11849493" cy="1815882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84841" y="4798243"/>
                  <a:ext cx="11849493" cy="1815882"/>
                  <a:chOff x="84841" y="4798243"/>
                  <a:chExt cx="11849493" cy="1815882"/>
                </a:xfrm>
              </p:grpSpPr>
              <p:sp>
                <p:nvSpPr>
                  <p:cNvPr id="18" name="Line Callout 1 17"/>
                  <p:cNvSpPr/>
                  <p:nvPr/>
                </p:nvSpPr>
                <p:spPr>
                  <a:xfrm>
                    <a:off x="5283168" y="5569195"/>
                    <a:ext cx="6651166" cy="201249"/>
                  </a:xfrm>
                  <a:prstGeom prst="borderCallout1">
                    <a:avLst>
                      <a:gd name="adj1" fmla="val 98750"/>
                      <a:gd name="adj2" fmla="val 50252"/>
                      <a:gd name="adj3" fmla="val 245375"/>
                      <a:gd name="adj4" fmla="val 46401"/>
                    </a:avLst>
                  </a:prstGeom>
                  <a:noFill/>
                  <a:ln w="19050">
                    <a:solidFill>
                      <a:srgbClr val="00B0F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/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84841" y="4798243"/>
                    <a:ext cx="5128182" cy="1815882"/>
                  </a:xfrm>
                  <a:prstGeom prst="rect">
                    <a:avLst/>
                  </a:prstGeom>
                  <a:noFill/>
                  <a:ln w="19050">
                    <a:solidFill>
                      <a:srgbClr val="00B0F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CA" sz="1400" b="1" dirty="0"/>
                      <a:t>Status Bar</a:t>
                    </a:r>
                  </a:p>
                  <a:p>
                    <a:endParaRPr lang="en-CA" sz="1400" dirty="0"/>
                  </a:p>
                  <a:p>
                    <a:r>
                      <a:rPr lang="en-CA" sz="1400" dirty="0"/>
                      <a:t>       Normal View Icon</a:t>
                    </a:r>
                  </a:p>
                  <a:p>
                    <a:endParaRPr lang="en-CA" sz="1400" dirty="0"/>
                  </a:p>
                  <a:p>
                    <a:r>
                      <a:rPr lang="en-CA" sz="1400" dirty="0"/>
                      <a:t>       Page Layout View Icon</a:t>
                    </a:r>
                  </a:p>
                  <a:p>
                    <a:endParaRPr lang="en-CA" sz="1400" dirty="0"/>
                  </a:p>
                  <a:p>
                    <a:r>
                      <a:rPr lang="en-CA" sz="1400" dirty="0"/>
                      <a:t>       Page Break Preview</a:t>
                    </a:r>
                  </a:p>
                  <a:p>
                    <a:endParaRPr lang="en-CA" sz="1400" dirty="0"/>
                  </a:p>
                </p:txBody>
              </p:sp>
              <p:pic>
                <p:nvPicPr>
                  <p:cNvPr id="20" name="Picture 19"/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8201" y="5079895"/>
                    <a:ext cx="5041461" cy="11786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6" name="TextBox 25"/>
                <p:cNvSpPr txBox="1"/>
                <p:nvPr/>
              </p:nvSpPr>
              <p:spPr>
                <a:xfrm>
                  <a:off x="5209084" y="6073020"/>
                  <a:ext cx="6606629" cy="523220"/>
                </a:xfrm>
                <a:prstGeom prst="rect">
                  <a:avLst/>
                </a:prstGeom>
                <a:noFill/>
                <a:ln w="19050">
                  <a:solidFill>
                    <a:srgbClr val="00B0F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400" dirty="0"/>
                    <a:t>                                         The zoom bar increases or decreases the spreadsheet view but does not change how it will be printed.  This magnification is just for the screen only.</a:t>
                  </a:r>
                </a:p>
              </p:txBody>
            </p:sp>
          </p:grp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45629" y="6132136"/>
                <a:ext cx="1504812" cy="198912"/>
              </a:xfrm>
              <a:prstGeom prst="rect">
                <a:avLst/>
              </a:prstGeom>
            </p:spPr>
          </p:pic>
        </p:grp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523" y="5290058"/>
              <a:ext cx="218917" cy="193657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139" y="5712286"/>
              <a:ext cx="229685" cy="20318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484" y="6139696"/>
              <a:ext cx="219790" cy="194429"/>
            </a:xfrm>
            <a:prstGeom prst="rect">
              <a:avLst/>
            </a:prstGeom>
          </p:spPr>
        </p:pic>
      </p:grpSp>
      <p:sp>
        <p:nvSpPr>
          <p:cNvPr id="39" name="Rounded Rectangle 38"/>
          <p:cNvSpPr/>
          <p:nvPr/>
        </p:nvSpPr>
        <p:spPr>
          <a:xfrm>
            <a:off x="118808" y="5230124"/>
            <a:ext cx="4948492" cy="34717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115899" y="5651915"/>
            <a:ext cx="4948492" cy="34717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ounded Rectangle 40"/>
          <p:cNvSpPr/>
          <p:nvPr/>
        </p:nvSpPr>
        <p:spPr>
          <a:xfrm>
            <a:off x="113416" y="6073020"/>
            <a:ext cx="4948492" cy="34717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307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5" grpId="0" animBg="1"/>
      <p:bldP spid="27" grpId="0" animBg="1"/>
      <p:bldP spid="35" grpId="0" animBg="1"/>
      <p:bldP spid="36" grpId="0" animBg="1"/>
      <p:bldP spid="37" grpId="0" animBg="1"/>
      <p:bldP spid="39" grpId="0" animBg="1"/>
      <p:bldP spid="40" grpId="0" animBg="1"/>
      <p:bldP spid="4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0" y="199505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the workbook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9012" y="534435"/>
            <a:ext cx="2647538" cy="52322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CA" sz="1400" b="1" dirty="0"/>
              <a:t>Goal</a:t>
            </a:r>
            <a:r>
              <a:rPr lang="en-CA" sz="1400" dirty="0"/>
              <a:t>: Learn to navigate around in</a:t>
            </a:r>
          </a:p>
          <a:p>
            <a:r>
              <a:rPr lang="en-CA" sz="1400" dirty="0"/>
              <a:t>           a workbook and enter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325" y="1304925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/>
              <a:t>So now we have: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1762125"/>
            <a:ext cx="354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CA" sz="1600" dirty="0"/>
              <a:t>Started Excel 2013 from the Start Menu.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3850" y="2346900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 startAt="2"/>
            </a:pPr>
            <a:r>
              <a:rPr lang="en-CA" sz="1600" dirty="0"/>
              <a:t>Downloaded a workbook file from the NITHA server.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4325" y="3007042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 startAt="3"/>
            </a:pPr>
            <a:r>
              <a:rPr lang="en-CA" sz="1600" dirty="0"/>
              <a:t>Opened that file in Excel by using Excel‘s Open dialog, not by double-clicking on the file.</a:t>
            </a:r>
            <a:endParaRPr lang="en-CA" dirty="0"/>
          </a:p>
        </p:txBody>
      </p:sp>
      <p:sp>
        <p:nvSpPr>
          <p:cNvPr id="15" name="Down Arrow 14"/>
          <p:cNvSpPr/>
          <p:nvPr/>
        </p:nvSpPr>
        <p:spPr>
          <a:xfrm>
            <a:off x="132539" y="3838039"/>
            <a:ext cx="3686986" cy="3019961"/>
          </a:xfrm>
          <a:prstGeom prst="downArrow">
            <a:avLst/>
          </a:prstGeom>
          <a:solidFill>
            <a:srgbClr val="00B050">
              <a:alpha val="20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CA" sz="1600" dirty="0">
                <a:solidFill>
                  <a:schemeClr val="tx1"/>
                </a:solidFill>
              </a:rPr>
              <a:t>Now let’s learn how to navigate around and to enter data in a workbook.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76" y="1133475"/>
            <a:ext cx="7658100" cy="5674927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2629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4238" y="68025"/>
            <a:ext cx="4276312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Navigating in Excel</a:t>
            </a:r>
          </a:p>
          <a:p>
            <a:pPr algn="ctr"/>
            <a:r>
              <a:rPr lang="en-CA" dirty="0"/>
              <a:t>Navigating the Spreadsheet &amp; Entering Data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3763" y="819441"/>
            <a:ext cx="2207979" cy="307777"/>
          </a:xfrm>
          <a:prstGeom prst="rect">
            <a:avLst/>
          </a:prstGeom>
          <a:solidFill>
            <a:schemeClr val="accent2">
              <a:alpha val="5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sz="1400" dirty="0"/>
              <a:t>When </a:t>
            </a:r>
            <a:r>
              <a:rPr lang="en-CA" sz="1400" b="1" dirty="0"/>
              <a:t>not</a:t>
            </a:r>
            <a:r>
              <a:rPr lang="en-CA" sz="1400" dirty="0"/>
              <a:t> editing the cell 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99509" y="819441"/>
            <a:ext cx="1942983" cy="307777"/>
          </a:xfrm>
          <a:prstGeom prst="rect">
            <a:avLst/>
          </a:prstGeom>
          <a:solidFill>
            <a:schemeClr val="accent2">
              <a:alpha val="5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CA" dirty="0"/>
              <a:t>When editing the cell …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71119" y="1608943"/>
            <a:ext cx="10731984" cy="516807"/>
            <a:chOff x="271119" y="1608943"/>
            <a:chExt cx="10731984" cy="516807"/>
          </a:xfrm>
        </p:grpSpPr>
        <p:grpSp>
          <p:nvGrpSpPr>
            <p:cNvPr id="11" name="Group 10"/>
            <p:cNvGrpSpPr/>
            <p:nvPr/>
          </p:nvGrpSpPr>
          <p:grpSpPr>
            <a:xfrm>
              <a:off x="271119" y="1661206"/>
              <a:ext cx="3951261" cy="461666"/>
              <a:chOff x="1735164" y="1257299"/>
              <a:chExt cx="3951261" cy="461666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2628900" y="1257300"/>
                <a:ext cx="3057525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Moves right across the screen (down the row)</a:t>
                </a:r>
              </a:p>
              <a:p>
                <a:r>
                  <a:rPr lang="en-CA" sz="1200" dirty="0"/>
                  <a:t>Moves left across the screen (up the row)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735164" y="1257299"/>
                <a:ext cx="893736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1" dirty="0"/>
                  <a:t>Tab</a:t>
                </a:r>
              </a:p>
              <a:p>
                <a:pPr algn="r"/>
                <a:r>
                  <a:rPr lang="en-CA" sz="1200" b="1" dirty="0"/>
                  <a:t>Shift-Tab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7056454" y="1664085"/>
              <a:ext cx="3946649" cy="461665"/>
              <a:chOff x="1055704" y="4530359"/>
              <a:chExt cx="3946649" cy="461665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2000202" y="4530359"/>
                <a:ext cx="3002151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Jumps out of editing and moves right</a:t>
                </a:r>
              </a:p>
              <a:p>
                <a:r>
                  <a:rPr lang="en-CA" sz="1200" dirty="0"/>
                  <a:t>Jumps out of editing and moves left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055704" y="4530359"/>
                <a:ext cx="893736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1" dirty="0"/>
                  <a:t>Tab</a:t>
                </a:r>
              </a:p>
              <a:p>
                <a:pPr algn="r"/>
                <a:r>
                  <a:rPr lang="en-CA" sz="1200" b="1" dirty="0"/>
                  <a:t>Shift-Tab</a:t>
                </a:r>
              </a:p>
            </p:txBody>
          </p:sp>
        </p:grp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591" y="1608943"/>
              <a:ext cx="760179" cy="482064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57" name="Group 56"/>
          <p:cNvGrpSpPr/>
          <p:nvPr/>
        </p:nvGrpSpPr>
        <p:grpSpPr>
          <a:xfrm>
            <a:off x="261549" y="2722483"/>
            <a:ext cx="10589106" cy="733700"/>
            <a:chOff x="261549" y="2722483"/>
            <a:chExt cx="10589106" cy="733700"/>
          </a:xfrm>
        </p:grpSpPr>
        <p:grpSp>
          <p:nvGrpSpPr>
            <p:cNvPr id="10" name="Group 9"/>
            <p:cNvGrpSpPr/>
            <p:nvPr/>
          </p:nvGrpSpPr>
          <p:grpSpPr>
            <a:xfrm>
              <a:off x="261549" y="2984217"/>
              <a:ext cx="3930315" cy="468412"/>
              <a:chOff x="1812401" y="1758623"/>
              <a:chExt cx="3930315" cy="46841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685191" y="1758623"/>
                <a:ext cx="30575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Moves down the column</a:t>
                </a:r>
              </a:p>
              <a:p>
                <a:r>
                  <a:rPr lang="en-CA" sz="1200" dirty="0"/>
                  <a:t>Moves up the column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12401" y="1765370"/>
                <a:ext cx="8937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1" dirty="0"/>
                  <a:t>Enter</a:t>
                </a:r>
              </a:p>
              <a:p>
                <a:pPr algn="r"/>
                <a:r>
                  <a:rPr lang="en-CA" sz="1200" b="1" dirty="0"/>
                  <a:t>Shift-Enter</a:t>
                </a: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7067549" y="2982077"/>
              <a:ext cx="3783106" cy="474106"/>
              <a:chOff x="1066799" y="4886326"/>
              <a:chExt cx="3783106" cy="474106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2000079" y="4893980"/>
                <a:ext cx="28498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Jumps out of editing and moves down</a:t>
                </a:r>
              </a:p>
              <a:p>
                <a:r>
                  <a:rPr lang="en-CA" sz="1200" dirty="0"/>
                  <a:t>Jumps out of editing and moves up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1066799" y="4886326"/>
                <a:ext cx="889401" cy="474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1" dirty="0"/>
                  <a:t>Enter</a:t>
                </a:r>
              </a:p>
              <a:p>
                <a:pPr algn="r"/>
                <a:r>
                  <a:rPr lang="en-CA" sz="1200" b="1" dirty="0"/>
                  <a:t>Shift-Enter</a:t>
                </a:r>
              </a:p>
            </p:txBody>
          </p:sp>
        </p:grpSp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7043" y="2722483"/>
              <a:ext cx="456042" cy="711870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153077" y="4257076"/>
            <a:ext cx="11410115" cy="844713"/>
            <a:chOff x="153077" y="4257076"/>
            <a:chExt cx="11410115" cy="844713"/>
          </a:xfrm>
        </p:grpSpPr>
        <p:grpSp>
          <p:nvGrpSpPr>
            <p:cNvPr id="23" name="Group 22"/>
            <p:cNvGrpSpPr/>
            <p:nvPr/>
          </p:nvGrpSpPr>
          <p:grpSpPr>
            <a:xfrm>
              <a:off x="153077" y="4257076"/>
              <a:ext cx="3401101" cy="831206"/>
              <a:chOff x="1807667" y="3904851"/>
              <a:chExt cx="3401101" cy="831206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2828925" y="3904851"/>
                <a:ext cx="23798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Moves down the row</a:t>
                </a:r>
              </a:p>
              <a:p>
                <a:r>
                  <a:rPr lang="en-CA" sz="1200" dirty="0"/>
                  <a:t>Moves up the row</a:t>
                </a:r>
              </a:p>
              <a:p>
                <a:r>
                  <a:rPr lang="en-CA" sz="1200" dirty="0"/>
                  <a:t>Moves up the column</a:t>
                </a:r>
              </a:p>
              <a:p>
                <a:r>
                  <a:rPr lang="en-CA" sz="1200" dirty="0"/>
                  <a:t>Moves down the column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807667" y="3905060"/>
                <a:ext cx="10212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1" dirty="0"/>
                  <a:t>Right Arrow</a:t>
                </a:r>
              </a:p>
              <a:p>
                <a:pPr algn="r"/>
                <a:r>
                  <a:rPr lang="en-CA" sz="1200" b="1" dirty="0"/>
                  <a:t>Left Arrow</a:t>
                </a:r>
              </a:p>
              <a:p>
                <a:pPr algn="r"/>
                <a:r>
                  <a:rPr lang="en-CA" sz="1200" b="1" dirty="0"/>
                  <a:t>Up Arrow</a:t>
                </a:r>
              </a:p>
              <a:p>
                <a:pPr algn="r"/>
                <a:r>
                  <a:rPr lang="en-CA" sz="1200" b="1" dirty="0"/>
                  <a:t>Down Arrow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909609" y="4268438"/>
              <a:ext cx="4653583" cy="833351"/>
              <a:chOff x="1390408" y="3909133"/>
              <a:chExt cx="3342795" cy="833351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2181548" y="3911487"/>
                <a:ext cx="255165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Moves the cursor right in the edited cell</a:t>
                </a:r>
              </a:p>
              <a:p>
                <a:r>
                  <a:rPr lang="en-CA" sz="1200" dirty="0"/>
                  <a:t>Moves the cursor left in the edited cell</a:t>
                </a:r>
              </a:p>
              <a:p>
                <a:r>
                  <a:rPr lang="en-CA" sz="1200" dirty="0"/>
                  <a:t>Jumps back to where cursor was before right arrow</a:t>
                </a:r>
              </a:p>
              <a:p>
                <a:r>
                  <a:rPr lang="en-CA" sz="1200" dirty="0"/>
                  <a:t>Jumps to the end of the text in the edited cell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390408" y="3909133"/>
                <a:ext cx="7591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1" dirty="0"/>
                  <a:t>Right Arrow</a:t>
                </a:r>
              </a:p>
              <a:p>
                <a:pPr algn="r"/>
                <a:r>
                  <a:rPr lang="en-CA" sz="1200" b="1" dirty="0"/>
                  <a:t>Left Arrow</a:t>
                </a:r>
              </a:p>
              <a:p>
                <a:pPr algn="r"/>
                <a:r>
                  <a:rPr lang="en-CA" sz="1200" b="1" dirty="0"/>
                  <a:t>Up Arrow</a:t>
                </a:r>
              </a:p>
              <a:p>
                <a:pPr algn="r"/>
                <a:r>
                  <a:rPr lang="en-CA" sz="1200" b="1" dirty="0"/>
                  <a:t>Down Arrow</a:t>
                </a:r>
              </a:p>
            </p:txBody>
          </p:sp>
        </p:grp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5303" y="4354018"/>
              <a:ext cx="872614" cy="666580"/>
            </a:xfrm>
            <a:prstGeom prst="rect">
              <a:avLst/>
            </a:prstGeom>
          </p:spPr>
        </p:pic>
      </p:grpSp>
      <p:grpSp>
        <p:nvGrpSpPr>
          <p:cNvPr id="59" name="Group 58"/>
          <p:cNvGrpSpPr/>
          <p:nvPr/>
        </p:nvGrpSpPr>
        <p:grpSpPr>
          <a:xfrm>
            <a:off x="124006" y="5551065"/>
            <a:ext cx="11048618" cy="850047"/>
            <a:chOff x="124006" y="5551065"/>
            <a:chExt cx="11048618" cy="850047"/>
          </a:xfrm>
        </p:grpSpPr>
        <p:grpSp>
          <p:nvGrpSpPr>
            <p:cNvPr id="34" name="Group 33"/>
            <p:cNvGrpSpPr/>
            <p:nvPr/>
          </p:nvGrpSpPr>
          <p:grpSpPr>
            <a:xfrm>
              <a:off x="124006" y="5551065"/>
              <a:ext cx="4194595" cy="834170"/>
              <a:chOff x="1380789" y="3417465"/>
              <a:chExt cx="4194595" cy="834170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1380789" y="3420638"/>
                <a:ext cx="104132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1" dirty="0"/>
                  <a:t>Home</a:t>
                </a:r>
              </a:p>
              <a:p>
                <a:pPr algn="r"/>
                <a:r>
                  <a:rPr lang="en-CA" sz="1200" b="1" dirty="0"/>
                  <a:t>End</a:t>
                </a:r>
              </a:p>
              <a:p>
                <a:pPr algn="r"/>
                <a:r>
                  <a:rPr lang="en-CA" sz="1200" b="1" dirty="0"/>
                  <a:t>Page Up</a:t>
                </a:r>
              </a:p>
              <a:p>
                <a:pPr algn="r"/>
                <a:r>
                  <a:rPr lang="en-CA" sz="1200" b="1" dirty="0"/>
                  <a:t>Page Down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422110" y="3417465"/>
                <a:ext cx="315327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Beginning of the row</a:t>
                </a:r>
              </a:p>
              <a:p>
                <a:r>
                  <a:rPr lang="en-CA" sz="1200" dirty="0"/>
                  <a:t>Furthest right populated cell (press twice)</a:t>
                </a:r>
              </a:p>
              <a:p>
                <a:r>
                  <a:rPr lang="en-CA" sz="1200" dirty="0"/>
                  <a:t>Pages up one screen of visible cells</a:t>
                </a:r>
              </a:p>
              <a:p>
                <a:r>
                  <a:rPr lang="en-CA" sz="1200" dirty="0"/>
                  <a:t>Pages down one screen of visible cells</a:t>
                </a: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6949454" y="5554238"/>
              <a:ext cx="4223170" cy="846874"/>
              <a:chOff x="935994" y="5981307"/>
              <a:chExt cx="4223170" cy="846874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935994" y="5981307"/>
                <a:ext cx="104132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200" b="1" dirty="0"/>
                  <a:t>Home</a:t>
                </a:r>
              </a:p>
              <a:p>
                <a:pPr algn="r"/>
                <a:r>
                  <a:rPr lang="en-CA" sz="1200" b="1" dirty="0"/>
                  <a:t>End</a:t>
                </a:r>
              </a:p>
              <a:p>
                <a:pPr algn="r"/>
                <a:r>
                  <a:rPr lang="en-CA" sz="1200" b="1" dirty="0"/>
                  <a:t>Page Up</a:t>
                </a:r>
              </a:p>
              <a:p>
                <a:pPr algn="r"/>
                <a:r>
                  <a:rPr lang="en-CA" sz="1200" b="1" dirty="0"/>
                  <a:t>Page Down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005890" y="5997184"/>
                <a:ext cx="315327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Beginning of text in edited cell</a:t>
                </a:r>
              </a:p>
              <a:p>
                <a:r>
                  <a:rPr lang="en-CA" sz="1200" dirty="0"/>
                  <a:t>End of text in edited cell</a:t>
                </a:r>
              </a:p>
              <a:p>
                <a:r>
                  <a:rPr lang="en-CA" sz="1200" dirty="0"/>
                  <a:t>Jumps up one page in select cell mode</a:t>
                </a:r>
              </a:p>
              <a:p>
                <a:r>
                  <a:rPr lang="en-CA" sz="1200" dirty="0"/>
                  <a:t>Jumps down one page in select cell mode</a:t>
                </a:r>
              </a:p>
            </p:txBody>
          </p:sp>
        </p:grpSp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600" y="5606550"/>
              <a:ext cx="788882" cy="756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022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4238" y="68025"/>
            <a:ext cx="3293634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Excel GUI</a:t>
            </a:r>
          </a:p>
          <a:p>
            <a:pPr algn="ctr"/>
            <a:r>
              <a:rPr lang="en-CA" dirty="0"/>
              <a:t>What can Excel 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84547" y="169908"/>
            <a:ext cx="8621728" cy="2846933"/>
          </a:xfrm>
          <a:prstGeom prst="rect">
            <a:avLst/>
          </a:prstGeom>
          <a:solidFill>
            <a:schemeClr val="accent6">
              <a:lumMod val="50000"/>
              <a:alpha val="20000"/>
            </a:schemeClr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lvl="0"/>
            <a:r>
              <a:rPr lang="en-CA" sz="1400" b="1" dirty="0"/>
              <a:t>You can enter basic or complex functions and calculations in Excel.</a:t>
            </a:r>
          </a:p>
          <a:p>
            <a:pPr lvl="0"/>
            <a:endParaRPr lang="en-CA" sz="1400" dirty="0"/>
          </a:p>
          <a:p>
            <a:pPr lvl="0"/>
            <a:r>
              <a:rPr lang="en-CA" sz="1400" b="1" dirty="0"/>
              <a:t>From</a:t>
            </a:r>
            <a:r>
              <a:rPr lang="en-CA" sz="1400" dirty="0"/>
              <a:t> the simple</a:t>
            </a:r>
          </a:p>
          <a:p>
            <a:pPr lvl="0"/>
            <a:r>
              <a:rPr lang="en-CA" sz="1400" dirty="0"/>
              <a:t> =16.83 + 127.42</a:t>
            </a:r>
          </a:p>
          <a:p>
            <a:pPr lvl="0"/>
            <a:endParaRPr lang="en-CA" sz="1400" dirty="0"/>
          </a:p>
          <a:p>
            <a:pPr lvl="0"/>
            <a:r>
              <a:rPr lang="en-CA" sz="1400" b="1" dirty="0"/>
              <a:t>To</a:t>
            </a:r>
            <a:r>
              <a:rPr lang="en-CA" sz="1400" dirty="0"/>
              <a:t> the complex</a:t>
            </a:r>
          </a:p>
          <a:p>
            <a:pPr lvl="0"/>
            <a:r>
              <a:rPr lang="en-CA" sz="900" dirty="0"/>
              <a:t>=IF(IF(INDEX(</a:t>
            </a:r>
            <a:r>
              <a:rPr lang="en-CA" sz="900" dirty="0" err="1"/>
              <a:t>temp.xls!A:F;SUM</a:t>
            </a:r>
            <a:r>
              <a:rPr lang="en-CA" sz="900" dirty="0"/>
              <a:t>(MATCH("EENU";temp.xls!A:A;0);MATCH("BF304";OFFSET(temp.xls!A1;MATCH("EENU";temp.xls!A:A;0)-1;0;MATCH("FCLI";temp.xls!A:A;0)-MATCH("EENU";temp.xls!A:A;0)+1;1);0))-1;5)&lt;&gt;0;5;6)=5;INDEX(</a:t>
            </a:r>
            <a:r>
              <a:rPr lang="en-CA" sz="900" dirty="0" err="1"/>
              <a:t>temp.xls!A:F;SUM</a:t>
            </a:r>
            <a:r>
              <a:rPr lang="en-CA" sz="900" dirty="0"/>
              <a:t>(MATCH("EENU";temp.xls!A:A;0);MATCH("BF304";OFFSET(temp.xls!A1;EQUIV("EENU";temp.xls!A:A;0)-1;0;MATCH("FCLI";temp.xls!A:A;0)-MATCH("EENU";temp.xls!A:A;0)+1;1);0))-1;IF(INDEX(</a:t>
            </a:r>
            <a:r>
              <a:rPr lang="en-CA" sz="900" dirty="0" err="1"/>
              <a:t>temp.xls!A:F;SUM</a:t>
            </a:r>
            <a:r>
              <a:rPr lang="en-CA" sz="900" dirty="0"/>
              <a:t>(MATCH("EENU";temp.xls!A:A;0);MATCH("BF304";OFFSET(temp.xls!A1;MATCH("EENU";temp.xls!A:A;0)-1;0;MATCH("FCLI";temp.xls!A:A;0)-MATCH("EENU";temp.xls!A:A;0)+1;1);0))-1;5)&lt;&gt;0;5;6));-INDEX(</a:t>
            </a:r>
            <a:r>
              <a:rPr lang="en-CA" sz="900" dirty="0" err="1"/>
              <a:t>temp.xls!A:F;SUM</a:t>
            </a:r>
            <a:r>
              <a:rPr lang="en-CA" sz="900" dirty="0"/>
              <a:t>(MATCH("EENU";temp.xls!A:A;0);MATCH("BF304";OFFSET(temp.xls!A1;MATCH("EENU";temp.xls!A:A;0)-1;0;MATCH("FCLI";temp.xls!A:A;0)-MATCH("EENU";temp.xls!A:A;0)+1;1);0))-1;IF(INDEX(</a:t>
            </a:r>
            <a:r>
              <a:rPr lang="en-CA" sz="900" dirty="0" err="1"/>
              <a:t>temp.xls!A:F;SUM</a:t>
            </a:r>
            <a:r>
              <a:rPr lang="en-CA" sz="900" dirty="0"/>
              <a:t>(MATCH("EENU";temp.xls!A:A;0);MATCH("BF304";OFFSET(temp.xls!A1;MATCH("EENU";temp.xls!A:A;0)-1;0;MATCH("FCLI";temp.xls!A:A;0)-MATCH("EENU";temp.xls!A:A;0)+1;1);0))-1;5)&lt;&gt;0;5;6))) </a:t>
            </a:r>
          </a:p>
          <a:p>
            <a:pPr lvl="0"/>
            <a:endParaRPr lang="en-CA" sz="900" dirty="0"/>
          </a:p>
          <a:p>
            <a:pPr lvl="0"/>
            <a:r>
              <a:rPr lang="en-CA" sz="1400" dirty="0"/>
              <a:t>Yes, that is a real function.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61846" y="2319185"/>
            <a:ext cx="3018417" cy="2314328"/>
            <a:chOff x="399455" y="1064363"/>
            <a:chExt cx="2743200" cy="2159846"/>
          </a:xfrm>
        </p:grpSpPr>
        <p:sp>
          <p:nvSpPr>
            <p:cNvPr id="9" name="TextBox 8"/>
            <p:cNvSpPr txBox="1"/>
            <p:nvPr/>
          </p:nvSpPr>
          <p:spPr>
            <a:xfrm>
              <a:off x="399455" y="1064363"/>
              <a:ext cx="2743200" cy="2096797"/>
            </a:xfrm>
            <a:prstGeom prst="rect">
              <a:avLst/>
            </a:prstGeom>
            <a:solidFill>
              <a:schemeClr val="accent1">
                <a:lumMod val="50000"/>
                <a:alpha val="20000"/>
              </a:schemeClr>
            </a:solidFill>
            <a:effectLst>
              <a:softEdge rad="38100"/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defRPr sz="1400"/>
              </a:lvl1pPr>
            </a:lstStyle>
            <a:p>
              <a:r>
                <a:rPr lang="en-CA" b="1" dirty="0"/>
                <a:t>You can create professional reports and dashboards with nice looking charts and visualizations</a:t>
              </a:r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971" y="1728855"/>
              <a:ext cx="1963595" cy="1495354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3785386" y="3336416"/>
            <a:ext cx="7715250" cy="3323987"/>
            <a:chOff x="4057650" y="3052508"/>
            <a:chExt cx="7715250" cy="3323987"/>
          </a:xfrm>
        </p:grpSpPr>
        <p:sp>
          <p:nvSpPr>
            <p:cNvPr id="10" name="TextBox 9"/>
            <p:cNvSpPr txBox="1"/>
            <p:nvPr/>
          </p:nvSpPr>
          <p:spPr>
            <a:xfrm>
              <a:off x="4057650" y="3052508"/>
              <a:ext cx="7715250" cy="3323987"/>
            </a:xfrm>
            <a:prstGeom prst="rect">
              <a:avLst/>
            </a:prstGeom>
            <a:solidFill>
              <a:schemeClr val="accent3">
                <a:lumMod val="50000"/>
                <a:alpha val="20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defRPr sz="1400"/>
              </a:lvl1pPr>
            </a:lstStyle>
            <a:p>
              <a:r>
                <a:rPr lang="en-CA" b="1" dirty="0"/>
                <a:t>You can create Pivot Tables</a:t>
              </a:r>
            </a:p>
            <a:p>
              <a:endParaRPr lang="en-CA" dirty="0"/>
            </a:p>
            <a:p>
              <a:r>
                <a:rPr lang="en-CA" dirty="0"/>
                <a:t>A pivot table processes data from</a:t>
              </a:r>
            </a:p>
            <a:p>
              <a:r>
                <a:rPr lang="en-CA" dirty="0"/>
                <a:t>One or more spreadsheet(s),</a:t>
              </a:r>
            </a:p>
            <a:p>
              <a:r>
                <a:rPr lang="en-CA" dirty="0"/>
                <a:t>table(s), and/or database(s)</a:t>
              </a:r>
            </a:p>
            <a:p>
              <a:r>
                <a:rPr lang="en-CA" dirty="0"/>
                <a:t>using a query and then organizes</a:t>
              </a:r>
            </a:p>
            <a:p>
              <a:r>
                <a:rPr lang="en-CA" dirty="0"/>
                <a:t>and summarizes that data into</a:t>
              </a:r>
            </a:p>
            <a:p>
              <a:r>
                <a:rPr lang="en-CA" dirty="0"/>
                <a:t>a visual chart, graph or report.</a:t>
              </a:r>
            </a:p>
            <a:p>
              <a:endParaRPr lang="en-CA" dirty="0"/>
            </a:p>
            <a:p>
              <a:r>
                <a:rPr lang="en-CA" dirty="0"/>
                <a:t>The example here is called a</a:t>
              </a:r>
            </a:p>
            <a:p>
              <a:r>
                <a:rPr lang="en-CA" dirty="0"/>
                <a:t>Dashboard. We will briefly cover</a:t>
              </a:r>
            </a:p>
            <a:p>
              <a:r>
                <a:rPr lang="en-CA" dirty="0"/>
                <a:t>A typical Dashboard later in the</a:t>
              </a:r>
            </a:p>
            <a:p>
              <a:r>
                <a:rPr lang="en-CA" dirty="0"/>
                <a:t>course.</a:t>
              </a:r>
            </a:p>
            <a:p>
              <a:endParaRPr lang="en-CA" dirty="0"/>
            </a:p>
            <a:p>
              <a:endParaRPr lang="en-CA" dirty="0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1618" y="3276600"/>
              <a:ext cx="4824581" cy="27138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977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4238" y="68025"/>
            <a:ext cx="3293634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Excel GUI</a:t>
            </a:r>
          </a:p>
          <a:p>
            <a:pPr algn="ctr"/>
            <a:r>
              <a:rPr lang="en-CA" dirty="0"/>
              <a:t>What can Excel 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9324" y="223212"/>
            <a:ext cx="5419725" cy="3477875"/>
          </a:xfrm>
          <a:prstGeom prst="rect">
            <a:avLst/>
          </a:prstGeom>
          <a:solidFill>
            <a:schemeClr val="accent2">
              <a:lumMod val="50000"/>
              <a:alpha val="2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defRPr sz="1400"/>
            </a:lvl1pPr>
          </a:lstStyle>
          <a:p>
            <a:r>
              <a:rPr lang="en-CA" b="1" dirty="0"/>
              <a:t>You can write code in Excel with VBA (Visual Basic for Applications)</a:t>
            </a:r>
          </a:p>
          <a:p>
            <a:endParaRPr lang="en-CA" dirty="0"/>
          </a:p>
          <a:p>
            <a:pPr fontAlgn="base"/>
            <a:r>
              <a:rPr lang="en-CA" sz="1000" dirty="0"/>
              <a:t>Set </a:t>
            </a:r>
            <a:r>
              <a:rPr lang="en-CA" sz="1000" dirty="0" err="1"/>
              <a:t>objExcel</a:t>
            </a:r>
            <a:r>
              <a:rPr lang="en-CA" sz="1000" dirty="0"/>
              <a:t> = </a:t>
            </a:r>
            <a:r>
              <a:rPr lang="en-CA" sz="1000" dirty="0" err="1"/>
              <a:t>CreateObject</a:t>
            </a:r>
            <a:r>
              <a:rPr lang="en-CA" sz="1000" dirty="0"/>
              <a:t>("</a:t>
            </a:r>
            <a:r>
              <a:rPr lang="en-CA" sz="1000" dirty="0" err="1"/>
              <a:t>Excel.Application</a:t>
            </a:r>
            <a:r>
              <a:rPr lang="en-CA" sz="1000" dirty="0"/>
              <a:t>")</a:t>
            </a:r>
          </a:p>
          <a:p>
            <a:pPr fontAlgn="base"/>
            <a:r>
              <a:rPr lang="en-CA" sz="1000" dirty="0" err="1"/>
              <a:t>objExcel.Workbooks.Add</a:t>
            </a:r>
            <a:endParaRPr lang="en-CA" sz="1000" dirty="0"/>
          </a:p>
          <a:p>
            <a:pPr fontAlgn="base"/>
            <a:r>
              <a:rPr lang="en-CA" sz="1000" dirty="0"/>
              <a:t>Sheet = 1</a:t>
            </a:r>
          </a:p>
          <a:p>
            <a:pPr fontAlgn="base"/>
            <a:r>
              <a:rPr lang="en-CA" sz="1000" dirty="0"/>
              <a:t>Set </a:t>
            </a:r>
            <a:r>
              <a:rPr lang="en-CA" sz="1000" dirty="0" err="1"/>
              <a:t>objSheet</a:t>
            </a:r>
            <a:r>
              <a:rPr lang="en-CA" sz="1000" dirty="0"/>
              <a:t> = </a:t>
            </a:r>
            <a:r>
              <a:rPr lang="en-CA" sz="1000" dirty="0" err="1"/>
              <a:t>objExcel.ActiveWorkbook.Worksheets</a:t>
            </a:r>
            <a:r>
              <a:rPr lang="en-CA" sz="1000" dirty="0"/>
              <a:t>(Sheet)</a:t>
            </a:r>
          </a:p>
          <a:p>
            <a:pPr fontAlgn="base"/>
            <a:r>
              <a:rPr lang="en-CA" sz="1000" dirty="0" err="1"/>
              <a:t>objSheet.Name</a:t>
            </a:r>
            <a:r>
              <a:rPr lang="en-CA" sz="1000" dirty="0"/>
              <a:t> = "</a:t>
            </a:r>
            <a:r>
              <a:rPr lang="en-CA" sz="1000" dirty="0" err="1"/>
              <a:t>VBS_Excel_Example</a:t>
            </a:r>
            <a:r>
              <a:rPr lang="en-CA" sz="1000" dirty="0"/>
              <a:t>"</a:t>
            </a:r>
          </a:p>
          <a:p>
            <a:pPr fontAlgn="base"/>
            <a:r>
              <a:rPr lang="en-CA" sz="1000" dirty="0" err="1"/>
              <a:t>strExcelPath</a:t>
            </a:r>
            <a:r>
              <a:rPr lang="en-CA" sz="1000" dirty="0"/>
              <a:t> = "d:\Vbs_Excel_Example.xlsx"</a:t>
            </a:r>
          </a:p>
          <a:p>
            <a:pPr fontAlgn="base"/>
            <a:r>
              <a:rPr lang="en-CA" sz="1000" dirty="0" err="1"/>
              <a:t>objSheet.Cells</a:t>
            </a:r>
            <a:r>
              <a:rPr lang="en-CA" sz="1000" dirty="0"/>
              <a:t>(row, column).Value = "Whatever"</a:t>
            </a:r>
          </a:p>
          <a:p>
            <a:pPr fontAlgn="base"/>
            <a:r>
              <a:rPr lang="en-CA" sz="1000" dirty="0" err="1"/>
              <a:t>objSheet.Cells</a:t>
            </a:r>
            <a:r>
              <a:rPr lang="en-CA" sz="1000" dirty="0"/>
              <a:t>(1, 1).Value = "Name" 'Row 1 Column 1 (A)</a:t>
            </a:r>
          </a:p>
          <a:p>
            <a:pPr fontAlgn="base"/>
            <a:r>
              <a:rPr lang="en-CA" sz="1000" dirty="0" err="1"/>
              <a:t>objSheet.Cells</a:t>
            </a:r>
            <a:r>
              <a:rPr lang="en-CA" sz="1000" dirty="0"/>
              <a:t>(1, 2).Value = "Description" 'Row 1 Column 2 (B)</a:t>
            </a:r>
          </a:p>
          <a:p>
            <a:pPr fontAlgn="base"/>
            <a:r>
              <a:rPr lang="en-CA" sz="1000" dirty="0" err="1"/>
              <a:t>objSheet.Cells</a:t>
            </a:r>
            <a:r>
              <a:rPr lang="en-CA" sz="1000" dirty="0"/>
              <a:t>(1, 3).Value = "Something Else" 'Row 1 Column 3 (C)</a:t>
            </a:r>
          </a:p>
          <a:p>
            <a:pPr fontAlgn="base"/>
            <a:r>
              <a:rPr lang="en-CA" sz="1000" dirty="0"/>
              <a:t>For row = 2 to 10</a:t>
            </a:r>
          </a:p>
          <a:p>
            <a:pPr fontAlgn="base"/>
            <a:r>
              <a:rPr lang="en-CA" sz="1000" dirty="0" err="1"/>
              <a:t>objSheet.Cells</a:t>
            </a:r>
            <a:r>
              <a:rPr lang="en-CA" sz="1000" dirty="0"/>
              <a:t>(row, 1).Value = "Item " &amp; row &amp; " Name"</a:t>
            </a:r>
          </a:p>
          <a:p>
            <a:pPr fontAlgn="base"/>
            <a:r>
              <a:rPr lang="en-CA" sz="1000" dirty="0" err="1"/>
              <a:t>objSheet.Cells</a:t>
            </a:r>
            <a:r>
              <a:rPr lang="en-CA" sz="1000" dirty="0"/>
              <a:t>(row, 2).Value = "Item " &amp; row &amp; " Description"</a:t>
            </a:r>
          </a:p>
          <a:p>
            <a:pPr fontAlgn="base"/>
            <a:r>
              <a:rPr lang="en-CA" sz="1000" dirty="0" err="1"/>
              <a:t>objSheet.Cells</a:t>
            </a:r>
            <a:r>
              <a:rPr lang="en-CA" sz="1000" dirty="0"/>
              <a:t>(row, 3).Value = "Item " &amp; row &amp; " Something Else“</a:t>
            </a:r>
          </a:p>
          <a:p>
            <a:pPr fontAlgn="base"/>
            <a:endParaRPr lang="en-CA" sz="1000" dirty="0"/>
          </a:p>
          <a:p>
            <a:pPr fontAlgn="base"/>
            <a:r>
              <a:rPr lang="en-CA" dirty="0"/>
              <a:t>You can program your own scripts, or even download them from the Internet, but if you do that you must be careful otherwise you could possibly introduce a security risk to your computer.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49" y="905342"/>
            <a:ext cx="4267201" cy="5909310"/>
          </a:xfrm>
          <a:prstGeom prst="rect">
            <a:avLst/>
          </a:prstGeom>
          <a:solidFill>
            <a:schemeClr val="accent6">
              <a:lumMod val="50000"/>
              <a:alpha val="20000"/>
            </a:schemeClr>
          </a:solidFill>
          <a:effectLst>
            <a:softEdge rad="381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defRPr sz="1400"/>
            </a:lvl1pPr>
          </a:lstStyle>
          <a:p>
            <a:r>
              <a:rPr lang="en-CA" b="1" dirty="0"/>
              <a:t>You can solve optimization problems and make statistical analysis (data analysis)</a:t>
            </a:r>
          </a:p>
          <a:p>
            <a:endParaRPr lang="en-CA" dirty="0"/>
          </a:p>
          <a:p>
            <a:r>
              <a:rPr lang="en-CA" dirty="0"/>
              <a:t>Some of the more common statistical functions: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855747"/>
              </p:ext>
            </p:extLst>
          </p:nvPr>
        </p:nvGraphicFramePr>
        <p:xfrm>
          <a:off x="847725" y="1876425"/>
          <a:ext cx="3752850" cy="4738412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0721">
                <a:tc>
                  <a:txBody>
                    <a:bodyPr/>
                    <a:lstStyle/>
                    <a:p>
                      <a:r>
                        <a:rPr lang="en-CA" sz="1100" b="1" dirty="0">
                          <a:effectLst/>
                        </a:rPr>
                        <a:t>ABS</a:t>
                      </a:r>
                      <a:endParaRPr lang="en-CA" sz="1100" dirty="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 dirty="0">
                          <a:effectLst/>
                        </a:rPr>
                        <a:t>The absolute value of a number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242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AVERAGE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average or arithmetic mean for a group of numbers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242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COUNT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number of cell locations in a range that contain a numeric character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242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COUNTA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number of cell locations in a range that contain a text or numeric character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257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MAX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highest numeric value in a group of numbers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7211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MEDIAN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middle number in a group of numbers (half the numbers in the group are higher than the median and half the numbers in the group are lower than the median)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257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MIN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lowest numeric value in a group of numbers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242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MODE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number that appears most frequently in a group of numbers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242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PRODUCT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result of multiplying all the values in a range of cell locations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3257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SQRT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positive square root of a number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1242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STDEV.S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>
                          <a:effectLst/>
                        </a:rPr>
                        <a:t>The standard deviation for a group of numbers based on a sample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3257">
                <a:tc>
                  <a:txBody>
                    <a:bodyPr/>
                    <a:lstStyle/>
                    <a:p>
                      <a:r>
                        <a:rPr lang="en-CA" sz="1100" b="1">
                          <a:effectLst/>
                        </a:rPr>
                        <a:t>SUM</a:t>
                      </a:r>
                      <a:endParaRPr lang="en-CA" sz="1100">
                        <a:effectLst/>
                      </a:endParaRP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100" dirty="0">
                          <a:effectLst/>
                        </a:rPr>
                        <a:t>The total of all numeric values in a group</a:t>
                      </a:r>
                    </a:p>
                  </a:txBody>
                  <a:tcPr marL="30018" marR="30018" marT="30018" marB="300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5114926" y="3921552"/>
            <a:ext cx="6905624" cy="2893100"/>
            <a:chOff x="5114926" y="3615362"/>
            <a:chExt cx="6905624" cy="2893100"/>
          </a:xfrm>
        </p:grpSpPr>
        <p:sp>
          <p:nvSpPr>
            <p:cNvPr id="17" name="TextBox 16"/>
            <p:cNvSpPr txBox="1"/>
            <p:nvPr/>
          </p:nvSpPr>
          <p:spPr>
            <a:xfrm>
              <a:off x="5114926" y="3615362"/>
              <a:ext cx="6905624" cy="2893100"/>
            </a:xfrm>
            <a:prstGeom prst="rect">
              <a:avLst/>
            </a:prstGeom>
            <a:solidFill>
              <a:schemeClr val="accent6">
                <a:lumMod val="50000"/>
                <a:alpha val="20000"/>
              </a:schemeClr>
            </a:solidFill>
            <a:effectLst>
              <a:softEdge rad="38100"/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defRPr sz="1400"/>
              </a:lvl1pPr>
            </a:lstStyle>
            <a:p>
              <a:r>
                <a:rPr lang="en-CA" b="1" dirty="0"/>
                <a:t>You can collect information, make data entries and create lists</a:t>
              </a:r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endParaRPr lang="en-CA" b="1" dirty="0"/>
            </a:p>
            <a:p>
              <a:r>
                <a:rPr lang="en-CA" b="1" dirty="0"/>
                <a:t>This not a full list, but the more common database functions.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3424" y="3859997"/>
              <a:ext cx="6711526" cy="2340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084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2001" y="1200036"/>
            <a:ext cx="4562474" cy="1600438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defRPr sz="1400"/>
            </a:lvl1pPr>
          </a:lstStyle>
          <a:p>
            <a:r>
              <a:rPr lang="en-CA" b="1" dirty="0"/>
              <a:t>You can connect an Excel spreadsheet to a web page just by saving it to a folder</a:t>
            </a:r>
          </a:p>
          <a:p>
            <a:endParaRPr lang="en-CA" dirty="0"/>
          </a:p>
          <a:p>
            <a:r>
              <a:rPr lang="en-CA" dirty="0"/>
              <a:t>I have no specific example to show you, but through a variety of technologies an Excel Spreadsheet can be made immediately available to a web page simply by saving it to a specific folder.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48348" y="714356"/>
            <a:ext cx="2676527" cy="1600438"/>
          </a:xfrm>
          <a:prstGeom prst="rect">
            <a:avLst/>
          </a:prstGeom>
          <a:solidFill>
            <a:schemeClr val="accent6">
              <a:lumMod val="50000"/>
              <a:alpha val="20000"/>
            </a:schemeClr>
          </a:solidFill>
          <a:effectLst>
            <a:softEdge rad="381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defRPr sz="1400"/>
            </a:lvl1pPr>
          </a:lstStyle>
          <a:p>
            <a:r>
              <a:rPr lang="en-CA" b="1" dirty="0"/>
              <a:t>You can create games in Excel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sz="1400" dirty="0"/>
              <a:t>Monopoly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sz="1400" dirty="0"/>
              <a:t>3D Maze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sz="1400" dirty="0"/>
              <a:t>Writer’s Block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sz="1400" dirty="0"/>
              <a:t>3D Tic Tac Toe</a:t>
            </a:r>
          </a:p>
          <a:p>
            <a:r>
              <a:rPr lang="en-CA" dirty="0"/>
              <a:t>Much more! Just Google</a:t>
            </a:r>
          </a:p>
          <a:p>
            <a:r>
              <a:rPr lang="en-CA" dirty="0"/>
              <a:t>“Excel games” and check it out.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91575" y="427444"/>
            <a:ext cx="2657476" cy="738664"/>
          </a:xfrm>
          <a:prstGeom prst="rect">
            <a:avLst/>
          </a:prstGeom>
          <a:solidFill>
            <a:srgbClr val="7030A0">
              <a:alpha val="60000"/>
            </a:srgbClr>
          </a:solidFill>
          <a:effectLst>
            <a:softEdge rad="381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defRPr sz="1400"/>
            </a:lvl1pPr>
          </a:lstStyle>
          <a:p>
            <a:r>
              <a:rPr lang="en-CA" b="1" dirty="0"/>
              <a:t>You can use Excel for educational purposes with interactive features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4238" y="68025"/>
            <a:ext cx="3293634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Excel GUI</a:t>
            </a:r>
          </a:p>
          <a:p>
            <a:pPr algn="ctr"/>
            <a:r>
              <a:rPr lang="en-CA" dirty="0"/>
              <a:t>What can Excel do?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066795" y="3639148"/>
            <a:ext cx="4914905" cy="2462213"/>
            <a:chOff x="561970" y="3286154"/>
            <a:chExt cx="4914905" cy="2462213"/>
          </a:xfrm>
        </p:grpSpPr>
        <p:sp>
          <p:nvSpPr>
            <p:cNvPr id="10" name="TextBox 9"/>
            <p:cNvSpPr txBox="1"/>
            <p:nvPr/>
          </p:nvSpPr>
          <p:spPr>
            <a:xfrm>
              <a:off x="561970" y="3286154"/>
              <a:ext cx="4914905" cy="2462213"/>
            </a:xfrm>
            <a:prstGeom prst="rect">
              <a:avLst/>
            </a:prstGeom>
            <a:solidFill>
              <a:schemeClr val="accent6">
                <a:lumMod val="50000"/>
                <a:alpha val="20000"/>
              </a:schemeClr>
            </a:solidFill>
            <a:effectLst>
              <a:softEdge rad="38100"/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defRPr sz="1400"/>
              </a:lvl1pPr>
            </a:lstStyle>
            <a:p>
              <a:r>
                <a:rPr lang="en-CA" dirty="0"/>
                <a:t>You can prepare Diagrams, </a:t>
              </a:r>
              <a:r>
                <a:rPr lang="en-CA" dirty="0" err="1"/>
                <a:t>Mockups</a:t>
              </a:r>
              <a:r>
                <a:rPr lang="en-CA" dirty="0"/>
                <a:t> and Gantt Charts</a:t>
              </a:r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  <a:p>
              <a:endParaRPr lang="en-CA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508" y="3678326"/>
              <a:ext cx="4419827" cy="1886047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638927" y="3050861"/>
            <a:ext cx="4981576" cy="2677656"/>
            <a:chOff x="6638927" y="3050861"/>
            <a:chExt cx="4981576" cy="2677656"/>
          </a:xfrm>
        </p:grpSpPr>
        <p:grpSp>
          <p:nvGrpSpPr>
            <p:cNvPr id="25" name="Group 24"/>
            <p:cNvGrpSpPr/>
            <p:nvPr/>
          </p:nvGrpSpPr>
          <p:grpSpPr>
            <a:xfrm>
              <a:off x="6638927" y="3050861"/>
              <a:ext cx="4981576" cy="2677656"/>
              <a:chOff x="6638927" y="3050861"/>
              <a:chExt cx="4981576" cy="2677656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6638927" y="3050861"/>
                <a:ext cx="4981576" cy="2677656"/>
                <a:chOff x="6467476" y="3717611"/>
                <a:chExt cx="4928674" cy="2677656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6467476" y="3717611"/>
                  <a:ext cx="4928674" cy="2677656"/>
                </a:xfrm>
                <a:prstGeom prst="rect">
                  <a:avLst/>
                </a:prstGeom>
                <a:solidFill>
                  <a:srgbClr val="540000">
                    <a:alpha val="40000"/>
                  </a:srgbClr>
                </a:solidFill>
                <a:effectLst>
                  <a:softEdge rad="38100"/>
                </a:effectLst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lvl="0">
                    <a:defRPr sz="1400"/>
                  </a:lvl1pPr>
                </a:lstStyle>
                <a:p>
                  <a:r>
                    <a:rPr lang="en-CA" dirty="0"/>
                    <a:t>You can fetch live data from the web into Excel.</a:t>
                  </a:r>
                </a:p>
                <a:p>
                  <a:endParaRPr lang="en-CA" dirty="0"/>
                </a:p>
                <a:p>
                  <a:r>
                    <a:rPr lang="en-CA" dirty="0"/>
                    <a:t>The </a:t>
                  </a:r>
                  <a:r>
                    <a:rPr lang="en-CA" b="1" i="1" dirty="0"/>
                    <a:t>Data</a:t>
                  </a:r>
                  <a:r>
                    <a:rPr lang="en-CA" dirty="0"/>
                    <a:t> ribbon has all sorts of cool things.  One of them is the </a:t>
                  </a:r>
                  <a:r>
                    <a:rPr lang="en-CA" b="1" i="1" dirty="0"/>
                    <a:t>Get External Data</a:t>
                  </a:r>
                  <a:r>
                    <a:rPr lang="en-CA" dirty="0"/>
                    <a:t> group.</a:t>
                  </a:r>
                </a:p>
                <a:p>
                  <a:endParaRPr lang="en-CA" dirty="0"/>
                </a:p>
                <a:p>
                  <a:endParaRPr lang="en-CA" dirty="0"/>
                </a:p>
                <a:p>
                  <a:endParaRPr lang="en-CA" dirty="0"/>
                </a:p>
                <a:p>
                  <a:endParaRPr lang="en-CA" dirty="0"/>
                </a:p>
                <a:p>
                  <a:endParaRPr lang="en-CA" dirty="0"/>
                </a:p>
                <a:p>
                  <a:endParaRPr lang="en-CA" dirty="0"/>
                </a:p>
                <a:p>
                  <a:r>
                    <a:rPr lang="en-CA" dirty="0"/>
                    <a:t>You can import live Access databases, web pages, plain old boring text, and much more.</a:t>
                  </a:r>
                </a:p>
              </p:txBody>
            </p:sp>
            <p:pic>
              <p:nvPicPr>
                <p:cNvPr id="19" name="Picture 18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90102" y="4657277"/>
                  <a:ext cx="4425573" cy="1127356"/>
                </a:xfrm>
                <a:prstGeom prst="rect">
                  <a:avLst/>
                </a:prstGeom>
              </p:spPr>
            </p:pic>
          </p:grpSp>
          <p:sp>
            <p:nvSpPr>
              <p:cNvPr id="21" name="Oval 20"/>
              <p:cNvSpPr/>
              <p:nvPr/>
            </p:nvSpPr>
            <p:spPr>
              <a:xfrm>
                <a:off x="10515600" y="3990527"/>
                <a:ext cx="495300" cy="238573"/>
              </a:xfrm>
              <a:prstGeom prst="ellipse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cxnSp>
            <p:nvCxnSpPr>
              <p:cNvPr id="23" name="Straight Arrow Connector 22"/>
              <p:cNvCxnSpPr/>
              <p:nvPr/>
            </p:nvCxnSpPr>
            <p:spPr>
              <a:xfrm>
                <a:off x="7410450" y="3705225"/>
                <a:ext cx="3124200" cy="326095"/>
              </a:xfrm>
              <a:prstGeom prst="straightConnector1">
                <a:avLst/>
              </a:prstGeom>
              <a:ln w="19050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Rounded Rectangle 25"/>
            <p:cNvSpPr/>
            <p:nvPr/>
          </p:nvSpPr>
          <p:spPr>
            <a:xfrm>
              <a:off x="7743825" y="4936243"/>
              <a:ext cx="971550" cy="143540"/>
            </a:xfrm>
            <a:prstGeom prst="roundRect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7458075" y="3924300"/>
              <a:ext cx="371475" cy="990600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3509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4238" y="68025"/>
            <a:ext cx="4276312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Basic Spreadsheet Functions</a:t>
            </a:r>
          </a:p>
          <a:p>
            <a:pPr algn="ctr"/>
            <a:r>
              <a:rPr lang="en-CA" dirty="0"/>
              <a:t>Function Categories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48249" y="228133"/>
            <a:ext cx="5876925" cy="338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/>
              <a:t>The function bar shown below is directly above the column headers.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46978" y="962060"/>
            <a:ext cx="10791615" cy="992882"/>
            <a:chOff x="289828" y="981110"/>
            <a:chExt cx="10791615" cy="9928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3043" y="981110"/>
              <a:ext cx="10058400" cy="517881"/>
            </a:xfrm>
            <a:prstGeom prst="rect">
              <a:avLst/>
            </a:prstGeom>
            <a:effectLst>
              <a:glow rad="127000">
                <a:schemeClr val="accent2"/>
              </a:glow>
            </a:effectLst>
          </p:spPr>
        </p:pic>
        <p:grpSp>
          <p:nvGrpSpPr>
            <p:cNvPr id="27" name="Group 26"/>
            <p:cNvGrpSpPr/>
            <p:nvPr/>
          </p:nvGrpSpPr>
          <p:grpSpPr>
            <a:xfrm>
              <a:off x="289828" y="1062479"/>
              <a:ext cx="2386696" cy="911513"/>
              <a:chOff x="356504" y="1338704"/>
              <a:chExt cx="2386696" cy="911513"/>
            </a:xfrm>
          </p:grpSpPr>
          <p:sp>
            <p:nvSpPr>
              <p:cNvPr id="22" name="Line Callout 1 21"/>
              <p:cNvSpPr/>
              <p:nvPr/>
            </p:nvSpPr>
            <p:spPr>
              <a:xfrm>
                <a:off x="1112166" y="1338704"/>
                <a:ext cx="1631034" cy="375796"/>
              </a:xfrm>
              <a:prstGeom prst="borderCallout1">
                <a:avLst>
                  <a:gd name="adj1" fmla="val 96360"/>
                  <a:gd name="adj2" fmla="val -514"/>
                  <a:gd name="adj3" fmla="val 166163"/>
                  <a:gd name="adj4" fmla="val -16891"/>
                </a:avLst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56504" y="1957829"/>
                <a:ext cx="923715" cy="292388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300" b="1" dirty="0">
                    <a:solidFill>
                      <a:srgbClr val="00B050"/>
                    </a:solidFill>
                  </a:rPr>
                  <a:t>Name Box</a:t>
                </a:r>
                <a:endParaRPr lang="en-CA" sz="1300" dirty="0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347345" y="1062479"/>
              <a:ext cx="4929630" cy="911513"/>
              <a:chOff x="1414021" y="1338704"/>
              <a:chExt cx="4929630" cy="911513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1414021" y="1338704"/>
                <a:ext cx="4929630" cy="911513"/>
                <a:chOff x="1414021" y="1338704"/>
                <a:chExt cx="4929630" cy="911513"/>
              </a:xfrm>
            </p:grpSpPr>
            <p:sp>
              <p:nvSpPr>
                <p:cNvPr id="24" name="Line Callout 1 23"/>
                <p:cNvSpPr/>
                <p:nvPr/>
              </p:nvSpPr>
              <p:spPr>
                <a:xfrm>
                  <a:off x="3009899" y="1338704"/>
                  <a:ext cx="1304925" cy="375796"/>
                </a:xfrm>
                <a:prstGeom prst="borderCallout1">
                  <a:avLst>
                    <a:gd name="adj1" fmla="val 103792"/>
                    <a:gd name="adj2" fmla="val 50178"/>
                    <a:gd name="adj3" fmla="val 169099"/>
                    <a:gd name="adj4" fmla="val 19915"/>
                  </a:avLst>
                </a:prstGeom>
                <a:noFill/>
                <a:ln w="190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1414021" y="1957829"/>
                  <a:ext cx="4929630" cy="292388"/>
                </a:xfrm>
                <a:prstGeom prst="rect">
                  <a:avLst/>
                </a:prstGeom>
                <a:noFill/>
                <a:ln w="19050">
                  <a:solidFill>
                    <a:srgbClr val="C0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300" b="1" i="1" dirty="0"/>
                    <a:t>Insert Function </a:t>
                  </a:r>
                  <a:r>
                    <a:rPr lang="en-CA" sz="1300" dirty="0"/>
                    <a:t>box.  Click on the       icon to open the functions dialog.</a:t>
                  </a:r>
                  <a:endParaRPr lang="en-CA" sz="1300" b="1" i="1" dirty="0"/>
                </a:p>
              </p:txBody>
            </p:sp>
          </p:grpSp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11596" y="1990744"/>
                <a:ext cx="222230" cy="205135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4289435" y="1064596"/>
              <a:ext cx="6759564" cy="903564"/>
              <a:chOff x="5077121" y="-1926254"/>
              <a:chExt cx="6759564" cy="903564"/>
            </a:xfrm>
          </p:grpSpPr>
          <p:sp>
            <p:nvSpPr>
              <p:cNvPr id="31" name="Line Callout 1 30"/>
              <p:cNvSpPr/>
              <p:nvPr/>
            </p:nvSpPr>
            <p:spPr>
              <a:xfrm>
                <a:off x="5077121" y="-1926254"/>
                <a:ext cx="6759564" cy="364154"/>
              </a:xfrm>
              <a:prstGeom prst="borderCallout1">
                <a:avLst>
                  <a:gd name="adj1" fmla="val 99061"/>
                  <a:gd name="adj2" fmla="val 50440"/>
                  <a:gd name="adj3" fmla="val 164318"/>
                  <a:gd name="adj4" fmla="val 41170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136325" y="-1315078"/>
                <a:ext cx="1705012" cy="29238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300" b="1" i="1" dirty="0"/>
                  <a:t>Function/Formula bar</a:t>
                </a:r>
              </a:p>
            </p:txBody>
          </p:sp>
        </p:grpSp>
      </p:grpSp>
      <p:sp>
        <p:nvSpPr>
          <p:cNvPr id="35" name="Rectangular Callout 34"/>
          <p:cNvSpPr/>
          <p:nvPr/>
        </p:nvSpPr>
        <p:spPr>
          <a:xfrm>
            <a:off x="8182465" y="1650559"/>
            <a:ext cx="2999883" cy="298552"/>
          </a:xfrm>
          <a:prstGeom prst="wedgeRectCallout">
            <a:avLst>
              <a:gd name="adj1" fmla="val -42186"/>
              <a:gd name="adj2" fmla="val 118527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>
                <a:solidFill>
                  <a:schemeClr val="tx1"/>
                </a:solidFill>
              </a:rPr>
              <a:t>Formula Categories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9506" y="2173232"/>
            <a:ext cx="10852843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Compatibility</a:t>
            </a:r>
            <a:r>
              <a:rPr lang="en-CA" sz="1400" dirty="0"/>
              <a:t> – These functions from earlier versions of Excel are provided for compatibility with functions made in old versions of Excel.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46978" y="2564167"/>
            <a:ext cx="1083537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Cube</a:t>
            </a:r>
            <a:r>
              <a:rPr lang="en-CA" sz="1400" dirty="0"/>
              <a:t> -  Multidimensional sets of data providing a means to summarize information based on a set of search criteria.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6829" y="2980078"/>
            <a:ext cx="10835520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Database</a:t>
            </a:r>
            <a:r>
              <a:rPr lang="en-CA" sz="1400" dirty="0"/>
              <a:t> – Treating an Excel spreadsheet as a flat database, these functions return a search based on sum, variance, and standard deviation data.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6829" y="3378202"/>
            <a:ext cx="10835520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Date &amp; Time</a:t>
            </a:r>
            <a:r>
              <a:rPr lang="en-CA" sz="1400" dirty="0"/>
              <a:t> – These date and time functions allow you to work with the current time or periods of time in your functions.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46830" y="3798046"/>
            <a:ext cx="10835519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Engineering</a:t>
            </a:r>
            <a:r>
              <a:rPr lang="en-CA" sz="1400" dirty="0"/>
              <a:t> – Engineering calculations: many of which relate to Bessel Functions, Complex Numbers or converting between different bases.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1949" y="4215402"/>
            <a:ext cx="10820400" cy="30777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Information</a:t>
            </a:r>
            <a:r>
              <a:rPr lang="en-CA" sz="1400" dirty="0"/>
              <a:t> – These functions return information about the contents and/or formatting of a cell.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73764" y="4622515"/>
            <a:ext cx="10808585" cy="30777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Logical</a:t>
            </a:r>
            <a:r>
              <a:rPr lang="en-CA" sz="1400" dirty="0"/>
              <a:t> – Flow control, logic and error capture.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77131" y="5039689"/>
            <a:ext cx="10805219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Math &amp; Trigonometry</a:t>
            </a:r>
            <a:r>
              <a:rPr lang="en-CA" sz="1400" dirty="0"/>
              <a:t> – ABS, sine, cosine,  logarithmic, Pi, Quotient, etc.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2888" y="5461986"/>
            <a:ext cx="1079946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Statistical</a:t>
            </a:r>
            <a:r>
              <a:rPr lang="en-CA" sz="1400" dirty="0"/>
              <a:t> – Works with data points, deviations, and more.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80923" y="5879160"/>
            <a:ext cx="10801427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Text</a:t>
            </a:r>
            <a:r>
              <a:rPr lang="en-CA" sz="1400" dirty="0"/>
              <a:t> – Use these function to manipulate text.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82888" y="6306411"/>
            <a:ext cx="10799462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i="1" dirty="0"/>
              <a:t>Web</a:t>
            </a:r>
            <a:r>
              <a:rPr lang="en-CA" sz="1400" dirty="0"/>
              <a:t> – XML and web services functions.</a:t>
            </a:r>
          </a:p>
        </p:txBody>
      </p:sp>
    </p:spTree>
    <p:extLst>
      <p:ext uri="{BB962C8B-B14F-4D97-AF65-F5344CB8AC3E}">
        <p14:creationId xmlns:p14="http://schemas.microsoft.com/office/powerpoint/2010/main" val="108344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3171825"/>
            <a:ext cx="7296150" cy="18097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828675" y="3372707"/>
            <a:ext cx="7296150" cy="18097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" name="Group 2"/>
          <p:cNvGrpSpPr/>
          <p:nvPr/>
        </p:nvGrpSpPr>
        <p:grpSpPr>
          <a:xfrm>
            <a:off x="828674" y="3573589"/>
            <a:ext cx="10029825" cy="391703"/>
            <a:chOff x="828674" y="3573589"/>
            <a:chExt cx="10029825" cy="391703"/>
          </a:xfrm>
        </p:grpSpPr>
        <p:sp>
          <p:nvSpPr>
            <p:cNvPr id="23" name="Rectangle 22"/>
            <p:cNvSpPr/>
            <p:nvPr/>
          </p:nvSpPr>
          <p:spPr>
            <a:xfrm>
              <a:off x="828674" y="3573589"/>
              <a:ext cx="10029825" cy="188786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28675" y="3783139"/>
              <a:ext cx="5419726" cy="182153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4238" y="68025"/>
            <a:ext cx="4276312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Basic Spreadsheet Functions</a:t>
            </a:r>
          </a:p>
          <a:p>
            <a:pPr algn="ctr"/>
            <a:r>
              <a:rPr lang="en-CA" dirty="0"/>
              <a:t>The Rules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95975" y="221913"/>
            <a:ext cx="4638675" cy="33855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600" dirty="0"/>
              <a:t>Like everything in life, there are rules to follow.</a:t>
            </a:r>
            <a:endParaRPr lang="en-CA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19075" y="800100"/>
            <a:ext cx="11601450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1400" dirty="0"/>
              <a:t>All formulas begin with an equal sign.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9075" y="2216850"/>
            <a:ext cx="11601450" cy="37548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1400" dirty="0"/>
              <a:t> Excel follows the Order of Operations. Remember the </a:t>
            </a:r>
            <a:r>
              <a:rPr lang="en-CA" sz="1400" b="1" dirty="0"/>
              <a:t>PEMDAS </a:t>
            </a:r>
            <a:r>
              <a:rPr lang="en-CA" sz="1400" dirty="0"/>
              <a:t>(or</a:t>
            </a:r>
            <a:r>
              <a:rPr lang="en-CA" sz="1400" b="1" dirty="0"/>
              <a:t> BEDMAS</a:t>
            </a:r>
            <a:r>
              <a:rPr lang="en-CA" sz="1400" dirty="0"/>
              <a:t>) you might have learned in school</a:t>
            </a:r>
          </a:p>
          <a:p>
            <a:r>
              <a:rPr lang="en-CA" sz="1400" dirty="0"/>
              <a:t>         (</a:t>
            </a:r>
            <a:r>
              <a:rPr lang="en-CA" sz="1400" b="1" dirty="0"/>
              <a:t>P</a:t>
            </a:r>
            <a:r>
              <a:rPr lang="en-CA" sz="1400" dirty="0"/>
              <a:t>arenthesis, </a:t>
            </a:r>
            <a:r>
              <a:rPr lang="en-CA" sz="1400" b="1" dirty="0"/>
              <a:t>E</a:t>
            </a:r>
            <a:r>
              <a:rPr lang="en-CA" sz="1400" dirty="0"/>
              <a:t>xponent, </a:t>
            </a:r>
            <a:r>
              <a:rPr lang="en-CA" sz="1400" b="1" dirty="0"/>
              <a:t>M</a:t>
            </a:r>
            <a:r>
              <a:rPr lang="en-CA" sz="1400" dirty="0"/>
              <a:t>ultiplication, </a:t>
            </a:r>
            <a:r>
              <a:rPr lang="en-CA" sz="1400" b="1" dirty="0"/>
              <a:t>D</a:t>
            </a:r>
            <a:r>
              <a:rPr lang="en-CA" sz="1400" dirty="0"/>
              <a:t>ivision, </a:t>
            </a:r>
            <a:r>
              <a:rPr lang="en-CA" sz="1400" b="1" dirty="0"/>
              <a:t>A</a:t>
            </a:r>
            <a:r>
              <a:rPr lang="en-CA" sz="1400" dirty="0"/>
              <a:t>ddition, </a:t>
            </a:r>
            <a:r>
              <a:rPr lang="en-CA" sz="1400" b="1" dirty="0"/>
              <a:t>S</a:t>
            </a:r>
            <a:r>
              <a:rPr lang="en-CA" sz="1400" dirty="0"/>
              <a:t>ubtraction) or (</a:t>
            </a:r>
            <a:r>
              <a:rPr lang="en-CA" sz="1400" b="1" dirty="0"/>
              <a:t>B</a:t>
            </a:r>
            <a:r>
              <a:rPr lang="en-CA" sz="1400" dirty="0"/>
              <a:t>rackets, </a:t>
            </a:r>
            <a:r>
              <a:rPr lang="en-CA" sz="1400" b="1" dirty="0"/>
              <a:t>E</a:t>
            </a:r>
            <a:r>
              <a:rPr lang="en-CA" sz="1400" dirty="0"/>
              <a:t>xponents, </a:t>
            </a:r>
            <a:r>
              <a:rPr lang="en-CA" sz="1400" b="1" dirty="0"/>
              <a:t>D</a:t>
            </a:r>
            <a:r>
              <a:rPr lang="en-CA" sz="1400" dirty="0"/>
              <a:t>ivision, </a:t>
            </a:r>
            <a:r>
              <a:rPr lang="en-CA" sz="1400" b="1" dirty="0"/>
              <a:t>M</a:t>
            </a:r>
            <a:r>
              <a:rPr lang="en-CA" sz="1400" dirty="0"/>
              <a:t>ultiplication, </a:t>
            </a:r>
            <a:r>
              <a:rPr lang="en-CA" sz="1400" b="1" dirty="0"/>
              <a:t>A</a:t>
            </a:r>
            <a:r>
              <a:rPr lang="en-CA" sz="1400" dirty="0"/>
              <a:t>ddition, </a:t>
            </a:r>
            <a:r>
              <a:rPr lang="en-CA" sz="1400" b="1" dirty="0"/>
              <a:t>S</a:t>
            </a:r>
            <a:r>
              <a:rPr lang="en-CA" sz="1400" dirty="0"/>
              <a:t>ubtraction)</a:t>
            </a:r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  <a:p>
            <a:endParaRPr lang="en-CA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9075" y="1152327"/>
            <a:ext cx="11601450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400" dirty="0"/>
              <a:t>Cells when represented in a function individually or as a block are separated by a comma (union operator).     eg.  D14, H27, A3, B84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19075" y="1504910"/>
            <a:ext cx="11601450" cy="307777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1400" dirty="0"/>
              <a:t>Cells when represented in contiguous block are separated by a colon (cell range operator).     eg.  D14:D30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9075" y="1860880"/>
            <a:ext cx="11601450" cy="307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1400" dirty="0"/>
              <a:t>Blocks of contiguous cells and/or single cells are separated by a comma.     eg.  D14:D30, B24, H27:J34, A3:H3, J38, B84:D84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71476" y="2743201"/>
            <a:ext cx="11201400" cy="190499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LcParenR"/>
            </a:pPr>
            <a:r>
              <a:rPr lang="en-CA" sz="1300" dirty="0">
                <a:solidFill>
                  <a:schemeClr val="tx1"/>
                </a:solidFill>
              </a:rPr>
              <a:t>Evaluate </a:t>
            </a:r>
            <a:r>
              <a:rPr lang="en-CA" sz="1300" b="1" dirty="0">
                <a:solidFill>
                  <a:schemeClr val="tx1"/>
                </a:solidFill>
              </a:rPr>
              <a:t>Parenthesis</a:t>
            </a:r>
            <a:r>
              <a:rPr lang="en-CA" sz="1300" dirty="0">
                <a:solidFill>
                  <a:schemeClr val="tx1"/>
                </a:solidFill>
              </a:rPr>
              <a:t> - From the inner first to the outer last   </a:t>
            </a:r>
            <a:r>
              <a:rPr lang="en-CA" sz="1300" dirty="0" err="1">
                <a:solidFill>
                  <a:schemeClr val="tx1"/>
                </a:solidFill>
              </a:rPr>
              <a:t>eg</a:t>
            </a:r>
            <a:r>
              <a:rPr lang="en-CA" sz="1300" dirty="0">
                <a:solidFill>
                  <a:schemeClr val="tx1"/>
                </a:solidFill>
              </a:rPr>
              <a:t>.  =8.7334*(27.416+(12-7.3)^4)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71476" y="3124531"/>
            <a:ext cx="11201400" cy="86234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3"/>
            </a:pPr>
            <a:r>
              <a:rPr lang="en-CA" sz="1300" dirty="0">
                <a:solidFill>
                  <a:srgbClr val="002060"/>
                </a:solidFill>
              </a:rPr>
              <a:t>Evaluate</a:t>
            </a:r>
            <a:r>
              <a:rPr lang="en-CA" sz="1300" b="1" dirty="0">
                <a:solidFill>
                  <a:srgbClr val="002060"/>
                </a:solidFill>
              </a:rPr>
              <a:t> intersections </a:t>
            </a:r>
            <a:r>
              <a:rPr lang="en-CA" sz="1300" dirty="0">
                <a:solidFill>
                  <a:srgbClr val="002060"/>
                </a:solidFill>
              </a:rPr>
              <a:t>– Using the space in a formula to separate ranges of cells tell Excel to intersect where the two ranges overlap.</a:t>
            </a:r>
          </a:p>
          <a:p>
            <a:r>
              <a:rPr lang="en-CA" sz="1300" dirty="0">
                <a:solidFill>
                  <a:srgbClr val="002060"/>
                </a:solidFill>
              </a:rPr>
              <a:t>          - If one cell is overlapped, the value or calculated value in the overlap cell will be inserted into the formula.</a:t>
            </a:r>
          </a:p>
          <a:p>
            <a:r>
              <a:rPr lang="en-CA" sz="1300" dirty="0">
                <a:solidFill>
                  <a:srgbClr val="002060"/>
                </a:solidFill>
              </a:rPr>
              <a:t>          - If more  than one cell is overlapped, a #VALUE error will be returned.  Why?  Because the cell cannot display more that one value.  So run a function</a:t>
            </a:r>
          </a:p>
          <a:p>
            <a:r>
              <a:rPr lang="en-CA" sz="1300" dirty="0">
                <a:solidFill>
                  <a:srgbClr val="002060"/>
                </a:solidFill>
              </a:rPr>
              <a:t>            on it, such as SUM, MIN, MAX, etc., a function that can deal with multiple cells.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71476" y="3988526"/>
            <a:ext cx="11201400" cy="19049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4"/>
            </a:pPr>
            <a:r>
              <a:rPr lang="en-CA" sz="1300" dirty="0">
                <a:solidFill>
                  <a:srgbClr val="7030A0"/>
                </a:solidFill>
              </a:rPr>
              <a:t>Evaluate</a:t>
            </a:r>
            <a:r>
              <a:rPr lang="en-CA" sz="1300" b="1" dirty="0">
                <a:solidFill>
                  <a:srgbClr val="7030A0"/>
                </a:solidFill>
              </a:rPr>
              <a:t> unions</a:t>
            </a:r>
            <a:r>
              <a:rPr lang="en-CA" sz="1300" dirty="0">
                <a:solidFill>
                  <a:srgbClr val="7030A0"/>
                </a:solidFill>
              </a:rPr>
              <a:t> – The union operator is the comma.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71476" y="4179026"/>
            <a:ext cx="11201400" cy="21200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5"/>
            </a:pPr>
            <a:r>
              <a:rPr lang="en-CA" sz="1300" dirty="0">
                <a:solidFill>
                  <a:schemeClr val="accent2"/>
                </a:solidFill>
              </a:rPr>
              <a:t>Perform </a:t>
            </a:r>
            <a:r>
              <a:rPr lang="en-CA" sz="1300" b="1" dirty="0">
                <a:solidFill>
                  <a:schemeClr val="accent2"/>
                </a:solidFill>
              </a:rPr>
              <a:t>negations</a:t>
            </a:r>
            <a:endParaRPr lang="en-CA" sz="1300" dirty="0">
              <a:solidFill>
                <a:schemeClr val="accent2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71476" y="4391026"/>
            <a:ext cx="11201400" cy="20939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6"/>
            </a:pPr>
            <a:r>
              <a:rPr lang="en-CA" sz="1300" dirty="0">
                <a:solidFill>
                  <a:srgbClr val="0070C0"/>
                </a:solidFill>
              </a:rPr>
              <a:t>Convert </a:t>
            </a:r>
            <a:r>
              <a:rPr lang="en-CA" sz="1300" b="1" dirty="0">
                <a:solidFill>
                  <a:srgbClr val="0070C0"/>
                </a:solidFill>
              </a:rPr>
              <a:t>percentage</a:t>
            </a:r>
            <a:r>
              <a:rPr lang="en-CA" sz="1300" dirty="0">
                <a:solidFill>
                  <a:srgbClr val="0070C0"/>
                </a:solidFill>
              </a:rPr>
              <a:t> values to decimal.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71476" y="2933700"/>
            <a:ext cx="11201400" cy="19049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2"/>
            </a:pPr>
            <a:r>
              <a:rPr lang="en-CA" sz="1300" dirty="0">
                <a:solidFill>
                  <a:schemeClr val="accent6">
                    <a:lumMod val="50000"/>
                  </a:schemeClr>
                </a:solidFill>
              </a:rPr>
              <a:t>Evaluate</a:t>
            </a:r>
            <a:r>
              <a:rPr lang="en-CA" sz="1300" b="1" dirty="0">
                <a:solidFill>
                  <a:schemeClr val="accent6">
                    <a:lumMod val="50000"/>
                  </a:schemeClr>
                </a:solidFill>
              </a:rPr>
              <a:t> ranges </a:t>
            </a:r>
            <a:r>
              <a:rPr lang="en-CA" sz="1300" dirty="0">
                <a:solidFill>
                  <a:schemeClr val="accent6">
                    <a:lumMod val="50000"/>
                  </a:schemeClr>
                </a:solidFill>
              </a:rPr>
              <a:t>– A range of cells such as D14:D30 (column) or D14:J14 (Row)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71476" y="4601336"/>
            <a:ext cx="11201400" cy="457773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7"/>
            </a:pPr>
            <a:r>
              <a:rPr lang="en-CA" sz="1300" dirty="0">
                <a:solidFill>
                  <a:schemeClr val="tx1"/>
                </a:solidFill>
              </a:rPr>
              <a:t>Perform </a:t>
            </a:r>
            <a:r>
              <a:rPr lang="en-CA" sz="1300" b="1" dirty="0">
                <a:solidFill>
                  <a:schemeClr val="tx1"/>
                </a:solidFill>
              </a:rPr>
              <a:t>exponentiation</a:t>
            </a:r>
            <a:r>
              <a:rPr lang="en-CA" sz="1300" dirty="0">
                <a:solidFill>
                  <a:schemeClr val="tx1"/>
                </a:solidFill>
              </a:rPr>
              <a:t> – The up caret, </a:t>
            </a:r>
            <a:r>
              <a:rPr lang="en-CA" sz="1300" b="1" dirty="0">
                <a:solidFill>
                  <a:schemeClr val="tx1"/>
                </a:solidFill>
              </a:rPr>
              <a:t>^</a:t>
            </a:r>
            <a:r>
              <a:rPr lang="en-CA" sz="1300" dirty="0">
                <a:solidFill>
                  <a:schemeClr val="tx1"/>
                </a:solidFill>
              </a:rPr>
              <a:t>,</a:t>
            </a:r>
            <a:r>
              <a:rPr lang="en-CA" sz="1300" b="1" dirty="0">
                <a:solidFill>
                  <a:schemeClr val="tx1"/>
                </a:solidFill>
              </a:rPr>
              <a:t> </a:t>
            </a:r>
            <a:r>
              <a:rPr lang="en-CA" sz="1300" dirty="0">
                <a:solidFill>
                  <a:schemeClr val="tx1"/>
                </a:solidFill>
              </a:rPr>
              <a:t>is used in a function to represent an exponent. ex. </a:t>
            </a:r>
            <a:r>
              <a:rPr lang="en-CA" sz="1300" b="1" dirty="0">
                <a:solidFill>
                  <a:schemeClr val="tx1"/>
                </a:solidFill>
              </a:rPr>
              <a:t>4^3</a:t>
            </a:r>
            <a:r>
              <a:rPr lang="en-CA" sz="1300" dirty="0">
                <a:solidFill>
                  <a:schemeClr val="tx1"/>
                </a:solidFill>
              </a:rPr>
              <a:t> equals 64</a:t>
            </a:r>
          </a:p>
          <a:p>
            <a:r>
              <a:rPr lang="en-CA" sz="1300" dirty="0">
                <a:solidFill>
                  <a:schemeClr val="tx1"/>
                </a:solidFill>
              </a:rPr>
              <a:t>         In Excel entering an </a:t>
            </a:r>
            <a:r>
              <a:rPr lang="en-CA" sz="1300" b="1" dirty="0">
                <a:solidFill>
                  <a:schemeClr val="tx1"/>
                </a:solidFill>
              </a:rPr>
              <a:t>e</a:t>
            </a:r>
            <a:r>
              <a:rPr lang="en-CA" sz="1300" dirty="0">
                <a:solidFill>
                  <a:schemeClr val="tx1"/>
                </a:solidFill>
              </a:rPr>
              <a:t> character between two numbers will with no spaces perform the </a:t>
            </a:r>
            <a:r>
              <a:rPr lang="en-CA" sz="1300" b="1" i="1" dirty="0">
                <a:solidFill>
                  <a:schemeClr val="tx1"/>
                </a:solidFill>
              </a:rPr>
              <a:t>n * 10^n</a:t>
            </a:r>
            <a:r>
              <a:rPr lang="en-CA" sz="1300" dirty="0">
                <a:solidFill>
                  <a:schemeClr val="tx1"/>
                </a:solidFill>
              </a:rPr>
              <a:t>.   ex. </a:t>
            </a:r>
            <a:r>
              <a:rPr lang="en-CA" sz="1300" b="1" dirty="0">
                <a:solidFill>
                  <a:schemeClr val="tx1"/>
                </a:solidFill>
              </a:rPr>
              <a:t>4e3</a:t>
            </a:r>
            <a:r>
              <a:rPr lang="en-CA" sz="1300" dirty="0">
                <a:solidFill>
                  <a:schemeClr val="tx1"/>
                </a:solidFill>
              </a:rPr>
              <a:t>  equals 4000.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71476" y="5060022"/>
            <a:ext cx="11201400" cy="209398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8"/>
            </a:pPr>
            <a:r>
              <a:rPr lang="en-CA" sz="1300" dirty="0">
                <a:solidFill>
                  <a:schemeClr val="tx1"/>
                </a:solidFill>
              </a:rPr>
              <a:t>Perform </a:t>
            </a:r>
            <a:r>
              <a:rPr lang="en-CA" sz="1300" b="1" dirty="0">
                <a:solidFill>
                  <a:schemeClr val="tx1"/>
                </a:solidFill>
              </a:rPr>
              <a:t>multiplication</a:t>
            </a:r>
            <a:r>
              <a:rPr lang="en-CA" sz="1300" dirty="0">
                <a:solidFill>
                  <a:schemeClr val="tx1"/>
                </a:solidFill>
              </a:rPr>
              <a:t>, </a:t>
            </a:r>
            <a:r>
              <a:rPr lang="en-CA" sz="1300" b="1" dirty="0">
                <a:solidFill>
                  <a:schemeClr val="tx1"/>
                </a:solidFill>
              </a:rPr>
              <a:t>*</a:t>
            </a:r>
            <a:r>
              <a:rPr lang="en-CA" sz="1300" dirty="0">
                <a:solidFill>
                  <a:schemeClr val="tx1"/>
                </a:solidFill>
              </a:rPr>
              <a:t>, and </a:t>
            </a:r>
            <a:r>
              <a:rPr lang="en-CA" sz="1300" b="1" dirty="0">
                <a:solidFill>
                  <a:schemeClr val="tx1"/>
                </a:solidFill>
              </a:rPr>
              <a:t>division</a:t>
            </a:r>
            <a:r>
              <a:rPr lang="en-CA" sz="1300" dirty="0">
                <a:solidFill>
                  <a:schemeClr val="tx1"/>
                </a:solidFill>
              </a:rPr>
              <a:t>, </a:t>
            </a:r>
            <a:r>
              <a:rPr lang="en-CA" sz="1300" b="1" dirty="0">
                <a:solidFill>
                  <a:schemeClr val="tx1"/>
                </a:solidFill>
              </a:rPr>
              <a:t>/</a:t>
            </a:r>
            <a:r>
              <a:rPr lang="en-CA" sz="1300" dirty="0">
                <a:solidFill>
                  <a:schemeClr val="tx1"/>
                </a:solidFill>
              </a:rPr>
              <a:t>. These are equal in precedence, so whichever comes first is evaluated first.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71476" y="5264182"/>
            <a:ext cx="11201400" cy="209398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9"/>
            </a:pPr>
            <a:r>
              <a:rPr lang="en-CA" sz="1300" dirty="0">
                <a:solidFill>
                  <a:schemeClr val="tx1"/>
                </a:solidFill>
              </a:rPr>
              <a:t>Perform </a:t>
            </a:r>
            <a:r>
              <a:rPr lang="en-CA" sz="1300" b="1" dirty="0">
                <a:solidFill>
                  <a:schemeClr val="tx1"/>
                </a:solidFill>
              </a:rPr>
              <a:t>addition</a:t>
            </a:r>
            <a:r>
              <a:rPr lang="en-CA" sz="1300" dirty="0">
                <a:solidFill>
                  <a:schemeClr val="tx1"/>
                </a:solidFill>
              </a:rPr>
              <a:t>, </a:t>
            </a:r>
            <a:r>
              <a:rPr lang="en-CA" sz="1300" b="1" dirty="0">
                <a:solidFill>
                  <a:schemeClr val="tx1"/>
                </a:solidFill>
              </a:rPr>
              <a:t>+</a:t>
            </a:r>
            <a:r>
              <a:rPr lang="en-CA" sz="1300" dirty="0">
                <a:solidFill>
                  <a:schemeClr val="tx1"/>
                </a:solidFill>
              </a:rPr>
              <a:t>, and </a:t>
            </a:r>
            <a:r>
              <a:rPr lang="en-CA" sz="1300" b="1" dirty="0">
                <a:solidFill>
                  <a:schemeClr val="tx1"/>
                </a:solidFill>
              </a:rPr>
              <a:t>subtraction</a:t>
            </a:r>
            <a:r>
              <a:rPr lang="en-CA" sz="1300" dirty="0">
                <a:solidFill>
                  <a:schemeClr val="tx1"/>
                </a:solidFill>
              </a:rPr>
              <a:t>, </a:t>
            </a:r>
            <a:r>
              <a:rPr lang="en-CA" sz="1300" b="1" dirty="0">
                <a:solidFill>
                  <a:schemeClr val="tx1"/>
                </a:solidFill>
              </a:rPr>
              <a:t>-.</a:t>
            </a:r>
            <a:r>
              <a:rPr lang="en-CA" sz="1300" dirty="0">
                <a:solidFill>
                  <a:schemeClr val="tx1"/>
                </a:solidFill>
              </a:rPr>
              <a:t> These are equal in precedence, so whichever come first is evaluated first.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71475" y="5479827"/>
            <a:ext cx="11201400" cy="209398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10"/>
            </a:pPr>
            <a:r>
              <a:rPr lang="en-CA" sz="1300" dirty="0">
                <a:solidFill>
                  <a:srgbClr val="002060"/>
                </a:solidFill>
              </a:rPr>
              <a:t>Evaluate </a:t>
            </a:r>
            <a:r>
              <a:rPr lang="en-CA" sz="1300" b="1" dirty="0">
                <a:solidFill>
                  <a:srgbClr val="002060"/>
                </a:solidFill>
              </a:rPr>
              <a:t>text</a:t>
            </a:r>
            <a:r>
              <a:rPr lang="en-CA" sz="1300" dirty="0">
                <a:solidFill>
                  <a:srgbClr val="002060"/>
                </a:solidFill>
              </a:rPr>
              <a:t> operators – In Excel the ampersand, </a:t>
            </a:r>
            <a:r>
              <a:rPr lang="en-CA" sz="1300" b="1" dirty="0">
                <a:solidFill>
                  <a:srgbClr val="002060"/>
                </a:solidFill>
              </a:rPr>
              <a:t>&amp;</a:t>
            </a:r>
            <a:r>
              <a:rPr lang="en-CA" sz="1300" dirty="0">
                <a:solidFill>
                  <a:srgbClr val="002060"/>
                </a:solidFill>
              </a:rPr>
              <a:t>, concatenates text.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71475" y="5684036"/>
            <a:ext cx="11201400" cy="21892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arenR" startAt="11"/>
            </a:pPr>
            <a:r>
              <a:rPr lang="en-CA" sz="1300" dirty="0">
                <a:solidFill>
                  <a:srgbClr val="7030A0"/>
                </a:solidFill>
              </a:rPr>
              <a:t>Perform </a:t>
            </a:r>
            <a:r>
              <a:rPr lang="en-CA" sz="1300" b="1" dirty="0">
                <a:solidFill>
                  <a:srgbClr val="7030A0"/>
                </a:solidFill>
              </a:rPr>
              <a:t>comparisons</a:t>
            </a:r>
            <a:r>
              <a:rPr lang="en-CA" sz="1300" dirty="0">
                <a:solidFill>
                  <a:srgbClr val="7030A0"/>
                </a:solidFill>
              </a:rPr>
              <a:t> – The comparison operator are: equals </a:t>
            </a:r>
            <a:r>
              <a:rPr lang="en-CA" sz="1300" b="1" dirty="0">
                <a:solidFill>
                  <a:srgbClr val="7030A0"/>
                </a:solidFill>
              </a:rPr>
              <a:t>=      </a:t>
            </a:r>
            <a:r>
              <a:rPr lang="en-CA" sz="1300" dirty="0">
                <a:solidFill>
                  <a:srgbClr val="7030A0"/>
                </a:solidFill>
              </a:rPr>
              <a:t> not equal to </a:t>
            </a:r>
            <a:r>
              <a:rPr lang="en-CA" sz="1300" b="1" dirty="0">
                <a:solidFill>
                  <a:srgbClr val="7030A0"/>
                </a:solidFill>
              </a:rPr>
              <a:t>&lt;&gt;     </a:t>
            </a:r>
            <a:r>
              <a:rPr lang="en-CA" sz="1300" dirty="0">
                <a:solidFill>
                  <a:srgbClr val="7030A0"/>
                </a:solidFill>
              </a:rPr>
              <a:t> less than </a:t>
            </a:r>
            <a:r>
              <a:rPr lang="en-CA" sz="1300" b="1" dirty="0">
                <a:solidFill>
                  <a:srgbClr val="7030A0"/>
                </a:solidFill>
              </a:rPr>
              <a:t>&lt;=     </a:t>
            </a:r>
            <a:r>
              <a:rPr lang="en-CA" sz="1300" dirty="0">
                <a:solidFill>
                  <a:srgbClr val="7030A0"/>
                </a:solidFill>
              </a:rPr>
              <a:t> greater than </a:t>
            </a:r>
            <a:r>
              <a:rPr lang="en-CA" sz="1300" b="1" dirty="0">
                <a:solidFill>
                  <a:srgbClr val="7030A0"/>
                </a:solidFill>
              </a:rPr>
              <a:t>&gt;=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633538" y="5965448"/>
            <a:ext cx="8772524" cy="892552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7030A0"/>
                </a:solidFill>
              </a:rPr>
              <a:t>Fear not!      </a:t>
            </a:r>
            <a:r>
              <a:rPr lang="en-CA" sz="1600" dirty="0"/>
              <a:t>I have this list created in a PDF document for you to download and view.</a:t>
            </a:r>
          </a:p>
          <a:p>
            <a:endParaRPr lang="en-CA" sz="1600" dirty="0"/>
          </a:p>
          <a:p>
            <a:pPr algn="ctr"/>
            <a:r>
              <a:rPr lang="en-CA" b="1" dirty="0"/>
              <a:t>ftp://172.27.0.4/CSU/IT_Helpdesk/Computer_Training/Excel_Order_Of_Operations.pdf</a:t>
            </a:r>
          </a:p>
        </p:txBody>
      </p:sp>
    </p:spTree>
    <p:extLst>
      <p:ext uri="{BB962C8B-B14F-4D97-AF65-F5344CB8AC3E}">
        <p14:creationId xmlns:p14="http://schemas.microsoft.com/office/powerpoint/2010/main" val="282949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17" grpId="0" animBg="1"/>
      <p:bldP spid="18" grpId="0" animBg="1"/>
      <p:bldP spid="1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24238" y="68025"/>
            <a:ext cx="4276312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Basic Spreadsheet Functions</a:t>
            </a:r>
          </a:p>
          <a:p>
            <a:pPr algn="ctr"/>
            <a:r>
              <a:rPr lang="en-CA" dirty="0"/>
              <a:t>Common Functions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90718" y="781029"/>
            <a:ext cx="11386931" cy="307777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SUM</a:t>
            </a:r>
            <a:r>
              <a:rPr lang="en-CA" sz="1400" dirty="0"/>
              <a:t> – Adds all the numeric values of all the selected cells. This is probably the most common function in Excel. eg.  </a:t>
            </a:r>
            <a:r>
              <a:rPr lang="en-CA" sz="1400" b="1" dirty="0"/>
              <a:t>=SUM(D2, G6:G8)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0715" y="1397165"/>
            <a:ext cx="11386931" cy="523220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HYPERLINK</a:t>
            </a:r>
            <a:r>
              <a:rPr lang="en-CA" sz="1400" dirty="0"/>
              <a:t> – Insert a web link to a web page or resource (such as a PDF) into a cell.  Hyperlinks can also jump to a name link on any spreadsheet to which it has access, even other workbook sheets (i.e. another file).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0715" y="2228744"/>
            <a:ext cx="11386931" cy="307777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MIN</a:t>
            </a:r>
            <a:r>
              <a:rPr lang="en-CA" sz="1400" dirty="0"/>
              <a:t> &amp; </a:t>
            </a:r>
            <a:r>
              <a:rPr lang="en-CA" sz="1400" b="1" dirty="0"/>
              <a:t>MAX</a:t>
            </a:r>
            <a:r>
              <a:rPr lang="en-CA" sz="1400" dirty="0"/>
              <a:t> – </a:t>
            </a:r>
            <a:r>
              <a:rPr lang="en-CA" sz="1400" b="1" dirty="0"/>
              <a:t>MIN</a:t>
            </a:r>
            <a:r>
              <a:rPr lang="en-CA" sz="1400" dirty="0"/>
              <a:t> returns the lowest value from the selected cells.  </a:t>
            </a:r>
            <a:r>
              <a:rPr lang="en-CA" sz="1400" b="1" dirty="0"/>
              <a:t>MAX</a:t>
            </a:r>
            <a:r>
              <a:rPr lang="en-CA" sz="1400" dirty="0"/>
              <a:t> returns the highest value from the selected cells. eg. </a:t>
            </a:r>
            <a:r>
              <a:rPr lang="en-CA" sz="1400" b="1" dirty="0"/>
              <a:t>=MIN(D2, G6:G8)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0715" y="2844880"/>
            <a:ext cx="11386931" cy="52322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NOW</a:t>
            </a:r>
            <a:r>
              <a:rPr lang="en-CA" sz="1400" dirty="0"/>
              <a:t> – Returns the current date in the format defined in Windows for a short date, short time</a:t>
            </a:r>
          </a:p>
          <a:p>
            <a:r>
              <a:rPr lang="en-CA" sz="1400" dirty="0"/>
              <a:t>              (Win10 – Settings/Time &amp; Language/Date &amp; Time/Formats/Short Date &amp; Short Time)  eg. </a:t>
            </a:r>
            <a:r>
              <a:rPr lang="en-CA" sz="1400" b="1" dirty="0"/>
              <a:t>=NOW()</a:t>
            </a:r>
            <a:r>
              <a:rPr lang="en-CA" sz="1400" dirty="0"/>
              <a:t>     Don’t forget those parenthesis!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0715" y="4292595"/>
            <a:ext cx="11386931" cy="52322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COUNT &amp; COUNTA</a:t>
            </a:r>
            <a:r>
              <a:rPr lang="en-CA" sz="1400" dirty="0"/>
              <a:t> – </a:t>
            </a:r>
            <a:r>
              <a:rPr lang="en-CA" sz="1400" b="1" dirty="0"/>
              <a:t>COUNT</a:t>
            </a:r>
            <a:r>
              <a:rPr lang="en-CA" sz="1400" dirty="0"/>
              <a:t> returns the number of cells in a selected range that contain number only.          </a:t>
            </a:r>
            <a:r>
              <a:rPr lang="en-CA" sz="1400" dirty="0" err="1"/>
              <a:t>eg</a:t>
            </a:r>
            <a:r>
              <a:rPr lang="en-CA" sz="1400" dirty="0"/>
              <a:t>. </a:t>
            </a:r>
            <a:r>
              <a:rPr lang="en-CA" sz="1400" b="1" dirty="0"/>
              <a:t>=COUNT(D2, G6:G8)</a:t>
            </a:r>
          </a:p>
          <a:p>
            <a:r>
              <a:rPr lang="en-CA" sz="1400" dirty="0"/>
              <a:t>                                       </a:t>
            </a:r>
            <a:r>
              <a:rPr lang="en-CA" sz="1400" b="1" dirty="0"/>
              <a:t>COUNTA </a:t>
            </a:r>
            <a:r>
              <a:rPr lang="en-CA" sz="1400" dirty="0"/>
              <a:t>returns the number of cells in a selected range that are empty.                           </a:t>
            </a:r>
            <a:r>
              <a:rPr lang="en-CA" sz="1400" dirty="0" err="1"/>
              <a:t>eg</a:t>
            </a:r>
            <a:r>
              <a:rPr lang="en-CA" sz="1400" dirty="0"/>
              <a:t>. </a:t>
            </a:r>
            <a:r>
              <a:rPr lang="en-CA" sz="1400" b="1" dirty="0"/>
              <a:t>=COUNTA(D2, G6:G8)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0714" y="5124174"/>
            <a:ext cx="11386931" cy="30777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AVERAGE</a:t>
            </a:r>
            <a:r>
              <a:rPr lang="en-CA" sz="1400" dirty="0"/>
              <a:t> – Returns the arithmetic mean of its’ argument. eg.  </a:t>
            </a:r>
            <a:r>
              <a:rPr lang="en-CA" sz="1400" b="1" dirty="0"/>
              <a:t>=AVERAGE(D2, G6:G8)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90715" y="3676459"/>
            <a:ext cx="113869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DAYS</a:t>
            </a:r>
            <a:r>
              <a:rPr lang="en-CA" sz="1400" dirty="0"/>
              <a:t> – Returns the number of days in a date period.  eg. </a:t>
            </a:r>
            <a:r>
              <a:rPr lang="en-CA" sz="1400" b="1" dirty="0"/>
              <a:t>=DAYS("January 12, 2017","February 26, 2017")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3079" y="5740310"/>
            <a:ext cx="11386931" cy="307777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b="1" dirty="0"/>
              <a:t>DSUM</a:t>
            </a:r>
            <a:r>
              <a:rPr lang="en-CA" sz="1400" dirty="0"/>
              <a:t> – Adds the numbers in the fields of records in the database that match the conditions you specify.</a:t>
            </a:r>
          </a:p>
        </p:txBody>
      </p:sp>
    </p:spTree>
    <p:extLst>
      <p:ext uri="{BB962C8B-B14F-4D97-AF65-F5344CB8AC3E}">
        <p14:creationId xmlns:p14="http://schemas.microsoft.com/office/powerpoint/2010/main" val="237124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478" y="4068291"/>
            <a:ext cx="11756947" cy="523220"/>
            <a:chOff x="3262515" y="5241788"/>
            <a:chExt cx="9567063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3262515" y="5255646"/>
              <a:ext cx="1056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1400" b="1" dirty="0"/>
                <a:t>Answer</a:t>
              </a:r>
              <a:r>
                <a:rPr lang="en-CA" sz="1400" dirty="0"/>
                <a:t>: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4584308" y="5241788"/>
              <a:ext cx="8245270" cy="523220"/>
              <a:chOff x="4576965" y="5255644"/>
              <a:chExt cx="8245270" cy="523220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4576965" y="5255644"/>
                <a:ext cx="1742172" cy="523220"/>
              </a:xfrm>
              <a:prstGeom prst="rect">
                <a:avLst/>
              </a:prstGeom>
              <a:noFill/>
              <a:ln w="19050">
                <a:solidFill>
                  <a:schemeClr val="accent6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Tx/>
                  <a:buAutoNum type="alphaUcPeriod"/>
                </a:pPr>
                <a:r>
                  <a:rPr lang="en-CA" sz="1400" dirty="0"/>
                  <a:t>1033.01675</a:t>
                </a:r>
              </a:p>
              <a:p>
                <a:pPr marL="342900" indent="-342900">
                  <a:buAutoNum type="alphaUcPeriod"/>
                </a:pPr>
                <a:r>
                  <a:rPr lang="en-CA" sz="1400" dirty="0"/>
                  <a:t>47.5686677281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561491" y="5372200"/>
                <a:ext cx="6260744" cy="307777"/>
              </a:xfrm>
              <a:prstGeom prst="rect">
                <a:avLst/>
              </a:prstGeom>
              <a:noFill/>
              <a:ln w="19050">
                <a:solidFill>
                  <a:schemeClr val="accent6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CA" sz="1400" dirty="0"/>
                  <a:t>Though syntactically not incorrect, can anyone notice anything that is unnecessary in this formula?</a:t>
                </a: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278093" y="5760787"/>
            <a:ext cx="11504332" cy="738664"/>
            <a:chOff x="3300615" y="6037436"/>
            <a:chExt cx="11504332" cy="738664"/>
          </a:xfrm>
        </p:grpSpPr>
        <p:sp>
          <p:nvSpPr>
            <p:cNvPr id="12" name="TextBox 11"/>
            <p:cNvSpPr txBox="1"/>
            <p:nvPr/>
          </p:nvSpPr>
          <p:spPr>
            <a:xfrm>
              <a:off x="3300615" y="6037436"/>
              <a:ext cx="1056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1400" b="1" dirty="0"/>
                <a:t>Answer</a:t>
              </a:r>
              <a:r>
                <a:rPr lang="en-CA" sz="1400" dirty="0"/>
                <a:t>: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76964" y="6037436"/>
              <a:ext cx="2236337" cy="738664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AutoNum type="alphaUcPeriod"/>
              </a:pPr>
              <a:r>
                <a:rPr lang="en-CA" sz="1400" dirty="0"/>
                <a:t>3378200</a:t>
              </a:r>
            </a:p>
            <a:p>
              <a:pPr marL="342900" indent="-342900">
                <a:buAutoNum type="alphaUcPeriod"/>
              </a:pPr>
              <a:r>
                <a:rPr lang="en-CA" sz="1400" dirty="0"/>
                <a:t>8373.2</a:t>
              </a:r>
            </a:p>
            <a:p>
              <a:pPr marL="342900" indent="-342900">
                <a:buAutoNum type="alphaUcPeriod"/>
              </a:pPr>
              <a:r>
                <a:rPr lang="en-CA" sz="1400" dirty="0"/>
                <a:t>26798.2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111130" y="6243059"/>
              <a:ext cx="7693817" cy="307777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Which is done first, the exponent or what is in parenthesis?            (Hint: trick question)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8093" y="2306377"/>
            <a:ext cx="11504332" cy="523220"/>
            <a:chOff x="3262515" y="4568020"/>
            <a:chExt cx="11504332" cy="523220"/>
          </a:xfrm>
        </p:grpSpPr>
        <p:sp>
          <p:nvSpPr>
            <p:cNvPr id="18" name="TextBox 17"/>
            <p:cNvSpPr txBox="1"/>
            <p:nvPr/>
          </p:nvSpPr>
          <p:spPr>
            <a:xfrm>
              <a:off x="7073030" y="4664927"/>
              <a:ext cx="7693817" cy="307777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This is a basic formula you would see in commerce.</a:t>
              </a: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262515" y="4568020"/>
              <a:ext cx="3512687" cy="523220"/>
              <a:chOff x="3262515" y="4568020"/>
              <a:chExt cx="3512687" cy="523220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3262515" y="4568020"/>
                <a:ext cx="3512687" cy="523220"/>
                <a:chOff x="3262515" y="4568020"/>
                <a:chExt cx="3512687" cy="523220"/>
              </a:xfrm>
            </p:grpSpPr>
            <p:sp>
              <p:nvSpPr>
                <p:cNvPr id="23" name="TextBox 22"/>
                <p:cNvSpPr txBox="1"/>
                <p:nvPr/>
              </p:nvSpPr>
              <p:spPr>
                <a:xfrm>
                  <a:off x="3262515" y="4568021"/>
                  <a:ext cx="105653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CA" sz="1400" b="1" dirty="0"/>
                    <a:t>Answer</a:t>
                  </a:r>
                  <a:r>
                    <a:rPr lang="en-CA" sz="1400" dirty="0"/>
                    <a:t>:</a:t>
                  </a: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4576965" y="4568020"/>
                  <a:ext cx="2198237" cy="523220"/>
                </a:xfrm>
                <a:prstGeom prst="rect">
                  <a:avLst/>
                </a:prstGeom>
                <a:noFill/>
                <a:ln w="19050">
                  <a:solidFill>
                    <a:schemeClr val="accent6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AutoNum type="alphaUcPeriod"/>
                  </a:pPr>
                  <a:endParaRPr lang="en-CA" sz="1400" dirty="0"/>
                </a:p>
                <a:p>
                  <a:pPr marL="342900" indent="-342900">
                    <a:buAutoNum type="alphaUcPeriod"/>
                  </a:pPr>
                  <a:endParaRPr lang="en-CA" sz="1400" dirty="0"/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4576965" y="4568021"/>
                <a:ext cx="15380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UcPeriod"/>
                </a:pPr>
                <a:r>
                  <a:rPr lang="en-CA" sz="1400" dirty="0"/>
                  <a:t>535.84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581691" y="4783463"/>
                <a:ext cx="15380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lphaUcPeriod" startAt="2"/>
                </a:pPr>
                <a:r>
                  <a:rPr lang="en-CA" sz="1400" dirty="0"/>
                  <a:t>478.90</a:t>
                </a: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038476" y="252691"/>
            <a:ext cx="8153400" cy="861774"/>
            <a:chOff x="2667001" y="166966"/>
            <a:chExt cx="8153400" cy="861774"/>
          </a:xfrm>
          <a:solidFill>
            <a:schemeClr val="bg1"/>
          </a:solidFill>
        </p:grpSpPr>
        <p:sp>
          <p:nvSpPr>
            <p:cNvPr id="27" name="TextBox 26"/>
            <p:cNvSpPr txBox="1"/>
            <p:nvPr/>
          </p:nvSpPr>
          <p:spPr>
            <a:xfrm>
              <a:off x="2667001" y="166966"/>
              <a:ext cx="8153400" cy="861774"/>
            </a:xfrm>
            <a:prstGeom prst="rect">
              <a:avLst/>
            </a:prstGeom>
            <a:grpFill/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en-CA" dirty="0"/>
                <a:t>On the “Excel_2013_Sample_Workbook.xlsx” click on the OOP sheet tab.</a:t>
              </a:r>
            </a:p>
            <a:p>
              <a:endParaRPr lang="en-CA" dirty="0"/>
            </a:p>
            <a:p>
              <a:r>
                <a:rPr lang="en-CA" sz="1400" dirty="0"/>
                <a:t>Note: You may have to scroll right using the spreadsheet navigation arrows.                                     (bottom left)  </a:t>
              </a:r>
              <a:endParaRPr lang="en-CA" dirty="0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1750" y="635956"/>
              <a:ext cx="1206349" cy="330159"/>
            </a:xfrm>
            <a:prstGeom prst="rect">
              <a:avLst/>
            </a:prstGeom>
            <a:grpFill/>
            <a:ln w="12700">
              <a:solidFill>
                <a:schemeClr val="accent6">
                  <a:lumMod val="75000"/>
                </a:schemeClr>
              </a:solidFill>
            </a:ln>
          </p:spPr>
        </p:pic>
      </p:grpSp>
      <p:sp>
        <p:nvSpPr>
          <p:cNvPr id="31" name="TextBox 30"/>
          <p:cNvSpPr txBox="1"/>
          <p:nvPr/>
        </p:nvSpPr>
        <p:spPr>
          <a:xfrm>
            <a:off x="352390" y="1598995"/>
            <a:ext cx="3257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1. Enter into cell </a:t>
            </a:r>
            <a:r>
              <a:rPr lang="en-CA" sz="1400" b="1" dirty="0"/>
              <a:t>B5 </a:t>
            </a:r>
            <a:r>
              <a:rPr lang="en-CA" sz="1400" dirty="0"/>
              <a:t>the following formula: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790781" y="1567803"/>
            <a:ext cx="1965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18.98 + 114.98 * 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2390" y="3317619"/>
            <a:ext cx="3257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2. Enter into cell </a:t>
            </a:r>
            <a:r>
              <a:rPr lang="en-CA" sz="1400" b="1" dirty="0"/>
              <a:t>B8 </a:t>
            </a:r>
            <a:r>
              <a:rPr lang="en-CA" sz="1400" dirty="0"/>
              <a:t>the following formula: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90780" y="3266503"/>
            <a:ext cx="2505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12 + (3.14159 * 325)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54783" y="5006696"/>
            <a:ext cx="2307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187.4 * (18 + 5^3)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2390" y="5037856"/>
            <a:ext cx="3502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3. Enter into cell </a:t>
            </a:r>
            <a:r>
              <a:rPr lang="en-CA" sz="1400" b="1" dirty="0"/>
              <a:t>B11 </a:t>
            </a:r>
            <a:r>
              <a:rPr lang="en-CA" sz="1400" dirty="0"/>
              <a:t>the following formula: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649827" y="2576222"/>
            <a:ext cx="950498" cy="214603"/>
          </a:xfrm>
          <a:prstGeom prst="roundRect">
            <a:avLst/>
          </a:prstGeom>
          <a:solidFill>
            <a:schemeClr val="accent6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ounded Rectangle 37"/>
          <p:cNvSpPr/>
          <p:nvPr/>
        </p:nvSpPr>
        <p:spPr>
          <a:xfrm>
            <a:off x="1704491" y="4128836"/>
            <a:ext cx="1333985" cy="209550"/>
          </a:xfrm>
          <a:prstGeom prst="roundRect">
            <a:avLst/>
          </a:prstGeom>
          <a:solidFill>
            <a:schemeClr val="accent6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ounded Rectangle 38"/>
          <p:cNvSpPr/>
          <p:nvPr/>
        </p:nvSpPr>
        <p:spPr>
          <a:xfrm>
            <a:off x="1580909" y="6248400"/>
            <a:ext cx="1086092" cy="191154"/>
          </a:xfrm>
          <a:prstGeom prst="roundRect">
            <a:avLst/>
          </a:prstGeom>
          <a:solidFill>
            <a:schemeClr val="accent6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44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24238" y="68025"/>
            <a:ext cx="4276312" cy="646331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Basic Spreadsheet Functions</a:t>
            </a:r>
          </a:p>
          <a:p>
            <a:pPr algn="ctr"/>
            <a:r>
              <a:rPr lang="en-CA" dirty="0"/>
              <a:t>Intro to </a:t>
            </a:r>
            <a:r>
              <a:rPr lang="en-CA" b="1" i="1" dirty="0"/>
              <a:t>Charts</a:t>
            </a:r>
            <a:r>
              <a:rPr lang="en-CA" dirty="0"/>
              <a:t> and Pivot Tables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86550" y="68025"/>
            <a:ext cx="5038725" cy="738664"/>
          </a:xfrm>
          <a:prstGeom prst="rect">
            <a:avLst/>
          </a:prstGeom>
          <a:solidFill>
            <a:srgbClr val="0070C0">
              <a:alpha val="5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1400" dirty="0"/>
              <a:t>We will only be covering the most basic information here in this course.  The course </a:t>
            </a:r>
            <a:r>
              <a:rPr lang="fr-FR" sz="1400" b="1" i="1" dirty="0"/>
              <a:t>Excel 2013 Pivot Tables &amp; Graphs</a:t>
            </a:r>
            <a:r>
              <a:rPr lang="en-CA" sz="1400" dirty="0"/>
              <a:t> will be covering this is detail.</a:t>
            </a:r>
            <a:endParaRPr lang="en-CA" sz="1400" b="1" i="1" dirty="0"/>
          </a:p>
        </p:txBody>
      </p:sp>
      <p:sp>
        <p:nvSpPr>
          <p:cNvPr id="34" name="Rounded Rectangular Callout 33"/>
          <p:cNvSpPr/>
          <p:nvPr/>
        </p:nvSpPr>
        <p:spPr>
          <a:xfrm>
            <a:off x="800100" y="981782"/>
            <a:ext cx="4885912" cy="790457"/>
          </a:xfrm>
          <a:prstGeom prst="wedgeRoundRectCallout">
            <a:avLst>
              <a:gd name="adj1" fmla="val 22055"/>
              <a:gd name="adj2" fmla="val 49451"/>
              <a:gd name="adj3" fmla="val 16667"/>
            </a:avLst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>
                <a:solidFill>
                  <a:schemeClr val="tx1"/>
                </a:solidFill>
              </a:rPr>
              <a:t>An Excel chart is a visual representation of tabular data.</a:t>
            </a:r>
          </a:p>
          <a:p>
            <a:pPr algn="ctr"/>
            <a:endParaRPr lang="en-CA" sz="1400" dirty="0">
              <a:solidFill>
                <a:schemeClr val="tx1"/>
              </a:solidFill>
            </a:endParaRPr>
          </a:p>
          <a:p>
            <a:pPr algn="ctr"/>
            <a:r>
              <a:rPr lang="en-CA" sz="1400" dirty="0">
                <a:solidFill>
                  <a:schemeClr val="tx1"/>
                </a:solidFill>
              </a:rPr>
              <a:t>Below are the more common types of charts available in Excel.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311776" y="2220475"/>
            <a:ext cx="1695450" cy="1619250"/>
            <a:chOff x="904875" y="1724025"/>
            <a:chExt cx="1695450" cy="1619250"/>
          </a:xfrm>
        </p:grpSpPr>
        <p:sp>
          <p:nvSpPr>
            <p:cNvPr id="35" name="Pie 34"/>
            <p:cNvSpPr/>
            <p:nvPr/>
          </p:nvSpPr>
          <p:spPr>
            <a:xfrm>
              <a:off x="904875" y="1724025"/>
              <a:ext cx="1695450" cy="1619250"/>
            </a:xfrm>
            <a:prstGeom prst="pie">
              <a:avLst>
                <a:gd name="adj1" fmla="val 15718365"/>
                <a:gd name="adj2" fmla="val 13685617"/>
              </a:avLst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chemeClr val="tx1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52719" y="2533650"/>
              <a:ext cx="140017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400" dirty="0"/>
                <a:t>The </a:t>
              </a:r>
              <a:r>
                <a:rPr lang="en-CA" sz="1400" b="1" i="1" dirty="0"/>
                <a:t>Pie chart</a:t>
              </a:r>
            </a:p>
            <a:p>
              <a:pPr algn="ctr"/>
              <a:r>
                <a:rPr lang="en-CA" sz="1200" dirty="0"/>
                <a:t>Shows percentages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369050" y="1051044"/>
            <a:ext cx="5213350" cy="1615956"/>
            <a:chOff x="6369050" y="1051044"/>
            <a:chExt cx="5213350" cy="1615956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9050" y="1060569"/>
              <a:ext cx="2074591" cy="1606431"/>
            </a:xfrm>
            <a:prstGeom prst="rect">
              <a:avLst/>
            </a:prstGeom>
            <a:ln w="19050">
              <a:solidFill>
                <a:schemeClr val="accent5">
                  <a:lumMod val="75000"/>
                </a:schemeClr>
              </a:solidFill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8448675" y="1051044"/>
              <a:ext cx="3133725" cy="523220"/>
            </a:xfrm>
            <a:prstGeom prst="rect">
              <a:avLst/>
            </a:prstGeom>
            <a:noFill/>
            <a:ln w="1905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b="1" i="1" dirty="0"/>
                <a:t>Column chart </a:t>
              </a:r>
              <a:r>
                <a:rPr lang="en-CA" sz="1400" dirty="0"/>
                <a:t>(or Bar graph) is used to show a comparison between two items.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91050" y="2266491"/>
            <a:ext cx="6997699" cy="1296752"/>
            <a:chOff x="4533901" y="2244464"/>
            <a:chExt cx="6997699" cy="1296752"/>
          </a:xfrm>
        </p:grpSpPr>
        <p:sp>
          <p:nvSpPr>
            <p:cNvPr id="42" name="TextBox 41"/>
            <p:cNvSpPr txBox="1"/>
            <p:nvPr/>
          </p:nvSpPr>
          <p:spPr>
            <a:xfrm>
              <a:off x="4533901" y="3017996"/>
              <a:ext cx="4972050" cy="523220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A </a:t>
              </a:r>
              <a:r>
                <a:rPr lang="en-CA" sz="1400" b="1" i="1" dirty="0"/>
                <a:t>Pictograph</a:t>
              </a:r>
              <a:r>
                <a:rPr lang="en-CA" sz="1400" dirty="0"/>
                <a:t> (or Pictogram) is a column chart that uses pictures to represent the data instead of the standard colored columns.</a:t>
              </a:r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15475" y="2244464"/>
              <a:ext cx="2016125" cy="1283222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</p:pic>
      </p:grpSp>
      <p:grpSp>
        <p:nvGrpSpPr>
          <p:cNvPr id="47" name="Group 46"/>
          <p:cNvGrpSpPr/>
          <p:nvPr/>
        </p:nvGrpSpPr>
        <p:grpSpPr>
          <a:xfrm>
            <a:off x="324764" y="4558963"/>
            <a:ext cx="3733800" cy="1882914"/>
            <a:chOff x="38513" y="4038600"/>
            <a:chExt cx="3733800" cy="1882914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100" y="4038600"/>
              <a:ext cx="2400300" cy="1350169"/>
            </a:xfrm>
            <a:prstGeom prst="rect">
              <a:avLst/>
            </a:prstGeom>
            <a:ln w="19050">
              <a:solidFill>
                <a:schemeClr val="accent2"/>
              </a:solidFill>
            </a:ln>
          </p:spPr>
        </p:pic>
        <p:sp>
          <p:nvSpPr>
            <p:cNvPr id="46" name="TextBox 45"/>
            <p:cNvSpPr txBox="1"/>
            <p:nvPr/>
          </p:nvSpPr>
          <p:spPr>
            <a:xfrm>
              <a:off x="38513" y="5398294"/>
              <a:ext cx="3733800" cy="52322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A </a:t>
              </a:r>
              <a:r>
                <a:rPr lang="en-CA" sz="1400" b="1" i="1" dirty="0"/>
                <a:t>Bar chart</a:t>
              </a:r>
              <a:r>
                <a:rPr lang="en-CA" sz="1400" dirty="0"/>
                <a:t>’s columns run horizontally along the page rather than vertically.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400550" y="3839725"/>
            <a:ext cx="7034919" cy="1559859"/>
            <a:chOff x="4400550" y="3839725"/>
            <a:chExt cx="7034919" cy="1559859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550" y="3848100"/>
              <a:ext cx="2758194" cy="1551484"/>
            </a:xfrm>
            <a:prstGeom prst="rect">
              <a:avLst/>
            </a:prstGeom>
            <a:ln w="19050">
              <a:solidFill>
                <a:srgbClr val="C00000"/>
              </a:solidFill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7168269" y="3839725"/>
              <a:ext cx="4267200" cy="307777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The </a:t>
              </a:r>
              <a:r>
                <a:rPr lang="en-CA" sz="1400" b="1" i="1" dirty="0"/>
                <a:t>Line chart </a:t>
              </a:r>
              <a:r>
                <a:rPr lang="en-CA" sz="1400" dirty="0"/>
                <a:t>is used to show trends over time.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629150" y="4410075"/>
            <a:ext cx="6962775" cy="2247245"/>
            <a:chOff x="4629150" y="4410075"/>
            <a:chExt cx="6962775" cy="2247245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499" y="4410075"/>
              <a:ext cx="4152901" cy="1712569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sp>
          <p:nvSpPr>
            <p:cNvPr id="52" name="TextBox 51"/>
            <p:cNvSpPr txBox="1"/>
            <p:nvPr/>
          </p:nvSpPr>
          <p:spPr>
            <a:xfrm>
              <a:off x="4629150" y="6134100"/>
              <a:ext cx="6962775" cy="52322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A </a:t>
              </a:r>
              <a:r>
                <a:rPr lang="en-CA" sz="1400" b="1" i="1" dirty="0"/>
                <a:t>Stock Market </a:t>
              </a:r>
              <a:r>
                <a:rPr lang="en-CA" sz="1400" dirty="0"/>
                <a:t>chart shows stocks and shares information in their opening and closing prices over a time period.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803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36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5631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0C68E1-D85B-485E-A08B-0D8A4E8D4181}"/>
</file>

<file path=customXml/itemProps2.xml><?xml version="1.0" encoding="utf-8"?>
<ds:datastoreItem xmlns:ds="http://schemas.openxmlformats.org/officeDocument/2006/customXml" ds:itemID="{844E8262-F250-4C66-AF14-F05943914B9F}"/>
</file>

<file path=customXml/itemProps3.xml><?xml version="1.0" encoding="utf-8"?>
<ds:datastoreItem xmlns:ds="http://schemas.openxmlformats.org/officeDocument/2006/customXml" ds:itemID="{03E627B5-802B-40AB-8178-0B64BAECF782}"/>
</file>

<file path=docProps/app.xml><?xml version="1.0" encoding="utf-8"?>
<Properties xmlns="http://schemas.openxmlformats.org/officeDocument/2006/extended-properties" xmlns:vt="http://schemas.openxmlformats.org/officeDocument/2006/docPropsVTypes">
  <TotalTime>28867</TotalTime>
  <Words>4571</Words>
  <Application>Microsoft Office PowerPoint</Application>
  <PresentationFormat>Widescreen</PresentationFormat>
  <Paragraphs>524</Paragraphs>
  <Slides>34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565</cp:revision>
  <cp:lastPrinted>2017-10-25T18:17:06Z</cp:lastPrinted>
  <dcterms:created xsi:type="dcterms:W3CDTF">2017-09-13T19:33:14Z</dcterms:created>
  <dcterms:modified xsi:type="dcterms:W3CDTF">2020-08-05T15:08:42Z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25800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