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26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2.xml" ContentType="application/vnd.openxmlformats-officedocument.presentationml.slide+xml"/>
  <Override PartName="/ppt/slides/slide35.xml" ContentType="application/vnd.openxmlformats-officedocument.presentationml.slide+xml"/>
  <Override PartName="/ppt/slides/slide37.xml" ContentType="application/vnd.openxmlformats-officedocument.presentationml.slide+xml"/>
  <Override PartName="/ppt/slides/slide40.xml" ContentType="application/vnd.openxmlformats-officedocument.presentationml.slide+xml"/>
  <Override PartName="/ppt/slides/slide36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7" r:id="rId2"/>
    <p:sldId id="258" r:id="rId3"/>
    <p:sldId id="467" r:id="rId4"/>
    <p:sldId id="267" r:id="rId5"/>
    <p:sldId id="256" r:id="rId6"/>
    <p:sldId id="468" r:id="rId7"/>
    <p:sldId id="469" r:id="rId8"/>
    <p:sldId id="266" r:id="rId9"/>
    <p:sldId id="470" r:id="rId10"/>
    <p:sldId id="264" r:id="rId11"/>
    <p:sldId id="263" r:id="rId12"/>
    <p:sldId id="471" r:id="rId13"/>
    <p:sldId id="265" r:id="rId14"/>
    <p:sldId id="259" r:id="rId15"/>
    <p:sldId id="435" r:id="rId16"/>
    <p:sldId id="374" r:id="rId17"/>
    <p:sldId id="439" r:id="rId18"/>
    <p:sldId id="440" r:id="rId19"/>
    <p:sldId id="382" r:id="rId20"/>
    <p:sldId id="424" r:id="rId21"/>
    <p:sldId id="384" r:id="rId22"/>
    <p:sldId id="373" r:id="rId23"/>
    <p:sldId id="385" r:id="rId24"/>
    <p:sldId id="425" r:id="rId25"/>
    <p:sldId id="444" r:id="rId26"/>
    <p:sldId id="445" r:id="rId27"/>
    <p:sldId id="446" r:id="rId28"/>
    <p:sldId id="447" r:id="rId29"/>
    <p:sldId id="441" r:id="rId30"/>
    <p:sldId id="448" r:id="rId31"/>
    <p:sldId id="449" r:id="rId32"/>
    <p:sldId id="450" r:id="rId33"/>
    <p:sldId id="451" r:id="rId34"/>
    <p:sldId id="452" r:id="rId35"/>
    <p:sldId id="453" r:id="rId36"/>
    <p:sldId id="454" r:id="rId37"/>
    <p:sldId id="455" r:id="rId38"/>
    <p:sldId id="456" r:id="rId39"/>
    <p:sldId id="457" r:id="rId40"/>
    <p:sldId id="458" r:id="rId41"/>
    <p:sldId id="442" r:id="rId42"/>
    <p:sldId id="459" r:id="rId43"/>
    <p:sldId id="460" r:id="rId44"/>
    <p:sldId id="461" r:id="rId45"/>
    <p:sldId id="462" r:id="rId46"/>
    <p:sldId id="464" r:id="rId47"/>
    <p:sldId id="465" r:id="rId48"/>
    <p:sldId id="375" r:id="rId49"/>
    <p:sldId id="466" r:id="rId50"/>
    <p:sldId id="376" r:id="rId51"/>
    <p:sldId id="350" r:id="rId52"/>
    <p:sldId id="260" r:id="rId53"/>
    <p:sldId id="26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1F8EC"/>
    <a:srgbClr val="F2F2F2"/>
    <a:srgbClr val="F8CCAE"/>
    <a:srgbClr val="F5B88F"/>
    <a:srgbClr val="FADDCA"/>
    <a:srgbClr val="E0E0E0"/>
    <a:srgbClr val="F9A119"/>
    <a:srgbClr val="9A000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3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customXml" Target="../customXml/item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52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3965" y="208001"/>
            <a:ext cx="6047943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55000" lnSpcReduction="2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Excel 2010 Pivot Tables &amp; Charts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6BD839-289E-47F3-896C-CA6B1874E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54" y="1364834"/>
            <a:ext cx="932689" cy="932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D0EDFF-6F89-446C-9A29-DAFD53551C15}"/>
              </a:ext>
            </a:extLst>
          </p:cNvPr>
          <p:cNvSpPr txBox="1"/>
          <p:nvPr/>
        </p:nvSpPr>
        <p:spPr>
          <a:xfrm>
            <a:off x="5095915" y="2623423"/>
            <a:ext cx="2000168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7224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Preamble and Definitions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722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Downloading and Opening the Exercise File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81037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Creating a Pivot Table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2463" y="51705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Pivot Chart Anatomy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696073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the Pivot Table – Bar Chart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696074" y="3912009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 and Filtering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91312" y="4816761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/>
              <a:t>Working with the Pivot Tables</a:t>
            </a:r>
          </a:p>
          <a:p>
            <a:pPr algn="ctr"/>
            <a:r>
              <a:rPr lang="en-CA"/>
              <a:t>The Bar Chart</a:t>
            </a:r>
            <a:endParaRPr lang="en-CA" dirty="0"/>
          </a:p>
        </p:txBody>
      </p:sp>
      <p:sp>
        <p:nvSpPr>
          <p:cNvPr id="81" name="TextBox 80"/>
          <p:cNvSpPr txBox="1"/>
          <p:nvPr/>
        </p:nvSpPr>
        <p:spPr>
          <a:xfrm>
            <a:off x="6691312" y="5721513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Doughnut Chart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409C8E-ED51-410E-803E-99FBC558E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981" y="227693"/>
            <a:ext cx="5650793" cy="64253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D2960C-FA9D-4DEC-9FDA-09F7B4CA3D1E}"/>
              </a:ext>
            </a:extLst>
          </p:cNvPr>
          <p:cNvSpPr txBox="1"/>
          <p:nvPr/>
        </p:nvSpPr>
        <p:spPr>
          <a:xfrm>
            <a:off x="149637" y="204910"/>
            <a:ext cx="3025591" cy="338554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1600" dirty="0"/>
              <a:t>Download the files for the course.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E32CA0-6FFA-4B2B-B035-770220DB590F}"/>
              </a:ext>
            </a:extLst>
          </p:cNvPr>
          <p:cNvSpPr txBox="1"/>
          <p:nvPr/>
        </p:nvSpPr>
        <p:spPr>
          <a:xfrm>
            <a:off x="256147" y="1008098"/>
            <a:ext cx="2842778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files for the course are located in a Dropbox account.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795F06-16E8-4344-A3ED-0239473D7D62}"/>
              </a:ext>
            </a:extLst>
          </p:cNvPr>
          <p:cNvSpPr txBox="1"/>
          <p:nvPr/>
        </p:nvSpPr>
        <p:spPr>
          <a:xfrm>
            <a:off x="9295201" y="1007777"/>
            <a:ext cx="2579203" cy="17543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Download links for the course files were created and put into a </a:t>
            </a:r>
          </a:p>
          <a:p>
            <a:pPr algn="ctr"/>
            <a:r>
              <a:rPr lang="en-CA" b="1" dirty="0"/>
              <a:t>PDF document </a:t>
            </a:r>
          </a:p>
          <a:p>
            <a:pPr algn="ctr"/>
            <a:r>
              <a:rPr lang="en-CA" dirty="0"/>
              <a:t>which you should have had provided for you.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6E2E20-7236-42A5-A02E-994F15C2BB86}"/>
              </a:ext>
            </a:extLst>
          </p:cNvPr>
          <p:cNvSpPr txBox="1"/>
          <p:nvPr/>
        </p:nvSpPr>
        <p:spPr>
          <a:xfrm>
            <a:off x="256148" y="5578746"/>
            <a:ext cx="284277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you do not have that file,</a:t>
            </a:r>
          </a:p>
          <a:p>
            <a:r>
              <a:rPr lang="en-CA" dirty="0"/>
              <a:t>I will email it to you now.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C0206D-77DD-4D88-B18C-F5443603E223}"/>
              </a:ext>
            </a:extLst>
          </p:cNvPr>
          <p:cNvSpPr txBox="1"/>
          <p:nvPr/>
        </p:nvSpPr>
        <p:spPr>
          <a:xfrm>
            <a:off x="256147" y="3267452"/>
            <a:ext cx="2842778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Open the PDF document and scroll down until you find the </a:t>
            </a:r>
            <a:r>
              <a:rPr lang="en-CA" b="1" i="1" dirty="0"/>
              <a:t>Excel</a:t>
            </a:r>
            <a:r>
              <a:rPr lang="en-CA" dirty="0"/>
              <a:t> course files.</a:t>
            </a:r>
            <a:endParaRPr lang="en-GB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CE64F77-3C62-42EC-8A00-F9FEF098C3F8}"/>
              </a:ext>
            </a:extLst>
          </p:cNvPr>
          <p:cNvSpPr/>
          <p:nvPr/>
        </p:nvSpPr>
        <p:spPr>
          <a:xfrm>
            <a:off x="4020064" y="2604546"/>
            <a:ext cx="4629196" cy="683741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1091C90-8E04-4FF1-96B9-B56133306C7A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3098925" y="3097427"/>
            <a:ext cx="1118848" cy="63169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2647139-9A57-4F87-9BB3-A200CAB85C73}"/>
              </a:ext>
            </a:extLst>
          </p:cNvPr>
          <p:cNvSpPr txBox="1"/>
          <p:nvPr/>
        </p:nvSpPr>
        <p:spPr>
          <a:xfrm>
            <a:off x="8952807" y="204910"/>
            <a:ext cx="3089556" cy="338554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r>
              <a:rPr lang="en-CA" dirty="0"/>
              <a:t>File: </a:t>
            </a:r>
            <a:r>
              <a:rPr lang="en-CA" b="1" dirty="0"/>
              <a:t>Course_Downloads.PDF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6203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6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9F80D9-6C04-4948-A041-C8D00B11AE5F}"/>
              </a:ext>
            </a:extLst>
          </p:cNvPr>
          <p:cNvSpPr txBox="1"/>
          <p:nvPr/>
        </p:nvSpPr>
        <p:spPr>
          <a:xfrm>
            <a:off x="2634821" y="262102"/>
            <a:ext cx="6689125" cy="369332"/>
          </a:xfrm>
          <a:prstGeom prst="rect">
            <a:avLst/>
          </a:prstGeom>
          <a:solidFill>
            <a:srgbClr val="F1F8E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are pivot tables and how do they benefit me with my projects?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05CDB-2535-40EA-B7D1-8B082305EE13}"/>
              </a:ext>
            </a:extLst>
          </p:cNvPr>
          <p:cNvSpPr txBox="1"/>
          <p:nvPr/>
        </p:nvSpPr>
        <p:spPr>
          <a:xfrm>
            <a:off x="340579" y="4771354"/>
            <a:ext cx="887962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When you sort, filter or group your data the changes are reflected in your chart instantly.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114C2E-C3B8-4AAE-9F6A-61617FB5A4C0}"/>
              </a:ext>
            </a:extLst>
          </p:cNvPr>
          <p:cNvSpPr txBox="1"/>
          <p:nvPr/>
        </p:nvSpPr>
        <p:spPr>
          <a:xfrm>
            <a:off x="340579" y="4099623"/>
            <a:ext cx="59459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Ø"/>
            </a:lvl1pPr>
          </a:lstStyle>
          <a:p>
            <a:r>
              <a:rPr lang="en-CA" dirty="0"/>
              <a:t>A pivot chart is a visual companion to your pivot table</a:t>
            </a:r>
            <a:r>
              <a:rPr lang="en-CA"/>
              <a:t>. </a:t>
            </a:r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89FE90-A441-4B8D-AEAF-DD4836A41512}"/>
              </a:ext>
            </a:extLst>
          </p:cNvPr>
          <p:cNvSpPr txBox="1"/>
          <p:nvPr/>
        </p:nvSpPr>
        <p:spPr>
          <a:xfrm>
            <a:off x="7940503" y="1196103"/>
            <a:ext cx="3847583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b="1" i="1" dirty="0"/>
              <a:t>Pivot tables </a:t>
            </a:r>
            <a:r>
              <a:rPr lang="en-CA" dirty="0"/>
              <a:t>allow you to move your data around from </a:t>
            </a:r>
            <a:r>
              <a:rPr lang="en-CA" b="1" i="1" dirty="0"/>
              <a:t>Column header </a:t>
            </a:r>
            <a:r>
              <a:rPr lang="en-CA" dirty="0"/>
              <a:t>to </a:t>
            </a:r>
            <a:r>
              <a:rPr lang="en-CA" b="1" i="1" dirty="0"/>
              <a:t>Row header </a:t>
            </a:r>
            <a:r>
              <a:rPr lang="en-CA" dirty="0"/>
              <a:t>to </a:t>
            </a:r>
            <a:r>
              <a:rPr lang="en-CA" b="1" i="1" dirty="0"/>
              <a:t>Filters </a:t>
            </a:r>
            <a:r>
              <a:rPr lang="en-CA" dirty="0"/>
              <a:t>to </a:t>
            </a:r>
            <a:r>
              <a:rPr lang="en-CA" b="1" i="1" dirty="0"/>
              <a:t>Values</a:t>
            </a:r>
            <a:r>
              <a:rPr lang="en-CA" dirty="0"/>
              <a:t> in an easy drag &amp; drop fashion “on the fly”.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8FE974-EC75-4C24-99DF-7BBADFA19784}"/>
              </a:ext>
            </a:extLst>
          </p:cNvPr>
          <p:cNvSpPr txBox="1"/>
          <p:nvPr/>
        </p:nvSpPr>
        <p:spPr>
          <a:xfrm>
            <a:off x="3868372" y="2450159"/>
            <a:ext cx="792235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/>
            </a:lvl1pPr>
          </a:lstStyle>
          <a:p>
            <a:r>
              <a:rPr lang="en-CA" b="0" i="0" dirty="0"/>
              <a:t>This flexibility make it easier for you to view your data in different graph structures.</a:t>
            </a:r>
            <a:endParaRPr lang="en-GB" b="0" i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436A71-BBFE-44D2-9D7F-19EE02293FB8}"/>
              </a:ext>
            </a:extLst>
          </p:cNvPr>
          <p:cNvSpPr txBox="1"/>
          <p:nvPr/>
        </p:nvSpPr>
        <p:spPr>
          <a:xfrm>
            <a:off x="353971" y="1205166"/>
            <a:ext cx="5819774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en-CA" sz="1800" dirty="0"/>
              <a:t>Normally when you make a chart, you massage the data using the commands such as </a:t>
            </a:r>
            <a:r>
              <a:rPr lang="en-CA" sz="1800" b="1" i="1" dirty="0"/>
              <a:t>Sort</a:t>
            </a:r>
            <a:r>
              <a:rPr lang="en-CA" sz="1800" dirty="0"/>
              <a:t>, </a:t>
            </a:r>
            <a:r>
              <a:rPr lang="en-CA" sz="1800" b="1" i="1" dirty="0"/>
              <a:t>Filter</a:t>
            </a:r>
            <a:r>
              <a:rPr lang="en-CA" sz="1800" dirty="0"/>
              <a:t>, </a:t>
            </a:r>
            <a:r>
              <a:rPr lang="en-CA" sz="1800" b="1" i="1" dirty="0"/>
              <a:t>Group</a:t>
            </a:r>
            <a:r>
              <a:rPr lang="en-CA" sz="1800" dirty="0"/>
              <a:t> &amp; </a:t>
            </a:r>
            <a:r>
              <a:rPr lang="en-CA" sz="1800" b="1" i="1" dirty="0" err="1"/>
              <a:t>SubTotal</a:t>
            </a:r>
            <a:r>
              <a:rPr lang="en-CA" sz="1800" dirty="0"/>
              <a:t>.</a:t>
            </a:r>
          </a:p>
          <a:p>
            <a:r>
              <a:rPr lang="en-CA" sz="1800" dirty="0"/>
              <a:t>Then you choose the chart that best represents your data and the point you are trying to make …</a:t>
            </a:r>
            <a:endParaRPr lang="en-GB" sz="1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100AA6A-8000-4E07-AA5D-DD0BCA229050}"/>
              </a:ext>
            </a:extLst>
          </p:cNvPr>
          <p:cNvGrpSpPr/>
          <p:nvPr/>
        </p:nvGrpSpPr>
        <p:grpSpPr>
          <a:xfrm>
            <a:off x="6211845" y="1313886"/>
            <a:ext cx="1665330" cy="455783"/>
            <a:chOff x="6211845" y="970986"/>
            <a:chExt cx="1665330" cy="455783"/>
          </a:xfrm>
        </p:grpSpPr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2ADAD0F8-9D4D-4D49-981C-F7228064926F}"/>
                </a:ext>
              </a:extLst>
            </p:cNvPr>
            <p:cNvSpPr/>
            <p:nvPr/>
          </p:nvSpPr>
          <p:spPr>
            <a:xfrm>
              <a:off x="6211845" y="1192040"/>
              <a:ext cx="1665330" cy="234729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6B7028-60CE-442B-B8BD-306FB67BA8C2}"/>
                </a:ext>
              </a:extLst>
            </p:cNvPr>
            <p:cNvSpPr txBox="1"/>
            <p:nvPr/>
          </p:nvSpPr>
          <p:spPr>
            <a:xfrm>
              <a:off x="6286500" y="970986"/>
              <a:ext cx="1427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… however …</a:t>
              </a:r>
              <a:endParaRPr lang="en-GB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075D039-3627-44E6-A870-6A4610A52E68}"/>
              </a:ext>
            </a:extLst>
          </p:cNvPr>
          <p:cNvSpPr txBox="1"/>
          <p:nvPr/>
        </p:nvSpPr>
        <p:spPr>
          <a:xfrm>
            <a:off x="340580" y="3131629"/>
            <a:ext cx="11447503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Using the traditional way of selecting your data, filtering it and then choosing a chart can be awkward and clumsy if you do not know exactly what data you need.   Pivot tables give you the flexibility to work with your data in real time.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88E888-2222-4799-A0BE-47A1B0FFC43E}"/>
              </a:ext>
            </a:extLst>
          </p:cNvPr>
          <p:cNvSpPr txBox="1"/>
          <p:nvPr/>
        </p:nvSpPr>
        <p:spPr>
          <a:xfrm>
            <a:off x="2611135" y="5990384"/>
            <a:ext cx="7224584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Our goal is to display the smoking statistics comparison between males and females for Saskatchewan First Nations for all ages from 15 year and up.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463851-B763-4F8F-8AD7-1266D5117F52}"/>
              </a:ext>
            </a:extLst>
          </p:cNvPr>
          <p:cNvSpPr txBox="1"/>
          <p:nvPr/>
        </p:nvSpPr>
        <p:spPr>
          <a:xfrm>
            <a:off x="5074508" y="5545932"/>
            <a:ext cx="204298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Our Ultimate Goal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81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A42DE1-EFD1-4378-BA12-8FD640DF0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901" y="1023918"/>
            <a:ext cx="8628128" cy="57846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4E5393-D644-4E15-8A25-B42A5D872E47}"/>
              </a:ext>
            </a:extLst>
          </p:cNvPr>
          <p:cNvSpPr txBox="1"/>
          <p:nvPr/>
        </p:nvSpPr>
        <p:spPr>
          <a:xfrm>
            <a:off x="230821" y="161512"/>
            <a:ext cx="749627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the </a:t>
            </a:r>
            <a:r>
              <a:rPr lang="en-CA" b="1" i="1" dirty="0"/>
              <a:t>Excel_2010_Pivot_Tables_Worksheet.xlsx</a:t>
            </a:r>
            <a:r>
              <a:rPr lang="en-CA" dirty="0"/>
              <a:t> file you just downloaded.</a:t>
            </a:r>
          </a:p>
          <a:p>
            <a:pPr algn="ctr"/>
            <a:r>
              <a:rPr lang="en-CA" dirty="0">
                <a:solidFill>
                  <a:srgbClr val="00B050"/>
                </a:solidFill>
              </a:rPr>
              <a:t>It is most likely in your </a:t>
            </a:r>
            <a:r>
              <a:rPr lang="en-CA" b="1" i="1" dirty="0">
                <a:solidFill>
                  <a:srgbClr val="00B050"/>
                </a:solidFill>
              </a:rPr>
              <a:t>Downloads</a:t>
            </a:r>
            <a:r>
              <a:rPr lang="en-CA" dirty="0">
                <a:solidFill>
                  <a:srgbClr val="00B050"/>
                </a:solidFill>
              </a:rPr>
              <a:t> folder.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A16AD-8A0D-49BA-83B0-B192A3113F0E}"/>
              </a:ext>
            </a:extLst>
          </p:cNvPr>
          <p:cNvSpPr txBox="1"/>
          <p:nvPr/>
        </p:nvSpPr>
        <p:spPr>
          <a:xfrm>
            <a:off x="164757" y="1053970"/>
            <a:ext cx="323747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Backstage</a:t>
            </a:r>
            <a:r>
              <a:rPr lang="en-CA" dirty="0"/>
              <a:t>, the </a:t>
            </a:r>
            <a:r>
              <a:rPr lang="en-CA" b="1" i="1" dirty="0"/>
              <a:t>File</a:t>
            </a:r>
            <a:r>
              <a:rPr lang="en-CA" dirty="0"/>
              <a:t> tab.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9D764E0-EB16-4DAD-B9B5-F48C42185C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944" y="1036714"/>
            <a:ext cx="8626710" cy="5780482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2712D64-CFCB-4E63-ACBB-6F3530BDCA10}"/>
              </a:ext>
            </a:extLst>
          </p:cNvPr>
          <p:cNvCxnSpPr>
            <a:cxnSpLocks/>
          </p:cNvCxnSpPr>
          <p:nvPr/>
        </p:nvCxnSpPr>
        <p:spPr>
          <a:xfrm>
            <a:off x="2982097" y="1377135"/>
            <a:ext cx="716692" cy="892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B46FBE5-562B-4CCA-B35A-16216ABCCD40}"/>
              </a:ext>
            </a:extLst>
          </p:cNvPr>
          <p:cNvSpPr txBox="1"/>
          <p:nvPr/>
        </p:nvSpPr>
        <p:spPr>
          <a:xfrm>
            <a:off x="164757" y="1919416"/>
            <a:ext cx="3237470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Open</a:t>
            </a:r>
            <a:r>
              <a:rPr lang="en-CA" dirty="0"/>
              <a:t> button which displays an </a:t>
            </a:r>
            <a:r>
              <a:rPr lang="en-CA" b="1" i="1" dirty="0"/>
              <a:t>Open</a:t>
            </a:r>
            <a:r>
              <a:rPr lang="en-CA" dirty="0"/>
              <a:t> dialog box.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F54F93D-5BF8-4D83-8DBF-F9B0BE514E9B}"/>
              </a:ext>
            </a:extLst>
          </p:cNvPr>
          <p:cNvCxnSpPr>
            <a:cxnSpLocks/>
          </p:cNvCxnSpPr>
          <p:nvPr/>
        </p:nvCxnSpPr>
        <p:spPr>
          <a:xfrm>
            <a:off x="3072714" y="2269593"/>
            <a:ext cx="626075" cy="2052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7DA051F5-A09D-40AF-95DD-015AAB0B3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944" y="1036714"/>
            <a:ext cx="8628127" cy="5774962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9C76197-8CCD-4F44-92D9-701EEAA2DF5B}"/>
              </a:ext>
            </a:extLst>
          </p:cNvPr>
          <p:cNvSpPr txBox="1"/>
          <p:nvPr/>
        </p:nvSpPr>
        <p:spPr>
          <a:xfrm>
            <a:off x="164757" y="2800865"/>
            <a:ext cx="323747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Navigate to where the course file is located on your computer, probably the </a:t>
            </a:r>
            <a:r>
              <a:rPr lang="en-CA" b="1" i="1" dirty="0"/>
              <a:t>Downloads</a:t>
            </a:r>
            <a:r>
              <a:rPr lang="en-CA" dirty="0"/>
              <a:t> folder.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BDE9CE-9686-4DCB-9AF8-B0A571FBF100}"/>
              </a:ext>
            </a:extLst>
          </p:cNvPr>
          <p:cNvCxnSpPr/>
          <p:nvPr/>
        </p:nvCxnSpPr>
        <p:spPr>
          <a:xfrm>
            <a:off x="3229232" y="3496975"/>
            <a:ext cx="906163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CD7C441-3A57-4BF9-BBBF-D2696C4EDDB2}"/>
              </a:ext>
            </a:extLst>
          </p:cNvPr>
          <p:cNvGrpSpPr/>
          <p:nvPr/>
        </p:nvGrpSpPr>
        <p:grpSpPr>
          <a:xfrm>
            <a:off x="5132173" y="2800866"/>
            <a:ext cx="1219200" cy="696110"/>
            <a:chOff x="5132173" y="2858530"/>
            <a:chExt cx="1112108" cy="638445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86F0B01-A9FC-4210-BE7F-098412B22330}"/>
                </a:ext>
              </a:extLst>
            </p:cNvPr>
            <p:cNvCxnSpPr/>
            <p:nvPr/>
          </p:nvCxnSpPr>
          <p:spPr>
            <a:xfrm flipV="1">
              <a:off x="5132173" y="2858530"/>
              <a:ext cx="1112108" cy="638445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4D19186-88A3-41CC-A9ED-1E95E5926E3A}"/>
                </a:ext>
              </a:extLst>
            </p:cNvPr>
            <p:cNvSpPr txBox="1"/>
            <p:nvPr/>
          </p:nvSpPr>
          <p:spPr>
            <a:xfrm rot="19795965">
              <a:off x="5168018" y="2965635"/>
              <a:ext cx="9061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Click on</a:t>
              </a:r>
              <a:endParaRPr lang="en-GB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A9FD0BE-EA84-43CF-A158-851BD995C80B}"/>
              </a:ext>
            </a:extLst>
          </p:cNvPr>
          <p:cNvGrpSpPr/>
          <p:nvPr/>
        </p:nvGrpSpPr>
        <p:grpSpPr>
          <a:xfrm>
            <a:off x="6351373" y="2800865"/>
            <a:ext cx="3707027" cy="3468130"/>
            <a:chOff x="6351373" y="2800865"/>
            <a:chExt cx="3707027" cy="3468130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BBC39DC-2426-45F6-84A7-3E44FD323F8D}"/>
                </a:ext>
              </a:extLst>
            </p:cNvPr>
            <p:cNvCxnSpPr>
              <a:cxnSpLocks/>
            </p:cNvCxnSpPr>
            <p:nvPr/>
          </p:nvCxnSpPr>
          <p:spPr>
            <a:xfrm>
              <a:off x="6351373" y="2800865"/>
              <a:ext cx="3707027" cy="346813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066266-29B2-43FF-9045-D3B738A3BE91}"/>
                </a:ext>
              </a:extLst>
            </p:cNvPr>
            <p:cNvSpPr txBox="1"/>
            <p:nvPr/>
          </p:nvSpPr>
          <p:spPr>
            <a:xfrm rot="2588786">
              <a:off x="6375463" y="4084918"/>
              <a:ext cx="3336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Then click on the </a:t>
              </a:r>
              <a:r>
                <a:rPr lang="en-CA" b="1" i="1" dirty="0"/>
                <a:t>Open</a:t>
              </a:r>
              <a:r>
                <a:rPr lang="en-CA" dirty="0"/>
                <a:t> button.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01004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B0686C-6150-4FAF-8457-F9F62F18B2D7}"/>
              </a:ext>
            </a:extLst>
          </p:cNvPr>
          <p:cNvSpPr txBox="1"/>
          <p:nvPr/>
        </p:nvSpPr>
        <p:spPr>
          <a:xfrm>
            <a:off x="230822" y="161512"/>
            <a:ext cx="5321482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You should now have a screen that look similar to …</a:t>
            </a:r>
            <a:endParaRPr lang="en-CA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A4DB01-6FF0-4406-A88B-02E44A140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447" y="1028618"/>
            <a:ext cx="8628128" cy="5783202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97EB463-CDE1-4A79-8EE5-8613520E061C}"/>
              </a:ext>
            </a:extLst>
          </p:cNvPr>
          <p:cNvCxnSpPr/>
          <p:nvPr/>
        </p:nvCxnSpPr>
        <p:spPr>
          <a:xfrm>
            <a:off x="5362832" y="428368"/>
            <a:ext cx="551936" cy="8073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58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E69F28C-E0D3-4553-B2E1-0A738E5BA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575" y="1523218"/>
            <a:ext cx="7871036" cy="5271182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522860" y="799521"/>
            <a:ext cx="2799884" cy="252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513267" y="1395689"/>
            <a:ext cx="3011298" cy="252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956224" y="1677281"/>
            <a:ext cx="1819518" cy="252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950295" y="1960418"/>
            <a:ext cx="1789349" cy="252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114755" y="750131"/>
            <a:ext cx="382223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Insert ribbon tab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4755" y="3098637"/>
            <a:ext cx="3822238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i="1" dirty="0"/>
              <a:t>The </a:t>
            </a:r>
            <a:r>
              <a:rPr lang="en-CA" b="1" i="1" dirty="0"/>
              <a:t>Choose the data that you want to analyze</a:t>
            </a:r>
            <a:r>
              <a:rPr lang="en-CA" sz="1600" b="1" i="1" dirty="0"/>
              <a:t> </a:t>
            </a:r>
            <a:r>
              <a:rPr lang="en-CA" dirty="0"/>
              <a:t>option already has the entire table selected, but you can change that </a:t>
            </a:r>
            <a:r>
              <a:rPr lang="en-CA" b="1" i="1" dirty="0">
                <a:solidFill>
                  <a:schemeClr val="accent2"/>
                </a:solidFill>
              </a:rPr>
              <a:t>here</a:t>
            </a:r>
            <a:r>
              <a:rPr lang="en-CA" dirty="0"/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4756" y="5178591"/>
            <a:ext cx="382223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You can also pull the data from an external data source.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91640" y="258302"/>
            <a:ext cx="2657742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4264351" y="184245"/>
            <a:ext cx="43156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any cell in the table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0822" y="161512"/>
            <a:ext cx="260019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Creating a Pivot Table</a:t>
            </a:r>
          </a:p>
        </p:txBody>
      </p:sp>
      <p:cxnSp>
        <p:nvCxnSpPr>
          <p:cNvPr id="22" name="Straight Arrow Connector 21"/>
          <p:cNvCxnSpPr>
            <a:cxnSpLocks/>
            <a:stCxn id="19" idx="3"/>
            <a:endCxn id="29" idx="1"/>
          </p:cNvCxnSpPr>
          <p:nvPr/>
        </p:nvCxnSpPr>
        <p:spPr>
          <a:xfrm>
            <a:off x="2775742" y="1803281"/>
            <a:ext cx="1539188" cy="49507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</p:cNvCxnSpPr>
          <p:nvPr/>
        </p:nvCxnSpPr>
        <p:spPr>
          <a:xfrm>
            <a:off x="3936993" y="1119463"/>
            <a:ext cx="1450553" cy="74228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314930" y="2026508"/>
            <a:ext cx="487729" cy="5436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3" name="Straight Arrow Connector 22"/>
          <p:cNvCxnSpPr>
            <a:cxnSpLocks/>
            <a:endCxn id="13" idx="1"/>
          </p:cNvCxnSpPr>
          <p:nvPr/>
        </p:nvCxnSpPr>
        <p:spPr>
          <a:xfrm>
            <a:off x="2739644" y="2066097"/>
            <a:ext cx="1568313" cy="6574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E4A52F09-A53B-4D42-8C51-69A72ACE1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436" y="1531170"/>
            <a:ext cx="7863570" cy="526323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cxnSp>
        <p:nvCxnSpPr>
          <p:cNvPr id="64" name="Straight Arrow Connector 63"/>
          <p:cNvCxnSpPr>
            <a:cxnSpLocks/>
            <a:endCxn id="65" idx="1"/>
          </p:cNvCxnSpPr>
          <p:nvPr/>
        </p:nvCxnSpPr>
        <p:spPr>
          <a:xfrm flipV="1">
            <a:off x="2532888" y="3419276"/>
            <a:ext cx="7051773" cy="7138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9584661" y="3304776"/>
            <a:ext cx="226089" cy="22899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A53DD3-CA4C-40FA-93FD-272E9EDB10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957" y="2018271"/>
            <a:ext cx="1001363" cy="10102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4A1D6D4-1013-482D-800C-F3E977B6345D}"/>
              </a:ext>
            </a:extLst>
          </p:cNvPr>
          <p:cNvSpPr/>
          <p:nvPr/>
        </p:nvSpPr>
        <p:spPr>
          <a:xfrm>
            <a:off x="4307957" y="2618031"/>
            <a:ext cx="1001363" cy="2111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4755" y="1341616"/>
            <a:ext cx="3822238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In the Tables group click on …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PivotTable menu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Click on PivotTable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718EF63-A74F-4BF3-AEB1-1EA23B255AAB}"/>
              </a:ext>
            </a:extLst>
          </p:cNvPr>
          <p:cNvCxnSpPr>
            <a:stCxn id="13" idx="3"/>
          </p:cNvCxnSpPr>
          <p:nvPr/>
        </p:nvCxnSpPr>
        <p:spPr>
          <a:xfrm>
            <a:off x="5309320" y="2723594"/>
            <a:ext cx="1112842" cy="10556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cxnSpLocks/>
            <a:stCxn id="46" idx="3"/>
          </p:cNvCxnSpPr>
          <p:nvPr/>
        </p:nvCxnSpPr>
        <p:spPr>
          <a:xfrm flipV="1">
            <a:off x="3936994" y="3640975"/>
            <a:ext cx="2621748" cy="186078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cxnSpLocks/>
          </p:cNvCxnSpPr>
          <p:nvPr/>
        </p:nvCxnSpPr>
        <p:spPr>
          <a:xfrm flipV="1">
            <a:off x="3524565" y="3038475"/>
            <a:ext cx="2971485" cy="27313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39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9" grpId="0" animBg="1"/>
      <p:bldP spid="20" grpId="0" animBg="1"/>
      <p:bldP spid="8" grpId="0" animBg="1"/>
      <p:bldP spid="43" grpId="0" animBg="1"/>
      <p:bldP spid="46" grpId="0" animBg="1"/>
      <p:bldP spid="12" grpId="0" animBg="1"/>
      <p:bldP spid="11" grpId="0" animBg="1"/>
      <p:bldP spid="29" grpId="0" animBg="1"/>
      <p:bldP spid="65" grpId="0" animBg="1"/>
      <p:bldP spid="65" grpId="1" animBg="1"/>
      <p:bldP spid="13" grpId="0" animBg="1"/>
      <p:bldP spid="13" grpId="1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>
            <a:off x="1028965" y="2877883"/>
            <a:ext cx="1852725" cy="252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" name="Rounded Rectangle 53"/>
          <p:cNvSpPr/>
          <p:nvPr/>
        </p:nvSpPr>
        <p:spPr>
          <a:xfrm>
            <a:off x="1028965" y="3143961"/>
            <a:ext cx="1852725" cy="252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299A35-C7C9-4146-BF86-8560E45BF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575" y="1525193"/>
            <a:ext cx="7863570" cy="526323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44" name="TextBox 43"/>
          <p:cNvSpPr txBox="1"/>
          <p:nvPr/>
        </p:nvSpPr>
        <p:spPr>
          <a:xfrm>
            <a:off x="230821" y="1708039"/>
            <a:ext cx="3822239" cy="313932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On the </a:t>
            </a:r>
            <a:r>
              <a:rPr lang="en-CA" b="1" i="1" dirty="0"/>
              <a:t>Choose where you want the PivotTable report to be placed </a:t>
            </a:r>
            <a:r>
              <a:rPr lang="en-CA" dirty="0"/>
              <a:t>option you can choose</a:t>
            </a:r>
          </a:p>
          <a:p>
            <a:endParaRPr lang="en-CA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New Worksheet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Existing Worksheet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If you choose </a:t>
            </a:r>
            <a:r>
              <a:rPr lang="en-CA" b="1" i="1" dirty="0"/>
              <a:t>Existing Worksheet </a:t>
            </a:r>
            <a:r>
              <a:rPr lang="en-CA" dirty="0"/>
              <a:t>you will need to </a:t>
            </a:r>
            <a:r>
              <a:rPr lang="en-CA" b="1" dirty="0"/>
              <a:t>select a cell </a:t>
            </a:r>
            <a:r>
              <a:rPr lang="en-CA" dirty="0"/>
              <a:t>where the report will be placed.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0822" y="161512"/>
            <a:ext cx="2600190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Creating a Pivot Table</a:t>
            </a:r>
          </a:p>
        </p:txBody>
      </p:sp>
      <p:cxnSp>
        <p:nvCxnSpPr>
          <p:cNvPr id="3" name="Straight Arrow Connector 2"/>
          <p:cNvCxnSpPr>
            <a:cxnSpLocks/>
            <a:stCxn id="53" idx="3"/>
          </p:cNvCxnSpPr>
          <p:nvPr/>
        </p:nvCxnSpPr>
        <p:spPr>
          <a:xfrm>
            <a:off x="2881690" y="3003883"/>
            <a:ext cx="3665414" cy="131174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</p:cNvCxnSpPr>
          <p:nvPr/>
        </p:nvCxnSpPr>
        <p:spPr>
          <a:xfrm>
            <a:off x="2901708" y="3254517"/>
            <a:ext cx="3645396" cy="126090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>
            <a:off x="2537254" y="4441629"/>
            <a:ext cx="7038411" cy="27594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9575665" y="4613190"/>
            <a:ext cx="210886" cy="20876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/>
          <p:cNvSpPr txBox="1"/>
          <p:nvPr/>
        </p:nvSpPr>
        <p:spPr>
          <a:xfrm>
            <a:off x="230821" y="6288552"/>
            <a:ext cx="3822239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39" name="Straight Arrow Connector 38"/>
          <p:cNvCxnSpPr>
            <a:cxnSpLocks/>
            <a:stCxn id="35" idx="3"/>
          </p:cNvCxnSpPr>
          <p:nvPr/>
        </p:nvCxnSpPr>
        <p:spPr>
          <a:xfrm flipV="1">
            <a:off x="4053060" y="5033748"/>
            <a:ext cx="4324821" cy="143947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3D01A6E-F37A-425D-9BFC-FEC0A1177327}"/>
              </a:ext>
            </a:extLst>
          </p:cNvPr>
          <p:cNvCxnSpPr>
            <a:cxnSpLocks/>
          </p:cNvCxnSpPr>
          <p:nvPr/>
        </p:nvCxnSpPr>
        <p:spPr>
          <a:xfrm>
            <a:off x="3393989" y="2290126"/>
            <a:ext cx="3153115" cy="183629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98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44" grpId="0" animBg="1"/>
      <p:bldP spid="21" grpId="0" animBg="1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CA08CA1D-A26D-4469-B0C2-515A9844F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50" y="1186230"/>
            <a:ext cx="8387328" cy="56169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41356" y="133089"/>
            <a:ext cx="5661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Below is what you should have on your computer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rgbClr val="7030A0"/>
                </a:solidFill>
              </a:rPr>
              <a:t>The PivotTable box on the left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>
                <a:solidFill>
                  <a:schemeClr val="accent2"/>
                </a:solidFill>
              </a:rPr>
              <a:t>The PivotTable Field list on the right</a:t>
            </a:r>
          </a:p>
        </p:txBody>
      </p:sp>
      <p:sp>
        <p:nvSpPr>
          <p:cNvPr id="8" name="Rectangle 7"/>
          <p:cNvSpPr/>
          <p:nvPr/>
        </p:nvSpPr>
        <p:spPr>
          <a:xfrm>
            <a:off x="3984707" y="3329072"/>
            <a:ext cx="1873168" cy="309077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285232" y="594754"/>
            <a:ext cx="822960" cy="266051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9801225" y="2815897"/>
            <a:ext cx="2305431" cy="37769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>
            <a:cxnSpLocks/>
            <a:endCxn id="11" idx="0"/>
          </p:cNvCxnSpPr>
          <p:nvPr/>
        </p:nvCxnSpPr>
        <p:spPr>
          <a:xfrm>
            <a:off x="9731829" y="877078"/>
            <a:ext cx="1222112" cy="19388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6886" y="5527206"/>
            <a:ext cx="345309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To build a table select the fields you want to include by dragging the field down into one of the four areas below</a:t>
            </a:r>
          </a:p>
        </p:txBody>
      </p:sp>
      <p:cxnSp>
        <p:nvCxnSpPr>
          <p:cNvPr id="17" name="Straight Connector 16"/>
          <p:cNvCxnSpPr>
            <a:cxnSpLocks/>
            <a:stCxn id="15" idx="3"/>
          </p:cNvCxnSpPr>
          <p:nvPr/>
        </p:nvCxnSpPr>
        <p:spPr>
          <a:xfrm flipV="1">
            <a:off x="3609976" y="4760251"/>
            <a:ext cx="5062147" cy="136712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56886" y="877078"/>
            <a:ext cx="3453090" cy="1200329"/>
          </a:xfrm>
          <a:prstGeom prst="rect">
            <a:avLst/>
          </a:prstGeom>
          <a:noFill/>
          <a:ln w="19050">
            <a:solidFill>
              <a:srgbClr val="F3A67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When choosing what data fields to select keep in mind what aspect of the data are you trying to emphasize. 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8672123" y="3522082"/>
            <a:ext cx="1243402" cy="1248442"/>
            <a:chOff x="8814998" y="3716011"/>
            <a:chExt cx="1243402" cy="1248442"/>
          </a:xfrm>
        </p:grpSpPr>
        <p:grpSp>
          <p:nvGrpSpPr>
            <p:cNvPr id="32" name="Group 31"/>
            <p:cNvGrpSpPr/>
            <p:nvPr/>
          </p:nvGrpSpPr>
          <p:grpSpPr>
            <a:xfrm>
              <a:off x="8820150" y="3716011"/>
              <a:ext cx="1238250" cy="1248442"/>
              <a:chOff x="9248775" y="3611236"/>
              <a:chExt cx="1238250" cy="1248442"/>
            </a:xfrm>
          </p:grpSpPr>
          <p:cxnSp>
            <p:nvCxnSpPr>
              <p:cNvPr id="19" name="Straight Arrow Connector 18"/>
              <p:cNvCxnSpPr/>
              <p:nvPr/>
            </p:nvCxnSpPr>
            <p:spPr>
              <a:xfrm flipV="1">
                <a:off x="9248775" y="3611236"/>
                <a:ext cx="1224325" cy="1238166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 flipV="1">
                <a:off x="9248775" y="3740025"/>
                <a:ext cx="1226900" cy="1109377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V="1">
                <a:off x="9248775" y="3873965"/>
                <a:ext cx="1224325" cy="985203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flipV="1">
                <a:off x="9248775" y="4000178"/>
                <a:ext cx="1226900" cy="859499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V="1">
                <a:off x="9248775" y="4128967"/>
                <a:ext cx="1229476" cy="720436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flipV="1">
                <a:off x="9248775" y="4257755"/>
                <a:ext cx="1226900" cy="601922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 flipV="1">
                <a:off x="9248775" y="4410075"/>
                <a:ext cx="1238250" cy="449603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Straight Arrow Connector 21"/>
            <p:cNvCxnSpPr/>
            <p:nvPr/>
          </p:nvCxnSpPr>
          <p:spPr>
            <a:xfrm flipV="1">
              <a:off x="8817574" y="4676775"/>
              <a:ext cx="1231301" cy="28716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V="1">
              <a:off x="8814998" y="4838700"/>
              <a:ext cx="1224352" cy="115477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3D405A4-CAEA-4D43-99B3-7A4C2E755F3A}"/>
              </a:ext>
            </a:extLst>
          </p:cNvPr>
          <p:cNvGrpSpPr/>
          <p:nvPr/>
        </p:nvGrpSpPr>
        <p:grpSpPr>
          <a:xfrm>
            <a:off x="10210800" y="4760248"/>
            <a:ext cx="1495425" cy="1335752"/>
            <a:chOff x="10210800" y="4760248"/>
            <a:chExt cx="1495425" cy="133575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2C5034D-48FA-4FB4-A734-FEC85C4A6FFA}"/>
                </a:ext>
              </a:extLst>
            </p:cNvPr>
            <p:cNvCxnSpPr/>
            <p:nvPr/>
          </p:nvCxnSpPr>
          <p:spPr>
            <a:xfrm flipH="1">
              <a:off x="10210800" y="4760248"/>
              <a:ext cx="666750" cy="1335752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5BE9808-9013-4706-B44F-0ABFA2A817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25150" y="4760248"/>
              <a:ext cx="152400" cy="76695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744475D-F7BC-44A1-BBD1-2EBCF4CD3B26}"/>
                </a:ext>
              </a:extLst>
            </p:cNvPr>
            <p:cNvCxnSpPr>
              <a:cxnSpLocks/>
            </p:cNvCxnSpPr>
            <p:nvPr/>
          </p:nvCxnSpPr>
          <p:spPr>
            <a:xfrm>
              <a:off x="10877550" y="4760248"/>
              <a:ext cx="324866" cy="76695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553835A-9034-40DA-92C7-38A92600DD68}"/>
                </a:ext>
              </a:extLst>
            </p:cNvPr>
            <p:cNvCxnSpPr>
              <a:cxnSpLocks/>
            </p:cNvCxnSpPr>
            <p:nvPr/>
          </p:nvCxnSpPr>
          <p:spPr>
            <a:xfrm>
              <a:off x="10877550" y="4760248"/>
              <a:ext cx="828675" cy="1335752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6D457FC-4CE3-4EE4-896D-7EA6B781DFF3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284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11" grpId="0" animBg="1"/>
      <p:bldP spid="11" grpId="1" animBg="1"/>
      <p:bldP spid="15" grpId="0" animBg="1"/>
      <p:bldP spid="38" grpId="0" animBg="1"/>
      <p:bldP spid="3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582288-3C4C-4454-B23E-16069BDCA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0" y="776735"/>
            <a:ext cx="9041463" cy="60550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CB4AF3-212F-4127-B12D-A20F479020E2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0D36E-F194-4F7A-8340-F4D5E6B5419F}"/>
              </a:ext>
            </a:extLst>
          </p:cNvPr>
          <p:cNvSpPr txBox="1"/>
          <p:nvPr/>
        </p:nvSpPr>
        <p:spPr>
          <a:xfrm>
            <a:off x="3135012" y="97137"/>
            <a:ext cx="5370813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data in the table is represented by the </a:t>
            </a:r>
            <a:r>
              <a:rPr lang="en-CA" b="1" i="1" dirty="0"/>
              <a:t>PivotTable1</a:t>
            </a:r>
            <a:r>
              <a:rPr lang="en-CA" dirty="0"/>
              <a:t> box on the left.  Make sure to keep it selected while working on your pivot table and chart.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0E4F2D-14ED-4AE3-80F5-945CABA717A7}"/>
              </a:ext>
            </a:extLst>
          </p:cNvPr>
          <p:cNvSpPr/>
          <p:nvPr/>
        </p:nvSpPr>
        <p:spPr>
          <a:xfrm>
            <a:off x="292700" y="3086100"/>
            <a:ext cx="2012349" cy="33528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806B104-84A1-4CD9-B784-1FE93F6E7010}"/>
              </a:ext>
            </a:extLst>
          </p:cNvPr>
          <p:cNvCxnSpPr>
            <a:endCxn id="5" idx="0"/>
          </p:cNvCxnSpPr>
          <p:nvPr/>
        </p:nvCxnSpPr>
        <p:spPr>
          <a:xfrm flipH="1">
            <a:off x="1298875" y="1020467"/>
            <a:ext cx="1836137" cy="206563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29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1E08A36C-C84D-4852-84C8-F4F8E4D4E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820" y="1515967"/>
            <a:ext cx="7925740" cy="5307817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252466" y="408956"/>
            <a:ext cx="1419225" cy="21895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5252465" y="787874"/>
            <a:ext cx="1419225" cy="21895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664767" y="415327"/>
            <a:ext cx="1419225" cy="218954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7662291" y="767126"/>
            <a:ext cx="1419225" cy="218954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0315193" y="406458"/>
            <a:ext cx="1419225" cy="21895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9920478" y="3019424"/>
            <a:ext cx="2201699" cy="357454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4284954" y="-36576"/>
            <a:ext cx="4596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 </a:t>
            </a:r>
            <a:r>
              <a:rPr lang="en-CA" b="1" i="1" dirty="0">
                <a:solidFill>
                  <a:schemeClr val="accent2"/>
                </a:solidFill>
              </a:rPr>
              <a:t>Pivot Table Field List</a:t>
            </a:r>
            <a:r>
              <a:rPr lang="en-CA" dirty="0">
                <a:solidFill>
                  <a:schemeClr val="accent2"/>
                </a:solidFill>
              </a:rPr>
              <a:t> </a:t>
            </a:r>
            <a:r>
              <a:rPr lang="en-CA" dirty="0"/>
              <a:t>contains five panels:</a:t>
            </a:r>
          </a:p>
        </p:txBody>
      </p:sp>
      <p:sp>
        <p:nvSpPr>
          <p:cNvPr id="7" name="Rectangle 6"/>
          <p:cNvSpPr/>
          <p:nvPr/>
        </p:nvSpPr>
        <p:spPr>
          <a:xfrm>
            <a:off x="9979052" y="3305176"/>
            <a:ext cx="2117697" cy="169087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4404741" y="332756"/>
            <a:ext cx="242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Field selection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04741" y="70411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Report Filter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26567" y="333767"/>
            <a:ext cx="242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Column Labels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43141" y="699198"/>
            <a:ext cx="242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Row Labels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96045" y="342365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 Values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979052" y="5276848"/>
            <a:ext cx="1041373" cy="485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11055376" y="5276849"/>
            <a:ext cx="1041373" cy="48963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9977221" y="5786492"/>
            <a:ext cx="1041374" cy="52464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/>
          <p:cNvSpPr/>
          <p:nvPr/>
        </p:nvSpPr>
        <p:spPr>
          <a:xfrm>
            <a:off x="11055375" y="5782962"/>
            <a:ext cx="1041374" cy="51649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91878" y="1094141"/>
            <a:ext cx="4039906" cy="132343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00B050"/>
                </a:solidFill>
              </a:rPr>
              <a:t>Field Selection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Allows you to choose what data to include in the table, which will be represented in the chart in which you have chosen to represent that data.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78" y="2632417"/>
            <a:ext cx="4039906" cy="83099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7030A0"/>
                </a:solidFill>
              </a:rPr>
              <a:t>Report Filter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Allows you to focus on specific parts of the data by displaying only the data you want.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878" y="3678251"/>
            <a:ext cx="4039906" cy="58477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00B0F0"/>
                </a:solidFill>
              </a:rPr>
              <a:t>Column Labels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Column label is the X axis data.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878" y="4477863"/>
            <a:ext cx="4039906" cy="58477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rgbClr val="C00000"/>
                </a:solidFill>
              </a:rPr>
              <a:t>Row Labels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Row Label is the Y axis data.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944" y="5276848"/>
            <a:ext cx="4037840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chemeClr val="accent2"/>
                </a:solidFill>
              </a:rPr>
              <a:t>Values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1600" dirty="0"/>
              <a:t>The Values is the column in the table that provides context to the data record and can be represented as Sum, Count, Average, Max, Min, and more.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F8F091-638B-44E2-9948-5FA6409E5F2B}"/>
              </a:ext>
            </a:extLst>
          </p:cNvPr>
          <p:cNvSpPr txBox="1"/>
          <p:nvPr/>
        </p:nvSpPr>
        <p:spPr>
          <a:xfrm>
            <a:off x="321276" y="189470"/>
            <a:ext cx="24384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rgbClr val="00B050">
                <a:alpha val="40000"/>
              </a:srgb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Pivot Chart Anatomy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5" grpId="0" animBg="1"/>
      <p:bldP spid="5" grpId="1" animBg="1"/>
      <p:bldP spid="6" grpId="0"/>
      <p:bldP spid="7" grpId="0" animBg="1"/>
      <p:bldP spid="7" grpId="1" animBg="1"/>
      <p:bldP spid="8" grpId="0"/>
      <p:bldP spid="9" grpId="0"/>
      <p:bldP spid="10" grpId="0"/>
      <p:bldP spid="12" grpId="0"/>
      <p:bldP spid="13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D883133C-17E3-4ADC-B961-634E80347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359" y="1419328"/>
            <a:ext cx="7935383" cy="5311296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i="1" dirty="0">
                <a:solidFill>
                  <a:srgbClr val="7030A0"/>
                </a:solidFill>
              </a:rPr>
              <a:t>Report Filters</a:t>
            </a:r>
            <a:r>
              <a:rPr lang="en-CA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944" y="1407826"/>
            <a:ext cx="4020856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Sort the data fields into the following areas by dragging and dropping it.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28225" y="4383075"/>
            <a:ext cx="1586575" cy="14773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Drag to </a:t>
            </a:r>
            <a:r>
              <a:rPr lang="en-CA" b="1" dirty="0">
                <a:solidFill>
                  <a:srgbClr val="7030A0"/>
                </a:solidFill>
              </a:rPr>
              <a:t>Filters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GEO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IDENTITY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AGE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STATS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A4B7E58-D55A-4107-B8F8-13BB6E7F7B1D}"/>
              </a:ext>
            </a:extLst>
          </p:cNvPr>
          <p:cNvCxnSpPr>
            <a:cxnSpLocks/>
          </p:cNvCxnSpPr>
          <p:nvPr/>
        </p:nvCxnSpPr>
        <p:spPr>
          <a:xfrm flipV="1">
            <a:off x="3674076" y="3774344"/>
            <a:ext cx="6343135" cy="104454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97EF5CD-0A6A-4C73-B198-D88D5A4EF401}"/>
              </a:ext>
            </a:extLst>
          </p:cNvPr>
          <p:cNvCxnSpPr>
            <a:cxnSpLocks/>
          </p:cNvCxnSpPr>
          <p:nvPr/>
        </p:nvCxnSpPr>
        <p:spPr>
          <a:xfrm>
            <a:off x="10116770" y="3774344"/>
            <a:ext cx="229954" cy="167893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88">
            <a:extLst>
              <a:ext uri="{FF2B5EF4-FFF2-40B4-BE49-F238E27FC236}">
                <a16:creationId xmlns:a16="http://schemas.microsoft.com/office/drawing/2014/main" id="{C0F8C08A-C5F7-4CED-B993-A3DF6B7B8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358" y="1419326"/>
            <a:ext cx="7935384" cy="5311297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526378C-A00C-41B1-B9A1-4A4F857788CA}"/>
              </a:ext>
            </a:extLst>
          </p:cNvPr>
          <p:cNvCxnSpPr>
            <a:cxnSpLocks/>
          </p:cNvCxnSpPr>
          <p:nvPr/>
        </p:nvCxnSpPr>
        <p:spPr>
          <a:xfrm flipV="1">
            <a:off x="4007708" y="3915675"/>
            <a:ext cx="6009503" cy="121352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55FB2690-4659-44C0-ADD7-D73D1EEB1CC9}"/>
              </a:ext>
            </a:extLst>
          </p:cNvPr>
          <p:cNvCxnSpPr/>
          <p:nvPr/>
        </p:nvCxnSpPr>
        <p:spPr>
          <a:xfrm>
            <a:off x="10116770" y="3987114"/>
            <a:ext cx="229954" cy="163689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Picture 93">
            <a:extLst>
              <a:ext uri="{FF2B5EF4-FFF2-40B4-BE49-F238E27FC236}">
                <a16:creationId xmlns:a16="http://schemas.microsoft.com/office/drawing/2014/main" id="{65DC1CEB-91A3-447D-BFC8-14DC7801B6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890" y="1416129"/>
            <a:ext cx="7927851" cy="5306255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F2DF85B-06A4-4047-B2D0-F4203C6B09E2}"/>
              </a:ext>
            </a:extLst>
          </p:cNvPr>
          <p:cNvCxnSpPr>
            <a:cxnSpLocks/>
          </p:cNvCxnSpPr>
          <p:nvPr/>
        </p:nvCxnSpPr>
        <p:spPr>
          <a:xfrm flipV="1">
            <a:off x="3591697" y="4069492"/>
            <a:ext cx="6450227" cy="135590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1532E61-C872-4ABE-9DAF-69A9EDDDC9C0}"/>
              </a:ext>
            </a:extLst>
          </p:cNvPr>
          <p:cNvCxnSpPr>
            <a:cxnSpLocks/>
          </p:cNvCxnSpPr>
          <p:nvPr/>
        </p:nvCxnSpPr>
        <p:spPr>
          <a:xfrm>
            <a:off x="10116770" y="4110021"/>
            <a:ext cx="341165" cy="155603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C5F46442-BCDB-47B9-8EEF-45BCDDB10038}"/>
              </a:ext>
            </a:extLst>
          </p:cNvPr>
          <p:cNvCxnSpPr/>
          <p:nvPr/>
        </p:nvCxnSpPr>
        <p:spPr>
          <a:xfrm>
            <a:off x="10017211" y="5667633"/>
            <a:ext cx="81554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Picture 101">
            <a:extLst>
              <a:ext uri="{FF2B5EF4-FFF2-40B4-BE49-F238E27FC236}">
                <a16:creationId xmlns:a16="http://schemas.microsoft.com/office/drawing/2014/main" id="{A290239E-A842-4640-8C29-25EEC12DF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357" y="1417774"/>
            <a:ext cx="7937702" cy="5312848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A0DD56E-D8F8-433C-9A70-19CBDEBAE5E9}"/>
              </a:ext>
            </a:extLst>
          </p:cNvPr>
          <p:cNvCxnSpPr>
            <a:cxnSpLocks/>
          </p:cNvCxnSpPr>
          <p:nvPr/>
        </p:nvCxnSpPr>
        <p:spPr>
          <a:xfrm flipV="1">
            <a:off x="3674076" y="4572000"/>
            <a:ext cx="6384324" cy="107915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52DD0B6D-2854-4419-9998-234A0CDDA69C}"/>
              </a:ext>
            </a:extLst>
          </p:cNvPr>
          <p:cNvCxnSpPr/>
          <p:nvPr/>
        </p:nvCxnSpPr>
        <p:spPr>
          <a:xfrm>
            <a:off x="10116770" y="4613813"/>
            <a:ext cx="287619" cy="107029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A3BAF1D-DC53-4EA0-B97A-48BB31CFCDA4}"/>
              </a:ext>
            </a:extLst>
          </p:cNvPr>
          <p:cNvCxnSpPr/>
          <p:nvPr/>
        </p:nvCxnSpPr>
        <p:spPr>
          <a:xfrm>
            <a:off x="10041924" y="5684108"/>
            <a:ext cx="79083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Picture 108">
            <a:extLst>
              <a:ext uri="{FF2B5EF4-FFF2-40B4-BE49-F238E27FC236}">
                <a16:creationId xmlns:a16="http://schemas.microsoft.com/office/drawing/2014/main" id="{71C05BA1-55BE-4758-9B95-6CED744072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79" y="1407826"/>
            <a:ext cx="7952564" cy="5322796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86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08">
            <a:extLst>
              <a:ext uri="{FF2B5EF4-FFF2-40B4-BE49-F238E27FC236}">
                <a16:creationId xmlns:a16="http://schemas.microsoft.com/office/drawing/2014/main" id="{71C05BA1-55BE-4758-9B95-6CED74407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79" y="1407826"/>
            <a:ext cx="7952564" cy="5322796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i="1" dirty="0">
                <a:solidFill>
                  <a:srgbClr val="7030A0"/>
                </a:solidFill>
              </a:rPr>
              <a:t>Report Filters</a:t>
            </a:r>
            <a:r>
              <a:rPr lang="en-CA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5563FC0-957C-4B09-82BD-0E169B15F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458" y="3262184"/>
            <a:ext cx="2200013" cy="27229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BBDEEE-854C-4BE9-B166-6DF7C66E637B}"/>
              </a:ext>
            </a:extLst>
          </p:cNvPr>
          <p:cNvSpPr txBox="1"/>
          <p:nvPr/>
        </p:nvSpPr>
        <p:spPr>
          <a:xfrm>
            <a:off x="93944" y="1532238"/>
            <a:ext cx="402085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GEO</a:t>
            </a:r>
          </a:p>
          <a:p>
            <a:r>
              <a:rPr lang="en-CA" dirty="0"/>
              <a:t>and select </a:t>
            </a:r>
            <a:r>
              <a:rPr lang="en-CA" b="1" i="1" dirty="0"/>
              <a:t>Saskatchewan</a:t>
            </a:r>
            <a:endParaRPr lang="en-GB" b="1" i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DFBCFB-053E-422F-8264-5C3B4C8299A2}"/>
              </a:ext>
            </a:extLst>
          </p:cNvPr>
          <p:cNvCxnSpPr>
            <a:cxnSpLocks/>
          </p:cNvCxnSpPr>
          <p:nvPr/>
        </p:nvCxnSpPr>
        <p:spPr>
          <a:xfrm>
            <a:off x="2430162" y="1775730"/>
            <a:ext cx="2899719" cy="139583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58D51EA-2EDB-4E6D-BF1B-19160C61ACBA}"/>
              </a:ext>
            </a:extLst>
          </p:cNvPr>
          <p:cNvCxnSpPr>
            <a:cxnSpLocks/>
          </p:cNvCxnSpPr>
          <p:nvPr/>
        </p:nvCxnSpPr>
        <p:spPr>
          <a:xfrm>
            <a:off x="2290119" y="2100649"/>
            <a:ext cx="1729946" cy="29252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E3967C7C-2150-421A-800B-762BEC903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244" y="1407826"/>
            <a:ext cx="7952565" cy="5322796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E61035-1359-41D0-8415-C06AF7BA8B2C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398428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09C81AE-23D8-4E96-A0B0-625B69C68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244" y="1407826"/>
            <a:ext cx="7952565" cy="5322796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i="1" dirty="0">
                <a:solidFill>
                  <a:srgbClr val="7030A0"/>
                </a:solidFill>
              </a:rPr>
              <a:t>Report Filters</a:t>
            </a:r>
            <a:r>
              <a:rPr lang="en-CA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74421E-CE53-40F5-A7EB-4D9E7A4E2315}"/>
              </a:ext>
            </a:extLst>
          </p:cNvPr>
          <p:cNvSpPr txBox="1"/>
          <p:nvPr/>
        </p:nvSpPr>
        <p:spPr>
          <a:xfrm>
            <a:off x="93944" y="1532238"/>
            <a:ext cx="4020856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IDENTITY</a:t>
            </a:r>
          </a:p>
          <a:p>
            <a:r>
              <a:rPr lang="en-CA" dirty="0"/>
              <a:t>and select</a:t>
            </a:r>
          </a:p>
          <a:p>
            <a:r>
              <a:rPr lang="en-CA" b="1" i="1" dirty="0"/>
              <a:t>First Nations (North American Indian)</a:t>
            </a:r>
            <a:endParaRPr lang="en-GB" b="1" i="1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D5AABC3-A24A-4D47-9340-089743264E43}"/>
              </a:ext>
            </a:extLst>
          </p:cNvPr>
          <p:cNvCxnSpPr>
            <a:cxnSpLocks/>
          </p:cNvCxnSpPr>
          <p:nvPr/>
        </p:nvCxnSpPr>
        <p:spPr>
          <a:xfrm>
            <a:off x="3690551" y="1828800"/>
            <a:ext cx="2141838" cy="153223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76CF24E-1884-4E25-A5C7-DA26FA0DF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171" y="3454143"/>
            <a:ext cx="2216232" cy="245238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C22DA1A-F6BC-423A-9B8B-D6E53E2AD4B0}"/>
              </a:ext>
            </a:extLst>
          </p:cNvPr>
          <p:cNvCxnSpPr>
            <a:cxnSpLocks/>
          </p:cNvCxnSpPr>
          <p:nvPr/>
        </p:nvCxnSpPr>
        <p:spPr>
          <a:xfrm>
            <a:off x="1359243" y="2380735"/>
            <a:ext cx="2677298" cy="153223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3C15C4DD-BDEE-4ABE-B9AA-5F6E94DF9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77" y="1399590"/>
            <a:ext cx="7952565" cy="5322796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9FAE3D-F954-44F6-B8E8-79DB83454119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ED4AD1-8062-450D-9BD1-226B192CE01A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42597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93D1E6-34E5-463D-B183-DC729BFEE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77" y="1399590"/>
            <a:ext cx="7952565" cy="5322796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i="1" dirty="0">
                <a:solidFill>
                  <a:srgbClr val="7030A0"/>
                </a:solidFill>
              </a:rPr>
              <a:t>Report Filters</a:t>
            </a:r>
            <a:r>
              <a:rPr lang="en-CA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F5E7AA-3259-4FF4-923D-0E0B787BBC49}"/>
              </a:ext>
            </a:extLst>
          </p:cNvPr>
          <p:cNvSpPr txBox="1"/>
          <p:nvPr/>
        </p:nvSpPr>
        <p:spPr>
          <a:xfrm>
            <a:off x="93944" y="1532238"/>
            <a:ext cx="402085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AGE</a:t>
            </a:r>
          </a:p>
          <a:p>
            <a:r>
              <a:rPr lang="en-CA" dirty="0"/>
              <a:t>and select </a:t>
            </a:r>
            <a:r>
              <a:rPr lang="en-CA" b="1" i="1" dirty="0"/>
              <a:t>Total, 15 years and over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56B92E-AE19-4146-8FCB-5FB8205E6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517" y="3617654"/>
            <a:ext cx="2195023" cy="242891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27E4492-2CBE-4E78-8144-07E4F4FA9689}"/>
              </a:ext>
            </a:extLst>
          </p:cNvPr>
          <p:cNvCxnSpPr>
            <a:cxnSpLocks/>
          </p:cNvCxnSpPr>
          <p:nvPr/>
        </p:nvCxnSpPr>
        <p:spPr>
          <a:xfrm>
            <a:off x="3459892" y="1869989"/>
            <a:ext cx="3723503" cy="166404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FC4B0D6-0386-4B22-B0DC-591889A6E17E}"/>
              </a:ext>
            </a:extLst>
          </p:cNvPr>
          <p:cNvCxnSpPr/>
          <p:nvPr/>
        </p:nvCxnSpPr>
        <p:spPr>
          <a:xfrm>
            <a:off x="2767914" y="2092411"/>
            <a:ext cx="2644345" cy="244663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057D71EF-0AFC-454F-B00B-9AD84A6FF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77" y="1399590"/>
            <a:ext cx="7952566" cy="5322797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EF5BAA3-A170-42CC-A3E4-7E1337DFB792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D7306F-5F30-46D8-BA7A-3EAF04B36842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25606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461B79-1A0A-477A-8BF6-A69CCE63D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77" y="1399588"/>
            <a:ext cx="7952566" cy="5322797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i="1" dirty="0">
                <a:solidFill>
                  <a:srgbClr val="7030A0"/>
                </a:solidFill>
              </a:rPr>
              <a:t>Report Filters</a:t>
            </a:r>
            <a:r>
              <a:rPr lang="en-CA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5B2467-A1A2-476C-991B-8C3E985ACC2A}"/>
              </a:ext>
            </a:extLst>
          </p:cNvPr>
          <p:cNvSpPr txBox="1"/>
          <p:nvPr/>
        </p:nvSpPr>
        <p:spPr>
          <a:xfrm>
            <a:off x="93944" y="1532238"/>
            <a:ext cx="402085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down arrow beside STATS</a:t>
            </a:r>
          </a:p>
          <a:p>
            <a:r>
              <a:rPr lang="en-CA" dirty="0"/>
              <a:t>and select </a:t>
            </a:r>
            <a:r>
              <a:rPr lang="en-CA" b="1" i="1" dirty="0"/>
              <a:t>Number of Persons</a:t>
            </a:r>
            <a:r>
              <a:rPr lang="en-CA" dirty="0"/>
              <a:t>.</a:t>
            </a:r>
            <a:endParaRPr lang="en-CA" b="1" i="1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8F609EA-42FD-45D1-8F59-92A1C9BF53A2}"/>
              </a:ext>
            </a:extLst>
          </p:cNvPr>
          <p:cNvCxnSpPr/>
          <p:nvPr/>
        </p:nvCxnSpPr>
        <p:spPr>
          <a:xfrm>
            <a:off x="3514725" y="1838325"/>
            <a:ext cx="3695700" cy="18764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F775B81-BB90-487C-BD7C-184618454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979" y="3809986"/>
            <a:ext cx="2229428" cy="2466989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D31B367-19DB-481D-8B6F-46BE22B506CA}"/>
              </a:ext>
            </a:extLst>
          </p:cNvPr>
          <p:cNvCxnSpPr/>
          <p:nvPr/>
        </p:nvCxnSpPr>
        <p:spPr>
          <a:xfrm>
            <a:off x="2390775" y="2105025"/>
            <a:ext cx="2990850" cy="245745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C492FF4F-C37A-4555-9E79-4C540D3BC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311" y="1399588"/>
            <a:ext cx="7952566" cy="5322797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E945944-5667-4867-8BD7-2EB5ACEA1AE3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F5A5E4-58D1-4F82-AF48-57252D642845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242420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B7332EF-396C-4D3D-A43F-AA4E56E57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122" y="1500604"/>
            <a:ext cx="7924725" cy="5304162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C00000"/>
                </a:solidFill>
              </a:rPr>
              <a:t>Row Labels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49" name="Rectangle 48"/>
          <p:cNvSpPr/>
          <p:nvPr/>
        </p:nvSpPr>
        <p:spPr>
          <a:xfrm>
            <a:off x="9983487" y="5748464"/>
            <a:ext cx="1028700" cy="54524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8" name="TextBox 57"/>
          <p:cNvSpPr txBox="1"/>
          <p:nvPr/>
        </p:nvSpPr>
        <p:spPr>
          <a:xfrm>
            <a:off x="93944" y="3304851"/>
            <a:ext cx="4020856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C00000"/>
                </a:solidFill>
              </a:rPr>
              <a:t>Row Labels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SMOKING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78E40BA-0623-4629-87A1-5DFDB02CF3A3}"/>
              </a:ext>
            </a:extLst>
          </p:cNvPr>
          <p:cNvCxnSpPr/>
          <p:nvPr/>
        </p:nvCxnSpPr>
        <p:spPr>
          <a:xfrm>
            <a:off x="1713470" y="3772930"/>
            <a:ext cx="8270017" cy="71669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391028F-ACC6-4F95-982B-2FD666024F29}"/>
              </a:ext>
            </a:extLst>
          </p:cNvPr>
          <p:cNvCxnSpPr/>
          <p:nvPr/>
        </p:nvCxnSpPr>
        <p:spPr>
          <a:xfrm>
            <a:off x="10264346" y="4489622"/>
            <a:ext cx="140043" cy="154047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86743CE-7B98-4AA0-84E2-5595AFF4BDBE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644B5E-5321-4AFC-9E3B-6960DF103A02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265324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B7332EF-396C-4D3D-A43F-AA4E56E57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122" y="1500604"/>
            <a:ext cx="7924725" cy="5304162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C00000"/>
                </a:solidFill>
              </a:rPr>
              <a:t>Row Labels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A930C1-A0B1-4AA6-A688-AE420329C5C9}"/>
              </a:ext>
            </a:extLst>
          </p:cNvPr>
          <p:cNvSpPr txBox="1"/>
          <p:nvPr/>
        </p:nvSpPr>
        <p:spPr>
          <a:xfrm>
            <a:off x="93944" y="3429000"/>
            <a:ext cx="402085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Let’s also filter the Row Labels.  We have nine items at the moment.</a:t>
            </a:r>
            <a:endParaRPr lang="en-CA" b="1" i="1" dirty="0"/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4240BDF6-C9A9-4D15-8073-D7DD40337D0B}"/>
              </a:ext>
            </a:extLst>
          </p:cNvPr>
          <p:cNvSpPr/>
          <p:nvPr/>
        </p:nvSpPr>
        <p:spPr>
          <a:xfrm>
            <a:off x="4107432" y="4038600"/>
            <a:ext cx="414979" cy="2038350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2CDBD4D-C084-4BEB-AC88-10608D81294F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2419350" y="3984807"/>
            <a:ext cx="1688082" cy="107296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440E375-AE87-42A3-8468-403D5DF1BC17}"/>
              </a:ext>
            </a:extLst>
          </p:cNvPr>
          <p:cNvSpPr txBox="1"/>
          <p:nvPr/>
        </p:nvSpPr>
        <p:spPr>
          <a:xfrm>
            <a:off x="8963024" y="2867025"/>
            <a:ext cx="290512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Restrict that to seven items.</a:t>
            </a:r>
            <a:endParaRPr lang="en-GB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9615E8D-0F78-4E50-B758-BF43CF475ED7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7724775" y="3051691"/>
            <a:ext cx="1238249" cy="109168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A49AC1B2-3B82-458F-A8A0-771C4BA80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22" y="3458627"/>
            <a:ext cx="3047376" cy="3346139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4BA7D71-8CAC-4F66-B9F2-0E25B4077DE4}"/>
              </a:ext>
            </a:extLst>
          </p:cNvPr>
          <p:cNvCxnSpPr>
            <a:cxnSpLocks/>
          </p:cNvCxnSpPr>
          <p:nvPr/>
        </p:nvCxnSpPr>
        <p:spPr>
          <a:xfrm>
            <a:off x="1219200" y="3971925"/>
            <a:ext cx="3303211" cy="16002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C672603F-A16E-4962-86CA-4C3DCB8DA9C4}"/>
              </a:ext>
            </a:extLst>
          </p:cNvPr>
          <p:cNvSpPr/>
          <p:nvPr/>
        </p:nvSpPr>
        <p:spPr>
          <a:xfrm>
            <a:off x="4522411" y="4837804"/>
            <a:ext cx="257175" cy="1409700"/>
          </a:xfrm>
          <a:prstGeom prst="leftBrace">
            <a:avLst>
              <a:gd name="adj1" fmla="val 8333"/>
              <a:gd name="adj2" fmla="val 50676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9D96F0F-8A09-4B49-AB43-CF2E357065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965" y="1496774"/>
            <a:ext cx="7907162" cy="5292407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DC2E77E-56A0-4B60-84C2-9C58A7A11733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A9DD1F-56F1-4AE3-8C95-C705CA5F06DD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420812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" grpId="1" animBg="1"/>
      <p:bldP spid="8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BD4D362-30F9-4AD5-AE9A-9D4E97C3FF27}"/>
              </a:ext>
            </a:extLst>
          </p:cNvPr>
          <p:cNvSpPr/>
          <p:nvPr/>
        </p:nvSpPr>
        <p:spPr>
          <a:xfrm>
            <a:off x="625085" y="4879265"/>
            <a:ext cx="1038958" cy="20348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AEB1C8-CA2F-413A-87CF-48BEF8465546}"/>
              </a:ext>
            </a:extLst>
          </p:cNvPr>
          <p:cNvSpPr/>
          <p:nvPr/>
        </p:nvSpPr>
        <p:spPr>
          <a:xfrm>
            <a:off x="625085" y="5140355"/>
            <a:ext cx="1038958" cy="20348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991FBE1-693E-47EC-920B-7BF08A4320E2}"/>
              </a:ext>
            </a:extLst>
          </p:cNvPr>
          <p:cNvSpPr/>
          <p:nvPr/>
        </p:nvSpPr>
        <p:spPr>
          <a:xfrm>
            <a:off x="625085" y="5435747"/>
            <a:ext cx="3205510" cy="20348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51CBE4-788B-4ACE-9B3C-B66E7D785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03" y="1488288"/>
            <a:ext cx="7915401" cy="5303857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8A2406-1F9F-4B83-A84B-AD03789D1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03" y="1492431"/>
            <a:ext cx="7915401" cy="5303857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 Labels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7182A2-D6AA-4DB6-9911-E63D3FCD8FF1}"/>
              </a:ext>
            </a:extLst>
          </p:cNvPr>
          <p:cNvSpPr/>
          <p:nvPr/>
        </p:nvSpPr>
        <p:spPr>
          <a:xfrm>
            <a:off x="11036089" y="5250334"/>
            <a:ext cx="1028700" cy="54524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907978-6652-488C-902E-E95C2AAC6CC6}"/>
              </a:ext>
            </a:extLst>
          </p:cNvPr>
          <p:cNvSpPr txBox="1"/>
          <p:nvPr/>
        </p:nvSpPr>
        <p:spPr>
          <a:xfrm>
            <a:off x="93944" y="3304851"/>
            <a:ext cx="4020856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B0F0"/>
                </a:solidFill>
              </a:rPr>
              <a:t>Column Labels</a:t>
            </a:r>
          </a:p>
          <a:p>
            <a:pPr marL="539750" indent="-285750">
              <a:buFont typeface="Wingdings" panose="05000000000000000000" pitchFamily="2" charset="2"/>
              <a:buChar char="ü"/>
            </a:pPr>
            <a:r>
              <a:rPr lang="en-CA" dirty="0"/>
              <a:t>SEX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6A2ED4D-E56E-431D-94CD-A9746388B6C4}"/>
              </a:ext>
            </a:extLst>
          </p:cNvPr>
          <p:cNvCxnSpPr>
            <a:cxnSpLocks/>
          </p:cNvCxnSpPr>
          <p:nvPr/>
        </p:nvCxnSpPr>
        <p:spPr>
          <a:xfrm>
            <a:off x="1104900" y="3762375"/>
            <a:ext cx="8905875" cy="56197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DAA5CA-1F7A-4F85-81BB-0B9543E9F118}"/>
              </a:ext>
            </a:extLst>
          </p:cNvPr>
          <p:cNvCxnSpPr>
            <a:cxnSpLocks/>
          </p:cNvCxnSpPr>
          <p:nvPr/>
        </p:nvCxnSpPr>
        <p:spPr>
          <a:xfrm>
            <a:off x="10182225" y="4324350"/>
            <a:ext cx="1376452" cy="92598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0AE470-7388-452F-BB79-009B5ED92616}"/>
              </a:ext>
            </a:extLst>
          </p:cNvPr>
          <p:cNvSpPr txBox="1"/>
          <p:nvPr/>
        </p:nvSpPr>
        <p:spPr>
          <a:xfrm>
            <a:off x="93944" y="4514335"/>
            <a:ext cx="4055444" cy="120032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the three columns that appeared;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Both sexes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Female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Male (cannot see at the moment)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DFA64F-FF09-4A3E-90DC-6F4F8176A552}"/>
              </a:ext>
            </a:extLst>
          </p:cNvPr>
          <p:cNvCxnSpPr>
            <a:stCxn id="9" idx="3"/>
          </p:cNvCxnSpPr>
          <p:nvPr/>
        </p:nvCxnSpPr>
        <p:spPr>
          <a:xfrm flipV="1">
            <a:off x="1664043" y="4382530"/>
            <a:ext cx="5445211" cy="5984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A39A7B5-E32A-4A94-9A85-D4405D51CEAE}"/>
              </a:ext>
            </a:extLst>
          </p:cNvPr>
          <p:cNvCxnSpPr/>
          <p:nvPr/>
        </p:nvCxnSpPr>
        <p:spPr>
          <a:xfrm flipV="1">
            <a:off x="1664043" y="4380411"/>
            <a:ext cx="7760043" cy="86168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0461356-B186-47EB-86C5-E5122E5714FF}"/>
              </a:ext>
            </a:extLst>
          </p:cNvPr>
          <p:cNvCxnSpPr/>
          <p:nvPr/>
        </p:nvCxnSpPr>
        <p:spPr>
          <a:xfrm flipV="1">
            <a:off x="3830595" y="4566620"/>
            <a:ext cx="5914767" cy="96720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60A1740-CB8C-4140-8748-F56931CC22A0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6BAB99-E843-4A9B-97A4-4C7FA6DE1AB6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135425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8" grpId="0" animBg="1"/>
      <p:bldP spid="15" grpId="0" animBg="1"/>
      <p:bldP spid="15" grpId="1" animBg="1"/>
      <p:bldP spid="15" grpId="2" animBg="1"/>
      <p:bldP spid="1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2134A7-9E68-40B4-A9C9-DA0FDFDC7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03" y="1492431"/>
            <a:ext cx="7915401" cy="5303857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7AE52E-B6D3-4D91-992B-EE97C1FB9429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 Labels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E29E63-A974-4621-871C-1A22AAD1FDB9}"/>
              </a:ext>
            </a:extLst>
          </p:cNvPr>
          <p:cNvSpPr txBox="1"/>
          <p:nvPr/>
        </p:nvSpPr>
        <p:spPr>
          <a:xfrm>
            <a:off x="1276865" y="1754659"/>
            <a:ext cx="267729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Now to filter the Sex field.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9571DD-264D-443D-927B-DF908F09BFE3}"/>
              </a:ext>
            </a:extLst>
          </p:cNvPr>
          <p:cNvSpPr txBox="1"/>
          <p:nvPr/>
        </p:nvSpPr>
        <p:spPr>
          <a:xfrm>
            <a:off x="1276865" y="4325539"/>
            <a:ext cx="267729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Click on the arrow.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6465E5-533E-4A5F-9F78-359A34144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022" y="4206736"/>
            <a:ext cx="2095313" cy="21490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1C51FF-6C55-4349-A6A7-40CF24F7AF04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954162" y="1939325"/>
            <a:ext cx="6021861" cy="23086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C0A768E-0C57-4DB3-9E8B-FA7B6AA58307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954162" y="4325539"/>
            <a:ext cx="7850660" cy="1846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84D4D99-6790-4ADF-9FF7-4AA4AC2D98DE}"/>
              </a:ext>
            </a:extLst>
          </p:cNvPr>
          <p:cNvSpPr txBox="1"/>
          <p:nvPr/>
        </p:nvSpPr>
        <p:spPr>
          <a:xfrm>
            <a:off x="1276866" y="5206352"/>
            <a:ext cx="2677296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Deselect </a:t>
            </a:r>
            <a:r>
              <a:rPr lang="en-CA" b="1" i="1" dirty="0"/>
              <a:t>Both sexes</a:t>
            </a:r>
            <a:r>
              <a:rPr lang="en-CA" dirty="0"/>
              <a:t>.</a:t>
            </a:r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E78168D-5F7E-470A-86DE-784393EA9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538" y="3321260"/>
            <a:ext cx="2405788" cy="347502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8A859FB-3396-434F-A264-3634D13C0512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3954162" y="5021686"/>
            <a:ext cx="3608173" cy="36933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BE1877E-648A-48A8-A51F-AE52AA722072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3A4EB9-7082-4D63-8A8A-475A7678349E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216959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3411833-3A76-43C3-A4E4-93B230D54FEC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Column Labels</a:t>
            </a:r>
            <a:r>
              <a:rPr lang="en-CA" b="1" dirty="0"/>
              <a:t>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254709-F254-4015-BC62-31B8E9CE1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03" y="1494894"/>
            <a:ext cx="7916798" cy="5304793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F05D42-0AA6-435F-BD6D-B793D8868B85}"/>
              </a:ext>
            </a:extLst>
          </p:cNvPr>
          <p:cNvSpPr txBox="1"/>
          <p:nvPr/>
        </p:nvSpPr>
        <p:spPr>
          <a:xfrm>
            <a:off x="288324" y="1797908"/>
            <a:ext cx="3641125" cy="147732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the Sex field filtered there are two columns, just Male and Female because we are going to compare the smoking stats one against the other.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21F194-B8EB-46E7-BF48-00443D80D45A}"/>
              </a:ext>
            </a:extLst>
          </p:cNvPr>
          <p:cNvSpPr txBox="1"/>
          <p:nvPr/>
        </p:nvSpPr>
        <p:spPr>
          <a:xfrm>
            <a:off x="288324" y="3527854"/>
            <a:ext cx="3641125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Make the Female column smaller by dragging the column divider to the left.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6C1C42-6E98-4931-9839-A4824B28EF3E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929449" y="3105666"/>
            <a:ext cx="5453449" cy="88385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EFBF3D-37D4-4AF5-8021-BBA8B0B4273B}"/>
              </a:ext>
            </a:extLst>
          </p:cNvPr>
          <p:cNvCxnSpPr>
            <a:cxnSpLocks/>
          </p:cNvCxnSpPr>
          <p:nvPr/>
        </p:nvCxnSpPr>
        <p:spPr>
          <a:xfrm flipH="1" flipV="1">
            <a:off x="7792995" y="3097427"/>
            <a:ext cx="1589903" cy="823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BE0321C-B954-4B47-9551-DE53573F1A70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5C68C8-4B8B-4BCE-BC92-B570DDB94FBB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257308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9C7B65E-8EB9-40E2-9C42-1C6F28FA3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229" y="1494893"/>
            <a:ext cx="7916799" cy="53047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B89ECB-C3A5-47CA-B40D-420DDD44F3A7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Values</a:t>
            </a:r>
            <a:r>
              <a:rPr lang="en-CA" b="1" dirty="0"/>
              <a:t>.</a:t>
            </a: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78A16C-0453-481E-A0A5-8403ECA55638}"/>
              </a:ext>
            </a:extLst>
          </p:cNvPr>
          <p:cNvSpPr txBox="1"/>
          <p:nvPr/>
        </p:nvSpPr>
        <p:spPr>
          <a:xfrm>
            <a:off x="453080" y="1494893"/>
            <a:ext cx="361641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Values</a:t>
            </a:r>
            <a:r>
              <a:rPr lang="en-CA" dirty="0"/>
              <a:t> field is placed, oddly enough, in the </a:t>
            </a:r>
            <a:r>
              <a:rPr lang="en-CA" i="1" dirty="0"/>
              <a:t>Values</a:t>
            </a:r>
            <a:r>
              <a:rPr lang="en-CA" dirty="0"/>
              <a:t> area.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62CD295-5BEA-4BE7-B040-0033323DA53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4069491" y="1818059"/>
            <a:ext cx="5980671" cy="29542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48DBC9-B2FC-4B48-B449-830DF403C30B}"/>
              </a:ext>
            </a:extLst>
          </p:cNvPr>
          <p:cNvCxnSpPr/>
          <p:nvPr/>
        </p:nvCxnSpPr>
        <p:spPr>
          <a:xfrm>
            <a:off x="10188899" y="4811238"/>
            <a:ext cx="1006323" cy="12106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A9663AB-D3B1-4348-8381-1D9E3E6FF7C0}"/>
              </a:ext>
            </a:extLst>
          </p:cNvPr>
          <p:cNvSpPr txBox="1"/>
          <p:nvPr/>
        </p:nvSpPr>
        <p:spPr>
          <a:xfrm>
            <a:off x="461318" y="2290119"/>
            <a:ext cx="3616411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we need to change what function is performed on the </a:t>
            </a:r>
            <a:r>
              <a:rPr lang="en-CA" b="1" i="1" dirty="0"/>
              <a:t>Value</a:t>
            </a:r>
            <a:r>
              <a:rPr lang="en-CA" dirty="0"/>
              <a:t> field by clicking on the drop arrow.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111538-A317-4B30-89CA-C7C717303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67" y="1494893"/>
            <a:ext cx="7916799" cy="5304794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31E53D-CA14-41B9-85CE-26345B781E92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4077729" y="2751784"/>
            <a:ext cx="7776520" cy="327007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755BDE48-FBD3-49DB-9B60-49EB97E5E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592" y="4061594"/>
            <a:ext cx="1474260" cy="191493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DC143E6-6861-44B5-9EAA-2E4F941D5A57}"/>
              </a:ext>
            </a:extLst>
          </p:cNvPr>
          <p:cNvSpPr txBox="1"/>
          <p:nvPr/>
        </p:nvSpPr>
        <p:spPr>
          <a:xfrm>
            <a:off x="537180" y="5177488"/>
            <a:ext cx="3456447" cy="1477328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You will need to rearrange the column widths again because Excel auto-adjusts the column widths when a field is added to one of the boxes.</a:t>
            </a:r>
            <a:endParaRPr lang="en-GB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FCD0F7E-227E-474E-B630-5AACE53EA5AD}"/>
              </a:ext>
            </a:extLst>
          </p:cNvPr>
          <p:cNvCxnSpPr>
            <a:cxnSpLocks/>
          </p:cNvCxnSpPr>
          <p:nvPr/>
        </p:nvCxnSpPr>
        <p:spPr>
          <a:xfrm>
            <a:off x="4077729" y="4061594"/>
            <a:ext cx="6645689" cy="17905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A7BC790-3AF4-4FE6-8898-17287210B463}"/>
              </a:ext>
            </a:extLst>
          </p:cNvPr>
          <p:cNvSpPr txBox="1"/>
          <p:nvPr/>
        </p:nvSpPr>
        <p:spPr>
          <a:xfrm>
            <a:off x="461318" y="3429000"/>
            <a:ext cx="3608173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menu that appears select the </a:t>
            </a:r>
            <a:r>
              <a:rPr lang="en-CA" b="1" i="1" dirty="0"/>
              <a:t>Value Field Settings…</a:t>
            </a:r>
            <a:r>
              <a:rPr lang="en-CA" dirty="0"/>
              <a:t> option.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F54EBF-6EFE-44C7-B700-3BA3B294C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761" y="1860427"/>
            <a:ext cx="2973721" cy="27026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0A73AE-A69B-431B-907A-85B2B39081C5}"/>
              </a:ext>
            </a:extLst>
          </p:cNvPr>
          <p:cNvSpPr txBox="1"/>
          <p:nvPr/>
        </p:nvSpPr>
        <p:spPr>
          <a:xfrm>
            <a:off x="4829695" y="1047968"/>
            <a:ext cx="355784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Sum</a:t>
            </a:r>
            <a:r>
              <a:rPr lang="en-CA" dirty="0"/>
              <a:t> option from the list.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36A65E-6DED-4DA3-BEC1-1682381AF115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6342611" y="1417300"/>
            <a:ext cx="266008" cy="194104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2C434B84-2A92-40A6-AE20-6CE71389F3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761" y="1860428"/>
            <a:ext cx="2973721" cy="2702612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0F2179C-8A31-40E0-B4D7-30A11583AB95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6342611" y="1417300"/>
            <a:ext cx="266008" cy="194104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4763CF2-D548-499D-9633-DA1CA9657084}"/>
              </a:ext>
            </a:extLst>
          </p:cNvPr>
          <p:cNvCxnSpPr/>
          <p:nvPr/>
        </p:nvCxnSpPr>
        <p:spPr>
          <a:xfrm>
            <a:off x="6342611" y="3358342"/>
            <a:ext cx="1512916" cy="101415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9AB4A31-6BB3-4089-8FF8-049A1CFB8D5B}"/>
              </a:ext>
            </a:extLst>
          </p:cNvPr>
          <p:cNvSpPr txBox="1"/>
          <p:nvPr/>
        </p:nvSpPr>
        <p:spPr>
          <a:xfrm>
            <a:off x="93944" y="1059273"/>
            <a:ext cx="402085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restrict the data by filtering it.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BACDD6F-9647-4D1F-B35F-5865AD1A1B6F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Fields, Filtering</a:t>
            </a:r>
          </a:p>
        </p:txBody>
      </p:sp>
    </p:spTree>
    <p:extLst>
      <p:ext uri="{BB962C8B-B14F-4D97-AF65-F5344CB8AC3E}">
        <p14:creationId xmlns:p14="http://schemas.microsoft.com/office/powerpoint/2010/main" val="29617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3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87DD28-5717-48B4-9996-D9809B5817AA}"/>
              </a:ext>
            </a:extLst>
          </p:cNvPr>
          <p:cNvSpPr txBox="1"/>
          <p:nvPr/>
        </p:nvSpPr>
        <p:spPr>
          <a:xfrm>
            <a:off x="4423721" y="226519"/>
            <a:ext cx="7668356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Now that we know the areas of the Pivot Table Field List, we need to arrange the data into the proper areas; </a:t>
            </a:r>
            <a:r>
              <a:rPr lang="en-CA" b="1" dirty="0">
                <a:solidFill>
                  <a:srgbClr val="00B0F0"/>
                </a:solidFill>
              </a:rPr>
              <a:t>Values</a:t>
            </a:r>
            <a:r>
              <a:rPr lang="en-CA" b="1" dirty="0"/>
              <a:t>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C8EA91-BE9A-4363-99FE-3D15926B7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67" y="1494893"/>
            <a:ext cx="7916799" cy="53047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D4074C-74BB-45A7-9E03-5FA6AABD6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67" y="1486246"/>
            <a:ext cx="7908486" cy="5305127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143120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924C58-EE07-47AC-B010-0639F7861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5" y="1486655"/>
            <a:ext cx="7916799" cy="5304794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A3716E-8CD2-42FA-A7F7-FF076DB479A6}"/>
              </a:ext>
            </a:extLst>
          </p:cNvPr>
          <p:cNvSpPr txBox="1"/>
          <p:nvPr/>
        </p:nvSpPr>
        <p:spPr>
          <a:xfrm>
            <a:off x="4726938" y="259471"/>
            <a:ext cx="6886833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After moving the fields into their appropriate areas, applying filters, and selecting the function to apply to the values field, we are finally ready to add a </a:t>
            </a:r>
            <a:r>
              <a:rPr lang="en-CA" b="1" i="1" dirty="0"/>
              <a:t>Pivot Chart </a:t>
            </a:r>
            <a:r>
              <a:rPr lang="en-CA" dirty="0"/>
              <a:t>to display graphically what we see in the table.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86A385-C68B-4EC9-996A-5602D555E922}"/>
              </a:ext>
            </a:extLst>
          </p:cNvPr>
          <p:cNvSpPr txBox="1"/>
          <p:nvPr/>
        </p:nvSpPr>
        <p:spPr>
          <a:xfrm>
            <a:off x="285750" y="1143000"/>
            <a:ext cx="3762375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>
                <a:solidFill>
                  <a:schemeClr val="accent4">
                    <a:lumMod val="75000"/>
                  </a:schemeClr>
                </a:solidFill>
              </a:rPr>
              <a:t>PivotChart</a:t>
            </a:r>
            <a:r>
              <a:rPr lang="en-CA" dirty="0"/>
              <a:t> command located in the Tools group on the </a:t>
            </a:r>
            <a:r>
              <a:rPr lang="en-CA" dirty="0">
                <a:solidFill>
                  <a:srgbClr val="CC0066"/>
                </a:solidFill>
              </a:rPr>
              <a:t>PivotTable Tools</a:t>
            </a:r>
            <a:r>
              <a:rPr lang="en-CA" dirty="0"/>
              <a:t> </a:t>
            </a:r>
            <a:r>
              <a:rPr lang="en-CA" b="1" i="1" dirty="0"/>
              <a:t>Options</a:t>
            </a:r>
            <a:r>
              <a:rPr lang="en-CA" dirty="0"/>
              <a:t> ribbon.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C13C21-41AF-4B64-B83E-5809AD93EAB4}"/>
              </a:ext>
            </a:extLst>
          </p:cNvPr>
          <p:cNvCxnSpPr>
            <a:stCxn id="11" idx="3"/>
          </p:cNvCxnSpPr>
          <p:nvPr/>
        </p:nvCxnSpPr>
        <p:spPr>
          <a:xfrm>
            <a:off x="4048125" y="1604665"/>
            <a:ext cx="5486400" cy="4616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C269389-769F-4652-83D5-FD772F273FEB}"/>
              </a:ext>
            </a:extLst>
          </p:cNvPr>
          <p:cNvSpPr txBox="1"/>
          <p:nvPr/>
        </p:nvSpPr>
        <p:spPr>
          <a:xfrm>
            <a:off x="285750" y="2527995"/>
            <a:ext cx="3762375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first one, the </a:t>
            </a:r>
            <a:r>
              <a:rPr lang="en-CA" b="1" i="1" dirty="0"/>
              <a:t>Clustered Column</a:t>
            </a:r>
            <a:r>
              <a:rPr lang="en-CA" dirty="0"/>
              <a:t> because we are going to compare the female smoking stats against the male smoking stats.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671D202-42C7-430D-BAB9-AEA7363DE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85" y="2403295"/>
            <a:ext cx="5079373" cy="347151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14543C1-0C77-48B5-A89F-4437B1804D22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048125" y="3128160"/>
            <a:ext cx="2295525" cy="1103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64EA5FF-4B9A-46C2-843C-A7D0EFD7D041}"/>
              </a:ext>
            </a:extLst>
          </p:cNvPr>
          <p:cNvSpPr txBox="1"/>
          <p:nvPr/>
        </p:nvSpPr>
        <p:spPr>
          <a:xfrm>
            <a:off x="76762" y="224567"/>
            <a:ext cx="4120417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Bar Chart</a:t>
            </a:r>
          </a:p>
        </p:txBody>
      </p:sp>
    </p:spTree>
    <p:extLst>
      <p:ext uri="{BB962C8B-B14F-4D97-AF65-F5344CB8AC3E}">
        <p14:creationId xmlns:p14="http://schemas.microsoft.com/office/powerpoint/2010/main" val="267687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800100" y="2505075"/>
            <a:ext cx="3000375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DE55BE-6E9B-410B-B3AF-9739C47F8F81}"/>
              </a:ext>
            </a:extLst>
          </p:cNvPr>
          <p:cNvSpPr/>
          <p:nvPr/>
        </p:nvSpPr>
        <p:spPr>
          <a:xfrm>
            <a:off x="800099" y="3052762"/>
            <a:ext cx="3000375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E97754-AA7B-4DB8-BCDF-9FB812779307}"/>
              </a:ext>
            </a:extLst>
          </p:cNvPr>
          <p:cNvSpPr/>
          <p:nvPr/>
        </p:nvSpPr>
        <p:spPr>
          <a:xfrm>
            <a:off x="800099" y="3600449"/>
            <a:ext cx="3000375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233C568-577D-40C1-ADDA-37BD9BE32B1D}"/>
              </a:ext>
            </a:extLst>
          </p:cNvPr>
          <p:cNvSpPr/>
          <p:nvPr/>
        </p:nvSpPr>
        <p:spPr>
          <a:xfrm>
            <a:off x="800098" y="4148136"/>
            <a:ext cx="3000375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DD9375-1CAF-4B45-ACD4-F3D4F31529BB}"/>
              </a:ext>
            </a:extLst>
          </p:cNvPr>
          <p:cNvSpPr/>
          <p:nvPr/>
        </p:nvSpPr>
        <p:spPr>
          <a:xfrm>
            <a:off x="800097" y="4695823"/>
            <a:ext cx="3000375" cy="5048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F9E794-458C-4EFC-AFA0-A3F93EB06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4" y="1486655"/>
            <a:ext cx="7916800" cy="5304794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D0FA31-0092-4A6E-9291-BFB5AA07AA15}"/>
              </a:ext>
            </a:extLst>
          </p:cNvPr>
          <p:cNvSpPr txBox="1"/>
          <p:nvPr/>
        </p:nvSpPr>
        <p:spPr>
          <a:xfrm>
            <a:off x="6847581" y="555662"/>
            <a:ext cx="2954023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Tools</a:t>
            </a:r>
            <a:r>
              <a:rPr lang="en-CA" dirty="0"/>
              <a:t> Ribbon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5D4869-A19A-416A-8F88-50CB33D749EB}"/>
              </a:ext>
            </a:extLst>
          </p:cNvPr>
          <p:cNvSpPr txBox="1"/>
          <p:nvPr/>
        </p:nvSpPr>
        <p:spPr>
          <a:xfrm>
            <a:off x="209550" y="767987"/>
            <a:ext cx="36576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four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209550" y="2152650"/>
            <a:ext cx="3657600" cy="31393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Design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type</a:t>
            </a:r>
            <a:r>
              <a:rPr lang="en-CA" dirty="0"/>
              <a:t> of chart, column, pie, Line, etc.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selection and placement of the data.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layout of the data in the chart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colour styles of the chart data points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placement of the chart on this or another spreadsheet.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stCxn id="9" idx="3"/>
          </p:cNvCxnSpPr>
          <p:nvPr/>
        </p:nvCxnSpPr>
        <p:spPr>
          <a:xfrm flipV="1">
            <a:off x="3800475" y="2505075"/>
            <a:ext cx="411479" cy="25241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4221479" y="1977841"/>
            <a:ext cx="1026796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3B3882-44AA-4C8E-AEE3-31D6210E7A49}"/>
              </a:ext>
            </a:extLst>
          </p:cNvPr>
          <p:cNvCxnSpPr>
            <a:stCxn id="10" idx="3"/>
          </p:cNvCxnSpPr>
          <p:nvPr/>
        </p:nvCxnSpPr>
        <p:spPr>
          <a:xfrm flipV="1">
            <a:off x="3800474" y="2714625"/>
            <a:ext cx="1876426" cy="5905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F525A-752D-48A6-A69A-D2E163A2F140}"/>
              </a:ext>
            </a:extLst>
          </p:cNvPr>
          <p:cNvSpPr/>
          <p:nvPr/>
        </p:nvSpPr>
        <p:spPr>
          <a:xfrm>
            <a:off x="5267325" y="1987366"/>
            <a:ext cx="1095375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E4B2496-5BC1-4658-8ECA-BBA258754C84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3800474" y="2724152"/>
            <a:ext cx="2800351" cy="11287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1A4840D-AEA7-409B-8888-8DC8367CF1E6}"/>
              </a:ext>
            </a:extLst>
          </p:cNvPr>
          <p:cNvSpPr/>
          <p:nvPr/>
        </p:nvSpPr>
        <p:spPr>
          <a:xfrm>
            <a:off x="6378892" y="1987366"/>
            <a:ext cx="679134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CA1BF5-407C-4297-8BE8-0F213BE1C019}"/>
              </a:ext>
            </a:extLst>
          </p:cNvPr>
          <p:cNvCxnSpPr>
            <a:stCxn id="12" idx="3"/>
          </p:cNvCxnSpPr>
          <p:nvPr/>
        </p:nvCxnSpPr>
        <p:spPr>
          <a:xfrm flipV="1">
            <a:off x="3800473" y="2724150"/>
            <a:ext cx="4210052" cy="16763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3B8E3A3-FD18-4C02-80E8-00429A46D702}"/>
              </a:ext>
            </a:extLst>
          </p:cNvPr>
          <p:cNvSpPr/>
          <p:nvPr/>
        </p:nvSpPr>
        <p:spPr>
          <a:xfrm>
            <a:off x="7075930" y="1987366"/>
            <a:ext cx="3573020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355E95-5E6B-49B9-B9DF-D72DD3A0CFD7}"/>
              </a:ext>
            </a:extLst>
          </p:cNvPr>
          <p:cNvSpPr/>
          <p:nvPr/>
        </p:nvSpPr>
        <p:spPr>
          <a:xfrm>
            <a:off x="10669904" y="1987366"/>
            <a:ext cx="455296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DDB708-A793-4A8D-B3B5-5207CF5F7E61}"/>
              </a:ext>
            </a:extLst>
          </p:cNvPr>
          <p:cNvCxnSpPr>
            <a:stCxn id="13" idx="3"/>
            <a:endCxn id="30" idx="2"/>
          </p:cNvCxnSpPr>
          <p:nvPr/>
        </p:nvCxnSpPr>
        <p:spPr>
          <a:xfrm flipV="1">
            <a:off x="3800472" y="2724150"/>
            <a:ext cx="7097080" cy="22240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A471DB7-DE24-4B26-8071-5EFD0501C7F4}"/>
              </a:ext>
            </a:extLst>
          </p:cNvPr>
          <p:cNvCxnSpPr>
            <a:cxnSpLocks/>
          </p:cNvCxnSpPr>
          <p:nvPr/>
        </p:nvCxnSpPr>
        <p:spPr>
          <a:xfrm>
            <a:off x="3267075" y="952653"/>
            <a:ext cx="6410325" cy="6377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4A7DB2AE-2BAC-4DAC-9104-F3BF8839FF06}"/>
              </a:ext>
            </a:extLst>
          </p:cNvPr>
          <p:cNvSpPr/>
          <p:nvPr/>
        </p:nvSpPr>
        <p:spPr>
          <a:xfrm>
            <a:off x="9382125" y="1752600"/>
            <a:ext cx="390525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47CDF02-EC5A-4038-B076-524166D12114}"/>
              </a:ext>
            </a:extLst>
          </p:cNvPr>
          <p:cNvSpPr/>
          <p:nvPr/>
        </p:nvSpPr>
        <p:spPr>
          <a:xfrm>
            <a:off x="9801604" y="1752600"/>
            <a:ext cx="390525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12E165-0FE4-4DF3-871E-116258A1660A}"/>
              </a:ext>
            </a:extLst>
          </p:cNvPr>
          <p:cNvSpPr/>
          <p:nvPr/>
        </p:nvSpPr>
        <p:spPr>
          <a:xfrm>
            <a:off x="10230608" y="1751684"/>
            <a:ext cx="390525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5E8E404-B446-43BE-B135-97F36AB9AA52}"/>
              </a:ext>
            </a:extLst>
          </p:cNvPr>
          <p:cNvSpPr/>
          <p:nvPr/>
        </p:nvSpPr>
        <p:spPr>
          <a:xfrm>
            <a:off x="10660379" y="1751684"/>
            <a:ext cx="418712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9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7" grpId="0" animBg="1"/>
      <p:bldP spid="8" grpId="0" animBg="1"/>
      <p:bldP spid="16" grpId="0" animBg="1"/>
      <p:bldP spid="16" grpId="1" animBg="1"/>
      <p:bldP spid="20" grpId="0" animBg="1"/>
      <p:bldP spid="20" grpId="1" animBg="1"/>
      <p:bldP spid="26" grpId="0" animBg="1"/>
      <p:bldP spid="26" grpId="1" animBg="1"/>
      <p:bldP spid="29" grpId="0" animBg="1"/>
      <p:bldP spid="29" grpId="1" animBg="1"/>
      <p:bldP spid="30" grpId="0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800099" y="3526866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DE55BE-6E9B-410B-B3AF-9739C47F8F81}"/>
              </a:ext>
            </a:extLst>
          </p:cNvPr>
          <p:cNvSpPr/>
          <p:nvPr/>
        </p:nvSpPr>
        <p:spPr>
          <a:xfrm>
            <a:off x="800099" y="4095750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E97754-AA7B-4DB8-BCDF-9FB812779307}"/>
              </a:ext>
            </a:extLst>
          </p:cNvPr>
          <p:cNvSpPr/>
          <p:nvPr/>
        </p:nvSpPr>
        <p:spPr>
          <a:xfrm>
            <a:off x="800099" y="4638675"/>
            <a:ext cx="3000375" cy="51434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233C568-577D-40C1-ADDA-37BD9BE32B1D}"/>
              </a:ext>
            </a:extLst>
          </p:cNvPr>
          <p:cNvSpPr/>
          <p:nvPr/>
        </p:nvSpPr>
        <p:spPr>
          <a:xfrm>
            <a:off x="800098" y="5191125"/>
            <a:ext cx="3000375" cy="50958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DD9375-1CAF-4B45-ACD4-F3D4F31529BB}"/>
              </a:ext>
            </a:extLst>
          </p:cNvPr>
          <p:cNvSpPr/>
          <p:nvPr/>
        </p:nvSpPr>
        <p:spPr>
          <a:xfrm>
            <a:off x="800096" y="5719760"/>
            <a:ext cx="3000375" cy="514348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8395C85-6BD1-4C7C-B9A2-65083EDFD67B}"/>
              </a:ext>
            </a:extLst>
          </p:cNvPr>
          <p:cNvSpPr/>
          <p:nvPr/>
        </p:nvSpPr>
        <p:spPr>
          <a:xfrm>
            <a:off x="800096" y="2976877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BB3CFE4-5487-4B61-953B-1AB1C7F6B1A7}"/>
              </a:ext>
            </a:extLst>
          </p:cNvPr>
          <p:cNvSpPr/>
          <p:nvPr/>
        </p:nvSpPr>
        <p:spPr>
          <a:xfrm>
            <a:off x="800096" y="2433951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2882A70-D7A4-4F54-A575-EB5D2CD7B14E}"/>
              </a:ext>
            </a:extLst>
          </p:cNvPr>
          <p:cNvCxnSpPr>
            <a:stCxn id="52" idx="3"/>
            <a:endCxn id="44" idx="1"/>
          </p:cNvCxnSpPr>
          <p:nvPr/>
        </p:nvCxnSpPr>
        <p:spPr>
          <a:xfrm flipV="1">
            <a:off x="3800471" y="2346233"/>
            <a:ext cx="433867" cy="3425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34E6BB8-49BD-4AFD-B5A8-EE8CBAA4F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52" y="1486528"/>
            <a:ext cx="7916801" cy="53047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5D4869-A19A-416A-8F88-50CB33D749EB}"/>
              </a:ext>
            </a:extLst>
          </p:cNvPr>
          <p:cNvSpPr txBox="1"/>
          <p:nvPr/>
        </p:nvSpPr>
        <p:spPr>
          <a:xfrm>
            <a:off x="209550" y="767987"/>
            <a:ext cx="36576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four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209550" y="2085975"/>
            <a:ext cx="3657600" cy="424731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Layout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Selecting parts of the chart to format that part.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Insert a picture, shape or textbox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Add and format titles for the parts of the chart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Add and format axes and grid lines.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Format the plot area, chart wall, floor, and 3D rotation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Insert trendlines, lines, up/down bars and error bars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Properties of the selected chart part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cxnSpLocks/>
            <a:stCxn id="9" idx="3"/>
            <a:endCxn id="16" idx="2"/>
          </p:cNvCxnSpPr>
          <p:nvPr/>
        </p:nvCxnSpPr>
        <p:spPr>
          <a:xfrm flipV="1">
            <a:off x="3800474" y="2714625"/>
            <a:ext cx="3024189" cy="106703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6000750" y="1977841"/>
            <a:ext cx="1647825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3B3882-44AA-4C8E-AEE3-31D6210E7A49}"/>
              </a:ext>
            </a:extLst>
          </p:cNvPr>
          <p:cNvCxnSpPr>
            <a:cxnSpLocks/>
            <a:stCxn id="10" idx="3"/>
            <a:endCxn id="20" idx="2"/>
          </p:cNvCxnSpPr>
          <p:nvPr/>
        </p:nvCxnSpPr>
        <p:spPr>
          <a:xfrm flipV="1">
            <a:off x="3800474" y="2724150"/>
            <a:ext cx="4319589" cy="16263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F525A-752D-48A6-A69A-D2E163A2F140}"/>
              </a:ext>
            </a:extLst>
          </p:cNvPr>
          <p:cNvSpPr/>
          <p:nvPr/>
        </p:nvSpPr>
        <p:spPr>
          <a:xfrm>
            <a:off x="7686675" y="1987366"/>
            <a:ext cx="866775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E4B2496-5BC1-4658-8ECA-BBA258754C84}"/>
              </a:ext>
            </a:extLst>
          </p:cNvPr>
          <p:cNvCxnSpPr>
            <a:cxnSpLocks/>
            <a:stCxn id="11" idx="3"/>
            <a:endCxn id="26" idx="2"/>
          </p:cNvCxnSpPr>
          <p:nvPr/>
        </p:nvCxnSpPr>
        <p:spPr>
          <a:xfrm flipV="1">
            <a:off x="3800474" y="2724150"/>
            <a:ext cx="5418297" cy="21717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1A4840D-AEA7-409B-8888-8DC8367CF1E6}"/>
              </a:ext>
            </a:extLst>
          </p:cNvPr>
          <p:cNvSpPr/>
          <p:nvPr/>
        </p:nvSpPr>
        <p:spPr>
          <a:xfrm>
            <a:off x="8598217" y="1987366"/>
            <a:ext cx="1241108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6CA1BF5-407C-4297-8BE8-0F213BE1C019}"/>
              </a:ext>
            </a:extLst>
          </p:cNvPr>
          <p:cNvCxnSpPr>
            <a:cxnSpLocks/>
            <a:stCxn id="12" idx="3"/>
            <a:endCxn id="29" idx="2"/>
          </p:cNvCxnSpPr>
          <p:nvPr/>
        </p:nvCxnSpPr>
        <p:spPr>
          <a:xfrm flipV="1">
            <a:off x="3800473" y="2724150"/>
            <a:ext cx="6843714" cy="272176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3B8E3A3-FD18-4C02-80E8-00429A46D702}"/>
              </a:ext>
            </a:extLst>
          </p:cNvPr>
          <p:cNvSpPr/>
          <p:nvPr/>
        </p:nvSpPr>
        <p:spPr>
          <a:xfrm>
            <a:off x="9896474" y="1987366"/>
            <a:ext cx="1495425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355E95-5E6B-49B9-B9DF-D72DD3A0CFD7}"/>
              </a:ext>
            </a:extLst>
          </p:cNvPr>
          <p:cNvSpPr/>
          <p:nvPr/>
        </p:nvSpPr>
        <p:spPr>
          <a:xfrm>
            <a:off x="11441428" y="1987366"/>
            <a:ext cx="483871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DDB708-A793-4A8D-B3B5-5207CF5F7E61}"/>
              </a:ext>
            </a:extLst>
          </p:cNvPr>
          <p:cNvCxnSpPr>
            <a:cxnSpLocks/>
            <a:stCxn id="13" idx="3"/>
            <a:endCxn id="30" idx="2"/>
          </p:cNvCxnSpPr>
          <p:nvPr/>
        </p:nvCxnSpPr>
        <p:spPr>
          <a:xfrm flipV="1">
            <a:off x="3800471" y="2724150"/>
            <a:ext cx="7882893" cy="325278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A47CDF02-EC5A-4038-B076-524166D12114}"/>
              </a:ext>
            </a:extLst>
          </p:cNvPr>
          <p:cNvSpPr/>
          <p:nvPr/>
        </p:nvSpPr>
        <p:spPr>
          <a:xfrm>
            <a:off x="9811129" y="1752600"/>
            <a:ext cx="390525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783784-D05E-41DA-8F74-F9459C445DE1}"/>
              </a:ext>
            </a:extLst>
          </p:cNvPr>
          <p:cNvSpPr/>
          <p:nvPr/>
        </p:nvSpPr>
        <p:spPr>
          <a:xfrm>
            <a:off x="5607844" y="1978016"/>
            <a:ext cx="364331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6A136BF-53F1-4923-B47D-F57B19C48A72}"/>
              </a:ext>
            </a:extLst>
          </p:cNvPr>
          <p:cNvSpPr/>
          <p:nvPr/>
        </p:nvSpPr>
        <p:spPr>
          <a:xfrm>
            <a:off x="4234338" y="1977841"/>
            <a:ext cx="1344931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865EB73-93D2-4B8F-833D-4336BF0237A5}"/>
              </a:ext>
            </a:extLst>
          </p:cNvPr>
          <p:cNvCxnSpPr>
            <a:stCxn id="47" idx="3"/>
          </p:cNvCxnSpPr>
          <p:nvPr/>
        </p:nvCxnSpPr>
        <p:spPr>
          <a:xfrm flipV="1">
            <a:off x="3800471" y="2723975"/>
            <a:ext cx="1973821" cy="5076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4878428-0FE8-40FE-8D36-5BAA62DC07F2}"/>
              </a:ext>
            </a:extLst>
          </p:cNvPr>
          <p:cNvSpPr txBox="1"/>
          <p:nvPr/>
        </p:nvSpPr>
        <p:spPr>
          <a:xfrm>
            <a:off x="6847581" y="555662"/>
            <a:ext cx="3048893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Layout</a:t>
            </a:r>
            <a:r>
              <a:rPr lang="en-CA" dirty="0"/>
              <a:t> Ribbon</a:t>
            </a:r>
          </a:p>
        </p:txBody>
      </p:sp>
    </p:spTree>
    <p:extLst>
      <p:ext uri="{BB962C8B-B14F-4D97-AF65-F5344CB8AC3E}">
        <p14:creationId xmlns:p14="http://schemas.microsoft.com/office/powerpoint/2010/main" val="22098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47" grpId="0" animBg="1"/>
      <p:bldP spid="52" grpId="0" animBg="1"/>
      <p:bldP spid="8" grpId="0" animBg="1"/>
      <p:bldP spid="16" grpId="0" animBg="1"/>
      <p:bldP spid="16" grpId="1" animBg="1"/>
      <p:bldP spid="20" grpId="0" animBg="1"/>
      <p:bldP spid="20" grpId="1" animBg="1"/>
      <p:bldP spid="26" grpId="0" animBg="1"/>
      <p:bldP spid="26" grpId="1" animBg="1"/>
      <p:bldP spid="29" grpId="0" animBg="1"/>
      <p:bldP spid="29" grpId="1" animBg="1"/>
      <p:bldP spid="3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40264B9-D236-4844-B531-331E85A34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762" y="1486383"/>
            <a:ext cx="7902978" cy="5295533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800099" y="3526866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DE55BE-6E9B-410B-B3AF-9739C47F8F81}"/>
              </a:ext>
            </a:extLst>
          </p:cNvPr>
          <p:cNvSpPr/>
          <p:nvPr/>
        </p:nvSpPr>
        <p:spPr>
          <a:xfrm>
            <a:off x="800099" y="4095750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E97754-AA7B-4DB8-BCDF-9FB812779307}"/>
              </a:ext>
            </a:extLst>
          </p:cNvPr>
          <p:cNvSpPr/>
          <p:nvPr/>
        </p:nvSpPr>
        <p:spPr>
          <a:xfrm>
            <a:off x="800099" y="4638675"/>
            <a:ext cx="3000375" cy="514349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8395C85-6BD1-4C7C-B9A2-65083EDFD67B}"/>
              </a:ext>
            </a:extLst>
          </p:cNvPr>
          <p:cNvSpPr/>
          <p:nvPr/>
        </p:nvSpPr>
        <p:spPr>
          <a:xfrm>
            <a:off x="800096" y="2976877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BB3CFE4-5487-4B61-953B-1AB1C7F6B1A7}"/>
              </a:ext>
            </a:extLst>
          </p:cNvPr>
          <p:cNvSpPr/>
          <p:nvPr/>
        </p:nvSpPr>
        <p:spPr>
          <a:xfrm>
            <a:off x="800096" y="2433951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2882A70-D7A4-4F54-A575-EB5D2CD7B14E}"/>
              </a:ext>
            </a:extLst>
          </p:cNvPr>
          <p:cNvCxnSpPr>
            <a:stCxn id="52" idx="3"/>
            <a:endCxn id="44" idx="1"/>
          </p:cNvCxnSpPr>
          <p:nvPr/>
        </p:nvCxnSpPr>
        <p:spPr>
          <a:xfrm flipV="1">
            <a:off x="3800471" y="2346233"/>
            <a:ext cx="414817" cy="3425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15D4869-A19A-416A-8F88-50CB33D749EB}"/>
              </a:ext>
            </a:extLst>
          </p:cNvPr>
          <p:cNvSpPr txBox="1"/>
          <p:nvPr/>
        </p:nvSpPr>
        <p:spPr>
          <a:xfrm>
            <a:off x="209550" y="767987"/>
            <a:ext cx="36576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four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209550" y="2085975"/>
            <a:ext cx="3657600" cy="31393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Format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Selecting parts of the chart to format that part.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the shape by choosing a style or individual elements.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WordArt styles or individual elements.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You can manage the objects on the spreadsheet from here.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Change the shape of the selected object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cxnSpLocks/>
            <a:stCxn id="9" idx="3"/>
            <a:endCxn id="16" idx="2"/>
          </p:cNvCxnSpPr>
          <p:nvPr/>
        </p:nvCxnSpPr>
        <p:spPr>
          <a:xfrm flipV="1">
            <a:off x="3800474" y="2714625"/>
            <a:ext cx="5007520" cy="106703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8354292" y="1977841"/>
            <a:ext cx="907404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3B3882-44AA-4C8E-AEE3-31D6210E7A49}"/>
              </a:ext>
            </a:extLst>
          </p:cNvPr>
          <p:cNvCxnSpPr>
            <a:cxnSpLocks/>
            <a:stCxn id="10" idx="3"/>
            <a:endCxn id="20" idx="2"/>
          </p:cNvCxnSpPr>
          <p:nvPr/>
        </p:nvCxnSpPr>
        <p:spPr>
          <a:xfrm flipV="1">
            <a:off x="3800474" y="2724150"/>
            <a:ext cx="6142932" cy="16263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F525A-752D-48A6-A69A-D2E163A2F140}"/>
              </a:ext>
            </a:extLst>
          </p:cNvPr>
          <p:cNvSpPr/>
          <p:nvPr/>
        </p:nvSpPr>
        <p:spPr>
          <a:xfrm>
            <a:off x="9275687" y="1987366"/>
            <a:ext cx="1335438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E4B2496-5BC1-4658-8ECA-BBA258754C84}"/>
              </a:ext>
            </a:extLst>
          </p:cNvPr>
          <p:cNvCxnSpPr>
            <a:cxnSpLocks/>
            <a:stCxn id="11" idx="3"/>
            <a:endCxn id="26" idx="2"/>
          </p:cNvCxnSpPr>
          <p:nvPr/>
        </p:nvCxnSpPr>
        <p:spPr>
          <a:xfrm flipV="1">
            <a:off x="3800474" y="2724150"/>
            <a:ext cx="7298627" cy="21717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1A4840D-AEA7-409B-8888-8DC8367CF1E6}"/>
              </a:ext>
            </a:extLst>
          </p:cNvPr>
          <p:cNvSpPr/>
          <p:nvPr/>
        </p:nvSpPr>
        <p:spPr>
          <a:xfrm>
            <a:off x="10644377" y="1987366"/>
            <a:ext cx="909448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47CDF02-EC5A-4038-B076-524166D12114}"/>
              </a:ext>
            </a:extLst>
          </p:cNvPr>
          <p:cNvSpPr/>
          <p:nvPr/>
        </p:nvSpPr>
        <p:spPr>
          <a:xfrm>
            <a:off x="10230229" y="1752600"/>
            <a:ext cx="390525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783784-D05E-41DA-8F74-F9459C445DE1}"/>
              </a:ext>
            </a:extLst>
          </p:cNvPr>
          <p:cNvSpPr/>
          <p:nvPr/>
        </p:nvSpPr>
        <p:spPr>
          <a:xfrm>
            <a:off x="5594466" y="1978016"/>
            <a:ext cx="2734888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6A136BF-53F1-4923-B47D-F57B19C48A72}"/>
              </a:ext>
            </a:extLst>
          </p:cNvPr>
          <p:cNvSpPr/>
          <p:nvPr/>
        </p:nvSpPr>
        <p:spPr>
          <a:xfrm>
            <a:off x="4215288" y="1977841"/>
            <a:ext cx="1344931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865EB73-93D2-4B8F-833D-4336BF0237A5}"/>
              </a:ext>
            </a:extLst>
          </p:cNvPr>
          <p:cNvCxnSpPr>
            <a:stCxn id="47" idx="3"/>
          </p:cNvCxnSpPr>
          <p:nvPr/>
        </p:nvCxnSpPr>
        <p:spPr>
          <a:xfrm flipV="1">
            <a:off x="3800471" y="2723975"/>
            <a:ext cx="1973821" cy="5076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182D576-64A6-45D9-B32B-2FD5BBC45F05}"/>
              </a:ext>
            </a:extLst>
          </p:cNvPr>
          <p:cNvSpPr txBox="1"/>
          <p:nvPr/>
        </p:nvSpPr>
        <p:spPr>
          <a:xfrm>
            <a:off x="6847581" y="555662"/>
            <a:ext cx="3105455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Format</a:t>
            </a:r>
            <a:r>
              <a:rPr lang="en-CA" dirty="0"/>
              <a:t> Ribbon</a:t>
            </a:r>
          </a:p>
        </p:txBody>
      </p:sp>
    </p:spTree>
    <p:extLst>
      <p:ext uri="{BB962C8B-B14F-4D97-AF65-F5344CB8AC3E}">
        <p14:creationId xmlns:p14="http://schemas.microsoft.com/office/powerpoint/2010/main" val="290073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47" grpId="0" animBg="1"/>
      <p:bldP spid="52" grpId="0" animBg="1"/>
      <p:bldP spid="8" grpId="0" animBg="1"/>
      <p:bldP spid="16" grpId="0" animBg="1"/>
      <p:bldP spid="16" grpId="1" animBg="1"/>
      <p:bldP spid="20" grpId="0" animBg="1"/>
      <p:bldP spid="20" grpId="1" animBg="1"/>
      <p:bldP spid="26" grpId="0" animBg="1"/>
      <p:bldP spid="26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D2E32C7-7FA5-460E-AC0E-8DD6855C6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389" y="1485711"/>
            <a:ext cx="7901381" cy="530036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6B4B09-E923-4FED-8A05-0FEDE538B151}"/>
              </a:ext>
            </a:extLst>
          </p:cNvPr>
          <p:cNvSpPr/>
          <p:nvPr/>
        </p:nvSpPr>
        <p:spPr>
          <a:xfrm>
            <a:off x="800099" y="3526866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8395C85-6BD1-4C7C-B9A2-65083EDFD67B}"/>
              </a:ext>
            </a:extLst>
          </p:cNvPr>
          <p:cNvSpPr/>
          <p:nvPr/>
        </p:nvSpPr>
        <p:spPr>
          <a:xfrm>
            <a:off x="800096" y="2976877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BB3CFE4-5487-4B61-953B-1AB1C7F6B1A7}"/>
              </a:ext>
            </a:extLst>
          </p:cNvPr>
          <p:cNvSpPr/>
          <p:nvPr/>
        </p:nvSpPr>
        <p:spPr>
          <a:xfrm>
            <a:off x="800096" y="2433951"/>
            <a:ext cx="3000375" cy="50958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2882A70-D7A4-4F54-A575-EB5D2CD7B14E}"/>
              </a:ext>
            </a:extLst>
          </p:cNvPr>
          <p:cNvCxnSpPr>
            <a:cxnSpLocks/>
            <a:stCxn id="52" idx="3"/>
            <a:endCxn id="44" idx="1"/>
          </p:cNvCxnSpPr>
          <p:nvPr/>
        </p:nvCxnSpPr>
        <p:spPr>
          <a:xfrm flipV="1">
            <a:off x="3800471" y="2346233"/>
            <a:ext cx="421918" cy="3425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15D4869-A19A-416A-8F88-50CB33D749EB}"/>
              </a:ext>
            </a:extLst>
          </p:cNvPr>
          <p:cNvSpPr txBox="1"/>
          <p:nvPr/>
        </p:nvSpPr>
        <p:spPr>
          <a:xfrm>
            <a:off x="209550" y="767987"/>
            <a:ext cx="36576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four </a:t>
            </a:r>
            <a:r>
              <a:rPr lang="en-CA" b="1" i="1" dirty="0">
                <a:solidFill>
                  <a:srgbClr val="00B050"/>
                </a:solidFill>
              </a:rPr>
              <a:t>PivotChart Tools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contextual ribbons that will help us adjust the chart so that it presents the data more clearly.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530-5A87-40C1-A1D9-E9ED2C7AE8F1}"/>
              </a:ext>
            </a:extLst>
          </p:cNvPr>
          <p:cNvSpPr txBox="1"/>
          <p:nvPr/>
        </p:nvSpPr>
        <p:spPr>
          <a:xfrm>
            <a:off x="209550" y="2085975"/>
            <a:ext cx="3657600" cy="20313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Format</a:t>
            </a:r>
            <a:r>
              <a:rPr lang="en-CA" dirty="0"/>
              <a:t> ribbon deals with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Active Field</a:t>
            </a:r>
            <a:r>
              <a:rPr lang="en-CA" dirty="0"/>
              <a:t> appears in the </a:t>
            </a:r>
            <a:r>
              <a:rPr lang="en-CA" i="1" dirty="0"/>
              <a:t>Legend Fields </a:t>
            </a:r>
            <a:r>
              <a:rPr lang="en-CA" dirty="0"/>
              <a:t>box.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Insert slicer, refresh the data  or clear the filters.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Toggle on or off the </a:t>
            </a:r>
            <a:r>
              <a:rPr lang="en-CA" b="1" i="1" dirty="0"/>
              <a:t>Fields List</a:t>
            </a:r>
            <a:r>
              <a:rPr lang="en-CA" dirty="0"/>
              <a:t> or selected </a:t>
            </a:r>
            <a:r>
              <a:rPr lang="en-CA" b="1" i="1" dirty="0"/>
              <a:t>Field Buttons</a:t>
            </a:r>
            <a:r>
              <a:rPr lang="en-CA" dirty="0"/>
              <a:t>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101D54-F2A1-485D-8F3D-6D24FE3EFD77}"/>
              </a:ext>
            </a:extLst>
          </p:cNvPr>
          <p:cNvCxnSpPr>
            <a:cxnSpLocks/>
            <a:stCxn id="9" idx="3"/>
            <a:endCxn id="16" idx="2"/>
          </p:cNvCxnSpPr>
          <p:nvPr/>
        </p:nvCxnSpPr>
        <p:spPr>
          <a:xfrm flipV="1">
            <a:off x="3800474" y="2714625"/>
            <a:ext cx="4104930" cy="106703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1431D-1E06-4C90-A4A4-71EB341058C7}"/>
              </a:ext>
            </a:extLst>
          </p:cNvPr>
          <p:cNvSpPr/>
          <p:nvPr/>
        </p:nvSpPr>
        <p:spPr>
          <a:xfrm>
            <a:off x="7448204" y="1977841"/>
            <a:ext cx="914400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47CDF02-EC5A-4038-B076-524166D12114}"/>
              </a:ext>
            </a:extLst>
          </p:cNvPr>
          <p:cNvSpPr/>
          <p:nvPr/>
        </p:nvSpPr>
        <p:spPr>
          <a:xfrm>
            <a:off x="10662489" y="1752600"/>
            <a:ext cx="390525" cy="2071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A783784-D05E-41DA-8F74-F9459C445DE1}"/>
              </a:ext>
            </a:extLst>
          </p:cNvPr>
          <p:cNvSpPr/>
          <p:nvPr/>
        </p:nvSpPr>
        <p:spPr>
          <a:xfrm>
            <a:off x="6234544" y="1978016"/>
            <a:ext cx="1188721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6A136BF-53F1-4923-B47D-F57B19C48A72}"/>
              </a:ext>
            </a:extLst>
          </p:cNvPr>
          <p:cNvSpPr/>
          <p:nvPr/>
        </p:nvSpPr>
        <p:spPr>
          <a:xfrm>
            <a:off x="4222389" y="1977841"/>
            <a:ext cx="1987220" cy="73678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865EB73-93D2-4B8F-833D-4336BF0237A5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3800471" y="2722084"/>
            <a:ext cx="3047110" cy="5095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182D576-64A6-45D9-B32B-2FD5BBC45F05}"/>
              </a:ext>
            </a:extLst>
          </p:cNvPr>
          <p:cNvSpPr txBox="1"/>
          <p:nvPr/>
        </p:nvSpPr>
        <p:spPr>
          <a:xfrm>
            <a:off x="6847581" y="555662"/>
            <a:ext cx="3105455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PivotChart </a:t>
            </a:r>
            <a:r>
              <a:rPr lang="en-CA" b="1" i="1" dirty="0"/>
              <a:t>Analysis</a:t>
            </a:r>
            <a:r>
              <a:rPr lang="en-CA" dirty="0"/>
              <a:t> Ribbon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5040404-29A1-4F7A-A01D-83FB15F97989}"/>
              </a:ext>
            </a:extLst>
          </p:cNvPr>
          <p:cNvCxnSpPr/>
          <p:nvPr/>
        </p:nvCxnSpPr>
        <p:spPr>
          <a:xfrm>
            <a:off x="3800471" y="2688745"/>
            <a:ext cx="7438336" cy="27810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76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7" grpId="0" animBg="1"/>
      <p:bldP spid="52" grpId="0" animBg="1"/>
      <p:bldP spid="8" grpId="0" animBg="1"/>
      <p:bldP spid="16" grpId="0" animBg="1"/>
      <p:bldP spid="16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951B30-24C6-4C4E-A68B-9B3AFF4C0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760" y="1486382"/>
            <a:ext cx="7902979" cy="5295533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Now to adjust the </a:t>
            </a:r>
            <a:r>
              <a:rPr lang="en-CA" b="1" i="1" dirty="0"/>
              <a:t>Bar Chart</a:t>
            </a:r>
            <a:r>
              <a:rPr lang="en-CA" dirty="0"/>
              <a:t> so it better represents the data.</a:t>
            </a:r>
          </a:p>
          <a:p>
            <a:r>
              <a:rPr lang="en-CA" dirty="0"/>
              <a:t>Switch the X and Y axis.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A0A953-95FE-40EB-9262-95C68E913A9B}"/>
              </a:ext>
            </a:extLst>
          </p:cNvPr>
          <p:cNvSpPr txBox="1"/>
          <p:nvPr/>
        </p:nvSpPr>
        <p:spPr>
          <a:xfrm>
            <a:off x="1200150" y="1209675"/>
            <a:ext cx="278129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Design</a:t>
            </a:r>
            <a:r>
              <a:rPr lang="en-CA" dirty="0"/>
              <a:t> ribbon.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694AD7E-5860-4F82-BC54-B063EA5A32E4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3981449" y="1394341"/>
            <a:ext cx="5381626" cy="46795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8BDA02D-9543-4F54-A86E-D4CCA097E46F}"/>
              </a:ext>
            </a:extLst>
          </p:cNvPr>
          <p:cNvSpPr/>
          <p:nvPr/>
        </p:nvSpPr>
        <p:spPr>
          <a:xfrm>
            <a:off x="9363075" y="1754148"/>
            <a:ext cx="419100" cy="21628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C7E4F-6185-4F65-9279-88AC10381DAE}"/>
              </a:ext>
            </a:extLst>
          </p:cNvPr>
          <p:cNvSpPr txBox="1"/>
          <p:nvPr/>
        </p:nvSpPr>
        <p:spPr>
          <a:xfrm>
            <a:off x="1200150" y="1970436"/>
            <a:ext cx="278129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Switch Row/Column</a:t>
            </a:r>
            <a:r>
              <a:rPr lang="en-CA" dirty="0"/>
              <a:t> command. 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C3EBA57-1C30-4831-9030-AADA5786017B}"/>
              </a:ext>
            </a:extLst>
          </p:cNvPr>
          <p:cNvCxnSpPr>
            <a:cxnSpLocks/>
            <a:stCxn id="12" idx="3"/>
            <a:endCxn id="20" idx="1"/>
          </p:cNvCxnSpPr>
          <p:nvPr/>
        </p:nvCxnSpPr>
        <p:spPr>
          <a:xfrm flipV="1">
            <a:off x="3981449" y="2280618"/>
            <a:ext cx="1304926" cy="1298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59CC030C-C9CC-4DE0-BD2A-B5DF49D1A296}"/>
              </a:ext>
            </a:extLst>
          </p:cNvPr>
          <p:cNvSpPr/>
          <p:nvPr/>
        </p:nvSpPr>
        <p:spPr>
          <a:xfrm>
            <a:off x="5286375" y="1970436"/>
            <a:ext cx="676275" cy="62036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9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10" grpId="0" animBg="1"/>
      <p:bldP spid="10" grpId="1" animBg="1"/>
      <p:bldP spid="12" grpId="0" animBg="1"/>
      <p:bldP spid="20" grpId="0" animBg="1"/>
      <p:bldP spid="20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284DAE-EB6C-478A-8B89-973FB8891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760" y="1472431"/>
            <a:ext cx="7886581" cy="52904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257175" y="1295400"/>
            <a:ext cx="36957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C25ED-918E-4848-BBE1-4B96D1E87213}"/>
              </a:ext>
            </a:extLst>
          </p:cNvPr>
          <p:cNvSpPr txBox="1"/>
          <p:nvPr/>
        </p:nvSpPr>
        <p:spPr>
          <a:xfrm>
            <a:off x="257175" y="2790825"/>
            <a:ext cx="369570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We could see the whole legend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FD7D144-1291-46B7-ABF4-D7A1B417E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900" y="1472432"/>
            <a:ext cx="7886581" cy="52998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B87BBFD-2C85-4E1A-8EDA-65C85A0CD93F}"/>
              </a:ext>
            </a:extLst>
          </p:cNvPr>
          <p:cNvSpPr/>
          <p:nvPr/>
        </p:nvSpPr>
        <p:spPr>
          <a:xfrm>
            <a:off x="4505325" y="3524250"/>
            <a:ext cx="5162550" cy="25527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2E3E5AB-0E5D-4CD0-8F97-EEC67DD8ECC3}"/>
              </a:ext>
            </a:extLst>
          </p:cNvPr>
          <p:cNvCxnSpPr>
            <a:stCxn id="11" idx="3"/>
          </p:cNvCxnSpPr>
          <p:nvPr/>
        </p:nvCxnSpPr>
        <p:spPr>
          <a:xfrm>
            <a:off x="3952875" y="2975491"/>
            <a:ext cx="552450" cy="5487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45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 animBg="1"/>
      <p:bldP spid="11" grpId="0" animBg="1"/>
      <p:bldP spid="15" grpId="0" animBg="1"/>
      <p:bldP spid="15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FD7D144-1291-46B7-ABF4-D7A1B417E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900" y="1472432"/>
            <a:ext cx="7886581" cy="52998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257175" y="1295400"/>
            <a:ext cx="36957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C25ED-918E-4848-BBE1-4B96D1E87213}"/>
              </a:ext>
            </a:extLst>
          </p:cNvPr>
          <p:cNvSpPr txBox="1"/>
          <p:nvPr/>
        </p:nvSpPr>
        <p:spPr>
          <a:xfrm>
            <a:off x="257175" y="2790825"/>
            <a:ext cx="369570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We could see the whole legend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FED894-D7FB-4E8D-856E-1CB999682ECE}"/>
              </a:ext>
            </a:extLst>
          </p:cNvPr>
          <p:cNvSpPr txBox="1"/>
          <p:nvPr/>
        </p:nvSpPr>
        <p:spPr>
          <a:xfrm>
            <a:off x="257175" y="3450029"/>
            <a:ext cx="369056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2. Had values assigned to the bars in the chart.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0281EF-EC1F-481A-9DED-106603DDC0A1}"/>
              </a:ext>
            </a:extLst>
          </p:cNvPr>
          <p:cNvSpPr txBox="1"/>
          <p:nvPr/>
        </p:nvSpPr>
        <p:spPr>
          <a:xfrm>
            <a:off x="257175" y="4095750"/>
            <a:ext cx="369056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Select the </a:t>
            </a:r>
            <a:r>
              <a:rPr lang="en-CA" b="1" i="1" dirty="0"/>
              <a:t>Data Labels</a:t>
            </a:r>
            <a:r>
              <a:rPr lang="en-CA" dirty="0"/>
              <a:t> menu.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9159C5A-16F4-4AC3-8D46-9B65F04358FA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3947735" y="2352675"/>
            <a:ext cx="2815015" cy="192774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554240D-96D1-4424-A9B8-16B8BA5818A4}"/>
              </a:ext>
            </a:extLst>
          </p:cNvPr>
          <p:cNvSpPr/>
          <p:nvPr/>
        </p:nvSpPr>
        <p:spPr>
          <a:xfrm>
            <a:off x="6753225" y="2190750"/>
            <a:ext cx="876300" cy="1524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14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3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FD7D144-1291-46B7-ABF4-D7A1B417E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900" y="1472432"/>
            <a:ext cx="7886581" cy="52998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257175" y="1295400"/>
            <a:ext cx="36957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C25ED-918E-4848-BBE1-4B96D1E87213}"/>
              </a:ext>
            </a:extLst>
          </p:cNvPr>
          <p:cNvSpPr txBox="1"/>
          <p:nvPr/>
        </p:nvSpPr>
        <p:spPr>
          <a:xfrm>
            <a:off x="257175" y="2790825"/>
            <a:ext cx="369570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We could see the whole legend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FED894-D7FB-4E8D-856E-1CB999682ECE}"/>
              </a:ext>
            </a:extLst>
          </p:cNvPr>
          <p:cNvSpPr txBox="1"/>
          <p:nvPr/>
        </p:nvSpPr>
        <p:spPr>
          <a:xfrm>
            <a:off x="257175" y="3450029"/>
            <a:ext cx="369056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2. Had values assigned to the bars in the chart.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0281EF-EC1F-481A-9DED-106603DDC0A1}"/>
              </a:ext>
            </a:extLst>
          </p:cNvPr>
          <p:cNvSpPr txBox="1"/>
          <p:nvPr/>
        </p:nvSpPr>
        <p:spPr>
          <a:xfrm>
            <a:off x="257175" y="4095750"/>
            <a:ext cx="369056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Select the </a:t>
            </a:r>
            <a:r>
              <a:rPr lang="en-CA" b="1" i="1" dirty="0"/>
              <a:t>Data Labels</a:t>
            </a:r>
            <a:r>
              <a:rPr lang="en-CA" dirty="0"/>
              <a:t> menu.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10639A-D55F-43C5-8B87-2C93D20E3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08" y="2178268"/>
            <a:ext cx="2050868" cy="24521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450467-85C3-4F32-8B66-5749C2ED81A3}"/>
              </a:ext>
            </a:extLst>
          </p:cNvPr>
          <p:cNvSpPr txBox="1"/>
          <p:nvPr/>
        </p:nvSpPr>
        <p:spPr>
          <a:xfrm>
            <a:off x="257175" y="4800600"/>
            <a:ext cx="369056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Select </a:t>
            </a:r>
            <a:r>
              <a:rPr lang="en-CA" b="1" i="1" dirty="0"/>
              <a:t>More Data Label Options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27A7C4C-816C-44B2-979E-DAF2429CBDBF}"/>
              </a:ext>
            </a:extLst>
          </p:cNvPr>
          <p:cNvCxnSpPr>
            <a:stCxn id="8" idx="3"/>
          </p:cNvCxnSpPr>
          <p:nvPr/>
        </p:nvCxnSpPr>
        <p:spPr>
          <a:xfrm flipV="1">
            <a:off x="3947735" y="4514850"/>
            <a:ext cx="2862640" cy="4704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BEE82DD-A09A-413F-86F5-5DA6C8822BAC}"/>
              </a:ext>
            </a:extLst>
          </p:cNvPr>
          <p:cNvSpPr/>
          <p:nvPr/>
        </p:nvSpPr>
        <p:spPr>
          <a:xfrm>
            <a:off x="6778808" y="4404289"/>
            <a:ext cx="2050868" cy="22610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19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FD7D144-1291-46B7-ABF4-D7A1B417E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900" y="1472432"/>
            <a:ext cx="7886581" cy="52998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257175" y="1295400"/>
            <a:ext cx="36957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C25ED-918E-4848-BBE1-4B96D1E87213}"/>
              </a:ext>
            </a:extLst>
          </p:cNvPr>
          <p:cNvSpPr txBox="1"/>
          <p:nvPr/>
        </p:nvSpPr>
        <p:spPr>
          <a:xfrm>
            <a:off x="257175" y="2790825"/>
            <a:ext cx="369570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We could see the whole legend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FED894-D7FB-4E8D-856E-1CB999682ECE}"/>
              </a:ext>
            </a:extLst>
          </p:cNvPr>
          <p:cNvSpPr txBox="1"/>
          <p:nvPr/>
        </p:nvSpPr>
        <p:spPr>
          <a:xfrm>
            <a:off x="257175" y="3450029"/>
            <a:ext cx="369056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2. Had values assigned to the bars in the chart.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0281EF-EC1F-481A-9DED-106603DDC0A1}"/>
              </a:ext>
            </a:extLst>
          </p:cNvPr>
          <p:cNvSpPr txBox="1"/>
          <p:nvPr/>
        </p:nvSpPr>
        <p:spPr>
          <a:xfrm>
            <a:off x="257175" y="4095750"/>
            <a:ext cx="369056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Select the </a:t>
            </a:r>
            <a:r>
              <a:rPr lang="en-CA" b="1" i="1" dirty="0"/>
              <a:t>Data Labels</a:t>
            </a:r>
            <a:r>
              <a:rPr lang="en-CA" dirty="0"/>
              <a:t> menu.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3F2B4B-08F9-4DAE-B094-DBE82A365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488" y="1779840"/>
            <a:ext cx="4365727" cy="48618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C2F35F-747E-4A42-BB79-B314A2146B90}"/>
              </a:ext>
            </a:extLst>
          </p:cNvPr>
          <p:cNvSpPr txBox="1"/>
          <p:nvPr/>
        </p:nvSpPr>
        <p:spPr>
          <a:xfrm>
            <a:off x="257175" y="4731187"/>
            <a:ext cx="369056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dialog that appears work with the …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DD80B44-5AB3-47F8-ADFF-0819439D3CA2}"/>
              </a:ext>
            </a:extLst>
          </p:cNvPr>
          <p:cNvCxnSpPr>
            <a:stCxn id="9" idx="3"/>
          </p:cNvCxnSpPr>
          <p:nvPr/>
        </p:nvCxnSpPr>
        <p:spPr>
          <a:xfrm flipV="1">
            <a:off x="3947735" y="4465082"/>
            <a:ext cx="1693753" cy="58927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B08DA81-0C97-45FD-9A73-EC74E9A587CD}"/>
              </a:ext>
            </a:extLst>
          </p:cNvPr>
          <p:cNvSpPr txBox="1"/>
          <p:nvPr/>
        </p:nvSpPr>
        <p:spPr>
          <a:xfrm>
            <a:off x="257175" y="5377518"/>
            <a:ext cx="369056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Label Options </a:t>
            </a:r>
            <a:r>
              <a:rPr lang="en-CA" dirty="0"/>
              <a:t>– Positions for each data point label ...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1EAAEA0-8D30-4457-9482-EC980A7BABA3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3947735" y="3857625"/>
            <a:ext cx="2681665" cy="18430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4889D87F-1D3C-44EA-9945-3E748EE5FED1}"/>
              </a:ext>
            </a:extLst>
          </p:cNvPr>
          <p:cNvSpPr/>
          <p:nvPr/>
        </p:nvSpPr>
        <p:spPr>
          <a:xfrm>
            <a:off x="6696075" y="3469079"/>
            <a:ext cx="381000" cy="788596"/>
          </a:xfrm>
          <a:prstGeom prst="lef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C4FEFA3E-FD17-4788-9F8E-F7F6F7156AD1}"/>
              </a:ext>
            </a:extLst>
          </p:cNvPr>
          <p:cNvSpPr/>
          <p:nvPr/>
        </p:nvSpPr>
        <p:spPr>
          <a:xfrm>
            <a:off x="1514475" y="6023849"/>
            <a:ext cx="1685925" cy="834151"/>
          </a:xfrm>
          <a:prstGeom prst="downArrow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solidFill>
                  <a:schemeClr val="tx1"/>
                </a:solidFill>
              </a:rPr>
              <a:t>and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3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21" grpId="0" animBg="1"/>
      <p:bldP spid="2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FD7D144-1291-46B7-ABF4-D7A1B417E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900" y="1472432"/>
            <a:ext cx="7886581" cy="52998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120417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column chart now displays the field </a:t>
            </a:r>
            <a:r>
              <a:rPr lang="en-CA" b="1" i="1" dirty="0"/>
              <a:t>Sex</a:t>
            </a:r>
            <a:r>
              <a:rPr lang="en-CA" dirty="0"/>
              <a:t> along the bottom on the Axis and </a:t>
            </a:r>
            <a:r>
              <a:rPr lang="en-CA" b="1" i="1" dirty="0"/>
              <a:t>Smoking</a:t>
            </a:r>
            <a:r>
              <a:rPr lang="en-CA" dirty="0"/>
              <a:t> field in the Legend.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B2A797-E05F-4FE3-9DB3-A7EF64958198}"/>
              </a:ext>
            </a:extLst>
          </p:cNvPr>
          <p:cNvSpPr txBox="1"/>
          <p:nvPr/>
        </p:nvSpPr>
        <p:spPr>
          <a:xfrm>
            <a:off x="257175" y="1295400"/>
            <a:ext cx="369570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the column chart shows the comparison of smoking data between female and males, the chart even would look even better if …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C25ED-918E-4848-BBE1-4B96D1E87213}"/>
              </a:ext>
            </a:extLst>
          </p:cNvPr>
          <p:cNvSpPr txBox="1"/>
          <p:nvPr/>
        </p:nvSpPr>
        <p:spPr>
          <a:xfrm>
            <a:off x="257175" y="2790825"/>
            <a:ext cx="369570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We could see the whole legend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FED894-D7FB-4E8D-856E-1CB999682ECE}"/>
              </a:ext>
            </a:extLst>
          </p:cNvPr>
          <p:cNvSpPr txBox="1"/>
          <p:nvPr/>
        </p:nvSpPr>
        <p:spPr>
          <a:xfrm>
            <a:off x="257175" y="3450029"/>
            <a:ext cx="369056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2. Had values assigned to the bars in the chart.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0281EF-EC1F-481A-9DED-106603DDC0A1}"/>
              </a:ext>
            </a:extLst>
          </p:cNvPr>
          <p:cNvSpPr txBox="1"/>
          <p:nvPr/>
        </p:nvSpPr>
        <p:spPr>
          <a:xfrm>
            <a:off x="257175" y="4095750"/>
            <a:ext cx="369056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Select the </a:t>
            </a:r>
            <a:r>
              <a:rPr lang="en-CA" b="1" i="1" dirty="0"/>
              <a:t>Data Labels</a:t>
            </a:r>
            <a:r>
              <a:rPr lang="en-CA" dirty="0"/>
              <a:t> menu.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B8C2C0-16A9-417E-A98F-AED362A9A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487" y="1768944"/>
            <a:ext cx="4365728" cy="486183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A99D0F5-F2E5-4156-BB17-3F91A2CA2EDE}"/>
              </a:ext>
            </a:extLst>
          </p:cNvPr>
          <p:cNvSpPr txBox="1"/>
          <p:nvPr/>
        </p:nvSpPr>
        <p:spPr>
          <a:xfrm>
            <a:off x="257175" y="4731187"/>
            <a:ext cx="369056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dialog that appears work with the …</a:t>
            </a:r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300C4C-70A3-4793-A57D-1896D3236178}"/>
              </a:ext>
            </a:extLst>
          </p:cNvPr>
          <p:cNvSpPr txBox="1"/>
          <p:nvPr/>
        </p:nvSpPr>
        <p:spPr>
          <a:xfrm>
            <a:off x="257175" y="5377518"/>
            <a:ext cx="369056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b="1" i="1" dirty="0"/>
              <a:t>Alignment – Text Layout</a:t>
            </a:r>
            <a:endParaRPr lang="en-CA" dirty="0"/>
          </a:p>
          <a:p>
            <a:pPr algn="r"/>
            <a:r>
              <a:rPr lang="en-CA" dirty="0"/>
              <a:t>of each data label.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2FB5838-4EEA-425C-A729-F8B09A6BA14F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3947735" y="2905125"/>
            <a:ext cx="2643565" cy="27955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 Brace 11">
            <a:extLst>
              <a:ext uri="{FF2B5EF4-FFF2-40B4-BE49-F238E27FC236}">
                <a16:creationId xmlns:a16="http://schemas.microsoft.com/office/drawing/2014/main" id="{0569912A-AD42-4580-9D4E-1B9CE31578A2}"/>
              </a:ext>
            </a:extLst>
          </p:cNvPr>
          <p:cNvSpPr/>
          <p:nvPr/>
        </p:nvSpPr>
        <p:spPr>
          <a:xfrm>
            <a:off x="6677025" y="2571750"/>
            <a:ext cx="466725" cy="685800"/>
          </a:xfrm>
          <a:prstGeom prst="lef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D3D77CFE-A78D-411B-8F42-9369DA745300}"/>
              </a:ext>
            </a:extLst>
          </p:cNvPr>
          <p:cNvSpPr/>
          <p:nvPr/>
        </p:nvSpPr>
        <p:spPr>
          <a:xfrm>
            <a:off x="619125" y="6023849"/>
            <a:ext cx="3000375" cy="834151"/>
          </a:xfrm>
          <a:prstGeom prst="downArrow">
            <a:avLst>
              <a:gd name="adj1" fmla="val 50000"/>
              <a:gd name="adj2" fmla="val 51142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Until you get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12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2" grpId="0" animBg="1"/>
      <p:bldP spid="2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51D6E2D-AE1D-47CC-A58B-8556EEC0B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850" y="1462791"/>
            <a:ext cx="7886581" cy="52904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 – Bar Chart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71BD8F-8F62-44A4-9AD9-F023347E5747}"/>
              </a:ext>
            </a:extLst>
          </p:cNvPr>
          <p:cNvSpPr txBox="1"/>
          <p:nvPr/>
        </p:nvSpPr>
        <p:spPr>
          <a:xfrm>
            <a:off x="5131416" y="518172"/>
            <a:ext cx="6051665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final result should look like the image below.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6755D0-7AC2-46F4-A5E1-B95130648684}"/>
              </a:ext>
            </a:extLst>
          </p:cNvPr>
          <p:cNvSpPr txBox="1"/>
          <p:nvPr/>
        </p:nvSpPr>
        <p:spPr>
          <a:xfrm>
            <a:off x="113568" y="887504"/>
            <a:ext cx="3896455" cy="6463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Since we have two data sets, male &amp; female, we can make doughnut chart.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DED1C4-86DD-4A29-B50F-327F2E03AE16}"/>
              </a:ext>
            </a:extLst>
          </p:cNvPr>
          <p:cNvSpPr txBox="1"/>
          <p:nvPr/>
        </p:nvSpPr>
        <p:spPr>
          <a:xfrm>
            <a:off x="113569" y="2420914"/>
            <a:ext cx="3896456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tab of the </a:t>
            </a:r>
            <a:r>
              <a:rPr lang="en-CA" b="1" i="1" dirty="0"/>
              <a:t>Insert </a:t>
            </a:r>
            <a:r>
              <a:rPr lang="en-CA" dirty="0"/>
              <a:t>ribbon.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188A15-9C0D-4F85-A1C7-62644170C89D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4010025" y="1971676"/>
            <a:ext cx="1190625" cy="63390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8334133-608F-4F4A-91BF-4B768197E234}"/>
              </a:ext>
            </a:extLst>
          </p:cNvPr>
          <p:cNvSpPr txBox="1"/>
          <p:nvPr/>
        </p:nvSpPr>
        <p:spPr>
          <a:xfrm>
            <a:off x="113569" y="3095625"/>
            <a:ext cx="3896455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Doughnut</a:t>
            </a:r>
            <a:r>
              <a:rPr lang="en-CA" dirty="0"/>
              <a:t> from </a:t>
            </a:r>
            <a:r>
              <a:rPr lang="en-CA" b="1" i="1" dirty="0"/>
              <a:t>Other Charts</a:t>
            </a:r>
            <a:r>
              <a:rPr lang="en-CA" dirty="0"/>
              <a:t> 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65BEF24-37DF-42E7-A73C-E24CB78E2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693" y="2369834"/>
            <a:ext cx="2058971" cy="3792842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AB2B607-4E83-45A5-AC63-ED333657DDE4}"/>
              </a:ext>
            </a:extLst>
          </p:cNvPr>
          <p:cNvCxnSpPr>
            <a:stCxn id="19" idx="3"/>
          </p:cNvCxnSpPr>
          <p:nvPr/>
        </p:nvCxnSpPr>
        <p:spPr>
          <a:xfrm>
            <a:off x="4010024" y="3280291"/>
            <a:ext cx="3829051" cy="107263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393875F-AA45-4E0D-8E04-49E8C8D11749}"/>
              </a:ext>
            </a:extLst>
          </p:cNvPr>
          <p:cNvCxnSpPr>
            <a:stCxn id="19" idx="3"/>
          </p:cNvCxnSpPr>
          <p:nvPr/>
        </p:nvCxnSpPr>
        <p:spPr>
          <a:xfrm flipV="1">
            <a:off x="4010024" y="2481755"/>
            <a:ext cx="3739669" cy="79853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2B88C72-1B69-4213-8FAB-9F914CB2FA27}"/>
              </a:ext>
            </a:extLst>
          </p:cNvPr>
          <p:cNvSpPr txBox="1"/>
          <p:nvPr/>
        </p:nvSpPr>
        <p:spPr>
          <a:xfrm>
            <a:off x="674630" y="1798407"/>
            <a:ext cx="277433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FF000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Be sure to select the chart. </a:t>
            </a:r>
          </a:p>
        </p:txBody>
      </p:sp>
    </p:spTree>
    <p:extLst>
      <p:ext uri="{BB962C8B-B14F-4D97-AF65-F5344CB8AC3E}">
        <p14:creationId xmlns:p14="http://schemas.microsoft.com/office/powerpoint/2010/main" val="330121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9" grpId="0" animBg="1"/>
      <p:bldP spid="3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7479AB-4F31-403E-A54A-03D3F6CD7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895" y="1462789"/>
            <a:ext cx="7886581" cy="52904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2079AA-69BF-41AA-9930-E4F3BD4BB47F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0F970F-6A54-46D8-AD49-818ACB48692A}"/>
              </a:ext>
            </a:extLst>
          </p:cNvPr>
          <p:cNvSpPr txBox="1"/>
          <p:nvPr/>
        </p:nvSpPr>
        <p:spPr>
          <a:xfrm>
            <a:off x="6096000" y="451497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doughnut does not look too appealing, so we will need to adjust it into two rings, not seven.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D42C74-CE34-433C-B45C-E16C28523393}"/>
              </a:ext>
            </a:extLst>
          </p:cNvPr>
          <p:cNvSpPr txBox="1"/>
          <p:nvPr/>
        </p:nvSpPr>
        <p:spPr>
          <a:xfrm>
            <a:off x="347309" y="1139624"/>
            <a:ext cx="346269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That is accomplished by switching the X and Y axis back again.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B5910-8B11-428B-AC8F-EAD6E1D2283E}"/>
              </a:ext>
            </a:extLst>
          </p:cNvPr>
          <p:cNvSpPr txBox="1"/>
          <p:nvPr/>
        </p:nvSpPr>
        <p:spPr>
          <a:xfrm>
            <a:off x="347308" y="2133600"/>
            <a:ext cx="363414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Design</a:t>
            </a:r>
            <a:r>
              <a:rPr lang="en-CA" dirty="0"/>
              <a:t> ribbon click on the </a:t>
            </a:r>
            <a:r>
              <a:rPr lang="en-CA" b="1" i="1" dirty="0"/>
              <a:t>Switch Row/Column</a:t>
            </a:r>
            <a:r>
              <a:rPr lang="en-CA" dirty="0"/>
              <a:t>. 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BA8A622-719D-46BD-9326-53FC017E48E0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3981449" y="2133600"/>
            <a:ext cx="1314451" cy="3231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7CD585C-943F-49ED-911B-CFFEAACBF2D9}"/>
              </a:ext>
            </a:extLst>
          </p:cNvPr>
          <p:cNvSpPr/>
          <p:nvPr/>
        </p:nvSpPr>
        <p:spPr>
          <a:xfrm>
            <a:off x="5295900" y="1971675"/>
            <a:ext cx="666750" cy="6000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15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2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218CB4-BB8F-4A39-9B43-8A016B1A5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370" y="1466042"/>
            <a:ext cx="7886581" cy="52904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2079AA-69BF-41AA-9930-E4F3BD4BB47F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0F970F-6A54-46D8-AD49-818ACB48692A}"/>
              </a:ext>
            </a:extLst>
          </p:cNvPr>
          <p:cNvSpPr txBox="1"/>
          <p:nvPr/>
        </p:nvSpPr>
        <p:spPr>
          <a:xfrm>
            <a:off x="6096000" y="451497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doughnut does not look too appealing, so we will need to adjust it into two rings, not seven.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D42C74-CE34-433C-B45C-E16C28523393}"/>
              </a:ext>
            </a:extLst>
          </p:cNvPr>
          <p:cNvSpPr txBox="1"/>
          <p:nvPr/>
        </p:nvSpPr>
        <p:spPr>
          <a:xfrm>
            <a:off x="347309" y="1139624"/>
            <a:ext cx="346269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That is accomplished by switching the X and Y axis back again.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B5910-8B11-428B-AC8F-EAD6E1D2283E}"/>
              </a:ext>
            </a:extLst>
          </p:cNvPr>
          <p:cNvSpPr txBox="1"/>
          <p:nvPr/>
        </p:nvSpPr>
        <p:spPr>
          <a:xfrm>
            <a:off x="347308" y="2133600"/>
            <a:ext cx="363414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rearrange the doughnut, legend, and data labels to too like …</a:t>
            </a:r>
            <a:endParaRPr lang="en-GB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75F579E3-3074-435C-9EC8-E079A8ACE205}"/>
              </a:ext>
            </a:extLst>
          </p:cNvPr>
          <p:cNvSpPr/>
          <p:nvPr/>
        </p:nvSpPr>
        <p:spPr>
          <a:xfrm>
            <a:off x="1247775" y="2779930"/>
            <a:ext cx="1924050" cy="4078069"/>
          </a:xfrm>
          <a:prstGeom prst="downArrow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61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CE6DB7-110A-443D-8726-42AC9104A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370" y="1472808"/>
            <a:ext cx="7862296" cy="52741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38F910-32C4-452D-BCEF-0CC2AC5107E5}"/>
              </a:ext>
            </a:extLst>
          </p:cNvPr>
          <p:cNvSpPr txBox="1"/>
          <p:nvPr/>
        </p:nvSpPr>
        <p:spPr>
          <a:xfrm>
            <a:off x="6096000" y="451497"/>
            <a:ext cx="5087081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With a bit of adjustment to the doughnut chart, it is now more readable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D83078-CF21-40B5-B808-362108C38DE6}"/>
              </a:ext>
            </a:extLst>
          </p:cNvPr>
          <p:cNvSpPr txBox="1"/>
          <p:nvPr/>
        </p:nvSpPr>
        <p:spPr>
          <a:xfrm>
            <a:off x="185384" y="278213"/>
            <a:ext cx="4729516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Working with the Pivot Table </a:t>
            </a:r>
            <a:r>
              <a:rPr lang="en-CA"/>
              <a:t>– Doughnut Chart</a:t>
            </a:r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E57C87-71DF-4A45-9AA9-68A54E193994}"/>
              </a:ext>
            </a:extLst>
          </p:cNvPr>
          <p:cNvSpPr txBox="1"/>
          <p:nvPr/>
        </p:nvSpPr>
        <p:spPr>
          <a:xfrm>
            <a:off x="1035667" y="1200150"/>
            <a:ext cx="2133600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 did the following to this doughnut chart: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3D434-45C1-4658-AB51-45DAA37AF3FD}"/>
              </a:ext>
            </a:extLst>
          </p:cNvPr>
          <p:cNvSpPr txBox="1"/>
          <p:nvPr/>
        </p:nvSpPr>
        <p:spPr>
          <a:xfrm>
            <a:off x="185384" y="1846481"/>
            <a:ext cx="383416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Resized it larger to accommodate the text.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C13B45-4E25-4380-9D2F-FC73A0D5C976}"/>
              </a:ext>
            </a:extLst>
          </p:cNvPr>
          <p:cNvSpPr txBox="1"/>
          <p:nvPr/>
        </p:nvSpPr>
        <p:spPr>
          <a:xfrm>
            <a:off x="185384" y="2492812"/>
            <a:ext cx="383416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Shrunk the doughnut hole size to increase the size of the rings.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3B281-76A7-4DDE-A0DB-54BB4A16EE69}"/>
              </a:ext>
            </a:extLst>
          </p:cNvPr>
          <p:cNvSpPr txBox="1"/>
          <p:nvPr/>
        </p:nvSpPr>
        <p:spPr>
          <a:xfrm>
            <a:off x="185384" y="3139143"/>
            <a:ext cx="383416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Added data labels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A8A2C-92F1-4811-B5CC-BA72427428AA}"/>
              </a:ext>
            </a:extLst>
          </p:cNvPr>
          <p:cNvSpPr txBox="1"/>
          <p:nvPr/>
        </p:nvSpPr>
        <p:spPr>
          <a:xfrm>
            <a:off x="182826" y="3505617"/>
            <a:ext cx="3834166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Added the series name to the outside doughnut, Male, because there is more room.</a:t>
            </a:r>
            <a:r>
              <a:rPr lang="en-GB" dirty="0"/>
              <a:t> No need for adding the label to the inside doughnut.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40000A-92B5-42FF-A63E-72BA29B9E575}"/>
              </a:ext>
            </a:extLst>
          </p:cNvPr>
          <p:cNvSpPr txBox="1"/>
          <p:nvPr/>
        </p:nvSpPr>
        <p:spPr>
          <a:xfrm>
            <a:off x="182826" y="4982945"/>
            <a:ext cx="3834166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Adjusted the positioning of each individual label so that it can be best read.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BE70DF-080E-4472-91C8-4E091356543D}"/>
              </a:ext>
            </a:extLst>
          </p:cNvPr>
          <p:cNvSpPr txBox="1"/>
          <p:nvPr/>
        </p:nvSpPr>
        <p:spPr>
          <a:xfrm>
            <a:off x="981075" y="6100619"/>
            <a:ext cx="2324100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C00000">
                <a:alpha val="6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Can you make your chart look the same?</a:t>
            </a:r>
          </a:p>
        </p:txBody>
      </p:sp>
    </p:spTree>
    <p:extLst>
      <p:ext uri="{BB962C8B-B14F-4D97-AF65-F5344CB8AC3E}">
        <p14:creationId xmlns:p14="http://schemas.microsoft.com/office/powerpoint/2010/main" val="13565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EE920E-D150-443C-A36C-63EA68B35EBC}"/>
              </a:ext>
            </a:extLst>
          </p:cNvPr>
          <p:cNvSpPr txBox="1"/>
          <p:nvPr/>
        </p:nvSpPr>
        <p:spPr>
          <a:xfrm>
            <a:off x="609599" y="19682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Preamble and Definitions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E12D2E-9A0A-4618-84C8-4C2EAA643BC4}"/>
              </a:ext>
            </a:extLst>
          </p:cNvPr>
          <p:cNvSpPr txBox="1"/>
          <p:nvPr/>
        </p:nvSpPr>
        <p:spPr>
          <a:xfrm>
            <a:off x="609599" y="259755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Downloading and Opening the Exercise File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5C3C1F-9228-43FA-94BF-25F538C818AE}"/>
              </a:ext>
            </a:extLst>
          </p:cNvPr>
          <p:cNvSpPr txBox="1"/>
          <p:nvPr/>
        </p:nvSpPr>
        <p:spPr>
          <a:xfrm>
            <a:off x="633412" y="322683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Creating a Pivot Table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E1194D-49C1-44B6-B417-0D4530397FC0}"/>
              </a:ext>
            </a:extLst>
          </p:cNvPr>
          <p:cNvSpPr txBox="1"/>
          <p:nvPr/>
        </p:nvSpPr>
        <p:spPr>
          <a:xfrm>
            <a:off x="604838" y="385610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Pivot Chart Anatomy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168CAE-A6ED-497A-B3BC-9E202A36F269}"/>
              </a:ext>
            </a:extLst>
          </p:cNvPr>
          <p:cNvSpPr txBox="1"/>
          <p:nvPr/>
        </p:nvSpPr>
        <p:spPr>
          <a:xfrm>
            <a:off x="6648448" y="19682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the Pivot Table – Bar Chart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2383BB-6F48-46C6-BBD6-5DBCA69DAE77}"/>
              </a:ext>
            </a:extLst>
          </p:cNvPr>
          <p:cNvSpPr txBox="1"/>
          <p:nvPr/>
        </p:nvSpPr>
        <p:spPr>
          <a:xfrm>
            <a:off x="6648449" y="2597559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Placing Data Fields and Filtering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24AA0D-DC32-49D1-A32B-795CAE77ABA4}"/>
              </a:ext>
            </a:extLst>
          </p:cNvPr>
          <p:cNvSpPr txBox="1"/>
          <p:nvPr/>
        </p:nvSpPr>
        <p:spPr>
          <a:xfrm>
            <a:off x="6643687" y="3502311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/>
              <a:t>Working with the Pivot Tables</a:t>
            </a:r>
          </a:p>
          <a:p>
            <a:pPr algn="ctr"/>
            <a:r>
              <a:rPr lang="en-CA"/>
              <a:t>The Bar Chart</a:t>
            </a:r>
            <a:endParaRPr lang="en-CA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09CD3F-6F21-425C-AE92-9EDDEC778130}"/>
              </a:ext>
            </a:extLst>
          </p:cNvPr>
          <p:cNvSpPr txBox="1"/>
          <p:nvPr/>
        </p:nvSpPr>
        <p:spPr>
          <a:xfrm>
            <a:off x="6643687" y="4407063"/>
            <a:ext cx="481965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Pivot Tables</a:t>
            </a:r>
          </a:p>
          <a:p>
            <a:pPr algn="ctr"/>
            <a:r>
              <a:rPr lang="en-CA" dirty="0"/>
              <a:t>The Doughnut Chart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E5233D-040C-4E45-97C0-C5E3DD457963}"/>
</file>

<file path=customXml/itemProps2.xml><?xml version="1.0" encoding="utf-8"?>
<ds:datastoreItem xmlns:ds="http://schemas.openxmlformats.org/officeDocument/2006/customXml" ds:itemID="{D4CDCFA0-129D-452E-8126-B7076249A7DD}"/>
</file>

<file path=customXml/itemProps3.xml><?xml version="1.0" encoding="utf-8"?>
<ds:datastoreItem xmlns:ds="http://schemas.openxmlformats.org/officeDocument/2006/customXml" ds:itemID="{38A935B4-79A9-4407-BD7D-FCBF5574779D}"/>
</file>

<file path=docProps/app.xml><?xml version="1.0" encoding="utf-8"?>
<Properties xmlns="http://schemas.openxmlformats.org/officeDocument/2006/extended-properties" xmlns:vt="http://schemas.openxmlformats.org/officeDocument/2006/docPropsVTypes">
  <TotalTime>62812</TotalTime>
  <Words>3345</Words>
  <Application>Microsoft Office PowerPoint</Application>
  <PresentationFormat>Widescreen</PresentationFormat>
  <Paragraphs>341</Paragraphs>
  <Slides>53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873</cp:revision>
  <dcterms:created xsi:type="dcterms:W3CDTF">2017-09-29T13:57:00Z</dcterms:created>
  <dcterms:modified xsi:type="dcterms:W3CDTF">2020-08-05T15:07:57Z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24900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