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23.xml" ContentType="application/vnd.openxmlformats-officedocument.presentationml.slide+xml"/>
  <Override PartName="/ppt/slides/slide25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34.xml" ContentType="application/vnd.openxmlformats-officedocument.presentationml.slide+xml"/>
  <Override PartName="/ppt/slides/slide24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3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58" r:id="rId3"/>
    <p:sldId id="404" r:id="rId4"/>
    <p:sldId id="267" r:id="rId5"/>
    <p:sldId id="256" r:id="rId6"/>
    <p:sldId id="405" r:id="rId7"/>
    <p:sldId id="406" r:id="rId8"/>
    <p:sldId id="266" r:id="rId9"/>
    <p:sldId id="407" r:id="rId10"/>
    <p:sldId id="264" r:id="rId11"/>
    <p:sldId id="263" r:id="rId12"/>
    <p:sldId id="408" r:id="rId13"/>
    <p:sldId id="265" r:id="rId14"/>
    <p:sldId id="259" r:id="rId15"/>
    <p:sldId id="385" r:id="rId16"/>
    <p:sldId id="375" r:id="rId17"/>
    <p:sldId id="369" r:id="rId18"/>
    <p:sldId id="386" r:id="rId19"/>
    <p:sldId id="388" r:id="rId20"/>
    <p:sldId id="387" r:id="rId21"/>
    <p:sldId id="370" r:id="rId22"/>
    <p:sldId id="402" r:id="rId23"/>
    <p:sldId id="372" r:id="rId24"/>
    <p:sldId id="389" r:id="rId25"/>
    <p:sldId id="395" r:id="rId26"/>
    <p:sldId id="373" r:id="rId27"/>
    <p:sldId id="374" r:id="rId28"/>
    <p:sldId id="390" r:id="rId29"/>
    <p:sldId id="391" r:id="rId30"/>
    <p:sldId id="392" r:id="rId31"/>
    <p:sldId id="399" r:id="rId32"/>
    <p:sldId id="401" r:id="rId33"/>
    <p:sldId id="400" r:id="rId34"/>
    <p:sldId id="393" r:id="rId35"/>
    <p:sldId id="376" r:id="rId36"/>
    <p:sldId id="396" r:id="rId37"/>
    <p:sldId id="377" r:id="rId38"/>
    <p:sldId id="403" r:id="rId39"/>
    <p:sldId id="378" r:id="rId40"/>
    <p:sldId id="350" r:id="rId41"/>
    <p:sldId id="260" r:id="rId42"/>
    <p:sldId id="26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9E00"/>
    <a:srgbClr val="479795"/>
    <a:srgbClr val="7072CA"/>
    <a:srgbClr val="E5FFE1"/>
    <a:srgbClr val="C8FFC1"/>
    <a:srgbClr val="FCE7D8"/>
    <a:srgbClr val="F8CEB2"/>
    <a:srgbClr val="FBE0CD"/>
    <a:srgbClr val="F8CAAA"/>
    <a:srgbClr val="FFD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43" autoAdjust="0"/>
    <p:restoredTop sz="94673" autoAdjust="0"/>
  </p:normalViewPr>
  <p:slideViewPr>
    <p:cSldViewPr snapToGrid="0">
      <p:cViewPr varScale="1">
        <p:scale>
          <a:sx n="105" d="100"/>
          <a:sy n="105" d="100"/>
        </p:scale>
        <p:origin x="12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customXml" Target="../customXml/item3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7040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0492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Have them follow along in the functions dialog box if they have a computer in front</a:t>
            </a:r>
            <a:r>
              <a:rPr lang="en-CA" baseline="0" dirty="0"/>
              <a:t> of them.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B4764-E2B1-415F-A249-17837E286A38}" type="slidenum">
              <a:rPr lang="en-CA" smtClean="0"/>
              <a:t>36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0854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-115078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73583" y="208001"/>
            <a:ext cx="6047943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70000" lnSpcReduction="2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Excel 2010 Formulas &amp; Data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296" y="1246935"/>
            <a:ext cx="1418516" cy="1418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40387" y="3025321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Advanced Level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7224" y="26731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What is the direction for this course.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7224" y="33024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Ribbons &amp; the Commands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52463" y="39316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Some Relevant Definitions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2463" y="45609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Connecting to MS Access Data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52462" y="518884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Importing CSV Data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2462" y="581334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Database Function &amp; an Exercise in Using Them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53213" y="26731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Sorting, Filtering and Restricting the Data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653213" y="33024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Categories of Functions Provided By Excel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53213" y="3931682"/>
            <a:ext cx="4819651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Exercise in Using: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2" name="Rectangle 1"/>
          <p:cNvSpPr/>
          <p:nvPr/>
        </p:nvSpPr>
        <p:spPr>
          <a:xfrm>
            <a:off x="6705600" y="4246630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Information Functions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05600" y="4506571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Logical Functions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05600" y="4772374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Math Functions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05600" y="5049982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Statistical Functions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05600" y="5321096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Text Functions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12" grpId="0" animBg="1"/>
      <p:bldP spid="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44"/>
          <p:cNvSpPr/>
          <p:nvPr/>
        </p:nvSpPr>
        <p:spPr>
          <a:xfrm>
            <a:off x="1245242" y="4456376"/>
            <a:ext cx="7312161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2652711" y="628247"/>
            <a:ext cx="780574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2652710" y="971911"/>
            <a:ext cx="286226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1885949" y="1279396"/>
            <a:ext cx="4448175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1885949" y="1575395"/>
            <a:ext cx="8029576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ounded Rectangle 34"/>
          <p:cNvSpPr/>
          <p:nvPr/>
        </p:nvSpPr>
        <p:spPr>
          <a:xfrm>
            <a:off x="1885949" y="1862266"/>
            <a:ext cx="4648201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ounded Rectangle 35"/>
          <p:cNvSpPr/>
          <p:nvPr/>
        </p:nvSpPr>
        <p:spPr>
          <a:xfrm>
            <a:off x="742950" y="3267074"/>
            <a:ext cx="3695700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1245244" y="3646432"/>
            <a:ext cx="7312160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1245243" y="4019245"/>
            <a:ext cx="7312161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3652136" y="98384"/>
            <a:ext cx="4361607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0325" y="553895"/>
            <a:ext cx="821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 will be assuming you have a basic knowledge Excel: navigation, screen layout,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0324" y="893182"/>
            <a:ext cx="303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You must know the following: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9731" y="2504805"/>
            <a:ext cx="10848971" cy="400110"/>
          </a:xfrm>
          <a:prstGeom prst="rect">
            <a:avLst/>
          </a:prstGeom>
          <a:solidFill>
            <a:srgbClr val="FFD1D1"/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effectLst/>
              </a:rPr>
              <a:t>Our </a:t>
            </a:r>
            <a:r>
              <a:rPr lang="en-CA" sz="2000" b="1" i="1" dirty="0">
                <a:effectLst/>
              </a:rPr>
              <a:t>goal</a:t>
            </a:r>
            <a:r>
              <a:rPr lang="en-CA" sz="2000" dirty="0">
                <a:effectLst/>
              </a:rPr>
              <a:t> is to </a:t>
            </a:r>
            <a:r>
              <a:rPr lang="en-CA" sz="2000" dirty="0"/>
              <a:t>import data and then use Excel provided functions to the data in our formula.</a:t>
            </a:r>
            <a:endParaRPr lang="en-CA" sz="2000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731" y="3206928"/>
            <a:ext cx="391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To accomplish our goal we will have 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199" y="3576260"/>
            <a:ext cx="793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dirty="0"/>
              <a:t>Learn how to connect to an outside source of data and to import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3945592"/>
            <a:ext cx="793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Know how to use the appropriate function(s) on the data to achieve our goal.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6525" y="1204178"/>
            <a:ext cx="950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AutoNum type="arabicPeriod"/>
            </a:pPr>
            <a:r>
              <a:rPr lang="en-CA" dirty="0"/>
              <a:t>What are ribbons both regular and contextual.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6525" y="1505240"/>
            <a:ext cx="9572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rabicPeriod" startAt="2"/>
            </a:pPr>
            <a:r>
              <a:rPr lang="en-CA" dirty="0"/>
              <a:t>What are spreadsheets, how to navigate them, and how do you create more of them.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4482" y="1794792"/>
            <a:ext cx="992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What is a dialog box and what is a window pane.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6525" y="548520"/>
            <a:ext cx="165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Assumption 1</a:t>
            </a:r>
            <a:r>
              <a:rPr lang="en-CA" dirty="0"/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51295" y="900539"/>
            <a:ext cx="155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Assumption 2</a:t>
            </a:r>
            <a:r>
              <a:rPr lang="en-CA" dirty="0"/>
              <a:t>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38199" y="4380084"/>
            <a:ext cx="793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Learn how to step through our formula(s) and troubleshoot possible issues.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9732" y="4885585"/>
            <a:ext cx="1787244" cy="400110"/>
          </a:xfrm>
          <a:prstGeom prst="rect">
            <a:avLst/>
          </a:prstGeom>
          <a:solidFill>
            <a:srgbClr val="FFD1D1"/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effectLst/>
              </a:defRPr>
            </a:lvl1pPr>
          </a:lstStyle>
          <a:p>
            <a:r>
              <a:rPr lang="en-CA" dirty="0">
                <a:solidFill>
                  <a:srgbClr val="00B050"/>
                </a:solidFill>
              </a:rPr>
              <a:t>Definitions</a:t>
            </a:r>
            <a:r>
              <a:rPr lang="en-CA" dirty="0"/>
              <a:t>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9624" y="5439583"/>
            <a:ext cx="1079182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Formula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– A formula is a mathematical expression telling Excel what mathematical operation(s) to perform upon</a:t>
            </a:r>
          </a:p>
          <a:p>
            <a:pPr marL="990600"/>
            <a:r>
              <a:rPr lang="en-CA" dirty="0"/>
              <a:t>specific value(s).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09624" y="6178247"/>
            <a:ext cx="1079182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Function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– A function is a predefined formula available in Excel.  All you need to do is plug in the appropriate data.</a:t>
            </a:r>
          </a:p>
        </p:txBody>
      </p:sp>
    </p:spTree>
    <p:extLst>
      <p:ext uri="{BB962C8B-B14F-4D97-AF65-F5344CB8AC3E}">
        <p14:creationId xmlns:p14="http://schemas.microsoft.com/office/powerpoint/2010/main" val="132592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" grpId="0" animBg="1"/>
      <p:bldP spid="5" grpId="1" animBg="1"/>
      <p:bldP spid="6" grpId="0"/>
      <p:bldP spid="7" grpId="0"/>
      <p:bldP spid="8" grpId="0" animBg="1"/>
      <p:bldP spid="8" grpId="1" animBg="1"/>
      <p:bldP spid="9" grpId="0"/>
      <p:bldP spid="10" grpId="0"/>
      <p:bldP spid="11" grpId="0"/>
      <p:bldP spid="12" grpId="0"/>
      <p:bldP spid="14" grpId="0"/>
      <p:bldP spid="15" grpId="0"/>
      <p:bldP spid="29" grpId="0"/>
      <p:bldP spid="29" grpId="1"/>
      <p:bldP spid="30" grpId="0"/>
      <p:bldP spid="30" grpId="1"/>
      <p:bldP spid="44" grpId="0"/>
      <p:bldP spid="2" grpId="0" animBg="1"/>
      <p:bldP spid="2" grpId="1" animBg="1"/>
      <p:bldP spid="3" grpId="0" animBg="1"/>
      <p:bldP spid="4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95574" y="1695450"/>
            <a:ext cx="7019925" cy="3164282"/>
          </a:xfrm>
          <a:prstGeom prst="rect">
            <a:avLst/>
          </a:prstGeom>
          <a:solidFill>
            <a:srgbClr val="C8FFC1"/>
          </a:solidFill>
          <a:effectLst>
            <a:glow rad="101600">
              <a:srgbClr val="FF0000">
                <a:alpha val="40000"/>
              </a:srgbClr>
            </a:glow>
            <a:softEdge rad="88900"/>
          </a:effectLst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en-CA" sz="2400" b="1" dirty="0">
                <a:solidFill>
                  <a:srgbClr val="C00000"/>
                </a:solidFill>
              </a:rPr>
              <a:t>Important Caveat</a:t>
            </a:r>
          </a:p>
          <a:p>
            <a:endParaRPr lang="en-CA" b="1" dirty="0">
              <a:solidFill>
                <a:srgbClr val="C00000"/>
              </a:solidFill>
            </a:endParaRPr>
          </a:p>
          <a:p>
            <a:pPr algn="ctr"/>
            <a:r>
              <a:rPr lang="en-CA" sz="2000" dirty="0"/>
              <a:t>The data we are going to use and the correlation between that data is not necessarily an accurate health data comparison.</a:t>
            </a:r>
          </a:p>
          <a:p>
            <a:pPr algn="ctr"/>
            <a:endParaRPr lang="en-CA" sz="2000" dirty="0"/>
          </a:p>
          <a:p>
            <a:pPr algn="ctr"/>
            <a:r>
              <a:rPr lang="en-CA" sz="2000" dirty="0"/>
              <a:t>It is the </a:t>
            </a:r>
            <a:r>
              <a:rPr lang="en-CA" sz="2000" b="1" i="1" dirty="0"/>
              <a:t>methodology</a:t>
            </a:r>
            <a:r>
              <a:rPr lang="en-CA" sz="2000" dirty="0"/>
              <a:t> of connecting to a database, importing data, restricting the data so that it is usable, and using Excel functions to pull data from those two sources to produce a result that is the intended purpose of this course.</a:t>
            </a:r>
          </a:p>
        </p:txBody>
      </p:sp>
    </p:spTree>
    <p:extLst>
      <p:ext uri="{BB962C8B-B14F-4D97-AF65-F5344CB8AC3E}">
        <p14:creationId xmlns:p14="http://schemas.microsoft.com/office/powerpoint/2010/main" val="78367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2838450" y="5429250"/>
            <a:ext cx="5010150" cy="228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1738312" y="5710133"/>
            <a:ext cx="9215438" cy="50969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899752" y="207034"/>
            <a:ext cx="10287719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First we will need to go through the methods for connecting and/or importing data. – </a:t>
            </a:r>
            <a:r>
              <a:rPr lang="en-CA" b="1" i="1" dirty="0"/>
              <a:t>Get External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774810"/>
            <a:ext cx="10058400" cy="15869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5401" y="2539165"/>
            <a:ext cx="3048000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</a:t>
            </a:r>
            <a:r>
              <a:rPr lang="en-CA" b="1" i="1" dirty="0"/>
              <a:t>Get External Data</a:t>
            </a:r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2361777"/>
            <a:ext cx="3100389" cy="947960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5" idx="1"/>
          </p:cNvCxnSpPr>
          <p:nvPr/>
        </p:nvCxnSpPr>
        <p:spPr>
          <a:xfrm flipH="1" flipV="1">
            <a:off x="1800227" y="1485901"/>
            <a:ext cx="3305174" cy="123793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24" y="1358203"/>
            <a:ext cx="792900" cy="9997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4350" y="3409950"/>
            <a:ext cx="1120140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From Access</a:t>
            </a:r>
            <a:r>
              <a:rPr lang="en-CA" dirty="0"/>
              <a:t> – Access is a relational database application provided in the professional version of MS Office.  This</a:t>
            </a:r>
          </a:p>
          <a:p>
            <a:pPr marL="1343025"/>
            <a:r>
              <a:rPr lang="en-CA" dirty="0"/>
              <a:t> option allows you to connect to an Access database and pull its’ data to use in your Excel formula.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57274" y="2357947"/>
            <a:ext cx="428625" cy="78530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514350" y="4238625"/>
            <a:ext cx="1120140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From Web</a:t>
            </a:r>
            <a:r>
              <a:rPr lang="en-CA" dirty="0"/>
              <a:t> – Imports the contents of the webpage.  Be cognisant of the copyright of the data you are importing.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33524" y="2357947"/>
            <a:ext cx="428625" cy="78530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514350" y="4790301"/>
            <a:ext cx="11201400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From Text </a:t>
            </a:r>
            <a:r>
              <a:rPr lang="en-CA" dirty="0"/>
              <a:t>– Import text from a file.  This text is separated by a delimiter.</a:t>
            </a:r>
          </a:p>
          <a:p>
            <a:pPr marL="1162050"/>
            <a:endParaRPr lang="en-CA" b="1" dirty="0">
              <a:solidFill>
                <a:srgbClr val="00B050"/>
              </a:solidFill>
            </a:endParaRPr>
          </a:p>
          <a:p>
            <a:pPr marL="1162050"/>
            <a:r>
              <a:rPr lang="en-CA" b="1" dirty="0">
                <a:solidFill>
                  <a:srgbClr val="00B050"/>
                </a:solidFill>
              </a:rPr>
              <a:t>Definition</a:t>
            </a:r>
            <a:r>
              <a:rPr lang="en-CA" dirty="0"/>
              <a:t>:  A </a:t>
            </a:r>
            <a:r>
              <a:rPr lang="en-CA" b="1" i="1" dirty="0">
                <a:solidFill>
                  <a:srgbClr val="00B050"/>
                </a:solidFill>
              </a:rPr>
              <a:t>delimiter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is a character that separates data values.</a:t>
            </a:r>
          </a:p>
          <a:p>
            <a:pPr marL="1162050"/>
            <a:r>
              <a:rPr lang="en-CA" dirty="0"/>
              <a:t>Typically data in a text file is delimited by a comma or a tab character and each new row of data is delimited by the carriage return character.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009774" y="2357947"/>
            <a:ext cx="428625" cy="78530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" grpId="0" animBg="1"/>
      <p:bldP spid="5" grpId="0" animBg="1"/>
      <p:bldP spid="13" grpId="0" animBg="1"/>
      <p:bldP spid="14" grpId="0" animBg="1"/>
      <p:bldP spid="14" grpId="1" animBg="1"/>
      <p:bldP spid="15" grpId="0" animBg="1"/>
      <p:bldP spid="17" grpId="0" animBg="1"/>
      <p:bldP spid="17" grpId="1" animBg="1"/>
      <p:bldP spid="18" grpId="0" animBg="1"/>
      <p:bldP spid="21" grpId="0" animBg="1"/>
      <p:bldP spid="2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043611" y="2941506"/>
            <a:ext cx="5824539" cy="84944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6596061" y="4027356"/>
            <a:ext cx="5272089" cy="554169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5367336" y="4917612"/>
            <a:ext cx="6500814" cy="105456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5367336" y="6240808"/>
            <a:ext cx="6500814" cy="554169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899752" y="207034"/>
            <a:ext cx="10287719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First we will need to go through the methods for connecting and/or importing data. – </a:t>
            </a:r>
            <a:r>
              <a:rPr lang="en-CA" b="1" i="1" dirty="0"/>
              <a:t>Get External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774810"/>
            <a:ext cx="10058400" cy="15869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2361777"/>
            <a:ext cx="3100389" cy="9479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24" y="1358203"/>
            <a:ext cx="792900" cy="9997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00525" y="2466975"/>
            <a:ext cx="7810500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From Other Sources</a:t>
            </a:r>
            <a:endParaRPr lang="en-CA" dirty="0"/>
          </a:p>
        </p:txBody>
      </p:sp>
      <p:sp>
        <p:nvSpPr>
          <p:cNvPr id="14" name="Rectangle 13"/>
          <p:cNvSpPr/>
          <p:nvPr/>
        </p:nvSpPr>
        <p:spPr>
          <a:xfrm>
            <a:off x="2476499" y="2357947"/>
            <a:ext cx="685801" cy="78530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3" y="3108507"/>
            <a:ext cx="4089114" cy="25867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0525" y="2905125"/>
            <a:ext cx="7810500" cy="39703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From SQL Server</a:t>
            </a:r>
            <a:r>
              <a:rPr lang="en-CA" dirty="0"/>
              <a:t> – With the proper connection, database, table(s), and field(s)</a:t>
            </a:r>
          </a:p>
          <a:p>
            <a:pPr marL="1790700"/>
            <a:r>
              <a:rPr lang="en-CA" dirty="0"/>
              <a:t>information you can pull data from an SQL (</a:t>
            </a:r>
            <a:r>
              <a:rPr lang="en-CA" b="1" dirty="0"/>
              <a:t>S</a:t>
            </a:r>
            <a:r>
              <a:rPr lang="en-CA" dirty="0"/>
              <a:t>tructured </a:t>
            </a:r>
            <a:r>
              <a:rPr lang="en-CA" b="1" dirty="0"/>
              <a:t>Q</a:t>
            </a:r>
            <a:r>
              <a:rPr lang="en-CA" dirty="0"/>
              <a:t>uery </a:t>
            </a:r>
            <a:r>
              <a:rPr lang="en-CA" b="1" dirty="0"/>
              <a:t>L</a:t>
            </a:r>
            <a:r>
              <a:rPr lang="en-CA" dirty="0"/>
              <a:t>anguage) server.</a:t>
            </a:r>
          </a:p>
          <a:p>
            <a:endParaRPr lang="en-CA" dirty="0"/>
          </a:p>
          <a:p>
            <a:r>
              <a:rPr lang="en-CA" b="1" i="1" dirty="0"/>
              <a:t>From Analysis Services</a:t>
            </a:r>
            <a:r>
              <a:rPr lang="en-CA" dirty="0"/>
              <a:t> – From an SQL server, this data is represented as</a:t>
            </a:r>
          </a:p>
          <a:p>
            <a:pPr marL="2419350"/>
            <a:r>
              <a:rPr lang="en-CA" dirty="0"/>
              <a:t>data cube.</a:t>
            </a:r>
          </a:p>
          <a:p>
            <a:pPr marL="2333625"/>
            <a:endParaRPr lang="en-CA" dirty="0"/>
          </a:p>
          <a:p>
            <a:r>
              <a:rPr lang="en-CA" b="1" dirty="0">
                <a:solidFill>
                  <a:srgbClr val="00B050"/>
                </a:solidFill>
              </a:rPr>
              <a:t>Definition</a:t>
            </a:r>
            <a:r>
              <a:rPr lang="en-CA" dirty="0"/>
              <a:t>:  A </a:t>
            </a:r>
            <a:r>
              <a:rPr lang="en-CA" b="1" dirty="0">
                <a:solidFill>
                  <a:srgbClr val="00B050"/>
                </a:solidFill>
              </a:rPr>
              <a:t>data cube</a:t>
            </a:r>
            <a:r>
              <a:rPr lang="en-CA" dirty="0"/>
              <a:t> is the data structure provided by an </a:t>
            </a:r>
            <a:r>
              <a:rPr lang="en-CA" b="1" dirty="0"/>
              <a:t>S</a:t>
            </a:r>
            <a:r>
              <a:rPr lang="en-CA" dirty="0"/>
              <a:t>QL </a:t>
            </a:r>
            <a:r>
              <a:rPr lang="en-CA" b="1" dirty="0"/>
              <a:t>S</a:t>
            </a:r>
            <a:r>
              <a:rPr lang="en-CA" dirty="0"/>
              <a:t>erver </a:t>
            </a:r>
            <a:r>
              <a:rPr lang="en-CA" b="1" dirty="0"/>
              <a:t>A</a:t>
            </a:r>
            <a:r>
              <a:rPr lang="en-CA" dirty="0"/>
              <a:t>nalysis</a:t>
            </a:r>
          </a:p>
          <a:p>
            <a:pPr marL="1162050"/>
            <a:r>
              <a:rPr lang="en-CA" b="1" dirty="0"/>
              <a:t>S</a:t>
            </a:r>
            <a:r>
              <a:rPr lang="en-CA" dirty="0"/>
              <a:t>ervice (SSAS) data server which provides users with rapid access searchable data from any data point in the cube. This is the next software evolution of databases after relational databases.</a:t>
            </a:r>
          </a:p>
          <a:p>
            <a:endParaRPr lang="en-CA" dirty="0"/>
          </a:p>
          <a:p>
            <a:pPr marL="1162050"/>
            <a:r>
              <a:rPr lang="en-CA" dirty="0"/>
              <a:t>This allows the user to present the data in the cube from multiple perspectives.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3788" y="3137082"/>
            <a:ext cx="3993862" cy="4824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/>
          <p:cNvSpPr/>
          <p:nvPr/>
        </p:nvSpPr>
        <p:spPr>
          <a:xfrm>
            <a:off x="63790" y="3648075"/>
            <a:ext cx="3993862" cy="4824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091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2" grpId="0" animBg="1"/>
      <p:bldP spid="23" grpId="0" animBg="1"/>
      <p:bldP spid="24" grpId="0" animBg="1"/>
      <p:bldP spid="13" grpId="0"/>
      <p:bldP spid="14" grpId="0" animBg="1"/>
      <p:bldP spid="14" grpId="1" animBg="1"/>
      <p:bldP spid="6" grpId="0" animBg="1"/>
      <p:bldP spid="9" grpId="0" animBg="1"/>
      <p:bldP spid="9" grpId="1" animBg="1"/>
      <p:bldP spid="25" grpId="0" animBg="1"/>
      <p:bldP spid="2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629149" y="2990851"/>
            <a:ext cx="7286626" cy="1047750"/>
            <a:chOff x="4629149" y="2990850"/>
            <a:chExt cx="7286626" cy="1095375"/>
          </a:xfrm>
        </p:grpSpPr>
        <p:sp>
          <p:nvSpPr>
            <p:cNvPr id="5" name="Rounded Rectangle 4"/>
            <p:cNvSpPr/>
            <p:nvPr/>
          </p:nvSpPr>
          <p:spPr>
            <a:xfrm>
              <a:off x="6638925" y="2990850"/>
              <a:ext cx="5276850" cy="238125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629149" y="3226155"/>
              <a:ext cx="7286625" cy="860070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905375" y="4875996"/>
            <a:ext cx="7010399" cy="810429"/>
            <a:chOff x="4905375" y="2990850"/>
            <a:chExt cx="7010399" cy="810429"/>
          </a:xfrm>
        </p:grpSpPr>
        <p:sp>
          <p:nvSpPr>
            <p:cNvPr id="20" name="Rounded Rectangle 19"/>
            <p:cNvSpPr/>
            <p:nvPr/>
          </p:nvSpPr>
          <p:spPr>
            <a:xfrm>
              <a:off x="6143625" y="2990850"/>
              <a:ext cx="5772149" cy="238125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905375" y="3226155"/>
              <a:ext cx="7010399" cy="575124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905375" y="5736193"/>
            <a:ext cx="7010399" cy="1048763"/>
            <a:chOff x="4905375" y="2752516"/>
            <a:chExt cx="7010399" cy="1048763"/>
          </a:xfrm>
        </p:grpSpPr>
        <p:sp>
          <p:nvSpPr>
            <p:cNvPr id="27" name="Rounded Rectangle 26"/>
            <p:cNvSpPr/>
            <p:nvPr/>
          </p:nvSpPr>
          <p:spPr>
            <a:xfrm>
              <a:off x="5838825" y="2752516"/>
              <a:ext cx="6076949" cy="238125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4905375" y="2990641"/>
              <a:ext cx="7010399" cy="810638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200525" y="2905125"/>
            <a:ext cx="7810500" cy="39703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From XML Data Import</a:t>
            </a:r>
            <a:r>
              <a:rPr lang="en-CA" dirty="0"/>
              <a:t> – E</a:t>
            </a:r>
            <a:r>
              <a:rPr lang="en-CA" b="1" dirty="0"/>
              <a:t>x</a:t>
            </a:r>
            <a:r>
              <a:rPr lang="en-CA" dirty="0"/>
              <a:t>tensible </a:t>
            </a:r>
            <a:r>
              <a:rPr lang="en-CA" b="1" dirty="0"/>
              <a:t>M</a:t>
            </a:r>
            <a:r>
              <a:rPr lang="en-CA" dirty="0"/>
              <a:t>arkup </a:t>
            </a:r>
            <a:r>
              <a:rPr lang="en-CA" b="1" dirty="0"/>
              <a:t>L</a:t>
            </a:r>
            <a:r>
              <a:rPr lang="en-CA" dirty="0"/>
              <a:t>anguage (XML) is a language which</a:t>
            </a:r>
          </a:p>
          <a:p>
            <a:pPr marL="361950"/>
            <a:r>
              <a:rPr lang="en-CA" dirty="0"/>
              <a:t>self defines the data.  All data is textual, so all XML files are standard text.  When importing XML data, the data field name is defined and accompanied by the data.</a:t>
            </a:r>
          </a:p>
          <a:p>
            <a:endParaRPr lang="en-CA" dirty="0"/>
          </a:p>
          <a:p>
            <a:r>
              <a:rPr lang="en-CA" b="1" i="1" dirty="0"/>
              <a:t>From Data Connection Wizard </a:t>
            </a:r>
            <a:r>
              <a:rPr lang="en-CA" dirty="0"/>
              <a:t>– In addition to the first two connection options,</a:t>
            </a:r>
          </a:p>
          <a:p>
            <a:pPr marL="361950"/>
            <a:r>
              <a:rPr lang="en-CA" b="1" dirty="0"/>
              <a:t>From SQL Server </a:t>
            </a:r>
            <a:r>
              <a:rPr lang="en-CA" dirty="0"/>
              <a:t>and</a:t>
            </a:r>
            <a:r>
              <a:rPr lang="en-CA" b="1" i="1" dirty="0"/>
              <a:t> </a:t>
            </a:r>
            <a:r>
              <a:rPr lang="en-CA" b="1" dirty="0"/>
              <a:t>From Analysis Services</a:t>
            </a:r>
            <a:r>
              <a:rPr lang="en-CA" dirty="0"/>
              <a:t>, you can connect to …</a:t>
            </a:r>
          </a:p>
          <a:p>
            <a:pPr marL="647700" indent="-285750">
              <a:buFont typeface="Wingdings" panose="05000000000000000000" pitchFamily="2" charset="2"/>
              <a:buChar char="Ø"/>
            </a:pPr>
            <a:r>
              <a:rPr lang="en-CA" b="1" dirty="0"/>
              <a:t>ODBC DSN </a:t>
            </a:r>
            <a:r>
              <a:rPr lang="en-CA" dirty="0"/>
              <a:t>– From </a:t>
            </a:r>
            <a:r>
              <a:rPr lang="en-CA" b="1" dirty="0"/>
              <a:t>O</a:t>
            </a:r>
            <a:r>
              <a:rPr lang="en-CA" dirty="0"/>
              <a:t>pen </a:t>
            </a:r>
            <a:r>
              <a:rPr lang="en-CA" b="1" dirty="0"/>
              <a:t>D</a:t>
            </a:r>
            <a:r>
              <a:rPr lang="en-CA" dirty="0"/>
              <a:t>ata</a:t>
            </a:r>
            <a:r>
              <a:rPr lang="en-CA" b="1" dirty="0"/>
              <a:t>B</a:t>
            </a:r>
            <a:r>
              <a:rPr lang="en-CA" dirty="0"/>
              <a:t>ase </a:t>
            </a:r>
            <a:r>
              <a:rPr lang="en-CA" b="1" dirty="0"/>
              <a:t>C</a:t>
            </a:r>
            <a:r>
              <a:rPr lang="en-CA" dirty="0"/>
              <a:t>onnectivity </a:t>
            </a:r>
            <a:r>
              <a:rPr lang="en-CA" b="1" dirty="0"/>
              <a:t>D</a:t>
            </a:r>
            <a:r>
              <a:rPr lang="en-CA" dirty="0"/>
              <a:t>ata </a:t>
            </a:r>
            <a:r>
              <a:rPr lang="en-CA" b="1" dirty="0"/>
              <a:t>S</a:t>
            </a:r>
            <a:r>
              <a:rPr lang="en-CA" dirty="0"/>
              <a:t>ource </a:t>
            </a:r>
            <a:r>
              <a:rPr lang="en-CA" b="1" dirty="0"/>
              <a:t>N</a:t>
            </a:r>
            <a:r>
              <a:rPr lang="en-CA" dirty="0"/>
              <a:t>ame dialog</a:t>
            </a:r>
          </a:p>
          <a:p>
            <a:pPr marL="714375"/>
            <a:r>
              <a:rPr lang="en-CA" dirty="0"/>
              <a:t>found in the </a:t>
            </a:r>
            <a:r>
              <a:rPr lang="en-CA" i="1" dirty="0"/>
              <a:t>Administrative Tools </a:t>
            </a:r>
            <a:r>
              <a:rPr lang="en-CA" dirty="0"/>
              <a:t>you can connect to a variety of other sources such as dBase files so long as you have the driver for it.</a:t>
            </a:r>
            <a:endParaRPr lang="en-CA" i="1" dirty="0"/>
          </a:p>
          <a:p>
            <a:pPr marL="647700" indent="-285750">
              <a:buFont typeface="Wingdings" panose="05000000000000000000" pitchFamily="2" charset="2"/>
              <a:buChar char="Ø"/>
            </a:pPr>
            <a:r>
              <a:rPr lang="en-CA" b="1" dirty="0"/>
              <a:t>OLE DB </a:t>
            </a:r>
            <a:r>
              <a:rPr lang="en-CA" dirty="0"/>
              <a:t>– </a:t>
            </a:r>
            <a:r>
              <a:rPr lang="en-CA" b="1" dirty="0"/>
              <a:t>O</a:t>
            </a:r>
            <a:r>
              <a:rPr lang="en-CA" dirty="0"/>
              <a:t>bject </a:t>
            </a:r>
            <a:r>
              <a:rPr lang="en-CA" b="1" dirty="0"/>
              <a:t>L</a:t>
            </a:r>
            <a:r>
              <a:rPr lang="en-CA" dirty="0"/>
              <a:t>inking and </a:t>
            </a:r>
            <a:r>
              <a:rPr lang="en-CA" b="1" dirty="0"/>
              <a:t>E</a:t>
            </a:r>
            <a:r>
              <a:rPr lang="en-CA" dirty="0"/>
              <a:t>mbedding </a:t>
            </a:r>
            <a:r>
              <a:rPr lang="en-CA" b="1" dirty="0"/>
              <a:t>D</a:t>
            </a:r>
            <a:r>
              <a:rPr lang="en-CA" dirty="0"/>
              <a:t>ata</a:t>
            </a:r>
            <a:r>
              <a:rPr lang="en-CA" b="1" dirty="0"/>
              <a:t>B</a:t>
            </a:r>
            <a:r>
              <a:rPr lang="en-CA" dirty="0"/>
              <a:t>ase connections use the low</a:t>
            </a:r>
          </a:p>
          <a:p>
            <a:pPr marL="714375"/>
            <a:r>
              <a:rPr lang="en-CA" dirty="0"/>
              <a:t>level </a:t>
            </a:r>
            <a:r>
              <a:rPr lang="en-CA" b="1" dirty="0"/>
              <a:t>C</a:t>
            </a:r>
            <a:r>
              <a:rPr lang="en-CA" dirty="0"/>
              <a:t>omponent </a:t>
            </a:r>
            <a:r>
              <a:rPr lang="en-CA" b="1" dirty="0"/>
              <a:t>O</a:t>
            </a:r>
            <a:r>
              <a:rPr lang="en-CA" dirty="0"/>
              <a:t>bject</a:t>
            </a:r>
            <a:r>
              <a:rPr lang="en-CA" b="1" dirty="0"/>
              <a:t> M</a:t>
            </a:r>
            <a:r>
              <a:rPr lang="en-CA" dirty="0"/>
              <a:t>odel (COM) system of Windows to connect to COM object databases.  This is a very powerful function that we will not be covering in this course.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9752" y="207034"/>
            <a:ext cx="10287719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First we will need to go through the methods for connecting and/or importing data. – </a:t>
            </a:r>
            <a:r>
              <a:rPr lang="en-CA" b="1" i="1" dirty="0"/>
              <a:t>Get External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774810"/>
            <a:ext cx="10058400" cy="15869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2361777"/>
            <a:ext cx="3100389" cy="9479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24" y="1358203"/>
            <a:ext cx="792900" cy="9997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00525" y="2466975"/>
            <a:ext cx="7810500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From Other Sources</a:t>
            </a:r>
            <a:endParaRPr lang="en-CA" dirty="0"/>
          </a:p>
        </p:txBody>
      </p:sp>
      <p:sp>
        <p:nvSpPr>
          <p:cNvPr id="14" name="Rectangle 13"/>
          <p:cNvSpPr/>
          <p:nvPr/>
        </p:nvSpPr>
        <p:spPr>
          <a:xfrm>
            <a:off x="2476499" y="2357947"/>
            <a:ext cx="685801" cy="78530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3" y="3108507"/>
            <a:ext cx="4089114" cy="25867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3788" y="4165782"/>
            <a:ext cx="3993862" cy="4824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/>
          <p:cNvSpPr/>
          <p:nvPr/>
        </p:nvSpPr>
        <p:spPr>
          <a:xfrm>
            <a:off x="63790" y="4676775"/>
            <a:ext cx="3993862" cy="4824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595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9" grpId="1" animBg="1"/>
      <p:bldP spid="25" grpId="0" animBg="1"/>
      <p:bldP spid="2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629149" y="2990851"/>
            <a:ext cx="7286625" cy="790574"/>
            <a:chOff x="4629149" y="2990850"/>
            <a:chExt cx="7286625" cy="1095375"/>
          </a:xfrm>
        </p:grpSpPr>
        <p:sp>
          <p:nvSpPr>
            <p:cNvPr id="5" name="Rounded Rectangle 4"/>
            <p:cNvSpPr/>
            <p:nvPr/>
          </p:nvSpPr>
          <p:spPr>
            <a:xfrm>
              <a:off x="6581775" y="2990850"/>
              <a:ext cx="5314950" cy="356326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629149" y="3347176"/>
              <a:ext cx="7286625" cy="739049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200525" y="2905125"/>
            <a:ext cx="7810500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From Microsoft Query</a:t>
            </a:r>
            <a:r>
              <a:rPr lang="en-CA" dirty="0"/>
              <a:t> – This function allows you to build a data query on any</a:t>
            </a:r>
          </a:p>
          <a:p>
            <a:pPr marL="447675"/>
            <a:r>
              <a:rPr lang="en-CA" dirty="0"/>
              <a:t>existing database connections you have created.  If none are created, then you can connect to a new data source from this dialog.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9752" y="207034"/>
            <a:ext cx="10287719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First we will need to go through the methods for connecting and/or importing data. – </a:t>
            </a:r>
            <a:r>
              <a:rPr lang="en-CA" b="1" i="1" dirty="0"/>
              <a:t>Get External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774810"/>
            <a:ext cx="10058400" cy="15869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2361777"/>
            <a:ext cx="3100389" cy="9479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24" y="1358203"/>
            <a:ext cx="792900" cy="9997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00525" y="2466975"/>
            <a:ext cx="7810500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From Other Sources</a:t>
            </a:r>
            <a:endParaRPr lang="en-CA" dirty="0"/>
          </a:p>
        </p:txBody>
      </p:sp>
      <p:sp>
        <p:nvSpPr>
          <p:cNvPr id="14" name="Rectangle 13"/>
          <p:cNvSpPr/>
          <p:nvPr/>
        </p:nvSpPr>
        <p:spPr>
          <a:xfrm>
            <a:off x="2476499" y="2357947"/>
            <a:ext cx="685801" cy="78530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8" y="3108507"/>
            <a:ext cx="4089114" cy="25867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3313" y="5184957"/>
            <a:ext cx="3993862" cy="4824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579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752" y="207034"/>
            <a:ext cx="10287719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First we will need to go through the methods for connecting and/or importing data. – </a:t>
            </a:r>
            <a:r>
              <a:rPr lang="en-CA" b="1" i="1" dirty="0"/>
              <a:t>Connections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774810"/>
            <a:ext cx="10058400" cy="158696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18627" y="3794329"/>
            <a:ext cx="3229423" cy="234746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752028" y="4077298"/>
            <a:ext cx="4452358" cy="2307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752027" y="4351721"/>
            <a:ext cx="4452359" cy="22980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752027" y="4625165"/>
            <a:ext cx="5086798" cy="49928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151285" y="5651504"/>
            <a:ext cx="7599750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a connection does not exist, you can add a new connection from the </a:t>
            </a:r>
            <a:r>
              <a:rPr lang="en-CA" b="1" i="1" dirty="0"/>
              <a:t>Connections</a:t>
            </a:r>
            <a:r>
              <a:rPr lang="en-CA" dirty="0"/>
              <a:t> dialog.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1285" y="6414092"/>
            <a:ext cx="759975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Refresh All </a:t>
            </a:r>
            <a:r>
              <a:rPr lang="en-CA" dirty="0"/>
              <a:t>– Refreshes all database connections added to the workbook.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13281" y="2649272"/>
            <a:ext cx="2594918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In the </a:t>
            </a:r>
            <a:r>
              <a:rPr lang="en-CA" b="1" i="1" dirty="0"/>
              <a:t>Connections</a:t>
            </a:r>
            <a:r>
              <a:rPr lang="en-CA" dirty="0"/>
              <a:t> group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86071" y="1367327"/>
            <a:ext cx="1649338" cy="98276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>
            <a:stCxn id="12" idx="0"/>
            <a:endCxn id="14" idx="2"/>
          </p:cNvCxnSpPr>
          <p:nvPr/>
        </p:nvCxnSpPr>
        <p:spPr>
          <a:xfrm flipV="1">
            <a:off x="2610740" y="2350093"/>
            <a:ext cx="0" cy="29917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268" y="1069188"/>
            <a:ext cx="5626392" cy="3916212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752027" y="5164105"/>
            <a:ext cx="5086798" cy="22980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160810" y="3714928"/>
            <a:ext cx="3411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If the connection exists you can 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1285" y="4000500"/>
            <a:ext cx="5401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 it from the list to add it to the workbook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1285" y="4289031"/>
            <a:ext cx="2639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check its’ properties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1285" y="4543425"/>
            <a:ext cx="5820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remove it either as added to the workbook or entirely from the list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9126" y="5097430"/>
            <a:ext cx="5305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refresh it in case the data source has changed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5204386" y="1809750"/>
            <a:ext cx="1339289" cy="238125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51285" y="3118412"/>
            <a:ext cx="6154265" cy="646331"/>
          </a:xfrm>
          <a:prstGeom prst="rect">
            <a:avLst/>
          </a:prstGeom>
          <a:solidFill>
            <a:schemeClr val="bg1">
              <a:alpha val="60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/>
              <a:t>Connections</a:t>
            </a:r>
            <a:r>
              <a:rPr lang="en-CA"/>
              <a:t> – This allows you to add a database connection to</a:t>
            </a:r>
          </a:p>
          <a:p>
            <a:pPr marL="1438275"/>
            <a:r>
              <a:rPr lang="en-CA"/>
              <a:t>your workbook. </a:t>
            </a:r>
            <a:endParaRPr lang="en-CA" dirty="0"/>
          </a:p>
        </p:txBody>
      </p:sp>
      <p:cxnSp>
        <p:nvCxnSpPr>
          <p:cNvPr id="23" name="Straight Arrow Connector 22"/>
          <p:cNvCxnSpPr>
            <a:endCxn id="31" idx="1"/>
          </p:cNvCxnSpPr>
          <p:nvPr/>
        </p:nvCxnSpPr>
        <p:spPr>
          <a:xfrm flipV="1">
            <a:off x="6115050" y="3027294"/>
            <a:ext cx="352218" cy="26835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50" y="1453252"/>
            <a:ext cx="5549986" cy="1415298"/>
          </a:xfrm>
          <a:prstGeom prst="rect">
            <a:avLst/>
          </a:prstGeom>
        </p:spPr>
      </p:pic>
      <p:cxnSp>
        <p:nvCxnSpPr>
          <p:cNvPr id="39" name="Straight Arrow Connector 38"/>
          <p:cNvCxnSpPr>
            <a:stCxn id="8" idx="3"/>
          </p:cNvCxnSpPr>
          <p:nvPr/>
        </p:nvCxnSpPr>
        <p:spPr>
          <a:xfrm flipV="1">
            <a:off x="5204386" y="2143125"/>
            <a:ext cx="5868426" cy="232349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622" y="2247928"/>
            <a:ext cx="3537463" cy="4590993"/>
          </a:xfrm>
          <a:prstGeom prst="rect">
            <a:avLst/>
          </a:prstGeom>
        </p:spPr>
      </p:pic>
      <p:cxnSp>
        <p:nvCxnSpPr>
          <p:cNvPr id="42" name="Straight Arrow Connector 41"/>
          <p:cNvCxnSpPr/>
          <p:nvPr/>
        </p:nvCxnSpPr>
        <p:spPr>
          <a:xfrm flipV="1">
            <a:off x="5838825" y="1876425"/>
            <a:ext cx="5233987" cy="29718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1" idx="3"/>
          </p:cNvCxnSpPr>
          <p:nvPr/>
        </p:nvCxnSpPr>
        <p:spPr>
          <a:xfrm flipV="1">
            <a:off x="5838825" y="2428451"/>
            <a:ext cx="5233987" cy="285055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10" idx="3"/>
          </p:cNvCxnSpPr>
          <p:nvPr/>
        </p:nvCxnSpPr>
        <p:spPr>
          <a:xfrm flipV="1">
            <a:off x="7751035" y="1552575"/>
            <a:ext cx="3321777" cy="442209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1814646" y="1395902"/>
            <a:ext cx="518979" cy="775798"/>
          </a:xfrm>
          <a:prstGeom prst="rect">
            <a:avLst/>
          </a:prstGeom>
          <a:solidFill>
            <a:schemeClr val="accent2">
              <a:alpha val="2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312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00"/>
                            </p:stCondLst>
                            <p:childTnLst>
                              <p:par>
                                <p:cTn id="18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4" grpId="1" animBg="1"/>
      <p:bldP spid="21" grpId="0" animBg="1"/>
      <p:bldP spid="24" grpId="0"/>
      <p:bldP spid="25" grpId="0"/>
      <p:bldP spid="26" grpId="0"/>
      <p:bldP spid="27" grpId="0"/>
      <p:bldP spid="28" grpId="0"/>
      <p:bldP spid="4" grpId="0" animBg="1"/>
      <p:bldP spid="49" grpId="0" animBg="1"/>
      <p:bldP spid="49" grpId="1" animBg="1"/>
      <p:bldP spid="49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402081" y="829939"/>
            <a:ext cx="10067108" cy="53803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1410790" y="1794644"/>
            <a:ext cx="10067108" cy="76567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410790" y="2973536"/>
            <a:ext cx="10067108" cy="26605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1410790" y="3625000"/>
            <a:ext cx="4188821" cy="26605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1410790" y="4288741"/>
            <a:ext cx="10067108" cy="53580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410790" y="4936846"/>
            <a:ext cx="10067108" cy="53580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155121" y="167640"/>
            <a:ext cx="393790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Some definitions we will need to know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121" y="783771"/>
            <a:ext cx="1238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Database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84663" y="783773"/>
            <a:ext cx="10084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A </a:t>
            </a:r>
            <a:r>
              <a:rPr lang="en-CA" b="1" dirty="0"/>
              <a:t>database</a:t>
            </a:r>
            <a:r>
              <a:rPr lang="en-CA" dirty="0"/>
              <a:t> as defined in Excel is a </a:t>
            </a:r>
            <a:r>
              <a:rPr lang="en-CA" i="1" dirty="0"/>
              <a:t>flat database</a:t>
            </a:r>
            <a:r>
              <a:rPr lang="en-CA" dirty="0"/>
              <a:t>, the simplest type of database, includes a range of columns and rows with the column header the name of the data in that column.</a:t>
            </a:r>
            <a:endParaRPr lang="en-CA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55121" y="1707103"/>
            <a:ext cx="1238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Record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84663" y="1707105"/>
            <a:ext cx="10084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A </a:t>
            </a:r>
            <a:r>
              <a:rPr lang="en-CA" b="1" dirty="0"/>
              <a:t>record</a:t>
            </a:r>
            <a:r>
              <a:rPr lang="en-CA" dirty="0"/>
              <a:t> in Excel is defined as a row of data. A typical spreadsheet has column headers which define the name of the data in that column.  A row of data has one item of data from each column in the row, and each row is one record.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121" y="2907434"/>
            <a:ext cx="1238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Field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84663" y="2907436"/>
            <a:ext cx="10084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A </a:t>
            </a:r>
            <a:r>
              <a:rPr lang="en-CA" b="1" dirty="0"/>
              <a:t>field</a:t>
            </a:r>
            <a:r>
              <a:rPr lang="en-CA" dirty="0"/>
              <a:t> in Excel is typically one cell of data, but can also refer to a cell range, or a defined name of cells.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121" y="3553763"/>
            <a:ext cx="1238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Field Name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84663" y="3553765"/>
            <a:ext cx="10084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A </a:t>
            </a:r>
            <a:r>
              <a:rPr lang="en-CA" b="1" dirty="0"/>
              <a:t>field name </a:t>
            </a:r>
            <a:r>
              <a:rPr lang="en-CA" dirty="0"/>
              <a:t>in Excel is the column header.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121" y="4200088"/>
            <a:ext cx="1238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Data Type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84663" y="4200090"/>
            <a:ext cx="10084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A </a:t>
            </a:r>
            <a:r>
              <a:rPr lang="en-CA" b="1" dirty="0"/>
              <a:t>data type </a:t>
            </a:r>
            <a:r>
              <a:rPr lang="en-CA" dirty="0"/>
              <a:t>is the formatting applied to the column done from the Format Cells / Number column.  For example, number, currency, accounting, date, time, percentage, fraction, text, etc.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3830" y="4846411"/>
            <a:ext cx="1238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Criteria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93372" y="4846413"/>
            <a:ext cx="10084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Another name for </a:t>
            </a:r>
            <a:r>
              <a:rPr lang="en-CA" b="1" dirty="0"/>
              <a:t>criteria</a:t>
            </a:r>
            <a:r>
              <a:rPr lang="en-CA" dirty="0"/>
              <a:t> is condition.  So, criteria is one or more conditions that has to be met for the function to return a result.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0540" y="5815901"/>
            <a:ext cx="859018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As we go through the course and use the functions these definitions will become clearer. </a:t>
            </a:r>
          </a:p>
          <a:p>
            <a:pPr algn="ctr"/>
            <a:r>
              <a:rPr lang="en-CA" dirty="0"/>
              <a:t>Probably the most difficult one to understand is </a:t>
            </a:r>
            <a:r>
              <a:rPr lang="en-CA" b="1" i="1" dirty="0"/>
              <a:t>criteria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06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" grpId="0" animBg="1"/>
      <p:bldP spid="5" grpId="1" animBg="1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1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292" y="1442954"/>
            <a:ext cx="8014714" cy="536740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7" y="2731589"/>
            <a:ext cx="2571394" cy="786217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470019" y="3779895"/>
            <a:ext cx="3341405" cy="50420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470018" y="4325773"/>
            <a:ext cx="3341405" cy="50420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466280" y="4877746"/>
            <a:ext cx="3341405" cy="24383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82253" y="135308"/>
            <a:ext cx="4412835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First step … Connect to the Access database.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24101" y="135308"/>
            <a:ext cx="6143269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Get External Data</a:t>
            </a:r>
            <a:r>
              <a:rPr lang="en-CA" dirty="0"/>
              <a:t> menu from the </a:t>
            </a:r>
            <a:r>
              <a:rPr lang="en-CA" b="1" i="1" dirty="0"/>
              <a:t>Data</a:t>
            </a:r>
            <a:r>
              <a:rPr lang="en-CA" dirty="0"/>
              <a:t> ribbon</a:t>
            </a:r>
          </a:p>
          <a:p>
            <a:pPr marL="342900" indent="-342900">
              <a:buFont typeface="+mj-lt"/>
              <a:buAutoNum type="arabicPeriod" startAt="2"/>
            </a:pPr>
            <a:endParaRPr lang="en-CA" dirty="0"/>
          </a:p>
          <a:p>
            <a:r>
              <a:rPr lang="en-CA" dirty="0"/>
              <a:t>If you do not have a “</a:t>
            </a:r>
            <a:r>
              <a:rPr lang="en-CA" b="1" i="1" dirty="0"/>
              <a:t>Get External Data”</a:t>
            </a:r>
            <a:r>
              <a:rPr lang="en-CA" dirty="0"/>
              <a:t> then skip to step 3.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982" y="2218103"/>
            <a:ext cx="385842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From Access</a:t>
            </a:r>
            <a:r>
              <a:rPr lang="en-CA" dirty="0"/>
              <a:t> command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4725824" y="1055543"/>
            <a:ext cx="1100210" cy="8587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153256" y="1920845"/>
            <a:ext cx="615297" cy="79616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>
            <a:endCxn id="17" idx="1"/>
          </p:cNvCxnSpPr>
          <p:nvPr/>
        </p:nvCxnSpPr>
        <p:spPr>
          <a:xfrm>
            <a:off x="3936410" y="2415903"/>
            <a:ext cx="233938" cy="63137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170348" y="2736055"/>
            <a:ext cx="427290" cy="62244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93" y="1628821"/>
            <a:ext cx="5575515" cy="480064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7981" y="3703537"/>
            <a:ext cx="3858427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Browse to where you have the data files for this course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CA" dirty="0"/>
              <a:t>Select the </a:t>
            </a:r>
            <a:r>
              <a:rPr lang="en-CA" b="1" i="1" dirty="0"/>
              <a:t>Smoking_Statistics.accdb</a:t>
            </a:r>
            <a:r>
              <a:rPr lang="en-CA" dirty="0"/>
              <a:t> file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</a:t>
            </a:r>
            <a:r>
              <a:rPr lang="en-CA" b="1" i="1" dirty="0"/>
              <a:t>Open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826646" y="4012611"/>
            <a:ext cx="634258" cy="4192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807685" y="2911711"/>
            <a:ext cx="3106823" cy="169307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31" idx="3"/>
          </p:cNvCxnSpPr>
          <p:nvPr/>
        </p:nvCxnSpPr>
        <p:spPr>
          <a:xfrm>
            <a:off x="3807685" y="4999666"/>
            <a:ext cx="4349996" cy="114428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6704" y="5771790"/>
            <a:ext cx="3729704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the </a:t>
            </a:r>
            <a:r>
              <a:rPr lang="en-CA" b="1" i="1" dirty="0" err="1"/>
              <a:t>Smoking_Statistics</a:t>
            </a:r>
            <a:r>
              <a:rPr lang="en-CA" dirty="0"/>
              <a:t> sheet</a:t>
            </a:r>
          </a:p>
        </p:txBody>
      </p:sp>
      <p:cxnSp>
        <p:nvCxnSpPr>
          <p:cNvPr id="15" name="Straight Arrow Connector 14"/>
          <p:cNvCxnSpPr>
            <a:stCxn id="3" idx="3"/>
          </p:cNvCxnSpPr>
          <p:nvPr/>
        </p:nvCxnSpPr>
        <p:spPr>
          <a:xfrm>
            <a:off x="3936408" y="6094956"/>
            <a:ext cx="2046275" cy="44387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6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2" grpId="0" animBg="1"/>
      <p:bldP spid="10" grpId="0" animBg="1"/>
      <p:bldP spid="11" grpId="0" animBg="1"/>
      <p:bldP spid="14" grpId="0" animBg="1"/>
      <p:bldP spid="14" grpId="1" animBg="1"/>
      <p:bldP spid="17" grpId="0" animBg="1"/>
      <p:bldP spid="17" grpId="1" animBg="1"/>
      <p:bldP spid="20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964" y="1455310"/>
            <a:ext cx="7994588" cy="5353924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292" y="2438642"/>
            <a:ext cx="2659611" cy="22411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253" y="135308"/>
            <a:ext cx="4412835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First step … Connect to the Access database.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9741" y="773425"/>
            <a:ext cx="3533775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</a:t>
            </a:r>
            <a:r>
              <a:rPr lang="en-CA" b="1" i="1" dirty="0"/>
              <a:t>Table</a:t>
            </a:r>
          </a:p>
        </p:txBody>
      </p:sp>
      <p:cxnSp>
        <p:nvCxnSpPr>
          <p:cNvPr id="18" name="Straight Arrow Connector 17"/>
          <p:cNvCxnSpPr>
            <a:stCxn id="8" idx="3"/>
          </p:cNvCxnSpPr>
          <p:nvPr/>
        </p:nvCxnSpPr>
        <p:spPr>
          <a:xfrm>
            <a:off x="3843516" y="958091"/>
            <a:ext cx="2852559" cy="201286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9741" y="1527797"/>
            <a:ext cx="3533775" cy="369332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Existing worksheet</a:t>
            </a:r>
            <a:endParaRPr lang="en-CA" dirty="0"/>
          </a:p>
        </p:txBody>
      </p:sp>
      <p:cxnSp>
        <p:nvCxnSpPr>
          <p:cNvPr id="22" name="Straight Arrow Connector 21"/>
          <p:cNvCxnSpPr>
            <a:stCxn id="19" idx="3"/>
          </p:cNvCxnSpPr>
          <p:nvPr/>
        </p:nvCxnSpPr>
        <p:spPr>
          <a:xfrm>
            <a:off x="3843516" y="1712463"/>
            <a:ext cx="2641233" cy="2036237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09740" y="2037961"/>
            <a:ext cx="3533775" cy="1200329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We want to place the data on to its’ own spreadsheet, so make sure the text box has in it, </a:t>
            </a:r>
            <a:r>
              <a:rPr lang="en-CA" b="1" i="1" dirty="0"/>
              <a:t>=</a:t>
            </a:r>
            <a:r>
              <a:rPr lang="en-CA" b="1" i="1" dirty="0" err="1"/>
              <a:t>Smoking_Statistics</a:t>
            </a:r>
            <a:r>
              <a:rPr lang="en-CA" b="1" i="1" dirty="0"/>
              <a:t>!$A$1</a:t>
            </a:r>
          </a:p>
        </p:txBody>
      </p:sp>
      <p:cxnSp>
        <p:nvCxnSpPr>
          <p:cNvPr id="36" name="Straight Arrow Connector 35"/>
          <p:cNvCxnSpPr>
            <a:stCxn id="34" idx="3"/>
          </p:cNvCxnSpPr>
          <p:nvPr/>
        </p:nvCxnSpPr>
        <p:spPr>
          <a:xfrm>
            <a:off x="3875473" y="3688812"/>
            <a:ext cx="4351054" cy="30209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25720" y="4133132"/>
            <a:ext cx="3549753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once on the </a:t>
            </a:r>
            <a:r>
              <a:rPr lang="en-CA" b="1" i="1" dirty="0" err="1"/>
              <a:t>Smoking_Statistics</a:t>
            </a:r>
            <a:r>
              <a:rPr lang="en-CA" dirty="0"/>
              <a:t> sheet tab</a:t>
            </a:r>
          </a:p>
        </p:txBody>
      </p:sp>
      <p:cxnSp>
        <p:nvCxnSpPr>
          <p:cNvPr id="39" name="Straight Arrow Connector 38"/>
          <p:cNvCxnSpPr>
            <a:stCxn id="37" idx="3"/>
          </p:cNvCxnSpPr>
          <p:nvPr/>
        </p:nvCxnSpPr>
        <p:spPr>
          <a:xfrm>
            <a:off x="3875473" y="4456298"/>
            <a:ext cx="2360819" cy="203022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25719" y="4928196"/>
            <a:ext cx="3549754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once on cell A1</a:t>
            </a:r>
          </a:p>
        </p:txBody>
      </p:sp>
      <p:cxnSp>
        <p:nvCxnSpPr>
          <p:cNvPr id="50" name="Straight Arrow Connector 49"/>
          <p:cNvCxnSpPr>
            <a:stCxn id="40" idx="3"/>
          </p:cNvCxnSpPr>
          <p:nvPr/>
        </p:nvCxnSpPr>
        <p:spPr>
          <a:xfrm flipV="1">
            <a:off x="3875473" y="3365646"/>
            <a:ext cx="846791" cy="17472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/>
          <p:cNvGrpSpPr/>
          <p:nvPr/>
        </p:nvGrpSpPr>
        <p:grpSpPr>
          <a:xfrm>
            <a:off x="325719" y="3365646"/>
            <a:ext cx="3549754" cy="646331"/>
            <a:chOff x="309741" y="3789432"/>
            <a:chExt cx="3549754" cy="646331"/>
          </a:xfrm>
        </p:grpSpPr>
        <p:sp>
          <p:nvSpPr>
            <p:cNvPr id="34" name="TextBox 33"/>
            <p:cNvSpPr txBox="1"/>
            <p:nvPr/>
          </p:nvSpPr>
          <p:spPr>
            <a:xfrm>
              <a:off x="309741" y="3789432"/>
              <a:ext cx="3549754" cy="646331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3"/>
              </a:pPr>
              <a:r>
                <a:rPr lang="en-CA" dirty="0"/>
                <a:t>It is easiest to do this by clicking on      button</a:t>
              </a:r>
            </a:p>
          </p:txBody>
        </p:sp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18" y="4172486"/>
              <a:ext cx="210662" cy="191511"/>
            </a:xfrm>
            <a:prstGeom prst="rect">
              <a:avLst/>
            </a:prstGeom>
          </p:spPr>
        </p:pic>
      </p:grpSp>
      <p:grpSp>
        <p:nvGrpSpPr>
          <p:cNvPr id="56" name="Group 55"/>
          <p:cNvGrpSpPr/>
          <p:nvPr/>
        </p:nvGrpSpPr>
        <p:grpSpPr>
          <a:xfrm>
            <a:off x="325720" y="5442394"/>
            <a:ext cx="3549753" cy="369332"/>
            <a:chOff x="309741" y="6172200"/>
            <a:chExt cx="3549753" cy="369332"/>
          </a:xfrm>
        </p:grpSpPr>
        <p:sp>
          <p:nvSpPr>
            <p:cNvPr id="52" name="TextBox 51"/>
            <p:cNvSpPr txBox="1"/>
            <p:nvPr/>
          </p:nvSpPr>
          <p:spPr>
            <a:xfrm>
              <a:off x="309741" y="6172200"/>
              <a:ext cx="3549753" cy="369332"/>
            </a:xfrm>
            <a:prstGeom prst="rect">
              <a:avLst/>
            </a:prstGeom>
            <a:noFill/>
            <a:ln w="19050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6"/>
              </a:pPr>
              <a:r>
                <a:rPr lang="en-CA" dirty="0"/>
                <a:t>Click on the      button again </a:t>
              </a:r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1945" y="6266439"/>
              <a:ext cx="210662" cy="191511"/>
            </a:xfrm>
            <a:prstGeom prst="rect">
              <a:avLst/>
            </a:prstGeom>
          </p:spPr>
        </p:pic>
      </p:grpSp>
      <p:cxnSp>
        <p:nvCxnSpPr>
          <p:cNvPr id="66" name="Straight Arrow Connector 65"/>
          <p:cNvCxnSpPr>
            <a:stCxn id="52" idx="3"/>
          </p:cNvCxnSpPr>
          <p:nvPr/>
        </p:nvCxnSpPr>
        <p:spPr>
          <a:xfrm flipV="1">
            <a:off x="3875473" y="4011978"/>
            <a:ext cx="4351054" cy="161508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9740" y="6021754"/>
            <a:ext cx="354975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OK</a:t>
            </a:r>
            <a:endParaRPr lang="en-CA" dirty="0"/>
          </a:p>
        </p:txBody>
      </p:sp>
      <p:cxnSp>
        <p:nvCxnSpPr>
          <p:cNvPr id="69" name="Straight Arrow Connector 68"/>
          <p:cNvCxnSpPr>
            <a:stCxn id="67" idx="3"/>
          </p:cNvCxnSpPr>
          <p:nvPr/>
        </p:nvCxnSpPr>
        <p:spPr>
          <a:xfrm flipV="1">
            <a:off x="3859494" y="4505325"/>
            <a:ext cx="3503331" cy="170109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19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3" grpId="0" animBg="1"/>
      <p:bldP spid="23" grpId="1" animBg="1"/>
      <p:bldP spid="37" grpId="0" animBg="1"/>
      <p:bldP spid="40" grpId="0" animBg="1"/>
      <p:bldP spid="6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6" y="1457367"/>
            <a:ext cx="8005740" cy="53613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253" y="135308"/>
            <a:ext cx="54803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 err="1"/>
              <a:t>Smoking_Statistics</a:t>
            </a:r>
            <a:r>
              <a:rPr lang="en-CA" dirty="0"/>
              <a:t> sheet should look like this now.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3375" y="4138063"/>
            <a:ext cx="3667125" cy="646331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Next, click on the </a:t>
            </a:r>
            <a:r>
              <a:rPr lang="en-CA" b="1" i="1" dirty="0" err="1"/>
              <a:t>Health_Indicators</a:t>
            </a:r>
            <a:r>
              <a:rPr lang="en-CA" dirty="0"/>
              <a:t> sheet tab.</a:t>
            </a:r>
          </a:p>
        </p:txBody>
      </p:sp>
      <p:cxnSp>
        <p:nvCxnSpPr>
          <p:cNvPr id="6" name="Straight Arrow Connector 5"/>
          <p:cNvCxnSpPr>
            <a:stCxn id="4" idx="3"/>
          </p:cNvCxnSpPr>
          <p:nvPr/>
        </p:nvCxnSpPr>
        <p:spPr>
          <a:xfrm>
            <a:off x="4000500" y="4461229"/>
            <a:ext cx="1228725" cy="207292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75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6" y="1458874"/>
            <a:ext cx="8003490" cy="53598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53" y="135308"/>
            <a:ext cx="328959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 step … Import the CSV data.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7" y="2708342"/>
            <a:ext cx="2571394" cy="786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84000" y="130978"/>
            <a:ext cx="5939566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Get External Data</a:t>
            </a:r>
            <a:r>
              <a:rPr lang="en-CA" dirty="0"/>
              <a:t> menu</a:t>
            </a:r>
          </a:p>
          <a:p>
            <a:pPr marL="342900" indent="-342900">
              <a:buFont typeface="+mj-lt"/>
              <a:buAutoNum type="arabicPeriod"/>
            </a:pPr>
            <a:endParaRPr lang="en-CA" dirty="0"/>
          </a:p>
          <a:p>
            <a:r>
              <a:rPr lang="en-CA" dirty="0"/>
              <a:t>If you do not have a “</a:t>
            </a:r>
            <a:r>
              <a:rPr lang="en-CA" b="1" i="1" dirty="0"/>
              <a:t>Get External Data”</a:t>
            </a:r>
            <a:r>
              <a:rPr lang="en-CA" dirty="0"/>
              <a:t> then skip to step 2.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983" y="2523676"/>
            <a:ext cx="385842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From Text </a:t>
            </a:r>
            <a:r>
              <a:rPr lang="en-CA" dirty="0"/>
              <a:t>command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725824" y="1054308"/>
            <a:ext cx="481902" cy="8599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153256" y="1939895"/>
            <a:ext cx="615297" cy="79616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/>
          <p:cNvCxnSpPr>
            <a:endCxn id="11" idx="1"/>
          </p:cNvCxnSpPr>
          <p:nvPr/>
        </p:nvCxnSpPr>
        <p:spPr>
          <a:xfrm>
            <a:off x="3970411" y="2682705"/>
            <a:ext cx="980987" cy="36457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951398" y="2736055"/>
            <a:ext cx="427290" cy="62244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66" y="1538243"/>
            <a:ext cx="5787825" cy="4669092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470019" y="4725824"/>
            <a:ext cx="3341405" cy="50420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470018" y="5271702"/>
            <a:ext cx="3341405" cy="50420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466280" y="5823675"/>
            <a:ext cx="3341405" cy="24383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77981" y="4649466"/>
            <a:ext cx="3858427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Browse to where you have the data files for this course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CA" dirty="0"/>
              <a:t>Select the </a:t>
            </a:r>
            <a:r>
              <a:rPr lang="en-CA" b="1" i="1" dirty="0"/>
              <a:t>Health_Indicators.csv</a:t>
            </a:r>
            <a:r>
              <a:rPr lang="en-CA" dirty="0"/>
              <a:t> file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</a:t>
            </a:r>
            <a:r>
              <a:rPr lang="en-CA" b="1" i="1" dirty="0"/>
              <a:t>Import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826646" y="3219450"/>
            <a:ext cx="1983604" cy="173909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807685" y="2893008"/>
            <a:ext cx="4450490" cy="265770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6" idx="3"/>
          </p:cNvCxnSpPr>
          <p:nvPr/>
        </p:nvCxnSpPr>
        <p:spPr>
          <a:xfrm>
            <a:off x="3807685" y="5945595"/>
            <a:ext cx="5626872" cy="2658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20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9" grpId="1" animBg="1"/>
      <p:bldP spid="11" grpId="0" animBg="1"/>
      <p:bldP spid="11" grpId="1" animBg="1"/>
      <p:bldP spid="14" grpId="0" animBg="1"/>
      <p:bldP spid="15" grpId="0" animBg="1"/>
      <p:bldP spid="16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07" y="1466285"/>
            <a:ext cx="7996920" cy="53554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53" y="135308"/>
            <a:ext cx="328959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 step … Import the CSV data.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1702656"/>
            <a:ext cx="5463721" cy="39135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7649" y="1162050"/>
            <a:ext cx="3705225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</a:t>
            </a:r>
            <a:r>
              <a:rPr lang="en-CA" b="1" i="1" dirty="0"/>
              <a:t>Delimited</a:t>
            </a:r>
            <a:endParaRPr lang="en-CA" dirty="0"/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>
            <a:off x="3952874" y="1346716"/>
            <a:ext cx="1276351" cy="145363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7649" y="1914525"/>
            <a:ext cx="370522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Next</a:t>
            </a:r>
            <a:endParaRPr lang="en-CA" dirty="0"/>
          </a:p>
        </p:txBody>
      </p:sp>
      <p:cxnSp>
        <p:nvCxnSpPr>
          <p:cNvPr id="13" name="Straight Arrow Connector 12"/>
          <p:cNvCxnSpPr>
            <a:stCxn id="10" idx="3"/>
          </p:cNvCxnSpPr>
          <p:nvPr/>
        </p:nvCxnSpPr>
        <p:spPr>
          <a:xfrm>
            <a:off x="3952874" y="2099191"/>
            <a:ext cx="5000626" cy="322528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112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07" y="1463274"/>
            <a:ext cx="7996920" cy="53554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53" y="135308"/>
            <a:ext cx="328959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 step … Import the CSV data.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1702656"/>
            <a:ext cx="5463721" cy="39135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7649" y="1162050"/>
            <a:ext cx="3705225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Uncheck </a:t>
            </a:r>
            <a:r>
              <a:rPr lang="en-CA" b="1" i="1" dirty="0"/>
              <a:t>Tab</a:t>
            </a:r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Check </a:t>
            </a:r>
            <a:r>
              <a:rPr lang="en-CA" b="1" i="1" dirty="0"/>
              <a:t>Comma</a:t>
            </a:r>
            <a:r>
              <a:rPr lang="en-CA" dirty="0"/>
              <a:t>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905000" y="1352550"/>
            <a:ext cx="3200400" cy="128587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7649" y="5120759"/>
            <a:ext cx="370522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Next</a:t>
            </a:r>
            <a:endParaRPr lang="en-CA" dirty="0"/>
          </a:p>
        </p:txBody>
      </p:sp>
      <p:cxnSp>
        <p:nvCxnSpPr>
          <p:cNvPr id="13" name="Straight Arrow Connector 12"/>
          <p:cNvCxnSpPr>
            <a:stCxn id="10" idx="3"/>
          </p:cNvCxnSpPr>
          <p:nvPr/>
        </p:nvCxnSpPr>
        <p:spPr>
          <a:xfrm>
            <a:off x="3952874" y="5305425"/>
            <a:ext cx="4857751" cy="1143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038350" y="1637391"/>
            <a:ext cx="3067050" cy="137143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61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276224" y="4810125"/>
            <a:ext cx="3609976" cy="8382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276224" y="3962400"/>
            <a:ext cx="3609976" cy="52387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276224" y="2599939"/>
            <a:ext cx="3609976" cy="1061352"/>
          </a:xfrm>
          <a:prstGeom prst="roundRect">
            <a:avLst/>
          </a:prstGeom>
          <a:solidFill>
            <a:srgbClr val="00B0F0">
              <a:alpha val="4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47649" y="1162050"/>
            <a:ext cx="3705225" cy="452431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</a:t>
            </a:r>
            <a:r>
              <a:rPr lang="en-CA" b="1" i="1" dirty="0"/>
              <a:t>Column data format</a:t>
            </a:r>
            <a:r>
              <a:rPr lang="en-CA" dirty="0"/>
              <a:t> group you can choose the </a:t>
            </a:r>
            <a:r>
              <a:rPr lang="en-CA" b="1" dirty="0"/>
              <a:t>data format</a:t>
            </a:r>
            <a:r>
              <a:rPr lang="en-CA" dirty="0"/>
              <a:t> (also called </a:t>
            </a:r>
            <a:r>
              <a:rPr lang="en-CA" b="1" i="1" dirty="0"/>
              <a:t>data type</a:t>
            </a:r>
            <a:r>
              <a:rPr lang="en-CA" dirty="0"/>
              <a:t>) of the selected column.</a:t>
            </a:r>
          </a:p>
          <a:p>
            <a:endParaRPr lang="en-CA" dirty="0"/>
          </a:p>
          <a:p>
            <a:r>
              <a:rPr lang="en-CA" dirty="0"/>
              <a:t>Since the </a:t>
            </a:r>
            <a:r>
              <a:rPr lang="en-CA" b="1" dirty="0" err="1"/>
              <a:t>Ref_Date</a:t>
            </a:r>
            <a:r>
              <a:rPr lang="en-CA" dirty="0"/>
              <a:t> column is selected, then the data format selection would be applied to that column.</a:t>
            </a:r>
          </a:p>
          <a:p>
            <a:endParaRPr lang="en-CA" dirty="0"/>
          </a:p>
          <a:p>
            <a:r>
              <a:rPr lang="en-CA" dirty="0"/>
              <a:t>Since this is not a valid date format, we can leave it at </a:t>
            </a:r>
            <a:r>
              <a:rPr lang="en-CA" b="1" i="1" dirty="0"/>
              <a:t>General.</a:t>
            </a:r>
          </a:p>
          <a:p>
            <a:endParaRPr lang="en-CA" b="1" i="1" dirty="0"/>
          </a:p>
          <a:p>
            <a:r>
              <a:rPr lang="en-CA" dirty="0"/>
              <a:t>In fact no column needs to have its’ data format set.  They can all be left at </a:t>
            </a:r>
            <a:r>
              <a:rPr lang="en-CA" b="1" i="1" dirty="0"/>
              <a:t>General</a:t>
            </a:r>
            <a:r>
              <a:rPr lang="en-CA" dirty="0"/>
              <a:t>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07" y="1463274"/>
            <a:ext cx="7996920" cy="53554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53" y="135308"/>
            <a:ext cx="328959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 step … Import the CSV data.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1701584"/>
            <a:ext cx="5463721" cy="3913594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3952874" y="1338538"/>
            <a:ext cx="1028701" cy="88078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8" idx="3"/>
          </p:cNvCxnSpPr>
          <p:nvPr/>
        </p:nvCxnSpPr>
        <p:spPr>
          <a:xfrm>
            <a:off x="3886200" y="3130615"/>
            <a:ext cx="1365022" cy="103386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981575" y="2219325"/>
            <a:ext cx="1600200" cy="99060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247649" y="6189558"/>
            <a:ext cx="37052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i="1" dirty="0"/>
              <a:t>Finish</a:t>
            </a:r>
            <a:endParaRPr lang="en-CA" dirty="0"/>
          </a:p>
        </p:txBody>
      </p:sp>
      <p:cxnSp>
        <p:nvCxnSpPr>
          <p:cNvPr id="26" name="Straight Arrow Connector 25"/>
          <p:cNvCxnSpPr>
            <a:stCxn id="24" idx="3"/>
          </p:cNvCxnSpPr>
          <p:nvPr/>
        </p:nvCxnSpPr>
        <p:spPr>
          <a:xfrm flipV="1">
            <a:off x="3952874" y="5419414"/>
            <a:ext cx="5667376" cy="9548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38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18" grpId="0" animBg="1"/>
      <p:bldP spid="6" grpId="0" animBg="1"/>
      <p:bldP spid="7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07" y="1463274"/>
            <a:ext cx="7996920" cy="53554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53" y="135308"/>
            <a:ext cx="328959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 step … Import the CSV data.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74" y="3563523"/>
            <a:ext cx="2019093" cy="115266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200545" y="504640"/>
            <a:ext cx="4210155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Place the data on the </a:t>
            </a:r>
            <a:r>
              <a:rPr lang="en-CA" b="1" i="1" dirty="0"/>
              <a:t>Data </a:t>
            </a:r>
            <a:r>
              <a:rPr lang="en-CA" dirty="0"/>
              <a:t>sheet in cell A1</a:t>
            </a:r>
          </a:p>
        </p:txBody>
      </p:sp>
      <p:cxnSp>
        <p:nvCxnSpPr>
          <p:cNvPr id="23" name="Straight Arrow Connector 22"/>
          <p:cNvCxnSpPr>
            <a:stCxn id="20" idx="2"/>
          </p:cNvCxnSpPr>
          <p:nvPr/>
        </p:nvCxnSpPr>
        <p:spPr>
          <a:xfrm flipH="1">
            <a:off x="6953250" y="873972"/>
            <a:ext cx="352373" cy="310747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25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552824" y="2232711"/>
            <a:ext cx="8049975" cy="230832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ounded Rectangle 42"/>
          <p:cNvSpPr/>
          <p:nvPr/>
        </p:nvSpPr>
        <p:spPr>
          <a:xfrm>
            <a:off x="3552824" y="2509404"/>
            <a:ext cx="8049976" cy="230832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ounded Rectangle 43"/>
          <p:cNvSpPr/>
          <p:nvPr/>
        </p:nvSpPr>
        <p:spPr>
          <a:xfrm>
            <a:off x="3552824" y="2779376"/>
            <a:ext cx="8049976" cy="230832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/>
          <p:cNvSpPr txBox="1"/>
          <p:nvPr/>
        </p:nvSpPr>
        <p:spPr>
          <a:xfrm>
            <a:off x="2359970" y="1880797"/>
            <a:ext cx="9335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/>
              <a:t>For all database function the format is … </a:t>
            </a:r>
            <a:r>
              <a:rPr lang="en-CA" b="1" i="1" dirty="0"/>
              <a:t>Database_Function(Database, Field, Criteria)</a:t>
            </a:r>
          </a:p>
          <a:p>
            <a:r>
              <a:rPr lang="en-CA" b="1" i="1" dirty="0"/>
              <a:t>Database</a:t>
            </a:r>
            <a:r>
              <a:rPr lang="en-CA" dirty="0"/>
              <a:t> = The range of cells you want to apply the criteria against, usually the entire table.</a:t>
            </a:r>
          </a:p>
          <a:p>
            <a:pPr marL="434975"/>
            <a:r>
              <a:rPr lang="en-CA" b="1" i="1" dirty="0"/>
              <a:t>Field</a:t>
            </a:r>
            <a:r>
              <a:rPr lang="en-CA" dirty="0"/>
              <a:t> = The column in the database against which the criteria is applied to produce the result.</a:t>
            </a:r>
          </a:p>
          <a:p>
            <a:pPr marL="200025"/>
            <a:r>
              <a:rPr lang="en-CA" b="1" i="1" dirty="0"/>
              <a:t>Criteria</a:t>
            </a:r>
            <a:r>
              <a:rPr lang="en-CA" dirty="0"/>
              <a:t> = The cell or range of cells that contain your criteria, the conditions.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917" y="1863380"/>
            <a:ext cx="11623693" cy="48073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179665" y="2598843"/>
            <a:ext cx="2037017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Database functions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788" y="3086877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DAVERAGE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0788" y="3788569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DCOUNT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788" y="4523042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DCOUNTA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788" y="5722023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DMAX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3375" y="285750"/>
            <a:ext cx="8886826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dirty="0"/>
              <a:t>Select the </a:t>
            </a:r>
            <a:r>
              <a:rPr lang="en-CA" b="1" dirty="0"/>
              <a:t>Formulas</a:t>
            </a:r>
            <a:r>
              <a:rPr lang="en-CA" dirty="0"/>
              <a:t> sheet. If you don’t have it opened, then please open it up at this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953" y="1117425"/>
            <a:ext cx="4327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The following is a list of database functions: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1780" y="5257515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DGET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83794" y="3064307"/>
            <a:ext cx="9719006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Averages the values of the specified cells, list or database that matches the conditions you have set and returns a numeric value.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83793" y="3765999"/>
            <a:ext cx="971900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Counts the number of cells containing data or records containing data that match the search criteria you provide and returns a positive integer.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83794" y="4500472"/>
            <a:ext cx="97200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Counts the number of cells containing nonblank cells or records containing nonblank cells that match the search criteria you provide and returns a positive integer.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83794" y="5699453"/>
            <a:ext cx="97200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Returns the largest number in the field of records in the database that matches the criteria you provide.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884786" y="5234945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Gets from a database a single record that matches the criteria you provide.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953" y="1880797"/>
            <a:ext cx="2307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Function Parameters: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216682" y="1238250"/>
            <a:ext cx="3307818" cy="769361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Horizontal Scroll 16"/>
          <p:cNvSpPr/>
          <p:nvPr/>
        </p:nvSpPr>
        <p:spPr>
          <a:xfrm>
            <a:off x="5524500" y="712099"/>
            <a:ext cx="6372225" cy="894751"/>
          </a:xfrm>
          <a:prstGeom prst="horizontalScroll">
            <a:avLst/>
          </a:prstGeom>
          <a:blipFill dpi="0" rotWithShape="1">
            <a:blip r:embed="rId2">
              <a:alphaModFix amt="20000"/>
            </a:blip>
            <a:srcRect/>
            <a:tile tx="0" ty="0" sx="100000" sy="100000" flip="none" algn="tl"/>
          </a:blipFill>
          <a:ln>
            <a:solidFill>
              <a:srgbClr val="D0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Parameter – A parameter is a constant or variable value.  In this case, it is the data that you pass to a function.</a:t>
            </a:r>
          </a:p>
        </p:txBody>
      </p:sp>
    </p:spTree>
    <p:extLst>
      <p:ext uri="{BB962C8B-B14F-4D97-AF65-F5344CB8AC3E}">
        <p14:creationId xmlns:p14="http://schemas.microsoft.com/office/powerpoint/2010/main" val="242642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3" grpId="0" animBg="1"/>
      <p:bldP spid="44" grpId="0" animBg="1"/>
      <p:bldP spid="42" grpId="0"/>
      <p:bldP spid="6" grpId="0" animBg="1"/>
      <p:bldP spid="9" grpId="0" animBg="1"/>
      <p:bldP spid="10" grpId="0"/>
      <p:bldP spid="11" grpId="0"/>
      <p:bldP spid="12" grpId="0"/>
      <p:bldP spid="13" grpId="0"/>
      <p:bldP spid="2" grpId="0" animBg="1"/>
      <p:bldP spid="4" grpId="0"/>
      <p:bldP spid="28" grpId="0"/>
      <p:bldP spid="29" grpId="0" animBg="1"/>
      <p:bldP spid="30" grpId="0" animBg="1"/>
      <p:bldP spid="31" grpId="0" animBg="1"/>
      <p:bldP spid="32" grpId="0" animBg="1"/>
      <p:bldP spid="40" grpId="0" animBg="1"/>
      <p:bldP spid="41" grpId="0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4168" y="652889"/>
            <a:ext cx="11715407" cy="476683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45051" y="762948"/>
            <a:ext cx="2059999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Database functions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5051" y="1343973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DMIN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4057" y="2084948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DPRODUCT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4057" y="2830096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DSTDEV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4057" y="3346362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DSTDEVP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4057" y="3840058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DSUM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4057" y="4374296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DVAR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4057" y="4885964"/>
            <a:ext cx="1674000" cy="381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DVARP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18057" y="1321403"/>
            <a:ext cx="97200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Returns the smallest number in the field of records in the database that matches the criteria you provide.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17063" y="2062378"/>
            <a:ext cx="97200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Returns the value of the field of records in the database that matches the criteria you provide multiplied together.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17063" y="2807526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Estimates the standard deviation based on your section from the database.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17063" y="3323792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Calculates the standard deviation based on the entire population of the selected database entries.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17063" y="3817488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Adds the numbers of your selection from the database that match the criteria you specify.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17063" y="4351726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Estimates the variance based upon the your selection from the database matching the criteria.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17063" y="4863394"/>
            <a:ext cx="9720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Calculates the variance based upon the entire population of the selected database entries.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4168" y="126645"/>
            <a:ext cx="5486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The following is a list of database functions (continued):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4610" y="5913103"/>
            <a:ext cx="996280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dirty="0"/>
              <a:t>We won’t be using all the database functions, just DAVERAGE, DCOUNT, DMIN, DSTDEV, DVARP</a:t>
            </a:r>
          </a:p>
        </p:txBody>
      </p:sp>
    </p:spTree>
    <p:extLst>
      <p:ext uri="{BB962C8B-B14F-4D97-AF65-F5344CB8AC3E}">
        <p14:creationId xmlns:p14="http://schemas.microsoft.com/office/powerpoint/2010/main" val="152423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006304" y="2724150"/>
            <a:ext cx="7766346" cy="628650"/>
          </a:xfrm>
          <a:prstGeom prst="round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2006304" y="3553010"/>
            <a:ext cx="7766346" cy="628650"/>
          </a:xfrm>
          <a:prstGeom prst="roundRect">
            <a:avLst/>
          </a:prstGeom>
          <a:solidFill>
            <a:srgbClr val="00B05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2006304" y="4382055"/>
            <a:ext cx="7766346" cy="628650"/>
          </a:xfrm>
          <a:prstGeom prst="round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2006304" y="5204886"/>
            <a:ext cx="7766346" cy="628650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2006304" y="6039638"/>
            <a:ext cx="7766346" cy="628650"/>
          </a:xfrm>
          <a:prstGeom prst="round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006304" y="2686050"/>
            <a:ext cx="79473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 cell A5 enter …</a:t>
            </a:r>
          </a:p>
          <a:p>
            <a:r>
              <a:rPr lang="en-CA" dirty="0"/>
              <a:t>=DAVERAGE(Health_Indicators!A1:I31593,Health_Indicators!I1,Formulas!D2:F3)</a:t>
            </a:r>
          </a:p>
          <a:p>
            <a:endParaRPr lang="en-CA" dirty="0"/>
          </a:p>
          <a:p>
            <a:r>
              <a:rPr lang="en-CA" dirty="0"/>
              <a:t>In cell A8 enter …</a:t>
            </a:r>
          </a:p>
          <a:p>
            <a:r>
              <a:rPr lang="en-CA" dirty="0"/>
              <a:t>=DCOUNT(Health_Indicators!A1:I31593,Health_Indicators!I1,Formulas!D2:F3)</a:t>
            </a:r>
          </a:p>
          <a:p>
            <a:endParaRPr lang="en-CA" dirty="0"/>
          </a:p>
          <a:p>
            <a:r>
              <a:rPr lang="en-CA" dirty="0"/>
              <a:t>In cell A11 enter …</a:t>
            </a:r>
          </a:p>
          <a:p>
            <a:r>
              <a:rPr lang="en-CA" dirty="0"/>
              <a:t>=DMIN(Health_Indicators!A1:I31593,Health_Indicators!I1,Formulas!D2:F3)</a:t>
            </a:r>
          </a:p>
          <a:p>
            <a:br>
              <a:rPr lang="en-CA" dirty="0"/>
            </a:br>
            <a:r>
              <a:rPr lang="en-CA" dirty="0"/>
              <a:t>In cell A14 enter …</a:t>
            </a:r>
          </a:p>
          <a:p>
            <a:r>
              <a:rPr lang="en-CA" dirty="0"/>
              <a:t>=DSTDEV(Health_Indicators!A1:I31593,Health_Indicators!I1,Formulas!D2:F3)</a:t>
            </a:r>
          </a:p>
          <a:p>
            <a:endParaRPr lang="en-CA" dirty="0"/>
          </a:p>
          <a:p>
            <a:r>
              <a:rPr lang="en-CA" dirty="0"/>
              <a:t>In cell A17 enter …</a:t>
            </a:r>
          </a:p>
          <a:p>
            <a:r>
              <a:rPr lang="en-CA" dirty="0"/>
              <a:t>=DVARP(Health_Indicators!A1:I31593,Health_Indicators!I1,Formulas!D2:F3)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47750" y="1057275"/>
            <a:ext cx="10991850" cy="24765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1047750" y="1331871"/>
            <a:ext cx="10991850" cy="24765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425584" y="1845538"/>
            <a:ext cx="6778802" cy="646331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On the Formulas sheet enter the following database functions … </a:t>
            </a:r>
          </a:p>
          <a:p>
            <a:r>
              <a:rPr lang="en-CA" b="1" dirty="0">
                <a:solidFill>
                  <a:srgbClr val="FF0000"/>
                </a:solidFill>
              </a:rPr>
              <a:t>NOTE</a:t>
            </a:r>
            <a:r>
              <a:rPr lang="en-CA" dirty="0"/>
              <a:t>:  You can copy and paste from the </a:t>
            </a:r>
            <a:r>
              <a:rPr lang="en-CA" b="1" i="1" dirty="0"/>
              <a:t>Excel_2010_formulas.txt</a:t>
            </a:r>
            <a:r>
              <a:rPr lang="en-CA" dirty="0"/>
              <a:t> file.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6225" y="171450"/>
            <a:ext cx="11763375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For this exercise, we will use some features of Excel that you may not have used before.</a:t>
            </a:r>
          </a:p>
          <a:p>
            <a:endParaRPr lang="en-CA" dirty="0"/>
          </a:p>
          <a:p>
            <a:r>
              <a:rPr lang="en-CA" dirty="0"/>
              <a:t>They are …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sz="1700" dirty="0"/>
              <a:t>Make three lists of unique data values from three columns by using a macro written in Visual Basic for Applications (VBA).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Make a drop down selection box for those lists which will define the </a:t>
            </a:r>
            <a:r>
              <a:rPr lang="en-CA" b="1" i="1" dirty="0"/>
              <a:t>criteria</a:t>
            </a:r>
            <a:r>
              <a:rPr lang="en-CA" dirty="0"/>
              <a:t> parameter of the database function.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49075" y="1776997"/>
            <a:ext cx="9010650" cy="4829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09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3" grpId="0"/>
      <p:bldP spid="16" grpId="0" animBg="1"/>
      <p:bldP spid="16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6" y="1460950"/>
            <a:ext cx="8000390" cy="53578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2" y="1467157"/>
            <a:ext cx="7991121" cy="53516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994822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dirty="0" err="1"/>
              <a:t>Health_Indicators</a:t>
            </a:r>
            <a:r>
              <a:rPr lang="en-CA" dirty="0"/>
              <a:t> (CSV imported data) to restrict the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956" y="1019109"/>
            <a:ext cx="284761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/>
              <a:t>Sort</a:t>
            </a:r>
            <a:r>
              <a:rPr lang="en-CA" dirty="0"/>
              <a:t> the data by HRPROF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90575" y="2019300"/>
            <a:ext cx="3124200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790575" y="2288209"/>
            <a:ext cx="3124200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790575" y="2566643"/>
            <a:ext cx="3124200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90575" y="2840473"/>
            <a:ext cx="3124200" cy="47422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790575" y="3356020"/>
            <a:ext cx="3124200" cy="75878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6" y="1460950"/>
            <a:ext cx="8000390" cy="53578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6" y="1460950"/>
            <a:ext cx="8000390" cy="53578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5" y="1467159"/>
            <a:ext cx="7991119" cy="5351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4" y="1467158"/>
            <a:ext cx="7991120" cy="535160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2" y="1460643"/>
            <a:ext cx="7991122" cy="535160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66775" y="4614148"/>
            <a:ext cx="2209800" cy="646331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We should have six rows of data now.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5825" y="5762625"/>
            <a:ext cx="2190750" cy="923330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Now click on the </a:t>
            </a:r>
            <a:r>
              <a:rPr lang="en-CA" b="1" i="1" dirty="0" err="1"/>
              <a:t>Smoking_Statistics</a:t>
            </a:r>
            <a:endParaRPr lang="en-CA" b="1" i="1" dirty="0"/>
          </a:p>
          <a:p>
            <a:r>
              <a:rPr lang="en-CA" dirty="0"/>
              <a:t>sheet tab.</a:t>
            </a:r>
          </a:p>
        </p:txBody>
      </p:sp>
      <p:cxnSp>
        <p:nvCxnSpPr>
          <p:cNvPr id="25" name="Straight Arrow Connector 24"/>
          <p:cNvCxnSpPr>
            <a:stCxn id="22" idx="3"/>
          </p:cNvCxnSpPr>
          <p:nvPr/>
        </p:nvCxnSpPr>
        <p:spPr>
          <a:xfrm>
            <a:off x="3076575" y="6224290"/>
            <a:ext cx="3209925" cy="32891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8600" y="1666875"/>
            <a:ext cx="3752850" cy="249299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i="1" dirty="0"/>
              <a:t>GEO</a:t>
            </a:r>
            <a:r>
              <a:rPr lang="en-CA" dirty="0"/>
              <a:t> – Saskatchewan only</a:t>
            </a: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SEX</a:t>
            </a:r>
            <a:r>
              <a:rPr lang="en-CA" dirty="0"/>
              <a:t> – Female &amp; Males only</a:t>
            </a: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ABORIG</a:t>
            </a:r>
            <a:r>
              <a:rPr lang="en-CA" i="1" dirty="0"/>
              <a:t> – </a:t>
            </a:r>
            <a:r>
              <a:rPr lang="en-CA" dirty="0"/>
              <a:t>First Nations only</a:t>
            </a: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HRPROF</a:t>
            </a:r>
            <a:r>
              <a:rPr lang="en-CA" dirty="0"/>
              <a:t> – </a:t>
            </a:r>
            <a:r>
              <a:rPr lang="en-CA" sz="1700" dirty="0"/>
              <a:t>Asthma, Current Smoker Daily, High Blood Pressure</a:t>
            </a:r>
          </a:p>
          <a:p>
            <a:pPr marL="542925" indent="-323850">
              <a:buFont typeface="Wingdings" panose="05000000000000000000" pitchFamily="2" charset="2"/>
              <a:buChar char="Ø"/>
            </a:pPr>
            <a:r>
              <a:rPr lang="en-CA" b="1" dirty="0"/>
              <a:t>UNIT</a:t>
            </a:r>
            <a:r>
              <a:rPr lang="en-CA" dirty="0"/>
              <a:t> – </a:t>
            </a:r>
            <a:r>
              <a:rPr lang="en-CA" sz="1600" dirty="0"/>
              <a:t>High 95% confidence</a:t>
            </a:r>
          </a:p>
          <a:p>
            <a:pPr marL="1238250"/>
            <a:r>
              <a:rPr lang="en-CA" sz="1600" dirty="0"/>
              <a:t>interval, age-standardized rate</a:t>
            </a:r>
          </a:p>
        </p:txBody>
      </p:sp>
      <p:cxnSp>
        <p:nvCxnSpPr>
          <p:cNvPr id="3" name="Straight Arrow Connector 2"/>
          <p:cNvCxnSpPr>
            <a:stCxn id="6" idx="3"/>
            <a:endCxn id="19" idx="1"/>
          </p:cNvCxnSpPr>
          <p:nvPr/>
        </p:nvCxnSpPr>
        <p:spPr>
          <a:xfrm>
            <a:off x="3076575" y="1203775"/>
            <a:ext cx="3276600" cy="104523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353175" y="1962150"/>
            <a:ext cx="371475" cy="57370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114425" y="1893385"/>
            <a:ext cx="5714644" cy="64884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800494" y="1962149"/>
            <a:ext cx="352425" cy="58008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290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  <p:bldP spid="13" grpId="0" animBg="1"/>
      <p:bldP spid="14" grpId="0" animBg="1"/>
      <p:bldP spid="15" grpId="0" animBg="1"/>
      <p:bldP spid="21" grpId="0" animBg="1"/>
      <p:bldP spid="21" grpId="1" animBg="1"/>
      <p:bldP spid="22" grpId="0" animBg="1"/>
      <p:bldP spid="7" grpId="0" animBg="1"/>
      <p:bldP spid="19" grpId="0" animBg="1"/>
      <p:bldP spid="19" grpId="1" animBg="1"/>
      <p:bldP spid="27" grpId="0" animBg="1"/>
      <p:bldP spid="27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90575" y="2009775"/>
            <a:ext cx="3124200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790575" y="2288209"/>
            <a:ext cx="3124200" cy="483566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790575" y="3097148"/>
            <a:ext cx="3124200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790575" y="3378478"/>
            <a:ext cx="3124200" cy="488672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90575" y="2814293"/>
            <a:ext cx="3124200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790575" y="3914774"/>
            <a:ext cx="3124200" cy="476849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28600" y="1666875"/>
            <a:ext cx="3752850" cy="283154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/>
              <a:t>Filter</a:t>
            </a:r>
            <a:r>
              <a:rPr lang="en-CA" dirty="0"/>
              <a:t> by the following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i="1" dirty="0"/>
              <a:t>GEO</a:t>
            </a:r>
            <a:r>
              <a:rPr lang="en-CA" dirty="0"/>
              <a:t> – </a:t>
            </a:r>
            <a:r>
              <a:rPr lang="en-CA" b="1" i="1" dirty="0"/>
              <a:t>Saskatchewan</a:t>
            </a:r>
            <a:r>
              <a:rPr lang="en-CA" dirty="0"/>
              <a:t> only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IDENTITY</a:t>
            </a:r>
            <a:r>
              <a:rPr lang="en-CA" dirty="0"/>
              <a:t> – </a:t>
            </a:r>
            <a:r>
              <a:rPr lang="en-CA" b="1" i="1" dirty="0"/>
              <a:t>First Nations</a:t>
            </a:r>
          </a:p>
          <a:p>
            <a:pPr marL="1079500"/>
            <a:r>
              <a:rPr lang="en-CA" sz="1600" b="1" i="1" dirty="0"/>
              <a:t>(North American Indian)</a:t>
            </a: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AGE – </a:t>
            </a:r>
            <a:r>
              <a:rPr lang="en-CA" b="1" i="1" dirty="0"/>
              <a:t>Total, 15 years and over</a:t>
            </a: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SEX</a:t>
            </a:r>
            <a:r>
              <a:rPr lang="en-CA" dirty="0"/>
              <a:t> – </a:t>
            </a:r>
            <a:r>
              <a:rPr lang="en-CA" b="1" i="1" dirty="0"/>
              <a:t>Female</a:t>
            </a:r>
            <a:r>
              <a:rPr lang="en-CA" dirty="0"/>
              <a:t> &amp; </a:t>
            </a:r>
            <a:r>
              <a:rPr lang="en-CA" b="1" i="1" dirty="0"/>
              <a:t>Male</a:t>
            </a:r>
            <a:r>
              <a:rPr lang="en-CA" dirty="0"/>
              <a:t> only</a:t>
            </a:r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SMOKING</a:t>
            </a:r>
            <a:r>
              <a:rPr lang="en-CA" i="1" dirty="0"/>
              <a:t> – </a:t>
            </a:r>
            <a:r>
              <a:rPr lang="en-CA" dirty="0"/>
              <a:t>All except</a:t>
            </a:r>
          </a:p>
          <a:p>
            <a:pPr marL="801688"/>
            <a:r>
              <a:rPr lang="en-CA" b="1" i="1" dirty="0"/>
              <a:t>Not Specified … </a:t>
            </a:r>
            <a:r>
              <a:rPr lang="en-CA" dirty="0"/>
              <a:t>and </a:t>
            </a:r>
            <a:r>
              <a:rPr lang="en-CA" b="1" i="1" dirty="0"/>
              <a:t>Total …</a:t>
            </a:r>
            <a:endParaRPr lang="en-CA" b="1" dirty="0"/>
          </a:p>
          <a:p>
            <a:pPr marL="542925" indent="-342900">
              <a:buFont typeface="Wingdings" panose="05000000000000000000" pitchFamily="2" charset="2"/>
              <a:buChar char="Ø"/>
            </a:pPr>
            <a:r>
              <a:rPr lang="en-CA" b="1" dirty="0"/>
              <a:t>STATS</a:t>
            </a:r>
            <a:r>
              <a:rPr lang="en-CA" dirty="0"/>
              <a:t> – </a:t>
            </a:r>
            <a:r>
              <a:rPr lang="en-CA" b="1" i="1" dirty="0"/>
              <a:t>Number of Persons </a:t>
            </a:r>
            <a:r>
              <a:rPr lang="en-CA" dirty="0"/>
              <a:t>and</a:t>
            </a:r>
          </a:p>
          <a:p>
            <a:pPr marL="1314450"/>
            <a:r>
              <a:rPr lang="en-CA" b="1" i="1" dirty="0"/>
              <a:t>Percent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6" y="1460950"/>
            <a:ext cx="8000390" cy="5357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828" y="135308"/>
            <a:ext cx="6432847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Work with the </a:t>
            </a:r>
            <a:r>
              <a:rPr lang="en-CA" b="1" dirty="0"/>
              <a:t>Smoking Statistics</a:t>
            </a:r>
            <a:r>
              <a:rPr lang="en-CA" dirty="0"/>
              <a:t> (Access data) to restrict the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956" y="1019109"/>
            <a:ext cx="375249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/>
              <a:t>Sort</a:t>
            </a:r>
            <a:r>
              <a:rPr lang="en-CA" dirty="0"/>
              <a:t> the data by </a:t>
            </a:r>
            <a:r>
              <a:rPr lang="en-CA" b="1" i="1" dirty="0"/>
              <a:t>STATS</a:t>
            </a:r>
            <a:r>
              <a:rPr lang="en-CA" i="1" dirty="0"/>
              <a:t> </a:t>
            </a:r>
            <a:r>
              <a:rPr lang="en-CA" dirty="0"/>
              <a:t>then</a:t>
            </a:r>
            <a:r>
              <a:rPr lang="en-CA" b="1" i="1" dirty="0"/>
              <a:t> SEX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6" y="1460950"/>
            <a:ext cx="8000390" cy="53578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6" y="1460780"/>
            <a:ext cx="8000644" cy="535797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01" y="1454567"/>
            <a:ext cx="7991373" cy="535177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05" y="1460950"/>
            <a:ext cx="7981841" cy="53453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14" y="1460950"/>
            <a:ext cx="7995232" cy="535435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43" y="1457496"/>
            <a:ext cx="8009667" cy="53640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191" y="1458191"/>
            <a:ext cx="8000184" cy="535767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66775" y="5481703"/>
            <a:ext cx="2476500" cy="646331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We should have twenty eight rows of data now.</a:t>
            </a:r>
          </a:p>
        </p:txBody>
      </p:sp>
      <p:sp>
        <p:nvSpPr>
          <p:cNvPr id="21" name="Oval 20"/>
          <p:cNvSpPr/>
          <p:nvPr/>
        </p:nvSpPr>
        <p:spPr>
          <a:xfrm>
            <a:off x="4581525" y="6581775"/>
            <a:ext cx="228600" cy="243612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3" name="Straight Arrow Connector 22"/>
          <p:cNvCxnSpPr>
            <a:stCxn id="20" idx="3"/>
            <a:endCxn id="21" idx="0"/>
          </p:cNvCxnSpPr>
          <p:nvPr/>
        </p:nvCxnSpPr>
        <p:spPr>
          <a:xfrm>
            <a:off x="3343275" y="5804869"/>
            <a:ext cx="1352550" cy="7769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83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4" grpId="0" animBg="1"/>
      <p:bldP spid="11" grpId="0" animBg="1"/>
      <p:bldP spid="6" grpId="0" animBg="1"/>
      <p:bldP spid="5" grpId="0" animBg="1"/>
      <p:bldP spid="20" grpId="0" animBg="1"/>
      <p:bldP spid="20" grpId="1" animBg="1"/>
      <p:bldP spid="21" grpId="0" animBg="1"/>
      <p:bldP spid="21" grpId="1" animBg="1"/>
      <p:bldP spid="21" grpId="2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1949" y="239897"/>
            <a:ext cx="2609436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dirty="0"/>
              <a:t>Function Categories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48249" y="228133"/>
            <a:ext cx="5876925" cy="33855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/>
              <a:t>The function bar shown below is directly above the column headers.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46978" y="962060"/>
            <a:ext cx="10791615" cy="992882"/>
            <a:chOff x="289828" y="981110"/>
            <a:chExt cx="10791615" cy="9928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043" y="981110"/>
              <a:ext cx="10058400" cy="517881"/>
            </a:xfrm>
            <a:prstGeom prst="rect">
              <a:avLst/>
            </a:prstGeom>
            <a:effectLst>
              <a:glow rad="127000">
                <a:schemeClr val="accent2"/>
              </a:glow>
            </a:effectLst>
          </p:spPr>
        </p:pic>
        <p:grpSp>
          <p:nvGrpSpPr>
            <p:cNvPr id="27" name="Group 26"/>
            <p:cNvGrpSpPr/>
            <p:nvPr/>
          </p:nvGrpSpPr>
          <p:grpSpPr>
            <a:xfrm>
              <a:off x="289828" y="1062479"/>
              <a:ext cx="2386696" cy="911513"/>
              <a:chOff x="356504" y="1338704"/>
              <a:chExt cx="2386696" cy="911513"/>
            </a:xfrm>
          </p:grpSpPr>
          <p:sp>
            <p:nvSpPr>
              <p:cNvPr id="22" name="Line Callout 1 21"/>
              <p:cNvSpPr/>
              <p:nvPr/>
            </p:nvSpPr>
            <p:spPr>
              <a:xfrm>
                <a:off x="1112166" y="1338704"/>
                <a:ext cx="1631034" cy="375796"/>
              </a:xfrm>
              <a:prstGeom prst="borderCallout1">
                <a:avLst>
                  <a:gd name="adj1" fmla="val 96360"/>
                  <a:gd name="adj2" fmla="val -514"/>
                  <a:gd name="adj3" fmla="val 166163"/>
                  <a:gd name="adj4" fmla="val -16891"/>
                </a:avLst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56504" y="1957829"/>
                <a:ext cx="923715" cy="292388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300" b="1" dirty="0">
                    <a:solidFill>
                      <a:srgbClr val="00B050"/>
                    </a:solidFill>
                  </a:rPr>
                  <a:t>Name Box</a:t>
                </a:r>
                <a:endParaRPr lang="en-CA" sz="1300" dirty="0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347345" y="1062479"/>
              <a:ext cx="4929630" cy="911513"/>
              <a:chOff x="1414021" y="1338704"/>
              <a:chExt cx="4929630" cy="911513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1414021" y="1338704"/>
                <a:ext cx="4929630" cy="911513"/>
                <a:chOff x="1414021" y="1338704"/>
                <a:chExt cx="4929630" cy="911513"/>
              </a:xfrm>
            </p:grpSpPr>
            <p:sp>
              <p:nvSpPr>
                <p:cNvPr id="24" name="Line Callout 1 23"/>
                <p:cNvSpPr/>
                <p:nvPr/>
              </p:nvSpPr>
              <p:spPr>
                <a:xfrm>
                  <a:off x="3009899" y="1338704"/>
                  <a:ext cx="1304925" cy="375796"/>
                </a:xfrm>
                <a:prstGeom prst="borderCallout1">
                  <a:avLst>
                    <a:gd name="adj1" fmla="val 103792"/>
                    <a:gd name="adj2" fmla="val 50178"/>
                    <a:gd name="adj3" fmla="val 169099"/>
                    <a:gd name="adj4" fmla="val 19915"/>
                  </a:avLst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1414021" y="1957829"/>
                  <a:ext cx="4929630" cy="292388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300" b="1" i="1" dirty="0"/>
                    <a:t>Insert Function </a:t>
                  </a:r>
                  <a:r>
                    <a:rPr lang="en-CA" sz="1300" dirty="0"/>
                    <a:t>box.  Click on the       icon to open the functions dialog.</a:t>
                  </a:r>
                  <a:endParaRPr lang="en-CA" sz="1300" b="1" i="1" dirty="0"/>
                </a:p>
              </p:txBody>
            </p:sp>
          </p:grpSp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11596" y="1990744"/>
                <a:ext cx="222230" cy="205135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4289435" y="1064596"/>
              <a:ext cx="6759564" cy="903564"/>
              <a:chOff x="5077121" y="-1926254"/>
              <a:chExt cx="6759564" cy="903564"/>
            </a:xfrm>
          </p:grpSpPr>
          <p:sp>
            <p:nvSpPr>
              <p:cNvPr id="31" name="Line Callout 1 30"/>
              <p:cNvSpPr/>
              <p:nvPr/>
            </p:nvSpPr>
            <p:spPr>
              <a:xfrm>
                <a:off x="5077121" y="-1926254"/>
                <a:ext cx="6759564" cy="364154"/>
              </a:xfrm>
              <a:prstGeom prst="borderCallout1">
                <a:avLst>
                  <a:gd name="adj1" fmla="val 99061"/>
                  <a:gd name="adj2" fmla="val 50440"/>
                  <a:gd name="adj3" fmla="val 164318"/>
                  <a:gd name="adj4" fmla="val 41170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136325" y="-1315078"/>
                <a:ext cx="1705012" cy="29238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300" b="1" i="1" dirty="0"/>
                  <a:t>Function/Formula bar</a:t>
                </a:r>
              </a:p>
            </p:txBody>
          </p:sp>
        </p:grpSp>
      </p:grpSp>
      <p:sp>
        <p:nvSpPr>
          <p:cNvPr id="35" name="Rectangular Callout 34"/>
          <p:cNvSpPr/>
          <p:nvPr/>
        </p:nvSpPr>
        <p:spPr>
          <a:xfrm>
            <a:off x="8182465" y="1650559"/>
            <a:ext cx="2999883" cy="298552"/>
          </a:xfrm>
          <a:prstGeom prst="wedgeRectCallout">
            <a:avLst>
              <a:gd name="adj1" fmla="val -42186"/>
              <a:gd name="adj2" fmla="val 118527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>
                <a:solidFill>
                  <a:schemeClr val="tx1"/>
                </a:solidFill>
              </a:rPr>
              <a:t>Formula Categories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9506" y="2173232"/>
            <a:ext cx="10852843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Compatibility</a:t>
            </a:r>
            <a:r>
              <a:rPr lang="en-CA" sz="1400" dirty="0"/>
              <a:t> – These functions make Excel 2010 functions compatibility </a:t>
            </a:r>
            <a:r>
              <a:rPr lang="en-CA" sz="1400"/>
              <a:t>with older </a:t>
            </a:r>
            <a:r>
              <a:rPr lang="en-CA" sz="1400" dirty="0"/>
              <a:t>versions of Excel.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6978" y="2564167"/>
            <a:ext cx="1083537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Cube</a:t>
            </a:r>
            <a:r>
              <a:rPr lang="en-CA" sz="1400" dirty="0"/>
              <a:t> -  Multidimensional sets of data providing a means to summarize information based on a set of search criteria.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6829" y="2980078"/>
            <a:ext cx="10835520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Database</a:t>
            </a:r>
            <a:r>
              <a:rPr lang="en-CA" sz="1400" dirty="0"/>
              <a:t> – Treating an Excel spreadsheet as a flat database, these functions return a search based on sum, variance, and standard deviation data.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6829" y="3378202"/>
            <a:ext cx="10835520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Date &amp; Time</a:t>
            </a:r>
            <a:r>
              <a:rPr lang="en-CA" sz="1400" dirty="0"/>
              <a:t> – These date and time functions allow you to work with the current time or periods of time in your functions.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46830" y="3798046"/>
            <a:ext cx="10835519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Engineering</a:t>
            </a:r>
            <a:r>
              <a:rPr lang="en-CA" sz="1400" dirty="0"/>
              <a:t> – Engineering calculations: many of which relate to Bessel Functions, Complex Numbers or converting between different bases.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1949" y="4215402"/>
            <a:ext cx="10820400" cy="30777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Information</a:t>
            </a:r>
            <a:r>
              <a:rPr lang="en-CA" sz="1400" dirty="0"/>
              <a:t> – These functions return information about the contents and/or formatting of a cell.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73764" y="4622515"/>
            <a:ext cx="10808585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Logical</a:t>
            </a:r>
            <a:r>
              <a:rPr lang="en-CA" sz="1400" dirty="0"/>
              <a:t> – Flow control, logic and error capture.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77131" y="5039689"/>
            <a:ext cx="10805219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Math &amp; Trigonometry</a:t>
            </a:r>
            <a:r>
              <a:rPr lang="en-CA" sz="1400" dirty="0"/>
              <a:t> – ABS, sine, cosine,  logarithmic, Pi, Quotient, etc.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2888" y="5461986"/>
            <a:ext cx="1079946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Statistical</a:t>
            </a:r>
            <a:r>
              <a:rPr lang="en-CA" sz="1400" dirty="0"/>
              <a:t> – Works with data points, deviations, and more.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80923" y="5879160"/>
            <a:ext cx="10801427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Text</a:t>
            </a:r>
            <a:r>
              <a:rPr lang="en-CA" sz="1400" dirty="0"/>
              <a:t> – Use these function to manipulate text.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82888" y="6306411"/>
            <a:ext cx="10799462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Web</a:t>
            </a:r>
            <a:r>
              <a:rPr lang="en-CA" sz="1400" dirty="0"/>
              <a:t> – XML and web services functions.</a:t>
            </a:r>
          </a:p>
        </p:txBody>
      </p:sp>
    </p:spTree>
    <p:extLst>
      <p:ext uri="{BB962C8B-B14F-4D97-AF65-F5344CB8AC3E}">
        <p14:creationId xmlns:p14="http://schemas.microsoft.com/office/powerpoint/2010/main" val="230837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17" y="277479"/>
            <a:ext cx="5823973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On the Formulas sheet enter the following formulas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918" y="907099"/>
            <a:ext cx="5823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We will use the following Excel functions on the Formulas:</a:t>
            </a:r>
          </a:p>
        </p:txBody>
      </p:sp>
      <p:sp>
        <p:nvSpPr>
          <p:cNvPr id="6" name="Rectangle 5"/>
          <p:cNvSpPr/>
          <p:nvPr/>
        </p:nvSpPr>
        <p:spPr>
          <a:xfrm>
            <a:off x="71917" y="1276431"/>
            <a:ext cx="5938357" cy="54482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ectangle 23"/>
          <p:cNvSpPr/>
          <p:nvPr/>
        </p:nvSpPr>
        <p:spPr>
          <a:xfrm>
            <a:off x="6257597" y="171451"/>
            <a:ext cx="5840966" cy="65532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TextBox 30"/>
          <p:cNvSpPr txBox="1"/>
          <p:nvPr/>
        </p:nvSpPr>
        <p:spPr>
          <a:xfrm>
            <a:off x="6446281" y="5339475"/>
            <a:ext cx="5469494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rgbClr val="C00000"/>
                </a:solidFill>
              </a:rPr>
              <a:t>Take notice that the values for all the statistical functions are separated by a comma, not a colon.</a:t>
            </a:r>
          </a:p>
          <a:p>
            <a:pPr algn="ctr"/>
            <a:endParaRPr lang="en-CA" b="1" dirty="0">
              <a:solidFill>
                <a:srgbClr val="C00000"/>
              </a:solidFill>
            </a:endParaRPr>
          </a:p>
          <a:p>
            <a:pPr algn="ctr"/>
            <a:r>
              <a:rPr lang="en-CA" b="1" dirty="0">
                <a:solidFill>
                  <a:srgbClr val="C00000"/>
                </a:solidFill>
              </a:rPr>
              <a:t>Why is that important?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92800" y="1363839"/>
            <a:ext cx="5817474" cy="2585323"/>
            <a:chOff x="192800" y="1363839"/>
            <a:chExt cx="5817474" cy="2585323"/>
          </a:xfrm>
        </p:grpSpPr>
        <p:sp>
          <p:nvSpPr>
            <p:cNvPr id="9" name="TextBox 8"/>
            <p:cNvSpPr txBox="1"/>
            <p:nvPr/>
          </p:nvSpPr>
          <p:spPr>
            <a:xfrm>
              <a:off x="192800" y="1363839"/>
              <a:ext cx="5817474" cy="25853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</a:pPr>
              <a:r>
                <a:rPr lang="en-CA" dirty="0"/>
                <a:t>Information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INFO Function (cell E21)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=INFO(D21)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ISERR Function (cell E24)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=ISERR(E21)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ISODD Function (cell E27)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=ISODD(A8)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71501" y="1397432"/>
              <a:ext cx="1190625" cy="304800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09795" y="4578782"/>
            <a:ext cx="5800479" cy="2031325"/>
            <a:chOff x="209795" y="4578782"/>
            <a:chExt cx="5800479" cy="2031325"/>
          </a:xfrm>
        </p:grpSpPr>
        <p:sp>
          <p:nvSpPr>
            <p:cNvPr id="10" name="TextBox 9"/>
            <p:cNvSpPr txBox="1"/>
            <p:nvPr/>
          </p:nvSpPr>
          <p:spPr>
            <a:xfrm>
              <a:off x="209795" y="4578782"/>
              <a:ext cx="5800479" cy="20313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</a:pPr>
              <a:r>
                <a:rPr lang="en-CA" dirty="0"/>
                <a:t>Logical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IF Function (cell E32)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=IF(A5&gt;A17,"DAVERAGE is greater than DVARP","DVARP is greater then DAVERAGE")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9625" indent="-342900">
                <a:buFont typeface="Arial" panose="020B0604020202020204" pitchFamily="34" charset="0"/>
                <a:buChar char="•"/>
              </a:pPr>
              <a:r>
                <a:rPr lang="en-CA" dirty="0"/>
                <a:t>IFERROR Function (cell E35)</a:t>
              </a:r>
            </a:p>
            <a:p>
              <a:pPr marL="1076325" lvl="1" indent="-342900">
                <a:buFont typeface="Wingdings" panose="05000000000000000000" pitchFamily="2" charset="2"/>
                <a:buChar char="ü"/>
              </a:pPr>
              <a:r>
                <a:rPr lang="en-CA" dirty="0"/>
                <a:t>=IFERROR(E21, "Cell E21 reports an error")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571502" y="4616882"/>
              <a:ext cx="781050" cy="304800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446281" y="263957"/>
            <a:ext cx="3850244" cy="1754326"/>
            <a:chOff x="6446281" y="263957"/>
            <a:chExt cx="3785707" cy="1754326"/>
          </a:xfrm>
        </p:grpSpPr>
        <p:sp>
          <p:nvSpPr>
            <p:cNvPr id="28" name="TextBox 27"/>
            <p:cNvSpPr txBox="1"/>
            <p:nvPr/>
          </p:nvSpPr>
          <p:spPr>
            <a:xfrm>
              <a:off x="6446281" y="263957"/>
              <a:ext cx="3785707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</a:pPr>
              <a:r>
                <a:rPr lang="en-CA" dirty="0"/>
                <a:t>Math 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ROUND Function (cell E40)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r>
                <a:rPr lang="en-CA" dirty="0"/>
                <a:t>=ROUND(A14,4)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TRUNC Function (cell E43)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r>
                <a:rPr lang="en-CA" dirty="0"/>
                <a:t>=TRUNC(A14)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807987" y="292056"/>
              <a:ext cx="628650" cy="304800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Wingdings" panose="05000000000000000000" pitchFamily="2" charset="2"/>
                <a:buChar char="v"/>
              </a:pPr>
              <a:endParaRPr lang="en-CA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446281" y="2292306"/>
            <a:ext cx="5652282" cy="2862322"/>
            <a:chOff x="6446281" y="2292306"/>
            <a:chExt cx="5652282" cy="2862322"/>
          </a:xfrm>
        </p:grpSpPr>
        <p:sp>
          <p:nvSpPr>
            <p:cNvPr id="29" name="TextBox 28"/>
            <p:cNvSpPr txBox="1"/>
            <p:nvPr/>
          </p:nvSpPr>
          <p:spPr>
            <a:xfrm>
              <a:off x="6446281" y="2292306"/>
              <a:ext cx="5652282" cy="28623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</a:pPr>
              <a:r>
                <a:rPr lang="en-CA" dirty="0"/>
                <a:t>Statistical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AVERAGE Function (cell E48)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r>
                <a:rPr lang="en-CA" dirty="0"/>
                <a:t>=AVERAGE(Health_Indicators!I7636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Health_Indicators!I7656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Smoking_Statistics!H24880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Smoking_Statistics!H27256)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endParaRPr lang="en-CA" dirty="0"/>
            </a:p>
            <a:p>
              <a:pPr marL="809625" lvl="1" indent="-342900">
                <a:buFont typeface="Arial" panose="020B0604020202020204" pitchFamily="34" charset="0"/>
                <a:buChar char="•"/>
              </a:pPr>
              <a:r>
                <a:rPr lang="en-CA" dirty="0"/>
                <a:t>MEDIAN Function (cell E51)</a:t>
              </a:r>
            </a:p>
            <a:p>
              <a:pPr marL="1076325" lvl="2" indent="-342900">
                <a:buFont typeface="Wingdings" panose="05000000000000000000" pitchFamily="2" charset="2"/>
                <a:buChar char="ü"/>
              </a:pPr>
              <a:r>
                <a:rPr lang="en-CA" dirty="0"/>
                <a:t>=MEDIAN(Health_Indicators!I7636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Health_Indicators!I7656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Smoking_Statistics!H24880</a:t>
              </a:r>
              <a:r>
                <a:rPr lang="en-CA" b="1" dirty="0">
                  <a:solidFill>
                    <a:srgbClr val="C00000"/>
                  </a:solidFill>
                </a:rPr>
                <a:t>,</a:t>
              </a:r>
              <a:r>
                <a:rPr lang="en-CA" dirty="0"/>
                <a:t>Smoking_Statistics!H27256)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817511" y="2321357"/>
              <a:ext cx="981075" cy="304800"/>
            </a:xfrm>
            <a:prstGeom prst="round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Wingdings" panose="05000000000000000000" pitchFamily="2" charset="2"/>
                <a:buChar char="v"/>
              </a:pPr>
              <a:endParaRPr lang="en-CA"/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971550" y="1711757"/>
            <a:ext cx="2533650" cy="544779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971550" y="2492807"/>
            <a:ext cx="2533650" cy="583768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962027" y="3311957"/>
            <a:ext cx="2533650" cy="583768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ounded Rectangle 38"/>
          <p:cNvSpPr/>
          <p:nvPr/>
        </p:nvSpPr>
        <p:spPr>
          <a:xfrm>
            <a:off x="962026" y="4938958"/>
            <a:ext cx="4676773" cy="852241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971550" y="6015163"/>
            <a:ext cx="4676773" cy="534166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ounded Rectangle 40"/>
          <p:cNvSpPr/>
          <p:nvPr/>
        </p:nvSpPr>
        <p:spPr>
          <a:xfrm>
            <a:off x="7229475" y="612647"/>
            <a:ext cx="2762250" cy="544779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ounded Rectangle 41"/>
          <p:cNvSpPr/>
          <p:nvPr/>
        </p:nvSpPr>
        <p:spPr>
          <a:xfrm>
            <a:off x="7229475" y="1397432"/>
            <a:ext cx="2762250" cy="544779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ounded Rectangle 42"/>
          <p:cNvSpPr/>
          <p:nvPr/>
        </p:nvSpPr>
        <p:spPr>
          <a:xfrm>
            <a:off x="7229474" y="2637315"/>
            <a:ext cx="4810125" cy="1134585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ounded Rectangle 43"/>
          <p:cNvSpPr/>
          <p:nvPr/>
        </p:nvSpPr>
        <p:spPr>
          <a:xfrm>
            <a:off x="7229474" y="3971965"/>
            <a:ext cx="4810125" cy="1134585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635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 animBg="1"/>
      <p:bldP spid="24" grpId="0" animBg="1"/>
      <p:bldP spid="31" grpId="0" animBg="1"/>
      <p:bldP spid="31" grpId="1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435678" y="1648876"/>
            <a:ext cx="545398" cy="304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454726" y="4952689"/>
            <a:ext cx="4764974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454725" y="5284843"/>
            <a:ext cx="5803199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454726" y="5618132"/>
            <a:ext cx="6708074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454726" y="5956189"/>
            <a:ext cx="10060874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454726" y="6290620"/>
            <a:ext cx="6955724" cy="29501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TextBox 18"/>
          <p:cNvSpPr txBox="1"/>
          <p:nvPr/>
        </p:nvSpPr>
        <p:spPr>
          <a:xfrm>
            <a:off x="73971" y="1610776"/>
            <a:ext cx="1203230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CA" dirty="0"/>
              <a:t>Text</a:t>
            </a:r>
          </a:p>
          <a:p>
            <a:pPr lvl="1"/>
            <a:r>
              <a:rPr lang="en-CA" dirty="0"/>
              <a:t>The formula below takes the text from cell E7636 on the </a:t>
            </a:r>
            <a:r>
              <a:rPr lang="en-CA" dirty="0" err="1"/>
              <a:t>Health_Indicators</a:t>
            </a:r>
            <a:r>
              <a:rPr lang="en-CA" dirty="0"/>
              <a:t> sheet, “Current smoker, daily”, and makes a text string “Current daily smoker”.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Why, you ask?  To show you what you can do to manipulate the text as you want.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The formula below looks complex, but it is not as bad as it looks.</a:t>
            </a:r>
          </a:p>
          <a:p>
            <a:pPr lvl="1"/>
            <a:endParaRPr lang="en-CA" dirty="0"/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it-IT" dirty="0"/>
              <a:t>=CONCATENATE(LEFT(E7636,SEARCH(" ",E7636)-1)," ",RIGHT(E7636, LEN(E7636)-SEARCH(",", E7636)-1)," ",MID(E7636,SEARCH(" ", E7636)+1, 6))</a:t>
            </a:r>
            <a:endParaRPr lang="en-CA" dirty="0"/>
          </a:p>
        </p:txBody>
      </p:sp>
      <p:sp>
        <p:nvSpPr>
          <p:cNvPr id="6" name="Rectangle 5"/>
          <p:cNvSpPr/>
          <p:nvPr/>
        </p:nvSpPr>
        <p:spPr>
          <a:xfrm>
            <a:off x="71917" y="800101"/>
            <a:ext cx="12034358" cy="592455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1917" y="277479"/>
            <a:ext cx="5823973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On the Formulas sheet enter the following formulas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3450" y="917069"/>
            <a:ext cx="10599994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are going to do just one formula in the Text category, but we will be embedding functions within functions.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679" y="4933950"/>
            <a:ext cx="497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CA" b="1" dirty="0"/>
              <a:t>Concatenate</a:t>
            </a:r>
            <a:r>
              <a:rPr lang="en-CA" dirty="0"/>
              <a:t> – Joins together text into one string.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5678" y="5258325"/>
            <a:ext cx="5936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CA" b="1" dirty="0"/>
              <a:t>Search</a:t>
            </a:r>
            <a:r>
              <a:rPr lang="en-CA" dirty="0"/>
              <a:t> – Searches text to find a one or more character string.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677" y="5582700"/>
            <a:ext cx="6974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CA" b="1" dirty="0"/>
              <a:t>Left</a:t>
            </a:r>
            <a:r>
              <a:rPr lang="en-CA" dirty="0"/>
              <a:t> – Returns the left portion of a text string with the length specified.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5678" y="5905982"/>
            <a:ext cx="1031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CA" b="1" dirty="0"/>
              <a:t>Mid</a:t>
            </a:r>
            <a:r>
              <a:rPr lang="en-CA" dirty="0"/>
              <a:t> – Returns the middle portion of a text string with the length specified starting at the position specified.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5676" y="6231450"/>
            <a:ext cx="7193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Right</a:t>
            </a:r>
            <a:r>
              <a:rPr lang="en-CA" dirty="0"/>
              <a:t> – Returns the right portion of a text string with the length specified.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6535" y="4615907"/>
            <a:ext cx="11553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We will be working with the following functions: </a:t>
            </a:r>
          </a:p>
        </p:txBody>
      </p:sp>
    </p:spTree>
    <p:extLst>
      <p:ext uri="{BB962C8B-B14F-4D97-AF65-F5344CB8AC3E}">
        <p14:creationId xmlns:p14="http://schemas.microsoft.com/office/powerpoint/2010/main" val="23985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  <p:bldP spid="31" grpId="0" animBg="1"/>
      <p:bldP spid="32" grpId="0" animBg="1"/>
      <p:bldP spid="33" grpId="0" animBg="1"/>
      <p:bldP spid="34" grpId="0" animBg="1"/>
      <p:bldP spid="19" grpId="0"/>
      <p:bldP spid="6" grpId="0" animBg="1"/>
      <p:bldP spid="2" grpId="0" animBg="1"/>
      <p:bldP spid="3" grpId="0" animBg="1"/>
      <p:bldP spid="5" grpId="0"/>
      <p:bldP spid="7" grpId="0"/>
      <p:bldP spid="8" grpId="0"/>
      <p:bldP spid="11" grpId="0"/>
      <p:bldP spid="12" grpId="0"/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17" y="277479"/>
            <a:ext cx="5823973" cy="369332"/>
          </a:xfrm>
          <a:prstGeom prst="rect">
            <a:avLst/>
          </a:prstGeom>
          <a:solidFill>
            <a:srgbClr val="FCE7D8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On the Formulas sheet enter the following formulas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05525" y="85725"/>
            <a:ext cx="5953125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Like all other formulas, the function is the following structure:</a:t>
            </a:r>
          </a:p>
          <a:p>
            <a:r>
              <a:rPr lang="en-CA" b="1" dirty="0"/>
              <a:t>Function_Name(parameter1, parameter2, etc., etc.)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075" y="885825"/>
            <a:ext cx="1183957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=CONCATENATE(LEFT(E7636,SEARCH(" ",E7636)-1)," ",RIGHT(E7636, LEN(E7636)-SEARCH(",", E7636)-1),</a:t>
            </a:r>
          </a:p>
          <a:p>
            <a:pPr marL="1524000"/>
            <a:r>
              <a:rPr lang="it-IT" dirty="0"/>
              <a:t>" ",MID(E7636,SEARCH(" ", E7636)+1, 6))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219075" y="1600200"/>
            <a:ext cx="11839575" cy="507831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Concatenate can have as many strings (text) to join as you like, each separated by a comma.  I have five for this formula.</a:t>
            </a:r>
          </a:p>
          <a:p>
            <a:r>
              <a:rPr lang="it-IT" dirty="0"/>
              <a:t>=CONCATENATE(</a:t>
            </a:r>
          </a:p>
          <a:p>
            <a:pPr marL="1704975"/>
            <a:r>
              <a:rPr lang="it-IT" dirty="0"/>
              <a:t>LEFT(</a:t>
            </a:r>
          </a:p>
          <a:p>
            <a:pPr marL="2419350"/>
            <a:r>
              <a:rPr lang="it-IT" dirty="0"/>
              <a:t>E7636,</a:t>
            </a:r>
          </a:p>
          <a:p>
            <a:pPr marL="2419350"/>
            <a:r>
              <a:rPr lang="it-IT" dirty="0"/>
              <a:t>SEARCH(" ",E7636)-1</a:t>
            </a:r>
          </a:p>
          <a:p>
            <a:pPr marL="2152650"/>
            <a:r>
              <a:rPr lang="it-IT" dirty="0"/>
              <a:t>),</a:t>
            </a:r>
          </a:p>
          <a:p>
            <a:pPr marL="1704975"/>
            <a:r>
              <a:rPr lang="it-IT" dirty="0"/>
              <a:t>" ",</a:t>
            </a:r>
          </a:p>
          <a:p>
            <a:pPr marL="1704975"/>
            <a:r>
              <a:rPr lang="it-IT" dirty="0"/>
              <a:t>RIGHT(</a:t>
            </a:r>
          </a:p>
          <a:p>
            <a:pPr marL="2419350"/>
            <a:r>
              <a:rPr lang="it-IT" dirty="0"/>
              <a:t>E7636, </a:t>
            </a:r>
          </a:p>
          <a:p>
            <a:pPr marL="2419350"/>
            <a:r>
              <a:rPr lang="it-IT" dirty="0"/>
              <a:t>LEN(E7636)-SEARCH(",", E7636)-1</a:t>
            </a:r>
          </a:p>
          <a:p>
            <a:pPr marL="2305050"/>
            <a:r>
              <a:rPr lang="it-IT" dirty="0"/>
              <a:t>),</a:t>
            </a:r>
          </a:p>
          <a:p>
            <a:pPr marL="1704975"/>
            <a:r>
              <a:rPr lang="it-IT" dirty="0"/>
              <a:t>" ",</a:t>
            </a:r>
          </a:p>
          <a:p>
            <a:pPr marL="1704975"/>
            <a:r>
              <a:rPr lang="it-IT" dirty="0"/>
              <a:t>MID(</a:t>
            </a:r>
          </a:p>
          <a:p>
            <a:pPr marL="2419350"/>
            <a:r>
              <a:rPr lang="it-IT" dirty="0"/>
              <a:t>E7636,</a:t>
            </a:r>
          </a:p>
          <a:p>
            <a:pPr marL="2419350"/>
            <a:r>
              <a:rPr lang="it-IT" dirty="0"/>
              <a:t>SEARCH(" ", E7636)+1,</a:t>
            </a:r>
          </a:p>
          <a:p>
            <a:pPr marL="2419350"/>
            <a:r>
              <a:rPr lang="it-IT" dirty="0"/>
              <a:t>6</a:t>
            </a:r>
          </a:p>
          <a:p>
            <a:pPr marL="2105025"/>
            <a:r>
              <a:rPr lang="it-IT" dirty="0"/>
              <a:t>)</a:t>
            </a:r>
          </a:p>
          <a:p>
            <a:pPr marL="1485900"/>
            <a:r>
              <a:rPr lang="it-IT" dirty="0"/>
              <a:t>)</a:t>
            </a:r>
            <a:endParaRPr lang="en-CA" dirty="0"/>
          </a:p>
        </p:txBody>
      </p:sp>
      <p:sp>
        <p:nvSpPr>
          <p:cNvPr id="6" name="Rounded Rectangle 5"/>
          <p:cNvSpPr/>
          <p:nvPr/>
        </p:nvSpPr>
        <p:spPr>
          <a:xfrm>
            <a:off x="9467850" y="1685925"/>
            <a:ext cx="428625" cy="200025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2009775" y="2238375"/>
            <a:ext cx="428625" cy="2000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2009774" y="3286126"/>
            <a:ext cx="285751" cy="1905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2009774" y="3601194"/>
            <a:ext cx="581026" cy="218331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2014537" y="4963269"/>
            <a:ext cx="395288" cy="23738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2009774" y="4667251"/>
            <a:ext cx="285751" cy="1905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857250" y="2352675"/>
            <a:ext cx="1147762" cy="12485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8" idx="1"/>
          </p:cNvCxnSpPr>
          <p:nvPr/>
        </p:nvCxnSpPr>
        <p:spPr>
          <a:xfrm flipV="1">
            <a:off x="857250" y="3381376"/>
            <a:ext cx="1152524" cy="21981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57250" y="3582144"/>
            <a:ext cx="1147762" cy="13335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1" idx="1"/>
          </p:cNvCxnSpPr>
          <p:nvPr/>
        </p:nvCxnSpPr>
        <p:spPr>
          <a:xfrm>
            <a:off x="857250" y="3571876"/>
            <a:ext cx="1152524" cy="119062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0" idx="1"/>
          </p:cNvCxnSpPr>
          <p:nvPr/>
        </p:nvCxnSpPr>
        <p:spPr>
          <a:xfrm>
            <a:off x="866775" y="3582144"/>
            <a:ext cx="1147762" cy="149981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409575" y="3390901"/>
            <a:ext cx="571500" cy="369332"/>
            <a:chOff x="285750" y="3476626"/>
            <a:chExt cx="571500" cy="369332"/>
          </a:xfrm>
        </p:grpSpPr>
        <p:sp>
          <p:nvSpPr>
            <p:cNvPr id="24" name="TextBox 23"/>
            <p:cNvSpPr txBox="1"/>
            <p:nvPr/>
          </p:nvSpPr>
          <p:spPr>
            <a:xfrm>
              <a:off x="285750" y="3476626"/>
              <a:ext cx="571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five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23850" y="3561279"/>
              <a:ext cx="428625" cy="200025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7" name="Rectangle 26"/>
          <p:cNvSpPr/>
          <p:nvPr/>
        </p:nvSpPr>
        <p:spPr>
          <a:xfrm>
            <a:off x="5143501" y="2057400"/>
            <a:ext cx="6648450" cy="8572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LEFT requires two parameters: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from which to take a slice (either static text or a cell).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length of the slice to take measure in characters.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3400425" y="2486025"/>
            <a:ext cx="1857375" cy="1428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4667250" y="2743200"/>
            <a:ext cx="590550" cy="1428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181725" y="3475554"/>
            <a:ext cx="5610226" cy="128694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RIGHT requires two parameters: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from which to take a slice (either static text or a cell).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length of the slice to take measure in characters.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400425" y="3962400"/>
            <a:ext cx="2895601" cy="952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286375" y="4381500"/>
            <a:ext cx="1009651" cy="15132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5143501" y="5090413"/>
            <a:ext cx="6648450" cy="116751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MID requires three parameters: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from which to take a slice (either static text or a cell).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Starting character.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length of the slice to take measure in characters.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857375" y="948437"/>
            <a:ext cx="3105150" cy="2407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ectangle 42"/>
          <p:cNvSpPr/>
          <p:nvPr/>
        </p:nvSpPr>
        <p:spPr>
          <a:xfrm>
            <a:off x="5334000" y="948437"/>
            <a:ext cx="4514849" cy="240700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ectangle 43"/>
          <p:cNvSpPr/>
          <p:nvPr/>
        </p:nvSpPr>
        <p:spPr>
          <a:xfrm>
            <a:off x="2133600" y="1232899"/>
            <a:ext cx="3400426" cy="240700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/>
          <p:cNvSpPr/>
          <p:nvPr/>
        </p:nvSpPr>
        <p:spPr>
          <a:xfrm>
            <a:off x="5029200" y="955975"/>
            <a:ext cx="247649" cy="240700"/>
          </a:xfrm>
          <a:prstGeom prst="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ectangle 45"/>
          <p:cNvSpPr/>
          <p:nvPr/>
        </p:nvSpPr>
        <p:spPr>
          <a:xfrm>
            <a:off x="1828800" y="1232962"/>
            <a:ext cx="247649" cy="240700"/>
          </a:xfrm>
          <a:prstGeom prst="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3333751" y="5343525"/>
            <a:ext cx="1914524" cy="2000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 flipV="1">
            <a:off x="4324350" y="5743575"/>
            <a:ext cx="914400" cy="6804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 flipV="1">
            <a:off x="2847975" y="5905500"/>
            <a:ext cx="2400300" cy="16466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5645943" y="1685925"/>
            <a:ext cx="6307931" cy="485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3" name="Rectangle 52"/>
          <p:cNvSpPr/>
          <p:nvPr/>
        </p:nvSpPr>
        <p:spPr>
          <a:xfrm>
            <a:off x="5705476" y="2886075"/>
            <a:ext cx="5738813" cy="3187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SEARCH requires two parameters, the third is optional: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to search for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text to search in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The starting character number</a:t>
            </a:r>
          </a:p>
          <a:p>
            <a:endParaRPr lang="en-CA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SEARCH finds a one or more character string in the text supplied in parameter two and returns the starting position character number.</a:t>
            </a:r>
          </a:p>
          <a:p>
            <a:endParaRPr lang="en-CA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If you leave the third parameter empty, character position one is assumed.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3650456" y="2924175"/>
            <a:ext cx="2183607" cy="2631640"/>
            <a:chOff x="3650456" y="2924175"/>
            <a:chExt cx="2183607" cy="2631640"/>
          </a:xfrm>
        </p:grpSpPr>
        <p:cxnSp>
          <p:nvCxnSpPr>
            <p:cNvPr id="55" name="Straight Arrow Connector 54"/>
            <p:cNvCxnSpPr/>
            <p:nvPr/>
          </p:nvCxnSpPr>
          <p:spPr>
            <a:xfrm flipH="1" flipV="1">
              <a:off x="3690938" y="2924175"/>
              <a:ext cx="2128837" cy="44767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flipH="1">
              <a:off x="4755356" y="3371850"/>
              <a:ext cx="1078707" cy="79533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 flipH="1">
              <a:off x="3650456" y="3371850"/>
              <a:ext cx="2169319" cy="218396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4243386" y="3000375"/>
            <a:ext cx="1566864" cy="2543175"/>
            <a:chOff x="4243386" y="3000375"/>
            <a:chExt cx="1566864" cy="2543175"/>
          </a:xfrm>
        </p:grpSpPr>
        <p:cxnSp>
          <p:nvCxnSpPr>
            <p:cNvPr id="67" name="Straight Arrow Connector 66"/>
            <p:cNvCxnSpPr/>
            <p:nvPr/>
          </p:nvCxnSpPr>
          <p:spPr>
            <a:xfrm flipH="1" flipV="1">
              <a:off x="4348162" y="3000375"/>
              <a:ext cx="1462088" cy="67520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 flipH="1">
              <a:off x="5195890" y="3675579"/>
              <a:ext cx="614360" cy="491609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flipH="1">
              <a:off x="4243386" y="3675579"/>
              <a:ext cx="1566864" cy="1867971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/>
          <p:cNvSpPr/>
          <p:nvPr/>
        </p:nvSpPr>
        <p:spPr>
          <a:xfrm>
            <a:off x="285750" y="1685925"/>
            <a:ext cx="5419726" cy="2390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9" name="Rectangle 78"/>
          <p:cNvSpPr/>
          <p:nvPr/>
        </p:nvSpPr>
        <p:spPr>
          <a:xfrm>
            <a:off x="409575" y="2579905"/>
            <a:ext cx="5029200" cy="12396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LEN requires one parameter: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A cell or static text.</a:t>
            </a:r>
          </a:p>
          <a:p>
            <a:endParaRPr lang="en-CA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It returns the length on the supplied parameter.</a:t>
            </a:r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2409825" y="3189388"/>
            <a:ext cx="923926" cy="96244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29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500"/>
                            </p:stCondLst>
                            <p:childTnLst>
                              <p:par>
                                <p:cTn id="2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27" grpId="0" animBg="1"/>
      <p:bldP spid="34" grpId="0" animBg="1"/>
      <p:bldP spid="41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5" grpId="0" animBg="1"/>
      <p:bldP spid="45" grpId="1" animBg="1"/>
      <p:bldP spid="46" grpId="0" animBg="1"/>
      <p:bldP spid="46" grpId="1" animBg="1"/>
      <p:bldP spid="65" grpId="0" animBg="1"/>
      <p:bldP spid="53" grpId="0" animBg="1"/>
      <p:bldP spid="78" grpId="0" animBg="1"/>
      <p:bldP spid="7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7224" y="18539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What is the direction for this course.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7224" y="248325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Ribbons &amp; the Commands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2463" y="311253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Some Relevant Definitions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2463" y="374180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Connecting to MS Access 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2462" y="436969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Importing CSV Data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2462" y="499419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Database Function &amp; an Exercise in Using Them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53213" y="18539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Sorting, Filtering and Restricting the Data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53213" y="248325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Categories of Functions Provided By Excel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53213" y="3112532"/>
            <a:ext cx="4819651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Exercise in Using: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30" name="Rectangle 29"/>
          <p:cNvSpPr/>
          <p:nvPr/>
        </p:nvSpPr>
        <p:spPr>
          <a:xfrm>
            <a:off x="6705600" y="3427480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Information Functions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05600" y="3687421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Logical Functions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705600" y="3953224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Math Functions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705600" y="4230832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Statistical Functions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705600" y="4501946"/>
            <a:ext cx="46482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tx1"/>
                </a:solidFill>
              </a:rPr>
              <a:t>Text Functions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D65A6B6-0559-494F-BA4A-B384DDD0F83F}"/>
</file>

<file path=customXml/itemProps2.xml><?xml version="1.0" encoding="utf-8"?>
<ds:datastoreItem xmlns:ds="http://schemas.openxmlformats.org/officeDocument/2006/customXml" ds:itemID="{AB949140-239E-4903-9728-D66143EF6CB2}"/>
</file>

<file path=customXml/itemProps3.xml><?xml version="1.0" encoding="utf-8"?>
<ds:datastoreItem xmlns:ds="http://schemas.openxmlformats.org/officeDocument/2006/customXml" ds:itemID="{D01EAEF6-BF74-4690-818C-80775875F9D5}"/>
</file>

<file path=docProps/app.xml><?xml version="1.0" encoding="utf-8"?>
<Properties xmlns="http://schemas.openxmlformats.org/officeDocument/2006/extended-properties" xmlns:vt="http://schemas.openxmlformats.org/officeDocument/2006/docPropsVTypes">
  <TotalTime>77059</TotalTime>
  <Words>4026</Words>
  <Application>Microsoft Office PowerPoint</Application>
  <PresentationFormat>Widescreen</PresentationFormat>
  <Paragraphs>429</Paragraphs>
  <Slides>42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953</cp:revision>
  <dcterms:created xsi:type="dcterms:W3CDTF">2017-09-29T13:57:00Z</dcterms:created>
  <dcterms:modified xsi:type="dcterms:W3CDTF">2020-08-05T15:05:55Z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24200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