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258" r:id="rId3"/>
    <p:sldId id="323" r:id="rId4"/>
    <p:sldId id="324" r:id="rId5"/>
    <p:sldId id="325" r:id="rId6"/>
    <p:sldId id="326" r:id="rId7"/>
    <p:sldId id="327" r:id="rId8"/>
    <p:sldId id="328" r:id="rId9"/>
    <p:sldId id="329" r:id="rId10"/>
    <p:sldId id="264" r:id="rId11"/>
    <p:sldId id="263" r:id="rId12"/>
    <p:sldId id="261" r:id="rId13"/>
    <p:sldId id="330" r:id="rId14"/>
    <p:sldId id="259" r:id="rId15"/>
    <p:sldId id="294" r:id="rId16"/>
    <p:sldId id="295" r:id="rId17"/>
    <p:sldId id="260" r:id="rId18"/>
    <p:sldId id="291" r:id="rId19"/>
    <p:sldId id="312" r:id="rId20"/>
    <p:sldId id="313" r:id="rId21"/>
    <p:sldId id="292" r:id="rId22"/>
    <p:sldId id="293" r:id="rId23"/>
    <p:sldId id="296" r:id="rId24"/>
    <p:sldId id="281" r:id="rId25"/>
    <p:sldId id="265" r:id="rId26"/>
    <p:sldId id="266" r:id="rId27"/>
    <p:sldId id="267" r:id="rId28"/>
    <p:sldId id="319" r:id="rId29"/>
    <p:sldId id="320" r:id="rId30"/>
    <p:sldId id="321" r:id="rId31"/>
    <p:sldId id="322" r:id="rId32"/>
    <p:sldId id="268" r:id="rId33"/>
    <p:sldId id="275" r:id="rId34"/>
    <p:sldId id="276" r:id="rId35"/>
    <p:sldId id="277" r:id="rId36"/>
    <p:sldId id="278" r:id="rId37"/>
    <p:sldId id="279" r:id="rId38"/>
    <p:sldId id="280" r:id="rId39"/>
    <p:sldId id="289" r:id="rId40"/>
    <p:sldId id="314" r:id="rId41"/>
    <p:sldId id="315" r:id="rId42"/>
    <p:sldId id="316" r:id="rId43"/>
    <p:sldId id="287" r:id="rId44"/>
    <p:sldId id="282" r:id="rId45"/>
    <p:sldId id="28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46"/>
    <a:srgbClr val="0A309A"/>
    <a:srgbClr val="540000"/>
    <a:srgbClr val="007033"/>
    <a:srgbClr val="009E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824" autoAdjust="0"/>
  </p:normalViewPr>
  <p:slideViewPr>
    <p:cSldViewPr snapToGrid="0">
      <p:cViewPr varScale="1">
        <p:scale>
          <a:sx n="106" d="100"/>
          <a:sy n="106" d="100"/>
        </p:scale>
        <p:origin x="588" y="108"/>
      </p:cViewPr>
      <p:guideLst/>
    </p:cSldViewPr>
  </p:slideViewPr>
  <p:outlineViewPr>
    <p:cViewPr>
      <p:scale>
        <a:sx n="33" d="100"/>
        <a:sy n="33" d="100"/>
      </p:scale>
      <p:origin x="0" y="-168"/>
    </p:cViewPr>
  </p:outlineViewPr>
  <p:notesTextViewPr>
    <p:cViewPr>
      <p:scale>
        <a:sx n="3" d="2"/>
        <a:sy n="3" d="2"/>
      </p:scale>
      <p:origin x="0" y="0"/>
    </p:cViewPr>
  </p:notesTextViewPr>
  <p:sorterViewPr>
    <p:cViewPr>
      <p:scale>
        <a:sx n="100" d="100"/>
        <a:sy n="100" d="100"/>
      </p:scale>
      <p:origin x="0" y="-4464"/>
    </p:cViewPr>
  </p:sorterViewPr>
  <p:notesViewPr>
    <p:cSldViewPr snapToGrid="0">
      <p:cViewPr varScale="1">
        <p:scale>
          <a:sx n="92" d="100"/>
          <a:sy n="92" d="100"/>
        </p:scale>
        <p:origin x="287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6128D1-CED8-4E32-8A8A-059BED96F4D3}" type="datetimeFigureOut">
              <a:rPr lang="en-CA" smtClean="0"/>
              <a:t>2020-08-05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EB4764-E2B1-415F-A249-17837E286A38}" type="slidenum">
              <a:rPr lang="en-CA" smtClean="0"/>
              <a:t>‹#›</a:t>
            </a:fld>
            <a:endParaRPr lang="en-CA"/>
          </a:p>
        </p:txBody>
      </p:sp>
    </p:spTree>
    <p:extLst>
      <p:ext uri="{BB962C8B-B14F-4D97-AF65-F5344CB8AC3E}">
        <p14:creationId xmlns:p14="http://schemas.microsoft.com/office/powerpoint/2010/main" val="3221217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229591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Have them follow along in the functions dialog box if they have a computer in front</a:t>
            </a:r>
            <a:r>
              <a:rPr lang="en-CA" baseline="0" dirty="0"/>
              <a:t> of them.</a:t>
            </a:r>
            <a:endParaRPr lang="en-CA" dirty="0"/>
          </a:p>
        </p:txBody>
      </p:sp>
      <p:sp>
        <p:nvSpPr>
          <p:cNvPr id="4" name="Slide Number Placeholder 3"/>
          <p:cNvSpPr>
            <a:spLocks noGrp="1"/>
          </p:cNvSpPr>
          <p:nvPr>
            <p:ph type="sldNum" sz="quarter" idx="10"/>
          </p:nvPr>
        </p:nvSpPr>
        <p:spPr/>
        <p:txBody>
          <a:bodyPr/>
          <a:lstStyle/>
          <a:p>
            <a:fld id="{69EB4764-E2B1-415F-A249-17837E286A38}" type="slidenum">
              <a:rPr lang="en-CA" smtClean="0"/>
              <a:t>28</a:t>
            </a:fld>
            <a:endParaRPr lang="en-CA"/>
          </a:p>
        </p:txBody>
      </p:sp>
    </p:spTree>
    <p:extLst>
      <p:ext uri="{BB962C8B-B14F-4D97-AF65-F5344CB8AC3E}">
        <p14:creationId xmlns:p14="http://schemas.microsoft.com/office/powerpoint/2010/main" val="4081328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CA" sz="1300" dirty="0"/>
              <a:t>( = 18.98 + 114.98 * 4      Answer is </a:t>
            </a:r>
            <a:r>
              <a:rPr lang="en-CA" sz="1300" b="1" dirty="0"/>
              <a:t>B</a:t>
            </a:r>
            <a:r>
              <a:rPr lang="en-CA" sz="1300" dirty="0"/>
              <a:t> )       ( = 12 + (3.14159 * 325)      Answer is </a:t>
            </a:r>
            <a:r>
              <a:rPr lang="en-CA" sz="1300" b="1" dirty="0"/>
              <a:t>A )            ( </a:t>
            </a:r>
            <a:r>
              <a:rPr lang="en-CA" sz="1300" dirty="0"/>
              <a:t>= 187.4 * (18 + 5^3)</a:t>
            </a:r>
            <a:r>
              <a:rPr lang="en-CA" sz="1300" b="1" dirty="0"/>
              <a:t>     </a:t>
            </a:r>
            <a:r>
              <a:rPr lang="en-CA" sz="1300" dirty="0"/>
              <a:t>Answer is </a:t>
            </a:r>
            <a:r>
              <a:rPr lang="en-CA" sz="1300" b="1" dirty="0"/>
              <a:t>C  )</a:t>
            </a:r>
            <a:endParaRPr lang="en-CA" sz="1300" dirty="0"/>
          </a:p>
        </p:txBody>
      </p:sp>
      <p:sp>
        <p:nvSpPr>
          <p:cNvPr id="4" name="Slide Number Placeholder 3"/>
          <p:cNvSpPr>
            <a:spLocks noGrp="1"/>
          </p:cNvSpPr>
          <p:nvPr>
            <p:ph type="sldNum" sz="quarter" idx="10"/>
          </p:nvPr>
        </p:nvSpPr>
        <p:spPr/>
        <p:txBody>
          <a:bodyPr/>
          <a:lstStyle/>
          <a:p>
            <a:fld id="{69EB4764-E2B1-415F-A249-17837E286A38}" type="slidenum">
              <a:rPr lang="en-CA" smtClean="0"/>
              <a:t>30</a:t>
            </a:fld>
            <a:endParaRPr lang="en-CA"/>
          </a:p>
        </p:txBody>
      </p:sp>
    </p:spTree>
    <p:extLst>
      <p:ext uri="{BB962C8B-B14F-4D97-AF65-F5344CB8AC3E}">
        <p14:creationId xmlns:p14="http://schemas.microsoft.com/office/powerpoint/2010/main" val="1756825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44</a:t>
            </a:fld>
            <a:endParaRPr lang="en-CA" altLang="en-US"/>
          </a:p>
        </p:txBody>
      </p:sp>
    </p:spTree>
    <p:extLst>
      <p:ext uri="{BB962C8B-B14F-4D97-AF65-F5344CB8AC3E}">
        <p14:creationId xmlns:p14="http://schemas.microsoft.com/office/powerpoint/2010/main" val="1420888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FADE8A6D-F37C-421B-B258-BF410D0D4648}"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1953613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ADE8A6D-F37C-421B-B258-BF410D0D4648}"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2800693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ADE8A6D-F37C-421B-B258-BF410D0D4648}"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1037974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72596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ADE8A6D-F37C-421B-B258-BF410D0D4648}"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2900235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DE8A6D-F37C-421B-B258-BF410D0D4648}"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370235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FADE8A6D-F37C-421B-B258-BF410D0D4648}"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220816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FADE8A6D-F37C-421B-B258-BF410D0D4648}" type="datetimeFigureOut">
              <a:rPr lang="en-CA" smtClean="0"/>
              <a:t>2020-08-05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1832651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ADE8A6D-F37C-421B-B258-BF410D0D4648}" type="datetimeFigureOut">
              <a:rPr lang="en-CA" smtClean="0"/>
              <a:t>2020-08-05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3817619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DE8A6D-F37C-421B-B258-BF410D0D4648}" type="datetimeFigureOut">
              <a:rPr lang="en-CA" smtClean="0"/>
              <a:t>2020-08-05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4237258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DE8A6D-F37C-421B-B258-BF410D0D4648}"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3714367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DE8A6D-F37C-421B-B258-BF410D0D4648}"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36810E-D1D3-4568-A226-0A8EE97D9222}" type="slidenum">
              <a:rPr lang="en-CA" smtClean="0"/>
              <a:t>‹#›</a:t>
            </a:fld>
            <a:endParaRPr lang="en-CA"/>
          </a:p>
        </p:txBody>
      </p:sp>
    </p:spTree>
    <p:extLst>
      <p:ext uri="{BB962C8B-B14F-4D97-AF65-F5344CB8AC3E}">
        <p14:creationId xmlns:p14="http://schemas.microsoft.com/office/powerpoint/2010/main" val="3764728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DE8A6D-F37C-421B-B258-BF410D0D4648}" type="datetimeFigureOut">
              <a:rPr lang="en-CA" smtClean="0"/>
              <a:t>2020-08-05</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6810E-D1D3-4568-A226-0A8EE97D9222}" type="slidenum">
              <a:rPr lang="en-CA" smtClean="0"/>
              <a:t>‹#›</a:t>
            </a:fld>
            <a:endParaRPr lang="en-CA"/>
          </a:p>
        </p:txBody>
      </p:sp>
    </p:spTree>
    <p:extLst>
      <p:ext uri="{BB962C8B-B14F-4D97-AF65-F5344CB8AC3E}">
        <p14:creationId xmlns:p14="http://schemas.microsoft.com/office/powerpoint/2010/main" val="56493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g"/><Relationship Id="rId1" Type="http://schemas.openxmlformats.org/officeDocument/2006/relationships/slideLayout" Target="../slideLayouts/slideLayout12.xml"/><Relationship Id="rId6" Type="http://schemas.openxmlformats.org/officeDocument/2006/relationships/image" Target="../media/image70.jpg"/><Relationship Id="rId5" Type="http://schemas.openxmlformats.org/officeDocument/2006/relationships/image" Target="../media/image69.png"/><Relationship Id="rId4" Type="http://schemas.openxmlformats.org/officeDocument/2006/relationships/image" Target="../media/image68.png"/></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0" y="-44061"/>
            <a:ext cx="12307078"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491672" y="283520"/>
            <a:ext cx="5209976"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Excel 2010 Basics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0489" y="1314215"/>
            <a:ext cx="1232341" cy="1232341"/>
          </a:xfrm>
          <a:prstGeom prst="rect">
            <a:avLst/>
          </a:prstGeom>
        </p:spPr>
      </p:pic>
      <p:sp>
        <p:nvSpPr>
          <p:cNvPr id="5" name="TextBox 4"/>
          <p:cNvSpPr txBox="1"/>
          <p:nvPr/>
        </p:nvSpPr>
        <p:spPr>
          <a:xfrm>
            <a:off x="5240387" y="2905903"/>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Entry Level</a:t>
            </a:r>
          </a:p>
        </p:txBody>
      </p:sp>
    </p:spTree>
    <p:extLst>
      <p:ext uri="{BB962C8B-B14F-4D97-AF65-F5344CB8AC3E}">
        <p14:creationId xmlns:p14="http://schemas.microsoft.com/office/powerpoint/2010/main" val="328639966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3" name="Picture 2">
            <a:extLst>
              <a:ext uri="{FF2B5EF4-FFF2-40B4-BE49-F238E27FC236}">
                <a16:creationId xmlns:a16="http://schemas.microsoft.com/office/drawing/2014/main" id="{CE1A7BD7-41B6-41B0-83EF-CB58A1CB0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237" y="0"/>
            <a:ext cx="5708259" cy="6858000"/>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1" name="TextBox 10">
            <a:extLst>
              <a:ext uri="{FF2B5EF4-FFF2-40B4-BE49-F238E27FC236}">
                <a16:creationId xmlns:a16="http://schemas.microsoft.com/office/drawing/2014/main" id="{0A2A28DB-B5DE-4094-A2BC-CCC5A1E45532}"/>
              </a:ext>
            </a:extLst>
          </p:cNvPr>
          <p:cNvSpPr txBox="1"/>
          <p:nvPr/>
        </p:nvSpPr>
        <p:spPr>
          <a:xfrm>
            <a:off x="2660822" y="2675239"/>
            <a:ext cx="343517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display the WebEx information for that course</a:t>
            </a:r>
            <a:endParaRPr lang="en-GB" sz="2000" dirty="0"/>
          </a:p>
        </p:txBody>
      </p:sp>
      <p:grpSp>
        <p:nvGrpSpPr>
          <p:cNvPr id="23" name="Group 22">
            <a:extLst>
              <a:ext uri="{FF2B5EF4-FFF2-40B4-BE49-F238E27FC236}">
                <a16:creationId xmlns:a16="http://schemas.microsoft.com/office/drawing/2014/main" id="{E5883DCB-30D8-4173-91E6-9B2E9AD30084}"/>
              </a:ext>
            </a:extLst>
          </p:cNvPr>
          <p:cNvGrpSpPr/>
          <p:nvPr/>
        </p:nvGrpSpPr>
        <p:grpSpPr>
          <a:xfrm>
            <a:off x="6096000" y="3029182"/>
            <a:ext cx="4547286" cy="966169"/>
            <a:chOff x="6096000" y="3029182"/>
            <a:chExt cx="4547286" cy="966169"/>
          </a:xfrm>
        </p:grpSpPr>
        <p:cxnSp>
          <p:nvCxnSpPr>
            <p:cNvPr id="13" name="Straight Arrow Connector 12">
              <a:extLst>
                <a:ext uri="{FF2B5EF4-FFF2-40B4-BE49-F238E27FC236}">
                  <a16:creationId xmlns:a16="http://schemas.microsoft.com/office/drawing/2014/main" id="{41645BA8-9CD3-4B4E-81A0-F60B92F10C1E}"/>
                </a:ext>
              </a:extLst>
            </p:cNvPr>
            <p:cNvCxnSpPr>
              <a:cxnSpLocks/>
              <a:stCxn id="11" idx="3"/>
            </p:cNvCxnSpPr>
            <p:nvPr/>
          </p:nvCxnSpPr>
          <p:spPr>
            <a:xfrm>
              <a:off x="6096000" y="3029182"/>
              <a:ext cx="1359243"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746A0EA-7490-4D18-A438-FE9236850EE9}"/>
                </a:ext>
              </a:extLst>
            </p:cNvPr>
            <p:cNvCxnSpPr>
              <a:cxnSpLocks/>
              <a:stCxn id="11" idx="3"/>
            </p:cNvCxnSpPr>
            <p:nvPr/>
          </p:nvCxnSpPr>
          <p:spPr>
            <a:xfrm>
              <a:off x="6096000" y="3029182"/>
              <a:ext cx="2438400"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1A7D98-4E08-409D-A44A-D6235C3394CB}"/>
                </a:ext>
              </a:extLst>
            </p:cNvPr>
            <p:cNvCxnSpPr>
              <a:cxnSpLocks/>
              <a:stCxn id="11" idx="3"/>
            </p:cNvCxnSpPr>
            <p:nvPr/>
          </p:nvCxnSpPr>
          <p:spPr>
            <a:xfrm>
              <a:off x="6096000" y="3029182"/>
              <a:ext cx="3566984"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3041F54-6A78-46F8-BA3A-BCAA6E01B364}"/>
                </a:ext>
              </a:extLst>
            </p:cNvPr>
            <p:cNvCxnSpPr>
              <a:cxnSpLocks/>
              <a:stCxn id="11" idx="3"/>
            </p:cNvCxnSpPr>
            <p:nvPr/>
          </p:nvCxnSpPr>
          <p:spPr>
            <a:xfrm>
              <a:off x="6096000" y="3029182"/>
              <a:ext cx="4547286"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D00A724F-ABEA-4288-B2C9-4630EAA449A9}"/>
              </a:ext>
            </a:extLst>
          </p:cNvPr>
          <p:cNvSpPr txBox="1"/>
          <p:nvPr/>
        </p:nvSpPr>
        <p:spPr>
          <a:xfrm>
            <a:off x="181233" y="5244001"/>
            <a:ext cx="591476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download the ICS file for that course so that you can add it to your Outlook calendar as an event.</a:t>
            </a:r>
            <a:endParaRPr lang="en-GB" sz="2000" dirty="0"/>
          </a:p>
        </p:txBody>
      </p:sp>
      <p:grpSp>
        <p:nvGrpSpPr>
          <p:cNvPr id="29" name="Group 28">
            <a:extLst>
              <a:ext uri="{FF2B5EF4-FFF2-40B4-BE49-F238E27FC236}">
                <a16:creationId xmlns:a16="http://schemas.microsoft.com/office/drawing/2014/main" id="{B17B5754-8629-4D1A-B0EF-56335F8DAAA7}"/>
              </a:ext>
            </a:extLst>
          </p:cNvPr>
          <p:cNvGrpSpPr/>
          <p:nvPr/>
        </p:nvGrpSpPr>
        <p:grpSpPr>
          <a:xfrm>
            <a:off x="6096001" y="4304604"/>
            <a:ext cx="4868561" cy="1293340"/>
            <a:chOff x="5943601" y="4152204"/>
            <a:chExt cx="4868561" cy="1293340"/>
          </a:xfrm>
        </p:grpSpPr>
        <p:cxnSp>
          <p:nvCxnSpPr>
            <p:cNvPr id="30" name="Straight Arrow Connector 29">
              <a:extLst>
                <a:ext uri="{FF2B5EF4-FFF2-40B4-BE49-F238E27FC236}">
                  <a16:creationId xmlns:a16="http://schemas.microsoft.com/office/drawing/2014/main" id="{F650D135-E18D-4921-AB9D-99D10FF61FE2}"/>
                </a:ext>
              </a:extLst>
            </p:cNvPr>
            <p:cNvCxnSpPr>
              <a:cxnSpLocks/>
              <a:stCxn id="28" idx="3"/>
            </p:cNvCxnSpPr>
            <p:nvPr/>
          </p:nvCxnSpPr>
          <p:spPr>
            <a:xfrm flipV="1">
              <a:off x="5943601" y="4178970"/>
              <a:ext cx="486856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DB9215-C155-46AF-830F-3C71610F9DC4}"/>
                </a:ext>
              </a:extLst>
            </p:cNvPr>
            <p:cNvCxnSpPr>
              <a:cxnSpLocks/>
              <a:stCxn id="28" idx="3"/>
            </p:cNvCxnSpPr>
            <p:nvPr/>
          </p:nvCxnSpPr>
          <p:spPr>
            <a:xfrm flipV="1">
              <a:off x="5943601" y="4152204"/>
              <a:ext cx="3698788" cy="12933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51FA0C0-A862-4CBE-9DB5-3069BDE33A2A}"/>
                </a:ext>
              </a:extLst>
            </p:cNvPr>
            <p:cNvCxnSpPr>
              <a:cxnSpLocks/>
              <a:stCxn id="28" idx="3"/>
            </p:cNvCxnSpPr>
            <p:nvPr/>
          </p:nvCxnSpPr>
          <p:spPr>
            <a:xfrm flipV="1">
              <a:off x="5943601" y="4178970"/>
              <a:ext cx="254549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F8B8748-737F-480E-88F2-60F6DC759346}"/>
                </a:ext>
              </a:extLst>
            </p:cNvPr>
            <p:cNvCxnSpPr>
              <a:cxnSpLocks/>
              <a:stCxn id="28" idx="3"/>
            </p:cNvCxnSpPr>
            <p:nvPr/>
          </p:nvCxnSpPr>
          <p:spPr>
            <a:xfrm flipV="1">
              <a:off x="5943601" y="4161168"/>
              <a:ext cx="1285102" cy="1284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B611B86B-06AB-4DC3-9E25-B38DC8E5BE84}"/>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5380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794723" y="4730091"/>
            <a:ext cx="4972231"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To download the</a:t>
            </a:r>
          </a:p>
          <a:p>
            <a:pPr marL="684213" indent="-342900">
              <a:buFont typeface="Wingdings" panose="05000000000000000000" pitchFamily="2" charset="2"/>
              <a:buChar char="Ø"/>
            </a:pPr>
            <a:r>
              <a:rPr lang="en-CA" sz="2000" dirty="0"/>
              <a:t>Courseware file (A PowerPoint file)</a:t>
            </a:r>
          </a:p>
          <a:p>
            <a:r>
              <a:rPr lang="en-CA" sz="2000" b="1" dirty="0"/>
              <a:t>and/or</a:t>
            </a:r>
          </a:p>
          <a:p>
            <a:pPr marL="684213" indent="-342900">
              <a:buFont typeface="Wingdings" panose="05000000000000000000" pitchFamily="2" charset="2"/>
              <a:buChar char="Ø"/>
            </a:pPr>
            <a:r>
              <a:rPr lang="en-CA" sz="2000" dirty="0"/>
              <a:t>Sample data files used in the course</a:t>
            </a:r>
          </a:p>
        </p:txBody>
      </p:sp>
      <p:cxnSp>
        <p:nvCxnSpPr>
          <p:cNvPr id="13" name="Straight Arrow Connector 12">
            <a:extLst>
              <a:ext uri="{FF2B5EF4-FFF2-40B4-BE49-F238E27FC236}">
                <a16:creationId xmlns:a16="http://schemas.microsoft.com/office/drawing/2014/main" id="{5415B142-46B7-45B1-81AB-49A64E576F1E}"/>
              </a:ext>
            </a:extLst>
          </p:cNvPr>
          <p:cNvCxnSpPr>
            <a:cxnSpLocks/>
            <a:stCxn id="11" idx="3"/>
            <a:endCxn id="20" idx="2"/>
          </p:cNvCxnSpPr>
          <p:nvPr/>
        </p:nvCxnSpPr>
        <p:spPr>
          <a:xfrm flipV="1">
            <a:off x="7766954" y="3190970"/>
            <a:ext cx="1043678" cy="22008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509563" y="1539284"/>
            <a:ext cx="5405205"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Download</a:t>
            </a:r>
          </a:p>
        </p:txBody>
      </p:sp>
      <p:sp>
        <p:nvSpPr>
          <p:cNvPr id="20" name="TextBox 19">
            <a:extLst>
              <a:ext uri="{FF2B5EF4-FFF2-40B4-BE49-F238E27FC236}">
                <a16:creationId xmlns:a16="http://schemas.microsoft.com/office/drawing/2014/main" id="{3626A7F7-3E47-4C6B-BC23-AC12809167F1}"/>
              </a:ext>
            </a:extLst>
          </p:cNvPr>
          <p:cNvSpPr txBox="1"/>
          <p:nvPr/>
        </p:nvSpPr>
        <p:spPr>
          <a:xfrm>
            <a:off x="6585165" y="2790860"/>
            <a:ext cx="4450933"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a:defRPr sz="2000" b="1"/>
            </a:lvl1pPr>
          </a:lstStyle>
          <a:p>
            <a:r>
              <a:rPr lang="en-CA" b="0" dirty="0"/>
              <a:t>click on the </a:t>
            </a:r>
            <a:r>
              <a:rPr lang="en-CA" dirty="0"/>
              <a:t>Course Files Downloads </a:t>
            </a:r>
            <a:r>
              <a:rPr lang="en-CA" b="0" dirty="0"/>
              <a:t>link</a:t>
            </a:r>
            <a:endParaRPr lang="en-GB" b="0" dirty="0"/>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20" idx="0"/>
            <a:endCxn id="29" idx="4"/>
          </p:cNvCxnSpPr>
          <p:nvPr/>
        </p:nvCxnSpPr>
        <p:spPr>
          <a:xfrm flipH="1" flipV="1">
            <a:off x="8198874" y="1927377"/>
            <a:ext cx="611758" cy="8634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30CE7EB-6C7F-4FE1-8992-AB61679E6D12}"/>
              </a:ext>
            </a:extLst>
          </p:cNvPr>
          <p:cNvSpPr/>
          <p:nvPr/>
        </p:nvSpPr>
        <p:spPr>
          <a:xfrm>
            <a:off x="7766954" y="1682781"/>
            <a:ext cx="863839"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3D01D96-E954-41C6-AD11-9C9BC38386C6}"/>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3"/>
            </a:pPr>
            <a:r>
              <a:rPr lang="en-CA" sz="2000" b="1" dirty="0"/>
              <a:t>Course Files Download</a:t>
            </a:r>
            <a:r>
              <a:rPr lang="en-CA" sz="2000" dirty="0"/>
              <a:t> – The courseware and the data files which are used in the courses are all available for download any time whether or not you are taking the course.</a:t>
            </a:r>
            <a:endParaRPr lang="en-GB" sz="2000" dirty="0"/>
          </a:p>
        </p:txBody>
      </p:sp>
      <p:sp>
        <p:nvSpPr>
          <p:cNvPr id="26" name="TextBox 25">
            <a:extLst>
              <a:ext uri="{FF2B5EF4-FFF2-40B4-BE49-F238E27FC236}">
                <a16:creationId xmlns:a16="http://schemas.microsoft.com/office/drawing/2014/main" id="{20F06DB4-8352-4ADB-9056-026D1EF16637}"/>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0387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par>
                          <p:cTn id="37" fill="hold">
                            <p:stCondLst>
                              <p:cond delay="3000"/>
                            </p:stCondLst>
                            <p:childTnLst>
                              <p:par>
                                <p:cTn id="38" presetID="26" presetClass="emph" presetSubtype="0" fill="hold" grpId="2" nodeType="afterEffect">
                                  <p:stCondLst>
                                    <p:cond delay="0"/>
                                  </p:stCondLst>
                                  <p:childTnLst>
                                    <p:animEffect transition="out" filter="fade">
                                      <p:cBhvr>
                                        <p:cTn id="39" dur="500" tmFilter="0, 0; .2, .5; .8, .5; 1, 0"/>
                                        <p:tgtEl>
                                          <p:spTgt spid="29"/>
                                        </p:tgtEl>
                                      </p:cBhvr>
                                    </p:animEffect>
                                    <p:animScale>
                                      <p:cBhvr>
                                        <p:cTn id="40"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9" grpId="0" animBg="1"/>
      <p:bldP spid="29" grpId="1" animBg="1"/>
      <p:bldP spid="29" grpId="2"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8" name="Picture 7">
            <a:extLst>
              <a:ext uri="{FF2B5EF4-FFF2-40B4-BE49-F238E27FC236}">
                <a16:creationId xmlns:a16="http://schemas.microsoft.com/office/drawing/2014/main" id="{1E7D463A-D939-4DF5-A591-FB5AE1C2E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796" y="0"/>
            <a:ext cx="5742122"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387080" y="4294361"/>
            <a:ext cx="5586437"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PowerPoint Courseware File</a:t>
            </a:r>
            <a:r>
              <a:rPr lang="en-CA" sz="2000" dirty="0"/>
              <a:t> is the course itself.</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grpSp>
        <p:nvGrpSpPr>
          <p:cNvPr id="36" name="Group 35">
            <a:extLst>
              <a:ext uri="{FF2B5EF4-FFF2-40B4-BE49-F238E27FC236}">
                <a16:creationId xmlns:a16="http://schemas.microsoft.com/office/drawing/2014/main" id="{066F5037-725A-447A-B6E2-9433739067E1}"/>
              </a:ext>
            </a:extLst>
          </p:cNvPr>
          <p:cNvGrpSpPr/>
          <p:nvPr/>
        </p:nvGrpSpPr>
        <p:grpSpPr>
          <a:xfrm>
            <a:off x="5973517" y="4090800"/>
            <a:ext cx="752023" cy="985402"/>
            <a:chOff x="5973517" y="4090800"/>
            <a:chExt cx="752023" cy="985402"/>
          </a:xfrm>
        </p:grpSpPr>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973517" y="4494416"/>
              <a:ext cx="743477" cy="1538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CA170E0-1F5C-47B1-B979-1D0951CDC31A}"/>
                </a:ext>
              </a:extLst>
            </p:cNvPr>
            <p:cNvCxnSpPr>
              <a:cxnSpLocks/>
              <a:stCxn id="11" idx="3"/>
            </p:cNvCxnSpPr>
            <p:nvPr/>
          </p:nvCxnSpPr>
          <p:spPr>
            <a:xfrm flipV="1">
              <a:off x="5973517" y="4366902"/>
              <a:ext cx="752023" cy="1275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FEB0A90-28D9-4543-A7FD-0CF0DAB67F9B}"/>
                </a:ext>
              </a:extLst>
            </p:cNvPr>
            <p:cNvCxnSpPr>
              <a:cxnSpLocks/>
              <a:stCxn id="11" idx="3"/>
            </p:cNvCxnSpPr>
            <p:nvPr/>
          </p:nvCxnSpPr>
          <p:spPr>
            <a:xfrm flipV="1">
              <a:off x="5973517" y="4090800"/>
              <a:ext cx="743477" cy="4036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1434AE-A0B4-4E1E-A945-461C3038A6A9}"/>
                </a:ext>
              </a:extLst>
            </p:cNvPr>
            <p:cNvCxnSpPr>
              <a:cxnSpLocks/>
              <a:stCxn id="11" idx="3"/>
            </p:cNvCxnSpPr>
            <p:nvPr/>
          </p:nvCxnSpPr>
          <p:spPr>
            <a:xfrm>
              <a:off x="5973517" y="4494416"/>
              <a:ext cx="743477" cy="5817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44B481FA-5B19-4F74-8927-7F0A33112140}"/>
              </a:ext>
            </a:extLst>
          </p:cNvPr>
          <p:cNvSpPr txBox="1"/>
          <p:nvPr/>
        </p:nvSpPr>
        <p:spPr>
          <a:xfrm>
            <a:off x="10434415" y="3551294"/>
            <a:ext cx="1575604" cy="163121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Course Sample File</a:t>
            </a:r>
            <a:r>
              <a:rPr lang="en-CA" sz="2000" dirty="0"/>
              <a:t> is the data file used in the course.</a:t>
            </a:r>
          </a:p>
        </p:txBody>
      </p:sp>
      <p:grpSp>
        <p:nvGrpSpPr>
          <p:cNvPr id="79" name="Group 78">
            <a:extLst>
              <a:ext uri="{FF2B5EF4-FFF2-40B4-BE49-F238E27FC236}">
                <a16:creationId xmlns:a16="http://schemas.microsoft.com/office/drawing/2014/main" id="{BB636495-C626-4BA6-A864-CA5DC132A691}"/>
              </a:ext>
            </a:extLst>
          </p:cNvPr>
          <p:cNvGrpSpPr/>
          <p:nvPr/>
        </p:nvGrpSpPr>
        <p:grpSpPr>
          <a:xfrm>
            <a:off x="8665435" y="4090800"/>
            <a:ext cx="1768980" cy="1002493"/>
            <a:chOff x="8665435" y="4090800"/>
            <a:chExt cx="1768980" cy="1002493"/>
          </a:xfrm>
        </p:grpSpPr>
        <p:cxnSp>
          <p:nvCxnSpPr>
            <p:cNvPr id="39" name="Straight Arrow Connector 38">
              <a:extLst>
                <a:ext uri="{FF2B5EF4-FFF2-40B4-BE49-F238E27FC236}">
                  <a16:creationId xmlns:a16="http://schemas.microsoft.com/office/drawing/2014/main" id="{190AF6E6-6324-4468-B2B7-5235BC2DC42B}"/>
                </a:ext>
              </a:extLst>
            </p:cNvPr>
            <p:cNvCxnSpPr>
              <a:cxnSpLocks/>
              <a:stCxn id="37" idx="1"/>
            </p:cNvCxnSpPr>
            <p:nvPr/>
          </p:nvCxnSpPr>
          <p:spPr>
            <a:xfrm flipH="1">
              <a:off x="8682527" y="4366902"/>
              <a:ext cx="1751888" cy="264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0DEC2F-FA0A-4731-BD62-117A81678E61}"/>
                </a:ext>
              </a:extLst>
            </p:cNvPr>
            <p:cNvCxnSpPr>
              <a:cxnSpLocks/>
              <a:stCxn id="37" idx="1"/>
            </p:cNvCxnSpPr>
            <p:nvPr/>
          </p:nvCxnSpPr>
          <p:spPr>
            <a:xfrm flipH="1" flipV="1">
              <a:off x="8699619" y="4366901"/>
              <a:ext cx="173479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6B17E06-DBFD-462C-9AF4-42A2CCE9129F}"/>
                </a:ext>
              </a:extLst>
            </p:cNvPr>
            <p:cNvCxnSpPr>
              <a:cxnSpLocks/>
              <a:stCxn id="37" idx="1"/>
            </p:cNvCxnSpPr>
            <p:nvPr/>
          </p:nvCxnSpPr>
          <p:spPr>
            <a:xfrm flipH="1" flipV="1">
              <a:off x="8665435" y="4090800"/>
              <a:ext cx="1768980" cy="2761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3A07BF9-07AD-4F0D-98F6-BF8888306A81}"/>
                </a:ext>
              </a:extLst>
            </p:cNvPr>
            <p:cNvCxnSpPr>
              <a:cxnSpLocks/>
              <a:stCxn id="37" idx="1"/>
            </p:cNvCxnSpPr>
            <p:nvPr/>
          </p:nvCxnSpPr>
          <p:spPr>
            <a:xfrm flipH="1">
              <a:off x="8708164" y="4366902"/>
              <a:ext cx="1726251" cy="7263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8E511A3-3BD6-4A4C-A6FB-01897BEE19E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3324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right)">
                                      <p:cBhvr>
                                        <p:cTn id="2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4"/>
            </a:pPr>
            <a:r>
              <a:rPr lang="en-CA" sz="2000" b="1" dirty="0"/>
              <a:t>Tech Videos</a:t>
            </a:r>
            <a:r>
              <a:rPr lang="en-CA" sz="2000" dirty="0"/>
              <a:t> are the fourth section of the website. As they are created, they will be placed here.</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a:endCxn id="7" idx="3"/>
          </p:cNvCxnSpPr>
          <p:nvPr/>
        </p:nvCxnSpPr>
        <p:spPr>
          <a:xfrm flipV="1">
            <a:off x="6096000" y="1891557"/>
            <a:ext cx="1017948" cy="14330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7" name="Oval 6">
            <a:extLst>
              <a:ext uri="{FF2B5EF4-FFF2-40B4-BE49-F238E27FC236}">
                <a16:creationId xmlns:a16="http://schemas.microsoft.com/office/drawing/2014/main" id="{3BFCBCD4-8DED-43A2-9B05-C7C152F62086}"/>
              </a:ext>
            </a:extLst>
          </p:cNvPr>
          <p:cNvSpPr/>
          <p:nvPr/>
        </p:nvSpPr>
        <p:spPr>
          <a:xfrm>
            <a:off x="7030005" y="1682781"/>
            <a:ext cx="573198"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D9898F-F140-4805-9D2E-424562D2A64B}"/>
              </a:ext>
            </a:extLst>
          </p:cNvPr>
          <p:cNvSpPr txBox="1"/>
          <p:nvPr/>
        </p:nvSpPr>
        <p:spPr>
          <a:xfrm>
            <a:off x="509562" y="3952540"/>
            <a:ext cx="5586437"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Tech Videos</a:t>
            </a:r>
            <a:r>
              <a:rPr lang="en-CA" sz="2000" dirty="0"/>
              <a:t> are short 3 to 15 minute videos featuring solutions to various tech issues.</a:t>
            </a:r>
            <a:endParaRPr lang="en-GB" sz="2000" dirty="0"/>
          </a:p>
        </p:txBody>
      </p:sp>
      <p:sp>
        <p:nvSpPr>
          <p:cNvPr id="18" name="TextBox 17">
            <a:extLst>
              <a:ext uri="{FF2B5EF4-FFF2-40B4-BE49-F238E27FC236}">
                <a16:creationId xmlns:a16="http://schemas.microsoft.com/office/drawing/2014/main" id="{14041BDD-00CA-4A9A-89ED-98783B5738E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5213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7" grpId="1" animBg="1"/>
      <p:bldP spid="7"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1469877" y="4093436"/>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1469877" y="4331049"/>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1469877" y="4569585"/>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1469877" y="4820196"/>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1469877" y="5068421"/>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1469877" y="5309262"/>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7328818" y="4010996"/>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7328818" y="4257809"/>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7346516" y="4495170"/>
            <a:ext cx="3717420" cy="1794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itle 1"/>
          <p:cNvSpPr txBox="1">
            <a:spLocks/>
          </p:cNvSpPr>
          <p:nvPr/>
        </p:nvSpPr>
        <p:spPr>
          <a:xfrm>
            <a:off x="370359" y="1254534"/>
            <a:ext cx="11413958"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grpSp>
        <p:nvGrpSpPr>
          <p:cNvPr id="8" name="Group 7"/>
          <p:cNvGrpSpPr/>
          <p:nvPr/>
        </p:nvGrpSpPr>
        <p:grpSpPr>
          <a:xfrm>
            <a:off x="1039843" y="3492394"/>
            <a:ext cx="4292621" cy="2325474"/>
            <a:chOff x="2993191" y="3597805"/>
            <a:chExt cx="5828048" cy="2325474"/>
          </a:xfrm>
        </p:grpSpPr>
        <p:sp>
          <p:nvSpPr>
            <p:cNvPr id="7" name="TextBox 6"/>
            <p:cNvSpPr txBox="1"/>
            <p:nvPr/>
          </p:nvSpPr>
          <p:spPr>
            <a:xfrm>
              <a:off x="2993191" y="3597805"/>
              <a:ext cx="5815996" cy="369332"/>
            </a:xfrm>
            <a:prstGeom prst="rect">
              <a:avLst/>
            </a:prstGeom>
            <a:noFill/>
            <a:ln w="25400">
              <a:solidFill>
                <a:schemeClr val="accent2"/>
              </a:solidFill>
            </a:ln>
          </p:spPr>
          <p:txBody>
            <a:bodyPr wrap="square" rtlCol="0">
              <a:spAutoFit/>
            </a:bodyPr>
            <a:lstStyle/>
            <a:p>
              <a:r>
                <a:rPr lang="en-CA" dirty="0"/>
                <a:t>Excel Intro</a:t>
              </a:r>
            </a:p>
          </p:txBody>
        </p:sp>
        <p:sp>
          <p:nvSpPr>
            <p:cNvPr id="18" name="TextBox 17"/>
            <p:cNvSpPr txBox="1"/>
            <p:nvPr/>
          </p:nvSpPr>
          <p:spPr>
            <a:xfrm>
              <a:off x="3085606" y="4107397"/>
              <a:ext cx="5735633" cy="1815882"/>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Starting Excel</a:t>
              </a:r>
            </a:p>
            <a:p>
              <a:pPr marL="285750" indent="-285750">
                <a:buFont typeface="Wingdings" panose="05000000000000000000" pitchFamily="2" charset="2"/>
                <a:buChar char="ü"/>
              </a:pPr>
              <a:r>
                <a:rPr lang="en-CA" sz="1600" dirty="0"/>
                <a:t>Downloading a workbook from NITHA</a:t>
              </a:r>
            </a:p>
            <a:p>
              <a:pPr marL="285750" indent="-285750">
                <a:buFont typeface="Wingdings" panose="05000000000000000000" pitchFamily="2" charset="2"/>
                <a:buChar char="ü"/>
              </a:pPr>
              <a:r>
                <a:rPr lang="en-CA" sz="1600" dirty="0"/>
                <a:t>Opening the workbook in Excel</a:t>
              </a:r>
            </a:p>
            <a:p>
              <a:pPr marL="285750" lvl="0" indent="-285750">
                <a:buFont typeface="Wingdings" panose="05000000000000000000" pitchFamily="2" charset="2"/>
                <a:buChar char="ü"/>
              </a:pPr>
              <a:r>
                <a:rPr lang="en-CA" sz="1600" dirty="0">
                  <a:solidFill>
                    <a:prstClr val="black"/>
                  </a:solidFill>
                </a:rPr>
                <a:t>Navigating the Spreadsheet &amp; Entering Data</a:t>
              </a:r>
              <a:endParaRPr lang="en-CA" sz="1100" dirty="0"/>
            </a:p>
            <a:p>
              <a:pPr marL="285750" indent="-285750">
                <a:buFont typeface="Wingdings" panose="05000000000000000000" pitchFamily="2" charset="2"/>
                <a:buChar char="ü"/>
              </a:pPr>
              <a:r>
                <a:rPr lang="en-CA" sz="1600" dirty="0"/>
                <a:t>Overview: What can Excel do?</a:t>
              </a:r>
            </a:p>
            <a:p>
              <a:pPr marL="285750" indent="-285750">
                <a:buFont typeface="Wingdings" panose="05000000000000000000" pitchFamily="2" charset="2"/>
                <a:buChar char="ü"/>
              </a:pPr>
              <a:r>
                <a:rPr lang="en-CA" sz="1600" dirty="0"/>
                <a:t>Ribbons: Common and Contextual</a:t>
              </a:r>
            </a:p>
            <a:p>
              <a:pPr marL="285750" indent="-285750">
                <a:buFont typeface="Wingdings" panose="05000000000000000000" pitchFamily="2" charset="2"/>
                <a:buChar char="ü"/>
              </a:pPr>
              <a:endParaRPr lang="en-CA" sz="1600" dirty="0"/>
            </a:p>
          </p:txBody>
        </p:sp>
      </p:grpSp>
      <p:grpSp>
        <p:nvGrpSpPr>
          <p:cNvPr id="19" name="Group 18"/>
          <p:cNvGrpSpPr/>
          <p:nvPr/>
        </p:nvGrpSpPr>
        <p:grpSpPr>
          <a:xfrm>
            <a:off x="6831043" y="3492394"/>
            <a:ext cx="4283744" cy="1240647"/>
            <a:chOff x="2796006" y="4896099"/>
            <a:chExt cx="7163491" cy="1240647"/>
          </a:xfrm>
        </p:grpSpPr>
        <p:sp>
          <p:nvSpPr>
            <p:cNvPr id="10" name="TextBox 9"/>
            <p:cNvSpPr txBox="1"/>
            <p:nvPr/>
          </p:nvSpPr>
          <p:spPr>
            <a:xfrm>
              <a:off x="2796006" y="4896099"/>
              <a:ext cx="7163491" cy="369332"/>
            </a:xfrm>
            <a:prstGeom prst="rect">
              <a:avLst/>
            </a:prstGeom>
            <a:noFill/>
            <a:ln w="25400">
              <a:solidFill>
                <a:schemeClr val="accent2"/>
              </a:solidFill>
            </a:ln>
          </p:spPr>
          <p:txBody>
            <a:bodyPr wrap="square" rtlCol="0">
              <a:spAutoFit/>
            </a:bodyPr>
            <a:lstStyle/>
            <a:p>
              <a:r>
                <a:rPr lang="en-CA" dirty="0"/>
                <a:t>Basic Spreadsheet Functions</a:t>
              </a:r>
            </a:p>
          </p:txBody>
        </p:sp>
        <p:sp>
          <p:nvSpPr>
            <p:cNvPr id="21" name="TextBox 20"/>
            <p:cNvSpPr txBox="1"/>
            <p:nvPr/>
          </p:nvSpPr>
          <p:spPr>
            <a:xfrm>
              <a:off x="3110158" y="5798192"/>
              <a:ext cx="4851104" cy="338554"/>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Common Functions</a:t>
              </a:r>
            </a:p>
          </p:txBody>
        </p:sp>
        <p:sp>
          <p:nvSpPr>
            <p:cNvPr id="20" name="TextBox 19"/>
            <p:cNvSpPr txBox="1"/>
            <p:nvPr/>
          </p:nvSpPr>
          <p:spPr>
            <a:xfrm>
              <a:off x="3110158" y="5576577"/>
              <a:ext cx="4851104" cy="338554"/>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The Rules</a:t>
              </a:r>
            </a:p>
          </p:txBody>
        </p:sp>
        <p:sp>
          <p:nvSpPr>
            <p:cNvPr id="22" name="TextBox 21"/>
            <p:cNvSpPr txBox="1"/>
            <p:nvPr/>
          </p:nvSpPr>
          <p:spPr>
            <a:xfrm>
              <a:off x="3110158" y="5322960"/>
              <a:ext cx="4851104" cy="338554"/>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Function Categories</a:t>
              </a:r>
            </a:p>
          </p:txBody>
        </p:sp>
      </p:grpSp>
    </p:spTree>
    <p:extLst>
      <p:ext uri="{BB962C8B-B14F-4D97-AF65-F5344CB8AC3E}">
        <p14:creationId xmlns:p14="http://schemas.microsoft.com/office/powerpoint/2010/main" val="223297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p:cTn id="36" dur="500" fill="hold"/>
                                        <p:tgtEl>
                                          <p:spTgt spid="27"/>
                                        </p:tgtEl>
                                        <p:attrNameLst>
                                          <p:attrName>ppt_w</p:attrName>
                                        </p:attrNameLst>
                                      </p:cBhvr>
                                      <p:tavLst>
                                        <p:tav tm="0">
                                          <p:val>
                                            <p:fltVal val="0"/>
                                          </p:val>
                                        </p:tav>
                                        <p:tav tm="100000">
                                          <p:val>
                                            <p:strVal val="#ppt_w"/>
                                          </p:val>
                                        </p:tav>
                                      </p:tavLst>
                                    </p:anim>
                                    <p:anim calcmode="lin" valueType="num">
                                      <p:cBhvr>
                                        <p:cTn id="37" dur="500" fill="hold"/>
                                        <p:tgtEl>
                                          <p:spTgt spid="27"/>
                                        </p:tgtEl>
                                        <p:attrNameLst>
                                          <p:attrName>ppt_h</p:attrName>
                                        </p:attrNameLst>
                                      </p:cBhvr>
                                      <p:tavLst>
                                        <p:tav tm="0">
                                          <p:val>
                                            <p:fltVal val="0"/>
                                          </p:val>
                                        </p:tav>
                                        <p:tav tm="100000">
                                          <p:val>
                                            <p:strVal val="#ppt_h"/>
                                          </p:val>
                                        </p:tav>
                                      </p:tavLst>
                                    </p:anim>
                                    <p:animEffect transition="in" filter="fade">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p:cTn id="50" dur="500" fill="hold"/>
                                        <p:tgtEl>
                                          <p:spTgt spid="29"/>
                                        </p:tgtEl>
                                        <p:attrNameLst>
                                          <p:attrName>ppt_w</p:attrName>
                                        </p:attrNameLst>
                                      </p:cBhvr>
                                      <p:tavLst>
                                        <p:tav tm="0">
                                          <p:val>
                                            <p:fltVal val="0"/>
                                          </p:val>
                                        </p:tav>
                                        <p:tav tm="100000">
                                          <p:val>
                                            <p:strVal val="#ppt_w"/>
                                          </p:val>
                                        </p:tav>
                                      </p:tavLst>
                                    </p:anim>
                                    <p:anim calcmode="lin" valueType="num">
                                      <p:cBhvr>
                                        <p:cTn id="51" dur="500" fill="hold"/>
                                        <p:tgtEl>
                                          <p:spTgt spid="29"/>
                                        </p:tgtEl>
                                        <p:attrNameLst>
                                          <p:attrName>ppt_h</p:attrName>
                                        </p:attrNameLst>
                                      </p:cBhvr>
                                      <p:tavLst>
                                        <p:tav tm="0">
                                          <p:val>
                                            <p:fltVal val="0"/>
                                          </p:val>
                                        </p:tav>
                                        <p:tav tm="100000">
                                          <p:val>
                                            <p:strVal val="#ppt_h"/>
                                          </p:val>
                                        </p:tav>
                                      </p:tavLst>
                                    </p:anim>
                                    <p:animEffect transition="in" filter="fade">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p:cTn id="57" dur="1000" fill="hold"/>
                                        <p:tgtEl>
                                          <p:spTgt spid="19"/>
                                        </p:tgtEl>
                                        <p:attrNameLst>
                                          <p:attrName>ppt_w</p:attrName>
                                        </p:attrNameLst>
                                      </p:cBhvr>
                                      <p:tavLst>
                                        <p:tav tm="0">
                                          <p:val>
                                            <p:fltVal val="0"/>
                                          </p:val>
                                        </p:tav>
                                        <p:tav tm="100000">
                                          <p:val>
                                            <p:strVal val="#ppt_w"/>
                                          </p:val>
                                        </p:tav>
                                      </p:tavLst>
                                    </p:anim>
                                    <p:anim calcmode="lin" valueType="num">
                                      <p:cBhvr>
                                        <p:cTn id="58" dur="1000" fill="hold"/>
                                        <p:tgtEl>
                                          <p:spTgt spid="19"/>
                                        </p:tgtEl>
                                        <p:attrNameLst>
                                          <p:attrName>ppt_h</p:attrName>
                                        </p:attrNameLst>
                                      </p:cBhvr>
                                      <p:tavLst>
                                        <p:tav tm="0">
                                          <p:val>
                                            <p:fltVal val="0"/>
                                          </p:val>
                                        </p:tav>
                                        <p:tav tm="100000">
                                          <p:val>
                                            <p:strVal val="#ppt_h"/>
                                          </p:val>
                                        </p:tav>
                                      </p:tavLst>
                                    </p:anim>
                                    <p:anim calcmode="lin" valueType="num">
                                      <p:cBhvr>
                                        <p:cTn id="59" dur="1000" fill="hold"/>
                                        <p:tgtEl>
                                          <p:spTgt spid="19"/>
                                        </p:tgtEl>
                                        <p:attrNameLst>
                                          <p:attrName>style.rotation</p:attrName>
                                        </p:attrNameLst>
                                      </p:cBhvr>
                                      <p:tavLst>
                                        <p:tav tm="0">
                                          <p:val>
                                            <p:fltVal val="90"/>
                                          </p:val>
                                        </p:tav>
                                        <p:tav tm="100000">
                                          <p:val>
                                            <p:fltVal val="0"/>
                                          </p:val>
                                        </p:tav>
                                      </p:tavLst>
                                    </p:anim>
                                    <p:animEffect transition="in" filter="fade">
                                      <p:cBhvr>
                                        <p:cTn id="60" dur="10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 calcmode="lin" valueType="num">
                                      <p:cBhvr>
                                        <p:cTn id="65" dur="500" fill="hold"/>
                                        <p:tgtEl>
                                          <p:spTgt spid="30"/>
                                        </p:tgtEl>
                                        <p:attrNameLst>
                                          <p:attrName>ppt_w</p:attrName>
                                        </p:attrNameLst>
                                      </p:cBhvr>
                                      <p:tavLst>
                                        <p:tav tm="0">
                                          <p:val>
                                            <p:fltVal val="0"/>
                                          </p:val>
                                        </p:tav>
                                        <p:tav tm="100000">
                                          <p:val>
                                            <p:strVal val="#ppt_w"/>
                                          </p:val>
                                        </p:tav>
                                      </p:tavLst>
                                    </p:anim>
                                    <p:anim calcmode="lin" valueType="num">
                                      <p:cBhvr>
                                        <p:cTn id="66" dur="500" fill="hold"/>
                                        <p:tgtEl>
                                          <p:spTgt spid="30"/>
                                        </p:tgtEl>
                                        <p:attrNameLst>
                                          <p:attrName>ppt_h</p:attrName>
                                        </p:attrNameLst>
                                      </p:cBhvr>
                                      <p:tavLst>
                                        <p:tav tm="0">
                                          <p:val>
                                            <p:fltVal val="0"/>
                                          </p:val>
                                        </p:tav>
                                        <p:tav tm="100000">
                                          <p:val>
                                            <p:strVal val="#ppt_h"/>
                                          </p:val>
                                        </p:tav>
                                      </p:tavLst>
                                    </p:anim>
                                    <p:animEffect transition="in" filter="fade">
                                      <p:cBhvr>
                                        <p:cTn id="67" dur="500"/>
                                        <p:tgtEl>
                                          <p:spTgt spid="3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31"/>
                                        </p:tgtEl>
                                        <p:attrNameLst>
                                          <p:attrName>style.visibility</p:attrName>
                                        </p:attrNameLst>
                                      </p:cBhvr>
                                      <p:to>
                                        <p:strVal val="visible"/>
                                      </p:to>
                                    </p:set>
                                    <p:anim calcmode="lin" valueType="num">
                                      <p:cBhvr>
                                        <p:cTn id="72" dur="500" fill="hold"/>
                                        <p:tgtEl>
                                          <p:spTgt spid="31"/>
                                        </p:tgtEl>
                                        <p:attrNameLst>
                                          <p:attrName>ppt_w</p:attrName>
                                        </p:attrNameLst>
                                      </p:cBhvr>
                                      <p:tavLst>
                                        <p:tav tm="0">
                                          <p:val>
                                            <p:fltVal val="0"/>
                                          </p:val>
                                        </p:tav>
                                        <p:tav tm="100000">
                                          <p:val>
                                            <p:strVal val="#ppt_w"/>
                                          </p:val>
                                        </p:tav>
                                      </p:tavLst>
                                    </p:anim>
                                    <p:anim calcmode="lin" valueType="num">
                                      <p:cBhvr>
                                        <p:cTn id="73" dur="500" fill="hold"/>
                                        <p:tgtEl>
                                          <p:spTgt spid="31"/>
                                        </p:tgtEl>
                                        <p:attrNameLst>
                                          <p:attrName>ppt_h</p:attrName>
                                        </p:attrNameLst>
                                      </p:cBhvr>
                                      <p:tavLst>
                                        <p:tav tm="0">
                                          <p:val>
                                            <p:fltVal val="0"/>
                                          </p:val>
                                        </p:tav>
                                        <p:tav tm="100000">
                                          <p:val>
                                            <p:strVal val="#ppt_h"/>
                                          </p:val>
                                        </p:tav>
                                      </p:tavLst>
                                    </p:anim>
                                    <p:animEffect transition="in" filter="fade">
                                      <p:cBhvr>
                                        <p:cTn id="74" dur="500"/>
                                        <p:tgtEl>
                                          <p:spTgt spid="31"/>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p:cTn id="79" dur="500" fill="hold"/>
                                        <p:tgtEl>
                                          <p:spTgt spid="32"/>
                                        </p:tgtEl>
                                        <p:attrNameLst>
                                          <p:attrName>ppt_w</p:attrName>
                                        </p:attrNameLst>
                                      </p:cBhvr>
                                      <p:tavLst>
                                        <p:tav tm="0">
                                          <p:val>
                                            <p:fltVal val="0"/>
                                          </p:val>
                                        </p:tav>
                                        <p:tav tm="100000">
                                          <p:val>
                                            <p:strVal val="#ppt_w"/>
                                          </p:val>
                                        </p:tav>
                                      </p:tavLst>
                                    </p:anim>
                                    <p:anim calcmode="lin" valueType="num">
                                      <p:cBhvr>
                                        <p:cTn id="80" dur="500" fill="hold"/>
                                        <p:tgtEl>
                                          <p:spTgt spid="32"/>
                                        </p:tgtEl>
                                        <p:attrNameLst>
                                          <p:attrName>ppt_h</p:attrName>
                                        </p:attrNameLst>
                                      </p:cBhvr>
                                      <p:tavLst>
                                        <p:tav tm="0">
                                          <p:val>
                                            <p:fltVal val="0"/>
                                          </p:val>
                                        </p:tav>
                                        <p:tav tm="100000">
                                          <p:val>
                                            <p:strVal val="#ppt_h"/>
                                          </p:val>
                                        </p:tav>
                                      </p:tavLst>
                                    </p:anim>
                                    <p:animEffect transition="in" filter="fade">
                                      <p:cBhvr>
                                        <p:cTn id="8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4237" y="68025"/>
            <a:ext cx="2153449" cy="369332"/>
          </a:xfrm>
          <a:prstGeom prst="rect">
            <a:avLst/>
          </a:prstGeom>
          <a:solidFill>
            <a:schemeClr val="accent2"/>
          </a:solidFill>
          <a:effectLst>
            <a:softEdge rad="63500"/>
          </a:effectLst>
        </p:spPr>
        <p:txBody>
          <a:bodyPr wrap="square" rtlCol="0">
            <a:spAutoFit/>
          </a:bodyPr>
          <a:lstStyle/>
          <a:p>
            <a:pPr algn="ctr"/>
            <a:r>
              <a:rPr lang="en-CA" dirty="0"/>
              <a:t>Exercise One</a:t>
            </a:r>
          </a:p>
        </p:txBody>
      </p:sp>
      <p:sp>
        <p:nvSpPr>
          <p:cNvPr id="4" name="TextBox 3"/>
          <p:cNvSpPr txBox="1"/>
          <p:nvPr/>
        </p:nvSpPr>
        <p:spPr>
          <a:xfrm>
            <a:off x="3048000" y="199505"/>
            <a:ext cx="6844145" cy="830997"/>
          </a:xfrm>
          <a:prstGeom prst="rect">
            <a:avLst/>
          </a:prstGeom>
          <a:solidFill>
            <a:srgbClr val="00B050">
              <a:alpha val="40000"/>
            </a:srgbClr>
          </a:solidFill>
          <a:effectLst>
            <a:glow rad="139700">
              <a:schemeClr val="accent6">
                <a:satMod val="175000"/>
                <a:alpha val="40000"/>
              </a:schemeClr>
            </a:glow>
            <a:softEdge rad="63500"/>
          </a:effectLst>
        </p:spPr>
        <p:txBody>
          <a:bodyPr wrap="square" rtlCol="0">
            <a:spAutoFit/>
          </a:bodyPr>
          <a:lstStyle/>
          <a:p>
            <a:pPr algn="ctr"/>
            <a:r>
              <a:rPr lang="en-CA" dirty="0"/>
              <a:t>Let’s open the Excel program</a:t>
            </a:r>
          </a:p>
          <a:p>
            <a:pPr algn="ctr"/>
            <a:endParaRPr lang="en-CA" sz="1600" dirty="0"/>
          </a:p>
          <a:p>
            <a:pPr algn="ctr"/>
            <a:r>
              <a:rPr lang="en-CA" sz="1400" dirty="0"/>
              <a:t>If you are using a computer in this course, then follow along with what I do.</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872" y="5987266"/>
            <a:ext cx="10058400" cy="287172"/>
          </a:xfrm>
          <a:prstGeom prst="rect">
            <a:avLst/>
          </a:prstGeom>
        </p:spPr>
      </p:pic>
      <p:sp>
        <p:nvSpPr>
          <p:cNvPr id="18" name="TextBox 17"/>
          <p:cNvSpPr txBox="1"/>
          <p:nvPr/>
        </p:nvSpPr>
        <p:spPr>
          <a:xfrm>
            <a:off x="5276850" y="2498781"/>
            <a:ext cx="5067300" cy="584775"/>
          </a:xfrm>
          <a:prstGeom prst="rect">
            <a:avLst/>
          </a:prstGeom>
          <a:noFill/>
        </p:spPr>
        <p:txBody>
          <a:bodyPr wrap="square" rtlCol="0">
            <a:spAutoFit/>
          </a:bodyPr>
          <a:lstStyle/>
          <a:p>
            <a:pPr marL="342900" indent="-342900">
              <a:buFont typeface="+mj-lt"/>
              <a:buAutoNum type="arabicPeriod" startAt="2"/>
            </a:pPr>
            <a:r>
              <a:rPr lang="en-CA" sz="1600" b="1" dirty="0"/>
              <a:t>Scroll down the program list and find MS Office 2010</a:t>
            </a:r>
          </a:p>
          <a:p>
            <a:pPr marL="800100" lvl="1" indent="-342900">
              <a:buFont typeface="Wingdings" panose="05000000000000000000" pitchFamily="2" charset="2"/>
              <a:buChar char="Ø"/>
            </a:pPr>
            <a:r>
              <a:rPr lang="en-CA" sz="1600" b="1" dirty="0"/>
              <a:t>Then click on Excel 2010</a:t>
            </a: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989" y="1299084"/>
            <a:ext cx="2476846" cy="4572638"/>
          </a:xfrm>
          <a:prstGeom prst="rect">
            <a:avLst/>
          </a:prstGeom>
        </p:spPr>
      </p:pic>
      <p:cxnSp>
        <p:nvCxnSpPr>
          <p:cNvPr id="22" name="Straight Arrow Connector 21"/>
          <p:cNvCxnSpPr/>
          <p:nvPr/>
        </p:nvCxnSpPr>
        <p:spPr>
          <a:xfrm flipH="1" flipV="1">
            <a:off x="2552700" y="2247900"/>
            <a:ext cx="2724150" cy="39157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3743325" y="2628290"/>
            <a:ext cx="2066926" cy="260416"/>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90912" y="455344"/>
            <a:ext cx="2647538" cy="738664"/>
          </a:xfrm>
          <a:prstGeom prst="rect">
            <a:avLst/>
          </a:prstGeom>
          <a:noFill/>
          <a:ln>
            <a:solidFill>
              <a:srgbClr val="00B050"/>
            </a:solidFill>
          </a:ln>
          <a:effectLst>
            <a:glow rad="63500">
              <a:schemeClr val="accent6">
                <a:satMod val="175000"/>
                <a:alpha val="40000"/>
              </a:schemeClr>
            </a:glow>
          </a:effectLst>
        </p:spPr>
        <p:txBody>
          <a:bodyPr wrap="square" rtlCol="0">
            <a:spAutoFit/>
          </a:bodyPr>
          <a:lstStyle>
            <a:defPPr>
              <a:defRPr lang="en-US"/>
            </a:defPPr>
            <a:lvl1pPr>
              <a:defRPr sz="1400" b="1"/>
            </a:lvl1pPr>
          </a:lstStyle>
          <a:p>
            <a:r>
              <a:rPr lang="en-CA" dirty="0"/>
              <a:t>Goal: </a:t>
            </a:r>
            <a:r>
              <a:rPr lang="en-CA" b="0" dirty="0"/>
              <a:t>To start Excel, download a data file, and to open a workbook </a:t>
            </a:r>
            <a:r>
              <a:rPr lang="en-CA" dirty="0"/>
              <a:t>(</a:t>
            </a:r>
            <a:r>
              <a:rPr lang="en-CA" dirty="0">
                <a:solidFill>
                  <a:srgbClr val="FF0000"/>
                </a:solidFill>
              </a:rPr>
              <a:t>Windows 7</a:t>
            </a:r>
            <a:r>
              <a:rPr lang="en-CA" dirty="0"/>
              <a:t>)</a:t>
            </a:r>
          </a:p>
        </p:txBody>
      </p:sp>
      <p:grpSp>
        <p:nvGrpSpPr>
          <p:cNvPr id="34" name="Group 33"/>
          <p:cNvGrpSpPr/>
          <p:nvPr/>
        </p:nvGrpSpPr>
        <p:grpSpPr>
          <a:xfrm>
            <a:off x="124237" y="1660119"/>
            <a:ext cx="11705813" cy="5099195"/>
            <a:chOff x="124237" y="1660119"/>
            <a:chExt cx="11705813" cy="5099195"/>
          </a:xfrm>
        </p:grpSpPr>
        <p:sp>
          <p:nvSpPr>
            <p:cNvPr id="7" name="TextBox 6"/>
            <p:cNvSpPr txBox="1"/>
            <p:nvPr/>
          </p:nvSpPr>
          <p:spPr>
            <a:xfrm>
              <a:off x="124237" y="6389982"/>
              <a:ext cx="2543175" cy="369332"/>
            </a:xfrm>
            <a:prstGeom prst="rect">
              <a:avLst/>
            </a:prstGeom>
            <a:noFill/>
            <a:ln w="19050">
              <a:solidFill>
                <a:srgbClr val="FF0000"/>
              </a:solidFill>
            </a:ln>
          </p:spPr>
          <p:txBody>
            <a:bodyPr wrap="square" rtlCol="0">
              <a:spAutoFit/>
            </a:bodyPr>
            <a:lstStyle/>
            <a:p>
              <a:r>
                <a:rPr lang="en-CA" b="1" dirty="0">
                  <a:solidFill>
                    <a:srgbClr val="FF0000"/>
                  </a:solidFill>
                </a:rPr>
                <a:t>Windows 7 </a:t>
              </a:r>
              <a:r>
                <a:rPr lang="en-CA" dirty="0"/>
                <a:t>start button</a:t>
              </a:r>
            </a:p>
          </p:txBody>
        </p:sp>
        <p:sp>
          <p:nvSpPr>
            <p:cNvPr id="8" name="Line Callout 1 7"/>
            <p:cNvSpPr/>
            <p:nvPr/>
          </p:nvSpPr>
          <p:spPr>
            <a:xfrm>
              <a:off x="1440872" y="5987266"/>
              <a:ext cx="408764" cy="287172"/>
            </a:xfrm>
            <a:prstGeom prst="borderCallout1">
              <a:avLst>
                <a:gd name="adj1" fmla="val 51919"/>
                <a:gd name="adj2" fmla="val -3672"/>
                <a:gd name="adj3" fmla="val 142352"/>
                <a:gd name="adj4" fmla="val -45324"/>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3" name="Group 32"/>
            <p:cNvGrpSpPr/>
            <p:nvPr/>
          </p:nvGrpSpPr>
          <p:grpSpPr>
            <a:xfrm>
              <a:off x="5276850" y="1660119"/>
              <a:ext cx="6553200" cy="584775"/>
              <a:chOff x="5276850" y="1660119"/>
              <a:chExt cx="6553200" cy="584775"/>
            </a:xfrm>
          </p:grpSpPr>
          <p:grpSp>
            <p:nvGrpSpPr>
              <p:cNvPr id="32" name="Group 31"/>
              <p:cNvGrpSpPr/>
              <p:nvPr/>
            </p:nvGrpSpPr>
            <p:grpSpPr>
              <a:xfrm>
                <a:off x="5276850" y="1660119"/>
                <a:ext cx="6553200" cy="584775"/>
                <a:chOff x="5276850" y="1660119"/>
                <a:chExt cx="6553200" cy="584775"/>
              </a:xfrm>
            </p:grpSpPr>
            <p:sp>
              <p:nvSpPr>
                <p:cNvPr id="5" name="TextBox 4"/>
                <p:cNvSpPr txBox="1"/>
                <p:nvPr/>
              </p:nvSpPr>
              <p:spPr>
                <a:xfrm>
                  <a:off x="5276850" y="1660119"/>
                  <a:ext cx="6553200" cy="584775"/>
                </a:xfrm>
                <a:prstGeom prst="rect">
                  <a:avLst/>
                </a:prstGeom>
                <a:noFill/>
              </p:spPr>
              <p:txBody>
                <a:bodyPr wrap="square" rtlCol="0">
                  <a:spAutoFit/>
                </a:bodyPr>
                <a:lstStyle/>
                <a:p>
                  <a:pPr marL="342900" indent="-342900">
                    <a:buFont typeface="+mj-lt"/>
                    <a:buAutoNum type="arabicPeriod"/>
                  </a:pPr>
                  <a:r>
                    <a:rPr lang="en-CA" sz="1600" b="1" dirty="0"/>
                    <a:t>Click on your Start Button (</a:t>
                  </a:r>
                  <a:r>
                    <a:rPr lang="en-CA" sz="1600" b="1" dirty="0">
                      <a:solidFill>
                        <a:srgbClr val="FF0000"/>
                      </a:solidFill>
                    </a:rPr>
                    <a:t>Windows 7</a:t>
                  </a:r>
                  <a:r>
                    <a:rPr lang="en-CA" sz="1600" b="1" dirty="0"/>
                    <a:t>)</a:t>
                  </a:r>
                </a:p>
                <a:p>
                  <a:pPr marL="800100" lvl="1" indent="-342900">
                    <a:buFont typeface="Wingdings" panose="05000000000000000000" pitchFamily="2" charset="2"/>
                    <a:buChar char="Ø"/>
                  </a:pPr>
                  <a:r>
                    <a:rPr lang="en-CA" sz="1600" b="1" dirty="0"/>
                    <a:t>Click on </a:t>
                  </a:r>
                  <a:r>
                    <a:rPr lang="en-CA" sz="1600" b="1" i="1" dirty="0"/>
                    <a:t>All Programs</a:t>
                  </a:r>
                </a:p>
              </p:txBody>
            </p:sp>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8637" y="1885995"/>
                  <a:ext cx="2400635" cy="323895"/>
                </a:xfrm>
                <a:prstGeom prst="rect">
                  <a:avLst/>
                </a:prstGeom>
                <a:ln w="12700">
                  <a:solidFill>
                    <a:schemeClr val="tx1"/>
                  </a:solidFill>
                </a:ln>
              </p:spPr>
            </p:pic>
          </p:grpSp>
          <p:cxnSp>
            <p:nvCxnSpPr>
              <p:cNvPr id="31" name="Straight Arrow Connector 30"/>
              <p:cNvCxnSpPr/>
              <p:nvPr/>
            </p:nvCxnSpPr>
            <p:spPr>
              <a:xfrm>
                <a:off x="8124825" y="2084450"/>
                <a:ext cx="84772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44157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237" y="68025"/>
            <a:ext cx="2153449" cy="369332"/>
          </a:xfrm>
          <a:prstGeom prst="rect">
            <a:avLst/>
          </a:prstGeom>
          <a:solidFill>
            <a:schemeClr val="accent2"/>
          </a:solidFill>
          <a:effectLst>
            <a:softEdge rad="63500"/>
          </a:effectLst>
        </p:spPr>
        <p:txBody>
          <a:bodyPr wrap="square" rtlCol="0">
            <a:spAutoFit/>
          </a:bodyPr>
          <a:lstStyle/>
          <a:p>
            <a:pPr algn="ctr"/>
            <a:r>
              <a:rPr lang="en-CA" dirty="0"/>
              <a:t>Exercise One</a:t>
            </a:r>
          </a:p>
        </p:txBody>
      </p:sp>
      <p:sp>
        <p:nvSpPr>
          <p:cNvPr id="6" name="TextBox 5"/>
          <p:cNvSpPr txBox="1"/>
          <p:nvPr/>
        </p:nvSpPr>
        <p:spPr>
          <a:xfrm>
            <a:off x="3048000" y="199505"/>
            <a:ext cx="6844145" cy="830997"/>
          </a:xfrm>
          <a:prstGeom prst="rect">
            <a:avLst/>
          </a:prstGeom>
          <a:solidFill>
            <a:srgbClr val="00B050">
              <a:alpha val="40000"/>
            </a:srgbClr>
          </a:solidFill>
          <a:effectLst>
            <a:glow rad="139700">
              <a:schemeClr val="accent6">
                <a:satMod val="175000"/>
                <a:alpha val="40000"/>
              </a:schemeClr>
            </a:glow>
            <a:softEdge rad="63500"/>
          </a:effectLst>
        </p:spPr>
        <p:txBody>
          <a:bodyPr wrap="square" rtlCol="0">
            <a:spAutoFit/>
          </a:bodyPr>
          <a:lstStyle/>
          <a:p>
            <a:pPr algn="ctr"/>
            <a:r>
              <a:rPr lang="en-CA" dirty="0"/>
              <a:t>Let’s open the Excel program</a:t>
            </a:r>
          </a:p>
          <a:p>
            <a:pPr algn="ctr"/>
            <a:endParaRPr lang="en-CA" sz="1600" dirty="0"/>
          </a:p>
          <a:p>
            <a:pPr algn="ctr"/>
            <a:r>
              <a:rPr lang="en-CA" sz="1400" dirty="0"/>
              <a:t>If you are using a computer in this course, then follow along with what I do.</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1986" y="5906207"/>
            <a:ext cx="10058400" cy="314325"/>
          </a:xfrm>
          <a:prstGeom prst="rect">
            <a:avLst/>
          </a:prstGeom>
        </p:spPr>
      </p:pic>
      <p:grpSp>
        <p:nvGrpSpPr>
          <p:cNvPr id="24" name="Group 23"/>
          <p:cNvGrpSpPr/>
          <p:nvPr/>
        </p:nvGrpSpPr>
        <p:grpSpPr>
          <a:xfrm>
            <a:off x="133755" y="1660119"/>
            <a:ext cx="9134070" cy="5058523"/>
            <a:chOff x="133755" y="1660119"/>
            <a:chExt cx="9134070" cy="5058523"/>
          </a:xfrm>
        </p:grpSpPr>
        <p:sp>
          <p:nvSpPr>
            <p:cNvPr id="10" name="TextBox 9"/>
            <p:cNvSpPr txBox="1"/>
            <p:nvPr/>
          </p:nvSpPr>
          <p:spPr>
            <a:xfrm>
              <a:off x="133755" y="6349310"/>
              <a:ext cx="2543175" cy="369332"/>
            </a:xfrm>
            <a:prstGeom prst="rect">
              <a:avLst/>
            </a:prstGeom>
            <a:noFill/>
            <a:ln w="19050">
              <a:solidFill>
                <a:srgbClr val="FF0000"/>
              </a:solidFill>
            </a:ln>
          </p:spPr>
          <p:txBody>
            <a:bodyPr wrap="square" rtlCol="0">
              <a:spAutoFit/>
            </a:bodyPr>
            <a:lstStyle/>
            <a:p>
              <a:r>
                <a:rPr lang="en-CA" b="1" dirty="0">
                  <a:solidFill>
                    <a:srgbClr val="FF0000"/>
                  </a:solidFill>
                </a:rPr>
                <a:t>Windows 10 </a:t>
              </a:r>
              <a:r>
                <a:rPr lang="en-CA" dirty="0"/>
                <a:t>start button</a:t>
              </a:r>
            </a:p>
          </p:txBody>
        </p:sp>
        <p:sp>
          <p:nvSpPr>
            <p:cNvPr id="11" name="Line Callout 1 10"/>
            <p:cNvSpPr/>
            <p:nvPr/>
          </p:nvSpPr>
          <p:spPr>
            <a:xfrm rot="10800000">
              <a:off x="1772461" y="5893719"/>
              <a:ext cx="408764" cy="326813"/>
            </a:xfrm>
            <a:prstGeom prst="borderCallout1">
              <a:avLst>
                <a:gd name="adj1" fmla="val 46698"/>
                <a:gd name="adj2" fmla="val 101187"/>
                <a:gd name="adj3" fmla="val -41960"/>
                <a:gd name="adj4" fmla="val 194686"/>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5276850" y="1660119"/>
              <a:ext cx="3990975" cy="338554"/>
            </a:xfrm>
            <a:prstGeom prst="rect">
              <a:avLst/>
            </a:prstGeom>
            <a:noFill/>
          </p:spPr>
          <p:txBody>
            <a:bodyPr wrap="square" rtlCol="0">
              <a:spAutoFit/>
            </a:bodyPr>
            <a:lstStyle/>
            <a:p>
              <a:pPr marL="342900" indent="-342900">
                <a:buFont typeface="+mj-lt"/>
                <a:buAutoNum type="arabicPeriod"/>
              </a:pPr>
              <a:r>
                <a:rPr lang="en-CA" sz="1600" b="1" dirty="0"/>
                <a:t>Click on your Start Button (</a:t>
              </a:r>
              <a:r>
                <a:rPr lang="en-CA" sz="1600" b="1" dirty="0">
                  <a:solidFill>
                    <a:srgbClr val="FF0000"/>
                  </a:solidFill>
                </a:rPr>
                <a:t>Windows 10</a:t>
              </a:r>
              <a:r>
                <a:rPr lang="en-CA" sz="1600" b="1" dirty="0"/>
                <a:t>)</a:t>
              </a:r>
            </a:p>
          </p:txBody>
        </p:sp>
      </p:grpSp>
      <p:sp>
        <p:nvSpPr>
          <p:cNvPr id="15" name="TextBox 14"/>
          <p:cNvSpPr txBox="1"/>
          <p:nvPr/>
        </p:nvSpPr>
        <p:spPr>
          <a:xfrm>
            <a:off x="5276850" y="2498781"/>
            <a:ext cx="5067300" cy="584775"/>
          </a:xfrm>
          <a:prstGeom prst="rect">
            <a:avLst/>
          </a:prstGeom>
          <a:noFill/>
        </p:spPr>
        <p:txBody>
          <a:bodyPr wrap="square" rtlCol="0">
            <a:spAutoFit/>
          </a:bodyPr>
          <a:lstStyle/>
          <a:p>
            <a:pPr marL="342900" indent="-342900">
              <a:buFont typeface="+mj-lt"/>
              <a:buAutoNum type="arabicPeriod" startAt="2"/>
            </a:pPr>
            <a:r>
              <a:rPr lang="en-CA" sz="1600" b="1" dirty="0"/>
              <a:t>Scroll down the program list and find MS Office 2010</a:t>
            </a:r>
          </a:p>
          <a:p>
            <a:pPr marL="800100" lvl="1" indent="-342900">
              <a:buFont typeface="Wingdings" panose="05000000000000000000" pitchFamily="2" charset="2"/>
              <a:buChar char="Ø"/>
            </a:pPr>
            <a:r>
              <a:rPr lang="en-CA" sz="1600" b="1" dirty="0"/>
              <a:t>Then click on Excel 2010</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2461" y="1320746"/>
            <a:ext cx="2250673" cy="4508584"/>
          </a:xfrm>
          <a:prstGeom prst="rect">
            <a:avLst/>
          </a:prstGeom>
          <a:ln w="19050">
            <a:solidFill>
              <a:schemeClr val="tx1">
                <a:lumMod val="85000"/>
                <a:lumOff val="15000"/>
              </a:schemeClr>
            </a:solidFill>
          </a:ln>
        </p:spPr>
      </p:pic>
      <p:cxnSp>
        <p:nvCxnSpPr>
          <p:cNvPr id="18" name="Straight Arrow Connector 17"/>
          <p:cNvCxnSpPr/>
          <p:nvPr/>
        </p:nvCxnSpPr>
        <p:spPr>
          <a:xfrm flipH="1" flipV="1">
            <a:off x="3333750" y="1998673"/>
            <a:ext cx="2009775" cy="62961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3905251" y="2905125"/>
            <a:ext cx="1885949" cy="9525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12970" y="453304"/>
            <a:ext cx="2647538" cy="738664"/>
          </a:xfrm>
          <a:prstGeom prst="rect">
            <a:avLst/>
          </a:prstGeom>
          <a:noFill/>
          <a:ln>
            <a:solidFill>
              <a:srgbClr val="00B050"/>
            </a:solidFill>
          </a:ln>
          <a:effectLst>
            <a:glow rad="63500">
              <a:schemeClr val="accent6">
                <a:satMod val="175000"/>
                <a:alpha val="40000"/>
              </a:schemeClr>
            </a:glow>
          </a:effectLst>
        </p:spPr>
        <p:txBody>
          <a:bodyPr wrap="square" rtlCol="0">
            <a:spAutoFit/>
          </a:bodyPr>
          <a:lstStyle>
            <a:defPPr>
              <a:defRPr lang="en-US"/>
            </a:defPPr>
            <a:lvl1pPr>
              <a:defRPr sz="1400" b="1"/>
            </a:lvl1pPr>
          </a:lstStyle>
          <a:p>
            <a:r>
              <a:rPr lang="en-CA" dirty="0"/>
              <a:t>Goal: </a:t>
            </a:r>
            <a:r>
              <a:rPr lang="en-CA" b="0" dirty="0"/>
              <a:t>To start Excel, download a data file, and to open a workbook </a:t>
            </a:r>
            <a:r>
              <a:rPr lang="en-CA" dirty="0"/>
              <a:t>(</a:t>
            </a:r>
            <a:r>
              <a:rPr lang="en-CA" dirty="0">
                <a:solidFill>
                  <a:srgbClr val="FF0000"/>
                </a:solidFill>
              </a:rPr>
              <a:t>Windows 10</a:t>
            </a:r>
            <a:r>
              <a:rPr lang="en-CA" dirty="0"/>
              <a:t>)</a:t>
            </a:r>
          </a:p>
        </p:txBody>
      </p:sp>
    </p:spTree>
    <p:extLst>
      <p:ext uri="{BB962C8B-B14F-4D97-AF65-F5344CB8AC3E}">
        <p14:creationId xmlns:p14="http://schemas.microsoft.com/office/powerpoint/2010/main" val="309765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8810713" y="2300116"/>
            <a:ext cx="2828658" cy="39301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8810713" y="2946626"/>
            <a:ext cx="2828658" cy="19651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8810713" y="3375169"/>
            <a:ext cx="2828658" cy="19651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8810713" y="3803712"/>
            <a:ext cx="2828658" cy="62300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8810713" y="4664266"/>
            <a:ext cx="2828658" cy="39301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6394" y="2029533"/>
            <a:ext cx="6633350" cy="4255852"/>
          </a:xfrm>
          <a:prstGeom prst="rect">
            <a:avLst/>
          </a:prstGeom>
        </p:spPr>
      </p:pic>
      <p:grpSp>
        <p:nvGrpSpPr>
          <p:cNvPr id="29" name="Group 28"/>
          <p:cNvGrpSpPr/>
          <p:nvPr/>
        </p:nvGrpSpPr>
        <p:grpSpPr>
          <a:xfrm>
            <a:off x="135831" y="217054"/>
            <a:ext cx="8083913" cy="6068331"/>
            <a:chOff x="135831" y="217054"/>
            <a:chExt cx="8083913" cy="6068331"/>
          </a:xfrm>
        </p:grpSpPr>
        <p:sp>
          <p:nvSpPr>
            <p:cNvPr id="6" name="Line Callout 1 5"/>
            <p:cNvSpPr/>
            <p:nvPr/>
          </p:nvSpPr>
          <p:spPr>
            <a:xfrm>
              <a:off x="1586394" y="2029533"/>
              <a:ext cx="6633350" cy="4255852"/>
            </a:xfrm>
            <a:prstGeom prst="borderCallout1">
              <a:avLst>
                <a:gd name="adj1" fmla="val -251"/>
                <a:gd name="adj2" fmla="val 87063"/>
                <a:gd name="adj3" fmla="val -25279"/>
                <a:gd name="adj4" fmla="val 80556"/>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135831" y="217054"/>
              <a:ext cx="6787299" cy="738664"/>
            </a:xfrm>
            <a:prstGeom prst="rect">
              <a:avLst/>
            </a:prstGeom>
            <a:noFill/>
            <a:ln w="19050">
              <a:solidFill>
                <a:srgbClr val="00B050"/>
              </a:solidFill>
            </a:ln>
          </p:spPr>
          <p:txBody>
            <a:bodyPr wrap="square" rtlCol="0">
              <a:spAutoFit/>
            </a:bodyPr>
            <a:lstStyle/>
            <a:p>
              <a:r>
                <a:rPr lang="en-CA" sz="1400" dirty="0"/>
                <a:t>This is the first screen you see when you start the program directly (not by double clicking on an Excel worksheet).  You are immediately put into a new blank workbook with </a:t>
              </a:r>
              <a:r>
                <a:rPr lang="en-CA" sz="1400" b="1" dirty="0">
                  <a:solidFill>
                    <a:schemeClr val="accent4">
                      <a:lumMod val="50000"/>
                    </a:schemeClr>
                  </a:solidFill>
                </a:rPr>
                <a:t>three</a:t>
              </a:r>
              <a:r>
                <a:rPr lang="en-CA" sz="1400" dirty="0"/>
                <a:t> blank spreadsheets.</a:t>
              </a:r>
            </a:p>
          </p:txBody>
        </p:sp>
      </p:grpSp>
      <p:sp>
        <p:nvSpPr>
          <p:cNvPr id="8" name="TextBox 7"/>
          <p:cNvSpPr txBox="1"/>
          <p:nvPr/>
        </p:nvSpPr>
        <p:spPr>
          <a:xfrm>
            <a:off x="7927942" y="217054"/>
            <a:ext cx="3996963"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Screens Layout – Blank Workbook</a:t>
            </a:r>
          </a:p>
        </p:txBody>
      </p:sp>
      <p:grpSp>
        <p:nvGrpSpPr>
          <p:cNvPr id="36" name="Group 35"/>
          <p:cNvGrpSpPr/>
          <p:nvPr/>
        </p:nvGrpSpPr>
        <p:grpSpPr>
          <a:xfrm>
            <a:off x="135831" y="1087718"/>
            <a:ext cx="5632580" cy="1122082"/>
            <a:chOff x="94267" y="2054825"/>
            <a:chExt cx="5632580" cy="1122082"/>
          </a:xfrm>
        </p:grpSpPr>
        <p:sp>
          <p:nvSpPr>
            <p:cNvPr id="37" name="Line Callout 1 36"/>
            <p:cNvSpPr/>
            <p:nvPr/>
          </p:nvSpPr>
          <p:spPr>
            <a:xfrm>
              <a:off x="1563880" y="3015690"/>
              <a:ext cx="1071081" cy="161217"/>
            </a:xfrm>
            <a:prstGeom prst="borderCallout1">
              <a:avLst>
                <a:gd name="adj1" fmla="val -8332"/>
                <a:gd name="adj2" fmla="val 50776"/>
                <a:gd name="adj3" fmla="val -402456"/>
                <a:gd name="adj4" fmla="val 89183"/>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TextBox 37"/>
            <p:cNvSpPr txBox="1"/>
            <p:nvPr/>
          </p:nvSpPr>
          <p:spPr>
            <a:xfrm>
              <a:off x="94267" y="2054825"/>
              <a:ext cx="5632580" cy="307777"/>
            </a:xfrm>
            <a:prstGeom prst="rect">
              <a:avLst/>
            </a:prstGeom>
            <a:noFill/>
            <a:ln w="19050">
              <a:solidFill>
                <a:srgbClr val="C00000"/>
              </a:solidFill>
            </a:ln>
          </p:spPr>
          <p:txBody>
            <a:bodyPr wrap="square" rtlCol="0">
              <a:spAutoFit/>
            </a:bodyPr>
            <a:lstStyle/>
            <a:p>
              <a:r>
                <a:rPr lang="en-CA" sz="1400" b="1" i="1" dirty="0"/>
                <a:t>Quick Launch</a:t>
              </a:r>
              <a:r>
                <a:rPr lang="en-CA" sz="1400" dirty="0"/>
                <a:t> - Much like a customizable toolbar, but it lives on the titlebar.</a:t>
              </a:r>
            </a:p>
          </p:txBody>
        </p:sp>
      </p:grpSp>
      <p:grpSp>
        <p:nvGrpSpPr>
          <p:cNvPr id="3" name="Group 2"/>
          <p:cNvGrpSpPr/>
          <p:nvPr/>
        </p:nvGrpSpPr>
        <p:grpSpPr>
          <a:xfrm>
            <a:off x="2281287" y="656705"/>
            <a:ext cx="4011449" cy="5338742"/>
            <a:chOff x="2281287" y="656705"/>
            <a:chExt cx="4011449" cy="5338742"/>
          </a:xfrm>
        </p:grpSpPr>
        <p:cxnSp>
          <p:nvCxnSpPr>
            <p:cNvPr id="4" name="Straight Arrow Connector 3"/>
            <p:cNvCxnSpPr/>
            <p:nvPr/>
          </p:nvCxnSpPr>
          <p:spPr>
            <a:xfrm flipH="1">
              <a:off x="2281287" y="656705"/>
              <a:ext cx="4011449" cy="5338742"/>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2733773" y="656705"/>
              <a:ext cx="3558962" cy="5319889"/>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082565" y="656705"/>
              <a:ext cx="3210171" cy="5319889"/>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7488565" y="1000522"/>
            <a:ext cx="4372998" cy="1167643"/>
            <a:chOff x="7488565" y="1000522"/>
            <a:chExt cx="4372998" cy="1167643"/>
          </a:xfrm>
        </p:grpSpPr>
        <p:sp>
          <p:nvSpPr>
            <p:cNvPr id="17" name="Line Callout 1 16"/>
            <p:cNvSpPr/>
            <p:nvPr/>
          </p:nvSpPr>
          <p:spPr>
            <a:xfrm>
              <a:off x="7488565" y="2047121"/>
              <a:ext cx="697584" cy="121044"/>
            </a:xfrm>
            <a:prstGeom prst="borderCallout1">
              <a:avLst>
                <a:gd name="adj1" fmla="val -4639"/>
                <a:gd name="adj2" fmla="val 97072"/>
                <a:gd name="adj3" fmla="val -604241"/>
                <a:gd name="adj4" fmla="val 119775"/>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8094782" y="1000522"/>
              <a:ext cx="3766781" cy="307777"/>
            </a:xfrm>
            <a:prstGeom prst="rect">
              <a:avLst/>
            </a:prstGeom>
            <a:noFill/>
            <a:ln w="19050">
              <a:solidFill>
                <a:srgbClr val="7030A0"/>
              </a:solidFill>
            </a:ln>
          </p:spPr>
          <p:txBody>
            <a:bodyPr wrap="square" rtlCol="0">
              <a:spAutoFit/>
            </a:bodyPr>
            <a:lstStyle/>
            <a:p>
              <a:r>
                <a:rPr lang="en-CA" sz="1400" dirty="0"/>
                <a:t>The window controls: </a:t>
              </a:r>
              <a:r>
                <a:rPr lang="en-CA" sz="1400" b="1" i="1" dirty="0"/>
                <a:t>Minimize</a:t>
              </a:r>
              <a:r>
                <a:rPr lang="en-CA" sz="1400" dirty="0"/>
                <a:t>, </a:t>
              </a:r>
              <a:r>
                <a:rPr lang="en-CA" sz="1400" b="1" i="1" dirty="0"/>
                <a:t>Maximize</a:t>
              </a:r>
              <a:r>
                <a:rPr lang="en-CA" sz="1400" dirty="0"/>
                <a:t>, </a:t>
              </a:r>
              <a:r>
                <a:rPr lang="en-CA" sz="1400" b="1" i="1" dirty="0"/>
                <a:t>Exit</a:t>
              </a:r>
              <a:r>
                <a:rPr lang="en-CA" sz="1400" dirty="0"/>
                <a:t>.</a:t>
              </a:r>
            </a:p>
          </p:txBody>
        </p:sp>
      </p:grpSp>
      <p:grpSp>
        <p:nvGrpSpPr>
          <p:cNvPr id="32" name="Group 31"/>
          <p:cNvGrpSpPr/>
          <p:nvPr/>
        </p:nvGrpSpPr>
        <p:grpSpPr>
          <a:xfrm>
            <a:off x="7484882" y="2029533"/>
            <a:ext cx="4376681" cy="3108543"/>
            <a:chOff x="7484882" y="2029533"/>
            <a:chExt cx="4376681" cy="3108543"/>
          </a:xfrm>
        </p:grpSpPr>
        <p:sp>
          <p:nvSpPr>
            <p:cNvPr id="20" name="Line Callout 1 19"/>
            <p:cNvSpPr/>
            <p:nvPr/>
          </p:nvSpPr>
          <p:spPr>
            <a:xfrm>
              <a:off x="7484882" y="2187018"/>
              <a:ext cx="697584" cy="160255"/>
            </a:xfrm>
            <a:prstGeom prst="borderCallout1">
              <a:avLst>
                <a:gd name="adj1" fmla="val 63195"/>
                <a:gd name="adj2" fmla="val 100519"/>
                <a:gd name="adj3" fmla="val -15279"/>
                <a:gd name="adj4" fmla="val 121820"/>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p:cNvSpPr txBox="1"/>
            <p:nvPr/>
          </p:nvSpPr>
          <p:spPr>
            <a:xfrm>
              <a:off x="8337923" y="2029533"/>
              <a:ext cx="3523640" cy="3108543"/>
            </a:xfrm>
            <a:prstGeom prst="rect">
              <a:avLst/>
            </a:prstGeom>
            <a:noFill/>
            <a:ln w="19050">
              <a:solidFill>
                <a:srgbClr val="00B0F0"/>
              </a:solidFill>
            </a:ln>
          </p:spPr>
          <p:txBody>
            <a:bodyPr wrap="square" rtlCol="0">
              <a:spAutoFit/>
            </a:bodyPr>
            <a:lstStyle/>
            <a:p>
              <a:r>
                <a:rPr lang="en-CA" sz="1400" dirty="0"/>
                <a:t>The Workbook window controls.</a:t>
              </a:r>
            </a:p>
            <a:p>
              <a:r>
                <a:rPr lang="en-CA" sz="1400" dirty="0"/>
                <a:t>        - Minimize the ribbon.  Hides the ribbon</a:t>
              </a:r>
            </a:p>
            <a:p>
              <a:r>
                <a:rPr lang="en-CA" sz="1400" dirty="0"/>
                <a:t>           but not the ribbon names.</a:t>
              </a:r>
            </a:p>
            <a:p>
              <a:endParaRPr lang="en-CA" sz="1400" dirty="0"/>
            </a:p>
            <a:p>
              <a:r>
                <a:rPr lang="en-CA" sz="1400" dirty="0"/>
                <a:t>        - Excel help.</a:t>
              </a:r>
            </a:p>
            <a:p>
              <a:endParaRPr lang="en-CA" sz="1400" dirty="0"/>
            </a:p>
            <a:p>
              <a:r>
                <a:rPr lang="en-CA" sz="1400" dirty="0"/>
                <a:t>        - Minimize the workbook only.</a:t>
              </a:r>
            </a:p>
            <a:p>
              <a:endParaRPr lang="en-CA" sz="1400" dirty="0"/>
            </a:p>
            <a:p>
              <a:r>
                <a:rPr lang="en-CA" sz="1400" dirty="0"/>
                <a:t>        - Maximize the workbook inside the</a:t>
              </a:r>
            </a:p>
            <a:p>
              <a:r>
                <a:rPr lang="en-CA" sz="1400" dirty="0"/>
                <a:t>          Excel program.  Does not maximize</a:t>
              </a:r>
            </a:p>
            <a:p>
              <a:r>
                <a:rPr lang="en-CA" sz="1400" dirty="0"/>
                <a:t>          Excel to the screen.</a:t>
              </a:r>
            </a:p>
            <a:p>
              <a:endParaRPr lang="en-CA" sz="1400" dirty="0"/>
            </a:p>
            <a:p>
              <a:r>
                <a:rPr lang="en-CA" sz="1400" dirty="0"/>
                <a:t>        - Closes the workbook, not the Excel</a:t>
              </a:r>
            </a:p>
            <a:p>
              <a:r>
                <a:rPr lang="en-CA" sz="1400" dirty="0"/>
                <a:t>           program.</a:t>
              </a: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4906" y="2298906"/>
              <a:ext cx="190527" cy="219106"/>
            </a:xfrm>
            <a:prstGeom prst="rect">
              <a:avLst/>
            </a:prstGeom>
            <a:ln w="6350">
              <a:solidFill>
                <a:schemeClr val="bg1">
                  <a:lumMod val="65000"/>
                </a:schemeClr>
              </a:solidFill>
            </a:ln>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2819" y="2937312"/>
              <a:ext cx="190527" cy="219106"/>
            </a:xfrm>
            <a:prstGeom prst="rect">
              <a:avLst/>
            </a:prstGeom>
            <a:ln w="6350">
              <a:solidFill>
                <a:schemeClr val="bg1">
                  <a:lumMod val="65000"/>
                </a:schemeClr>
              </a:solidFill>
            </a:ln>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4906" y="3361816"/>
              <a:ext cx="190527" cy="219106"/>
            </a:xfrm>
            <a:prstGeom prst="rect">
              <a:avLst/>
            </a:prstGeom>
            <a:ln w="6350">
              <a:solidFill>
                <a:schemeClr val="bg1">
                  <a:lumMod val="65000"/>
                </a:schemeClr>
              </a:solidFill>
            </a:ln>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4906" y="3781116"/>
              <a:ext cx="190527" cy="219106"/>
            </a:xfrm>
            <a:prstGeom prst="rect">
              <a:avLst/>
            </a:prstGeom>
            <a:ln w="6350">
              <a:solidFill>
                <a:schemeClr val="bg1">
                  <a:lumMod val="65000"/>
                </a:schemeClr>
              </a:solidFill>
            </a:ln>
          </p:spPr>
        </p:pic>
        <p:pic>
          <p:nvPicPr>
            <p:cNvPr id="31" name="Picture 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819" y="4638628"/>
              <a:ext cx="190527" cy="219106"/>
            </a:xfrm>
            <a:prstGeom prst="rect">
              <a:avLst/>
            </a:prstGeom>
          </p:spPr>
        </p:pic>
      </p:grpSp>
    </p:spTree>
    <p:extLst>
      <p:ext uri="{BB962C8B-B14F-4D97-AF65-F5344CB8AC3E}">
        <p14:creationId xmlns:p14="http://schemas.microsoft.com/office/powerpoint/2010/main" val="189619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additive="base">
                                        <p:cTn id="22" dur="500" fill="hold"/>
                                        <p:tgtEl>
                                          <p:spTgt spid="36"/>
                                        </p:tgtEl>
                                        <p:attrNameLst>
                                          <p:attrName>ppt_x</p:attrName>
                                        </p:attrNameLst>
                                      </p:cBhvr>
                                      <p:tavLst>
                                        <p:tav tm="0">
                                          <p:val>
                                            <p:strVal val="#ppt_x"/>
                                          </p:val>
                                        </p:tav>
                                        <p:tav tm="100000">
                                          <p:val>
                                            <p:strVal val="#ppt_x"/>
                                          </p:val>
                                        </p:tav>
                                      </p:tavLst>
                                    </p:anim>
                                    <p:anim calcmode="lin" valueType="num">
                                      <p:cBhvr additive="base">
                                        <p:cTn id="2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500" fill="hold"/>
                                        <p:tgtEl>
                                          <p:spTgt spid="32"/>
                                        </p:tgtEl>
                                        <p:attrNameLst>
                                          <p:attrName>ppt_x</p:attrName>
                                        </p:attrNameLst>
                                      </p:cBhvr>
                                      <p:tavLst>
                                        <p:tav tm="0">
                                          <p:val>
                                            <p:strVal val="#ppt_x"/>
                                          </p:val>
                                        </p:tav>
                                        <p:tav tm="100000">
                                          <p:val>
                                            <p:strVal val="#ppt_x"/>
                                          </p:val>
                                        </p:tav>
                                      </p:tavLst>
                                    </p:anim>
                                    <p:anim calcmode="lin" valueType="num">
                                      <p:cBhvr additive="base">
                                        <p:cTn id="3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500" fill="hold"/>
                                        <p:tgtEl>
                                          <p:spTgt spid="26"/>
                                        </p:tgtEl>
                                        <p:attrNameLst>
                                          <p:attrName>ppt_w</p:attrName>
                                        </p:attrNameLst>
                                      </p:cBhvr>
                                      <p:tavLst>
                                        <p:tav tm="0">
                                          <p:val>
                                            <p:fltVal val="0"/>
                                          </p:val>
                                        </p:tav>
                                        <p:tav tm="100000">
                                          <p:val>
                                            <p:strVal val="#ppt_w"/>
                                          </p:val>
                                        </p:tav>
                                      </p:tavLst>
                                    </p:anim>
                                    <p:anim calcmode="lin" valueType="num">
                                      <p:cBhvr>
                                        <p:cTn id="47" dur="500" fill="hold"/>
                                        <p:tgtEl>
                                          <p:spTgt spid="26"/>
                                        </p:tgtEl>
                                        <p:attrNameLst>
                                          <p:attrName>ppt_h</p:attrName>
                                        </p:attrNameLst>
                                      </p:cBhvr>
                                      <p:tavLst>
                                        <p:tav tm="0">
                                          <p:val>
                                            <p:fltVal val="0"/>
                                          </p:val>
                                        </p:tav>
                                        <p:tav tm="100000">
                                          <p:val>
                                            <p:strVal val="#ppt_h"/>
                                          </p:val>
                                        </p:tav>
                                      </p:tavLst>
                                    </p:anim>
                                    <p:animEffect transition="in" filter="fade">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 calcmode="lin" valueType="num">
                                      <p:cBhvr>
                                        <p:cTn id="60" dur="500" fill="hold"/>
                                        <p:tgtEl>
                                          <p:spTgt spid="33"/>
                                        </p:tgtEl>
                                        <p:attrNameLst>
                                          <p:attrName>ppt_w</p:attrName>
                                        </p:attrNameLst>
                                      </p:cBhvr>
                                      <p:tavLst>
                                        <p:tav tm="0">
                                          <p:val>
                                            <p:fltVal val="0"/>
                                          </p:val>
                                        </p:tav>
                                        <p:tav tm="100000">
                                          <p:val>
                                            <p:strVal val="#ppt_w"/>
                                          </p:val>
                                        </p:tav>
                                      </p:tavLst>
                                    </p:anim>
                                    <p:anim calcmode="lin" valueType="num">
                                      <p:cBhvr>
                                        <p:cTn id="61" dur="500" fill="hold"/>
                                        <p:tgtEl>
                                          <p:spTgt spid="33"/>
                                        </p:tgtEl>
                                        <p:attrNameLst>
                                          <p:attrName>ppt_h</p:attrName>
                                        </p:attrNameLst>
                                      </p:cBhvr>
                                      <p:tavLst>
                                        <p:tav tm="0">
                                          <p:val>
                                            <p:fltVal val="0"/>
                                          </p:val>
                                        </p:tav>
                                        <p:tav tm="100000">
                                          <p:val>
                                            <p:strVal val="#ppt_h"/>
                                          </p:val>
                                        </p:tav>
                                      </p:tavLst>
                                    </p:anim>
                                    <p:animEffect transition="in" filter="fade">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anim calcmode="lin" valueType="num">
                                      <p:cBhvr>
                                        <p:cTn id="67" dur="500" fill="hold"/>
                                        <p:tgtEl>
                                          <p:spTgt spid="34"/>
                                        </p:tgtEl>
                                        <p:attrNameLst>
                                          <p:attrName>ppt_w</p:attrName>
                                        </p:attrNameLst>
                                      </p:cBhvr>
                                      <p:tavLst>
                                        <p:tav tm="0">
                                          <p:val>
                                            <p:fltVal val="0"/>
                                          </p:val>
                                        </p:tav>
                                        <p:tav tm="100000">
                                          <p:val>
                                            <p:strVal val="#ppt_w"/>
                                          </p:val>
                                        </p:tav>
                                      </p:tavLst>
                                    </p:anim>
                                    <p:anim calcmode="lin" valueType="num">
                                      <p:cBhvr>
                                        <p:cTn id="68" dur="500" fill="hold"/>
                                        <p:tgtEl>
                                          <p:spTgt spid="34"/>
                                        </p:tgtEl>
                                        <p:attrNameLst>
                                          <p:attrName>ppt_h</p:attrName>
                                        </p:attrNameLst>
                                      </p:cBhvr>
                                      <p:tavLst>
                                        <p:tav tm="0">
                                          <p:val>
                                            <p:fltVal val="0"/>
                                          </p:val>
                                        </p:tav>
                                        <p:tav tm="100000">
                                          <p:val>
                                            <p:strVal val="#ppt_h"/>
                                          </p:val>
                                        </p:tav>
                                      </p:tavLst>
                                    </p:anim>
                                    <p:animEffect transition="in" filter="fade">
                                      <p:cBhvr>
                                        <p:cTn id="6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6" grpId="0" animBg="1"/>
      <p:bldP spid="27" grpId="0" animBg="1"/>
      <p:bldP spid="33" grpId="0" animBg="1"/>
      <p:bldP spid="3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2681" y="1624081"/>
            <a:ext cx="6633350" cy="4255852"/>
          </a:xfrm>
          <a:prstGeom prst="rect">
            <a:avLst/>
          </a:prstGeom>
        </p:spPr>
      </p:pic>
      <p:sp>
        <p:nvSpPr>
          <p:cNvPr id="4" name="Rounded Rectangle 3"/>
          <p:cNvSpPr/>
          <p:nvPr/>
        </p:nvSpPr>
        <p:spPr>
          <a:xfrm>
            <a:off x="800099" y="542925"/>
            <a:ext cx="2327662" cy="192013"/>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ounded Rectangle 50"/>
          <p:cNvSpPr/>
          <p:nvPr/>
        </p:nvSpPr>
        <p:spPr>
          <a:xfrm>
            <a:off x="798674" y="968791"/>
            <a:ext cx="3593863" cy="21052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4" name="Rounded Rectangle 53"/>
          <p:cNvSpPr/>
          <p:nvPr/>
        </p:nvSpPr>
        <p:spPr>
          <a:xfrm>
            <a:off x="1250177" y="1394656"/>
            <a:ext cx="3593863" cy="210529"/>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ounded Rectangle 56"/>
          <p:cNvSpPr/>
          <p:nvPr/>
        </p:nvSpPr>
        <p:spPr>
          <a:xfrm>
            <a:off x="1050496" y="1819971"/>
            <a:ext cx="2901043" cy="210529"/>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9" name="Rounded Rectangle 58"/>
          <p:cNvSpPr/>
          <p:nvPr/>
        </p:nvSpPr>
        <p:spPr>
          <a:xfrm>
            <a:off x="695324" y="2252092"/>
            <a:ext cx="4269783" cy="42274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0" name="Rounded Rectangle 59"/>
          <p:cNvSpPr/>
          <p:nvPr/>
        </p:nvSpPr>
        <p:spPr>
          <a:xfrm>
            <a:off x="898376" y="2888746"/>
            <a:ext cx="3494162" cy="210529"/>
          </a:xfrm>
          <a:prstGeom prst="round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ounded Rectangle 60"/>
          <p:cNvSpPr/>
          <p:nvPr/>
        </p:nvSpPr>
        <p:spPr>
          <a:xfrm>
            <a:off x="728083" y="3318892"/>
            <a:ext cx="4245569" cy="422742"/>
          </a:xfrm>
          <a:prstGeom prst="roundRect">
            <a:avLst/>
          </a:prstGeom>
          <a:solidFill>
            <a:srgbClr val="00206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3" name="Rounded Rectangle 62"/>
          <p:cNvSpPr/>
          <p:nvPr/>
        </p:nvSpPr>
        <p:spPr>
          <a:xfrm>
            <a:off x="2008114" y="4589849"/>
            <a:ext cx="2632253" cy="225331"/>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4" name="Rounded Rectangle 63"/>
          <p:cNvSpPr/>
          <p:nvPr/>
        </p:nvSpPr>
        <p:spPr>
          <a:xfrm>
            <a:off x="1926079" y="5036402"/>
            <a:ext cx="2714287" cy="21016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5" name="Rounded Rectangle 64"/>
          <p:cNvSpPr/>
          <p:nvPr/>
        </p:nvSpPr>
        <p:spPr>
          <a:xfrm>
            <a:off x="1638977" y="5457332"/>
            <a:ext cx="1454602" cy="207298"/>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6" name="Rounded Rectangle 65"/>
          <p:cNvSpPr/>
          <p:nvPr/>
        </p:nvSpPr>
        <p:spPr>
          <a:xfrm>
            <a:off x="1543549" y="5891744"/>
            <a:ext cx="1454602" cy="207298"/>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Rounded Rectangle 61"/>
          <p:cNvSpPr/>
          <p:nvPr/>
        </p:nvSpPr>
        <p:spPr>
          <a:xfrm>
            <a:off x="1240832" y="4190563"/>
            <a:ext cx="1869839" cy="201975"/>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4" name="Group 13"/>
          <p:cNvGrpSpPr/>
          <p:nvPr/>
        </p:nvGrpSpPr>
        <p:grpSpPr>
          <a:xfrm>
            <a:off x="169680" y="3906858"/>
            <a:ext cx="4835953" cy="2258274"/>
            <a:chOff x="169680" y="3906858"/>
            <a:chExt cx="4835953" cy="2258274"/>
          </a:xfrm>
        </p:grpSpPr>
        <p:sp>
          <p:nvSpPr>
            <p:cNvPr id="12" name="Rectangle 11"/>
            <p:cNvSpPr/>
            <p:nvPr/>
          </p:nvSpPr>
          <p:spPr>
            <a:xfrm>
              <a:off x="170895" y="3959260"/>
              <a:ext cx="4834738" cy="2205872"/>
            </a:xfrm>
            <a:prstGeom prst="rect">
              <a:avLst/>
            </a:prstGeom>
            <a:solidFill>
              <a:srgbClr val="00B050">
                <a:alpha val="40000"/>
              </a:srgb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169680" y="3906858"/>
              <a:ext cx="4821063" cy="2246769"/>
            </a:xfrm>
            <a:prstGeom prst="rect">
              <a:avLst/>
            </a:prstGeom>
            <a:noFill/>
          </p:spPr>
          <p:txBody>
            <a:bodyPr wrap="square" rtlCol="0">
              <a:spAutoFit/>
            </a:bodyPr>
            <a:lstStyle/>
            <a:p>
              <a:r>
                <a:rPr lang="en-CA" sz="1400" dirty="0"/>
                <a:t>Some of the </a:t>
              </a:r>
              <a:r>
                <a:rPr lang="en-CA" sz="1400" b="1" i="1" dirty="0"/>
                <a:t>context</a:t>
              </a:r>
              <a:r>
                <a:rPr lang="en-CA" sz="1400" dirty="0"/>
                <a:t> ribbons available are:</a:t>
              </a:r>
            </a:p>
            <a:p>
              <a:r>
                <a:rPr lang="en-CA" sz="1400" b="1" dirty="0"/>
                <a:t>Chart Tools</a:t>
              </a:r>
              <a:r>
                <a:rPr lang="en-CA" sz="1400" dirty="0"/>
                <a:t> – Design, Format &amp; Layout</a:t>
              </a:r>
            </a:p>
            <a:p>
              <a:endParaRPr lang="en-CA" sz="1400" b="1" dirty="0"/>
            </a:p>
            <a:p>
              <a:r>
                <a:rPr lang="en-CA" sz="1400" b="1" dirty="0"/>
                <a:t>Drawing Format Tools</a:t>
              </a:r>
              <a:r>
                <a:rPr lang="en-CA" sz="1400" dirty="0"/>
                <a:t> – Format ribbon WordArt and Shapes</a:t>
              </a:r>
            </a:p>
            <a:p>
              <a:endParaRPr lang="en-CA" sz="1400" dirty="0"/>
            </a:p>
            <a:p>
              <a:r>
                <a:rPr lang="en-CA" sz="1400" b="1" dirty="0"/>
                <a:t>Picture Format Tools </a:t>
              </a:r>
              <a:r>
                <a:rPr lang="en-CA" sz="1400" dirty="0"/>
                <a:t>– Format ribbon for images and clipart.</a:t>
              </a:r>
            </a:p>
            <a:p>
              <a:endParaRPr lang="en-CA" sz="1400" dirty="0"/>
            </a:p>
            <a:p>
              <a:r>
                <a:rPr lang="en-CA" sz="1400" b="1" dirty="0"/>
                <a:t>Pivot Table Tools </a:t>
              </a:r>
              <a:r>
                <a:rPr lang="en-CA" sz="1400" dirty="0"/>
                <a:t>– Design and Format.</a:t>
              </a:r>
            </a:p>
            <a:p>
              <a:endParaRPr lang="en-CA" sz="1400" dirty="0"/>
            </a:p>
            <a:p>
              <a:r>
                <a:rPr lang="en-CA" sz="1400" b="1" dirty="0"/>
                <a:t>Smart Art Tools </a:t>
              </a:r>
              <a:r>
                <a:rPr lang="en-CA" sz="1400" dirty="0"/>
                <a:t>– Design and Format.</a:t>
              </a:r>
            </a:p>
          </p:txBody>
        </p:sp>
      </p:grpSp>
      <p:grpSp>
        <p:nvGrpSpPr>
          <p:cNvPr id="2" name="Group 1"/>
          <p:cNvGrpSpPr/>
          <p:nvPr/>
        </p:nvGrpSpPr>
        <p:grpSpPr>
          <a:xfrm>
            <a:off x="105459" y="48125"/>
            <a:ext cx="11810572" cy="6124754"/>
            <a:chOff x="114333" y="160382"/>
            <a:chExt cx="11810572" cy="6124754"/>
          </a:xfrm>
        </p:grpSpPr>
        <p:sp>
          <p:nvSpPr>
            <p:cNvPr id="11" name="Rectangle 10"/>
            <p:cNvSpPr/>
            <p:nvPr/>
          </p:nvSpPr>
          <p:spPr>
            <a:xfrm>
              <a:off x="169681" y="178942"/>
              <a:ext cx="4835952" cy="3714329"/>
            </a:xfrm>
            <a:prstGeom prst="rect">
              <a:avLst/>
            </a:prstGeom>
            <a:solidFill>
              <a:schemeClr val="accent2">
                <a:alpha val="4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7" name="Group 6"/>
            <p:cNvGrpSpPr/>
            <p:nvPr/>
          </p:nvGrpSpPr>
          <p:grpSpPr>
            <a:xfrm>
              <a:off x="114333" y="160382"/>
              <a:ext cx="11810572" cy="6124754"/>
              <a:chOff x="4400838" y="-1116328"/>
              <a:chExt cx="11810572" cy="6124754"/>
            </a:xfrm>
          </p:grpSpPr>
          <p:sp>
            <p:nvSpPr>
              <p:cNvPr id="8" name="Line Callout 1 7"/>
              <p:cNvSpPr/>
              <p:nvPr/>
            </p:nvSpPr>
            <p:spPr>
              <a:xfrm>
                <a:off x="9577631" y="623446"/>
                <a:ext cx="6633779" cy="740332"/>
              </a:xfrm>
              <a:prstGeom prst="borderCallout1">
                <a:avLst>
                  <a:gd name="adj1" fmla="val 48954"/>
                  <a:gd name="adj2" fmla="val 136"/>
                  <a:gd name="adj3" fmla="val 26908"/>
                  <a:gd name="adj4" fmla="val -274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4400838" y="-1116328"/>
                <a:ext cx="4994995" cy="6124754"/>
              </a:xfrm>
              <a:prstGeom prst="rect">
                <a:avLst/>
              </a:prstGeom>
              <a:noFill/>
              <a:ln w="19050">
                <a:solidFill>
                  <a:schemeClr val="accent2"/>
                </a:solidFill>
              </a:ln>
            </p:spPr>
            <p:txBody>
              <a:bodyPr wrap="square" rtlCol="0">
                <a:spAutoFit/>
              </a:bodyPr>
              <a:lstStyle/>
              <a:p>
                <a:r>
                  <a:rPr lang="en-CA" sz="1400" b="1" i="1" dirty="0"/>
                  <a:t>The Ribbon </a:t>
                </a:r>
                <a:r>
                  <a:rPr lang="en-CA" sz="1400" dirty="0"/>
                  <a:t>– All commands are located in the ribbons.</a:t>
                </a:r>
              </a:p>
              <a:p>
                <a:r>
                  <a:rPr lang="en-CA" sz="1400" dirty="0"/>
                  <a:t>They are: </a:t>
                </a:r>
              </a:p>
              <a:p>
                <a:r>
                  <a:rPr lang="en-CA" sz="1400" b="1" dirty="0"/>
                  <a:t>Home</a:t>
                </a:r>
                <a:r>
                  <a:rPr lang="en-CA" sz="1400" dirty="0"/>
                  <a:t> – Deals with formatting the cells.</a:t>
                </a:r>
              </a:p>
              <a:p>
                <a:endParaRPr lang="en-CA" sz="1400" dirty="0"/>
              </a:p>
              <a:p>
                <a:r>
                  <a:rPr lang="en-CA" sz="1400" b="1" dirty="0"/>
                  <a:t>Insert</a:t>
                </a:r>
                <a:r>
                  <a:rPr lang="en-CA" sz="1400" dirty="0"/>
                  <a:t> – Provides objects to insert on to the spreadsheet.</a:t>
                </a:r>
              </a:p>
              <a:p>
                <a:endParaRPr lang="en-CA" sz="1400" dirty="0"/>
              </a:p>
              <a:p>
                <a:r>
                  <a:rPr lang="en-CA" sz="1400" b="1" dirty="0"/>
                  <a:t>Page Layout </a:t>
                </a:r>
                <a:r>
                  <a:rPr lang="en-CA" sz="1400" dirty="0"/>
                  <a:t>– These commands provide formatting for printing.</a:t>
                </a:r>
              </a:p>
              <a:p>
                <a:endParaRPr lang="en-CA" sz="1400" dirty="0"/>
              </a:p>
              <a:p>
                <a:r>
                  <a:rPr lang="en-CA" sz="1400" b="1" dirty="0"/>
                  <a:t>Formulas</a:t>
                </a:r>
                <a:r>
                  <a:rPr lang="en-CA" sz="1400" dirty="0"/>
                  <a:t> – The main power of Excel, the formulas.</a:t>
                </a:r>
              </a:p>
              <a:p>
                <a:endParaRPr lang="en-CA" sz="1400" dirty="0"/>
              </a:p>
              <a:p>
                <a:r>
                  <a:rPr lang="en-CA" sz="1400" b="1" dirty="0"/>
                  <a:t>Data</a:t>
                </a:r>
                <a:r>
                  <a:rPr lang="en-CA" sz="1400" dirty="0"/>
                  <a:t> – Functions for inserting and manipulating data from one or</a:t>
                </a:r>
              </a:p>
              <a:p>
                <a:r>
                  <a:rPr lang="en-CA" sz="1400" dirty="0"/>
                  <a:t>             many sources.</a:t>
                </a:r>
              </a:p>
              <a:p>
                <a:endParaRPr lang="en-CA" sz="1400" dirty="0"/>
              </a:p>
              <a:p>
                <a:r>
                  <a:rPr lang="en-CA" sz="1400" b="1" dirty="0"/>
                  <a:t>Review</a:t>
                </a:r>
                <a:r>
                  <a:rPr lang="en-CA" sz="1400" dirty="0"/>
                  <a:t> – Commands to help you proof your spreadsheet</a:t>
                </a:r>
              </a:p>
              <a:p>
                <a:endParaRPr lang="en-CA" sz="1400" dirty="0"/>
              </a:p>
              <a:p>
                <a:r>
                  <a:rPr lang="en-CA" sz="1400" b="1" dirty="0"/>
                  <a:t>View</a:t>
                </a:r>
                <a:r>
                  <a:rPr lang="en-CA" sz="1400" dirty="0"/>
                  <a:t> – These commands deal with how you view the spreadsheet</a:t>
                </a:r>
              </a:p>
              <a:p>
                <a:r>
                  <a:rPr lang="en-CA" sz="1400" dirty="0"/>
                  <a:t>              on the screen, but not for printing.</a:t>
                </a:r>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p:txBody>
          </p:sp>
        </p:grpSp>
      </p:grpSp>
      <p:sp>
        <p:nvSpPr>
          <p:cNvPr id="6" name="TextBox 5"/>
          <p:cNvSpPr txBox="1"/>
          <p:nvPr/>
        </p:nvSpPr>
        <p:spPr>
          <a:xfrm>
            <a:off x="7927942" y="217054"/>
            <a:ext cx="3996963"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Screens Layout – Ribbon Tabs</a:t>
            </a:r>
          </a:p>
        </p:txBody>
      </p:sp>
      <p:grpSp>
        <p:nvGrpSpPr>
          <p:cNvPr id="37" name="Group 36"/>
          <p:cNvGrpSpPr/>
          <p:nvPr/>
        </p:nvGrpSpPr>
        <p:grpSpPr>
          <a:xfrm>
            <a:off x="161924" y="508741"/>
            <a:ext cx="5943602" cy="1462934"/>
            <a:chOff x="161924" y="508741"/>
            <a:chExt cx="5943602" cy="1462934"/>
          </a:xfrm>
        </p:grpSpPr>
        <p:sp>
          <p:nvSpPr>
            <p:cNvPr id="20" name="Oval 19"/>
            <p:cNvSpPr/>
            <p:nvPr/>
          </p:nvSpPr>
          <p:spPr>
            <a:xfrm>
              <a:off x="161924" y="508741"/>
              <a:ext cx="542925" cy="2286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Oval 35"/>
            <p:cNvSpPr/>
            <p:nvPr/>
          </p:nvSpPr>
          <p:spPr>
            <a:xfrm>
              <a:off x="5704248" y="1804906"/>
              <a:ext cx="401278" cy="16676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p:cNvGrpSpPr/>
          <p:nvPr/>
        </p:nvGrpSpPr>
        <p:grpSpPr>
          <a:xfrm>
            <a:off x="152399" y="944933"/>
            <a:ext cx="6296026" cy="1017217"/>
            <a:chOff x="152399" y="944933"/>
            <a:chExt cx="6296026" cy="1017217"/>
          </a:xfrm>
        </p:grpSpPr>
        <p:sp>
          <p:nvSpPr>
            <p:cNvPr id="23" name="Oval 22"/>
            <p:cNvSpPr/>
            <p:nvPr/>
          </p:nvSpPr>
          <p:spPr>
            <a:xfrm>
              <a:off x="152399" y="944933"/>
              <a:ext cx="542925" cy="238125"/>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Oval 37"/>
            <p:cNvSpPr/>
            <p:nvPr/>
          </p:nvSpPr>
          <p:spPr>
            <a:xfrm>
              <a:off x="6123496" y="1788277"/>
              <a:ext cx="324929" cy="173873"/>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41" name="Group 40"/>
          <p:cNvGrpSpPr/>
          <p:nvPr/>
        </p:nvGrpSpPr>
        <p:grpSpPr>
          <a:xfrm>
            <a:off x="152432" y="1364325"/>
            <a:ext cx="6915119" cy="607350"/>
            <a:chOff x="152432" y="1364325"/>
            <a:chExt cx="6915119" cy="607350"/>
          </a:xfrm>
        </p:grpSpPr>
        <p:sp>
          <p:nvSpPr>
            <p:cNvPr id="25" name="Oval 24"/>
            <p:cNvSpPr/>
            <p:nvPr/>
          </p:nvSpPr>
          <p:spPr>
            <a:xfrm>
              <a:off x="152432" y="1364325"/>
              <a:ext cx="1000093" cy="243643"/>
            </a:xfrm>
            <a:prstGeom prst="ellips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Oval 39"/>
            <p:cNvSpPr/>
            <p:nvPr/>
          </p:nvSpPr>
          <p:spPr>
            <a:xfrm>
              <a:off x="6466425" y="1791492"/>
              <a:ext cx="601126" cy="180183"/>
            </a:xfrm>
            <a:prstGeom prst="ellips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43" name="Group 42"/>
          <p:cNvGrpSpPr/>
          <p:nvPr/>
        </p:nvGrpSpPr>
        <p:grpSpPr>
          <a:xfrm>
            <a:off x="156744" y="1790743"/>
            <a:ext cx="7387056" cy="251890"/>
            <a:chOff x="156744" y="1816381"/>
            <a:chExt cx="7387056" cy="251890"/>
          </a:xfrm>
        </p:grpSpPr>
        <p:sp>
          <p:nvSpPr>
            <p:cNvPr id="27" name="Oval 26"/>
            <p:cNvSpPr/>
            <p:nvPr/>
          </p:nvSpPr>
          <p:spPr>
            <a:xfrm>
              <a:off x="156744" y="1819275"/>
              <a:ext cx="795755" cy="248996"/>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Oval 41"/>
            <p:cNvSpPr/>
            <p:nvPr/>
          </p:nvSpPr>
          <p:spPr>
            <a:xfrm>
              <a:off x="7088065" y="1816381"/>
              <a:ext cx="455735" cy="190457"/>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45" name="Group 44"/>
          <p:cNvGrpSpPr/>
          <p:nvPr/>
        </p:nvGrpSpPr>
        <p:grpSpPr>
          <a:xfrm>
            <a:off x="150395" y="1794936"/>
            <a:ext cx="7717255" cy="684868"/>
            <a:chOff x="150395" y="1794936"/>
            <a:chExt cx="7717255" cy="684868"/>
          </a:xfrm>
        </p:grpSpPr>
        <p:sp>
          <p:nvSpPr>
            <p:cNvPr id="29" name="Oval 28"/>
            <p:cNvSpPr/>
            <p:nvPr/>
          </p:nvSpPr>
          <p:spPr>
            <a:xfrm>
              <a:off x="150395" y="2220595"/>
              <a:ext cx="430630" cy="2592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Oval 43"/>
            <p:cNvSpPr/>
            <p:nvPr/>
          </p:nvSpPr>
          <p:spPr>
            <a:xfrm>
              <a:off x="7571295" y="1794936"/>
              <a:ext cx="296355" cy="179143"/>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47" name="Group 46"/>
          <p:cNvGrpSpPr/>
          <p:nvPr/>
        </p:nvGrpSpPr>
        <p:grpSpPr>
          <a:xfrm>
            <a:off x="150630" y="1804461"/>
            <a:ext cx="8145645" cy="1288949"/>
            <a:chOff x="150630" y="1804461"/>
            <a:chExt cx="8145645" cy="1288949"/>
          </a:xfrm>
        </p:grpSpPr>
        <p:sp>
          <p:nvSpPr>
            <p:cNvPr id="31" name="Oval 30"/>
            <p:cNvSpPr/>
            <p:nvPr/>
          </p:nvSpPr>
          <p:spPr>
            <a:xfrm>
              <a:off x="150630" y="2874335"/>
              <a:ext cx="649469" cy="21907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Oval 45"/>
            <p:cNvSpPr/>
            <p:nvPr/>
          </p:nvSpPr>
          <p:spPr>
            <a:xfrm>
              <a:off x="7904670" y="1804461"/>
              <a:ext cx="391605" cy="174781"/>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50" name="Group 49"/>
          <p:cNvGrpSpPr/>
          <p:nvPr/>
        </p:nvGrpSpPr>
        <p:grpSpPr>
          <a:xfrm>
            <a:off x="159966" y="1800225"/>
            <a:ext cx="8536359" cy="1714500"/>
            <a:chOff x="142874" y="1800225"/>
            <a:chExt cx="8536359" cy="1714500"/>
          </a:xfrm>
        </p:grpSpPr>
        <p:sp>
          <p:nvSpPr>
            <p:cNvPr id="48" name="Oval 47"/>
            <p:cNvSpPr/>
            <p:nvPr/>
          </p:nvSpPr>
          <p:spPr>
            <a:xfrm>
              <a:off x="142874" y="3295650"/>
              <a:ext cx="533400" cy="219075"/>
            </a:xfrm>
            <a:prstGeom prst="ellipse">
              <a:avLst/>
            </a:prstGeom>
            <a:noFill/>
            <a:ln w="19050">
              <a:solidFill>
                <a:srgbClr val="0A3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Oval 48"/>
            <p:cNvSpPr/>
            <p:nvPr/>
          </p:nvSpPr>
          <p:spPr>
            <a:xfrm>
              <a:off x="8307757" y="1800225"/>
              <a:ext cx="371476" cy="161925"/>
            </a:xfrm>
            <a:prstGeom prst="ellipse">
              <a:avLst/>
            </a:prstGeom>
            <a:noFill/>
            <a:ln w="19050">
              <a:solidFill>
                <a:srgbClr val="0A3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cxnSp>
        <p:nvCxnSpPr>
          <p:cNvPr id="52" name="Straight Connector 51"/>
          <p:cNvCxnSpPr/>
          <p:nvPr/>
        </p:nvCxnSpPr>
        <p:spPr>
          <a:xfrm>
            <a:off x="266434" y="4418714"/>
            <a:ext cx="795433" cy="9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246595" y="4828493"/>
            <a:ext cx="1630544" cy="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257888" y="5246562"/>
            <a:ext cx="152818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248363" y="5664630"/>
            <a:ext cx="1280903" cy="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257888" y="6082700"/>
            <a:ext cx="1200151" cy="63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889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ppt_x"/>
                                          </p:val>
                                        </p:tav>
                                        <p:tav tm="100000">
                                          <p:val>
                                            <p:strVal val="#ppt_x"/>
                                          </p:val>
                                        </p:tav>
                                      </p:tavLst>
                                    </p:anim>
                                    <p:anim calcmode="lin" valueType="num">
                                      <p:cBhvr additive="base">
                                        <p:cTn id="16" dur="500" fill="hold"/>
                                        <p:tgtEl>
                                          <p:spTgt spid="37"/>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500" fill="hold"/>
                                        <p:tgtEl>
                                          <p:spTgt spid="39"/>
                                        </p:tgtEl>
                                        <p:attrNameLst>
                                          <p:attrName>ppt_x</p:attrName>
                                        </p:attrNameLst>
                                      </p:cBhvr>
                                      <p:tavLst>
                                        <p:tav tm="0">
                                          <p:val>
                                            <p:strVal val="#ppt_x"/>
                                          </p:val>
                                        </p:tav>
                                        <p:tav tm="100000">
                                          <p:val>
                                            <p:strVal val="#ppt_x"/>
                                          </p:val>
                                        </p:tav>
                                      </p:tavLst>
                                    </p:anim>
                                    <p:anim calcmode="lin" valueType="num">
                                      <p:cBhvr additive="base">
                                        <p:cTn id="28" dur="500" fill="hold"/>
                                        <p:tgtEl>
                                          <p:spTgt spid="39"/>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51"/>
                                        </p:tgtEl>
                                        <p:attrNameLst>
                                          <p:attrName>style.visibility</p:attrName>
                                        </p:attrNameLst>
                                      </p:cBhvr>
                                      <p:to>
                                        <p:strVal val="visible"/>
                                      </p:to>
                                    </p:set>
                                    <p:anim calcmode="lin" valueType="num">
                                      <p:cBhvr>
                                        <p:cTn id="32" dur="500" fill="hold"/>
                                        <p:tgtEl>
                                          <p:spTgt spid="51"/>
                                        </p:tgtEl>
                                        <p:attrNameLst>
                                          <p:attrName>ppt_w</p:attrName>
                                        </p:attrNameLst>
                                      </p:cBhvr>
                                      <p:tavLst>
                                        <p:tav tm="0">
                                          <p:val>
                                            <p:fltVal val="0"/>
                                          </p:val>
                                        </p:tav>
                                        <p:tav tm="100000">
                                          <p:val>
                                            <p:strVal val="#ppt_w"/>
                                          </p:val>
                                        </p:tav>
                                      </p:tavLst>
                                    </p:anim>
                                    <p:anim calcmode="lin" valueType="num">
                                      <p:cBhvr>
                                        <p:cTn id="33" dur="500" fill="hold"/>
                                        <p:tgtEl>
                                          <p:spTgt spid="51"/>
                                        </p:tgtEl>
                                        <p:attrNameLst>
                                          <p:attrName>ppt_h</p:attrName>
                                        </p:attrNameLst>
                                      </p:cBhvr>
                                      <p:tavLst>
                                        <p:tav tm="0">
                                          <p:val>
                                            <p:fltVal val="0"/>
                                          </p:val>
                                        </p:tav>
                                        <p:tav tm="100000">
                                          <p:val>
                                            <p:strVal val="#ppt_h"/>
                                          </p:val>
                                        </p:tav>
                                      </p:tavLst>
                                    </p:anim>
                                    <p:animEffect transition="in" filter="fade">
                                      <p:cBhvr>
                                        <p:cTn id="34" dur="500"/>
                                        <p:tgtEl>
                                          <p:spTgt spid="5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cBhvr additive="base">
                                        <p:cTn id="39" dur="500" fill="hold"/>
                                        <p:tgtEl>
                                          <p:spTgt spid="41"/>
                                        </p:tgtEl>
                                        <p:attrNameLst>
                                          <p:attrName>ppt_x</p:attrName>
                                        </p:attrNameLst>
                                      </p:cBhvr>
                                      <p:tavLst>
                                        <p:tav tm="0">
                                          <p:val>
                                            <p:strVal val="#ppt_x"/>
                                          </p:val>
                                        </p:tav>
                                        <p:tav tm="100000">
                                          <p:val>
                                            <p:strVal val="#ppt_x"/>
                                          </p:val>
                                        </p:tav>
                                      </p:tavLst>
                                    </p:anim>
                                    <p:anim calcmode="lin" valueType="num">
                                      <p:cBhvr additive="base">
                                        <p:cTn id="40" dur="500" fill="hold"/>
                                        <p:tgtEl>
                                          <p:spTgt spid="41"/>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53" presetClass="entr" presetSubtype="16" fill="hold" grpId="0" nodeType="afterEffect">
                                  <p:stCondLst>
                                    <p:cond delay="0"/>
                                  </p:stCondLst>
                                  <p:childTnLst>
                                    <p:set>
                                      <p:cBhvr>
                                        <p:cTn id="43" dur="1" fill="hold">
                                          <p:stCondLst>
                                            <p:cond delay="0"/>
                                          </p:stCondLst>
                                        </p:cTn>
                                        <p:tgtEl>
                                          <p:spTgt spid="54"/>
                                        </p:tgtEl>
                                        <p:attrNameLst>
                                          <p:attrName>style.visibility</p:attrName>
                                        </p:attrNameLst>
                                      </p:cBhvr>
                                      <p:to>
                                        <p:strVal val="visible"/>
                                      </p:to>
                                    </p:set>
                                    <p:anim calcmode="lin" valueType="num">
                                      <p:cBhvr>
                                        <p:cTn id="44" dur="500" fill="hold"/>
                                        <p:tgtEl>
                                          <p:spTgt spid="54"/>
                                        </p:tgtEl>
                                        <p:attrNameLst>
                                          <p:attrName>ppt_w</p:attrName>
                                        </p:attrNameLst>
                                      </p:cBhvr>
                                      <p:tavLst>
                                        <p:tav tm="0">
                                          <p:val>
                                            <p:fltVal val="0"/>
                                          </p:val>
                                        </p:tav>
                                        <p:tav tm="100000">
                                          <p:val>
                                            <p:strVal val="#ppt_w"/>
                                          </p:val>
                                        </p:tav>
                                      </p:tavLst>
                                    </p:anim>
                                    <p:anim calcmode="lin" valueType="num">
                                      <p:cBhvr>
                                        <p:cTn id="45" dur="500" fill="hold"/>
                                        <p:tgtEl>
                                          <p:spTgt spid="54"/>
                                        </p:tgtEl>
                                        <p:attrNameLst>
                                          <p:attrName>ppt_h</p:attrName>
                                        </p:attrNameLst>
                                      </p:cBhvr>
                                      <p:tavLst>
                                        <p:tav tm="0">
                                          <p:val>
                                            <p:fltVal val="0"/>
                                          </p:val>
                                        </p:tav>
                                        <p:tav tm="100000">
                                          <p:val>
                                            <p:strVal val="#ppt_h"/>
                                          </p:val>
                                        </p:tav>
                                      </p:tavLst>
                                    </p:anim>
                                    <p:animEffect transition="in" filter="fade">
                                      <p:cBhvr>
                                        <p:cTn id="46" dur="500"/>
                                        <p:tgtEl>
                                          <p:spTgt spid="54"/>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additive="base">
                                        <p:cTn id="51" dur="500" fill="hold"/>
                                        <p:tgtEl>
                                          <p:spTgt spid="43"/>
                                        </p:tgtEl>
                                        <p:attrNameLst>
                                          <p:attrName>ppt_x</p:attrName>
                                        </p:attrNameLst>
                                      </p:cBhvr>
                                      <p:tavLst>
                                        <p:tav tm="0">
                                          <p:val>
                                            <p:strVal val="#ppt_x"/>
                                          </p:val>
                                        </p:tav>
                                        <p:tav tm="100000">
                                          <p:val>
                                            <p:strVal val="#ppt_x"/>
                                          </p:val>
                                        </p:tav>
                                      </p:tavLst>
                                    </p:anim>
                                    <p:anim calcmode="lin" valueType="num">
                                      <p:cBhvr additive="base">
                                        <p:cTn id="52" dur="500" fill="hold"/>
                                        <p:tgtEl>
                                          <p:spTgt spid="43"/>
                                        </p:tgtEl>
                                        <p:attrNameLst>
                                          <p:attrName>ppt_y</p:attrName>
                                        </p:attrNameLst>
                                      </p:cBhvr>
                                      <p:tavLst>
                                        <p:tav tm="0">
                                          <p:val>
                                            <p:strVal val="1+#ppt_h/2"/>
                                          </p:val>
                                        </p:tav>
                                        <p:tav tm="100000">
                                          <p:val>
                                            <p:strVal val="#ppt_y"/>
                                          </p:val>
                                        </p:tav>
                                      </p:tavLst>
                                    </p:anim>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57"/>
                                        </p:tgtEl>
                                        <p:attrNameLst>
                                          <p:attrName>style.visibility</p:attrName>
                                        </p:attrNameLst>
                                      </p:cBhvr>
                                      <p:to>
                                        <p:strVal val="visible"/>
                                      </p:to>
                                    </p:set>
                                    <p:anim calcmode="lin" valueType="num">
                                      <p:cBhvr>
                                        <p:cTn id="56" dur="500" fill="hold"/>
                                        <p:tgtEl>
                                          <p:spTgt spid="57"/>
                                        </p:tgtEl>
                                        <p:attrNameLst>
                                          <p:attrName>ppt_w</p:attrName>
                                        </p:attrNameLst>
                                      </p:cBhvr>
                                      <p:tavLst>
                                        <p:tav tm="0">
                                          <p:val>
                                            <p:fltVal val="0"/>
                                          </p:val>
                                        </p:tav>
                                        <p:tav tm="100000">
                                          <p:val>
                                            <p:strVal val="#ppt_w"/>
                                          </p:val>
                                        </p:tav>
                                      </p:tavLst>
                                    </p:anim>
                                    <p:anim calcmode="lin" valueType="num">
                                      <p:cBhvr>
                                        <p:cTn id="57" dur="500" fill="hold"/>
                                        <p:tgtEl>
                                          <p:spTgt spid="57"/>
                                        </p:tgtEl>
                                        <p:attrNameLst>
                                          <p:attrName>ppt_h</p:attrName>
                                        </p:attrNameLst>
                                      </p:cBhvr>
                                      <p:tavLst>
                                        <p:tav tm="0">
                                          <p:val>
                                            <p:fltVal val="0"/>
                                          </p:val>
                                        </p:tav>
                                        <p:tav tm="100000">
                                          <p:val>
                                            <p:strVal val="#ppt_h"/>
                                          </p:val>
                                        </p:tav>
                                      </p:tavLst>
                                    </p:anim>
                                    <p:animEffect transition="in" filter="fade">
                                      <p:cBhvr>
                                        <p:cTn id="58" dur="500"/>
                                        <p:tgtEl>
                                          <p:spTgt spid="57"/>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ppt_x"/>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53" presetClass="entr" presetSubtype="16" fill="hold" grpId="0" nodeType="afterEffect">
                                  <p:stCondLst>
                                    <p:cond delay="0"/>
                                  </p:stCondLst>
                                  <p:childTnLst>
                                    <p:set>
                                      <p:cBhvr>
                                        <p:cTn id="67" dur="1" fill="hold">
                                          <p:stCondLst>
                                            <p:cond delay="0"/>
                                          </p:stCondLst>
                                        </p:cTn>
                                        <p:tgtEl>
                                          <p:spTgt spid="59"/>
                                        </p:tgtEl>
                                        <p:attrNameLst>
                                          <p:attrName>style.visibility</p:attrName>
                                        </p:attrNameLst>
                                      </p:cBhvr>
                                      <p:to>
                                        <p:strVal val="visible"/>
                                      </p:to>
                                    </p:set>
                                    <p:anim calcmode="lin" valueType="num">
                                      <p:cBhvr>
                                        <p:cTn id="68" dur="500" fill="hold"/>
                                        <p:tgtEl>
                                          <p:spTgt spid="59"/>
                                        </p:tgtEl>
                                        <p:attrNameLst>
                                          <p:attrName>ppt_w</p:attrName>
                                        </p:attrNameLst>
                                      </p:cBhvr>
                                      <p:tavLst>
                                        <p:tav tm="0">
                                          <p:val>
                                            <p:fltVal val="0"/>
                                          </p:val>
                                        </p:tav>
                                        <p:tav tm="100000">
                                          <p:val>
                                            <p:strVal val="#ppt_w"/>
                                          </p:val>
                                        </p:tav>
                                      </p:tavLst>
                                    </p:anim>
                                    <p:anim calcmode="lin" valueType="num">
                                      <p:cBhvr>
                                        <p:cTn id="69" dur="500" fill="hold"/>
                                        <p:tgtEl>
                                          <p:spTgt spid="59"/>
                                        </p:tgtEl>
                                        <p:attrNameLst>
                                          <p:attrName>ppt_h</p:attrName>
                                        </p:attrNameLst>
                                      </p:cBhvr>
                                      <p:tavLst>
                                        <p:tav tm="0">
                                          <p:val>
                                            <p:fltVal val="0"/>
                                          </p:val>
                                        </p:tav>
                                        <p:tav tm="100000">
                                          <p:val>
                                            <p:strVal val="#ppt_h"/>
                                          </p:val>
                                        </p:tav>
                                      </p:tavLst>
                                    </p:anim>
                                    <p:animEffect transition="in" filter="fade">
                                      <p:cBhvr>
                                        <p:cTn id="70" dur="500"/>
                                        <p:tgtEl>
                                          <p:spTgt spid="59"/>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47"/>
                                        </p:tgtEl>
                                        <p:attrNameLst>
                                          <p:attrName>style.visibility</p:attrName>
                                        </p:attrNameLst>
                                      </p:cBhvr>
                                      <p:to>
                                        <p:strVal val="visible"/>
                                      </p:to>
                                    </p:set>
                                    <p:anim calcmode="lin" valueType="num">
                                      <p:cBhvr additive="base">
                                        <p:cTn id="75" dur="500" fill="hold"/>
                                        <p:tgtEl>
                                          <p:spTgt spid="47"/>
                                        </p:tgtEl>
                                        <p:attrNameLst>
                                          <p:attrName>ppt_x</p:attrName>
                                        </p:attrNameLst>
                                      </p:cBhvr>
                                      <p:tavLst>
                                        <p:tav tm="0">
                                          <p:val>
                                            <p:strVal val="#ppt_x"/>
                                          </p:val>
                                        </p:tav>
                                        <p:tav tm="100000">
                                          <p:val>
                                            <p:strVal val="#ppt_x"/>
                                          </p:val>
                                        </p:tav>
                                      </p:tavLst>
                                    </p:anim>
                                    <p:anim calcmode="lin" valueType="num">
                                      <p:cBhvr additive="base">
                                        <p:cTn id="76" dur="500" fill="hold"/>
                                        <p:tgtEl>
                                          <p:spTgt spid="47"/>
                                        </p:tgtEl>
                                        <p:attrNameLst>
                                          <p:attrName>ppt_y</p:attrName>
                                        </p:attrNameLst>
                                      </p:cBhvr>
                                      <p:tavLst>
                                        <p:tav tm="0">
                                          <p:val>
                                            <p:strVal val="1+#ppt_h/2"/>
                                          </p:val>
                                        </p:tav>
                                        <p:tav tm="100000">
                                          <p:val>
                                            <p:strVal val="#ppt_y"/>
                                          </p:val>
                                        </p:tav>
                                      </p:tavLst>
                                    </p:anim>
                                  </p:childTnLst>
                                </p:cTn>
                              </p:par>
                            </p:childTnLst>
                          </p:cTn>
                        </p:par>
                        <p:par>
                          <p:cTn id="77" fill="hold">
                            <p:stCondLst>
                              <p:cond delay="500"/>
                            </p:stCondLst>
                            <p:childTnLst>
                              <p:par>
                                <p:cTn id="78" presetID="53" presetClass="entr" presetSubtype="16" fill="hold" grpId="0" nodeType="afterEffect">
                                  <p:stCondLst>
                                    <p:cond delay="0"/>
                                  </p:stCondLst>
                                  <p:childTnLst>
                                    <p:set>
                                      <p:cBhvr>
                                        <p:cTn id="79" dur="1" fill="hold">
                                          <p:stCondLst>
                                            <p:cond delay="0"/>
                                          </p:stCondLst>
                                        </p:cTn>
                                        <p:tgtEl>
                                          <p:spTgt spid="60"/>
                                        </p:tgtEl>
                                        <p:attrNameLst>
                                          <p:attrName>style.visibility</p:attrName>
                                        </p:attrNameLst>
                                      </p:cBhvr>
                                      <p:to>
                                        <p:strVal val="visible"/>
                                      </p:to>
                                    </p:set>
                                    <p:anim calcmode="lin" valueType="num">
                                      <p:cBhvr>
                                        <p:cTn id="80" dur="500" fill="hold"/>
                                        <p:tgtEl>
                                          <p:spTgt spid="60"/>
                                        </p:tgtEl>
                                        <p:attrNameLst>
                                          <p:attrName>ppt_w</p:attrName>
                                        </p:attrNameLst>
                                      </p:cBhvr>
                                      <p:tavLst>
                                        <p:tav tm="0">
                                          <p:val>
                                            <p:fltVal val="0"/>
                                          </p:val>
                                        </p:tav>
                                        <p:tav tm="100000">
                                          <p:val>
                                            <p:strVal val="#ppt_w"/>
                                          </p:val>
                                        </p:tav>
                                      </p:tavLst>
                                    </p:anim>
                                    <p:anim calcmode="lin" valueType="num">
                                      <p:cBhvr>
                                        <p:cTn id="81" dur="500" fill="hold"/>
                                        <p:tgtEl>
                                          <p:spTgt spid="60"/>
                                        </p:tgtEl>
                                        <p:attrNameLst>
                                          <p:attrName>ppt_h</p:attrName>
                                        </p:attrNameLst>
                                      </p:cBhvr>
                                      <p:tavLst>
                                        <p:tav tm="0">
                                          <p:val>
                                            <p:fltVal val="0"/>
                                          </p:val>
                                        </p:tav>
                                        <p:tav tm="100000">
                                          <p:val>
                                            <p:strVal val="#ppt_h"/>
                                          </p:val>
                                        </p:tav>
                                      </p:tavLst>
                                    </p:anim>
                                    <p:animEffect transition="in" filter="fade">
                                      <p:cBhvr>
                                        <p:cTn id="82" dur="500"/>
                                        <p:tgtEl>
                                          <p:spTgt spid="60"/>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50"/>
                                        </p:tgtEl>
                                        <p:attrNameLst>
                                          <p:attrName>style.visibility</p:attrName>
                                        </p:attrNameLst>
                                      </p:cBhvr>
                                      <p:to>
                                        <p:strVal val="visible"/>
                                      </p:to>
                                    </p:set>
                                    <p:anim calcmode="lin" valueType="num">
                                      <p:cBhvr additive="base">
                                        <p:cTn id="87" dur="500" fill="hold"/>
                                        <p:tgtEl>
                                          <p:spTgt spid="50"/>
                                        </p:tgtEl>
                                        <p:attrNameLst>
                                          <p:attrName>ppt_x</p:attrName>
                                        </p:attrNameLst>
                                      </p:cBhvr>
                                      <p:tavLst>
                                        <p:tav tm="0">
                                          <p:val>
                                            <p:strVal val="#ppt_x"/>
                                          </p:val>
                                        </p:tav>
                                        <p:tav tm="100000">
                                          <p:val>
                                            <p:strVal val="#ppt_x"/>
                                          </p:val>
                                        </p:tav>
                                      </p:tavLst>
                                    </p:anim>
                                    <p:anim calcmode="lin" valueType="num">
                                      <p:cBhvr additive="base">
                                        <p:cTn id="88" dur="500" fill="hold"/>
                                        <p:tgtEl>
                                          <p:spTgt spid="50"/>
                                        </p:tgtEl>
                                        <p:attrNameLst>
                                          <p:attrName>ppt_y</p:attrName>
                                        </p:attrNameLst>
                                      </p:cBhvr>
                                      <p:tavLst>
                                        <p:tav tm="0">
                                          <p:val>
                                            <p:strVal val="1+#ppt_h/2"/>
                                          </p:val>
                                        </p:tav>
                                        <p:tav tm="100000">
                                          <p:val>
                                            <p:strVal val="#ppt_y"/>
                                          </p:val>
                                        </p:tav>
                                      </p:tavLst>
                                    </p:anim>
                                  </p:childTnLst>
                                </p:cTn>
                              </p:par>
                            </p:childTnLst>
                          </p:cTn>
                        </p:par>
                        <p:par>
                          <p:cTn id="89" fill="hold">
                            <p:stCondLst>
                              <p:cond delay="500"/>
                            </p:stCondLst>
                            <p:childTnLst>
                              <p:par>
                                <p:cTn id="90" presetID="53" presetClass="entr" presetSubtype="16" fill="hold" grpId="0" nodeType="afterEffect">
                                  <p:stCondLst>
                                    <p:cond delay="0"/>
                                  </p:stCondLst>
                                  <p:childTnLst>
                                    <p:set>
                                      <p:cBhvr>
                                        <p:cTn id="91" dur="1" fill="hold">
                                          <p:stCondLst>
                                            <p:cond delay="0"/>
                                          </p:stCondLst>
                                        </p:cTn>
                                        <p:tgtEl>
                                          <p:spTgt spid="61"/>
                                        </p:tgtEl>
                                        <p:attrNameLst>
                                          <p:attrName>style.visibility</p:attrName>
                                        </p:attrNameLst>
                                      </p:cBhvr>
                                      <p:to>
                                        <p:strVal val="visible"/>
                                      </p:to>
                                    </p:set>
                                    <p:anim calcmode="lin" valueType="num">
                                      <p:cBhvr>
                                        <p:cTn id="92" dur="500" fill="hold"/>
                                        <p:tgtEl>
                                          <p:spTgt spid="61"/>
                                        </p:tgtEl>
                                        <p:attrNameLst>
                                          <p:attrName>ppt_w</p:attrName>
                                        </p:attrNameLst>
                                      </p:cBhvr>
                                      <p:tavLst>
                                        <p:tav tm="0">
                                          <p:val>
                                            <p:fltVal val="0"/>
                                          </p:val>
                                        </p:tav>
                                        <p:tav tm="100000">
                                          <p:val>
                                            <p:strVal val="#ppt_w"/>
                                          </p:val>
                                        </p:tav>
                                      </p:tavLst>
                                    </p:anim>
                                    <p:anim calcmode="lin" valueType="num">
                                      <p:cBhvr>
                                        <p:cTn id="93" dur="500" fill="hold"/>
                                        <p:tgtEl>
                                          <p:spTgt spid="61"/>
                                        </p:tgtEl>
                                        <p:attrNameLst>
                                          <p:attrName>ppt_h</p:attrName>
                                        </p:attrNameLst>
                                      </p:cBhvr>
                                      <p:tavLst>
                                        <p:tav tm="0">
                                          <p:val>
                                            <p:fltVal val="0"/>
                                          </p:val>
                                        </p:tav>
                                        <p:tav tm="100000">
                                          <p:val>
                                            <p:strVal val="#ppt_h"/>
                                          </p:val>
                                        </p:tav>
                                      </p:tavLst>
                                    </p:anim>
                                    <p:animEffect transition="in" filter="fade">
                                      <p:cBhvr>
                                        <p:cTn id="94" dur="500"/>
                                        <p:tgtEl>
                                          <p:spTgt spid="61"/>
                                        </p:tgtEl>
                                      </p:cBhvr>
                                    </p:animEffect>
                                  </p:childTnLst>
                                </p:cTn>
                              </p:par>
                            </p:childTnLst>
                          </p:cTn>
                        </p:par>
                      </p:childTnLst>
                    </p:cTn>
                  </p:par>
                  <p:par>
                    <p:cTn id="95" fill="hold">
                      <p:stCondLst>
                        <p:cond delay="indefinite"/>
                      </p:stCondLst>
                      <p:childTnLst>
                        <p:par>
                          <p:cTn id="96" fill="hold">
                            <p:stCondLst>
                              <p:cond delay="0"/>
                            </p:stCondLst>
                            <p:childTnLst>
                              <p:par>
                                <p:cTn id="97" presetID="31" presetClass="entr" presetSubtype="0" fill="hold" nodeType="clickEffect">
                                  <p:stCondLst>
                                    <p:cond delay="0"/>
                                  </p:stCondLst>
                                  <p:childTnLst>
                                    <p:set>
                                      <p:cBhvr>
                                        <p:cTn id="98" dur="1" fill="hold">
                                          <p:stCondLst>
                                            <p:cond delay="0"/>
                                          </p:stCondLst>
                                        </p:cTn>
                                        <p:tgtEl>
                                          <p:spTgt spid="14"/>
                                        </p:tgtEl>
                                        <p:attrNameLst>
                                          <p:attrName>style.visibility</p:attrName>
                                        </p:attrNameLst>
                                      </p:cBhvr>
                                      <p:to>
                                        <p:strVal val="visible"/>
                                      </p:to>
                                    </p:set>
                                    <p:anim calcmode="lin" valueType="num">
                                      <p:cBhvr>
                                        <p:cTn id="99" dur="1000" fill="hold"/>
                                        <p:tgtEl>
                                          <p:spTgt spid="14"/>
                                        </p:tgtEl>
                                        <p:attrNameLst>
                                          <p:attrName>ppt_w</p:attrName>
                                        </p:attrNameLst>
                                      </p:cBhvr>
                                      <p:tavLst>
                                        <p:tav tm="0">
                                          <p:val>
                                            <p:fltVal val="0"/>
                                          </p:val>
                                        </p:tav>
                                        <p:tav tm="100000">
                                          <p:val>
                                            <p:strVal val="#ppt_w"/>
                                          </p:val>
                                        </p:tav>
                                      </p:tavLst>
                                    </p:anim>
                                    <p:anim calcmode="lin" valueType="num">
                                      <p:cBhvr>
                                        <p:cTn id="100" dur="1000" fill="hold"/>
                                        <p:tgtEl>
                                          <p:spTgt spid="14"/>
                                        </p:tgtEl>
                                        <p:attrNameLst>
                                          <p:attrName>ppt_h</p:attrName>
                                        </p:attrNameLst>
                                      </p:cBhvr>
                                      <p:tavLst>
                                        <p:tav tm="0">
                                          <p:val>
                                            <p:fltVal val="0"/>
                                          </p:val>
                                        </p:tav>
                                        <p:tav tm="100000">
                                          <p:val>
                                            <p:strVal val="#ppt_h"/>
                                          </p:val>
                                        </p:tav>
                                      </p:tavLst>
                                    </p:anim>
                                    <p:anim calcmode="lin" valueType="num">
                                      <p:cBhvr>
                                        <p:cTn id="101" dur="1000" fill="hold"/>
                                        <p:tgtEl>
                                          <p:spTgt spid="14"/>
                                        </p:tgtEl>
                                        <p:attrNameLst>
                                          <p:attrName>style.rotation</p:attrName>
                                        </p:attrNameLst>
                                      </p:cBhvr>
                                      <p:tavLst>
                                        <p:tav tm="0">
                                          <p:val>
                                            <p:fltVal val="90"/>
                                          </p:val>
                                        </p:tav>
                                        <p:tav tm="100000">
                                          <p:val>
                                            <p:fltVal val="0"/>
                                          </p:val>
                                        </p:tav>
                                      </p:tavLst>
                                    </p:anim>
                                    <p:animEffect transition="in" filter="fade">
                                      <p:cBhvr>
                                        <p:cTn id="102" dur="1000"/>
                                        <p:tgtEl>
                                          <p:spTgt spid="14"/>
                                        </p:tgtEl>
                                      </p:cBhvr>
                                    </p:animEffect>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52"/>
                                        </p:tgtEl>
                                        <p:attrNameLst>
                                          <p:attrName>style.visibility</p:attrName>
                                        </p:attrNameLst>
                                      </p:cBhvr>
                                      <p:to>
                                        <p:strVal val="visible"/>
                                      </p:to>
                                    </p:set>
                                    <p:anim calcmode="lin" valueType="num">
                                      <p:cBhvr additive="base">
                                        <p:cTn id="107" dur="500" fill="hold"/>
                                        <p:tgtEl>
                                          <p:spTgt spid="52"/>
                                        </p:tgtEl>
                                        <p:attrNameLst>
                                          <p:attrName>ppt_x</p:attrName>
                                        </p:attrNameLst>
                                      </p:cBhvr>
                                      <p:tavLst>
                                        <p:tav tm="0">
                                          <p:val>
                                            <p:strVal val="#ppt_x"/>
                                          </p:val>
                                        </p:tav>
                                        <p:tav tm="100000">
                                          <p:val>
                                            <p:strVal val="#ppt_x"/>
                                          </p:val>
                                        </p:tav>
                                      </p:tavLst>
                                    </p:anim>
                                    <p:anim calcmode="lin" valueType="num">
                                      <p:cBhvr additive="base">
                                        <p:cTn id="108" dur="500" fill="hold"/>
                                        <p:tgtEl>
                                          <p:spTgt spid="52"/>
                                        </p:tgtEl>
                                        <p:attrNameLst>
                                          <p:attrName>ppt_y</p:attrName>
                                        </p:attrNameLst>
                                      </p:cBhvr>
                                      <p:tavLst>
                                        <p:tav tm="0">
                                          <p:val>
                                            <p:strVal val="1+#ppt_h/2"/>
                                          </p:val>
                                        </p:tav>
                                        <p:tav tm="100000">
                                          <p:val>
                                            <p:strVal val="#ppt_y"/>
                                          </p:val>
                                        </p:tav>
                                      </p:tavLst>
                                    </p:anim>
                                  </p:childTnLst>
                                </p:cTn>
                              </p:par>
                            </p:childTnLst>
                          </p:cTn>
                        </p:par>
                        <p:par>
                          <p:cTn id="109" fill="hold">
                            <p:stCondLst>
                              <p:cond delay="500"/>
                            </p:stCondLst>
                            <p:childTnLst>
                              <p:par>
                                <p:cTn id="110" presetID="53" presetClass="entr" presetSubtype="16" fill="hold" grpId="0" nodeType="afterEffect">
                                  <p:stCondLst>
                                    <p:cond delay="0"/>
                                  </p:stCondLst>
                                  <p:childTnLst>
                                    <p:set>
                                      <p:cBhvr>
                                        <p:cTn id="111" dur="1" fill="hold">
                                          <p:stCondLst>
                                            <p:cond delay="0"/>
                                          </p:stCondLst>
                                        </p:cTn>
                                        <p:tgtEl>
                                          <p:spTgt spid="62"/>
                                        </p:tgtEl>
                                        <p:attrNameLst>
                                          <p:attrName>style.visibility</p:attrName>
                                        </p:attrNameLst>
                                      </p:cBhvr>
                                      <p:to>
                                        <p:strVal val="visible"/>
                                      </p:to>
                                    </p:set>
                                    <p:anim calcmode="lin" valueType="num">
                                      <p:cBhvr>
                                        <p:cTn id="112" dur="500" fill="hold"/>
                                        <p:tgtEl>
                                          <p:spTgt spid="62"/>
                                        </p:tgtEl>
                                        <p:attrNameLst>
                                          <p:attrName>ppt_w</p:attrName>
                                        </p:attrNameLst>
                                      </p:cBhvr>
                                      <p:tavLst>
                                        <p:tav tm="0">
                                          <p:val>
                                            <p:fltVal val="0"/>
                                          </p:val>
                                        </p:tav>
                                        <p:tav tm="100000">
                                          <p:val>
                                            <p:strVal val="#ppt_w"/>
                                          </p:val>
                                        </p:tav>
                                      </p:tavLst>
                                    </p:anim>
                                    <p:anim calcmode="lin" valueType="num">
                                      <p:cBhvr>
                                        <p:cTn id="113" dur="500" fill="hold"/>
                                        <p:tgtEl>
                                          <p:spTgt spid="62"/>
                                        </p:tgtEl>
                                        <p:attrNameLst>
                                          <p:attrName>ppt_h</p:attrName>
                                        </p:attrNameLst>
                                      </p:cBhvr>
                                      <p:tavLst>
                                        <p:tav tm="0">
                                          <p:val>
                                            <p:fltVal val="0"/>
                                          </p:val>
                                        </p:tav>
                                        <p:tav tm="100000">
                                          <p:val>
                                            <p:strVal val="#ppt_h"/>
                                          </p:val>
                                        </p:tav>
                                      </p:tavLst>
                                    </p:anim>
                                    <p:animEffect transition="in" filter="fade">
                                      <p:cBhvr>
                                        <p:cTn id="114" dur="500"/>
                                        <p:tgtEl>
                                          <p:spTgt spid="62"/>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nodeType="clickEffect">
                                  <p:stCondLst>
                                    <p:cond delay="0"/>
                                  </p:stCondLst>
                                  <p:childTnLst>
                                    <p:set>
                                      <p:cBhvr>
                                        <p:cTn id="118" dur="1" fill="hold">
                                          <p:stCondLst>
                                            <p:cond delay="0"/>
                                          </p:stCondLst>
                                        </p:cTn>
                                        <p:tgtEl>
                                          <p:spTgt spid="53"/>
                                        </p:tgtEl>
                                        <p:attrNameLst>
                                          <p:attrName>style.visibility</p:attrName>
                                        </p:attrNameLst>
                                      </p:cBhvr>
                                      <p:to>
                                        <p:strVal val="visible"/>
                                      </p:to>
                                    </p:set>
                                    <p:anim calcmode="lin" valueType="num">
                                      <p:cBhvr additive="base">
                                        <p:cTn id="119" dur="500" fill="hold"/>
                                        <p:tgtEl>
                                          <p:spTgt spid="53"/>
                                        </p:tgtEl>
                                        <p:attrNameLst>
                                          <p:attrName>ppt_x</p:attrName>
                                        </p:attrNameLst>
                                      </p:cBhvr>
                                      <p:tavLst>
                                        <p:tav tm="0">
                                          <p:val>
                                            <p:strVal val="#ppt_x"/>
                                          </p:val>
                                        </p:tav>
                                        <p:tav tm="100000">
                                          <p:val>
                                            <p:strVal val="#ppt_x"/>
                                          </p:val>
                                        </p:tav>
                                      </p:tavLst>
                                    </p:anim>
                                    <p:anim calcmode="lin" valueType="num">
                                      <p:cBhvr additive="base">
                                        <p:cTn id="120" dur="500" fill="hold"/>
                                        <p:tgtEl>
                                          <p:spTgt spid="53"/>
                                        </p:tgtEl>
                                        <p:attrNameLst>
                                          <p:attrName>ppt_y</p:attrName>
                                        </p:attrNameLst>
                                      </p:cBhvr>
                                      <p:tavLst>
                                        <p:tav tm="0">
                                          <p:val>
                                            <p:strVal val="1+#ppt_h/2"/>
                                          </p:val>
                                        </p:tav>
                                        <p:tav tm="100000">
                                          <p:val>
                                            <p:strVal val="#ppt_y"/>
                                          </p:val>
                                        </p:tav>
                                      </p:tavLst>
                                    </p:anim>
                                  </p:childTnLst>
                                </p:cTn>
                              </p:par>
                            </p:childTnLst>
                          </p:cTn>
                        </p:par>
                        <p:par>
                          <p:cTn id="121" fill="hold">
                            <p:stCondLst>
                              <p:cond delay="500"/>
                            </p:stCondLst>
                            <p:childTnLst>
                              <p:par>
                                <p:cTn id="122" presetID="53" presetClass="entr" presetSubtype="16" fill="hold" grpId="0" nodeType="afterEffect">
                                  <p:stCondLst>
                                    <p:cond delay="0"/>
                                  </p:stCondLst>
                                  <p:childTnLst>
                                    <p:set>
                                      <p:cBhvr>
                                        <p:cTn id="123" dur="1" fill="hold">
                                          <p:stCondLst>
                                            <p:cond delay="0"/>
                                          </p:stCondLst>
                                        </p:cTn>
                                        <p:tgtEl>
                                          <p:spTgt spid="63"/>
                                        </p:tgtEl>
                                        <p:attrNameLst>
                                          <p:attrName>style.visibility</p:attrName>
                                        </p:attrNameLst>
                                      </p:cBhvr>
                                      <p:to>
                                        <p:strVal val="visible"/>
                                      </p:to>
                                    </p:set>
                                    <p:anim calcmode="lin" valueType="num">
                                      <p:cBhvr>
                                        <p:cTn id="124" dur="500" fill="hold"/>
                                        <p:tgtEl>
                                          <p:spTgt spid="63"/>
                                        </p:tgtEl>
                                        <p:attrNameLst>
                                          <p:attrName>ppt_w</p:attrName>
                                        </p:attrNameLst>
                                      </p:cBhvr>
                                      <p:tavLst>
                                        <p:tav tm="0">
                                          <p:val>
                                            <p:fltVal val="0"/>
                                          </p:val>
                                        </p:tav>
                                        <p:tav tm="100000">
                                          <p:val>
                                            <p:strVal val="#ppt_w"/>
                                          </p:val>
                                        </p:tav>
                                      </p:tavLst>
                                    </p:anim>
                                    <p:anim calcmode="lin" valueType="num">
                                      <p:cBhvr>
                                        <p:cTn id="125" dur="500" fill="hold"/>
                                        <p:tgtEl>
                                          <p:spTgt spid="63"/>
                                        </p:tgtEl>
                                        <p:attrNameLst>
                                          <p:attrName>ppt_h</p:attrName>
                                        </p:attrNameLst>
                                      </p:cBhvr>
                                      <p:tavLst>
                                        <p:tav tm="0">
                                          <p:val>
                                            <p:fltVal val="0"/>
                                          </p:val>
                                        </p:tav>
                                        <p:tav tm="100000">
                                          <p:val>
                                            <p:strVal val="#ppt_h"/>
                                          </p:val>
                                        </p:tav>
                                      </p:tavLst>
                                    </p:anim>
                                    <p:animEffect transition="in" filter="fade">
                                      <p:cBhvr>
                                        <p:cTn id="126" dur="500"/>
                                        <p:tgtEl>
                                          <p:spTgt spid="63"/>
                                        </p:tgtEl>
                                      </p:cBhvr>
                                    </p:animEffect>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nodeType="clickEffect">
                                  <p:stCondLst>
                                    <p:cond delay="0"/>
                                  </p:stCondLst>
                                  <p:childTnLst>
                                    <p:set>
                                      <p:cBhvr>
                                        <p:cTn id="130" dur="1" fill="hold">
                                          <p:stCondLst>
                                            <p:cond delay="0"/>
                                          </p:stCondLst>
                                        </p:cTn>
                                        <p:tgtEl>
                                          <p:spTgt spid="55"/>
                                        </p:tgtEl>
                                        <p:attrNameLst>
                                          <p:attrName>style.visibility</p:attrName>
                                        </p:attrNameLst>
                                      </p:cBhvr>
                                      <p:to>
                                        <p:strVal val="visible"/>
                                      </p:to>
                                    </p:set>
                                    <p:anim calcmode="lin" valueType="num">
                                      <p:cBhvr additive="base">
                                        <p:cTn id="131" dur="500" fill="hold"/>
                                        <p:tgtEl>
                                          <p:spTgt spid="55"/>
                                        </p:tgtEl>
                                        <p:attrNameLst>
                                          <p:attrName>ppt_x</p:attrName>
                                        </p:attrNameLst>
                                      </p:cBhvr>
                                      <p:tavLst>
                                        <p:tav tm="0">
                                          <p:val>
                                            <p:strVal val="#ppt_x"/>
                                          </p:val>
                                        </p:tav>
                                        <p:tav tm="100000">
                                          <p:val>
                                            <p:strVal val="#ppt_x"/>
                                          </p:val>
                                        </p:tav>
                                      </p:tavLst>
                                    </p:anim>
                                    <p:anim calcmode="lin" valueType="num">
                                      <p:cBhvr additive="base">
                                        <p:cTn id="132" dur="500" fill="hold"/>
                                        <p:tgtEl>
                                          <p:spTgt spid="55"/>
                                        </p:tgtEl>
                                        <p:attrNameLst>
                                          <p:attrName>ppt_y</p:attrName>
                                        </p:attrNameLst>
                                      </p:cBhvr>
                                      <p:tavLst>
                                        <p:tav tm="0">
                                          <p:val>
                                            <p:strVal val="1+#ppt_h/2"/>
                                          </p:val>
                                        </p:tav>
                                        <p:tav tm="100000">
                                          <p:val>
                                            <p:strVal val="#ppt_y"/>
                                          </p:val>
                                        </p:tav>
                                      </p:tavLst>
                                    </p:anim>
                                  </p:childTnLst>
                                </p:cTn>
                              </p:par>
                            </p:childTnLst>
                          </p:cTn>
                        </p:par>
                        <p:par>
                          <p:cTn id="133" fill="hold">
                            <p:stCondLst>
                              <p:cond delay="500"/>
                            </p:stCondLst>
                            <p:childTnLst>
                              <p:par>
                                <p:cTn id="134" presetID="53" presetClass="entr" presetSubtype="16" fill="hold" grpId="0" nodeType="afterEffect">
                                  <p:stCondLst>
                                    <p:cond delay="0"/>
                                  </p:stCondLst>
                                  <p:childTnLst>
                                    <p:set>
                                      <p:cBhvr>
                                        <p:cTn id="135" dur="1" fill="hold">
                                          <p:stCondLst>
                                            <p:cond delay="0"/>
                                          </p:stCondLst>
                                        </p:cTn>
                                        <p:tgtEl>
                                          <p:spTgt spid="64"/>
                                        </p:tgtEl>
                                        <p:attrNameLst>
                                          <p:attrName>style.visibility</p:attrName>
                                        </p:attrNameLst>
                                      </p:cBhvr>
                                      <p:to>
                                        <p:strVal val="visible"/>
                                      </p:to>
                                    </p:set>
                                    <p:anim calcmode="lin" valueType="num">
                                      <p:cBhvr>
                                        <p:cTn id="136" dur="500" fill="hold"/>
                                        <p:tgtEl>
                                          <p:spTgt spid="64"/>
                                        </p:tgtEl>
                                        <p:attrNameLst>
                                          <p:attrName>ppt_w</p:attrName>
                                        </p:attrNameLst>
                                      </p:cBhvr>
                                      <p:tavLst>
                                        <p:tav tm="0">
                                          <p:val>
                                            <p:fltVal val="0"/>
                                          </p:val>
                                        </p:tav>
                                        <p:tav tm="100000">
                                          <p:val>
                                            <p:strVal val="#ppt_w"/>
                                          </p:val>
                                        </p:tav>
                                      </p:tavLst>
                                    </p:anim>
                                    <p:anim calcmode="lin" valueType="num">
                                      <p:cBhvr>
                                        <p:cTn id="137" dur="500" fill="hold"/>
                                        <p:tgtEl>
                                          <p:spTgt spid="64"/>
                                        </p:tgtEl>
                                        <p:attrNameLst>
                                          <p:attrName>ppt_h</p:attrName>
                                        </p:attrNameLst>
                                      </p:cBhvr>
                                      <p:tavLst>
                                        <p:tav tm="0">
                                          <p:val>
                                            <p:fltVal val="0"/>
                                          </p:val>
                                        </p:tav>
                                        <p:tav tm="100000">
                                          <p:val>
                                            <p:strVal val="#ppt_h"/>
                                          </p:val>
                                        </p:tav>
                                      </p:tavLst>
                                    </p:anim>
                                    <p:animEffect transition="in" filter="fade">
                                      <p:cBhvr>
                                        <p:cTn id="138" dur="500"/>
                                        <p:tgtEl>
                                          <p:spTgt spid="64"/>
                                        </p:tgtEl>
                                      </p:cBhvr>
                                    </p:animEffect>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nodeType="clickEffect">
                                  <p:stCondLst>
                                    <p:cond delay="0"/>
                                  </p:stCondLst>
                                  <p:childTnLst>
                                    <p:set>
                                      <p:cBhvr>
                                        <p:cTn id="142" dur="1" fill="hold">
                                          <p:stCondLst>
                                            <p:cond delay="0"/>
                                          </p:stCondLst>
                                        </p:cTn>
                                        <p:tgtEl>
                                          <p:spTgt spid="56"/>
                                        </p:tgtEl>
                                        <p:attrNameLst>
                                          <p:attrName>style.visibility</p:attrName>
                                        </p:attrNameLst>
                                      </p:cBhvr>
                                      <p:to>
                                        <p:strVal val="visible"/>
                                      </p:to>
                                    </p:set>
                                    <p:anim calcmode="lin" valueType="num">
                                      <p:cBhvr additive="base">
                                        <p:cTn id="143" dur="500" fill="hold"/>
                                        <p:tgtEl>
                                          <p:spTgt spid="56"/>
                                        </p:tgtEl>
                                        <p:attrNameLst>
                                          <p:attrName>ppt_x</p:attrName>
                                        </p:attrNameLst>
                                      </p:cBhvr>
                                      <p:tavLst>
                                        <p:tav tm="0">
                                          <p:val>
                                            <p:strVal val="#ppt_x"/>
                                          </p:val>
                                        </p:tav>
                                        <p:tav tm="100000">
                                          <p:val>
                                            <p:strVal val="#ppt_x"/>
                                          </p:val>
                                        </p:tav>
                                      </p:tavLst>
                                    </p:anim>
                                    <p:anim calcmode="lin" valueType="num">
                                      <p:cBhvr additive="base">
                                        <p:cTn id="144" dur="500" fill="hold"/>
                                        <p:tgtEl>
                                          <p:spTgt spid="56"/>
                                        </p:tgtEl>
                                        <p:attrNameLst>
                                          <p:attrName>ppt_y</p:attrName>
                                        </p:attrNameLst>
                                      </p:cBhvr>
                                      <p:tavLst>
                                        <p:tav tm="0">
                                          <p:val>
                                            <p:strVal val="1+#ppt_h/2"/>
                                          </p:val>
                                        </p:tav>
                                        <p:tav tm="100000">
                                          <p:val>
                                            <p:strVal val="#ppt_y"/>
                                          </p:val>
                                        </p:tav>
                                      </p:tavLst>
                                    </p:anim>
                                  </p:childTnLst>
                                </p:cTn>
                              </p:par>
                            </p:childTnLst>
                          </p:cTn>
                        </p:par>
                        <p:par>
                          <p:cTn id="145" fill="hold">
                            <p:stCondLst>
                              <p:cond delay="500"/>
                            </p:stCondLst>
                            <p:childTnLst>
                              <p:par>
                                <p:cTn id="146" presetID="53" presetClass="entr" presetSubtype="16" fill="hold" grpId="0" nodeType="afterEffect">
                                  <p:stCondLst>
                                    <p:cond delay="0"/>
                                  </p:stCondLst>
                                  <p:childTnLst>
                                    <p:set>
                                      <p:cBhvr>
                                        <p:cTn id="147" dur="1" fill="hold">
                                          <p:stCondLst>
                                            <p:cond delay="0"/>
                                          </p:stCondLst>
                                        </p:cTn>
                                        <p:tgtEl>
                                          <p:spTgt spid="65"/>
                                        </p:tgtEl>
                                        <p:attrNameLst>
                                          <p:attrName>style.visibility</p:attrName>
                                        </p:attrNameLst>
                                      </p:cBhvr>
                                      <p:to>
                                        <p:strVal val="visible"/>
                                      </p:to>
                                    </p:set>
                                    <p:anim calcmode="lin" valueType="num">
                                      <p:cBhvr>
                                        <p:cTn id="148" dur="500" fill="hold"/>
                                        <p:tgtEl>
                                          <p:spTgt spid="65"/>
                                        </p:tgtEl>
                                        <p:attrNameLst>
                                          <p:attrName>ppt_w</p:attrName>
                                        </p:attrNameLst>
                                      </p:cBhvr>
                                      <p:tavLst>
                                        <p:tav tm="0">
                                          <p:val>
                                            <p:fltVal val="0"/>
                                          </p:val>
                                        </p:tav>
                                        <p:tav tm="100000">
                                          <p:val>
                                            <p:strVal val="#ppt_w"/>
                                          </p:val>
                                        </p:tav>
                                      </p:tavLst>
                                    </p:anim>
                                    <p:anim calcmode="lin" valueType="num">
                                      <p:cBhvr>
                                        <p:cTn id="149" dur="500" fill="hold"/>
                                        <p:tgtEl>
                                          <p:spTgt spid="65"/>
                                        </p:tgtEl>
                                        <p:attrNameLst>
                                          <p:attrName>ppt_h</p:attrName>
                                        </p:attrNameLst>
                                      </p:cBhvr>
                                      <p:tavLst>
                                        <p:tav tm="0">
                                          <p:val>
                                            <p:fltVal val="0"/>
                                          </p:val>
                                        </p:tav>
                                        <p:tav tm="100000">
                                          <p:val>
                                            <p:strVal val="#ppt_h"/>
                                          </p:val>
                                        </p:tav>
                                      </p:tavLst>
                                    </p:anim>
                                    <p:animEffect transition="in" filter="fade">
                                      <p:cBhvr>
                                        <p:cTn id="150" dur="500"/>
                                        <p:tgtEl>
                                          <p:spTgt spid="65"/>
                                        </p:tgtEl>
                                      </p:cBhvr>
                                    </p:animEffect>
                                  </p:childTnLst>
                                </p:cTn>
                              </p:par>
                            </p:childTnLst>
                          </p:cTn>
                        </p:par>
                      </p:childTnLst>
                    </p:cTn>
                  </p:par>
                  <p:par>
                    <p:cTn id="151" fill="hold">
                      <p:stCondLst>
                        <p:cond delay="indefinite"/>
                      </p:stCondLst>
                      <p:childTnLst>
                        <p:par>
                          <p:cTn id="152" fill="hold">
                            <p:stCondLst>
                              <p:cond delay="0"/>
                            </p:stCondLst>
                            <p:childTnLst>
                              <p:par>
                                <p:cTn id="153" presetID="2" presetClass="entr" presetSubtype="4" fill="hold" nodeType="clickEffect">
                                  <p:stCondLst>
                                    <p:cond delay="0"/>
                                  </p:stCondLst>
                                  <p:childTnLst>
                                    <p:set>
                                      <p:cBhvr>
                                        <p:cTn id="154" dur="1" fill="hold">
                                          <p:stCondLst>
                                            <p:cond delay="0"/>
                                          </p:stCondLst>
                                        </p:cTn>
                                        <p:tgtEl>
                                          <p:spTgt spid="58"/>
                                        </p:tgtEl>
                                        <p:attrNameLst>
                                          <p:attrName>style.visibility</p:attrName>
                                        </p:attrNameLst>
                                      </p:cBhvr>
                                      <p:to>
                                        <p:strVal val="visible"/>
                                      </p:to>
                                    </p:set>
                                    <p:anim calcmode="lin" valueType="num">
                                      <p:cBhvr additive="base">
                                        <p:cTn id="155" dur="500" fill="hold"/>
                                        <p:tgtEl>
                                          <p:spTgt spid="58"/>
                                        </p:tgtEl>
                                        <p:attrNameLst>
                                          <p:attrName>ppt_x</p:attrName>
                                        </p:attrNameLst>
                                      </p:cBhvr>
                                      <p:tavLst>
                                        <p:tav tm="0">
                                          <p:val>
                                            <p:strVal val="#ppt_x"/>
                                          </p:val>
                                        </p:tav>
                                        <p:tav tm="100000">
                                          <p:val>
                                            <p:strVal val="#ppt_x"/>
                                          </p:val>
                                        </p:tav>
                                      </p:tavLst>
                                    </p:anim>
                                    <p:anim calcmode="lin" valueType="num">
                                      <p:cBhvr additive="base">
                                        <p:cTn id="156" dur="500" fill="hold"/>
                                        <p:tgtEl>
                                          <p:spTgt spid="58"/>
                                        </p:tgtEl>
                                        <p:attrNameLst>
                                          <p:attrName>ppt_y</p:attrName>
                                        </p:attrNameLst>
                                      </p:cBhvr>
                                      <p:tavLst>
                                        <p:tav tm="0">
                                          <p:val>
                                            <p:strVal val="1+#ppt_h/2"/>
                                          </p:val>
                                        </p:tav>
                                        <p:tav tm="100000">
                                          <p:val>
                                            <p:strVal val="#ppt_y"/>
                                          </p:val>
                                        </p:tav>
                                      </p:tavLst>
                                    </p:anim>
                                  </p:childTnLst>
                                </p:cTn>
                              </p:par>
                            </p:childTnLst>
                          </p:cTn>
                        </p:par>
                        <p:par>
                          <p:cTn id="157" fill="hold">
                            <p:stCondLst>
                              <p:cond delay="500"/>
                            </p:stCondLst>
                            <p:childTnLst>
                              <p:par>
                                <p:cTn id="158" presetID="53" presetClass="entr" presetSubtype="16" fill="hold" grpId="0" nodeType="afterEffect">
                                  <p:stCondLst>
                                    <p:cond delay="0"/>
                                  </p:stCondLst>
                                  <p:childTnLst>
                                    <p:set>
                                      <p:cBhvr>
                                        <p:cTn id="159" dur="1" fill="hold">
                                          <p:stCondLst>
                                            <p:cond delay="0"/>
                                          </p:stCondLst>
                                        </p:cTn>
                                        <p:tgtEl>
                                          <p:spTgt spid="66"/>
                                        </p:tgtEl>
                                        <p:attrNameLst>
                                          <p:attrName>style.visibility</p:attrName>
                                        </p:attrNameLst>
                                      </p:cBhvr>
                                      <p:to>
                                        <p:strVal val="visible"/>
                                      </p:to>
                                    </p:set>
                                    <p:anim calcmode="lin" valueType="num">
                                      <p:cBhvr>
                                        <p:cTn id="160" dur="500" fill="hold"/>
                                        <p:tgtEl>
                                          <p:spTgt spid="66"/>
                                        </p:tgtEl>
                                        <p:attrNameLst>
                                          <p:attrName>ppt_w</p:attrName>
                                        </p:attrNameLst>
                                      </p:cBhvr>
                                      <p:tavLst>
                                        <p:tav tm="0">
                                          <p:val>
                                            <p:fltVal val="0"/>
                                          </p:val>
                                        </p:tav>
                                        <p:tav tm="100000">
                                          <p:val>
                                            <p:strVal val="#ppt_w"/>
                                          </p:val>
                                        </p:tav>
                                      </p:tavLst>
                                    </p:anim>
                                    <p:anim calcmode="lin" valueType="num">
                                      <p:cBhvr>
                                        <p:cTn id="161" dur="500" fill="hold"/>
                                        <p:tgtEl>
                                          <p:spTgt spid="66"/>
                                        </p:tgtEl>
                                        <p:attrNameLst>
                                          <p:attrName>ppt_h</p:attrName>
                                        </p:attrNameLst>
                                      </p:cBhvr>
                                      <p:tavLst>
                                        <p:tav tm="0">
                                          <p:val>
                                            <p:fltVal val="0"/>
                                          </p:val>
                                        </p:tav>
                                        <p:tav tm="100000">
                                          <p:val>
                                            <p:strVal val="#ppt_h"/>
                                          </p:val>
                                        </p:tav>
                                      </p:tavLst>
                                    </p:anim>
                                    <p:animEffect transition="in" filter="fade">
                                      <p:cBhvr>
                                        <p:cTn id="16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1" grpId="0" animBg="1"/>
      <p:bldP spid="54" grpId="0" animBg="1"/>
      <p:bldP spid="57" grpId="0" animBg="1"/>
      <p:bldP spid="59" grpId="0" animBg="1"/>
      <p:bldP spid="60" grpId="0" animBg="1"/>
      <p:bldP spid="61" grpId="0" animBg="1"/>
      <p:bldP spid="63" grpId="0" animBg="1"/>
      <p:bldP spid="64" grpId="0" animBg="1"/>
      <p:bldP spid="65" grpId="0" animBg="1"/>
      <p:bldP spid="66" grpId="0" animBg="1"/>
      <p:bldP spid="6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047750" y="540219"/>
            <a:ext cx="2327839" cy="228902"/>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676273" y="974454"/>
            <a:ext cx="3588078" cy="22890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1107762" y="1391991"/>
            <a:ext cx="3588078" cy="22890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956416" y="1827450"/>
            <a:ext cx="2914829" cy="228902"/>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 name="Group 3"/>
          <p:cNvGrpSpPr/>
          <p:nvPr/>
        </p:nvGrpSpPr>
        <p:grpSpPr>
          <a:xfrm>
            <a:off x="196125" y="2270002"/>
            <a:ext cx="4797928" cy="465746"/>
            <a:chOff x="196125" y="2270002"/>
            <a:chExt cx="4797928" cy="465746"/>
          </a:xfrm>
        </p:grpSpPr>
        <p:sp>
          <p:nvSpPr>
            <p:cNvPr id="51" name="Rounded Rectangle 50"/>
            <p:cNvSpPr/>
            <p:nvPr/>
          </p:nvSpPr>
          <p:spPr>
            <a:xfrm>
              <a:off x="788630" y="2270002"/>
              <a:ext cx="4205423" cy="22890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Rounded Rectangle 51"/>
            <p:cNvSpPr/>
            <p:nvPr/>
          </p:nvSpPr>
          <p:spPr>
            <a:xfrm>
              <a:off x="196125" y="2506846"/>
              <a:ext cx="1128474" cy="22890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3" name="Rounded Rectangle 52"/>
          <p:cNvSpPr/>
          <p:nvPr/>
        </p:nvSpPr>
        <p:spPr>
          <a:xfrm>
            <a:off x="699643" y="2893146"/>
            <a:ext cx="3453613" cy="228902"/>
          </a:xfrm>
          <a:prstGeom prst="round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0" name="Group 9"/>
          <p:cNvGrpSpPr/>
          <p:nvPr/>
        </p:nvGrpSpPr>
        <p:grpSpPr>
          <a:xfrm>
            <a:off x="196125" y="3328835"/>
            <a:ext cx="4068227" cy="458339"/>
            <a:chOff x="196125" y="3328835"/>
            <a:chExt cx="4068227" cy="458339"/>
          </a:xfrm>
        </p:grpSpPr>
        <p:sp>
          <p:nvSpPr>
            <p:cNvPr id="54" name="Rounded Rectangle 53"/>
            <p:cNvSpPr/>
            <p:nvPr/>
          </p:nvSpPr>
          <p:spPr>
            <a:xfrm>
              <a:off x="866776" y="3328835"/>
              <a:ext cx="3397576" cy="228902"/>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ounded Rectangle 54"/>
            <p:cNvSpPr/>
            <p:nvPr/>
          </p:nvSpPr>
          <p:spPr>
            <a:xfrm>
              <a:off x="196125" y="3558272"/>
              <a:ext cx="3504204" cy="228902"/>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2681" y="1624081"/>
            <a:ext cx="6633350" cy="4255852"/>
          </a:xfrm>
          <a:prstGeom prst="rect">
            <a:avLst/>
          </a:prstGeom>
        </p:spPr>
      </p:pic>
      <p:grpSp>
        <p:nvGrpSpPr>
          <p:cNvPr id="2" name="Group 1"/>
          <p:cNvGrpSpPr/>
          <p:nvPr/>
        </p:nvGrpSpPr>
        <p:grpSpPr>
          <a:xfrm>
            <a:off x="108096" y="86418"/>
            <a:ext cx="11816809" cy="3923607"/>
            <a:chOff x="108096" y="181668"/>
            <a:chExt cx="11816809" cy="3923607"/>
          </a:xfrm>
        </p:grpSpPr>
        <p:sp>
          <p:nvSpPr>
            <p:cNvPr id="11" name="Rectangle 10"/>
            <p:cNvSpPr/>
            <p:nvPr/>
          </p:nvSpPr>
          <p:spPr>
            <a:xfrm>
              <a:off x="141105" y="207517"/>
              <a:ext cx="4916669" cy="3897758"/>
            </a:xfrm>
            <a:prstGeom prst="rect">
              <a:avLst/>
            </a:prstGeom>
            <a:solidFill>
              <a:schemeClr val="accent2">
                <a:alpha val="4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7" name="Group 6"/>
            <p:cNvGrpSpPr/>
            <p:nvPr/>
          </p:nvGrpSpPr>
          <p:grpSpPr>
            <a:xfrm>
              <a:off x="108096" y="181668"/>
              <a:ext cx="11816809" cy="3754874"/>
              <a:chOff x="4394601" y="-1095042"/>
              <a:chExt cx="11816809" cy="3754874"/>
            </a:xfrm>
          </p:grpSpPr>
          <p:sp>
            <p:nvSpPr>
              <p:cNvPr id="9" name="TextBox 8"/>
              <p:cNvSpPr txBox="1"/>
              <p:nvPr/>
            </p:nvSpPr>
            <p:spPr>
              <a:xfrm>
                <a:off x="4394601" y="-1095042"/>
                <a:ext cx="4994995" cy="3754874"/>
              </a:xfrm>
              <a:prstGeom prst="rect">
                <a:avLst/>
              </a:prstGeom>
              <a:noFill/>
              <a:ln w="19050">
                <a:solidFill>
                  <a:schemeClr val="accent2"/>
                </a:solidFill>
              </a:ln>
            </p:spPr>
            <p:txBody>
              <a:bodyPr wrap="square" rtlCol="0">
                <a:spAutoFit/>
              </a:bodyPr>
              <a:lstStyle/>
              <a:p>
                <a:r>
                  <a:rPr lang="en-CA" sz="1400" b="1" i="1" dirty="0"/>
                  <a:t>The Ribbon </a:t>
                </a:r>
                <a:r>
                  <a:rPr lang="en-CA" sz="1400" dirty="0"/>
                  <a:t>– All commands are located in the ribbons.  The commands are grouped.  The group names are: </a:t>
                </a:r>
              </a:p>
              <a:p>
                <a:r>
                  <a:rPr lang="en-CA" sz="1400" b="1" dirty="0"/>
                  <a:t>Clipboard </a:t>
                </a:r>
                <a:r>
                  <a:rPr lang="en-CA" sz="1400" dirty="0"/>
                  <a:t>– Stores up to 24 items to insert.</a:t>
                </a:r>
              </a:p>
              <a:p>
                <a:endParaRPr lang="en-CA" sz="1400" dirty="0"/>
              </a:p>
              <a:p>
                <a:r>
                  <a:rPr lang="en-CA" sz="1400" b="1" dirty="0"/>
                  <a:t>Font </a:t>
                </a:r>
                <a:r>
                  <a:rPr lang="en-CA" sz="1400" dirty="0"/>
                  <a:t>– Formatting the text in the selected cell(s).</a:t>
                </a:r>
              </a:p>
              <a:p>
                <a:endParaRPr lang="en-CA" sz="1400" dirty="0"/>
              </a:p>
              <a:p>
                <a:r>
                  <a:rPr lang="en-CA" sz="1400" b="1" dirty="0"/>
                  <a:t>Alignment </a:t>
                </a:r>
                <a:r>
                  <a:rPr lang="en-CA" sz="1400" dirty="0"/>
                  <a:t>– Align the text in the selected cell(s).</a:t>
                </a:r>
              </a:p>
              <a:p>
                <a:endParaRPr lang="en-CA" sz="1400" dirty="0"/>
              </a:p>
              <a:p>
                <a:r>
                  <a:rPr lang="en-CA" sz="1400" b="1" dirty="0"/>
                  <a:t>Number</a:t>
                </a:r>
                <a:r>
                  <a:rPr lang="en-CA" sz="1400" dirty="0"/>
                  <a:t> – Formatting numbers in the cell(s).</a:t>
                </a:r>
              </a:p>
              <a:p>
                <a:endParaRPr lang="en-CA" sz="1400" dirty="0"/>
              </a:p>
              <a:p>
                <a:r>
                  <a:rPr lang="en-CA" sz="1400" b="1" dirty="0"/>
                  <a:t>Styles </a:t>
                </a:r>
                <a:r>
                  <a:rPr lang="en-CA" sz="1400" dirty="0"/>
                  <a:t>– Apply styling and/or conditional formatting to the selected cell(s).</a:t>
                </a:r>
              </a:p>
              <a:p>
                <a:endParaRPr lang="en-CA" sz="1400" dirty="0"/>
              </a:p>
              <a:p>
                <a:r>
                  <a:rPr lang="en-CA" sz="1400" b="1" dirty="0"/>
                  <a:t>Cells </a:t>
                </a:r>
                <a:r>
                  <a:rPr lang="en-CA" sz="1400" dirty="0"/>
                  <a:t>– Insert, delete and apply formatting to cell(s).</a:t>
                </a:r>
              </a:p>
              <a:p>
                <a:endParaRPr lang="en-CA" sz="1400" dirty="0"/>
              </a:p>
              <a:p>
                <a:r>
                  <a:rPr lang="en-CA" sz="1400" b="1" dirty="0"/>
                  <a:t>Editing</a:t>
                </a:r>
                <a:r>
                  <a:rPr lang="en-CA" sz="1400" dirty="0"/>
                  <a:t> – Most used functions, clear data, sort &amp; filter,</a:t>
                </a:r>
              </a:p>
              <a:p>
                <a:r>
                  <a:rPr lang="en-CA" sz="1400" dirty="0"/>
                  <a:t>and search functions.</a:t>
                </a:r>
              </a:p>
            </p:txBody>
          </p:sp>
          <p:sp>
            <p:nvSpPr>
              <p:cNvPr id="8" name="Line Callout 1 7"/>
              <p:cNvSpPr/>
              <p:nvPr/>
            </p:nvSpPr>
            <p:spPr>
              <a:xfrm>
                <a:off x="9577631" y="623446"/>
                <a:ext cx="6633779" cy="740332"/>
              </a:xfrm>
              <a:prstGeom prst="borderCallout1">
                <a:avLst>
                  <a:gd name="adj1" fmla="val 48954"/>
                  <a:gd name="adj2" fmla="val 136"/>
                  <a:gd name="adj3" fmla="val 26908"/>
                  <a:gd name="adj4" fmla="val -274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sp>
        <p:nvSpPr>
          <p:cNvPr id="6" name="TextBox 5"/>
          <p:cNvSpPr txBox="1"/>
          <p:nvPr/>
        </p:nvSpPr>
        <p:spPr>
          <a:xfrm>
            <a:off x="7927942" y="217054"/>
            <a:ext cx="3996963"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Screens Layout – Ribbon Groups</a:t>
            </a:r>
          </a:p>
        </p:txBody>
      </p:sp>
      <p:sp>
        <p:nvSpPr>
          <p:cNvPr id="20" name="Oval 19"/>
          <p:cNvSpPr/>
          <p:nvPr/>
        </p:nvSpPr>
        <p:spPr>
          <a:xfrm>
            <a:off x="161924" y="533399"/>
            <a:ext cx="828676" cy="26670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Oval 35"/>
          <p:cNvSpPr/>
          <p:nvPr/>
        </p:nvSpPr>
        <p:spPr>
          <a:xfrm>
            <a:off x="5338751" y="2382358"/>
            <a:ext cx="401278" cy="16676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Oval 22"/>
          <p:cNvSpPr/>
          <p:nvPr/>
        </p:nvSpPr>
        <p:spPr>
          <a:xfrm>
            <a:off x="161925" y="962548"/>
            <a:ext cx="466725" cy="266177"/>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Oval 37"/>
          <p:cNvSpPr/>
          <p:nvPr/>
        </p:nvSpPr>
        <p:spPr>
          <a:xfrm>
            <a:off x="6332535" y="2379328"/>
            <a:ext cx="324929" cy="175435"/>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Oval 24"/>
          <p:cNvSpPr/>
          <p:nvPr/>
        </p:nvSpPr>
        <p:spPr>
          <a:xfrm>
            <a:off x="142908" y="1389963"/>
            <a:ext cx="904842" cy="276912"/>
          </a:xfrm>
          <a:prstGeom prst="ellips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Oval 39"/>
          <p:cNvSpPr/>
          <p:nvPr/>
        </p:nvSpPr>
        <p:spPr>
          <a:xfrm>
            <a:off x="7454380" y="2383062"/>
            <a:ext cx="521187" cy="171701"/>
          </a:xfrm>
          <a:prstGeom prst="ellips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Oval 26"/>
          <p:cNvSpPr/>
          <p:nvPr/>
        </p:nvSpPr>
        <p:spPr>
          <a:xfrm>
            <a:off x="161924" y="1821501"/>
            <a:ext cx="704851" cy="302574"/>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Oval 41"/>
          <p:cNvSpPr/>
          <p:nvPr/>
        </p:nvSpPr>
        <p:spPr>
          <a:xfrm>
            <a:off x="8515434" y="2391795"/>
            <a:ext cx="455735" cy="160213"/>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Oval 28"/>
          <p:cNvSpPr/>
          <p:nvPr/>
        </p:nvSpPr>
        <p:spPr>
          <a:xfrm>
            <a:off x="150394" y="2237687"/>
            <a:ext cx="525879" cy="2592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Oval 43"/>
          <p:cNvSpPr/>
          <p:nvPr/>
        </p:nvSpPr>
        <p:spPr>
          <a:xfrm>
            <a:off x="9684650" y="2382269"/>
            <a:ext cx="316600" cy="177745"/>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Oval 30"/>
          <p:cNvSpPr/>
          <p:nvPr/>
        </p:nvSpPr>
        <p:spPr>
          <a:xfrm>
            <a:off x="150631" y="2891427"/>
            <a:ext cx="478020" cy="242298"/>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Oval 45"/>
          <p:cNvSpPr/>
          <p:nvPr/>
        </p:nvSpPr>
        <p:spPr>
          <a:xfrm>
            <a:off x="10494580" y="2391795"/>
            <a:ext cx="391605" cy="170408"/>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Oval 47"/>
          <p:cNvSpPr/>
          <p:nvPr/>
        </p:nvSpPr>
        <p:spPr>
          <a:xfrm>
            <a:off x="142874" y="3295649"/>
            <a:ext cx="619126" cy="295275"/>
          </a:xfrm>
          <a:prstGeom prst="ellipse">
            <a:avLst/>
          </a:prstGeom>
          <a:noFill/>
          <a:ln w="19050">
            <a:solidFill>
              <a:srgbClr val="0A3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Oval 48"/>
          <p:cNvSpPr/>
          <p:nvPr/>
        </p:nvSpPr>
        <p:spPr>
          <a:xfrm>
            <a:off x="11183258" y="2391795"/>
            <a:ext cx="371476" cy="161925"/>
          </a:xfrm>
          <a:prstGeom prst="ellipse">
            <a:avLst/>
          </a:prstGeom>
          <a:noFill/>
          <a:ln w="19050">
            <a:solidFill>
              <a:srgbClr val="0A3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9021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ppt_x"/>
                                          </p:val>
                                        </p:tav>
                                        <p:tav tm="100000">
                                          <p:val>
                                            <p:strVal val="#ppt_x"/>
                                          </p:val>
                                        </p:tav>
                                      </p:tavLst>
                                    </p:anim>
                                    <p:anim calcmode="lin" valueType="num">
                                      <p:cBhvr additive="base">
                                        <p:cTn id="28" dur="500" fill="hold"/>
                                        <p:tgtEl>
                                          <p:spTgt spid="38"/>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p:cTn id="32" dur="500" fill="hold"/>
                                        <p:tgtEl>
                                          <p:spTgt spid="33"/>
                                        </p:tgtEl>
                                        <p:attrNameLst>
                                          <p:attrName>ppt_w</p:attrName>
                                        </p:attrNameLst>
                                      </p:cBhvr>
                                      <p:tavLst>
                                        <p:tav tm="0">
                                          <p:val>
                                            <p:fltVal val="0"/>
                                          </p:val>
                                        </p:tav>
                                        <p:tav tm="100000">
                                          <p:val>
                                            <p:strVal val="#ppt_w"/>
                                          </p:val>
                                        </p:tav>
                                      </p:tavLst>
                                    </p:anim>
                                    <p:anim calcmode="lin" valueType="num">
                                      <p:cBhvr>
                                        <p:cTn id="33" dur="500" fill="hold"/>
                                        <p:tgtEl>
                                          <p:spTgt spid="33"/>
                                        </p:tgtEl>
                                        <p:attrNameLst>
                                          <p:attrName>ppt_h</p:attrName>
                                        </p:attrNameLst>
                                      </p:cBhvr>
                                      <p:tavLst>
                                        <p:tav tm="0">
                                          <p:val>
                                            <p:fltVal val="0"/>
                                          </p:val>
                                        </p:tav>
                                        <p:tav tm="100000">
                                          <p:val>
                                            <p:strVal val="#ppt_h"/>
                                          </p:val>
                                        </p:tav>
                                      </p:tavLst>
                                    </p:anim>
                                    <p:animEffect transition="in" filter="fade">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ppt_x"/>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 calcmode="lin" valueType="num">
                                      <p:cBhvr>
                                        <p:cTn id="48" dur="500" fill="hold"/>
                                        <p:tgtEl>
                                          <p:spTgt spid="34"/>
                                        </p:tgtEl>
                                        <p:attrNameLst>
                                          <p:attrName>ppt_w</p:attrName>
                                        </p:attrNameLst>
                                      </p:cBhvr>
                                      <p:tavLst>
                                        <p:tav tm="0">
                                          <p:val>
                                            <p:fltVal val="0"/>
                                          </p:val>
                                        </p:tav>
                                        <p:tav tm="100000">
                                          <p:val>
                                            <p:strVal val="#ppt_w"/>
                                          </p:val>
                                        </p:tav>
                                      </p:tavLst>
                                    </p:anim>
                                    <p:anim calcmode="lin" valueType="num">
                                      <p:cBhvr>
                                        <p:cTn id="49" dur="500" fill="hold"/>
                                        <p:tgtEl>
                                          <p:spTgt spid="34"/>
                                        </p:tgtEl>
                                        <p:attrNameLst>
                                          <p:attrName>ppt_h</p:attrName>
                                        </p:attrNameLst>
                                      </p:cBhvr>
                                      <p:tavLst>
                                        <p:tav tm="0">
                                          <p:val>
                                            <p:fltVal val="0"/>
                                          </p:val>
                                        </p:tav>
                                        <p:tav tm="100000">
                                          <p:val>
                                            <p:strVal val="#ppt_h"/>
                                          </p:val>
                                        </p:tav>
                                      </p:tavLst>
                                    </p:anim>
                                    <p:animEffect transition="in" filter="fade">
                                      <p:cBhvr>
                                        <p:cTn id="50" dur="5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 calcmode="lin" valueType="num">
                                      <p:cBhvr additive="base">
                                        <p:cTn id="59" dur="500" fill="hold"/>
                                        <p:tgtEl>
                                          <p:spTgt spid="42"/>
                                        </p:tgtEl>
                                        <p:attrNameLst>
                                          <p:attrName>ppt_x</p:attrName>
                                        </p:attrNameLst>
                                      </p:cBhvr>
                                      <p:tavLst>
                                        <p:tav tm="0">
                                          <p:val>
                                            <p:strVal val="#ppt_x"/>
                                          </p:val>
                                        </p:tav>
                                        <p:tav tm="100000">
                                          <p:val>
                                            <p:strVal val="#ppt_x"/>
                                          </p:val>
                                        </p:tav>
                                      </p:tavLst>
                                    </p:anim>
                                    <p:anim calcmode="lin" valueType="num">
                                      <p:cBhvr additive="base">
                                        <p:cTn id="60" dur="500" fill="hold"/>
                                        <p:tgtEl>
                                          <p:spTgt spid="42"/>
                                        </p:tgtEl>
                                        <p:attrNameLst>
                                          <p:attrName>ppt_y</p:attrName>
                                        </p:attrNameLst>
                                      </p:cBhvr>
                                      <p:tavLst>
                                        <p:tav tm="0">
                                          <p:val>
                                            <p:strVal val="1+#ppt_h/2"/>
                                          </p:val>
                                        </p:tav>
                                        <p:tav tm="100000">
                                          <p:val>
                                            <p:strVal val="#ppt_y"/>
                                          </p:val>
                                        </p:tav>
                                      </p:tavLst>
                                    </p:anim>
                                  </p:childTnLst>
                                </p:cTn>
                              </p:par>
                            </p:childTnLst>
                          </p:cTn>
                        </p:par>
                        <p:par>
                          <p:cTn id="61" fill="hold">
                            <p:stCondLst>
                              <p:cond delay="500"/>
                            </p:stCondLst>
                            <p:childTnLst>
                              <p:par>
                                <p:cTn id="62" presetID="53" presetClass="entr" presetSubtype="16" fill="hold" grpId="0" nodeType="after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p:cTn id="64" dur="500" fill="hold"/>
                                        <p:tgtEl>
                                          <p:spTgt spid="35"/>
                                        </p:tgtEl>
                                        <p:attrNameLst>
                                          <p:attrName>ppt_w</p:attrName>
                                        </p:attrNameLst>
                                      </p:cBhvr>
                                      <p:tavLst>
                                        <p:tav tm="0">
                                          <p:val>
                                            <p:fltVal val="0"/>
                                          </p:val>
                                        </p:tav>
                                        <p:tav tm="100000">
                                          <p:val>
                                            <p:strVal val="#ppt_w"/>
                                          </p:val>
                                        </p:tav>
                                      </p:tavLst>
                                    </p:anim>
                                    <p:anim calcmode="lin" valueType="num">
                                      <p:cBhvr>
                                        <p:cTn id="65" dur="500" fill="hold"/>
                                        <p:tgtEl>
                                          <p:spTgt spid="35"/>
                                        </p:tgtEl>
                                        <p:attrNameLst>
                                          <p:attrName>ppt_h</p:attrName>
                                        </p:attrNameLst>
                                      </p:cBhvr>
                                      <p:tavLst>
                                        <p:tav tm="0">
                                          <p:val>
                                            <p:fltVal val="0"/>
                                          </p:val>
                                        </p:tav>
                                        <p:tav tm="100000">
                                          <p:val>
                                            <p:strVal val="#ppt_h"/>
                                          </p:val>
                                        </p:tav>
                                      </p:tavLst>
                                    </p:anim>
                                    <p:animEffect transition="in" filter="fade">
                                      <p:cBhvr>
                                        <p:cTn id="66" dur="500"/>
                                        <p:tgtEl>
                                          <p:spTgt spid="35"/>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anim calcmode="lin" valueType="num">
                                      <p:cBhvr additive="base">
                                        <p:cTn id="71" dur="500" fill="hold"/>
                                        <p:tgtEl>
                                          <p:spTgt spid="29"/>
                                        </p:tgtEl>
                                        <p:attrNameLst>
                                          <p:attrName>ppt_x</p:attrName>
                                        </p:attrNameLst>
                                      </p:cBhvr>
                                      <p:tavLst>
                                        <p:tav tm="0">
                                          <p:val>
                                            <p:strVal val="#ppt_x"/>
                                          </p:val>
                                        </p:tav>
                                        <p:tav tm="100000">
                                          <p:val>
                                            <p:strVal val="#ppt_x"/>
                                          </p:val>
                                        </p:tav>
                                      </p:tavLst>
                                    </p:anim>
                                    <p:anim calcmode="lin" valueType="num">
                                      <p:cBhvr additive="base">
                                        <p:cTn id="72" dur="500" fill="hold"/>
                                        <p:tgtEl>
                                          <p:spTgt spid="2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4"/>
                                        </p:tgtEl>
                                        <p:attrNameLst>
                                          <p:attrName>style.visibility</p:attrName>
                                        </p:attrNameLst>
                                      </p:cBhvr>
                                      <p:to>
                                        <p:strVal val="visible"/>
                                      </p:to>
                                    </p:set>
                                    <p:anim calcmode="lin" valueType="num">
                                      <p:cBhvr additive="base">
                                        <p:cTn id="75" dur="500" fill="hold"/>
                                        <p:tgtEl>
                                          <p:spTgt spid="44"/>
                                        </p:tgtEl>
                                        <p:attrNameLst>
                                          <p:attrName>ppt_x</p:attrName>
                                        </p:attrNameLst>
                                      </p:cBhvr>
                                      <p:tavLst>
                                        <p:tav tm="0">
                                          <p:val>
                                            <p:strVal val="#ppt_x"/>
                                          </p:val>
                                        </p:tav>
                                        <p:tav tm="100000">
                                          <p:val>
                                            <p:strVal val="#ppt_x"/>
                                          </p:val>
                                        </p:tav>
                                      </p:tavLst>
                                    </p:anim>
                                    <p:anim calcmode="lin" valueType="num">
                                      <p:cBhvr additive="base">
                                        <p:cTn id="76" dur="500" fill="hold"/>
                                        <p:tgtEl>
                                          <p:spTgt spid="44"/>
                                        </p:tgtEl>
                                        <p:attrNameLst>
                                          <p:attrName>ppt_y</p:attrName>
                                        </p:attrNameLst>
                                      </p:cBhvr>
                                      <p:tavLst>
                                        <p:tav tm="0">
                                          <p:val>
                                            <p:strVal val="1+#ppt_h/2"/>
                                          </p:val>
                                        </p:tav>
                                        <p:tav tm="100000">
                                          <p:val>
                                            <p:strVal val="#ppt_y"/>
                                          </p:val>
                                        </p:tav>
                                      </p:tavLst>
                                    </p:anim>
                                  </p:childTnLst>
                                </p:cTn>
                              </p:par>
                            </p:childTnLst>
                          </p:cTn>
                        </p:par>
                        <p:par>
                          <p:cTn id="77" fill="hold">
                            <p:stCondLst>
                              <p:cond delay="500"/>
                            </p:stCondLst>
                            <p:childTnLst>
                              <p:par>
                                <p:cTn id="78" presetID="53" presetClass="entr" presetSubtype="16" fill="hold" nodeType="afterEffect">
                                  <p:stCondLst>
                                    <p:cond delay="0"/>
                                  </p:stCondLst>
                                  <p:childTnLst>
                                    <p:set>
                                      <p:cBhvr>
                                        <p:cTn id="79" dur="1" fill="hold">
                                          <p:stCondLst>
                                            <p:cond delay="0"/>
                                          </p:stCondLst>
                                        </p:cTn>
                                        <p:tgtEl>
                                          <p:spTgt spid="4"/>
                                        </p:tgtEl>
                                        <p:attrNameLst>
                                          <p:attrName>style.visibility</p:attrName>
                                        </p:attrNameLst>
                                      </p:cBhvr>
                                      <p:to>
                                        <p:strVal val="visible"/>
                                      </p:to>
                                    </p:set>
                                    <p:anim calcmode="lin" valueType="num">
                                      <p:cBhvr>
                                        <p:cTn id="80" dur="500" fill="hold"/>
                                        <p:tgtEl>
                                          <p:spTgt spid="4"/>
                                        </p:tgtEl>
                                        <p:attrNameLst>
                                          <p:attrName>ppt_w</p:attrName>
                                        </p:attrNameLst>
                                      </p:cBhvr>
                                      <p:tavLst>
                                        <p:tav tm="0">
                                          <p:val>
                                            <p:fltVal val="0"/>
                                          </p:val>
                                        </p:tav>
                                        <p:tav tm="100000">
                                          <p:val>
                                            <p:strVal val="#ppt_w"/>
                                          </p:val>
                                        </p:tav>
                                      </p:tavLst>
                                    </p:anim>
                                    <p:anim calcmode="lin" valueType="num">
                                      <p:cBhvr>
                                        <p:cTn id="81" dur="500" fill="hold"/>
                                        <p:tgtEl>
                                          <p:spTgt spid="4"/>
                                        </p:tgtEl>
                                        <p:attrNameLst>
                                          <p:attrName>ppt_h</p:attrName>
                                        </p:attrNameLst>
                                      </p:cBhvr>
                                      <p:tavLst>
                                        <p:tav tm="0">
                                          <p:val>
                                            <p:fltVal val="0"/>
                                          </p:val>
                                        </p:tav>
                                        <p:tav tm="100000">
                                          <p:val>
                                            <p:strVal val="#ppt_h"/>
                                          </p:val>
                                        </p:tav>
                                      </p:tavLst>
                                    </p:anim>
                                    <p:animEffect transition="in" filter="fade">
                                      <p:cBhvr>
                                        <p:cTn id="82" dur="500"/>
                                        <p:tgtEl>
                                          <p:spTgt spid="4"/>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500" fill="hold"/>
                                        <p:tgtEl>
                                          <p:spTgt spid="31"/>
                                        </p:tgtEl>
                                        <p:attrNameLst>
                                          <p:attrName>ppt_x</p:attrName>
                                        </p:attrNameLst>
                                      </p:cBhvr>
                                      <p:tavLst>
                                        <p:tav tm="0">
                                          <p:val>
                                            <p:strVal val="#ppt_x"/>
                                          </p:val>
                                        </p:tav>
                                        <p:tav tm="100000">
                                          <p:val>
                                            <p:strVal val="#ppt_x"/>
                                          </p:val>
                                        </p:tav>
                                      </p:tavLst>
                                    </p:anim>
                                    <p:anim calcmode="lin" valueType="num">
                                      <p:cBhvr additive="base">
                                        <p:cTn id="88" dur="500" fill="hold"/>
                                        <p:tgtEl>
                                          <p:spTgt spid="31"/>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46"/>
                                        </p:tgtEl>
                                        <p:attrNameLst>
                                          <p:attrName>style.visibility</p:attrName>
                                        </p:attrNameLst>
                                      </p:cBhvr>
                                      <p:to>
                                        <p:strVal val="visible"/>
                                      </p:to>
                                    </p:set>
                                    <p:anim calcmode="lin" valueType="num">
                                      <p:cBhvr additive="base">
                                        <p:cTn id="91" dur="500" fill="hold"/>
                                        <p:tgtEl>
                                          <p:spTgt spid="46"/>
                                        </p:tgtEl>
                                        <p:attrNameLst>
                                          <p:attrName>ppt_x</p:attrName>
                                        </p:attrNameLst>
                                      </p:cBhvr>
                                      <p:tavLst>
                                        <p:tav tm="0">
                                          <p:val>
                                            <p:strVal val="#ppt_x"/>
                                          </p:val>
                                        </p:tav>
                                        <p:tav tm="100000">
                                          <p:val>
                                            <p:strVal val="#ppt_x"/>
                                          </p:val>
                                        </p:tav>
                                      </p:tavLst>
                                    </p:anim>
                                    <p:anim calcmode="lin" valueType="num">
                                      <p:cBhvr additive="base">
                                        <p:cTn id="92" dur="500" fill="hold"/>
                                        <p:tgtEl>
                                          <p:spTgt spid="46"/>
                                        </p:tgtEl>
                                        <p:attrNameLst>
                                          <p:attrName>ppt_y</p:attrName>
                                        </p:attrNameLst>
                                      </p:cBhvr>
                                      <p:tavLst>
                                        <p:tav tm="0">
                                          <p:val>
                                            <p:strVal val="1+#ppt_h/2"/>
                                          </p:val>
                                        </p:tav>
                                        <p:tav tm="100000">
                                          <p:val>
                                            <p:strVal val="#ppt_y"/>
                                          </p:val>
                                        </p:tav>
                                      </p:tavLst>
                                    </p:anim>
                                  </p:childTnLst>
                                </p:cTn>
                              </p:par>
                            </p:childTnLst>
                          </p:cTn>
                        </p:par>
                        <p:par>
                          <p:cTn id="93" fill="hold">
                            <p:stCondLst>
                              <p:cond delay="500"/>
                            </p:stCondLst>
                            <p:childTnLst>
                              <p:par>
                                <p:cTn id="94" presetID="53" presetClass="entr" presetSubtype="16" fill="hold" grpId="0" nodeType="afterEffect">
                                  <p:stCondLst>
                                    <p:cond delay="0"/>
                                  </p:stCondLst>
                                  <p:childTnLst>
                                    <p:set>
                                      <p:cBhvr>
                                        <p:cTn id="95" dur="1" fill="hold">
                                          <p:stCondLst>
                                            <p:cond delay="0"/>
                                          </p:stCondLst>
                                        </p:cTn>
                                        <p:tgtEl>
                                          <p:spTgt spid="53"/>
                                        </p:tgtEl>
                                        <p:attrNameLst>
                                          <p:attrName>style.visibility</p:attrName>
                                        </p:attrNameLst>
                                      </p:cBhvr>
                                      <p:to>
                                        <p:strVal val="visible"/>
                                      </p:to>
                                    </p:set>
                                    <p:anim calcmode="lin" valueType="num">
                                      <p:cBhvr>
                                        <p:cTn id="96" dur="500" fill="hold"/>
                                        <p:tgtEl>
                                          <p:spTgt spid="53"/>
                                        </p:tgtEl>
                                        <p:attrNameLst>
                                          <p:attrName>ppt_w</p:attrName>
                                        </p:attrNameLst>
                                      </p:cBhvr>
                                      <p:tavLst>
                                        <p:tav tm="0">
                                          <p:val>
                                            <p:fltVal val="0"/>
                                          </p:val>
                                        </p:tav>
                                        <p:tav tm="100000">
                                          <p:val>
                                            <p:strVal val="#ppt_w"/>
                                          </p:val>
                                        </p:tav>
                                      </p:tavLst>
                                    </p:anim>
                                    <p:anim calcmode="lin" valueType="num">
                                      <p:cBhvr>
                                        <p:cTn id="97" dur="500" fill="hold"/>
                                        <p:tgtEl>
                                          <p:spTgt spid="53"/>
                                        </p:tgtEl>
                                        <p:attrNameLst>
                                          <p:attrName>ppt_h</p:attrName>
                                        </p:attrNameLst>
                                      </p:cBhvr>
                                      <p:tavLst>
                                        <p:tav tm="0">
                                          <p:val>
                                            <p:fltVal val="0"/>
                                          </p:val>
                                        </p:tav>
                                        <p:tav tm="100000">
                                          <p:val>
                                            <p:strVal val="#ppt_h"/>
                                          </p:val>
                                        </p:tav>
                                      </p:tavLst>
                                    </p:anim>
                                    <p:animEffect transition="in" filter="fade">
                                      <p:cBhvr>
                                        <p:cTn id="98" dur="500"/>
                                        <p:tgtEl>
                                          <p:spTgt spid="53"/>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8"/>
                                        </p:tgtEl>
                                        <p:attrNameLst>
                                          <p:attrName>style.visibility</p:attrName>
                                        </p:attrNameLst>
                                      </p:cBhvr>
                                      <p:to>
                                        <p:strVal val="visible"/>
                                      </p:to>
                                    </p:set>
                                    <p:anim calcmode="lin" valueType="num">
                                      <p:cBhvr additive="base">
                                        <p:cTn id="103" dur="500" fill="hold"/>
                                        <p:tgtEl>
                                          <p:spTgt spid="48"/>
                                        </p:tgtEl>
                                        <p:attrNameLst>
                                          <p:attrName>ppt_x</p:attrName>
                                        </p:attrNameLst>
                                      </p:cBhvr>
                                      <p:tavLst>
                                        <p:tav tm="0">
                                          <p:val>
                                            <p:strVal val="#ppt_x"/>
                                          </p:val>
                                        </p:tav>
                                        <p:tav tm="100000">
                                          <p:val>
                                            <p:strVal val="#ppt_x"/>
                                          </p:val>
                                        </p:tav>
                                      </p:tavLst>
                                    </p:anim>
                                    <p:anim calcmode="lin" valueType="num">
                                      <p:cBhvr additive="base">
                                        <p:cTn id="104" dur="500" fill="hold"/>
                                        <p:tgtEl>
                                          <p:spTgt spid="48"/>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49"/>
                                        </p:tgtEl>
                                        <p:attrNameLst>
                                          <p:attrName>style.visibility</p:attrName>
                                        </p:attrNameLst>
                                      </p:cBhvr>
                                      <p:to>
                                        <p:strVal val="visible"/>
                                      </p:to>
                                    </p:set>
                                    <p:anim calcmode="lin" valueType="num">
                                      <p:cBhvr additive="base">
                                        <p:cTn id="107" dur="500" fill="hold"/>
                                        <p:tgtEl>
                                          <p:spTgt spid="49"/>
                                        </p:tgtEl>
                                        <p:attrNameLst>
                                          <p:attrName>ppt_x</p:attrName>
                                        </p:attrNameLst>
                                      </p:cBhvr>
                                      <p:tavLst>
                                        <p:tav tm="0">
                                          <p:val>
                                            <p:strVal val="#ppt_x"/>
                                          </p:val>
                                        </p:tav>
                                        <p:tav tm="100000">
                                          <p:val>
                                            <p:strVal val="#ppt_x"/>
                                          </p:val>
                                        </p:tav>
                                      </p:tavLst>
                                    </p:anim>
                                    <p:anim calcmode="lin" valueType="num">
                                      <p:cBhvr additive="base">
                                        <p:cTn id="108" dur="500" fill="hold"/>
                                        <p:tgtEl>
                                          <p:spTgt spid="49"/>
                                        </p:tgtEl>
                                        <p:attrNameLst>
                                          <p:attrName>ppt_y</p:attrName>
                                        </p:attrNameLst>
                                      </p:cBhvr>
                                      <p:tavLst>
                                        <p:tav tm="0">
                                          <p:val>
                                            <p:strVal val="1+#ppt_h/2"/>
                                          </p:val>
                                        </p:tav>
                                        <p:tav tm="100000">
                                          <p:val>
                                            <p:strVal val="#ppt_y"/>
                                          </p:val>
                                        </p:tav>
                                      </p:tavLst>
                                    </p:anim>
                                  </p:childTnLst>
                                </p:cTn>
                              </p:par>
                            </p:childTnLst>
                          </p:cTn>
                        </p:par>
                        <p:par>
                          <p:cTn id="109" fill="hold">
                            <p:stCondLst>
                              <p:cond delay="500"/>
                            </p:stCondLst>
                            <p:childTnLst>
                              <p:par>
                                <p:cTn id="110" presetID="53" presetClass="entr" presetSubtype="16" fill="hold" nodeType="afterEffect">
                                  <p:stCondLst>
                                    <p:cond delay="0"/>
                                  </p:stCondLst>
                                  <p:childTnLst>
                                    <p:set>
                                      <p:cBhvr>
                                        <p:cTn id="111" dur="1" fill="hold">
                                          <p:stCondLst>
                                            <p:cond delay="0"/>
                                          </p:stCondLst>
                                        </p:cTn>
                                        <p:tgtEl>
                                          <p:spTgt spid="10"/>
                                        </p:tgtEl>
                                        <p:attrNameLst>
                                          <p:attrName>style.visibility</p:attrName>
                                        </p:attrNameLst>
                                      </p:cBhvr>
                                      <p:to>
                                        <p:strVal val="visible"/>
                                      </p:to>
                                    </p:set>
                                    <p:anim calcmode="lin" valueType="num">
                                      <p:cBhvr>
                                        <p:cTn id="112" dur="500" fill="hold"/>
                                        <p:tgtEl>
                                          <p:spTgt spid="10"/>
                                        </p:tgtEl>
                                        <p:attrNameLst>
                                          <p:attrName>ppt_w</p:attrName>
                                        </p:attrNameLst>
                                      </p:cBhvr>
                                      <p:tavLst>
                                        <p:tav tm="0">
                                          <p:val>
                                            <p:fltVal val="0"/>
                                          </p:val>
                                        </p:tav>
                                        <p:tav tm="100000">
                                          <p:val>
                                            <p:strVal val="#ppt_w"/>
                                          </p:val>
                                        </p:tav>
                                      </p:tavLst>
                                    </p:anim>
                                    <p:anim calcmode="lin" valueType="num">
                                      <p:cBhvr>
                                        <p:cTn id="113" dur="500" fill="hold"/>
                                        <p:tgtEl>
                                          <p:spTgt spid="10"/>
                                        </p:tgtEl>
                                        <p:attrNameLst>
                                          <p:attrName>ppt_h</p:attrName>
                                        </p:attrNameLst>
                                      </p:cBhvr>
                                      <p:tavLst>
                                        <p:tav tm="0">
                                          <p:val>
                                            <p:fltVal val="0"/>
                                          </p:val>
                                        </p:tav>
                                        <p:tav tm="100000">
                                          <p:val>
                                            <p:strVal val="#ppt_h"/>
                                          </p:val>
                                        </p:tav>
                                      </p:tavLst>
                                    </p:anim>
                                    <p:animEffect transition="in" filter="fade">
                                      <p:cBhvr>
                                        <p:cTn id="1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3" grpId="0" animBg="1"/>
      <p:bldP spid="34" grpId="0" animBg="1"/>
      <p:bldP spid="35" grpId="0" animBg="1"/>
      <p:bldP spid="53" grpId="0" animBg="1"/>
      <p:bldP spid="20" grpId="0" animBg="1"/>
      <p:bldP spid="36" grpId="0" animBg="1"/>
      <p:bldP spid="23" grpId="0" animBg="1"/>
      <p:bldP spid="38" grpId="0" animBg="1"/>
      <p:bldP spid="25" grpId="0" animBg="1"/>
      <p:bldP spid="40" grpId="0" animBg="1"/>
      <p:bldP spid="27" grpId="0" animBg="1"/>
      <p:bldP spid="42" grpId="0" animBg="1"/>
      <p:bldP spid="29" grpId="0" animBg="1"/>
      <p:bldP spid="44" grpId="0" animBg="1"/>
      <p:bldP spid="31" grpId="0" animBg="1"/>
      <p:bldP spid="46" grpId="0" animBg="1"/>
      <p:bldP spid="48" grpId="0" animBg="1"/>
      <p:bldP spid="4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1580" y="1175158"/>
            <a:ext cx="7580755" cy="4863692"/>
          </a:xfrm>
          <a:prstGeom prst="rect">
            <a:avLst/>
          </a:prstGeom>
        </p:spPr>
      </p:pic>
      <p:sp>
        <p:nvSpPr>
          <p:cNvPr id="6" name="TextBox 5"/>
          <p:cNvSpPr txBox="1"/>
          <p:nvPr/>
        </p:nvSpPr>
        <p:spPr>
          <a:xfrm>
            <a:off x="374617" y="264679"/>
            <a:ext cx="4616483"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Screens Layout – Ribbon Dialog Launch Button</a:t>
            </a:r>
          </a:p>
        </p:txBody>
      </p:sp>
      <p:grpSp>
        <p:nvGrpSpPr>
          <p:cNvPr id="35" name="Group 34"/>
          <p:cNvGrpSpPr/>
          <p:nvPr/>
        </p:nvGrpSpPr>
        <p:grpSpPr>
          <a:xfrm>
            <a:off x="311087" y="2622985"/>
            <a:ext cx="3520199" cy="2308324"/>
            <a:chOff x="311087" y="2622985"/>
            <a:chExt cx="3520199" cy="2308324"/>
          </a:xfrm>
        </p:grpSpPr>
        <p:sp>
          <p:nvSpPr>
            <p:cNvPr id="18" name="TextBox 17"/>
            <p:cNvSpPr txBox="1"/>
            <p:nvPr/>
          </p:nvSpPr>
          <p:spPr>
            <a:xfrm>
              <a:off x="311087" y="2622985"/>
              <a:ext cx="3520199" cy="2308324"/>
            </a:xfrm>
            <a:prstGeom prst="rect">
              <a:avLst/>
            </a:prstGeom>
            <a:noFill/>
            <a:ln w="19050">
              <a:solidFill>
                <a:srgbClr val="009A46"/>
              </a:solidFill>
            </a:ln>
          </p:spPr>
          <p:txBody>
            <a:bodyPr wrap="square" rtlCol="0">
              <a:spAutoFit/>
            </a:bodyPr>
            <a:lstStyle/>
            <a:p>
              <a:r>
                <a:rPr lang="en-CA" dirty="0"/>
                <a:t>Notice that some groups have in the bottom right corner this icon.</a:t>
              </a:r>
            </a:p>
            <a:p>
              <a:endParaRPr lang="en-CA" dirty="0"/>
            </a:p>
            <a:p>
              <a:r>
                <a:rPr lang="en-CA" dirty="0"/>
                <a:t>Clicking on this icon displays either a </a:t>
              </a:r>
              <a:r>
                <a:rPr lang="en-CA" b="1" i="1" dirty="0"/>
                <a:t>dialog box </a:t>
              </a:r>
              <a:r>
                <a:rPr lang="en-CA" dirty="0"/>
                <a:t>or a </a:t>
              </a:r>
              <a:r>
                <a:rPr lang="en-CA" b="1" i="1" dirty="0"/>
                <a:t>panel</a:t>
              </a:r>
              <a:r>
                <a:rPr lang="en-CA" dirty="0"/>
                <a:t>  which offers further options, functions, and control of the commands in that group.</a:t>
              </a: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1545" y="3273610"/>
              <a:ext cx="203175" cy="177778"/>
            </a:xfrm>
            <a:prstGeom prst="rect">
              <a:avLst/>
            </a:prstGeom>
          </p:spPr>
        </p:pic>
      </p:grpSp>
      <p:grpSp>
        <p:nvGrpSpPr>
          <p:cNvPr id="16" name="Group 15"/>
          <p:cNvGrpSpPr/>
          <p:nvPr/>
        </p:nvGrpSpPr>
        <p:grpSpPr>
          <a:xfrm>
            <a:off x="1778924" y="2133601"/>
            <a:ext cx="7041226" cy="1414989"/>
            <a:chOff x="1778924" y="2133601"/>
            <a:chExt cx="7041226" cy="1414989"/>
          </a:xfrm>
        </p:grpSpPr>
        <p:grpSp>
          <p:nvGrpSpPr>
            <p:cNvPr id="7" name="Group 6"/>
            <p:cNvGrpSpPr/>
            <p:nvPr/>
          </p:nvGrpSpPr>
          <p:grpSpPr>
            <a:xfrm>
              <a:off x="3458095" y="2133601"/>
              <a:ext cx="5362055" cy="1233054"/>
              <a:chOff x="1188000" y="2567439"/>
              <a:chExt cx="5362055" cy="1233054"/>
            </a:xfrm>
          </p:grpSpPr>
          <p:cxnSp>
            <p:nvCxnSpPr>
              <p:cNvPr id="8" name="Straight Arrow Connector 7"/>
              <p:cNvCxnSpPr/>
              <p:nvPr/>
            </p:nvCxnSpPr>
            <p:spPr>
              <a:xfrm flipV="1">
                <a:off x="1188000" y="2576964"/>
                <a:ext cx="1509246" cy="1215216"/>
              </a:xfrm>
              <a:prstGeom prst="straightConnector1">
                <a:avLst/>
              </a:prstGeom>
              <a:ln w="12700">
                <a:solidFill>
                  <a:srgbClr val="009A46"/>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188000" y="2583149"/>
                <a:ext cx="3036973" cy="1209032"/>
              </a:xfrm>
              <a:prstGeom prst="straightConnector1">
                <a:avLst/>
              </a:prstGeom>
              <a:ln w="12700">
                <a:solidFill>
                  <a:srgbClr val="009A4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204625" y="2567439"/>
                <a:ext cx="4288155" cy="1233054"/>
              </a:xfrm>
              <a:prstGeom prst="straightConnector1">
                <a:avLst/>
              </a:prstGeom>
              <a:ln w="12700">
                <a:solidFill>
                  <a:srgbClr val="009A46"/>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204625" y="2576964"/>
                <a:ext cx="5345430" cy="1223529"/>
              </a:xfrm>
              <a:prstGeom prst="straightConnector1">
                <a:avLst/>
              </a:prstGeom>
              <a:ln w="12700">
                <a:solidFill>
                  <a:srgbClr val="009A46"/>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5" name="Straight Arrow Connector 14"/>
            <p:cNvCxnSpPr>
              <a:endCxn id="19" idx="1"/>
            </p:cNvCxnSpPr>
            <p:nvPr/>
          </p:nvCxnSpPr>
          <p:spPr>
            <a:xfrm flipV="1">
              <a:off x="1778924" y="3362499"/>
              <a:ext cx="1492621" cy="18609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3358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 calcmode="lin" valueType="num">
                                      <p:cBhvr>
                                        <p:cTn id="15" dur="1000" fill="hold"/>
                                        <p:tgtEl>
                                          <p:spTgt spid="16"/>
                                        </p:tgtEl>
                                        <p:attrNameLst>
                                          <p:attrName>style.rotation</p:attrName>
                                        </p:attrNameLst>
                                      </p:cBhvr>
                                      <p:tavLst>
                                        <p:tav tm="0">
                                          <p:val>
                                            <p:fltVal val="90"/>
                                          </p:val>
                                        </p:tav>
                                        <p:tav tm="100000">
                                          <p:val>
                                            <p:fltVal val="0"/>
                                          </p:val>
                                        </p:tav>
                                      </p:tavLst>
                                    </p:anim>
                                    <p:animEffect transition="in" filter="fade">
                                      <p:cBhvr>
                                        <p:cTn id="1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5389" y="2784764"/>
            <a:ext cx="4565658" cy="26600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534242" y="3157979"/>
            <a:ext cx="4546805" cy="52927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515389" y="3855611"/>
            <a:ext cx="4565658" cy="41975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534243" y="4703178"/>
            <a:ext cx="4546804" cy="114144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534242" y="5943202"/>
            <a:ext cx="4546805" cy="52927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5571" y="2256957"/>
            <a:ext cx="6633350" cy="4255852"/>
          </a:xfrm>
          <a:prstGeom prst="rect">
            <a:avLst/>
          </a:prstGeom>
        </p:spPr>
      </p:pic>
      <p:grpSp>
        <p:nvGrpSpPr>
          <p:cNvPr id="6" name="Group 5"/>
          <p:cNvGrpSpPr/>
          <p:nvPr/>
        </p:nvGrpSpPr>
        <p:grpSpPr>
          <a:xfrm>
            <a:off x="223144" y="2105454"/>
            <a:ext cx="6224790" cy="4401205"/>
            <a:chOff x="3786478" y="3315858"/>
            <a:chExt cx="6224790" cy="4401205"/>
          </a:xfrm>
        </p:grpSpPr>
        <p:sp>
          <p:nvSpPr>
            <p:cNvPr id="7" name="Line Callout 1 6"/>
            <p:cNvSpPr/>
            <p:nvPr/>
          </p:nvSpPr>
          <p:spPr>
            <a:xfrm>
              <a:off x="8955466" y="4368383"/>
              <a:ext cx="1055802" cy="169683"/>
            </a:xfrm>
            <a:prstGeom prst="borderCallout1">
              <a:avLst>
                <a:gd name="adj1" fmla="val 49306"/>
                <a:gd name="adj2" fmla="val 71"/>
                <a:gd name="adj3" fmla="val 157584"/>
                <a:gd name="adj4" fmla="val -21090"/>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3786478" y="3315858"/>
              <a:ext cx="4958499" cy="4401205"/>
            </a:xfrm>
            <a:prstGeom prst="rect">
              <a:avLst/>
            </a:prstGeom>
            <a:noFill/>
            <a:ln w="19050">
              <a:solidFill>
                <a:srgbClr val="7030A0"/>
              </a:solidFill>
            </a:ln>
          </p:spPr>
          <p:txBody>
            <a:bodyPr wrap="square" rtlCol="0">
              <a:spAutoFit/>
            </a:bodyPr>
            <a:lstStyle/>
            <a:p>
              <a:r>
                <a:rPr lang="en-CA" sz="1400" b="1" dirty="0"/>
                <a:t>Name Box </a:t>
              </a:r>
              <a:r>
                <a:rPr lang="en-CA" sz="1400" dirty="0"/>
                <a:t>– The Name Box shows the cell in which the cursor is located.</a:t>
              </a:r>
            </a:p>
            <a:p>
              <a:endParaRPr lang="en-CA" sz="1400" dirty="0"/>
            </a:p>
            <a:p>
              <a:pPr marL="285750" indent="-285750">
                <a:buFont typeface="Wingdings" panose="05000000000000000000" pitchFamily="2" charset="2"/>
                <a:buChar char="Ø"/>
              </a:pPr>
              <a:r>
                <a:rPr lang="en-CA" sz="1400" dirty="0"/>
                <a:t>The cursor is the selected cell.</a:t>
              </a:r>
            </a:p>
            <a:p>
              <a:pPr marL="285750" indent="-285750">
                <a:buFont typeface="Wingdings" panose="05000000000000000000" pitchFamily="2" charset="2"/>
                <a:buChar char="Ø"/>
              </a:pPr>
              <a:endParaRPr lang="en-CA" sz="1400" dirty="0"/>
            </a:p>
            <a:p>
              <a:pPr marL="285750" indent="-285750">
                <a:buFont typeface="Wingdings" panose="05000000000000000000" pitchFamily="2" charset="2"/>
                <a:buChar char="Ø"/>
              </a:pPr>
              <a:r>
                <a:rPr lang="en-CA" sz="1400" dirty="0"/>
                <a:t>If more than one cell is selected, the Name Box</a:t>
              </a:r>
              <a:r>
                <a:rPr lang="en-CA" sz="1400" b="1" i="1" dirty="0">
                  <a:solidFill>
                    <a:srgbClr val="00B050"/>
                  </a:solidFill>
                </a:rPr>
                <a:t> </a:t>
              </a:r>
              <a:r>
                <a:rPr lang="en-CA" sz="1400" dirty="0"/>
                <a:t>contains the cell name at which point the selection of cells was started.</a:t>
              </a:r>
            </a:p>
            <a:p>
              <a:pPr marL="285750" indent="-285750">
                <a:buFont typeface="Wingdings" panose="05000000000000000000" pitchFamily="2" charset="2"/>
                <a:buChar char="Ø"/>
              </a:pPr>
              <a:endParaRPr lang="en-CA" sz="1400" dirty="0"/>
            </a:p>
            <a:p>
              <a:pPr marL="285750" indent="-285750">
                <a:buFont typeface="Wingdings" panose="05000000000000000000" pitchFamily="2" charset="2"/>
                <a:buChar char="Ø"/>
              </a:pPr>
              <a:r>
                <a:rPr lang="en-CA" sz="1400" dirty="0"/>
                <a:t>You can type in a name meaningful for a cell or selection of cells and then refer to that name in your functions, etc.</a:t>
              </a:r>
            </a:p>
            <a:p>
              <a:pPr marL="285750" indent="-285750">
                <a:buFont typeface="Wingdings" panose="05000000000000000000" pitchFamily="2" charset="2"/>
                <a:buChar char="Ø"/>
              </a:pPr>
              <a:endParaRPr lang="en-CA" sz="1400" dirty="0"/>
            </a:p>
            <a:p>
              <a:pPr marL="285750" indent="-285750">
                <a:buFont typeface="Wingdings" panose="05000000000000000000" pitchFamily="2" charset="2"/>
                <a:buChar char="Ø"/>
              </a:pPr>
              <a:endParaRPr lang="en-CA" sz="1400" dirty="0"/>
            </a:p>
            <a:p>
              <a:pPr marL="285750" indent="-285750">
                <a:buFont typeface="Wingdings" panose="05000000000000000000" pitchFamily="2" charset="2"/>
                <a:buChar char="Ø"/>
              </a:pPr>
              <a:r>
                <a:rPr lang="en-CA" sz="1400" dirty="0"/>
                <a:t>You can also use that Name Box</a:t>
              </a:r>
              <a:r>
                <a:rPr lang="en-CA" sz="1400" b="1" i="1" dirty="0">
                  <a:solidFill>
                    <a:srgbClr val="00B050"/>
                  </a:solidFill>
                </a:rPr>
                <a:t> </a:t>
              </a:r>
              <a:r>
                <a:rPr lang="en-CA" sz="1400" dirty="0"/>
                <a:t>to navigate to a cell or another custom name by typing it in.</a:t>
              </a:r>
            </a:p>
            <a:p>
              <a:pPr marL="742950" lvl="1" indent="-285750">
                <a:buFont typeface="Wingdings" panose="05000000000000000000" pitchFamily="2" charset="2"/>
                <a:buChar char="§"/>
              </a:pPr>
              <a:r>
                <a:rPr lang="en-CA" sz="1400" dirty="0"/>
                <a:t>If Excel finds the name you typed it navigates to that name on the spreadsheet otherwise it will name the current cell what you just typed.</a:t>
              </a:r>
            </a:p>
            <a:p>
              <a:pPr marL="285750" indent="-285750">
                <a:buFont typeface="Wingdings" panose="05000000000000000000" pitchFamily="2" charset="2"/>
                <a:buChar char="Ø"/>
              </a:pPr>
              <a:endParaRPr lang="en-CA" sz="1400" dirty="0"/>
            </a:p>
            <a:p>
              <a:pPr marL="285750" indent="-285750">
                <a:buFont typeface="Wingdings" panose="05000000000000000000" pitchFamily="2" charset="2"/>
                <a:buChar char="Ø"/>
              </a:pPr>
              <a:r>
                <a:rPr lang="en-CA" sz="1400" dirty="0"/>
                <a:t>You cannot name a cell the same as another cell on that spreadsheet, they must be all be unique for that spreadsheet.</a:t>
              </a:r>
            </a:p>
          </p:txBody>
        </p:sp>
      </p:grpSp>
      <p:sp>
        <p:nvSpPr>
          <p:cNvPr id="9" name="TextBox 8"/>
          <p:cNvSpPr txBox="1"/>
          <p:nvPr/>
        </p:nvSpPr>
        <p:spPr>
          <a:xfrm>
            <a:off x="7927942" y="217054"/>
            <a:ext cx="3996963"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Screens Layout – Blank Workbook</a:t>
            </a:r>
          </a:p>
        </p:txBody>
      </p:sp>
      <p:grpSp>
        <p:nvGrpSpPr>
          <p:cNvPr id="14" name="Group 13"/>
          <p:cNvGrpSpPr/>
          <p:nvPr/>
        </p:nvGrpSpPr>
        <p:grpSpPr>
          <a:xfrm>
            <a:off x="1140644" y="390620"/>
            <a:ext cx="10784261" cy="2937042"/>
            <a:chOff x="1140644" y="390620"/>
            <a:chExt cx="10784261" cy="2937042"/>
          </a:xfrm>
        </p:grpSpPr>
        <p:grpSp>
          <p:nvGrpSpPr>
            <p:cNvPr id="10" name="Group 9"/>
            <p:cNvGrpSpPr/>
            <p:nvPr/>
          </p:nvGrpSpPr>
          <p:grpSpPr>
            <a:xfrm>
              <a:off x="1140644" y="390620"/>
              <a:ext cx="10784261" cy="2937042"/>
              <a:chOff x="-1729818" y="2850980"/>
              <a:chExt cx="10784261" cy="2937042"/>
            </a:xfrm>
          </p:grpSpPr>
          <p:sp>
            <p:nvSpPr>
              <p:cNvPr id="11" name="Line Callout 1 10"/>
              <p:cNvSpPr/>
              <p:nvPr/>
            </p:nvSpPr>
            <p:spPr>
              <a:xfrm>
                <a:off x="3605753" y="5618339"/>
                <a:ext cx="5448690" cy="169683"/>
              </a:xfrm>
              <a:prstGeom prst="borderCallout1">
                <a:avLst>
                  <a:gd name="adj1" fmla="val -3472"/>
                  <a:gd name="adj2" fmla="val 46394"/>
                  <a:gd name="adj3" fmla="val -1300653"/>
                  <a:gd name="adj4" fmla="val 7369"/>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1729818" y="2850980"/>
                <a:ext cx="5740924" cy="1169551"/>
              </a:xfrm>
              <a:prstGeom prst="rect">
                <a:avLst/>
              </a:prstGeom>
              <a:noFill/>
              <a:ln w="19050">
                <a:solidFill>
                  <a:srgbClr val="0070C0"/>
                </a:solidFill>
              </a:ln>
            </p:spPr>
            <p:txBody>
              <a:bodyPr wrap="square" rtlCol="0">
                <a:spAutoFit/>
              </a:bodyPr>
              <a:lstStyle/>
              <a:p>
                <a:r>
                  <a:rPr lang="en-CA" sz="1400" b="1" dirty="0"/>
                  <a:t>Formula Bar </a:t>
                </a:r>
                <a:r>
                  <a:rPr lang="en-CA" sz="1400" dirty="0"/>
                  <a:t>–  The         button pulls up a Functions dialog box.</a:t>
                </a:r>
              </a:p>
              <a:p>
                <a:endParaRPr lang="en-CA" sz="1400" dirty="0"/>
              </a:p>
              <a:p>
                <a:r>
                  <a:rPr lang="en-CA" sz="1400" dirty="0"/>
                  <a:t>The rest of the bar is where the contents of the cell are displayed.</a:t>
                </a:r>
              </a:p>
              <a:p>
                <a:endParaRPr lang="en-CA" sz="1400" dirty="0"/>
              </a:p>
              <a:p>
                <a:r>
                  <a:rPr lang="en-CA" sz="1400" dirty="0"/>
                  <a:t>You can edit the cell contents from this bar or from the cell itself.</a:t>
                </a:r>
              </a:p>
            </p:txBody>
          </p:sp>
        </p:gr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8210" y="439514"/>
              <a:ext cx="219106" cy="209579"/>
            </a:xfrm>
            <a:prstGeom prst="rect">
              <a:avLst/>
            </a:prstGeom>
          </p:spPr>
        </p:pic>
      </p:grpSp>
    </p:spTree>
    <p:extLst>
      <p:ext uri="{BB962C8B-B14F-4D97-AF65-F5344CB8AC3E}">
        <p14:creationId xmlns:p14="http://schemas.microsoft.com/office/powerpoint/2010/main" val="48479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6" grpId="0" animBg="1"/>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0410" y="1285996"/>
            <a:ext cx="6633350" cy="4255852"/>
          </a:xfrm>
          <a:prstGeom prst="rect">
            <a:avLst/>
          </a:prstGeom>
        </p:spPr>
      </p:pic>
      <p:sp>
        <p:nvSpPr>
          <p:cNvPr id="35" name="Rounded Rectangle 34"/>
          <p:cNvSpPr/>
          <p:nvPr/>
        </p:nvSpPr>
        <p:spPr>
          <a:xfrm>
            <a:off x="154066" y="5230763"/>
            <a:ext cx="4983542" cy="31108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154066" y="5650140"/>
            <a:ext cx="4983542" cy="31108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154066" y="6080241"/>
            <a:ext cx="4983542" cy="31108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8" name="Group 27"/>
          <p:cNvGrpSpPr/>
          <p:nvPr/>
        </p:nvGrpSpPr>
        <p:grpSpPr>
          <a:xfrm>
            <a:off x="84841" y="4798243"/>
            <a:ext cx="11849493" cy="1815882"/>
            <a:chOff x="84841" y="4798243"/>
            <a:chExt cx="11849493" cy="1815882"/>
          </a:xfrm>
        </p:grpSpPr>
        <p:grpSp>
          <p:nvGrpSpPr>
            <p:cNvPr id="24" name="Group 23"/>
            <p:cNvGrpSpPr/>
            <p:nvPr/>
          </p:nvGrpSpPr>
          <p:grpSpPr>
            <a:xfrm>
              <a:off x="84841" y="4798243"/>
              <a:ext cx="11849493" cy="1815882"/>
              <a:chOff x="84841" y="4798243"/>
              <a:chExt cx="11849493" cy="1815882"/>
            </a:xfrm>
          </p:grpSpPr>
          <p:sp>
            <p:nvSpPr>
              <p:cNvPr id="19" name="TextBox 18"/>
              <p:cNvSpPr txBox="1"/>
              <p:nvPr/>
            </p:nvSpPr>
            <p:spPr>
              <a:xfrm>
                <a:off x="84841" y="4798243"/>
                <a:ext cx="5128182" cy="1815882"/>
              </a:xfrm>
              <a:prstGeom prst="rect">
                <a:avLst/>
              </a:prstGeom>
              <a:noFill/>
              <a:ln w="19050">
                <a:solidFill>
                  <a:srgbClr val="00B050"/>
                </a:solidFill>
              </a:ln>
            </p:spPr>
            <p:txBody>
              <a:bodyPr wrap="square" rtlCol="0">
                <a:spAutoFit/>
              </a:bodyPr>
              <a:lstStyle/>
              <a:p>
                <a:r>
                  <a:rPr lang="en-CA" sz="1400" b="1" dirty="0"/>
                  <a:t>Status Bar</a:t>
                </a:r>
              </a:p>
              <a:p>
                <a:endParaRPr lang="en-CA" sz="1400" dirty="0"/>
              </a:p>
              <a:p>
                <a:r>
                  <a:rPr lang="en-CA" sz="1400" dirty="0"/>
                  <a:t>       Normal View Icon</a:t>
                </a:r>
              </a:p>
              <a:p>
                <a:endParaRPr lang="en-CA" sz="1400" dirty="0"/>
              </a:p>
              <a:p>
                <a:r>
                  <a:rPr lang="en-CA" sz="1400" dirty="0"/>
                  <a:t>       Page Layout View Icon</a:t>
                </a:r>
              </a:p>
              <a:p>
                <a:endParaRPr lang="en-CA" sz="1400" dirty="0"/>
              </a:p>
              <a:p>
                <a:r>
                  <a:rPr lang="en-CA" sz="1400" dirty="0"/>
                  <a:t>       Page Break Preview</a:t>
                </a:r>
              </a:p>
              <a:p>
                <a:endParaRPr lang="en-CA" sz="1400" dirty="0"/>
              </a:p>
            </p:txBody>
          </p:sp>
          <p:sp>
            <p:nvSpPr>
              <p:cNvPr id="18" name="Line Callout 1 17"/>
              <p:cNvSpPr/>
              <p:nvPr/>
            </p:nvSpPr>
            <p:spPr>
              <a:xfrm>
                <a:off x="5337130" y="5373280"/>
                <a:ext cx="6597204" cy="141401"/>
              </a:xfrm>
              <a:prstGeom prst="borderCallout1">
                <a:avLst>
                  <a:gd name="adj1" fmla="val 98750"/>
                  <a:gd name="adj2" fmla="val 50252"/>
                  <a:gd name="adj3" fmla="val 325835"/>
                  <a:gd name="adj4" fmla="val 46115"/>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01" y="5079895"/>
                <a:ext cx="5041461" cy="117866"/>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774" y="5273253"/>
                <a:ext cx="200053" cy="200053"/>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417" y="5705657"/>
                <a:ext cx="190527" cy="200053"/>
              </a:xfrm>
              <a:prstGeom prst="rect">
                <a:avLst/>
              </a:prstGeom>
              <a:ln w="12700">
                <a:solidFill>
                  <a:schemeClr val="bg1">
                    <a:lumMod val="65000"/>
                  </a:schemeClr>
                </a:solidFill>
              </a:ln>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516" y="6140521"/>
                <a:ext cx="181000" cy="190527"/>
              </a:xfrm>
              <a:prstGeom prst="rect">
                <a:avLst/>
              </a:prstGeom>
              <a:ln w="12700">
                <a:solidFill>
                  <a:schemeClr val="bg1">
                    <a:lumMod val="65000"/>
                  </a:schemeClr>
                </a:solidFill>
              </a:ln>
            </p:spPr>
          </p:pic>
        </p:grpSp>
        <p:grpSp>
          <p:nvGrpSpPr>
            <p:cNvPr id="27" name="Group 26"/>
            <p:cNvGrpSpPr/>
            <p:nvPr/>
          </p:nvGrpSpPr>
          <p:grpSpPr>
            <a:xfrm>
              <a:off x="5209084" y="5825370"/>
              <a:ext cx="6606629" cy="523220"/>
              <a:chOff x="5350489" y="5683970"/>
              <a:chExt cx="6606629" cy="523220"/>
            </a:xfrm>
          </p:grpSpPr>
          <p:sp>
            <p:nvSpPr>
              <p:cNvPr id="26" name="TextBox 25"/>
              <p:cNvSpPr txBox="1"/>
              <p:nvPr/>
            </p:nvSpPr>
            <p:spPr>
              <a:xfrm>
                <a:off x="5350489" y="5683970"/>
                <a:ext cx="6606629" cy="523220"/>
              </a:xfrm>
              <a:prstGeom prst="rect">
                <a:avLst/>
              </a:prstGeom>
              <a:noFill/>
              <a:ln w="19050">
                <a:solidFill>
                  <a:srgbClr val="00B050"/>
                </a:solidFill>
              </a:ln>
            </p:spPr>
            <p:txBody>
              <a:bodyPr wrap="square" rtlCol="0">
                <a:spAutoFit/>
              </a:bodyPr>
              <a:lstStyle/>
              <a:p>
                <a:r>
                  <a:rPr lang="en-CA" sz="1400" dirty="0"/>
                  <a:t>                                              The zoom bar increases or decreases the spreadsheet view but does not change how it will be printed.  This magnification is just for the screen only.</a:t>
                </a:r>
              </a:p>
            </p:txBody>
          </p:sp>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03549" y="5745328"/>
                <a:ext cx="1724266" cy="209579"/>
              </a:xfrm>
              <a:prstGeom prst="rect">
                <a:avLst/>
              </a:prstGeom>
              <a:ln>
                <a:solidFill>
                  <a:schemeClr val="bg1">
                    <a:lumMod val="65000"/>
                  </a:schemeClr>
                </a:solidFill>
              </a:ln>
            </p:spPr>
          </p:pic>
        </p:grpSp>
      </p:grpSp>
      <p:sp>
        <p:nvSpPr>
          <p:cNvPr id="2" name="Rounded Rectangle 1"/>
          <p:cNvSpPr/>
          <p:nvPr/>
        </p:nvSpPr>
        <p:spPr>
          <a:xfrm>
            <a:off x="154066" y="518474"/>
            <a:ext cx="4983542" cy="31108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154066" y="934985"/>
            <a:ext cx="4983542" cy="31108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154066" y="1351496"/>
            <a:ext cx="4983542" cy="31108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154066" y="1789474"/>
            <a:ext cx="4983542" cy="4996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154066" y="2879493"/>
            <a:ext cx="4983542" cy="74040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154066" y="3777759"/>
            <a:ext cx="4983542" cy="85824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154066" y="2456224"/>
            <a:ext cx="4983542" cy="2859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6655323" y="277000"/>
            <a:ext cx="3996963"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Screens Layout – Blank Workbook</a:t>
            </a:r>
          </a:p>
        </p:txBody>
      </p:sp>
      <p:grpSp>
        <p:nvGrpSpPr>
          <p:cNvPr id="17" name="Group 16"/>
          <p:cNvGrpSpPr/>
          <p:nvPr/>
        </p:nvGrpSpPr>
        <p:grpSpPr>
          <a:xfrm>
            <a:off x="84841" y="94271"/>
            <a:ext cx="11832198" cy="5269582"/>
            <a:chOff x="84841" y="94271"/>
            <a:chExt cx="11832198" cy="5269582"/>
          </a:xfrm>
        </p:grpSpPr>
        <p:sp>
          <p:nvSpPr>
            <p:cNvPr id="10" name="Line Callout 1 9"/>
            <p:cNvSpPr/>
            <p:nvPr/>
          </p:nvSpPr>
          <p:spPr>
            <a:xfrm>
              <a:off x="5337130" y="5250731"/>
              <a:ext cx="6579909" cy="113122"/>
            </a:xfrm>
            <a:prstGeom prst="borderCallout1">
              <a:avLst>
                <a:gd name="adj1" fmla="val -9985"/>
                <a:gd name="adj2" fmla="val 49956"/>
                <a:gd name="adj3" fmla="val -2855308"/>
                <a:gd name="adj4" fmla="val -180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84841" y="94271"/>
              <a:ext cx="5128182" cy="4616648"/>
            </a:xfrm>
            <a:prstGeom prst="rect">
              <a:avLst/>
            </a:prstGeom>
            <a:noFill/>
            <a:ln w="19050">
              <a:solidFill>
                <a:srgbClr val="FF0000"/>
              </a:solidFill>
            </a:ln>
          </p:spPr>
          <p:txBody>
            <a:bodyPr wrap="square" rtlCol="0">
              <a:spAutoFit/>
            </a:bodyPr>
            <a:lstStyle/>
            <a:p>
              <a:r>
                <a:rPr lang="en-CA" sz="1400" dirty="0"/>
                <a:t>The bar along the bottom of the workbook contains:</a:t>
              </a:r>
            </a:p>
            <a:p>
              <a:endParaRPr lang="en-CA" sz="1400" dirty="0"/>
            </a:p>
            <a:p>
              <a:r>
                <a:rPr lang="en-CA" sz="1400" dirty="0"/>
                <a:t>                   Spreadsheet navigation arrows</a:t>
              </a:r>
            </a:p>
            <a:p>
              <a:endParaRPr lang="en-CA" sz="1400" dirty="0"/>
            </a:p>
            <a:p>
              <a:r>
                <a:rPr lang="en-CA" sz="1400" dirty="0"/>
                <a:t>                                               Spreadsheet tabs</a:t>
              </a:r>
            </a:p>
            <a:p>
              <a:endParaRPr lang="en-CA" sz="1400" dirty="0"/>
            </a:p>
            <a:p>
              <a:r>
                <a:rPr lang="en-CA" sz="1400" dirty="0"/>
                <a:t>               Create new spreadsheet button</a:t>
              </a:r>
            </a:p>
            <a:p>
              <a:endParaRPr lang="en-CA" sz="1400" dirty="0"/>
            </a:p>
            <a:p>
              <a:endParaRPr lang="en-CA" sz="1400" dirty="0"/>
            </a:p>
            <a:p>
              <a:r>
                <a:rPr lang="en-CA" sz="1400" dirty="0"/>
                <a:t>Horizontal scroll bar</a:t>
              </a:r>
            </a:p>
            <a:p>
              <a:endParaRPr lang="en-CA" sz="1400" dirty="0"/>
            </a:p>
            <a:p>
              <a:r>
                <a:rPr lang="en-CA" sz="1400" dirty="0"/>
                <a:t>      Resize handle / Split screen handle</a:t>
              </a:r>
            </a:p>
            <a:p>
              <a:endParaRPr lang="en-CA" sz="1400" dirty="0"/>
            </a:p>
            <a:p>
              <a:pPr marL="285750" indent="-285750">
                <a:buFont typeface="Wingdings" panose="05000000000000000000" pitchFamily="2" charset="2"/>
                <a:buChar char="Ø"/>
              </a:pPr>
              <a:r>
                <a:rPr lang="en-CA" sz="1400" dirty="0"/>
                <a:t>The one on the left side of the horizontal scroll bar (the resize handle) increases or decreases the size of the horizontal scroll bar, and conversely the room for spreadsheet tabs.</a:t>
              </a:r>
            </a:p>
            <a:p>
              <a:pPr marL="285750" indent="-285750">
                <a:buFont typeface="Wingdings" panose="05000000000000000000" pitchFamily="2" charset="2"/>
                <a:buChar char="Ø"/>
              </a:pPr>
              <a:endParaRPr lang="en-CA" sz="1400" dirty="0"/>
            </a:p>
            <a:p>
              <a:pPr marL="285750" indent="-285750">
                <a:buFont typeface="Wingdings" panose="05000000000000000000" pitchFamily="2" charset="2"/>
                <a:buChar char="Ø"/>
              </a:pPr>
              <a:r>
                <a:rPr lang="en-CA" sz="1400" dirty="0"/>
                <a:t>The one on the right side of the horizontal scroll bar (the split screen handle) splits the screen, the same workbook, into two panels so you can compare different parts of the same workbook.</a:t>
              </a: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5825" y="600166"/>
              <a:ext cx="627859" cy="152421"/>
            </a:xfrm>
            <a:prstGeom prst="rect">
              <a:avLst/>
            </a:prstGeom>
            <a:ln w="6350">
              <a:solidFill>
                <a:schemeClr val="bg1">
                  <a:lumMod val="65000"/>
                </a:schemeClr>
              </a:solidFill>
            </a:ln>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5825" y="1019609"/>
              <a:ext cx="1773950" cy="161948"/>
            </a:xfrm>
            <a:prstGeom prst="rect">
              <a:avLst/>
            </a:prstGeom>
            <a:ln w="12700">
              <a:solidFill>
                <a:schemeClr val="bg1">
                  <a:lumMod val="65000"/>
                </a:schemeClr>
              </a:solidFill>
            </a:ln>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5825" y="1433099"/>
              <a:ext cx="438504" cy="181000"/>
            </a:xfrm>
            <a:prstGeom prst="rect">
              <a:avLst/>
            </a:prstGeom>
            <a:ln w="12700">
              <a:solidFill>
                <a:schemeClr val="bg1">
                  <a:lumMod val="65000"/>
                </a:schemeClr>
              </a:solidFill>
            </a:ln>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5825" y="1865641"/>
              <a:ext cx="3717321" cy="171474"/>
            </a:xfrm>
            <a:prstGeom prst="rect">
              <a:avLst/>
            </a:prstGeom>
            <a:ln w="12700">
              <a:solidFill>
                <a:schemeClr val="bg1">
                  <a:lumMod val="65000"/>
                </a:schemeClr>
              </a:solidFill>
            </a:ln>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4678" y="2523957"/>
              <a:ext cx="129558" cy="171474"/>
            </a:xfrm>
            <a:prstGeom prst="rect">
              <a:avLst/>
            </a:prstGeom>
            <a:ln w="12700">
              <a:solidFill>
                <a:schemeClr val="bg1">
                  <a:lumMod val="65000"/>
                </a:schemeClr>
              </a:solidFill>
            </a:ln>
          </p:spPr>
        </p:pic>
      </p:grpSp>
    </p:spTree>
    <p:extLst>
      <p:ext uri="{BB962C8B-B14F-4D97-AF65-F5344CB8AC3E}">
        <p14:creationId xmlns:p14="http://schemas.microsoft.com/office/powerpoint/2010/main" val="370133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500" fill="hold"/>
                                        <p:tgtEl>
                                          <p:spTgt spid="29"/>
                                        </p:tgtEl>
                                        <p:attrNameLst>
                                          <p:attrName>ppt_w</p:attrName>
                                        </p:attrNameLst>
                                      </p:cBhvr>
                                      <p:tavLst>
                                        <p:tav tm="0">
                                          <p:val>
                                            <p:fltVal val="0"/>
                                          </p:val>
                                        </p:tav>
                                        <p:tav tm="100000">
                                          <p:val>
                                            <p:strVal val="#ppt_w"/>
                                          </p:val>
                                        </p:tav>
                                      </p:tavLst>
                                    </p:anim>
                                    <p:anim calcmode="lin" valueType="num">
                                      <p:cBhvr>
                                        <p:cTn id="23" dur="500" fill="hold"/>
                                        <p:tgtEl>
                                          <p:spTgt spid="29"/>
                                        </p:tgtEl>
                                        <p:attrNameLst>
                                          <p:attrName>ppt_h</p:attrName>
                                        </p:attrNameLst>
                                      </p:cBhvr>
                                      <p:tavLst>
                                        <p:tav tm="0">
                                          <p:val>
                                            <p:fltVal val="0"/>
                                          </p:val>
                                        </p:tav>
                                        <p:tav tm="100000">
                                          <p:val>
                                            <p:strVal val="#ppt_h"/>
                                          </p:val>
                                        </p:tav>
                                      </p:tavLst>
                                    </p:anim>
                                    <p:animEffect transition="in" filter="fad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p:cTn id="29" dur="500" fill="hold"/>
                                        <p:tgtEl>
                                          <p:spTgt spid="30"/>
                                        </p:tgtEl>
                                        <p:attrNameLst>
                                          <p:attrName>ppt_w</p:attrName>
                                        </p:attrNameLst>
                                      </p:cBhvr>
                                      <p:tavLst>
                                        <p:tav tm="0">
                                          <p:val>
                                            <p:fltVal val="0"/>
                                          </p:val>
                                        </p:tav>
                                        <p:tav tm="100000">
                                          <p:val>
                                            <p:strVal val="#ppt_w"/>
                                          </p:val>
                                        </p:tav>
                                      </p:tavLst>
                                    </p:anim>
                                    <p:anim calcmode="lin" valueType="num">
                                      <p:cBhvr>
                                        <p:cTn id="30" dur="500" fill="hold"/>
                                        <p:tgtEl>
                                          <p:spTgt spid="30"/>
                                        </p:tgtEl>
                                        <p:attrNameLst>
                                          <p:attrName>ppt_h</p:attrName>
                                        </p:attrNameLst>
                                      </p:cBhvr>
                                      <p:tavLst>
                                        <p:tav tm="0">
                                          <p:val>
                                            <p:fltVal val="0"/>
                                          </p:val>
                                        </p:tav>
                                        <p:tav tm="100000">
                                          <p:val>
                                            <p:strVal val="#ppt_h"/>
                                          </p:val>
                                        </p:tav>
                                      </p:tavLst>
                                    </p:anim>
                                    <p:animEffect transition="in" filter="fade">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500" fill="hold"/>
                                        <p:tgtEl>
                                          <p:spTgt spid="31"/>
                                        </p:tgtEl>
                                        <p:attrNameLst>
                                          <p:attrName>ppt_w</p:attrName>
                                        </p:attrNameLst>
                                      </p:cBhvr>
                                      <p:tavLst>
                                        <p:tav tm="0">
                                          <p:val>
                                            <p:fltVal val="0"/>
                                          </p:val>
                                        </p:tav>
                                        <p:tav tm="100000">
                                          <p:val>
                                            <p:strVal val="#ppt_w"/>
                                          </p:val>
                                        </p:tav>
                                      </p:tavLst>
                                    </p:anim>
                                    <p:anim calcmode="lin" valueType="num">
                                      <p:cBhvr>
                                        <p:cTn id="37" dur="500" fill="hold"/>
                                        <p:tgtEl>
                                          <p:spTgt spid="31"/>
                                        </p:tgtEl>
                                        <p:attrNameLst>
                                          <p:attrName>ppt_h</p:attrName>
                                        </p:attrNameLst>
                                      </p:cBhvr>
                                      <p:tavLst>
                                        <p:tav tm="0">
                                          <p:val>
                                            <p:fltVal val="0"/>
                                          </p:val>
                                        </p:tav>
                                        <p:tav tm="100000">
                                          <p:val>
                                            <p:strVal val="#ppt_h"/>
                                          </p:val>
                                        </p:tav>
                                      </p:tavLst>
                                    </p:anim>
                                    <p:animEffect transition="in" filter="fade">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fltVal val="0"/>
                                          </p:val>
                                        </p:tav>
                                        <p:tav tm="100000">
                                          <p:val>
                                            <p:strVal val="#ppt_h"/>
                                          </p:val>
                                        </p:tav>
                                      </p:tavLst>
                                    </p:anim>
                                    <p:animEffect transition="in" filter="fade">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p:cTn id="50" dur="500" fill="hold"/>
                                        <p:tgtEl>
                                          <p:spTgt spid="32"/>
                                        </p:tgtEl>
                                        <p:attrNameLst>
                                          <p:attrName>ppt_w</p:attrName>
                                        </p:attrNameLst>
                                      </p:cBhvr>
                                      <p:tavLst>
                                        <p:tav tm="0">
                                          <p:val>
                                            <p:fltVal val="0"/>
                                          </p:val>
                                        </p:tav>
                                        <p:tav tm="100000">
                                          <p:val>
                                            <p:strVal val="#ppt_w"/>
                                          </p:val>
                                        </p:tav>
                                      </p:tavLst>
                                    </p:anim>
                                    <p:anim calcmode="lin" valueType="num">
                                      <p:cBhvr>
                                        <p:cTn id="51" dur="500" fill="hold"/>
                                        <p:tgtEl>
                                          <p:spTgt spid="32"/>
                                        </p:tgtEl>
                                        <p:attrNameLst>
                                          <p:attrName>ppt_h</p:attrName>
                                        </p:attrNameLst>
                                      </p:cBhvr>
                                      <p:tavLst>
                                        <p:tav tm="0">
                                          <p:val>
                                            <p:fltVal val="0"/>
                                          </p:val>
                                        </p:tav>
                                        <p:tav tm="100000">
                                          <p:val>
                                            <p:strVal val="#ppt_h"/>
                                          </p:val>
                                        </p:tav>
                                      </p:tavLst>
                                    </p:anim>
                                    <p:animEffect transition="in" filter="fade">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p:cTn id="57" dur="500" fill="hold"/>
                                        <p:tgtEl>
                                          <p:spTgt spid="33"/>
                                        </p:tgtEl>
                                        <p:attrNameLst>
                                          <p:attrName>ppt_w</p:attrName>
                                        </p:attrNameLst>
                                      </p:cBhvr>
                                      <p:tavLst>
                                        <p:tav tm="0">
                                          <p:val>
                                            <p:fltVal val="0"/>
                                          </p:val>
                                        </p:tav>
                                        <p:tav tm="100000">
                                          <p:val>
                                            <p:strVal val="#ppt_w"/>
                                          </p:val>
                                        </p:tav>
                                      </p:tavLst>
                                    </p:anim>
                                    <p:anim calcmode="lin" valueType="num">
                                      <p:cBhvr>
                                        <p:cTn id="58" dur="500" fill="hold"/>
                                        <p:tgtEl>
                                          <p:spTgt spid="33"/>
                                        </p:tgtEl>
                                        <p:attrNameLst>
                                          <p:attrName>ppt_h</p:attrName>
                                        </p:attrNameLst>
                                      </p:cBhvr>
                                      <p:tavLst>
                                        <p:tav tm="0">
                                          <p:val>
                                            <p:fltVal val="0"/>
                                          </p:val>
                                        </p:tav>
                                        <p:tav tm="100000">
                                          <p:val>
                                            <p:strVal val="#ppt_h"/>
                                          </p:val>
                                        </p:tav>
                                      </p:tavLst>
                                    </p:anim>
                                    <p:animEffect transition="in" filter="fade">
                                      <p:cBhvr>
                                        <p:cTn id="59" dur="500"/>
                                        <p:tgtEl>
                                          <p:spTgt spid="33"/>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p:cTn id="64" dur="1000" fill="hold"/>
                                        <p:tgtEl>
                                          <p:spTgt spid="28"/>
                                        </p:tgtEl>
                                        <p:attrNameLst>
                                          <p:attrName>ppt_w</p:attrName>
                                        </p:attrNameLst>
                                      </p:cBhvr>
                                      <p:tavLst>
                                        <p:tav tm="0">
                                          <p:val>
                                            <p:fltVal val="0"/>
                                          </p:val>
                                        </p:tav>
                                        <p:tav tm="100000">
                                          <p:val>
                                            <p:strVal val="#ppt_w"/>
                                          </p:val>
                                        </p:tav>
                                      </p:tavLst>
                                    </p:anim>
                                    <p:anim calcmode="lin" valueType="num">
                                      <p:cBhvr>
                                        <p:cTn id="65" dur="1000" fill="hold"/>
                                        <p:tgtEl>
                                          <p:spTgt spid="28"/>
                                        </p:tgtEl>
                                        <p:attrNameLst>
                                          <p:attrName>ppt_h</p:attrName>
                                        </p:attrNameLst>
                                      </p:cBhvr>
                                      <p:tavLst>
                                        <p:tav tm="0">
                                          <p:val>
                                            <p:fltVal val="0"/>
                                          </p:val>
                                        </p:tav>
                                        <p:tav tm="100000">
                                          <p:val>
                                            <p:strVal val="#ppt_h"/>
                                          </p:val>
                                        </p:tav>
                                      </p:tavLst>
                                    </p:anim>
                                    <p:anim calcmode="lin" valueType="num">
                                      <p:cBhvr>
                                        <p:cTn id="66" dur="1000" fill="hold"/>
                                        <p:tgtEl>
                                          <p:spTgt spid="28"/>
                                        </p:tgtEl>
                                        <p:attrNameLst>
                                          <p:attrName>style.rotation</p:attrName>
                                        </p:attrNameLst>
                                      </p:cBhvr>
                                      <p:tavLst>
                                        <p:tav tm="0">
                                          <p:val>
                                            <p:fltVal val="90"/>
                                          </p:val>
                                        </p:tav>
                                        <p:tav tm="100000">
                                          <p:val>
                                            <p:fltVal val="0"/>
                                          </p:val>
                                        </p:tav>
                                      </p:tavLst>
                                    </p:anim>
                                    <p:animEffect transition="in" filter="fade">
                                      <p:cBhvr>
                                        <p:cTn id="67" dur="10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 calcmode="lin" valueType="num">
                                      <p:cBhvr>
                                        <p:cTn id="72" dur="500" fill="hold"/>
                                        <p:tgtEl>
                                          <p:spTgt spid="35"/>
                                        </p:tgtEl>
                                        <p:attrNameLst>
                                          <p:attrName>ppt_w</p:attrName>
                                        </p:attrNameLst>
                                      </p:cBhvr>
                                      <p:tavLst>
                                        <p:tav tm="0">
                                          <p:val>
                                            <p:fltVal val="0"/>
                                          </p:val>
                                        </p:tav>
                                        <p:tav tm="100000">
                                          <p:val>
                                            <p:strVal val="#ppt_w"/>
                                          </p:val>
                                        </p:tav>
                                      </p:tavLst>
                                    </p:anim>
                                    <p:anim calcmode="lin" valueType="num">
                                      <p:cBhvr>
                                        <p:cTn id="73" dur="500" fill="hold"/>
                                        <p:tgtEl>
                                          <p:spTgt spid="35"/>
                                        </p:tgtEl>
                                        <p:attrNameLst>
                                          <p:attrName>ppt_h</p:attrName>
                                        </p:attrNameLst>
                                      </p:cBhvr>
                                      <p:tavLst>
                                        <p:tav tm="0">
                                          <p:val>
                                            <p:fltVal val="0"/>
                                          </p:val>
                                        </p:tav>
                                        <p:tav tm="100000">
                                          <p:val>
                                            <p:strVal val="#ppt_h"/>
                                          </p:val>
                                        </p:tav>
                                      </p:tavLst>
                                    </p:anim>
                                    <p:animEffect transition="in" filter="fade">
                                      <p:cBhvr>
                                        <p:cTn id="74" dur="500"/>
                                        <p:tgtEl>
                                          <p:spTgt spid="35"/>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7"/>
                                        </p:tgtEl>
                                        <p:attrNameLst>
                                          <p:attrName>style.visibility</p:attrName>
                                        </p:attrNameLst>
                                      </p:cBhvr>
                                      <p:to>
                                        <p:strVal val="visible"/>
                                      </p:to>
                                    </p:set>
                                    <p:anim calcmode="lin" valueType="num">
                                      <p:cBhvr>
                                        <p:cTn id="86" dur="500" fill="hold"/>
                                        <p:tgtEl>
                                          <p:spTgt spid="37"/>
                                        </p:tgtEl>
                                        <p:attrNameLst>
                                          <p:attrName>ppt_w</p:attrName>
                                        </p:attrNameLst>
                                      </p:cBhvr>
                                      <p:tavLst>
                                        <p:tav tm="0">
                                          <p:val>
                                            <p:fltVal val="0"/>
                                          </p:val>
                                        </p:tav>
                                        <p:tav tm="100000">
                                          <p:val>
                                            <p:strVal val="#ppt_w"/>
                                          </p:val>
                                        </p:tav>
                                      </p:tavLst>
                                    </p:anim>
                                    <p:anim calcmode="lin" valueType="num">
                                      <p:cBhvr>
                                        <p:cTn id="87" dur="500" fill="hold"/>
                                        <p:tgtEl>
                                          <p:spTgt spid="37"/>
                                        </p:tgtEl>
                                        <p:attrNameLst>
                                          <p:attrName>ppt_h</p:attrName>
                                        </p:attrNameLst>
                                      </p:cBhvr>
                                      <p:tavLst>
                                        <p:tav tm="0">
                                          <p:val>
                                            <p:fltVal val="0"/>
                                          </p:val>
                                        </p:tav>
                                        <p:tav tm="100000">
                                          <p:val>
                                            <p:strVal val="#ppt_h"/>
                                          </p:val>
                                        </p:tav>
                                      </p:tavLst>
                                    </p:anim>
                                    <p:animEffect transition="in" filter="fade">
                                      <p:cBhvr>
                                        <p:cTn id="8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2" grpId="0" animBg="1"/>
      <p:bldP spid="29" grpId="0" animBg="1"/>
      <p:bldP spid="30" grpId="0" animBg="1"/>
      <p:bldP spid="31" grpId="0" animBg="1"/>
      <p:bldP spid="32" grpId="0" animBg="1"/>
      <p:bldP spid="33" grpId="0" animBg="1"/>
      <p:bldP spid="3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4237" y="68025"/>
            <a:ext cx="2153449" cy="369332"/>
          </a:xfrm>
          <a:prstGeom prst="rect">
            <a:avLst/>
          </a:prstGeom>
          <a:solidFill>
            <a:schemeClr val="accent2"/>
          </a:solidFill>
          <a:effectLst>
            <a:softEdge rad="63500"/>
          </a:effectLst>
        </p:spPr>
        <p:txBody>
          <a:bodyPr wrap="square" rtlCol="0">
            <a:spAutoFit/>
          </a:bodyPr>
          <a:lstStyle/>
          <a:p>
            <a:pPr algn="ctr"/>
            <a:r>
              <a:rPr lang="en-CA" dirty="0"/>
              <a:t>Exercise One</a:t>
            </a:r>
          </a:p>
        </p:txBody>
      </p:sp>
      <p:sp>
        <p:nvSpPr>
          <p:cNvPr id="7" name="TextBox 6"/>
          <p:cNvSpPr txBox="1"/>
          <p:nvPr/>
        </p:nvSpPr>
        <p:spPr>
          <a:xfrm>
            <a:off x="3048000" y="199505"/>
            <a:ext cx="6844145" cy="830997"/>
          </a:xfrm>
          <a:prstGeom prst="rect">
            <a:avLst/>
          </a:prstGeom>
          <a:solidFill>
            <a:srgbClr val="00B050">
              <a:alpha val="40000"/>
            </a:srgbClr>
          </a:solidFill>
          <a:effectLst>
            <a:glow rad="139700">
              <a:schemeClr val="accent6">
                <a:satMod val="175000"/>
                <a:alpha val="40000"/>
              </a:schemeClr>
            </a:glow>
            <a:softEdge rad="63500"/>
          </a:effectLst>
        </p:spPr>
        <p:txBody>
          <a:bodyPr wrap="square" rtlCol="0">
            <a:spAutoFit/>
          </a:bodyPr>
          <a:lstStyle/>
          <a:p>
            <a:pPr algn="ctr"/>
            <a:r>
              <a:rPr lang="en-CA" dirty="0"/>
              <a:t>Working with the workbook</a:t>
            </a:r>
          </a:p>
          <a:p>
            <a:pPr algn="ctr"/>
            <a:endParaRPr lang="en-CA" sz="1600" dirty="0"/>
          </a:p>
          <a:p>
            <a:pPr algn="ctr"/>
            <a:r>
              <a:rPr lang="en-CA" sz="1400" dirty="0"/>
              <a:t>If you are using a computer in this course, then follow along with what I do.</a:t>
            </a:r>
          </a:p>
        </p:txBody>
      </p:sp>
      <p:sp>
        <p:nvSpPr>
          <p:cNvPr id="9" name="TextBox 8"/>
          <p:cNvSpPr txBox="1"/>
          <p:nvPr/>
        </p:nvSpPr>
        <p:spPr>
          <a:xfrm>
            <a:off x="229012" y="534435"/>
            <a:ext cx="2647538" cy="523220"/>
          </a:xfrm>
          <a:prstGeom prst="rect">
            <a:avLst/>
          </a:prstGeom>
          <a:noFill/>
          <a:ln>
            <a:solidFill>
              <a:srgbClr val="00B050"/>
            </a:solidFill>
          </a:ln>
          <a:effectLst>
            <a:glow rad="63500">
              <a:schemeClr val="accent6">
                <a:satMod val="175000"/>
                <a:alpha val="40000"/>
              </a:schemeClr>
            </a:glow>
          </a:effectLst>
        </p:spPr>
        <p:txBody>
          <a:bodyPr wrap="square" rtlCol="0">
            <a:spAutoFit/>
          </a:bodyPr>
          <a:lstStyle/>
          <a:p>
            <a:r>
              <a:rPr lang="en-CA" sz="1400" b="1" dirty="0"/>
              <a:t>Goal</a:t>
            </a:r>
            <a:r>
              <a:rPr lang="en-CA" sz="1400" dirty="0"/>
              <a:t>: Learn to navigate around in</a:t>
            </a:r>
          </a:p>
          <a:p>
            <a:r>
              <a:rPr lang="en-CA" sz="1400" dirty="0"/>
              <a:t>           a workbook and enter data.</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1311" y="1145207"/>
            <a:ext cx="7895414" cy="5657847"/>
          </a:xfrm>
          <a:prstGeom prst="rect">
            <a:avLst/>
          </a:prstGeom>
        </p:spPr>
      </p:pic>
      <p:sp>
        <p:nvSpPr>
          <p:cNvPr id="11" name="TextBox 10"/>
          <p:cNvSpPr txBox="1"/>
          <p:nvPr/>
        </p:nvSpPr>
        <p:spPr>
          <a:xfrm>
            <a:off x="314325" y="1304925"/>
            <a:ext cx="3505200" cy="338554"/>
          </a:xfrm>
          <a:prstGeom prst="rect">
            <a:avLst/>
          </a:prstGeom>
          <a:noFill/>
        </p:spPr>
        <p:txBody>
          <a:bodyPr wrap="square" rtlCol="0">
            <a:spAutoFit/>
          </a:bodyPr>
          <a:lstStyle/>
          <a:p>
            <a:r>
              <a:rPr lang="en-CA" sz="1600" b="1" dirty="0"/>
              <a:t>So now we have:</a:t>
            </a:r>
          </a:p>
        </p:txBody>
      </p:sp>
      <p:sp>
        <p:nvSpPr>
          <p:cNvPr id="12" name="TextBox 11"/>
          <p:cNvSpPr txBox="1"/>
          <p:nvPr/>
        </p:nvSpPr>
        <p:spPr>
          <a:xfrm>
            <a:off x="304800" y="1762125"/>
            <a:ext cx="3543300" cy="338554"/>
          </a:xfrm>
          <a:prstGeom prst="rect">
            <a:avLst/>
          </a:prstGeom>
          <a:noFill/>
        </p:spPr>
        <p:txBody>
          <a:bodyPr wrap="square" rtlCol="0">
            <a:spAutoFit/>
          </a:bodyPr>
          <a:lstStyle/>
          <a:p>
            <a:pPr marL="342900" indent="-342900">
              <a:buAutoNum type="arabicParenR"/>
            </a:pPr>
            <a:r>
              <a:rPr lang="en-CA" sz="1600" dirty="0"/>
              <a:t>Started Excel from the Start Menu.</a:t>
            </a:r>
          </a:p>
        </p:txBody>
      </p:sp>
      <p:sp>
        <p:nvSpPr>
          <p:cNvPr id="13" name="TextBox 12"/>
          <p:cNvSpPr txBox="1"/>
          <p:nvPr/>
        </p:nvSpPr>
        <p:spPr>
          <a:xfrm>
            <a:off x="323850" y="2257454"/>
            <a:ext cx="3505200" cy="584775"/>
          </a:xfrm>
          <a:prstGeom prst="rect">
            <a:avLst/>
          </a:prstGeom>
          <a:noFill/>
        </p:spPr>
        <p:txBody>
          <a:bodyPr wrap="square" rtlCol="0">
            <a:spAutoFit/>
          </a:bodyPr>
          <a:lstStyle/>
          <a:p>
            <a:pPr marL="342900" indent="-342900">
              <a:buFont typeface="+mj-lt"/>
              <a:buAutoNum type="arabicParenR" startAt="2"/>
            </a:pPr>
            <a:r>
              <a:rPr lang="en-CA" sz="1600" dirty="0"/>
              <a:t>Downloaded a workbook file from the NITHA server.</a:t>
            </a:r>
          </a:p>
        </p:txBody>
      </p:sp>
      <p:sp>
        <p:nvSpPr>
          <p:cNvPr id="14" name="TextBox 13"/>
          <p:cNvSpPr txBox="1"/>
          <p:nvPr/>
        </p:nvSpPr>
        <p:spPr>
          <a:xfrm>
            <a:off x="314325" y="3007042"/>
            <a:ext cx="3505200" cy="830997"/>
          </a:xfrm>
          <a:prstGeom prst="rect">
            <a:avLst/>
          </a:prstGeom>
          <a:noFill/>
        </p:spPr>
        <p:txBody>
          <a:bodyPr wrap="square" rtlCol="0">
            <a:spAutoFit/>
          </a:bodyPr>
          <a:lstStyle/>
          <a:p>
            <a:pPr marL="342900" indent="-342900">
              <a:buFont typeface="+mj-lt"/>
              <a:buAutoNum type="arabicParenR" startAt="3"/>
            </a:pPr>
            <a:r>
              <a:rPr lang="en-CA" sz="1600" dirty="0"/>
              <a:t>Opened that file in Excel by using Excel‘s Open dialog, not by double-clicking on the file.</a:t>
            </a:r>
            <a:endParaRPr lang="en-CA" dirty="0"/>
          </a:p>
        </p:txBody>
      </p:sp>
      <p:sp>
        <p:nvSpPr>
          <p:cNvPr id="15" name="Down Arrow 14"/>
          <p:cNvSpPr/>
          <p:nvPr/>
        </p:nvSpPr>
        <p:spPr>
          <a:xfrm>
            <a:off x="132539" y="3838039"/>
            <a:ext cx="3686986" cy="3019961"/>
          </a:xfrm>
          <a:prstGeom prst="downArrow">
            <a:avLst/>
          </a:prstGeom>
          <a:solidFill>
            <a:srgbClr val="00B050">
              <a:alpha val="20000"/>
            </a:srgb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CA" sz="1600" dirty="0">
                <a:solidFill>
                  <a:schemeClr val="tx1"/>
                </a:solidFill>
              </a:rPr>
              <a:t>Now let’s learn how to navigate around and to enter data in a workbook.</a:t>
            </a:r>
          </a:p>
        </p:txBody>
      </p:sp>
    </p:spTree>
    <p:extLst>
      <p:ext uri="{BB962C8B-B14F-4D97-AF65-F5344CB8AC3E}">
        <p14:creationId xmlns:p14="http://schemas.microsoft.com/office/powerpoint/2010/main" val="196510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80">
                                          <p:stCondLst>
                                            <p:cond delay="0"/>
                                          </p:stCondLst>
                                        </p:cTn>
                                        <p:tgtEl>
                                          <p:spTgt spid="15"/>
                                        </p:tgtEl>
                                      </p:cBhvr>
                                    </p:animEffect>
                                    <p:anim calcmode="lin" valueType="num">
                                      <p:cBhvr>
                                        <p:cTn id="2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4" dur="26">
                                          <p:stCondLst>
                                            <p:cond delay="650"/>
                                          </p:stCondLst>
                                        </p:cTn>
                                        <p:tgtEl>
                                          <p:spTgt spid="15"/>
                                        </p:tgtEl>
                                      </p:cBhvr>
                                      <p:to x="100000" y="60000"/>
                                    </p:animScale>
                                    <p:animScale>
                                      <p:cBhvr>
                                        <p:cTn id="35" dur="166" decel="50000">
                                          <p:stCondLst>
                                            <p:cond delay="676"/>
                                          </p:stCondLst>
                                        </p:cTn>
                                        <p:tgtEl>
                                          <p:spTgt spid="15"/>
                                        </p:tgtEl>
                                      </p:cBhvr>
                                      <p:to x="100000" y="100000"/>
                                    </p:animScale>
                                    <p:animScale>
                                      <p:cBhvr>
                                        <p:cTn id="36" dur="26">
                                          <p:stCondLst>
                                            <p:cond delay="1312"/>
                                          </p:stCondLst>
                                        </p:cTn>
                                        <p:tgtEl>
                                          <p:spTgt spid="15"/>
                                        </p:tgtEl>
                                      </p:cBhvr>
                                      <p:to x="100000" y="80000"/>
                                    </p:animScale>
                                    <p:animScale>
                                      <p:cBhvr>
                                        <p:cTn id="37" dur="166" decel="50000">
                                          <p:stCondLst>
                                            <p:cond delay="1338"/>
                                          </p:stCondLst>
                                        </p:cTn>
                                        <p:tgtEl>
                                          <p:spTgt spid="15"/>
                                        </p:tgtEl>
                                      </p:cBhvr>
                                      <p:to x="100000" y="100000"/>
                                    </p:animScale>
                                    <p:animScale>
                                      <p:cBhvr>
                                        <p:cTn id="38" dur="26">
                                          <p:stCondLst>
                                            <p:cond delay="1642"/>
                                          </p:stCondLst>
                                        </p:cTn>
                                        <p:tgtEl>
                                          <p:spTgt spid="15"/>
                                        </p:tgtEl>
                                      </p:cBhvr>
                                      <p:to x="100000" y="90000"/>
                                    </p:animScale>
                                    <p:animScale>
                                      <p:cBhvr>
                                        <p:cTn id="39" dur="166" decel="50000">
                                          <p:stCondLst>
                                            <p:cond delay="1668"/>
                                          </p:stCondLst>
                                        </p:cTn>
                                        <p:tgtEl>
                                          <p:spTgt spid="15"/>
                                        </p:tgtEl>
                                      </p:cBhvr>
                                      <p:to x="100000" y="100000"/>
                                    </p:animScale>
                                    <p:animScale>
                                      <p:cBhvr>
                                        <p:cTn id="40" dur="26">
                                          <p:stCondLst>
                                            <p:cond delay="1808"/>
                                          </p:stCondLst>
                                        </p:cTn>
                                        <p:tgtEl>
                                          <p:spTgt spid="15"/>
                                        </p:tgtEl>
                                      </p:cBhvr>
                                      <p:to x="100000" y="95000"/>
                                    </p:animScale>
                                    <p:animScale>
                                      <p:cBhvr>
                                        <p:cTn id="41"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238" y="68025"/>
            <a:ext cx="4276312"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Navigating the Spreadsheet &amp; Entering Data</a:t>
            </a:r>
          </a:p>
        </p:txBody>
      </p:sp>
      <p:sp>
        <p:nvSpPr>
          <p:cNvPr id="21" name="TextBox 20"/>
          <p:cNvSpPr txBox="1"/>
          <p:nvPr/>
        </p:nvSpPr>
        <p:spPr>
          <a:xfrm>
            <a:off x="133763" y="819441"/>
            <a:ext cx="2207979" cy="307777"/>
          </a:xfrm>
          <a:prstGeom prst="rect">
            <a:avLst/>
          </a:prstGeom>
          <a:solidFill>
            <a:schemeClr val="accent2">
              <a:alpha val="50000"/>
            </a:schemeClr>
          </a:solidFill>
          <a:effectLst>
            <a:softEdge rad="63500"/>
          </a:effectLst>
        </p:spPr>
        <p:txBody>
          <a:bodyPr wrap="square" rtlCol="0">
            <a:spAutoFit/>
          </a:bodyPr>
          <a:lstStyle/>
          <a:p>
            <a:r>
              <a:rPr lang="en-CA" sz="1400" dirty="0"/>
              <a:t>When </a:t>
            </a:r>
            <a:r>
              <a:rPr lang="en-CA" sz="1400" b="1" dirty="0"/>
              <a:t>not</a:t>
            </a:r>
            <a:r>
              <a:rPr lang="en-CA" sz="1400" dirty="0"/>
              <a:t> editing the cell …</a:t>
            </a:r>
          </a:p>
        </p:txBody>
      </p:sp>
      <p:sp>
        <p:nvSpPr>
          <p:cNvPr id="22" name="TextBox 21"/>
          <p:cNvSpPr txBox="1"/>
          <p:nvPr/>
        </p:nvSpPr>
        <p:spPr>
          <a:xfrm>
            <a:off x="6399509" y="819441"/>
            <a:ext cx="1942983" cy="307777"/>
          </a:xfrm>
          <a:prstGeom prst="rect">
            <a:avLst/>
          </a:prstGeom>
          <a:solidFill>
            <a:schemeClr val="accent2">
              <a:alpha val="50000"/>
            </a:schemeClr>
          </a:solidFill>
          <a:effectLst>
            <a:softEdge rad="63500"/>
          </a:effectLst>
        </p:spPr>
        <p:txBody>
          <a:bodyPr wrap="square" rtlCol="0">
            <a:spAutoFit/>
          </a:bodyPr>
          <a:lstStyle>
            <a:defPPr>
              <a:defRPr lang="en-US"/>
            </a:defPPr>
            <a:lvl1pPr>
              <a:defRPr sz="1400"/>
            </a:lvl1pPr>
          </a:lstStyle>
          <a:p>
            <a:r>
              <a:rPr lang="en-CA" dirty="0"/>
              <a:t>When editing the cell …</a:t>
            </a:r>
          </a:p>
        </p:txBody>
      </p:sp>
      <p:grpSp>
        <p:nvGrpSpPr>
          <p:cNvPr id="56" name="Group 55"/>
          <p:cNvGrpSpPr/>
          <p:nvPr/>
        </p:nvGrpSpPr>
        <p:grpSpPr>
          <a:xfrm>
            <a:off x="271119" y="1608943"/>
            <a:ext cx="10731984" cy="516807"/>
            <a:chOff x="271119" y="1608943"/>
            <a:chExt cx="10731984" cy="516807"/>
          </a:xfrm>
        </p:grpSpPr>
        <p:grpSp>
          <p:nvGrpSpPr>
            <p:cNvPr id="11" name="Group 10"/>
            <p:cNvGrpSpPr/>
            <p:nvPr/>
          </p:nvGrpSpPr>
          <p:grpSpPr>
            <a:xfrm>
              <a:off x="271119" y="1661206"/>
              <a:ext cx="3951261" cy="461666"/>
              <a:chOff x="1735164" y="1257299"/>
              <a:chExt cx="3951261" cy="461666"/>
            </a:xfrm>
          </p:grpSpPr>
          <p:sp>
            <p:nvSpPr>
              <p:cNvPr id="13" name="TextBox 12"/>
              <p:cNvSpPr txBox="1"/>
              <p:nvPr/>
            </p:nvSpPr>
            <p:spPr>
              <a:xfrm>
                <a:off x="2628900" y="1257300"/>
                <a:ext cx="3057525" cy="461665"/>
              </a:xfrm>
              <a:prstGeom prst="rect">
                <a:avLst/>
              </a:prstGeom>
              <a:noFill/>
              <a:ln w="19050">
                <a:noFill/>
              </a:ln>
            </p:spPr>
            <p:txBody>
              <a:bodyPr wrap="square" rtlCol="0">
                <a:spAutoFit/>
              </a:bodyPr>
              <a:lstStyle/>
              <a:p>
                <a:r>
                  <a:rPr lang="en-CA" sz="1200" dirty="0"/>
                  <a:t>Moves right across the screen (down the row)</a:t>
                </a:r>
              </a:p>
              <a:p>
                <a:r>
                  <a:rPr lang="en-CA" sz="1200" dirty="0"/>
                  <a:t>Moves left across the screen (up the row)</a:t>
                </a:r>
              </a:p>
            </p:txBody>
          </p:sp>
          <p:sp>
            <p:nvSpPr>
              <p:cNvPr id="14" name="TextBox 13"/>
              <p:cNvSpPr txBox="1"/>
              <p:nvPr/>
            </p:nvSpPr>
            <p:spPr>
              <a:xfrm>
                <a:off x="1735164" y="1257299"/>
                <a:ext cx="893736" cy="461665"/>
              </a:xfrm>
              <a:prstGeom prst="rect">
                <a:avLst/>
              </a:prstGeom>
              <a:noFill/>
              <a:ln w="19050">
                <a:noFill/>
              </a:ln>
            </p:spPr>
            <p:txBody>
              <a:bodyPr wrap="square" rtlCol="0">
                <a:spAutoFit/>
              </a:bodyPr>
              <a:lstStyle/>
              <a:p>
                <a:pPr algn="r"/>
                <a:r>
                  <a:rPr lang="en-CA" sz="1200" b="1" dirty="0"/>
                  <a:t>Tab</a:t>
                </a:r>
              </a:p>
              <a:p>
                <a:pPr algn="r"/>
                <a:r>
                  <a:rPr lang="en-CA" sz="1200" b="1" dirty="0"/>
                  <a:t>Shift-Tab</a:t>
                </a:r>
              </a:p>
            </p:txBody>
          </p:sp>
        </p:grpSp>
        <p:grpSp>
          <p:nvGrpSpPr>
            <p:cNvPr id="35" name="Group 34"/>
            <p:cNvGrpSpPr/>
            <p:nvPr/>
          </p:nvGrpSpPr>
          <p:grpSpPr>
            <a:xfrm>
              <a:off x="7056454" y="1664085"/>
              <a:ext cx="3946649" cy="461665"/>
              <a:chOff x="1055704" y="4530359"/>
              <a:chExt cx="3946649" cy="461665"/>
            </a:xfrm>
          </p:grpSpPr>
          <p:sp>
            <p:nvSpPr>
              <p:cNvPr id="28" name="TextBox 27"/>
              <p:cNvSpPr txBox="1"/>
              <p:nvPr/>
            </p:nvSpPr>
            <p:spPr>
              <a:xfrm>
                <a:off x="2000202" y="4530359"/>
                <a:ext cx="3002151" cy="461665"/>
              </a:xfrm>
              <a:prstGeom prst="rect">
                <a:avLst/>
              </a:prstGeom>
              <a:noFill/>
              <a:ln w="19050">
                <a:noFill/>
              </a:ln>
            </p:spPr>
            <p:txBody>
              <a:bodyPr wrap="square" rtlCol="0">
                <a:spAutoFit/>
              </a:bodyPr>
              <a:lstStyle/>
              <a:p>
                <a:r>
                  <a:rPr lang="en-CA" sz="1200" dirty="0"/>
                  <a:t>Jumps out of editing and moves right</a:t>
                </a:r>
              </a:p>
              <a:p>
                <a:r>
                  <a:rPr lang="en-CA" sz="1200" dirty="0"/>
                  <a:t>Jumps out of editing and moves left</a:t>
                </a:r>
              </a:p>
            </p:txBody>
          </p:sp>
          <p:sp>
            <p:nvSpPr>
              <p:cNvPr id="29" name="TextBox 28"/>
              <p:cNvSpPr txBox="1"/>
              <p:nvPr/>
            </p:nvSpPr>
            <p:spPr>
              <a:xfrm>
                <a:off x="1055704" y="4530359"/>
                <a:ext cx="893736" cy="461665"/>
              </a:xfrm>
              <a:prstGeom prst="rect">
                <a:avLst/>
              </a:prstGeom>
              <a:noFill/>
              <a:ln w="19050">
                <a:noFill/>
              </a:ln>
            </p:spPr>
            <p:txBody>
              <a:bodyPr wrap="square" rtlCol="0">
                <a:spAutoFit/>
              </a:bodyPr>
              <a:lstStyle/>
              <a:p>
                <a:pPr algn="r"/>
                <a:r>
                  <a:rPr lang="en-CA" sz="1200" b="1" dirty="0"/>
                  <a:t>Tab</a:t>
                </a:r>
              </a:p>
              <a:p>
                <a:pPr algn="r"/>
                <a:r>
                  <a:rPr lang="en-CA" sz="1200" b="1" dirty="0"/>
                  <a:t>Shift-Tab</a:t>
                </a:r>
              </a:p>
            </p:txBody>
          </p:sp>
        </p:grpSp>
        <p:pic>
          <p:nvPicPr>
            <p:cNvPr id="52" name="Picture 5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0591" y="1608943"/>
              <a:ext cx="760179" cy="482064"/>
            </a:xfrm>
            <a:prstGeom prst="rect">
              <a:avLst/>
            </a:prstGeom>
            <a:ln w="19050">
              <a:noFill/>
            </a:ln>
          </p:spPr>
        </p:pic>
      </p:grpSp>
      <p:grpSp>
        <p:nvGrpSpPr>
          <p:cNvPr id="57" name="Group 56"/>
          <p:cNvGrpSpPr/>
          <p:nvPr/>
        </p:nvGrpSpPr>
        <p:grpSpPr>
          <a:xfrm>
            <a:off x="261549" y="2722483"/>
            <a:ext cx="10589106" cy="733700"/>
            <a:chOff x="261549" y="2722483"/>
            <a:chExt cx="10589106" cy="733700"/>
          </a:xfrm>
        </p:grpSpPr>
        <p:grpSp>
          <p:nvGrpSpPr>
            <p:cNvPr id="10" name="Group 9"/>
            <p:cNvGrpSpPr/>
            <p:nvPr/>
          </p:nvGrpSpPr>
          <p:grpSpPr>
            <a:xfrm>
              <a:off x="261549" y="2984217"/>
              <a:ext cx="3930315" cy="468412"/>
              <a:chOff x="1812401" y="1758623"/>
              <a:chExt cx="3930315" cy="468412"/>
            </a:xfrm>
          </p:grpSpPr>
          <p:sp>
            <p:nvSpPr>
              <p:cNvPr id="8" name="TextBox 7"/>
              <p:cNvSpPr txBox="1"/>
              <p:nvPr/>
            </p:nvSpPr>
            <p:spPr>
              <a:xfrm>
                <a:off x="2685191" y="1758623"/>
                <a:ext cx="3057525" cy="461665"/>
              </a:xfrm>
              <a:prstGeom prst="rect">
                <a:avLst/>
              </a:prstGeom>
              <a:noFill/>
            </p:spPr>
            <p:txBody>
              <a:bodyPr wrap="square" rtlCol="0">
                <a:spAutoFit/>
              </a:bodyPr>
              <a:lstStyle/>
              <a:p>
                <a:r>
                  <a:rPr lang="en-CA" sz="1200" dirty="0"/>
                  <a:t>Moves down the column</a:t>
                </a:r>
              </a:p>
              <a:p>
                <a:r>
                  <a:rPr lang="en-CA" sz="1200" dirty="0"/>
                  <a:t>Moves up the column</a:t>
                </a:r>
              </a:p>
            </p:txBody>
          </p:sp>
          <p:sp>
            <p:nvSpPr>
              <p:cNvPr id="9" name="TextBox 8"/>
              <p:cNvSpPr txBox="1"/>
              <p:nvPr/>
            </p:nvSpPr>
            <p:spPr>
              <a:xfrm>
                <a:off x="1812401" y="1765370"/>
                <a:ext cx="893736" cy="461665"/>
              </a:xfrm>
              <a:prstGeom prst="rect">
                <a:avLst/>
              </a:prstGeom>
              <a:noFill/>
            </p:spPr>
            <p:txBody>
              <a:bodyPr wrap="square" rtlCol="0">
                <a:spAutoFit/>
              </a:bodyPr>
              <a:lstStyle/>
              <a:p>
                <a:pPr algn="r"/>
                <a:r>
                  <a:rPr lang="en-CA" sz="1200" b="1" dirty="0"/>
                  <a:t>Enter</a:t>
                </a:r>
              </a:p>
              <a:p>
                <a:pPr algn="r"/>
                <a:r>
                  <a:rPr lang="en-CA" sz="1200" b="1" dirty="0"/>
                  <a:t>Shift-Enter</a:t>
                </a:r>
              </a:p>
            </p:txBody>
          </p:sp>
        </p:grpSp>
        <p:grpSp>
          <p:nvGrpSpPr>
            <p:cNvPr id="38" name="Group 37"/>
            <p:cNvGrpSpPr/>
            <p:nvPr/>
          </p:nvGrpSpPr>
          <p:grpSpPr>
            <a:xfrm>
              <a:off x="7067549" y="2982077"/>
              <a:ext cx="3783106" cy="474106"/>
              <a:chOff x="1066799" y="4886326"/>
              <a:chExt cx="3783106" cy="474106"/>
            </a:xfrm>
          </p:grpSpPr>
          <p:sp>
            <p:nvSpPr>
              <p:cNvPr id="36" name="TextBox 35"/>
              <p:cNvSpPr txBox="1"/>
              <p:nvPr/>
            </p:nvSpPr>
            <p:spPr>
              <a:xfrm>
                <a:off x="2000079" y="4893980"/>
                <a:ext cx="2849826" cy="461665"/>
              </a:xfrm>
              <a:prstGeom prst="rect">
                <a:avLst/>
              </a:prstGeom>
              <a:noFill/>
            </p:spPr>
            <p:txBody>
              <a:bodyPr wrap="square" rtlCol="0">
                <a:spAutoFit/>
              </a:bodyPr>
              <a:lstStyle/>
              <a:p>
                <a:r>
                  <a:rPr lang="en-CA" sz="1200" dirty="0"/>
                  <a:t>Jumps out of editing and moves down</a:t>
                </a:r>
              </a:p>
              <a:p>
                <a:r>
                  <a:rPr lang="en-CA" sz="1200" dirty="0"/>
                  <a:t>Jumps out of editing and moves up</a:t>
                </a:r>
              </a:p>
            </p:txBody>
          </p:sp>
          <p:sp>
            <p:nvSpPr>
              <p:cNvPr id="37" name="TextBox 36"/>
              <p:cNvSpPr txBox="1"/>
              <p:nvPr/>
            </p:nvSpPr>
            <p:spPr>
              <a:xfrm>
                <a:off x="1066799" y="4886326"/>
                <a:ext cx="889401" cy="474106"/>
              </a:xfrm>
              <a:prstGeom prst="rect">
                <a:avLst/>
              </a:prstGeom>
              <a:noFill/>
            </p:spPr>
            <p:txBody>
              <a:bodyPr wrap="square" rtlCol="0">
                <a:spAutoFit/>
              </a:bodyPr>
              <a:lstStyle/>
              <a:p>
                <a:pPr algn="r"/>
                <a:r>
                  <a:rPr lang="en-CA" sz="1200" b="1" dirty="0"/>
                  <a:t>Enter</a:t>
                </a:r>
              </a:p>
              <a:p>
                <a:pPr algn="r"/>
                <a:r>
                  <a:rPr lang="en-CA" sz="1200" b="1" dirty="0"/>
                  <a:t>Shift-Enter</a:t>
                </a:r>
              </a:p>
            </p:txBody>
          </p:sp>
        </p:grpSp>
        <p:pic>
          <p:nvPicPr>
            <p:cNvPr id="53" name="Picture 5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7043" y="2722483"/>
              <a:ext cx="456042" cy="711870"/>
            </a:xfrm>
            <a:prstGeom prst="rect">
              <a:avLst/>
            </a:prstGeom>
          </p:spPr>
        </p:pic>
      </p:grpSp>
      <p:grpSp>
        <p:nvGrpSpPr>
          <p:cNvPr id="58" name="Group 57"/>
          <p:cNvGrpSpPr/>
          <p:nvPr/>
        </p:nvGrpSpPr>
        <p:grpSpPr>
          <a:xfrm>
            <a:off x="153077" y="4257076"/>
            <a:ext cx="11410115" cy="844713"/>
            <a:chOff x="153077" y="4257076"/>
            <a:chExt cx="11410115" cy="844713"/>
          </a:xfrm>
        </p:grpSpPr>
        <p:grpSp>
          <p:nvGrpSpPr>
            <p:cNvPr id="23" name="Group 22"/>
            <p:cNvGrpSpPr/>
            <p:nvPr/>
          </p:nvGrpSpPr>
          <p:grpSpPr>
            <a:xfrm>
              <a:off x="153077" y="4257076"/>
              <a:ext cx="3401101" cy="831206"/>
              <a:chOff x="1807667" y="3904851"/>
              <a:chExt cx="3401101" cy="831206"/>
            </a:xfrm>
          </p:grpSpPr>
          <p:sp>
            <p:nvSpPr>
              <p:cNvPr id="19" name="TextBox 18"/>
              <p:cNvSpPr txBox="1"/>
              <p:nvPr/>
            </p:nvSpPr>
            <p:spPr>
              <a:xfrm>
                <a:off x="2828925" y="3904851"/>
                <a:ext cx="2379843" cy="830997"/>
              </a:xfrm>
              <a:prstGeom prst="rect">
                <a:avLst/>
              </a:prstGeom>
              <a:noFill/>
            </p:spPr>
            <p:txBody>
              <a:bodyPr wrap="square" rtlCol="0">
                <a:spAutoFit/>
              </a:bodyPr>
              <a:lstStyle/>
              <a:p>
                <a:r>
                  <a:rPr lang="en-CA" sz="1200" dirty="0"/>
                  <a:t>Moves down the row</a:t>
                </a:r>
              </a:p>
              <a:p>
                <a:r>
                  <a:rPr lang="en-CA" sz="1200" dirty="0"/>
                  <a:t>Moves up the row</a:t>
                </a:r>
              </a:p>
              <a:p>
                <a:r>
                  <a:rPr lang="en-CA" sz="1200" dirty="0"/>
                  <a:t>Moves up the column</a:t>
                </a:r>
              </a:p>
              <a:p>
                <a:r>
                  <a:rPr lang="en-CA" sz="1200" dirty="0"/>
                  <a:t>Moves down the column</a:t>
                </a:r>
              </a:p>
            </p:txBody>
          </p:sp>
          <p:sp>
            <p:nvSpPr>
              <p:cNvPr id="20" name="TextBox 19"/>
              <p:cNvSpPr txBox="1"/>
              <p:nvPr/>
            </p:nvSpPr>
            <p:spPr>
              <a:xfrm>
                <a:off x="1807667" y="3905060"/>
                <a:ext cx="1021258" cy="830997"/>
              </a:xfrm>
              <a:prstGeom prst="rect">
                <a:avLst/>
              </a:prstGeom>
              <a:noFill/>
            </p:spPr>
            <p:txBody>
              <a:bodyPr wrap="square" rtlCol="0">
                <a:spAutoFit/>
              </a:bodyPr>
              <a:lstStyle/>
              <a:p>
                <a:pPr algn="r"/>
                <a:r>
                  <a:rPr lang="en-CA" sz="1200" b="1" dirty="0"/>
                  <a:t>Right Arrow</a:t>
                </a:r>
              </a:p>
              <a:p>
                <a:pPr algn="r"/>
                <a:r>
                  <a:rPr lang="en-CA" sz="1200" b="1" dirty="0"/>
                  <a:t>Left Arrow</a:t>
                </a:r>
              </a:p>
              <a:p>
                <a:pPr algn="r"/>
                <a:r>
                  <a:rPr lang="en-CA" sz="1200" b="1" dirty="0"/>
                  <a:t>Up Arrow</a:t>
                </a:r>
              </a:p>
              <a:p>
                <a:pPr algn="r"/>
                <a:r>
                  <a:rPr lang="en-CA" sz="1200" b="1" dirty="0"/>
                  <a:t>Down Arrow</a:t>
                </a:r>
              </a:p>
            </p:txBody>
          </p:sp>
        </p:grpSp>
        <p:grpSp>
          <p:nvGrpSpPr>
            <p:cNvPr id="24" name="Group 23"/>
            <p:cNvGrpSpPr/>
            <p:nvPr/>
          </p:nvGrpSpPr>
          <p:grpSpPr>
            <a:xfrm>
              <a:off x="6909609" y="4268438"/>
              <a:ext cx="4653583" cy="833351"/>
              <a:chOff x="1390408" y="3909133"/>
              <a:chExt cx="3342795" cy="833351"/>
            </a:xfrm>
          </p:grpSpPr>
          <p:sp>
            <p:nvSpPr>
              <p:cNvPr id="26" name="TextBox 25"/>
              <p:cNvSpPr txBox="1"/>
              <p:nvPr/>
            </p:nvSpPr>
            <p:spPr>
              <a:xfrm>
                <a:off x="2181548" y="3911487"/>
                <a:ext cx="2551655" cy="830997"/>
              </a:xfrm>
              <a:prstGeom prst="rect">
                <a:avLst/>
              </a:prstGeom>
              <a:noFill/>
            </p:spPr>
            <p:txBody>
              <a:bodyPr wrap="square" rtlCol="0">
                <a:spAutoFit/>
              </a:bodyPr>
              <a:lstStyle/>
              <a:p>
                <a:r>
                  <a:rPr lang="en-CA" sz="1200" dirty="0"/>
                  <a:t>Moves the cursor right in the edited cell</a:t>
                </a:r>
              </a:p>
              <a:p>
                <a:r>
                  <a:rPr lang="en-CA" sz="1200" dirty="0"/>
                  <a:t>Moves the cursor left in the edited cell</a:t>
                </a:r>
              </a:p>
              <a:p>
                <a:r>
                  <a:rPr lang="en-CA" sz="1200" dirty="0"/>
                  <a:t>Jumps back to where cursor was before right arrow</a:t>
                </a:r>
              </a:p>
              <a:p>
                <a:r>
                  <a:rPr lang="en-CA" sz="1200" dirty="0"/>
                  <a:t>Jumps to the end of the text in the edited cell</a:t>
                </a:r>
              </a:p>
            </p:txBody>
          </p:sp>
          <p:sp>
            <p:nvSpPr>
              <p:cNvPr id="27" name="TextBox 26"/>
              <p:cNvSpPr txBox="1"/>
              <p:nvPr/>
            </p:nvSpPr>
            <p:spPr>
              <a:xfrm>
                <a:off x="1390408" y="3909133"/>
                <a:ext cx="759172" cy="830997"/>
              </a:xfrm>
              <a:prstGeom prst="rect">
                <a:avLst/>
              </a:prstGeom>
              <a:noFill/>
            </p:spPr>
            <p:txBody>
              <a:bodyPr wrap="square" rtlCol="0">
                <a:spAutoFit/>
              </a:bodyPr>
              <a:lstStyle/>
              <a:p>
                <a:pPr algn="r"/>
                <a:r>
                  <a:rPr lang="en-CA" sz="1200" b="1" dirty="0"/>
                  <a:t>Right Arrow</a:t>
                </a:r>
              </a:p>
              <a:p>
                <a:pPr algn="r"/>
                <a:r>
                  <a:rPr lang="en-CA" sz="1200" b="1" dirty="0"/>
                  <a:t>Left Arrow</a:t>
                </a:r>
              </a:p>
              <a:p>
                <a:pPr algn="r"/>
                <a:r>
                  <a:rPr lang="en-CA" sz="1200" b="1" dirty="0"/>
                  <a:t>Up Arrow</a:t>
                </a:r>
              </a:p>
              <a:p>
                <a:pPr algn="r"/>
                <a:r>
                  <a:rPr lang="en-CA" sz="1200" b="1" dirty="0"/>
                  <a:t>Down Arrow</a:t>
                </a:r>
              </a:p>
            </p:txBody>
          </p:sp>
        </p:grpSp>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5303" y="4354018"/>
              <a:ext cx="872614" cy="666580"/>
            </a:xfrm>
            <a:prstGeom prst="rect">
              <a:avLst/>
            </a:prstGeom>
          </p:spPr>
        </p:pic>
      </p:grpSp>
      <p:grpSp>
        <p:nvGrpSpPr>
          <p:cNvPr id="59" name="Group 58"/>
          <p:cNvGrpSpPr/>
          <p:nvPr/>
        </p:nvGrpSpPr>
        <p:grpSpPr>
          <a:xfrm>
            <a:off x="124006" y="5551065"/>
            <a:ext cx="11048618" cy="850047"/>
            <a:chOff x="124006" y="5551065"/>
            <a:chExt cx="11048618" cy="850047"/>
          </a:xfrm>
        </p:grpSpPr>
        <p:grpSp>
          <p:nvGrpSpPr>
            <p:cNvPr id="34" name="Group 33"/>
            <p:cNvGrpSpPr/>
            <p:nvPr/>
          </p:nvGrpSpPr>
          <p:grpSpPr>
            <a:xfrm>
              <a:off x="124006" y="5551065"/>
              <a:ext cx="4194595" cy="834170"/>
              <a:chOff x="1380789" y="3417465"/>
              <a:chExt cx="4194595" cy="834170"/>
            </a:xfrm>
          </p:grpSpPr>
          <p:sp>
            <p:nvSpPr>
              <p:cNvPr id="30" name="TextBox 29"/>
              <p:cNvSpPr txBox="1"/>
              <p:nvPr/>
            </p:nvSpPr>
            <p:spPr>
              <a:xfrm>
                <a:off x="1380789" y="3420638"/>
                <a:ext cx="1041321" cy="830997"/>
              </a:xfrm>
              <a:prstGeom prst="rect">
                <a:avLst/>
              </a:prstGeom>
              <a:noFill/>
            </p:spPr>
            <p:txBody>
              <a:bodyPr wrap="square" rtlCol="0">
                <a:spAutoFit/>
              </a:bodyPr>
              <a:lstStyle/>
              <a:p>
                <a:pPr algn="r"/>
                <a:r>
                  <a:rPr lang="en-CA" sz="1200" b="1" dirty="0"/>
                  <a:t>Home</a:t>
                </a:r>
              </a:p>
              <a:p>
                <a:pPr algn="r"/>
                <a:r>
                  <a:rPr lang="en-CA" sz="1200" b="1" dirty="0"/>
                  <a:t>End</a:t>
                </a:r>
              </a:p>
              <a:p>
                <a:pPr algn="r"/>
                <a:r>
                  <a:rPr lang="en-CA" sz="1200" b="1" dirty="0"/>
                  <a:t>Page Up</a:t>
                </a:r>
              </a:p>
              <a:p>
                <a:pPr algn="r"/>
                <a:r>
                  <a:rPr lang="en-CA" sz="1200" b="1" dirty="0"/>
                  <a:t>Page Down</a:t>
                </a:r>
              </a:p>
            </p:txBody>
          </p:sp>
          <p:sp>
            <p:nvSpPr>
              <p:cNvPr id="31" name="TextBox 30"/>
              <p:cNvSpPr txBox="1"/>
              <p:nvPr/>
            </p:nvSpPr>
            <p:spPr>
              <a:xfrm>
                <a:off x="2422110" y="3417465"/>
                <a:ext cx="3153274" cy="830997"/>
              </a:xfrm>
              <a:prstGeom prst="rect">
                <a:avLst/>
              </a:prstGeom>
              <a:noFill/>
            </p:spPr>
            <p:txBody>
              <a:bodyPr wrap="square" rtlCol="0">
                <a:spAutoFit/>
              </a:bodyPr>
              <a:lstStyle/>
              <a:p>
                <a:r>
                  <a:rPr lang="en-CA" sz="1200" dirty="0"/>
                  <a:t>Beginning of the row</a:t>
                </a:r>
              </a:p>
              <a:p>
                <a:r>
                  <a:rPr lang="en-CA" sz="1200" dirty="0"/>
                  <a:t>Furthest right populated cell (press twice)</a:t>
                </a:r>
              </a:p>
              <a:p>
                <a:r>
                  <a:rPr lang="en-CA" sz="1200" dirty="0"/>
                  <a:t>Pages up one screen of visible cells</a:t>
                </a:r>
              </a:p>
              <a:p>
                <a:r>
                  <a:rPr lang="en-CA" sz="1200" dirty="0"/>
                  <a:t>Pages down one screen of visible cells</a:t>
                </a:r>
              </a:p>
            </p:txBody>
          </p:sp>
        </p:grpSp>
        <p:grpSp>
          <p:nvGrpSpPr>
            <p:cNvPr id="41" name="Group 40"/>
            <p:cNvGrpSpPr/>
            <p:nvPr/>
          </p:nvGrpSpPr>
          <p:grpSpPr>
            <a:xfrm>
              <a:off x="6949454" y="5554238"/>
              <a:ext cx="4223170" cy="846874"/>
              <a:chOff x="935994" y="5981307"/>
              <a:chExt cx="4223170" cy="846874"/>
            </a:xfrm>
          </p:grpSpPr>
          <p:sp>
            <p:nvSpPr>
              <p:cNvPr id="39" name="TextBox 38"/>
              <p:cNvSpPr txBox="1"/>
              <p:nvPr/>
            </p:nvSpPr>
            <p:spPr>
              <a:xfrm>
                <a:off x="935994" y="5981307"/>
                <a:ext cx="1041321" cy="830997"/>
              </a:xfrm>
              <a:prstGeom prst="rect">
                <a:avLst/>
              </a:prstGeom>
              <a:noFill/>
            </p:spPr>
            <p:txBody>
              <a:bodyPr wrap="square" rtlCol="0">
                <a:spAutoFit/>
              </a:bodyPr>
              <a:lstStyle/>
              <a:p>
                <a:pPr algn="r"/>
                <a:r>
                  <a:rPr lang="en-CA" sz="1200" b="1" dirty="0"/>
                  <a:t>Home</a:t>
                </a:r>
              </a:p>
              <a:p>
                <a:pPr algn="r"/>
                <a:r>
                  <a:rPr lang="en-CA" sz="1200" b="1" dirty="0"/>
                  <a:t>End</a:t>
                </a:r>
              </a:p>
              <a:p>
                <a:pPr algn="r"/>
                <a:r>
                  <a:rPr lang="en-CA" sz="1200" b="1" dirty="0"/>
                  <a:t>Page Up</a:t>
                </a:r>
              </a:p>
              <a:p>
                <a:pPr algn="r"/>
                <a:r>
                  <a:rPr lang="en-CA" sz="1200" b="1" dirty="0"/>
                  <a:t>Page Down</a:t>
                </a:r>
              </a:p>
            </p:txBody>
          </p:sp>
          <p:sp>
            <p:nvSpPr>
              <p:cNvPr id="40" name="TextBox 39"/>
              <p:cNvSpPr txBox="1"/>
              <p:nvPr/>
            </p:nvSpPr>
            <p:spPr>
              <a:xfrm>
                <a:off x="2005890" y="5997184"/>
                <a:ext cx="3153274" cy="830997"/>
              </a:xfrm>
              <a:prstGeom prst="rect">
                <a:avLst/>
              </a:prstGeom>
              <a:noFill/>
            </p:spPr>
            <p:txBody>
              <a:bodyPr wrap="square" rtlCol="0">
                <a:spAutoFit/>
              </a:bodyPr>
              <a:lstStyle/>
              <a:p>
                <a:r>
                  <a:rPr lang="en-CA" sz="1200" dirty="0"/>
                  <a:t>Beginning of text in edited cell</a:t>
                </a:r>
              </a:p>
              <a:p>
                <a:r>
                  <a:rPr lang="en-CA" sz="1200" dirty="0"/>
                  <a:t>End of text in edited cell</a:t>
                </a:r>
              </a:p>
              <a:p>
                <a:r>
                  <a:rPr lang="en-CA" sz="1200" dirty="0"/>
                  <a:t>Jumps up one page in select cell mode</a:t>
                </a:r>
              </a:p>
              <a:p>
                <a:r>
                  <a:rPr lang="en-CA" sz="1200" dirty="0"/>
                  <a:t>Jumps down one page in select cell mode</a:t>
                </a:r>
              </a:p>
            </p:txBody>
          </p:sp>
        </p:grpSp>
        <p:pic>
          <p:nvPicPr>
            <p:cNvPr id="55" name="Picture 5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9600" y="5606550"/>
              <a:ext cx="788882" cy="756462"/>
            </a:xfrm>
            <a:prstGeom prst="rect">
              <a:avLst/>
            </a:prstGeom>
          </p:spPr>
        </p:pic>
      </p:grpSp>
    </p:spTree>
    <p:extLst>
      <p:ext uri="{BB962C8B-B14F-4D97-AF65-F5344CB8AC3E}">
        <p14:creationId xmlns:p14="http://schemas.microsoft.com/office/powerpoint/2010/main" val="294022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500" fill="hold"/>
                                        <p:tgtEl>
                                          <p:spTgt spid="56"/>
                                        </p:tgtEl>
                                        <p:attrNameLst>
                                          <p:attrName>ppt_x</p:attrName>
                                        </p:attrNameLst>
                                      </p:cBhvr>
                                      <p:tavLst>
                                        <p:tav tm="0">
                                          <p:val>
                                            <p:strVal val="#ppt_x"/>
                                          </p:val>
                                        </p:tav>
                                        <p:tav tm="100000">
                                          <p:val>
                                            <p:strVal val="#ppt_x"/>
                                          </p:val>
                                        </p:tav>
                                      </p:tavLst>
                                    </p:anim>
                                    <p:anim calcmode="lin" valueType="num">
                                      <p:cBhvr additive="base">
                                        <p:cTn id="2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7"/>
                                        </p:tgtEl>
                                        <p:attrNameLst>
                                          <p:attrName>style.visibility</p:attrName>
                                        </p:attrNameLst>
                                      </p:cBhvr>
                                      <p:to>
                                        <p:strVal val="visible"/>
                                      </p:to>
                                    </p:set>
                                    <p:anim calcmode="lin" valueType="num">
                                      <p:cBhvr additive="base">
                                        <p:cTn id="25" dur="500" fill="hold"/>
                                        <p:tgtEl>
                                          <p:spTgt spid="57"/>
                                        </p:tgtEl>
                                        <p:attrNameLst>
                                          <p:attrName>ppt_x</p:attrName>
                                        </p:attrNameLst>
                                      </p:cBhvr>
                                      <p:tavLst>
                                        <p:tav tm="0">
                                          <p:val>
                                            <p:strVal val="#ppt_x"/>
                                          </p:val>
                                        </p:tav>
                                        <p:tav tm="100000">
                                          <p:val>
                                            <p:strVal val="#ppt_x"/>
                                          </p:val>
                                        </p:tav>
                                      </p:tavLst>
                                    </p:anim>
                                    <p:anim calcmode="lin" valueType="num">
                                      <p:cBhvr additive="base">
                                        <p:cTn id="2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anim calcmode="lin" valueType="num">
                                      <p:cBhvr additive="base">
                                        <p:cTn id="31" dur="500" fill="hold"/>
                                        <p:tgtEl>
                                          <p:spTgt spid="58"/>
                                        </p:tgtEl>
                                        <p:attrNameLst>
                                          <p:attrName>ppt_x</p:attrName>
                                        </p:attrNameLst>
                                      </p:cBhvr>
                                      <p:tavLst>
                                        <p:tav tm="0">
                                          <p:val>
                                            <p:strVal val="#ppt_x"/>
                                          </p:val>
                                        </p:tav>
                                        <p:tav tm="100000">
                                          <p:val>
                                            <p:strVal val="#ppt_x"/>
                                          </p:val>
                                        </p:tav>
                                      </p:tavLst>
                                    </p:anim>
                                    <p:anim calcmode="lin" valueType="num">
                                      <p:cBhvr additive="base">
                                        <p:cTn id="32"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fade">
                                      <p:cBhvr>
                                        <p:cTn id="37" dur="1000"/>
                                        <p:tgtEl>
                                          <p:spTgt spid="59"/>
                                        </p:tgtEl>
                                      </p:cBhvr>
                                    </p:animEffect>
                                    <p:anim calcmode="lin" valueType="num">
                                      <p:cBhvr>
                                        <p:cTn id="38" dur="1000" fill="hold"/>
                                        <p:tgtEl>
                                          <p:spTgt spid="59"/>
                                        </p:tgtEl>
                                        <p:attrNameLst>
                                          <p:attrName>ppt_x</p:attrName>
                                        </p:attrNameLst>
                                      </p:cBhvr>
                                      <p:tavLst>
                                        <p:tav tm="0">
                                          <p:val>
                                            <p:strVal val="#ppt_x"/>
                                          </p:val>
                                        </p:tav>
                                        <p:tav tm="100000">
                                          <p:val>
                                            <p:strVal val="#ppt_x"/>
                                          </p:val>
                                        </p:tav>
                                      </p:tavLst>
                                    </p:anim>
                                    <p:anim calcmode="lin" valueType="num">
                                      <p:cBhvr>
                                        <p:cTn id="3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So, what can Excel do?</a:t>
            </a:r>
          </a:p>
        </p:txBody>
      </p:sp>
      <p:sp>
        <p:nvSpPr>
          <p:cNvPr id="7" name="TextBox 6"/>
          <p:cNvSpPr txBox="1"/>
          <p:nvPr/>
        </p:nvSpPr>
        <p:spPr>
          <a:xfrm>
            <a:off x="3484547" y="169908"/>
            <a:ext cx="8621728" cy="2708434"/>
          </a:xfrm>
          <a:prstGeom prst="rect">
            <a:avLst/>
          </a:prstGeom>
          <a:solidFill>
            <a:schemeClr val="accent6">
              <a:lumMod val="50000"/>
              <a:alpha val="20000"/>
            </a:schemeClr>
          </a:solidFill>
          <a:effectLst>
            <a:softEdge rad="38100"/>
          </a:effectLst>
        </p:spPr>
        <p:txBody>
          <a:bodyPr wrap="square" rtlCol="0">
            <a:spAutoFit/>
          </a:bodyPr>
          <a:lstStyle/>
          <a:p>
            <a:pPr lvl="0"/>
            <a:r>
              <a:rPr lang="en-CA" sz="1400" b="1" dirty="0"/>
              <a:t>You can enter basic or complex functions and calculations in Excel.</a:t>
            </a:r>
          </a:p>
          <a:p>
            <a:pPr lvl="0"/>
            <a:endParaRPr lang="en-CA" sz="1400" dirty="0"/>
          </a:p>
          <a:p>
            <a:pPr lvl="0"/>
            <a:r>
              <a:rPr lang="en-CA" sz="1400" b="1" dirty="0"/>
              <a:t>From</a:t>
            </a:r>
            <a:r>
              <a:rPr lang="en-CA" sz="1400" dirty="0"/>
              <a:t> the simple</a:t>
            </a:r>
          </a:p>
          <a:p>
            <a:pPr lvl="0"/>
            <a:r>
              <a:rPr lang="en-CA" sz="1400" dirty="0"/>
              <a:t> =16.83 + 127.42</a:t>
            </a:r>
          </a:p>
          <a:p>
            <a:pPr lvl="0"/>
            <a:r>
              <a:rPr lang="en-CA" sz="1400" b="1" dirty="0"/>
              <a:t>To</a:t>
            </a:r>
            <a:r>
              <a:rPr lang="en-CA" sz="1400" dirty="0"/>
              <a:t> the complex</a:t>
            </a:r>
          </a:p>
          <a:p>
            <a:pPr lvl="0"/>
            <a:r>
              <a:rPr lang="en-CA" sz="900" dirty="0"/>
              <a:t>=IF(IF(INDEX(</a:t>
            </a:r>
            <a:r>
              <a:rPr lang="en-CA" sz="900" dirty="0" err="1"/>
              <a:t>temp.xls!A:F;SUM</a:t>
            </a:r>
            <a:r>
              <a:rPr lang="en-CA" sz="900" dirty="0"/>
              <a:t>(MATCH("EENU";temp.xls!A:A;0);MATCH("BF304";OFFSET(temp.xls!A1;MATCH("EENU";temp.xls!A:A;0)-1;0;MATCH("FCLI";temp.xls!A:A;0)-MATCH("EENU";temp.xls!A:A;0)+1;1);0))-1;5)&lt;&gt;0;5;6)=5;INDEX(</a:t>
            </a:r>
            <a:r>
              <a:rPr lang="en-CA" sz="900" dirty="0" err="1"/>
              <a:t>temp.xls!A:F;SUM</a:t>
            </a:r>
            <a:r>
              <a:rPr lang="en-CA" sz="900" dirty="0"/>
              <a:t>(MATCH("EENU";temp.xls!A:A;0);MATCH("BF304";OFFSET(temp.xls!A1;EQUIV("EENU";temp.xls!A:A;0)-1;0;MATCH("FCLI";temp.xls!A:A;0)-MATCH("EENU";temp.xls!A:A;0)+1;1);0))-1;IF(INDEX(</a:t>
            </a:r>
            <a:r>
              <a:rPr lang="en-CA" sz="900" dirty="0" err="1"/>
              <a:t>temp.xls!A:F;SUM</a:t>
            </a:r>
            <a:r>
              <a:rPr lang="en-CA" sz="900" dirty="0"/>
              <a:t>(MATCH("EENU";temp.xls!A:A;0);MATCH("BF304";OFFSET(temp.xls!A1;MATCH("EENU";temp.xls!A:A;0)-1;0;MATCH("FCLI";temp.xls!A:A;0)-MATCH("EENU";temp.xls!A:A;0)+1;1);0))-1;5)&lt;&gt;0;5;6));-INDEX(</a:t>
            </a:r>
            <a:r>
              <a:rPr lang="en-CA" sz="900" dirty="0" err="1"/>
              <a:t>temp.xls!A:F;SUM</a:t>
            </a:r>
            <a:r>
              <a:rPr lang="en-CA" sz="900" dirty="0"/>
              <a:t>(MATCH("EENU";temp.xls!A:A;0);MATCH("BF304";OFFSET(temp.xls!A1;MATCH("EENU";temp.xls!A:A;0)-1;0;MATCH("FCLI";temp.xls!A:A;0)-MATCH("EENU";temp.xls!A:A;0)+1;1);0))-1;IF(INDEX(</a:t>
            </a:r>
            <a:r>
              <a:rPr lang="en-CA" sz="900" dirty="0" err="1"/>
              <a:t>temp.xls!A:F;SUM</a:t>
            </a:r>
            <a:r>
              <a:rPr lang="en-CA" sz="900" dirty="0"/>
              <a:t>(MATCH("EENU";temp.xls!A:A;0);MATCH("BF304";OFFSET(temp.xls!A1;MATCH("EENU";temp.xls!A:A;0)-1;0;MATCH("FCLI";temp.xls!A:A;0)-MATCH("EENU";temp.xls!A:A;0)+1;1);0))-1;5)&lt;&gt;0;5;6))) </a:t>
            </a:r>
          </a:p>
          <a:p>
            <a:pPr lvl="0"/>
            <a:endParaRPr lang="en-CA" sz="900" dirty="0"/>
          </a:p>
          <a:p>
            <a:pPr lvl="0"/>
            <a:r>
              <a:rPr lang="en-CA" sz="1400" dirty="0"/>
              <a:t>Yes, that is a real function.</a:t>
            </a:r>
          </a:p>
        </p:txBody>
      </p:sp>
      <p:grpSp>
        <p:nvGrpSpPr>
          <p:cNvPr id="23" name="Group 22"/>
          <p:cNvGrpSpPr/>
          <p:nvPr/>
        </p:nvGrpSpPr>
        <p:grpSpPr>
          <a:xfrm>
            <a:off x="261846" y="2319185"/>
            <a:ext cx="3018417" cy="2314328"/>
            <a:chOff x="399455" y="1064363"/>
            <a:chExt cx="2743200" cy="2159846"/>
          </a:xfrm>
        </p:grpSpPr>
        <p:sp>
          <p:nvSpPr>
            <p:cNvPr id="9" name="TextBox 8"/>
            <p:cNvSpPr txBox="1"/>
            <p:nvPr/>
          </p:nvSpPr>
          <p:spPr>
            <a:xfrm>
              <a:off x="399455" y="1064363"/>
              <a:ext cx="2743200" cy="2096797"/>
            </a:xfrm>
            <a:prstGeom prst="rect">
              <a:avLst/>
            </a:prstGeom>
            <a:solidFill>
              <a:schemeClr val="accent1">
                <a:lumMod val="50000"/>
                <a:alpha val="20000"/>
              </a:schemeClr>
            </a:solidFill>
            <a:effectLst>
              <a:softEdge rad="38100"/>
            </a:effectLst>
          </p:spPr>
          <p:txBody>
            <a:bodyPr wrap="square" rtlCol="0">
              <a:spAutoFit/>
            </a:bodyPr>
            <a:lstStyle>
              <a:defPPr>
                <a:defRPr lang="en-US"/>
              </a:defPPr>
              <a:lvl1pPr lvl="0">
                <a:defRPr sz="1400"/>
              </a:lvl1pPr>
            </a:lstStyle>
            <a:p>
              <a:r>
                <a:rPr lang="en-CA" b="1" dirty="0"/>
                <a:t>You can create professional reports and dashboards with nice looking charts and visualizations</a:t>
              </a:r>
            </a:p>
            <a:p>
              <a:endParaRPr lang="en-CA" dirty="0"/>
            </a:p>
            <a:p>
              <a:endParaRPr lang="en-CA" dirty="0"/>
            </a:p>
            <a:p>
              <a:endParaRPr lang="en-CA" dirty="0"/>
            </a:p>
            <a:p>
              <a:endParaRPr lang="en-CA" dirty="0"/>
            </a:p>
            <a:p>
              <a:endParaRPr lang="en-CA" dirty="0"/>
            </a:p>
            <a:p>
              <a:endParaRPr lang="en-CA" dirty="0"/>
            </a:p>
            <a:p>
              <a:endParaRPr lang="en-CA" dirty="0"/>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971" y="1728855"/>
              <a:ext cx="1963595" cy="1495354"/>
            </a:xfrm>
            <a:prstGeom prst="rect">
              <a:avLst/>
            </a:prstGeom>
          </p:spPr>
        </p:pic>
      </p:grpSp>
      <p:grpSp>
        <p:nvGrpSpPr>
          <p:cNvPr id="26" name="Group 25"/>
          <p:cNvGrpSpPr/>
          <p:nvPr/>
        </p:nvGrpSpPr>
        <p:grpSpPr>
          <a:xfrm>
            <a:off x="3785386" y="3336416"/>
            <a:ext cx="7715250" cy="3323987"/>
            <a:chOff x="4057650" y="3052508"/>
            <a:chExt cx="7715250" cy="3323987"/>
          </a:xfrm>
        </p:grpSpPr>
        <p:sp>
          <p:nvSpPr>
            <p:cNvPr id="10" name="TextBox 9"/>
            <p:cNvSpPr txBox="1"/>
            <p:nvPr/>
          </p:nvSpPr>
          <p:spPr>
            <a:xfrm>
              <a:off x="4057650" y="3052508"/>
              <a:ext cx="7715250" cy="3323987"/>
            </a:xfrm>
            <a:prstGeom prst="rect">
              <a:avLst/>
            </a:prstGeom>
            <a:solidFill>
              <a:schemeClr val="accent3">
                <a:lumMod val="50000"/>
                <a:alpha val="20000"/>
              </a:schemeClr>
            </a:solidFill>
            <a:effectLst>
              <a:softEdge rad="63500"/>
            </a:effectLst>
          </p:spPr>
          <p:txBody>
            <a:bodyPr wrap="square" rtlCol="0">
              <a:spAutoFit/>
            </a:bodyPr>
            <a:lstStyle>
              <a:defPPr>
                <a:defRPr lang="en-US"/>
              </a:defPPr>
              <a:lvl1pPr lvl="0">
                <a:defRPr sz="1400"/>
              </a:lvl1pPr>
            </a:lstStyle>
            <a:p>
              <a:r>
                <a:rPr lang="en-CA" b="1" dirty="0"/>
                <a:t>You can create Pivot Tables</a:t>
              </a:r>
            </a:p>
            <a:p>
              <a:endParaRPr lang="en-CA" dirty="0"/>
            </a:p>
            <a:p>
              <a:r>
                <a:rPr lang="en-CA" dirty="0"/>
                <a:t>A pivot table processes data from</a:t>
              </a:r>
            </a:p>
            <a:p>
              <a:r>
                <a:rPr lang="en-CA" dirty="0"/>
                <a:t>One or more spreadsheet(s),</a:t>
              </a:r>
            </a:p>
            <a:p>
              <a:r>
                <a:rPr lang="en-CA" dirty="0"/>
                <a:t>table(s), and/or database(s)</a:t>
              </a:r>
            </a:p>
            <a:p>
              <a:r>
                <a:rPr lang="en-CA" dirty="0"/>
                <a:t>using a query and then organizes</a:t>
              </a:r>
            </a:p>
            <a:p>
              <a:r>
                <a:rPr lang="en-CA" dirty="0"/>
                <a:t>and summarizes that data into</a:t>
              </a:r>
            </a:p>
            <a:p>
              <a:r>
                <a:rPr lang="en-CA" dirty="0"/>
                <a:t>a visual chart, graph or report.</a:t>
              </a:r>
            </a:p>
            <a:p>
              <a:endParaRPr lang="en-CA" dirty="0"/>
            </a:p>
            <a:p>
              <a:r>
                <a:rPr lang="en-CA" dirty="0"/>
                <a:t>The example here is called a</a:t>
              </a:r>
            </a:p>
            <a:p>
              <a:r>
                <a:rPr lang="en-CA" dirty="0"/>
                <a:t>Dashboard. We will briefly cover</a:t>
              </a:r>
            </a:p>
            <a:p>
              <a:r>
                <a:rPr lang="en-CA" dirty="0"/>
                <a:t>A typical Dashboard later in the</a:t>
              </a:r>
            </a:p>
            <a:p>
              <a:r>
                <a:rPr lang="en-CA" dirty="0"/>
                <a:t>course.</a:t>
              </a:r>
            </a:p>
            <a:p>
              <a:endParaRPr lang="en-CA" dirty="0"/>
            </a:p>
            <a:p>
              <a:endParaRPr lang="en-CA" dirty="0"/>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1618" y="3276600"/>
              <a:ext cx="4824581" cy="2713827"/>
            </a:xfrm>
            <a:prstGeom prst="rect">
              <a:avLst/>
            </a:prstGeom>
          </p:spPr>
        </p:pic>
      </p:grpSp>
    </p:spTree>
    <p:extLst>
      <p:ext uri="{BB962C8B-B14F-4D97-AF65-F5344CB8AC3E}">
        <p14:creationId xmlns:p14="http://schemas.microsoft.com/office/powerpoint/2010/main" val="416977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1000" fill="hold"/>
                                        <p:tgtEl>
                                          <p:spTgt spid="26"/>
                                        </p:tgtEl>
                                        <p:attrNameLst>
                                          <p:attrName>ppt_w</p:attrName>
                                        </p:attrNameLst>
                                      </p:cBhvr>
                                      <p:tavLst>
                                        <p:tav tm="0">
                                          <p:val>
                                            <p:fltVal val="0"/>
                                          </p:val>
                                        </p:tav>
                                        <p:tav tm="100000">
                                          <p:val>
                                            <p:strVal val="#ppt_w"/>
                                          </p:val>
                                        </p:tav>
                                      </p:tavLst>
                                    </p:anim>
                                    <p:anim calcmode="lin" valueType="num">
                                      <p:cBhvr>
                                        <p:cTn id="19" dur="1000" fill="hold"/>
                                        <p:tgtEl>
                                          <p:spTgt spid="26"/>
                                        </p:tgtEl>
                                        <p:attrNameLst>
                                          <p:attrName>ppt_h</p:attrName>
                                        </p:attrNameLst>
                                      </p:cBhvr>
                                      <p:tavLst>
                                        <p:tav tm="0">
                                          <p:val>
                                            <p:fltVal val="0"/>
                                          </p:val>
                                        </p:tav>
                                        <p:tav tm="100000">
                                          <p:val>
                                            <p:strVal val="#ppt_h"/>
                                          </p:val>
                                        </p:tav>
                                      </p:tavLst>
                                    </p:anim>
                                    <p:anim calcmode="lin" valueType="num">
                                      <p:cBhvr>
                                        <p:cTn id="20" dur="1000" fill="hold"/>
                                        <p:tgtEl>
                                          <p:spTgt spid="26"/>
                                        </p:tgtEl>
                                        <p:attrNameLst>
                                          <p:attrName>style.rotation</p:attrName>
                                        </p:attrNameLst>
                                      </p:cBhvr>
                                      <p:tavLst>
                                        <p:tav tm="0">
                                          <p:val>
                                            <p:fltVal val="90"/>
                                          </p:val>
                                        </p:tav>
                                        <p:tav tm="100000">
                                          <p:val>
                                            <p:fltVal val="0"/>
                                          </p:val>
                                        </p:tav>
                                      </p:tavLst>
                                    </p:anim>
                                    <p:animEffect transition="in" filter="fade">
                                      <p:cBhvr>
                                        <p:cTn id="21"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So, what can Excel do?</a:t>
            </a:r>
          </a:p>
        </p:txBody>
      </p:sp>
      <p:sp>
        <p:nvSpPr>
          <p:cNvPr id="7" name="TextBox 6"/>
          <p:cNvSpPr txBox="1"/>
          <p:nvPr/>
        </p:nvSpPr>
        <p:spPr>
          <a:xfrm>
            <a:off x="5869324" y="223212"/>
            <a:ext cx="5419725" cy="3477875"/>
          </a:xfrm>
          <a:prstGeom prst="rect">
            <a:avLst/>
          </a:prstGeom>
          <a:solidFill>
            <a:schemeClr val="accent2">
              <a:lumMod val="50000"/>
              <a:alpha val="20000"/>
            </a:schemeClr>
          </a:solidFill>
          <a:effectLst>
            <a:softEdge rad="63500"/>
          </a:effectLst>
        </p:spPr>
        <p:txBody>
          <a:bodyPr wrap="square" rtlCol="0">
            <a:spAutoFit/>
          </a:bodyPr>
          <a:lstStyle>
            <a:defPPr>
              <a:defRPr lang="en-US"/>
            </a:defPPr>
            <a:lvl1pPr lvl="0">
              <a:defRPr sz="1400"/>
            </a:lvl1pPr>
          </a:lstStyle>
          <a:p>
            <a:r>
              <a:rPr lang="en-CA" b="1" dirty="0"/>
              <a:t>You can write code in Excel with VBA (Visual Basic for Applications)</a:t>
            </a:r>
          </a:p>
          <a:p>
            <a:endParaRPr lang="en-CA" dirty="0"/>
          </a:p>
          <a:p>
            <a:pPr fontAlgn="base"/>
            <a:r>
              <a:rPr lang="en-CA" sz="1000" dirty="0"/>
              <a:t>Set </a:t>
            </a:r>
            <a:r>
              <a:rPr lang="en-CA" sz="1000" dirty="0" err="1"/>
              <a:t>objExcel</a:t>
            </a:r>
            <a:r>
              <a:rPr lang="en-CA" sz="1000" dirty="0"/>
              <a:t> = </a:t>
            </a:r>
            <a:r>
              <a:rPr lang="en-CA" sz="1000" dirty="0" err="1"/>
              <a:t>CreateObject</a:t>
            </a:r>
            <a:r>
              <a:rPr lang="en-CA" sz="1000" dirty="0"/>
              <a:t>("</a:t>
            </a:r>
            <a:r>
              <a:rPr lang="en-CA" sz="1000" dirty="0" err="1"/>
              <a:t>Excel.Application</a:t>
            </a:r>
            <a:r>
              <a:rPr lang="en-CA" sz="1000" dirty="0"/>
              <a:t>")</a:t>
            </a:r>
          </a:p>
          <a:p>
            <a:pPr fontAlgn="base"/>
            <a:r>
              <a:rPr lang="en-CA" sz="1000" dirty="0" err="1"/>
              <a:t>objExcel.Workbooks.Add</a:t>
            </a:r>
            <a:endParaRPr lang="en-CA" sz="1000" dirty="0"/>
          </a:p>
          <a:p>
            <a:pPr fontAlgn="base"/>
            <a:r>
              <a:rPr lang="en-CA" sz="1000" dirty="0"/>
              <a:t>Sheet = 1</a:t>
            </a:r>
          </a:p>
          <a:p>
            <a:pPr fontAlgn="base"/>
            <a:r>
              <a:rPr lang="en-CA" sz="1000" dirty="0"/>
              <a:t>Set </a:t>
            </a:r>
            <a:r>
              <a:rPr lang="en-CA" sz="1000" dirty="0" err="1"/>
              <a:t>objSheet</a:t>
            </a:r>
            <a:r>
              <a:rPr lang="en-CA" sz="1000" dirty="0"/>
              <a:t> = </a:t>
            </a:r>
            <a:r>
              <a:rPr lang="en-CA" sz="1000" dirty="0" err="1"/>
              <a:t>objExcel.ActiveWorkbook.Worksheets</a:t>
            </a:r>
            <a:r>
              <a:rPr lang="en-CA" sz="1000" dirty="0"/>
              <a:t>(Sheet)</a:t>
            </a:r>
          </a:p>
          <a:p>
            <a:pPr fontAlgn="base"/>
            <a:r>
              <a:rPr lang="en-CA" sz="1000" dirty="0" err="1"/>
              <a:t>objSheet.Name</a:t>
            </a:r>
            <a:r>
              <a:rPr lang="en-CA" sz="1000" dirty="0"/>
              <a:t> = "</a:t>
            </a:r>
            <a:r>
              <a:rPr lang="en-CA" sz="1000" dirty="0" err="1"/>
              <a:t>VBS_Excel_Example</a:t>
            </a:r>
            <a:r>
              <a:rPr lang="en-CA" sz="1000" dirty="0"/>
              <a:t>"</a:t>
            </a:r>
          </a:p>
          <a:p>
            <a:pPr fontAlgn="base"/>
            <a:r>
              <a:rPr lang="en-CA" sz="1000" dirty="0" err="1"/>
              <a:t>strExcelPath</a:t>
            </a:r>
            <a:r>
              <a:rPr lang="en-CA" sz="1000" dirty="0"/>
              <a:t> = "d:\Vbs_Excel_Example.xlsx"</a:t>
            </a:r>
          </a:p>
          <a:p>
            <a:pPr fontAlgn="base"/>
            <a:r>
              <a:rPr lang="en-CA" sz="1000" dirty="0" err="1"/>
              <a:t>objSheet.Cells</a:t>
            </a:r>
            <a:r>
              <a:rPr lang="en-CA" sz="1000" dirty="0"/>
              <a:t>(row, column).Value = "Whatever"</a:t>
            </a:r>
          </a:p>
          <a:p>
            <a:pPr fontAlgn="base"/>
            <a:r>
              <a:rPr lang="en-CA" sz="1000" dirty="0" err="1"/>
              <a:t>objSheet.Cells</a:t>
            </a:r>
            <a:r>
              <a:rPr lang="en-CA" sz="1000" dirty="0"/>
              <a:t>(1, 1).Value = "Name" 'Row 1 Column 1 (A)</a:t>
            </a:r>
          </a:p>
          <a:p>
            <a:pPr fontAlgn="base"/>
            <a:r>
              <a:rPr lang="en-CA" sz="1000" dirty="0" err="1"/>
              <a:t>objSheet.Cells</a:t>
            </a:r>
            <a:r>
              <a:rPr lang="en-CA" sz="1000" dirty="0"/>
              <a:t>(1, 2).Value = "Description" 'Row 1 Column 2 (B)</a:t>
            </a:r>
          </a:p>
          <a:p>
            <a:pPr fontAlgn="base"/>
            <a:r>
              <a:rPr lang="en-CA" sz="1000" dirty="0" err="1"/>
              <a:t>objSheet.Cells</a:t>
            </a:r>
            <a:r>
              <a:rPr lang="en-CA" sz="1000" dirty="0"/>
              <a:t>(1, 3).Value = "Something Else" 'Row 1 Column 3 (C)</a:t>
            </a:r>
          </a:p>
          <a:p>
            <a:pPr fontAlgn="base"/>
            <a:r>
              <a:rPr lang="en-CA" sz="1000" dirty="0"/>
              <a:t>For row = 2 to 10</a:t>
            </a:r>
          </a:p>
          <a:p>
            <a:pPr fontAlgn="base"/>
            <a:r>
              <a:rPr lang="en-CA" sz="1000" dirty="0" err="1"/>
              <a:t>objSheet.Cells</a:t>
            </a:r>
            <a:r>
              <a:rPr lang="en-CA" sz="1000" dirty="0"/>
              <a:t>(row, 1).Value = "Item " &amp; row &amp; " Name"</a:t>
            </a:r>
          </a:p>
          <a:p>
            <a:pPr fontAlgn="base"/>
            <a:r>
              <a:rPr lang="en-CA" sz="1000" dirty="0" err="1"/>
              <a:t>objSheet.Cells</a:t>
            </a:r>
            <a:r>
              <a:rPr lang="en-CA" sz="1000" dirty="0"/>
              <a:t>(row, 2).Value = "Item " &amp; row &amp; " Description"</a:t>
            </a:r>
          </a:p>
          <a:p>
            <a:pPr fontAlgn="base"/>
            <a:r>
              <a:rPr lang="en-CA" sz="1000" dirty="0" err="1"/>
              <a:t>objSheet.Cells</a:t>
            </a:r>
            <a:r>
              <a:rPr lang="en-CA" sz="1000" dirty="0"/>
              <a:t>(row, 3).Value = "Item " &amp; row &amp; " Something Else“</a:t>
            </a:r>
          </a:p>
          <a:p>
            <a:pPr fontAlgn="base"/>
            <a:endParaRPr lang="en-CA" sz="1000" dirty="0"/>
          </a:p>
          <a:p>
            <a:pPr fontAlgn="base"/>
            <a:r>
              <a:rPr lang="en-CA" dirty="0"/>
              <a:t>You can program your own scripts, or even download them from the Internet, but if you do that you must be careful otherwise you could possibly introduce a security risk to your computer.</a:t>
            </a:r>
          </a:p>
        </p:txBody>
      </p:sp>
      <p:sp>
        <p:nvSpPr>
          <p:cNvPr id="8" name="TextBox 7"/>
          <p:cNvSpPr txBox="1"/>
          <p:nvPr/>
        </p:nvSpPr>
        <p:spPr>
          <a:xfrm>
            <a:off x="666749" y="905342"/>
            <a:ext cx="4267201" cy="5909310"/>
          </a:xfrm>
          <a:prstGeom prst="rect">
            <a:avLst/>
          </a:prstGeom>
          <a:solidFill>
            <a:schemeClr val="accent6">
              <a:lumMod val="50000"/>
              <a:alpha val="20000"/>
            </a:schemeClr>
          </a:solidFill>
          <a:effectLst>
            <a:softEdge rad="38100"/>
          </a:effectLst>
        </p:spPr>
        <p:txBody>
          <a:bodyPr wrap="square" rtlCol="0">
            <a:spAutoFit/>
          </a:bodyPr>
          <a:lstStyle>
            <a:defPPr>
              <a:defRPr lang="en-US"/>
            </a:defPPr>
            <a:lvl1pPr lvl="0">
              <a:defRPr sz="1400"/>
            </a:lvl1pPr>
          </a:lstStyle>
          <a:p>
            <a:r>
              <a:rPr lang="en-CA" b="1" dirty="0"/>
              <a:t>You can solve optimization problems and make statistical analysis (data analysis)</a:t>
            </a:r>
          </a:p>
          <a:p>
            <a:endParaRPr lang="en-CA" dirty="0"/>
          </a:p>
          <a:p>
            <a:r>
              <a:rPr lang="en-CA" dirty="0"/>
              <a:t>Some of the more common statistical functions:</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graphicFrame>
        <p:nvGraphicFramePr>
          <p:cNvPr id="16" name="Table 15"/>
          <p:cNvGraphicFramePr>
            <a:graphicFrameLocks noGrp="1"/>
          </p:cNvGraphicFramePr>
          <p:nvPr>
            <p:extLst>
              <p:ext uri="{D42A27DB-BD31-4B8C-83A1-F6EECF244321}">
                <p14:modId xmlns:p14="http://schemas.microsoft.com/office/powerpoint/2010/main" val="4088855747"/>
              </p:ext>
            </p:extLst>
          </p:nvPr>
        </p:nvGraphicFramePr>
        <p:xfrm>
          <a:off x="847725" y="1876425"/>
          <a:ext cx="3752850" cy="4738412"/>
        </p:xfrm>
        <a:graphic>
          <a:graphicData uri="http://schemas.openxmlformats.org/drawingml/2006/table">
            <a:tbl>
              <a:tblPr/>
              <a:tblGrid>
                <a:gridCol w="752475">
                  <a:extLst>
                    <a:ext uri="{9D8B030D-6E8A-4147-A177-3AD203B41FA5}">
                      <a16:colId xmlns:a16="http://schemas.microsoft.com/office/drawing/2014/main" val="20000"/>
                    </a:ext>
                  </a:extLst>
                </a:gridCol>
                <a:gridCol w="3000375">
                  <a:extLst>
                    <a:ext uri="{9D8B030D-6E8A-4147-A177-3AD203B41FA5}">
                      <a16:colId xmlns:a16="http://schemas.microsoft.com/office/drawing/2014/main" val="20001"/>
                    </a:ext>
                  </a:extLst>
                </a:gridCol>
              </a:tblGrid>
              <a:tr h="260721">
                <a:tc>
                  <a:txBody>
                    <a:bodyPr/>
                    <a:lstStyle/>
                    <a:p>
                      <a:r>
                        <a:rPr lang="en-CA" sz="1100" b="1" dirty="0">
                          <a:effectLst/>
                        </a:rPr>
                        <a:t>ABS</a:t>
                      </a:r>
                      <a:endParaRPr lang="en-CA" sz="1100" dirty="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dirty="0">
                          <a:effectLst/>
                        </a:rPr>
                        <a:t>The absolute value of a number</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0"/>
                  </a:ext>
                </a:extLst>
              </a:tr>
              <a:tr h="441242">
                <a:tc>
                  <a:txBody>
                    <a:bodyPr/>
                    <a:lstStyle/>
                    <a:p>
                      <a:r>
                        <a:rPr lang="en-CA" sz="1100" b="1">
                          <a:effectLst/>
                        </a:rPr>
                        <a:t>AVERAGE</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average or arithmetic mean for a group of numbers</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1"/>
                  </a:ext>
                </a:extLst>
              </a:tr>
              <a:tr h="441242">
                <a:tc>
                  <a:txBody>
                    <a:bodyPr/>
                    <a:lstStyle/>
                    <a:p>
                      <a:r>
                        <a:rPr lang="en-CA" sz="1100" b="1">
                          <a:effectLst/>
                        </a:rPr>
                        <a:t>COUNT</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number of cell locations in a range that contain a numeric character</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2"/>
                  </a:ext>
                </a:extLst>
              </a:tr>
              <a:tr h="441242">
                <a:tc>
                  <a:txBody>
                    <a:bodyPr/>
                    <a:lstStyle/>
                    <a:p>
                      <a:r>
                        <a:rPr lang="en-CA" sz="1100" b="1">
                          <a:effectLst/>
                        </a:rPr>
                        <a:t>COUNTA</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number of cell locations in a range that contain a text or numeric character</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3"/>
                  </a:ext>
                </a:extLst>
              </a:tr>
              <a:tr h="253257">
                <a:tc>
                  <a:txBody>
                    <a:bodyPr/>
                    <a:lstStyle/>
                    <a:p>
                      <a:r>
                        <a:rPr lang="en-CA" sz="1100" b="1">
                          <a:effectLst/>
                        </a:rPr>
                        <a:t>MAX</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highest numeric value in a group of numbers</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4"/>
                  </a:ext>
                </a:extLst>
              </a:tr>
              <a:tr h="817211">
                <a:tc>
                  <a:txBody>
                    <a:bodyPr/>
                    <a:lstStyle/>
                    <a:p>
                      <a:r>
                        <a:rPr lang="en-CA" sz="1100" b="1">
                          <a:effectLst/>
                        </a:rPr>
                        <a:t>MEDIAN</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middle number in a group of numbers (half the numbers in the group are higher than the median and half the numbers in the group are lower than the median)</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5"/>
                  </a:ext>
                </a:extLst>
              </a:tr>
              <a:tr h="253257">
                <a:tc>
                  <a:txBody>
                    <a:bodyPr/>
                    <a:lstStyle/>
                    <a:p>
                      <a:r>
                        <a:rPr lang="en-CA" sz="1100" b="1">
                          <a:effectLst/>
                        </a:rPr>
                        <a:t>MIN</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lowest numeric value in a group of numbers</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6"/>
                  </a:ext>
                </a:extLst>
              </a:tr>
              <a:tr h="441242">
                <a:tc>
                  <a:txBody>
                    <a:bodyPr/>
                    <a:lstStyle/>
                    <a:p>
                      <a:r>
                        <a:rPr lang="en-CA" sz="1100" b="1">
                          <a:effectLst/>
                        </a:rPr>
                        <a:t>MODE</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number that appears most frequently in a group of numbers</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7"/>
                  </a:ext>
                </a:extLst>
              </a:tr>
              <a:tr h="441242">
                <a:tc>
                  <a:txBody>
                    <a:bodyPr/>
                    <a:lstStyle/>
                    <a:p>
                      <a:r>
                        <a:rPr lang="en-CA" sz="1100" b="1">
                          <a:effectLst/>
                        </a:rPr>
                        <a:t>PRODUCT</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result of multiplying all the values in a range of cell locations</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8"/>
                  </a:ext>
                </a:extLst>
              </a:tr>
              <a:tr h="253257">
                <a:tc>
                  <a:txBody>
                    <a:bodyPr/>
                    <a:lstStyle/>
                    <a:p>
                      <a:r>
                        <a:rPr lang="en-CA" sz="1100" b="1">
                          <a:effectLst/>
                        </a:rPr>
                        <a:t>SQRT</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positive square root of a number</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09"/>
                  </a:ext>
                </a:extLst>
              </a:tr>
              <a:tr h="441242">
                <a:tc>
                  <a:txBody>
                    <a:bodyPr/>
                    <a:lstStyle/>
                    <a:p>
                      <a:r>
                        <a:rPr lang="en-CA" sz="1100" b="1">
                          <a:effectLst/>
                        </a:rPr>
                        <a:t>STDEV.S</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a:effectLst/>
                        </a:rPr>
                        <a:t>The standard deviation for a group of numbers based on a sample</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10"/>
                  </a:ext>
                </a:extLst>
              </a:tr>
              <a:tr h="253257">
                <a:tc>
                  <a:txBody>
                    <a:bodyPr/>
                    <a:lstStyle/>
                    <a:p>
                      <a:r>
                        <a:rPr lang="en-CA" sz="1100" b="1">
                          <a:effectLst/>
                        </a:rPr>
                        <a:t>SUM</a:t>
                      </a:r>
                      <a:endParaRPr lang="en-CA" sz="1100">
                        <a:effectLst/>
                      </a:endParaRP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tc>
                  <a:txBody>
                    <a:bodyPr/>
                    <a:lstStyle/>
                    <a:p>
                      <a:r>
                        <a:rPr lang="en-CA" sz="1100" dirty="0">
                          <a:effectLst/>
                        </a:rPr>
                        <a:t>The total of all numeric values in a group</a:t>
                      </a:r>
                    </a:p>
                  </a:txBody>
                  <a:tcPr marL="30018" marR="30018" marT="30018" marB="300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20000"/>
                      </a:schemeClr>
                    </a:solidFill>
                  </a:tcPr>
                </a:tc>
                <a:extLst>
                  <a:ext uri="{0D108BD9-81ED-4DB2-BD59-A6C34878D82A}">
                    <a16:rowId xmlns:a16="http://schemas.microsoft.com/office/drawing/2014/main" val="10011"/>
                  </a:ext>
                </a:extLst>
              </a:tr>
            </a:tbl>
          </a:graphicData>
        </a:graphic>
      </p:graphicFrame>
      <p:grpSp>
        <p:nvGrpSpPr>
          <p:cNvPr id="21" name="Group 20"/>
          <p:cNvGrpSpPr/>
          <p:nvPr/>
        </p:nvGrpSpPr>
        <p:grpSpPr>
          <a:xfrm>
            <a:off x="5114926" y="3921552"/>
            <a:ext cx="6905624" cy="2893100"/>
            <a:chOff x="5114926" y="3615362"/>
            <a:chExt cx="6905624" cy="2893100"/>
          </a:xfrm>
        </p:grpSpPr>
        <p:sp>
          <p:nvSpPr>
            <p:cNvPr id="17" name="TextBox 16"/>
            <p:cNvSpPr txBox="1"/>
            <p:nvPr/>
          </p:nvSpPr>
          <p:spPr>
            <a:xfrm>
              <a:off x="5114926" y="3615362"/>
              <a:ext cx="6905624" cy="2893100"/>
            </a:xfrm>
            <a:prstGeom prst="rect">
              <a:avLst/>
            </a:prstGeom>
            <a:solidFill>
              <a:schemeClr val="accent6">
                <a:lumMod val="50000"/>
                <a:alpha val="20000"/>
              </a:schemeClr>
            </a:solidFill>
            <a:effectLst>
              <a:softEdge rad="38100"/>
            </a:effectLst>
          </p:spPr>
          <p:txBody>
            <a:bodyPr wrap="square" rtlCol="0">
              <a:spAutoFit/>
            </a:bodyPr>
            <a:lstStyle>
              <a:defPPr>
                <a:defRPr lang="en-US"/>
              </a:defPPr>
              <a:lvl1pPr lvl="0">
                <a:defRPr sz="1400"/>
              </a:lvl1pPr>
            </a:lstStyle>
            <a:p>
              <a:r>
                <a:rPr lang="en-CA" b="1" dirty="0"/>
                <a:t>You can collect information, make data entries and create lists</a:t>
              </a:r>
            </a:p>
            <a:p>
              <a:endParaRPr lang="en-CA" b="1" dirty="0"/>
            </a:p>
            <a:p>
              <a:endParaRPr lang="en-CA" b="1" dirty="0"/>
            </a:p>
            <a:p>
              <a:endParaRPr lang="en-CA" b="1" dirty="0"/>
            </a:p>
            <a:p>
              <a:endParaRPr lang="en-CA" b="1" dirty="0"/>
            </a:p>
            <a:p>
              <a:endParaRPr lang="en-CA" b="1" dirty="0"/>
            </a:p>
            <a:p>
              <a:endParaRPr lang="en-CA" b="1" dirty="0"/>
            </a:p>
            <a:p>
              <a:endParaRPr lang="en-CA" b="1" dirty="0"/>
            </a:p>
            <a:p>
              <a:endParaRPr lang="en-CA" b="1" dirty="0"/>
            </a:p>
            <a:p>
              <a:endParaRPr lang="en-CA" b="1" dirty="0"/>
            </a:p>
            <a:p>
              <a:endParaRPr lang="en-CA" b="1" dirty="0"/>
            </a:p>
            <a:p>
              <a:endParaRPr lang="en-CA" b="1" dirty="0"/>
            </a:p>
            <a:p>
              <a:r>
                <a:rPr lang="en-CA" b="1" dirty="0"/>
                <a:t>This not a full list, but the more common database functions.</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3424" y="3859997"/>
              <a:ext cx="6711526" cy="2340778"/>
            </a:xfrm>
            <a:prstGeom prst="rect">
              <a:avLst/>
            </a:prstGeom>
          </p:spPr>
        </p:pic>
      </p:grpSp>
    </p:spTree>
    <p:extLst>
      <p:ext uri="{BB962C8B-B14F-4D97-AF65-F5344CB8AC3E}">
        <p14:creationId xmlns:p14="http://schemas.microsoft.com/office/powerpoint/2010/main" val="248084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 calcmode="lin" valueType="num">
                                      <p:cBhvr>
                                        <p:cTn id="21" dur="1000" fill="hold"/>
                                        <p:tgtEl>
                                          <p:spTgt spid="7"/>
                                        </p:tgtEl>
                                        <p:attrNameLst>
                                          <p:attrName>style.rotation</p:attrName>
                                        </p:attrNameLst>
                                      </p:cBhvr>
                                      <p:tavLst>
                                        <p:tav tm="0">
                                          <p:val>
                                            <p:fltVal val="90"/>
                                          </p:val>
                                        </p:tav>
                                        <p:tav tm="100000">
                                          <p:val>
                                            <p:fltVal val="0"/>
                                          </p:val>
                                        </p:tav>
                                      </p:tavLst>
                                    </p:anim>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1" y="1200036"/>
            <a:ext cx="4562474" cy="1600438"/>
          </a:xfrm>
          <a:prstGeom prst="rect">
            <a:avLst/>
          </a:prstGeom>
          <a:solidFill>
            <a:schemeClr val="accent6">
              <a:lumMod val="50000"/>
              <a:alpha val="40000"/>
            </a:schemeClr>
          </a:solidFill>
          <a:effectLst>
            <a:softEdge rad="63500"/>
          </a:effectLst>
        </p:spPr>
        <p:txBody>
          <a:bodyPr wrap="square" rtlCol="0">
            <a:spAutoFit/>
          </a:bodyPr>
          <a:lstStyle>
            <a:defPPr>
              <a:defRPr lang="en-US"/>
            </a:defPPr>
            <a:lvl1pPr lvl="0">
              <a:defRPr sz="1400"/>
            </a:lvl1pPr>
          </a:lstStyle>
          <a:p>
            <a:r>
              <a:rPr lang="en-CA" b="1" dirty="0"/>
              <a:t>You can connect an Excel spreadsheet to a web page just by saving it to a folder</a:t>
            </a:r>
          </a:p>
          <a:p>
            <a:endParaRPr lang="en-CA" dirty="0"/>
          </a:p>
          <a:p>
            <a:r>
              <a:rPr lang="en-CA" dirty="0"/>
              <a:t>I have no specific example to show you, but through a variety of technologies an Excel Spreadsheet can be made immediately available to a web page simply by saving it to a specific folder.</a:t>
            </a:r>
          </a:p>
        </p:txBody>
      </p:sp>
      <p:sp>
        <p:nvSpPr>
          <p:cNvPr id="8" name="TextBox 7"/>
          <p:cNvSpPr txBox="1"/>
          <p:nvPr/>
        </p:nvSpPr>
        <p:spPr>
          <a:xfrm>
            <a:off x="5848348" y="714356"/>
            <a:ext cx="2676527" cy="1600438"/>
          </a:xfrm>
          <a:prstGeom prst="rect">
            <a:avLst/>
          </a:prstGeom>
          <a:solidFill>
            <a:schemeClr val="accent6">
              <a:lumMod val="50000"/>
              <a:alpha val="20000"/>
            </a:schemeClr>
          </a:solidFill>
          <a:effectLst>
            <a:softEdge rad="38100"/>
          </a:effectLst>
        </p:spPr>
        <p:txBody>
          <a:bodyPr wrap="square" rtlCol="0">
            <a:spAutoFit/>
          </a:bodyPr>
          <a:lstStyle>
            <a:defPPr>
              <a:defRPr lang="en-US"/>
            </a:defPPr>
            <a:lvl1pPr lvl="0">
              <a:defRPr sz="1400"/>
            </a:lvl1pPr>
          </a:lstStyle>
          <a:p>
            <a:r>
              <a:rPr lang="en-CA" b="1" dirty="0"/>
              <a:t>You can create games in Excel</a:t>
            </a:r>
          </a:p>
          <a:p>
            <a:pPr marL="742950" lvl="1" indent="-285750">
              <a:buFont typeface="Wingdings" panose="05000000000000000000" pitchFamily="2" charset="2"/>
              <a:buChar char="Ø"/>
            </a:pPr>
            <a:r>
              <a:rPr lang="en-CA" sz="1400" dirty="0"/>
              <a:t>Monopoly</a:t>
            </a:r>
          </a:p>
          <a:p>
            <a:pPr marL="742950" lvl="1" indent="-285750">
              <a:buFont typeface="Wingdings" panose="05000000000000000000" pitchFamily="2" charset="2"/>
              <a:buChar char="Ø"/>
            </a:pPr>
            <a:r>
              <a:rPr lang="en-CA" sz="1400" dirty="0"/>
              <a:t>3D Maze</a:t>
            </a:r>
          </a:p>
          <a:p>
            <a:pPr marL="742950" lvl="1" indent="-285750">
              <a:buFont typeface="Wingdings" panose="05000000000000000000" pitchFamily="2" charset="2"/>
              <a:buChar char="Ø"/>
            </a:pPr>
            <a:r>
              <a:rPr lang="en-CA" sz="1400" dirty="0"/>
              <a:t>Writer’s Block</a:t>
            </a:r>
          </a:p>
          <a:p>
            <a:pPr marL="742950" lvl="1" indent="-285750">
              <a:buFont typeface="Wingdings" panose="05000000000000000000" pitchFamily="2" charset="2"/>
              <a:buChar char="Ø"/>
            </a:pPr>
            <a:r>
              <a:rPr lang="en-CA" sz="1400" dirty="0"/>
              <a:t>3D Tic Tac Toe</a:t>
            </a:r>
          </a:p>
          <a:p>
            <a:r>
              <a:rPr lang="en-CA" dirty="0"/>
              <a:t>Much more! Just Google</a:t>
            </a:r>
          </a:p>
          <a:p>
            <a:r>
              <a:rPr lang="en-CA" dirty="0"/>
              <a:t>“Excel games” and check it out.</a:t>
            </a:r>
          </a:p>
        </p:txBody>
      </p:sp>
      <p:sp>
        <p:nvSpPr>
          <p:cNvPr id="9" name="TextBox 8"/>
          <p:cNvSpPr txBox="1"/>
          <p:nvPr/>
        </p:nvSpPr>
        <p:spPr>
          <a:xfrm>
            <a:off x="8791575" y="427444"/>
            <a:ext cx="2657476" cy="738664"/>
          </a:xfrm>
          <a:prstGeom prst="rect">
            <a:avLst/>
          </a:prstGeom>
          <a:solidFill>
            <a:srgbClr val="7030A0">
              <a:alpha val="60000"/>
            </a:srgbClr>
          </a:solidFill>
          <a:effectLst>
            <a:softEdge rad="38100"/>
          </a:effectLst>
        </p:spPr>
        <p:txBody>
          <a:bodyPr wrap="square" rtlCol="0">
            <a:spAutoFit/>
          </a:bodyPr>
          <a:lstStyle>
            <a:defPPr>
              <a:defRPr lang="en-US"/>
            </a:defPPr>
            <a:lvl1pPr lvl="0">
              <a:defRPr sz="1400"/>
            </a:lvl1pPr>
          </a:lstStyle>
          <a:p>
            <a:r>
              <a:rPr lang="en-CA" b="1" dirty="0"/>
              <a:t>You can use Excel for educational purposes with interactive features</a:t>
            </a:r>
          </a:p>
        </p:txBody>
      </p:sp>
      <p:sp>
        <p:nvSpPr>
          <p:cNvPr id="14" name="TextBox 13"/>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The Excel GUI</a:t>
            </a:r>
          </a:p>
          <a:p>
            <a:pPr algn="ctr"/>
            <a:r>
              <a:rPr lang="en-CA" dirty="0"/>
              <a:t>So, what can Excel do?</a:t>
            </a:r>
          </a:p>
        </p:txBody>
      </p:sp>
      <p:grpSp>
        <p:nvGrpSpPr>
          <p:cNvPr id="17" name="Group 16"/>
          <p:cNvGrpSpPr/>
          <p:nvPr/>
        </p:nvGrpSpPr>
        <p:grpSpPr>
          <a:xfrm>
            <a:off x="1066795" y="3639148"/>
            <a:ext cx="4914905" cy="2462213"/>
            <a:chOff x="561970" y="3286154"/>
            <a:chExt cx="4914905" cy="2462213"/>
          </a:xfrm>
        </p:grpSpPr>
        <p:sp>
          <p:nvSpPr>
            <p:cNvPr id="10" name="TextBox 9"/>
            <p:cNvSpPr txBox="1"/>
            <p:nvPr/>
          </p:nvSpPr>
          <p:spPr>
            <a:xfrm>
              <a:off x="561970" y="3286154"/>
              <a:ext cx="4914905" cy="2462213"/>
            </a:xfrm>
            <a:prstGeom prst="rect">
              <a:avLst/>
            </a:prstGeom>
            <a:solidFill>
              <a:schemeClr val="accent6">
                <a:lumMod val="50000"/>
                <a:alpha val="20000"/>
              </a:schemeClr>
            </a:solidFill>
            <a:effectLst>
              <a:softEdge rad="38100"/>
            </a:effectLst>
          </p:spPr>
          <p:txBody>
            <a:bodyPr wrap="square" rtlCol="0">
              <a:spAutoFit/>
            </a:bodyPr>
            <a:lstStyle>
              <a:defPPr>
                <a:defRPr lang="en-US"/>
              </a:defPPr>
              <a:lvl1pPr lvl="0">
                <a:defRPr sz="1400"/>
              </a:lvl1pPr>
            </a:lstStyle>
            <a:p>
              <a:r>
                <a:rPr lang="en-CA" dirty="0"/>
                <a:t>You can prepare Diagrams, </a:t>
              </a:r>
              <a:r>
                <a:rPr lang="en-CA" dirty="0" err="1"/>
                <a:t>Mockups</a:t>
              </a:r>
              <a:r>
                <a:rPr lang="en-CA" dirty="0"/>
                <a:t> and Gantt Charts</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508" y="3678326"/>
              <a:ext cx="4419827" cy="1886047"/>
            </a:xfrm>
            <a:prstGeom prst="rect">
              <a:avLst/>
            </a:prstGeom>
          </p:spPr>
        </p:pic>
      </p:grpSp>
      <p:grpSp>
        <p:nvGrpSpPr>
          <p:cNvPr id="31" name="Group 30"/>
          <p:cNvGrpSpPr/>
          <p:nvPr/>
        </p:nvGrpSpPr>
        <p:grpSpPr>
          <a:xfrm>
            <a:off x="6638927" y="3050861"/>
            <a:ext cx="4981576" cy="2677656"/>
            <a:chOff x="6638927" y="3050861"/>
            <a:chExt cx="4981576" cy="2677656"/>
          </a:xfrm>
        </p:grpSpPr>
        <p:grpSp>
          <p:nvGrpSpPr>
            <p:cNvPr id="25" name="Group 24"/>
            <p:cNvGrpSpPr/>
            <p:nvPr/>
          </p:nvGrpSpPr>
          <p:grpSpPr>
            <a:xfrm>
              <a:off x="6638927" y="3050861"/>
              <a:ext cx="4981576" cy="2677656"/>
              <a:chOff x="6638927" y="3050861"/>
              <a:chExt cx="4981576" cy="2677656"/>
            </a:xfrm>
          </p:grpSpPr>
          <p:grpSp>
            <p:nvGrpSpPr>
              <p:cNvPr id="20" name="Group 19"/>
              <p:cNvGrpSpPr/>
              <p:nvPr/>
            </p:nvGrpSpPr>
            <p:grpSpPr>
              <a:xfrm>
                <a:off x="6638927" y="3050861"/>
                <a:ext cx="4981576" cy="2677656"/>
                <a:chOff x="6467476" y="3717611"/>
                <a:chExt cx="4928674" cy="2677656"/>
              </a:xfrm>
            </p:grpSpPr>
            <p:sp>
              <p:nvSpPr>
                <p:cNvPr id="18" name="TextBox 17"/>
                <p:cNvSpPr txBox="1"/>
                <p:nvPr/>
              </p:nvSpPr>
              <p:spPr>
                <a:xfrm>
                  <a:off x="6467476" y="3717611"/>
                  <a:ext cx="4928674" cy="2677656"/>
                </a:xfrm>
                <a:prstGeom prst="rect">
                  <a:avLst/>
                </a:prstGeom>
                <a:solidFill>
                  <a:srgbClr val="540000">
                    <a:alpha val="40000"/>
                  </a:srgbClr>
                </a:solidFill>
                <a:effectLst>
                  <a:softEdge rad="38100"/>
                </a:effectLst>
              </p:spPr>
              <p:txBody>
                <a:bodyPr wrap="square" rtlCol="0">
                  <a:spAutoFit/>
                </a:bodyPr>
                <a:lstStyle>
                  <a:defPPr>
                    <a:defRPr lang="en-US"/>
                  </a:defPPr>
                  <a:lvl1pPr lvl="0">
                    <a:defRPr sz="1400"/>
                  </a:lvl1pPr>
                </a:lstStyle>
                <a:p>
                  <a:r>
                    <a:rPr lang="en-CA" dirty="0"/>
                    <a:t>You can fetch live data from the web into Excel.</a:t>
                  </a:r>
                </a:p>
                <a:p>
                  <a:endParaRPr lang="en-CA" dirty="0"/>
                </a:p>
                <a:p>
                  <a:r>
                    <a:rPr lang="en-CA" dirty="0"/>
                    <a:t>The </a:t>
                  </a:r>
                  <a:r>
                    <a:rPr lang="en-CA" b="1" i="1" dirty="0"/>
                    <a:t>Data</a:t>
                  </a:r>
                  <a:r>
                    <a:rPr lang="en-CA" dirty="0"/>
                    <a:t> ribbon has all sorts of cool things.  One of them is the </a:t>
                  </a:r>
                  <a:r>
                    <a:rPr lang="en-CA" b="1" i="1" dirty="0"/>
                    <a:t>Get External Data</a:t>
                  </a:r>
                  <a:r>
                    <a:rPr lang="en-CA" dirty="0"/>
                    <a:t> group.</a:t>
                  </a:r>
                </a:p>
                <a:p>
                  <a:endParaRPr lang="en-CA" dirty="0"/>
                </a:p>
                <a:p>
                  <a:endParaRPr lang="en-CA" dirty="0"/>
                </a:p>
                <a:p>
                  <a:endParaRPr lang="en-CA" dirty="0"/>
                </a:p>
                <a:p>
                  <a:endParaRPr lang="en-CA" dirty="0"/>
                </a:p>
                <a:p>
                  <a:endParaRPr lang="en-CA" dirty="0"/>
                </a:p>
                <a:p>
                  <a:endParaRPr lang="en-CA" dirty="0"/>
                </a:p>
                <a:p>
                  <a:r>
                    <a:rPr lang="en-CA" dirty="0"/>
                    <a:t>You can import live Access databases, web pages, plain old boring text, and much more.</a:t>
                  </a: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102" y="4657277"/>
                  <a:ext cx="4425573" cy="1127356"/>
                </a:xfrm>
                <a:prstGeom prst="rect">
                  <a:avLst/>
                </a:prstGeom>
              </p:spPr>
            </p:pic>
          </p:grpSp>
          <p:sp>
            <p:nvSpPr>
              <p:cNvPr id="21" name="Oval 20"/>
              <p:cNvSpPr/>
              <p:nvPr/>
            </p:nvSpPr>
            <p:spPr>
              <a:xfrm>
                <a:off x="10515600" y="3990527"/>
                <a:ext cx="495300" cy="238573"/>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3" name="Straight Arrow Connector 22"/>
              <p:cNvCxnSpPr/>
              <p:nvPr/>
            </p:nvCxnSpPr>
            <p:spPr>
              <a:xfrm>
                <a:off x="7410450" y="3705225"/>
                <a:ext cx="3124200" cy="32609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Rounded Rectangle 25"/>
            <p:cNvSpPr/>
            <p:nvPr/>
          </p:nvSpPr>
          <p:spPr>
            <a:xfrm>
              <a:off x="7743825" y="4936243"/>
              <a:ext cx="971550" cy="143540"/>
            </a:xfrm>
            <a:prstGeom prst="round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8" name="Straight Arrow Connector 27"/>
            <p:cNvCxnSpPr/>
            <p:nvPr/>
          </p:nvCxnSpPr>
          <p:spPr>
            <a:xfrm>
              <a:off x="7458075" y="3924300"/>
              <a:ext cx="371475" cy="990600"/>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3509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wipe(down)">
                                      <p:cBhvr>
                                        <p:cTn id="3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238" y="68025"/>
            <a:ext cx="4276312" cy="646331"/>
          </a:xfrm>
          <a:prstGeom prst="rect">
            <a:avLst/>
          </a:prstGeom>
          <a:solidFill>
            <a:schemeClr val="accent2"/>
          </a:solidFill>
          <a:effectLst>
            <a:softEdge rad="63500"/>
          </a:effectLst>
        </p:spPr>
        <p:txBody>
          <a:bodyPr wrap="square" rtlCol="0">
            <a:spAutoFit/>
          </a:bodyPr>
          <a:lstStyle/>
          <a:p>
            <a:pPr algn="ctr"/>
            <a:r>
              <a:rPr lang="en-CA" dirty="0"/>
              <a:t>Basic Spreadsheet Functions</a:t>
            </a:r>
          </a:p>
          <a:p>
            <a:pPr algn="ctr"/>
            <a:r>
              <a:rPr lang="en-CA" dirty="0"/>
              <a:t>Function Categories</a:t>
            </a:r>
          </a:p>
        </p:txBody>
      </p:sp>
      <p:sp>
        <p:nvSpPr>
          <p:cNvPr id="20" name="TextBox 19"/>
          <p:cNvSpPr txBox="1"/>
          <p:nvPr/>
        </p:nvSpPr>
        <p:spPr>
          <a:xfrm>
            <a:off x="5048249" y="228133"/>
            <a:ext cx="5876925" cy="338554"/>
          </a:xfrm>
          <a:prstGeom prst="rect">
            <a:avLst/>
          </a:prstGeom>
          <a:noFill/>
          <a:ln w="19050">
            <a:solidFill>
              <a:schemeClr val="accent2"/>
            </a:solidFill>
          </a:ln>
        </p:spPr>
        <p:txBody>
          <a:bodyPr wrap="square" rtlCol="0">
            <a:spAutoFit/>
          </a:bodyPr>
          <a:lstStyle/>
          <a:p>
            <a:r>
              <a:rPr lang="en-CA" sz="1600" dirty="0"/>
              <a:t>The function bar shown below is directly above the column headers.</a:t>
            </a:r>
          </a:p>
        </p:txBody>
      </p:sp>
      <p:grpSp>
        <p:nvGrpSpPr>
          <p:cNvPr id="33" name="Group 32"/>
          <p:cNvGrpSpPr/>
          <p:nvPr/>
        </p:nvGrpSpPr>
        <p:grpSpPr>
          <a:xfrm>
            <a:off x="346978" y="962060"/>
            <a:ext cx="10791615" cy="992882"/>
            <a:chOff x="289828" y="981110"/>
            <a:chExt cx="10791615" cy="992882"/>
          </a:xfrm>
        </p:grpSpPr>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043" y="981110"/>
              <a:ext cx="10058400" cy="517881"/>
            </a:xfrm>
            <a:prstGeom prst="rect">
              <a:avLst/>
            </a:prstGeom>
            <a:effectLst>
              <a:glow rad="127000">
                <a:schemeClr val="accent2"/>
              </a:glow>
            </a:effectLst>
          </p:spPr>
        </p:pic>
        <p:grpSp>
          <p:nvGrpSpPr>
            <p:cNvPr id="27" name="Group 26"/>
            <p:cNvGrpSpPr/>
            <p:nvPr/>
          </p:nvGrpSpPr>
          <p:grpSpPr>
            <a:xfrm>
              <a:off x="289828" y="1062479"/>
              <a:ext cx="2386696" cy="911513"/>
              <a:chOff x="356504" y="1338704"/>
              <a:chExt cx="2386696" cy="911513"/>
            </a:xfrm>
          </p:grpSpPr>
          <p:sp>
            <p:nvSpPr>
              <p:cNvPr id="22" name="Line Callout 1 21"/>
              <p:cNvSpPr/>
              <p:nvPr/>
            </p:nvSpPr>
            <p:spPr>
              <a:xfrm>
                <a:off x="1112166" y="1338704"/>
                <a:ext cx="1631034" cy="375796"/>
              </a:xfrm>
              <a:prstGeom prst="borderCallout1">
                <a:avLst>
                  <a:gd name="adj1" fmla="val 96360"/>
                  <a:gd name="adj2" fmla="val -514"/>
                  <a:gd name="adj3" fmla="val 166163"/>
                  <a:gd name="adj4" fmla="val -16891"/>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356504" y="1957829"/>
                <a:ext cx="923715" cy="292388"/>
              </a:xfrm>
              <a:prstGeom prst="rect">
                <a:avLst/>
              </a:prstGeom>
              <a:noFill/>
              <a:ln w="19050">
                <a:solidFill>
                  <a:srgbClr val="00B050"/>
                </a:solidFill>
              </a:ln>
            </p:spPr>
            <p:txBody>
              <a:bodyPr wrap="square" rtlCol="0">
                <a:spAutoFit/>
              </a:bodyPr>
              <a:lstStyle/>
              <a:p>
                <a:r>
                  <a:rPr lang="en-CA" sz="1300" b="1" dirty="0">
                    <a:solidFill>
                      <a:srgbClr val="00B050"/>
                    </a:solidFill>
                  </a:rPr>
                  <a:t>Name Box</a:t>
                </a:r>
                <a:endParaRPr lang="en-CA" sz="1300" dirty="0"/>
              </a:p>
            </p:txBody>
          </p:sp>
        </p:grpSp>
        <p:grpSp>
          <p:nvGrpSpPr>
            <p:cNvPr id="29" name="Group 28"/>
            <p:cNvGrpSpPr/>
            <p:nvPr/>
          </p:nvGrpSpPr>
          <p:grpSpPr>
            <a:xfrm>
              <a:off x="1347345" y="1062479"/>
              <a:ext cx="4929630" cy="911513"/>
              <a:chOff x="1414021" y="1338704"/>
              <a:chExt cx="4929630" cy="911513"/>
            </a:xfrm>
          </p:grpSpPr>
          <p:grpSp>
            <p:nvGrpSpPr>
              <p:cNvPr id="26" name="Group 25"/>
              <p:cNvGrpSpPr/>
              <p:nvPr/>
            </p:nvGrpSpPr>
            <p:grpSpPr>
              <a:xfrm>
                <a:off x="1414021" y="1338704"/>
                <a:ext cx="4929630" cy="911513"/>
                <a:chOff x="1414021" y="1338704"/>
                <a:chExt cx="4929630" cy="911513"/>
              </a:xfrm>
            </p:grpSpPr>
            <p:sp>
              <p:nvSpPr>
                <p:cNvPr id="24" name="Line Callout 1 23"/>
                <p:cNvSpPr/>
                <p:nvPr/>
              </p:nvSpPr>
              <p:spPr>
                <a:xfrm>
                  <a:off x="3009899" y="1338704"/>
                  <a:ext cx="1304925" cy="375796"/>
                </a:xfrm>
                <a:prstGeom prst="borderCallout1">
                  <a:avLst>
                    <a:gd name="adj1" fmla="val 103792"/>
                    <a:gd name="adj2" fmla="val 50178"/>
                    <a:gd name="adj3" fmla="val 169099"/>
                    <a:gd name="adj4" fmla="val 19915"/>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1414021" y="1957829"/>
                  <a:ext cx="4929630" cy="292388"/>
                </a:xfrm>
                <a:prstGeom prst="rect">
                  <a:avLst/>
                </a:prstGeom>
                <a:noFill/>
                <a:ln w="19050">
                  <a:solidFill>
                    <a:srgbClr val="C00000"/>
                  </a:solidFill>
                </a:ln>
              </p:spPr>
              <p:txBody>
                <a:bodyPr wrap="square" rtlCol="0">
                  <a:spAutoFit/>
                </a:bodyPr>
                <a:lstStyle/>
                <a:p>
                  <a:r>
                    <a:rPr lang="en-CA" sz="1300" b="1" i="1" dirty="0"/>
                    <a:t>Insert Function </a:t>
                  </a:r>
                  <a:r>
                    <a:rPr lang="en-CA" sz="1300" dirty="0"/>
                    <a:t>box.  Click on the       icon to open the functions dialog.</a:t>
                  </a:r>
                  <a:endParaRPr lang="en-CA" sz="1300" b="1" i="1" dirty="0"/>
                </a:p>
              </p:txBody>
            </p:sp>
          </p:grpSp>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1596" y="1990744"/>
                <a:ext cx="222230" cy="205135"/>
              </a:xfrm>
              <a:prstGeom prst="rect">
                <a:avLst/>
              </a:prstGeom>
            </p:spPr>
          </p:pic>
        </p:grpSp>
        <p:grpSp>
          <p:nvGrpSpPr>
            <p:cNvPr id="30" name="Group 29"/>
            <p:cNvGrpSpPr/>
            <p:nvPr/>
          </p:nvGrpSpPr>
          <p:grpSpPr>
            <a:xfrm>
              <a:off x="4289435" y="1064596"/>
              <a:ext cx="6759564" cy="903564"/>
              <a:chOff x="5077121" y="-1926254"/>
              <a:chExt cx="6759564" cy="903564"/>
            </a:xfrm>
          </p:grpSpPr>
          <p:sp>
            <p:nvSpPr>
              <p:cNvPr id="31" name="Line Callout 1 30"/>
              <p:cNvSpPr/>
              <p:nvPr/>
            </p:nvSpPr>
            <p:spPr>
              <a:xfrm>
                <a:off x="5077121" y="-1926254"/>
                <a:ext cx="6759564" cy="364154"/>
              </a:xfrm>
              <a:prstGeom prst="borderCallout1">
                <a:avLst>
                  <a:gd name="adj1" fmla="val 99061"/>
                  <a:gd name="adj2" fmla="val 50440"/>
                  <a:gd name="adj3" fmla="val 164318"/>
                  <a:gd name="adj4" fmla="val 411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p:cNvSpPr txBox="1"/>
              <p:nvPr/>
            </p:nvSpPr>
            <p:spPr>
              <a:xfrm>
                <a:off x="7136325" y="-1315078"/>
                <a:ext cx="1705012" cy="292388"/>
              </a:xfrm>
              <a:prstGeom prst="rect">
                <a:avLst/>
              </a:prstGeom>
              <a:noFill/>
              <a:ln w="19050">
                <a:solidFill>
                  <a:schemeClr val="tx1"/>
                </a:solidFill>
              </a:ln>
            </p:spPr>
            <p:txBody>
              <a:bodyPr wrap="square" rtlCol="0">
                <a:spAutoFit/>
              </a:bodyPr>
              <a:lstStyle/>
              <a:p>
                <a:r>
                  <a:rPr lang="en-CA" sz="1300" b="1" i="1" dirty="0"/>
                  <a:t>Function/Formula bar</a:t>
                </a:r>
              </a:p>
            </p:txBody>
          </p:sp>
        </p:grpSp>
      </p:grpSp>
      <p:sp>
        <p:nvSpPr>
          <p:cNvPr id="35" name="Rectangular Callout 34"/>
          <p:cNvSpPr/>
          <p:nvPr/>
        </p:nvSpPr>
        <p:spPr>
          <a:xfrm>
            <a:off x="8182465" y="1650559"/>
            <a:ext cx="2999883" cy="298552"/>
          </a:xfrm>
          <a:prstGeom prst="wedgeRectCallout">
            <a:avLst>
              <a:gd name="adj1" fmla="val -42186"/>
              <a:gd name="adj2" fmla="val 118527"/>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Formula Categories</a:t>
            </a:r>
          </a:p>
        </p:txBody>
      </p:sp>
      <p:sp>
        <p:nvSpPr>
          <p:cNvPr id="36" name="TextBox 35"/>
          <p:cNvSpPr txBox="1"/>
          <p:nvPr/>
        </p:nvSpPr>
        <p:spPr>
          <a:xfrm>
            <a:off x="329506" y="2173232"/>
            <a:ext cx="10852843" cy="307777"/>
          </a:xfrm>
          <a:prstGeom prst="rect">
            <a:avLst/>
          </a:prstGeom>
          <a:noFill/>
          <a:ln w="19050">
            <a:solidFill>
              <a:schemeClr val="tx1"/>
            </a:solidFill>
          </a:ln>
        </p:spPr>
        <p:txBody>
          <a:bodyPr wrap="square" rtlCol="0">
            <a:spAutoFit/>
          </a:bodyPr>
          <a:lstStyle/>
          <a:p>
            <a:r>
              <a:rPr lang="en-CA" sz="1400" b="1" i="1" dirty="0"/>
              <a:t>Compatibility</a:t>
            </a:r>
            <a:r>
              <a:rPr lang="en-CA" sz="1400" dirty="0"/>
              <a:t> – These functions from earlier versions of Excel are provided for compatibility with functions made in old versions of Excel.</a:t>
            </a:r>
          </a:p>
        </p:txBody>
      </p:sp>
      <p:sp>
        <p:nvSpPr>
          <p:cNvPr id="37" name="TextBox 36"/>
          <p:cNvSpPr txBox="1"/>
          <p:nvPr/>
        </p:nvSpPr>
        <p:spPr>
          <a:xfrm>
            <a:off x="346978" y="2564167"/>
            <a:ext cx="10835371" cy="307777"/>
          </a:xfrm>
          <a:prstGeom prst="rect">
            <a:avLst/>
          </a:prstGeom>
          <a:noFill/>
          <a:ln w="19050">
            <a:solidFill>
              <a:schemeClr val="accent6">
                <a:lumMod val="50000"/>
              </a:schemeClr>
            </a:solidFill>
          </a:ln>
        </p:spPr>
        <p:txBody>
          <a:bodyPr wrap="square" rtlCol="0">
            <a:spAutoFit/>
          </a:bodyPr>
          <a:lstStyle/>
          <a:p>
            <a:r>
              <a:rPr lang="en-CA" sz="1400" b="1" i="1" dirty="0"/>
              <a:t>Cube</a:t>
            </a:r>
            <a:r>
              <a:rPr lang="en-CA" sz="1400" dirty="0"/>
              <a:t> -  Multidimensional sets of data providing a means to summarize information based on a set of search criteria.</a:t>
            </a:r>
          </a:p>
        </p:txBody>
      </p:sp>
      <p:sp>
        <p:nvSpPr>
          <p:cNvPr id="38" name="TextBox 37"/>
          <p:cNvSpPr txBox="1"/>
          <p:nvPr/>
        </p:nvSpPr>
        <p:spPr>
          <a:xfrm>
            <a:off x="346829" y="2980078"/>
            <a:ext cx="10835520" cy="307777"/>
          </a:xfrm>
          <a:prstGeom prst="rect">
            <a:avLst/>
          </a:prstGeom>
          <a:noFill/>
          <a:ln w="19050">
            <a:solidFill>
              <a:srgbClr val="002060"/>
            </a:solidFill>
          </a:ln>
        </p:spPr>
        <p:txBody>
          <a:bodyPr wrap="square" rtlCol="0">
            <a:spAutoFit/>
          </a:bodyPr>
          <a:lstStyle/>
          <a:p>
            <a:r>
              <a:rPr lang="en-CA" sz="1400" b="1" i="1" dirty="0"/>
              <a:t>Database</a:t>
            </a:r>
            <a:r>
              <a:rPr lang="en-CA" sz="1400" dirty="0"/>
              <a:t> – Treating an Excel spreadsheet as a flat database, these functions return a search based on sum, variance, and standard deviation data.</a:t>
            </a:r>
          </a:p>
        </p:txBody>
      </p:sp>
      <p:sp>
        <p:nvSpPr>
          <p:cNvPr id="39" name="TextBox 38"/>
          <p:cNvSpPr txBox="1"/>
          <p:nvPr/>
        </p:nvSpPr>
        <p:spPr>
          <a:xfrm>
            <a:off x="346829" y="3378202"/>
            <a:ext cx="10835520" cy="307777"/>
          </a:xfrm>
          <a:prstGeom prst="rect">
            <a:avLst/>
          </a:prstGeom>
          <a:noFill/>
          <a:ln w="19050">
            <a:solidFill>
              <a:srgbClr val="7030A0"/>
            </a:solidFill>
          </a:ln>
        </p:spPr>
        <p:txBody>
          <a:bodyPr wrap="square" rtlCol="0">
            <a:spAutoFit/>
          </a:bodyPr>
          <a:lstStyle/>
          <a:p>
            <a:r>
              <a:rPr lang="en-CA" sz="1400" b="1" i="1" dirty="0"/>
              <a:t>Date &amp; Time</a:t>
            </a:r>
            <a:r>
              <a:rPr lang="en-CA" sz="1400" dirty="0"/>
              <a:t> – These date and time functions allow you to work with the current time or periods of time in your functions.</a:t>
            </a:r>
          </a:p>
        </p:txBody>
      </p:sp>
      <p:sp>
        <p:nvSpPr>
          <p:cNvPr id="40" name="TextBox 39"/>
          <p:cNvSpPr txBox="1"/>
          <p:nvPr/>
        </p:nvSpPr>
        <p:spPr>
          <a:xfrm>
            <a:off x="346830" y="3798046"/>
            <a:ext cx="10835519" cy="307777"/>
          </a:xfrm>
          <a:prstGeom prst="rect">
            <a:avLst/>
          </a:prstGeom>
          <a:noFill/>
          <a:ln w="19050">
            <a:solidFill>
              <a:schemeClr val="accent2"/>
            </a:solidFill>
          </a:ln>
        </p:spPr>
        <p:txBody>
          <a:bodyPr wrap="square" rtlCol="0">
            <a:spAutoFit/>
          </a:bodyPr>
          <a:lstStyle/>
          <a:p>
            <a:r>
              <a:rPr lang="en-CA" sz="1400" b="1" i="1" dirty="0"/>
              <a:t>Engineering</a:t>
            </a:r>
            <a:r>
              <a:rPr lang="en-CA" sz="1400" dirty="0"/>
              <a:t> – Engineering calculations: many of which relate to Bessel Functions, Complex Numbers or converting between different bases.</a:t>
            </a:r>
          </a:p>
        </p:txBody>
      </p:sp>
      <p:sp>
        <p:nvSpPr>
          <p:cNvPr id="41" name="TextBox 40"/>
          <p:cNvSpPr txBox="1"/>
          <p:nvPr/>
        </p:nvSpPr>
        <p:spPr>
          <a:xfrm>
            <a:off x="361949" y="4215402"/>
            <a:ext cx="10820400" cy="307777"/>
          </a:xfrm>
          <a:prstGeom prst="rect">
            <a:avLst/>
          </a:prstGeom>
          <a:noFill/>
          <a:ln w="19050">
            <a:solidFill>
              <a:srgbClr val="00B0F0"/>
            </a:solidFill>
          </a:ln>
        </p:spPr>
        <p:txBody>
          <a:bodyPr wrap="square" rtlCol="0">
            <a:spAutoFit/>
          </a:bodyPr>
          <a:lstStyle/>
          <a:p>
            <a:r>
              <a:rPr lang="en-CA" sz="1400" b="1" i="1" dirty="0"/>
              <a:t>Information</a:t>
            </a:r>
            <a:r>
              <a:rPr lang="en-CA" sz="1400" dirty="0"/>
              <a:t> – These functions return information about the contents and/or formatting of a cell.</a:t>
            </a:r>
          </a:p>
        </p:txBody>
      </p:sp>
      <p:sp>
        <p:nvSpPr>
          <p:cNvPr id="42" name="TextBox 41"/>
          <p:cNvSpPr txBox="1"/>
          <p:nvPr/>
        </p:nvSpPr>
        <p:spPr>
          <a:xfrm>
            <a:off x="373764" y="4622515"/>
            <a:ext cx="10808585" cy="307777"/>
          </a:xfrm>
          <a:prstGeom prst="rect">
            <a:avLst/>
          </a:prstGeom>
          <a:noFill/>
          <a:ln w="19050">
            <a:solidFill>
              <a:srgbClr val="C00000"/>
            </a:solidFill>
          </a:ln>
        </p:spPr>
        <p:txBody>
          <a:bodyPr wrap="square" rtlCol="0">
            <a:spAutoFit/>
          </a:bodyPr>
          <a:lstStyle/>
          <a:p>
            <a:r>
              <a:rPr lang="en-CA" sz="1400" b="1" i="1" dirty="0"/>
              <a:t>Logical</a:t>
            </a:r>
            <a:r>
              <a:rPr lang="en-CA" sz="1400" dirty="0"/>
              <a:t> – Flow control, logic and error capture.</a:t>
            </a:r>
          </a:p>
        </p:txBody>
      </p:sp>
      <p:sp>
        <p:nvSpPr>
          <p:cNvPr id="43" name="TextBox 42"/>
          <p:cNvSpPr txBox="1"/>
          <p:nvPr/>
        </p:nvSpPr>
        <p:spPr>
          <a:xfrm>
            <a:off x="377131" y="5039689"/>
            <a:ext cx="10805219" cy="307777"/>
          </a:xfrm>
          <a:prstGeom prst="rect">
            <a:avLst/>
          </a:prstGeom>
          <a:noFill/>
          <a:ln w="19050">
            <a:solidFill>
              <a:schemeClr val="tx1"/>
            </a:solidFill>
          </a:ln>
        </p:spPr>
        <p:txBody>
          <a:bodyPr wrap="square" rtlCol="0">
            <a:spAutoFit/>
          </a:bodyPr>
          <a:lstStyle/>
          <a:p>
            <a:r>
              <a:rPr lang="en-CA" sz="1400" b="1" i="1" dirty="0"/>
              <a:t>Math &amp; Trigonometry</a:t>
            </a:r>
            <a:r>
              <a:rPr lang="en-CA" sz="1400" dirty="0"/>
              <a:t> – ABS, sine, cosine,  logarithmic, Pi, Quotient, etc.</a:t>
            </a:r>
          </a:p>
        </p:txBody>
      </p:sp>
      <p:sp>
        <p:nvSpPr>
          <p:cNvPr id="44" name="TextBox 43"/>
          <p:cNvSpPr txBox="1"/>
          <p:nvPr/>
        </p:nvSpPr>
        <p:spPr>
          <a:xfrm>
            <a:off x="382888" y="5461986"/>
            <a:ext cx="10799461" cy="307777"/>
          </a:xfrm>
          <a:prstGeom prst="rect">
            <a:avLst/>
          </a:prstGeom>
          <a:noFill/>
          <a:ln w="19050">
            <a:solidFill>
              <a:schemeClr val="accent6">
                <a:lumMod val="50000"/>
              </a:schemeClr>
            </a:solidFill>
          </a:ln>
        </p:spPr>
        <p:txBody>
          <a:bodyPr wrap="square" rtlCol="0">
            <a:spAutoFit/>
          </a:bodyPr>
          <a:lstStyle/>
          <a:p>
            <a:r>
              <a:rPr lang="en-CA" sz="1400" b="1" i="1" dirty="0"/>
              <a:t>Statistical</a:t>
            </a:r>
            <a:r>
              <a:rPr lang="en-CA" sz="1400" dirty="0"/>
              <a:t> – Works with data points, deviations, and more.</a:t>
            </a:r>
          </a:p>
        </p:txBody>
      </p:sp>
      <p:sp>
        <p:nvSpPr>
          <p:cNvPr id="45" name="TextBox 44"/>
          <p:cNvSpPr txBox="1"/>
          <p:nvPr/>
        </p:nvSpPr>
        <p:spPr>
          <a:xfrm>
            <a:off x="380923" y="5879160"/>
            <a:ext cx="10801427" cy="307777"/>
          </a:xfrm>
          <a:prstGeom prst="rect">
            <a:avLst/>
          </a:prstGeom>
          <a:noFill/>
          <a:ln w="19050">
            <a:solidFill>
              <a:srgbClr val="002060"/>
            </a:solidFill>
          </a:ln>
        </p:spPr>
        <p:txBody>
          <a:bodyPr wrap="square" rtlCol="0">
            <a:spAutoFit/>
          </a:bodyPr>
          <a:lstStyle/>
          <a:p>
            <a:r>
              <a:rPr lang="en-CA" sz="1400" b="1" i="1" dirty="0"/>
              <a:t>Text</a:t>
            </a:r>
            <a:r>
              <a:rPr lang="en-CA" sz="1400" dirty="0"/>
              <a:t> – Use these function to manipulate text.</a:t>
            </a:r>
          </a:p>
        </p:txBody>
      </p:sp>
      <p:sp>
        <p:nvSpPr>
          <p:cNvPr id="46" name="TextBox 45"/>
          <p:cNvSpPr txBox="1"/>
          <p:nvPr/>
        </p:nvSpPr>
        <p:spPr>
          <a:xfrm>
            <a:off x="382888" y="6306411"/>
            <a:ext cx="10799462" cy="307777"/>
          </a:xfrm>
          <a:prstGeom prst="rect">
            <a:avLst/>
          </a:prstGeom>
          <a:noFill/>
          <a:ln w="19050">
            <a:solidFill>
              <a:srgbClr val="7030A0"/>
            </a:solidFill>
          </a:ln>
        </p:spPr>
        <p:txBody>
          <a:bodyPr wrap="square" rtlCol="0">
            <a:spAutoFit/>
          </a:bodyPr>
          <a:lstStyle/>
          <a:p>
            <a:r>
              <a:rPr lang="en-CA" sz="1400" b="1" i="1" dirty="0"/>
              <a:t>Web</a:t>
            </a:r>
            <a:r>
              <a:rPr lang="en-CA" sz="1400" dirty="0"/>
              <a:t> – XML and web services functions.</a:t>
            </a:r>
          </a:p>
        </p:txBody>
      </p:sp>
    </p:spTree>
    <p:extLst>
      <p:ext uri="{BB962C8B-B14F-4D97-AF65-F5344CB8AC3E}">
        <p14:creationId xmlns:p14="http://schemas.microsoft.com/office/powerpoint/2010/main" val="292371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1000" fill="hold"/>
                                        <p:tgtEl>
                                          <p:spTgt spid="35"/>
                                        </p:tgtEl>
                                        <p:attrNameLst>
                                          <p:attrName>ppt_w</p:attrName>
                                        </p:attrNameLst>
                                      </p:cBhvr>
                                      <p:tavLst>
                                        <p:tav tm="0">
                                          <p:val>
                                            <p:fltVal val="0"/>
                                          </p:val>
                                        </p:tav>
                                        <p:tav tm="100000">
                                          <p:val>
                                            <p:strVal val="#ppt_w"/>
                                          </p:val>
                                        </p:tav>
                                      </p:tavLst>
                                    </p:anim>
                                    <p:anim calcmode="lin" valueType="num">
                                      <p:cBhvr>
                                        <p:cTn id="13" dur="1000" fill="hold"/>
                                        <p:tgtEl>
                                          <p:spTgt spid="35"/>
                                        </p:tgtEl>
                                        <p:attrNameLst>
                                          <p:attrName>ppt_h</p:attrName>
                                        </p:attrNameLst>
                                      </p:cBhvr>
                                      <p:tavLst>
                                        <p:tav tm="0">
                                          <p:val>
                                            <p:fltVal val="0"/>
                                          </p:val>
                                        </p:tav>
                                        <p:tav tm="100000">
                                          <p:val>
                                            <p:strVal val="#ppt_h"/>
                                          </p:val>
                                        </p:tav>
                                      </p:tavLst>
                                    </p:anim>
                                    <p:anim calcmode="lin" valueType="num">
                                      <p:cBhvr>
                                        <p:cTn id="14" dur="1000" fill="hold"/>
                                        <p:tgtEl>
                                          <p:spTgt spid="35"/>
                                        </p:tgtEl>
                                        <p:attrNameLst>
                                          <p:attrName>style.rotation</p:attrName>
                                        </p:attrNameLst>
                                      </p:cBhvr>
                                      <p:tavLst>
                                        <p:tav tm="0">
                                          <p:val>
                                            <p:fltVal val="90"/>
                                          </p:val>
                                        </p:tav>
                                        <p:tav tm="100000">
                                          <p:val>
                                            <p:fltVal val="0"/>
                                          </p:val>
                                        </p:tav>
                                      </p:tavLst>
                                    </p:anim>
                                    <p:animEffect transition="in" filter="fade">
                                      <p:cBhvr>
                                        <p:cTn id="15" dur="10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500" fill="hold"/>
                                        <p:tgtEl>
                                          <p:spTgt spid="36"/>
                                        </p:tgtEl>
                                        <p:attrNameLst>
                                          <p:attrName>ppt_x</p:attrName>
                                        </p:attrNameLst>
                                      </p:cBhvr>
                                      <p:tavLst>
                                        <p:tav tm="0">
                                          <p:val>
                                            <p:strVal val="#ppt_x"/>
                                          </p:val>
                                        </p:tav>
                                        <p:tav tm="100000">
                                          <p:val>
                                            <p:strVal val="#ppt_x"/>
                                          </p:val>
                                        </p:tav>
                                      </p:tavLst>
                                    </p:anim>
                                    <p:anim calcmode="lin" valueType="num">
                                      <p:cBhvr additive="base">
                                        <p:cTn id="21"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additive="base">
                                        <p:cTn id="26" dur="500" fill="hold"/>
                                        <p:tgtEl>
                                          <p:spTgt spid="37"/>
                                        </p:tgtEl>
                                        <p:attrNameLst>
                                          <p:attrName>ppt_x</p:attrName>
                                        </p:attrNameLst>
                                      </p:cBhvr>
                                      <p:tavLst>
                                        <p:tav tm="0">
                                          <p:val>
                                            <p:strVal val="#ppt_x"/>
                                          </p:val>
                                        </p:tav>
                                        <p:tav tm="100000">
                                          <p:val>
                                            <p:strVal val="#ppt_x"/>
                                          </p:val>
                                        </p:tav>
                                      </p:tavLst>
                                    </p:anim>
                                    <p:anim calcmode="lin" valueType="num">
                                      <p:cBhvr additive="base">
                                        <p:cTn id="2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additive="base">
                                        <p:cTn id="32" dur="500" fill="hold"/>
                                        <p:tgtEl>
                                          <p:spTgt spid="38"/>
                                        </p:tgtEl>
                                        <p:attrNameLst>
                                          <p:attrName>ppt_x</p:attrName>
                                        </p:attrNameLst>
                                      </p:cBhvr>
                                      <p:tavLst>
                                        <p:tav tm="0">
                                          <p:val>
                                            <p:strVal val="#ppt_x"/>
                                          </p:val>
                                        </p:tav>
                                        <p:tav tm="100000">
                                          <p:val>
                                            <p:strVal val="#ppt_x"/>
                                          </p:val>
                                        </p:tav>
                                      </p:tavLst>
                                    </p:anim>
                                    <p:anim calcmode="lin" valueType="num">
                                      <p:cBhvr additive="base">
                                        <p:cTn id="33"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anim calcmode="lin" valueType="num">
                                      <p:cBhvr additive="base">
                                        <p:cTn id="38" dur="500" fill="hold"/>
                                        <p:tgtEl>
                                          <p:spTgt spid="39"/>
                                        </p:tgtEl>
                                        <p:attrNameLst>
                                          <p:attrName>ppt_x</p:attrName>
                                        </p:attrNameLst>
                                      </p:cBhvr>
                                      <p:tavLst>
                                        <p:tav tm="0">
                                          <p:val>
                                            <p:strVal val="#ppt_x"/>
                                          </p:val>
                                        </p:tav>
                                        <p:tav tm="100000">
                                          <p:val>
                                            <p:strVal val="#ppt_x"/>
                                          </p:val>
                                        </p:tav>
                                      </p:tavLst>
                                    </p:anim>
                                    <p:anim calcmode="lin" valueType="num">
                                      <p:cBhvr additive="base">
                                        <p:cTn id="39"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0"/>
                                        </p:tgtEl>
                                        <p:attrNameLst>
                                          <p:attrName>style.visibility</p:attrName>
                                        </p:attrNameLst>
                                      </p:cBhvr>
                                      <p:to>
                                        <p:strVal val="visible"/>
                                      </p:to>
                                    </p:set>
                                    <p:anim calcmode="lin" valueType="num">
                                      <p:cBhvr additive="base">
                                        <p:cTn id="44" dur="500" fill="hold"/>
                                        <p:tgtEl>
                                          <p:spTgt spid="40"/>
                                        </p:tgtEl>
                                        <p:attrNameLst>
                                          <p:attrName>ppt_x</p:attrName>
                                        </p:attrNameLst>
                                      </p:cBhvr>
                                      <p:tavLst>
                                        <p:tav tm="0">
                                          <p:val>
                                            <p:strVal val="#ppt_x"/>
                                          </p:val>
                                        </p:tav>
                                        <p:tav tm="100000">
                                          <p:val>
                                            <p:strVal val="#ppt_x"/>
                                          </p:val>
                                        </p:tav>
                                      </p:tavLst>
                                    </p:anim>
                                    <p:anim calcmode="lin" valueType="num">
                                      <p:cBhvr additive="base">
                                        <p:cTn id="4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41"/>
                                        </p:tgtEl>
                                        <p:attrNameLst>
                                          <p:attrName>style.visibility</p:attrName>
                                        </p:attrNameLst>
                                      </p:cBhvr>
                                      <p:to>
                                        <p:strVal val="visible"/>
                                      </p:to>
                                    </p:set>
                                    <p:anim calcmode="lin" valueType="num">
                                      <p:cBhvr additive="base">
                                        <p:cTn id="50" dur="500" fill="hold"/>
                                        <p:tgtEl>
                                          <p:spTgt spid="41"/>
                                        </p:tgtEl>
                                        <p:attrNameLst>
                                          <p:attrName>ppt_x</p:attrName>
                                        </p:attrNameLst>
                                      </p:cBhvr>
                                      <p:tavLst>
                                        <p:tav tm="0">
                                          <p:val>
                                            <p:strVal val="#ppt_x"/>
                                          </p:val>
                                        </p:tav>
                                        <p:tav tm="100000">
                                          <p:val>
                                            <p:strVal val="#ppt_x"/>
                                          </p:val>
                                        </p:tav>
                                      </p:tavLst>
                                    </p:anim>
                                    <p:anim calcmode="lin" valueType="num">
                                      <p:cBhvr additive="base">
                                        <p:cTn id="5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additive="base">
                                        <p:cTn id="56" dur="500" fill="hold"/>
                                        <p:tgtEl>
                                          <p:spTgt spid="42"/>
                                        </p:tgtEl>
                                        <p:attrNameLst>
                                          <p:attrName>ppt_x</p:attrName>
                                        </p:attrNameLst>
                                      </p:cBhvr>
                                      <p:tavLst>
                                        <p:tav tm="0">
                                          <p:val>
                                            <p:strVal val="#ppt_x"/>
                                          </p:val>
                                        </p:tav>
                                        <p:tav tm="100000">
                                          <p:val>
                                            <p:strVal val="#ppt_x"/>
                                          </p:val>
                                        </p:tav>
                                      </p:tavLst>
                                    </p:anim>
                                    <p:anim calcmode="lin" valueType="num">
                                      <p:cBhvr additive="base">
                                        <p:cTn id="57"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500" fill="hold"/>
                                        <p:tgtEl>
                                          <p:spTgt spid="43"/>
                                        </p:tgtEl>
                                        <p:attrNameLst>
                                          <p:attrName>ppt_x</p:attrName>
                                        </p:attrNameLst>
                                      </p:cBhvr>
                                      <p:tavLst>
                                        <p:tav tm="0">
                                          <p:val>
                                            <p:strVal val="#ppt_x"/>
                                          </p:val>
                                        </p:tav>
                                        <p:tav tm="100000">
                                          <p:val>
                                            <p:strVal val="#ppt_x"/>
                                          </p:val>
                                        </p:tav>
                                      </p:tavLst>
                                    </p:anim>
                                    <p:anim calcmode="lin" valueType="num">
                                      <p:cBhvr additive="base">
                                        <p:cTn id="63"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44"/>
                                        </p:tgtEl>
                                        <p:attrNameLst>
                                          <p:attrName>style.visibility</p:attrName>
                                        </p:attrNameLst>
                                      </p:cBhvr>
                                      <p:to>
                                        <p:strVal val="visible"/>
                                      </p:to>
                                    </p:set>
                                    <p:anim calcmode="lin" valueType="num">
                                      <p:cBhvr additive="base">
                                        <p:cTn id="68" dur="500" fill="hold"/>
                                        <p:tgtEl>
                                          <p:spTgt spid="44"/>
                                        </p:tgtEl>
                                        <p:attrNameLst>
                                          <p:attrName>ppt_x</p:attrName>
                                        </p:attrNameLst>
                                      </p:cBhvr>
                                      <p:tavLst>
                                        <p:tav tm="0">
                                          <p:val>
                                            <p:strVal val="#ppt_x"/>
                                          </p:val>
                                        </p:tav>
                                        <p:tav tm="100000">
                                          <p:val>
                                            <p:strVal val="#ppt_x"/>
                                          </p:val>
                                        </p:tav>
                                      </p:tavLst>
                                    </p:anim>
                                    <p:anim calcmode="lin" valueType="num">
                                      <p:cBhvr additive="base">
                                        <p:cTn id="69"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45"/>
                                        </p:tgtEl>
                                        <p:attrNameLst>
                                          <p:attrName>style.visibility</p:attrName>
                                        </p:attrNameLst>
                                      </p:cBhvr>
                                      <p:to>
                                        <p:strVal val="visible"/>
                                      </p:to>
                                    </p:set>
                                    <p:anim calcmode="lin" valueType="num">
                                      <p:cBhvr additive="base">
                                        <p:cTn id="74" dur="500" fill="hold"/>
                                        <p:tgtEl>
                                          <p:spTgt spid="45"/>
                                        </p:tgtEl>
                                        <p:attrNameLst>
                                          <p:attrName>ppt_x</p:attrName>
                                        </p:attrNameLst>
                                      </p:cBhvr>
                                      <p:tavLst>
                                        <p:tav tm="0">
                                          <p:val>
                                            <p:strVal val="#ppt_x"/>
                                          </p:val>
                                        </p:tav>
                                        <p:tav tm="100000">
                                          <p:val>
                                            <p:strVal val="#ppt_x"/>
                                          </p:val>
                                        </p:tav>
                                      </p:tavLst>
                                    </p:anim>
                                    <p:anim calcmode="lin" valueType="num">
                                      <p:cBhvr additive="base">
                                        <p:cTn id="75"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46"/>
                                        </p:tgtEl>
                                        <p:attrNameLst>
                                          <p:attrName>style.visibility</p:attrName>
                                        </p:attrNameLst>
                                      </p:cBhvr>
                                      <p:to>
                                        <p:strVal val="visible"/>
                                      </p:to>
                                    </p:set>
                                    <p:animEffect transition="in" filter="fade">
                                      <p:cBhvr>
                                        <p:cTn id="80" dur="1000"/>
                                        <p:tgtEl>
                                          <p:spTgt spid="46"/>
                                        </p:tgtEl>
                                      </p:cBhvr>
                                    </p:animEffect>
                                    <p:anim calcmode="lin" valueType="num">
                                      <p:cBhvr>
                                        <p:cTn id="81" dur="1000" fill="hold"/>
                                        <p:tgtEl>
                                          <p:spTgt spid="46"/>
                                        </p:tgtEl>
                                        <p:attrNameLst>
                                          <p:attrName>ppt_x</p:attrName>
                                        </p:attrNameLst>
                                      </p:cBhvr>
                                      <p:tavLst>
                                        <p:tav tm="0">
                                          <p:val>
                                            <p:strVal val="#ppt_x"/>
                                          </p:val>
                                        </p:tav>
                                        <p:tav tm="100000">
                                          <p:val>
                                            <p:strVal val="#ppt_x"/>
                                          </p:val>
                                        </p:tav>
                                      </p:tavLst>
                                    </p:anim>
                                    <p:anim calcmode="lin" valueType="num">
                                      <p:cBhvr>
                                        <p:cTn id="82"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3171825"/>
            <a:ext cx="7296150" cy="180975"/>
          </a:xfrm>
          <a:prstGeom prst="rect">
            <a:avLst/>
          </a:prstGeom>
          <a:solidFill>
            <a:schemeClr val="accent4">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p:cNvSpPr/>
          <p:nvPr/>
        </p:nvSpPr>
        <p:spPr>
          <a:xfrm>
            <a:off x="828675" y="3372707"/>
            <a:ext cx="7296150" cy="180975"/>
          </a:xfrm>
          <a:prstGeom prst="rect">
            <a:avLst/>
          </a:prstGeom>
          <a:solidFill>
            <a:schemeClr val="accent4">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 name="Group 2"/>
          <p:cNvGrpSpPr/>
          <p:nvPr/>
        </p:nvGrpSpPr>
        <p:grpSpPr>
          <a:xfrm>
            <a:off x="828674" y="3573589"/>
            <a:ext cx="10029825" cy="391703"/>
            <a:chOff x="828674" y="3573589"/>
            <a:chExt cx="10029825" cy="391703"/>
          </a:xfrm>
        </p:grpSpPr>
        <p:sp>
          <p:nvSpPr>
            <p:cNvPr id="23" name="Rectangle 22"/>
            <p:cNvSpPr/>
            <p:nvPr/>
          </p:nvSpPr>
          <p:spPr>
            <a:xfrm>
              <a:off x="828674" y="3573589"/>
              <a:ext cx="10029825" cy="188786"/>
            </a:xfrm>
            <a:prstGeom prst="rect">
              <a:avLst/>
            </a:prstGeom>
            <a:solidFill>
              <a:schemeClr val="accent4">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p:cNvSpPr/>
            <p:nvPr/>
          </p:nvSpPr>
          <p:spPr>
            <a:xfrm>
              <a:off x="828675" y="3783139"/>
              <a:ext cx="5419726" cy="182153"/>
            </a:xfrm>
            <a:prstGeom prst="rect">
              <a:avLst/>
            </a:prstGeom>
            <a:solidFill>
              <a:schemeClr val="accent4">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6" name="TextBox 15"/>
          <p:cNvSpPr txBox="1"/>
          <p:nvPr/>
        </p:nvSpPr>
        <p:spPr>
          <a:xfrm>
            <a:off x="124238" y="68025"/>
            <a:ext cx="4276312" cy="646331"/>
          </a:xfrm>
          <a:prstGeom prst="rect">
            <a:avLst/>
          </a:prstGeom>
          <a:solidFill>
            <a:schemeClr val="accent2"/>
          </a:solidFill>
          <a:effectLst>
            <a:softEdge rad="63500"/>
          </a:effectLst>
        </p:spPr>
        <p:txBody>
          <a:bodyPr wrap="square" rtlCol="0">
            <a:spAutoFit/>
          </a:bodyPr>
          <a:lstStyle/>
          <a:p>
            <a:pPr algn="ctr"/>
            <a:r>
              <a:rPr lang="en-CA" dirty="0"/>
              <a:t>Basic Spreadsheet Functions</a:t>
            </a:r>
          </a:p>
          <a:p>
            <a:pPr algn="ctr"/>
            <a:r>
              <a:rPr lang="en-CA" dirty="0"/>
              <a:t>The Rules</a:t>
            </a:r>
          </a:p>
        </p:txBody>
      </p:sp>
      <p:sp>
        <p:nvSpPr>
          <p:cNvPr id="17" name="TextBox 16"/>
          <p:cNvSpPr txBox="1"/>
          <p:nvPr/>
        </p:nvSpPr>
        <p:spPr>
          <a:xfrm>
            <a:off x="5895975" y="221913"/>
            <a:ext cx="4638675" cy="338554"/>
          </a:xfrm>
          <a:prstGeom prst="rect">
            <a:avLst/>
          </a:prstGeom>
          <a:noFill/>
          <a:ln w="19050">
            <a:solidFill>
              <a:schemeClr val="accent2"/>
            </a:solidFill>
          </a:ln>
        </p:spPr>
        <p:txBody>
          <a:bodyPr wrap="square" rtlCol="0">
            <a:spAutoFit/>
          </a:bodyPr>
          <a:lstStyle/>
          <a:p>
            <a:pPr algn="ctr"/>
            <a:r>
              <a:rPr lang="en-CA" sz="1600" dirty="0"/>
              <a:t>Like everything in life, there are rules to follow.</a:t>
            </a:r>
            <a:endParaRPr lang="en-CA" sz="1600" b="1" dirty="0"/>
          </a:p>
        </p:txBody>
      </p:sp>
      <p:sp>
        <p:nvSpPr>
          <p:cNvPr id="18" name="TextBox 17"/>
          <p:cNvSpPr txBox="1"/>
          <p:nvPr/>
        </p:nvSpPr>
        <p:spPr>
          <a:xfrm>
            <a:off x="219075" y="800100"/>
            <a:ext cx="11601450" cy="307777"/>
          </a:xfrm>
          <a:prstGeom prst="rect">
            <a:avLst/>
          </a:prstGeom>
          <a:noFill/>
          <a:ln w="19050">
            <a:solidFill>
              <a:schemeClr val="tx1"/>
            </a:solidFill>
          </a:ln>
        </p:spPr>
        <p:txBody>
          <a:bodyPr wrap="square" rtlCol="0">
            <a:spAutoFit/>
          </a:bodyPr>
          <a:lstStyle/>
          <a:p>
            <a:pPr marL="342900" indent="-342900">
              <a:buAutoNum type="arabicPeriod"/>
            </a:pPr>
            <a:r>
              <a:rPr lang="en-CA" sz="1400" dirty="0"/>
              <a:t>All formulas begin with an equal sign.</a:t>
            </a:r>
          </a:p>
        </p:txBody>
      </p:sp>
      <p:sp>
        <p:nvSpPr>
          <p:cNvPr id="19" name="TextBox 18"/>
          <p:cNvSpPr txBox="1"/>
          <p:nvPr/>
        </p:nvSpPr>
        <p:spPr>
          <a:xfrm>
            <a:off x="219075" y="2216850"/>
            <a:ext cx="11601450" cy="3754874"/>
          </a:xfrm>
          <a:prstGeom prst="rect">
            <a:avLst/>
          </a:prstGeom>
          <a:noFill/>
          <a:ln w="19050">
            <a:solidFill>
              <a:schemeClr val="accent2"/>
            </a:solidFill>
          </a:ln>
        </p:spPr>
        <p:txBody>
          <a:bodyPr wrap="square" rtlCol="0">
            <a:spAutoFit/>
          </a:bodyPr>
          <a:lstStyle/>
          <a:p>
            <a:pPr marL="342900" indent="-342900">
              <a:buFont typeface="+mj-lt"/>
              <a:buAutoNum type="arabicPeriod" startAt="5"/>
            </a:pPr>
            <a:r>
              <a:rPr lang="en-CA" sz="1400" dirty="0"/>
              <a:t> Excel follows the Order of Operations. Remember the </a:t>
            </a:r>
            <a:r>
              <a:rPr lang="en-CA" sz="1400" b="1" dirty="0"/>
              <a:t>PEMDAS </a:t>
            </a:r>
            <a:r>
              <a:rPr lang="en-CA" sz="1400" dirty="0"/>
              <a:t>(or</a:t>
            </a:r>
            <a:r>
              <a:rPr lang="en-CA" sz="1400" b="1" dirty="0"/>
              <a:t> BEDMAS</a:t>
            </a:r>
            <a:r>
              <a:rPr lang="en-CA" sz="1400" dirty="0"/>
              <a:t>) you might have learned in school</a:t>
            </a:r>
          </a:p>
          <a:p>
            <a:r>
              <a:rPr lang="en-CA" sz="1400" dirty="0"/>
              <a:t>         (</a:t>
            </a:r>
            <a:r>
              <a:rPr lang="en-CA" sz="1400" b="1" dirty="0"/>
              <a:t>P</a:t>
            </a:r>
            <a:r>
              <a:rPr lang="en-CA" sz="1400" dirty="0"/>
              <a:t>arenthesis, </a:t>
            </a:r>
            <a:r>
              <a:rPr lang="en-CA" sz="1400" b="1" dirty="0"/>
              <a:t>E</a:t>
            </a:r>
            <a:r>
              <a:rPr lang="en-CA" sz="1400" dirty="0"/>
              <a:t>xponent, </a:t>
            </a:r>
            <a:r>
              <a:rPr lang="en-CA" sz="1400" b="1" dirty="0"/>
              <a:t>M</a:t>
            </a:r>
            <a:r>
              <a:rPr lang="en-CA" sz="1400" dirty="0"/>
              <a:t>ultiplication, </a:t>
            </a:r>
            <a:r>
              <a:rPr lang="en-CA" sz="1400" b="1" dirty="0"/>
              <a:t>D</a:t>
            </a:r>
            <a:r>
              <a:rPr lang="en-CA" sz="1400" dirty="0"/>
              <a:t>ivision, </a:t>
            </a:r>
            <a:r>
              <a:rPr lang="en-CA" sz="1400" b="1" dirty="0"/>
              <a:t>A</a:t>
            </a:r>
            <a:r>
              <a:rPr lang="en-CA" sz="1400" dirty="0"/>
              <a:t>ddition, </a:t>
            </a:r>
            <a:r>
              <a:rPr lang="en-CA" sz="1400" b="1" dirty="0"/>
              <a:t>S</a:t>
            </a:r>
            <a:r>
              <a:rPr lang="en-CA" sz="1400" dirty="0"/>
              <a:t>ubtraction) or (</a:t>
            </a:r>
            <a:r>
              <a:rPr lang="en-CA" sz="1400" b="1" dirty="0"/>
              <a:t>B</a:t>
            </a:r>
            <a:r>
              <a:rPr lang="en-CA" sz="1400" dirty="0"/>
              <a:t>rackets, </a:t>
            </a:r>
            <a:r>
              <a:rPr lang="en-CA" sz="1400" b="1" dirty="0"/>
              <a:t>E</a:t>
            </a:r>
            <a:r>
              <a:rPr lang="en-CA" sz="1400" dirty="0"/>
              <a:t>xponents, </a:t>
            </a:r>
            <a:r>
              <a:rPr lang="en-CA" sz="1400" b="1" dirty="0"/>
              <a:t>D</a:t>
            </a:r>
            <a:r>
              <a:rPr lang="en-CA" sz="1400" dirty="0"/>
              <a:t>ivision, </a:t>
            </a:r>
            <a:r>
              <a:rPr lang="en-CA" sz="1400" b="1" dirty="0"/>
              <a:t>M</a:t>
            </a:r>
            <a:r>
              <a:rPr lang="en-CA" sz="1400" dirty="0"/>
              <a:t>ultiplication, </a:t>
            </a:r>
            <a:r>
              <a:rPr lang="en-CA" sz="1400" b="1" dirty="0"/>
              <a:t>A</a:t>
            </a:r>
            <a:r>
              <a:rPr lang="en-CA" sz="1400" dirty="0"/>
              <a:t>ddition, </a:t>
            </a:r>
            <a:r>
              <a:rPr lang="en-CA" sz="1400" b="1" dirty="0"/>
              <a:t>S</a:t>
            </a:r>
            <a:r>
              <a:rPr lang="en-CA" sz="1400" dirty="0"/>
              <a:t>ubtraction)</a:t>
            </a:r>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p:txBody>
      </p:sp>
      <p:sp>
        <p:nvSpPr>
          <p:cNvPr id="40" name="TextBox 39"/>
          <p:cNvSpPr txBox="1"/>
          <p:nvPr/>
        </p:nvSpPr>
        <p:spPr>
          <a:xfrm>
            <a:off x="219075" y="1152327"/>
            <a:ext cx="11601450" cy="307777"/>
          </a:xfrm>
          <a:prstGeom prst="rect">
            <a:avLst/>
          </a:prstGeom>
          <a:noFill/>
          <a:ln w="19050">
            <a:solidFill>
              <a:schemeClr val="accent6">
                <a:lumMod val="50000"/>
              </a:schemeClr>
            </a:solidFill>
          </a:ln>
        </p:spPr>
        <p:txBody>
          <a:bodyPr wrap="square" rtlCol="0">
            <a:spAutoFit/>
          </a:bodyPr>
          <a:lstStyle/>
          <a:p>
            <a:pPr marL="342900" indent="-342900">
              <a:buFont typeface="+mj-lt"/>
              <a:buAutoNum type="arabicPeriod" startAt="2"/>
            </a:pPr>
            <a:r>
              <a:rPr lang="en-CA" sz="1400" dirty="0"/>
              <a:t>Cells when represented in a function individually or as a block are separated by a comma (union operator).     eg.  D14, H27, A3, B84</a:t>
            </a:r>
          </a:p>
        </p:txBody>
      </p:sp>
      <p:sp>
        <p:nvSpPr>
          <p:cNvPr id="41" name="TextBox 40"/>
          <p:cNvSpPr txBox="1"/>
          <p:nvPr/>
        </p:nvSpPr>
        <p:spPr>
          <a:xfrm>
            <a:off x="219075" y="1504910"/>
            <a:ext cx="11601450" cy="307777"/>
          </a:xfrm>
          <a:prstGeom prst="rect">
            <a:avLst/>
          </a:prstGeom>
          <a:noFill/>
          <a:ln w="19050">
            <a:solidFill>
              <a:srgbClr val="002060"/>
            </a:solidFill>
          </a:ln>
        </p:spPr>
        <p:txBody>
          <a:bodyPr wrap="square" rtlCol="0">
            <a:spAutoFit/>
          </a:bodyPr>
          <a:lstStyle/>
          <a:p>
            <a:pPr marL="342900" indent="-342900">
              <a:buFont typeface="+mj-lt"/>
              <a:buAutoNum type="arabicPeriod" startAt="3"/>
            </a:pPr>
            <a:r>
              <a:rPr lang="en-CA" sz="1400" dirty="0"/>
              <a:t>Cells when represented in contiguous block are separated by a colon (cell range operator).     eg.  D14:D30</a:t>
            </a:r>
          </a:p>
        </p:txBody>
      </p:sp>
      <p:sp>
        <p:nvSpPr>
          <p:cNvPr id="42" name="TextBox 41"/>
          <p:cNvSpPr txBox="1"/>
          <p:nvPr/>
        </p:nvSpPr>
        <p:spPr>
          <a:xfrm>
            <a:off x="219075" y="1860880"/>
            <a:ext cx="11601450" cy="307777"/>
          </a:xfrm>
          <a:prstGeom prst="rect">
            <a:avLst/>
          </a:prstGeom>
          <a:noFill/>
          <a:ln w="19050">
            <a:solidFill>
              <a:srgbClr val="7030A0"/>
            </a:solidFill>
          </a:ln>
        </p:spPr>
        <p:txBody>
          <a:bodyPr wrap="square" rtlCol="0">
            <a:spAutoFit/>
          </a:bodyPr>
          <a:lstStyle/>
          <a:p>
            <a:pPr marL="342900" indent="-342900">
              <a:buFont typeface="+mj-lt"/>
              <a:buAutoNum type="arabicPeriod" startAt="4"/>
            </a:pPr>
            <a:r>
              <a:rPr lang="en-CA" sz="1400" dirty="0"/>
              <a:t>Blocks of contiguous cells and/or single cells are separated by a comma.     eg.  D14:D30, B24, H27:J34, A3:H3, J38, B84:D84</a:t>
            </a:r>
          </a:p>
        </p:txBody>
      </p:sp>
      <p:sp>
        <p:nvSpPr>
          <p:cNvPr id="45" name="Rectangle 44"/>
          <p:cNvSpPr/>
          <p:nvPr/>
        </p:nvSpPr>
        <p:spPr>
          <a:xfrm>
            <a:off x="371476" y="2743201"/>
            <a:ext cx="11201400" cy="190499"/>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lphaLcParenR"/>
            </a:pPr>
            <a:r>
              <a:rPr lang="en-CA" sz="1300" dirty="0">
                <a:solidFill>
                  <a:schemeClr val="tx1"/>
                </a:solidFill>
              </a:rPr>
              <a:t>Evaluate </a:t>
            </a:r>
            <a:r>
              <a:rPr lang="en-CA" sz="1300" b="1" dirty="0">
                <a:solidFill>
                  <a:schemeClr val="tx1"/>
                </a:solidFill>
              </a:rPr>
              <a:t>Parenthesis</a:t>
            </a:r>
            <a:r>
              <a:rPr lang="en-CA" sz="1300" dirty="0">
                <a:solidFill>
                  <a:schemeClr val="tx1"/>
                </a:solidFill>
              </a:rPr>
              <a:t> - From the inner first to the outer last   </a:t>
            </a:r>
            <a:r>
              <a:rPr lang="en-CA" sz="1300" dirty="0" err="1">
                <a:solidFill>
                  <a:schemeClr val="tx1"/>
                </a:solidFill>
              </a:rPr>
              <a:t>eg</a:t>
            </a:r>
            <a:r>
              <a:rPr lang="en-CA" sz="1300" dirty="0">
                <a:solidFill>
                  <a:schemeClr val="tx1"/>
                </a:solidFill>
              </a:rPr>
              <a:t>.  =8.7334*(27.416+(12-7.3)^4)</a:t>
            </a:r>
          </a:p>
        </p:txBody>
      </p:sp>
      <p:sp>
        <p:nvSpPr>
          <p:cNvPr id="46" name="Rectangle 45"/>
          <p:cNvSpPr/>
          <p:nvPr/>
        </p:nvSpPr>
        <p:spPr>
          <a:xfrm>
            <a:off x="371476" y="3124531"/>
            <a:ext cx="11201400" cy="862349"/>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3"/>
            </a:pPr>
            <a:r>
              <a:rPr lang="en-CA" sz="1300" dirty="0">
                <a:solidFill>
                  <a:srgbClr val="002060"/>
                </a:solidFill>
              </a:rPr>
              <a:t>Evaluate</a:t>
            </a:r>
            <a:r>
              <a:rPr lang="en-CA" sz="1300" b="1" dirty="0">
                <a:solidFill>
                  <a:srgbClr val="002060"/>
                </a:solidFill>
              </a:rPr>
              <a:t> intersections </a:t>
            </a:r>
            <a:r>
              <a:rPr lang="en-CA" sz="1300" dirty="0">
                <a:solidFill>
                  <a:srgbClr val="002060"/>
                </a:solidFill>
              </a:rPr>
              <a:t>– Using the space in a formula to separate ranges of cells tell Excel to intersect where the two ranges overlap.</a:t>
            </a:r>
          </a:p>
          <a:p>
            <a:r>
              <a:rPr lang="en-CA" sz="1300" dirty="0">
                <a:solidFill>
                  <a:srgbClr val="002060"/>
                </a:solidFill>
              </a:rPr>
              <a:t>          - If one cell is overlapped, the value or calculated value in the overlap cell will be inserted into the formula.</a:t>
            </a:r>
          </a:p>
          <a:p>
            <a:r>
              <a:rPr lang="en-CA" sz="1300" dirty="0">
                <a:solidFill>
                  <a:srgbClr val="002060"/>
                </a:solidFill>
              </a:rPr>
              <a:t>          - If more  than one cell is overlapped, a #VALUE error will be returned.  Why?  Because the cell cannot display more that one value.  So run a function</a:t>
            </a:r>
          </a:p>
          <a:p>
            <a:r>
              <a:rPr lang="en-CA" sz="1300" dirty="0">
                <a:solidFill>
                  <a:srgbClr val="002060"/>
                </a:solidFill>
              </a:rPr>
              <a:t>            on it, such as SUM, MIN, MAX, etc., a function that can deal with multiple cells.</a:t>
            </a:r>
          </a:p>
        </p:txBody>
      </p:sp>
      <p:sp>
        <p:nvSpPr>
          <p:cNvPr id="47" name="Rectangle 46"/>
          <p:cNvSpPr/>
          <p:nvPr/>
        </p:nvSpPr>
        <p:spPr>
          <a:xfrm>
            <a:off x="371476" y="3988526"/>
            <a:ext cx="11201400" cy="190499"/>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4"/>
            </a:pPr>
            <a:r>
              <a:rPr lang="en-CA" sz="1300" dirty="0">
                <a:solidFill>
                  <a:srgbClr val="7030A0"/>
                </a:solidFill>
              </a:rPr>
              <a:t>Evaluate</a:t>
            </a:r>
            <a:r>
              <a:rPr lang="en-CA" sz="1300" b="1" dirty="0">
                <a:solidFill>
                  <a:srgbClr val="7030A0"/>
                </a:solidFill>
              </a:rPr>
              <a:t> unions</a:t>
            </a:r>
            <a:r>
              <a:rPr lang="en-CA" sz="1300" dirty="0">
                <a:solidFill>
                  <a:srgbClr val="7030A0"/>
                </a:solidFill>
              </a:rPr>
              <a:t> – The union operator is the comma.</a:t>
            </a:r>
          </a:p>
        </p:txBody>
      </p:sp>
      <p:sp>
        <p:nvSpPr>
          <p:cNvPr id="48" name="Rectangle 47"/>
          <p:cNvSpPr/>
          <p:nvPr/>
        </p:nvSpPr>
        <p:spPr>
          <a:xfrm>
            <a:off x="371476" y="4179026"/>
            <a:ext cx="11201400" cy="212000"/>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5"/>
            </a:pPr>
            <a:r>
              <a:rPr lang="en-CA" sz="1300" dirty="0">
                <a:solidFill>
                  <a:schemeClr val="accent2"/>
                </a:solidFill>
              </a:rPr>
              <a:t>Perform </a:t>
            </a:r>
            <a:r>
              <a:rPr lang="en-CA" sz="1300" b="1" dirty="0">
                <a:solidFill>
                  <a:schemeClr val="accent2"/>
                </a:solidFill>
              </a:rPr>
              <a:t>negations</a:t>
            </a:r>
            <a:endParaRPr lang="en-CA" sz="1300" dirty="0">
              <a:solidFill>
                <a:schemeClr val="accent2"/>
              </a:solidFill>
            </a:endParaRPr>
          </a:p>
        </p:txBody>
      </p:sp>
      <p:sp>
        <p:nvSpPr>
          <p:cNvPr id="49" name="Rectangle 48"/>
          <p:cNvSpPr/>
          <p:nvPr/>
        </p:nvSpPr>
        <p:spPr>
          <a:xfrm>
            <a:off x="371476" y="4391026"/>
            <a:ext cx="11201400" cy="209398"/>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6"/>
            </a:pPr>
            <a:r>
              <a:rPr lang="en-CA" sz="1300" dirty="0">
                <a:solidFill>
                  <a:srgbClr val="0070C0"/>
                </a:solidFill>
              </a:rPr>
              <a:t>Convert </a:t>
            </a:r>
            <a:r>
              <a:rPr lang="en-CA" sz="1300" b="1" dirty="0">
                <a:solidFill>
                  <a:srgbClr val="0070C0"/>
                </a:solidFill>
              </a:rPr>
              <a:t>percentage</a:t>
            </a:r>
            <a:r>
              <a:rPr lang="en-CA" sz="1300" dirty="0">
                <a:solidFill>
                  <a:srgbClr val="0070C0"/>
                </a:solidFill>
              </a:rPr>
              <a:t> values to decimal.</a:t>
            </a:r>
          </a:p>
        </p:txBody>
      </p:sp>
      <p:sp>
        <p:nvSpPr>
          <p:cNvPr id="50" name="Rectangle 49"/>
          <p:cNvSpPr/>
          <p:nvPr/>
        </p:nvSpPr>
        <p:spPr>
          <a:xfrm>
            <a:off x="371476" y="2933700"/>
            <a:ext cx="11201400" cy="190499"/>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2"/>
            </a:pPr>
            <a:r>
              <a:rPr lang="en-CA" sz="1300" dirty="0">
                <a:solidFill>
                  <a:schemeClr val="accent6">
                    <a:lumMod val="50000"/>
                  </a:schemeClr>
                </a:solidFill>
              </a:rPr>
              <a:t>Evaluate</a:t>
            </a:r>
            <a:r>
              <a:rPr lang="en-CA" sz="1300" b="1" dirty="0">
                <a:solidFill>
                  <a:schemeClr val="accent6">
                    <a:lumMod val="50000"/>
                  </a:schemeClr>
                </a:solidFill>
              </a:rPr>
              <a:t> ranges </a:t>
            </a:r>
            <a:r>
              <a:rPr lang="en-CA" sz="1300" dirty="0">
                <a:solidFill>
                  <a:schemeClr val="accent6">
                    <a:lumMod val="50000"/>
                  </a:schemeClr>
                </a:solidFill>
              </a:rPr>
              <a:t>– A range of cells such as D14:D30 (column) or D14:J14 (Row)</a:t>
            </a:r>
          </a:p>
        </p:txBody>
      </p:sp>
      <p:sp>
        <p:nvSpPr>
          <p:cNvPr id="51" name="Rectangle 50"/>
          <p:cNvSpPr/>
          <p:nvPr/>
        </p:nvSpPr>
        <p:spPr>
          <a:xfrm>
            <a:off x="371476" y="4601336"/>
            <a:ext cx="11201400" cy="457773"/>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7"/>
            </a:pPr>
            <a:r>
              <a:rPr lang="en-CA" sz="1300" dirty="0">
                <a:solidFill>
                  <a:schemeClr val="tx1"/>
                </a:solidFill>
              </a:rPr>
              <a:t>Perform </a:t>
            </a:r>
            <a:r>
              <a:rPr lang="en-CA" sz="1300" b="1" dirty="0">
                <a:solidFill>
                  <a:schemeClr val="tx1"/>
                </a:solidFill>
              </a:rPr>
              <a:t>exponentiation</a:t>
            </a:r>
            <a:r>
              <a:rPr lang="en-CA" sz="1300" dirty="0">
                <a:solidFill>
                  <a:schemeClr val="tx1"/>
                </a:solidFill>
              </a:rPr>
              <a:t> – The up caret, </a:t>
            </a:r>
            <a:r>
              <a:rPr lang="en-CA" sz="1300" b="1" dirty="0">
                <a:solidFill>
                  <a:schemeClr val="tx1"/>
                </a:solidFill>
              </a:rPr>
              <a:t>^</a:t>
            </a:r>
            <a:r>
              <a:rPr lang="en-CA" sz="1300" dirty="0">
                <a:solidFill>
                  <a:schemeClr val="tx1"/>
                </a:solidFill>
              </a:rPr>
              <a:t>,</a:t>
            </a:r>
            <a:r>
              <a:rPr lang="en-CA" sz="1300" b="1" dirty="0">
                <a:solidFill>
                  <a:schemeClr val="tx1"/>
                </a:solidFill>
              </a:rPr>
              <a:t> </a:t>
            </a:r>
            <a:r>
              <a:rPr lang="en-CA" sz="1300" dirty="0">
                <a:solidFill>
                  <a:schemeClr val="tx1"/>
                </a:solidFill>
              </a:rPr>
              <a:t>is used in a function to represent an exponent. ex. </a:t>
            </a:r>
            <a:r>
              <a:rPr lang="en-CA" sz="1300" b="1" dirty="0">
                <a:solidFill>
                  <a:schemeClr val="tx1"/>
                </a:solidFill>
              </a:rPr>
              <a:t>4^3</a:t>
            </a:r>
            <a:r>
              <a:rPr lang="en-CA" sz="1300" dirty="0">
                <a:solidFill>
                  <a:schemeClr val="tx1"/>
                </a:solidFill>
              </a:rPr>
              <a:t> equals 64</a:t>
            </a:r>
          </a:p>
          <a:p>
            <a:r>
              <a:rPr lang="en-CA" sz="1300" dirty="0">
                <a:solidFill>
                  <a:schemeClr val="tx1"/>
                </a:solidFill>
              </a:rPr>
              <a:t>         In Excel entering an </a:t>
            </a:r>
            <a:r>
              <a:rPr lang="en-CA" sz="1300" b="1" dirty="0">
                <a:solidFill>
                  <a:schemeClr val="tx1"/>
                </a:solidFill>
              </a:rPr>
              <a:t>e</a:t>
            </a:r>
            <a:r>
              <a:rPr lang="en-CA" sz="1300" dirty="0">
                <a:solidFill>
                  <a:schemeClr val="tx1"/>
                </a:solidFill>
              </a:rPr>
              <a:t> character between two numbers will with no spaces perform the </a:t>
            </a:r>
            <a:r>
              <a:rPr lang="en-CA" sz="1300" b="1" i="1" dirty="0">
                <a:solidFill>
                  <a:schemeClr val="tx1"/>
                </a:solidFill>
              </a:rPr>
              <a:t>n * 10^n</a:t>
            </a:r>
            <a:r>
              <a:rPr lang="en-CA" sz="1300" dirty="0">
                <a:solidFill>
                  <a:schemeClr val="tx1"/>
                </a:solidFill>
              </a:rPr>
              <a:t>.   ex. </a:t>
            </a:r>
            <a:r>
              <a:rPr lang="en-CA" sz="1300" b="1" dirty="0">
                <a:solidFill>
                  <a:schemeClr val="tx1"/>
                </a:solidFill>
              </a:rPr>
              <a:t>4e3</a:t>
            </a:r>
            <a:r>
              <a:rPr lang="en-CA" sz="1300" dirty="0">
                <a:solidFill>
                  <a:schemeClr val="tx1"/>
                </a:solidFill>
              </a:rPr>
              <a:t>  equals 4000.</a:t>
            </a:r>
          </a:p>
        </p:txBody>
      </p:sp>
      <p:sp>
        <p:nvSpPr>
          <p:cNvPr id="52" name="Rectangle 51"/>
          <p:cNvSpPr/>
          <p:nvPr/>
        </p:nvSpPr>
        <p:spPr>
          <a:xfrm>
            <a:off x="371476" y="5060022"/>
            <a:ext cx="11201400" cy="209398"/>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8"/>
            </a:pPr>
            <a:r>
              <a:rPr lang="en-CA" sz="1300" dirty="0">
                <a:solidFill>
                  <a:schemeClr val="tx1"/>
                </a:solidFill>
              </a:rPr>
              <a:t>Perform </a:t>
            </a:r>
            <a:r>
              <a:rPr lang="en-CA" sz="1300" b="1" dirty="0">
                <a:solidFill>
                  <a:schemeClr val="tx1"/>
                </a:solidFill>
              </a:rPr>
              <a:t>multiplication</a:t>
            </a:r>
            <a:r>
              <a:rPr lang="en-CA" sz="1300" dirty="0">
                <a:solidFill>
                  <a:schemeClr val="tx1"/>
                </a:solidFill>
              </a:rPr>
              <a:t>, </a:t>
            </a:r>
            <a:r>
              <a:rPr lang="en-CA" sz="1300" b="1" dirty="0">
                <a:solidFill>
                  <a:schemeClr val="tx1"/>
                </a:solidFill>
              </a:rPr>
              <a:t>*</a:t>
            </a:r>
            <a:r>
              <a:rPr lang="en-CA" sz="1300" dirty="0">
                <a:solidFill>
                  <a:schemeClr val="tx1"/>
                </a:solidFill>
              </a:rPr>
              <a:t>, and </a:t>
            </a:r>
            <a:r>
              <a:rPr lang="en-CA" sz="1300" b="1" dirty="0">
                <a:solidFill>
                  <a:schemeClr val="tx1"/>
                </a:solidFill>
              </a:rPr>
              <a:t>division</a:t>
            </a:r>
            <a:r>
              <a:rPr lang="en-CA" sz="1300" dirty="0">
                <a:solidFill>
                  <a:schemeClr val="tx1"/>
                </a:solidFill>
              </a:rPr>
              <a:t>, </a:t>
            </a:r>
            <a:r>
              <a:rPr lang="en-CA" sz="1300" b="1" dirty="0">
                <a:solidFill>
                  <a:schemeClr val="tx1"/>
                </a:solidFill>
              </a:rPr>
              <a:t>/</a:t>
            </a:r>
            <a:r>
              <a:rPr lang="en-CA" sz="1300" dirty="0">
                <a:solidFill>
                  <a:schemeClr val="tx1"/>
                </a:solidFill>
              </a:rPr>
              <a:t>. These are equal in precedence, so whichever comes first is evaluated first.</a:t>
            </a:r>
          </a:p>
        </p:txBody>
      </p:sp>
      <p:sp>
        <p:nvSpPr>
          <p:cNvPr id="53" name="Rectangle 52"/>
          <p:cNvSpPr/>
          <p:nvPr/>
        </p:nvSpPr>
        <p:spPr>
          <a:xfrm>
            <a:off x="371476" y="5264182"/>
            <a:ext cx="11201400" cy="209398"/>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9"/>
            </a:pPr>
            <a:r>
              <a:rPr lang="en-CA" sz="1300" dirty="0">
                <a:solidFill>
                  <a:schemeClr val="tx1"/>
                </a:solidFill>
              </a:rPr>
              <a:t>Perform </a:t>
            </a:r>
            <a:r>
              <a:rPr lang="en-CA" sz="1300" b="1" dirty="0">
                <a:solidFill>
                  <a:schemeClr val="tx1"/>
                </a:solidFill>
              </a:rPr>
              <a:t>addition</a:t>
            </a:r>
            <a:r>
              <a:rPr lang="en-CA" sz="1300" dirty="0">
                <a:solidFill>
                  <a:schemeClr val="tx1"/>
                </a:solidFill>
              </a:rPr>
              <a:t>, </a:t>
            </a:r>
            <a:r>
              <a:rPr lang="en-CA" sz="1300" b="1" dirty="0">
                <a:solidFill>
                  <a:schemeClr val="tx1"/>
                </a:solidFill>
              </a:rPr>
              <a:t>+</a:t>
            </a:r>
            <a:r>
              <a:rPr lang="en-CA" sz="1300" dirty="0">
                <a:solidFill>
                  <a:schemeClr val="tx1"/>
                </a:solidFill>
              </a:rPr>
              <a:t>, and </a:t>
            </a:r>
            <a:r>
              <a:rPr lang="en-CA" sz="1300" b="1" dirty="0">
                <a:solidFill>
                  <a:schemeClr val="tx1"/>
                </a:solidFill>
              </a:rPr>
              <a:t>subtraction</a:t>
            </a:r>
            <a:r>
              <a:rPr lang="en-CA" sz="1300" dirty="0">
                <a:solidFill>
                  <a:schemeClr val="tx1"/>
                </a:solidFill>
              </a:rPr>
              <a:t>, </a:t>
            </a:r>
            <a:r>
              <a:rPr lang="en-CA" sz="1300" b="1" dirty="0">
                <a:solidFill>
                  <a:schemeClr val="tx1"/>
                </a:solidFill>
              </a:rPr>
              <a:t>-.</a:t>
            </a:r>
            <a:r>
              <a:rPr lang="en-CA" sz="1300" dirty="0">
                <a:solidFill>
                  <a:schemeClr val="tx1"/>
                </a:solidFill>
              </a:rPr>
              <a:t> These are equal in precedence, so whichever come first is evaluated first.</a:t>
            </a:r>
          </a:p>
        </p:txBody>
      </p:sp>
      <p:sp>
        <p:nvSpPr>
          <p:cNvPr id="54" name="Rectangle 53"/>
          <p:cNvSpPr/>
          <p:nvPr/>
        </p:nvSpPr>
        <p:spPr>
          <a:xfrm>
            <a:off x="371475" y="5479827"/>
            <a:ext cx="11201400" cy="209398"/>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10"/>
            </a:pPr>
            <a:r>
              <a:rPr lang="en-CA" sz="1300" dirty="0">
                <a:solidFill>
                  <a:srgbClr val="002060"/>
                </a:solidFill>
              </a:rPr>
              <a:t>Evaluate </a:t>
            </a:r>
            <a:r>
              <a:rPr lang="en-CA" sz="1300" b="1" dirty="0">
                <a:solidFill>
                  <a:srgbClr val="002060"/>
                </a:solidFill>
              </a:rPr>
              <a:t>text</a:t>
            </a:r>
            <a:r>
              <a:rPr lang="en-CA" sz="1300" dirty="0">
                <a:solidFill>
                  <a:srgbClr val="002060"/>
                </a:solidFill>
              </a:rPr>
              <a:t> operators – In Excel the ampersand, </a:t>
            </a:r>
            <a:r>
              <a:rPr lang="en-CA" sz="1300" b="1" dirty="0">
                <a:solidFill>
                  <a:srgbClr val="002060"/>
                </a:solidFill>
              </a:rPr>
              <a:t>&amp;</a:t>
            </a:r>
            <a:r>
              <a:rPr lang="en-CA" sz="1300" dirty="0">
                <a:solidFill>
                  <a:srgbClr val="002060"/>
                </a:solidFill>
              </a:rPr>
              <a:t>, concatenates text.</a:t>
            </a:r>
          </a:p>
        </p:txBody>
      </p:sp>
      <p:sp>
        <p:nvSpPr>
          <p:cNvPr id="55" name="Rectangle 54"/>
          <p:cNvSpPr/>
          <p:nvPr/>
        </p:nvSpPr>
        <p:spPr>
          <a:xfrm>
            <a:off x="371475" y="5684036"/>
            <a:ext cx="11201400" cy="218923"/>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11"/>
            </a:pPr>
            <a:r>
              <a:rPr lang="en-CA" sz="1300" dirty="0">
                <a:solidFill>
                  <a:srgbClr val="7030A0"/>
                </a:solidFill>
              </a:rPr>
              <a:t>Perform </a:t>
            </a:r>
            <a:r>
              <a:rPr lang="en-CA" sz="1300" b="1" dirty="0">
                <a:solidFill>
                  <a:srgbClr val="7030A0"/>
                </a:solidFill>
              </a:rPr>
              <a:t>comparisons</a:t>
            </a:r>
            <a:r>
              <a:rPr lang="en-CA" sz="1300" dirty="0">
                <a:solidFill>
                  <a:srgbClr val="7030A0"/>
                </a:solidFill>
              </a:rPr>
              <a:t> – The comparison operator are: equals </a:t>
            </a:r>
            <a:r>
              <a:rPr lang="en-CA" sz="1300" b="1" dirty="0">
                <a:solidFill>
                  <a:srgbClr val="7030A0"/>
                </a:solidFill>
              </a:rPr>
              <a:t>=      </a:t>
            </a:r>
            <a:r>
              <a:rPr lang="en-CA" sz="1300" dirty="0">
                <a:solidFill>
                  <a:srgbClr val="7030A0"/>
                </a:solidFill>
              </a:rPr>
              <a:t> not equal to </a:t>
            </a:r>
            <a:r>
              <a:rPr lang="en-CA" sz="1300" b="1" dirty="0">
                <a:solidFill>
                  <a:srgbClr val="7030A0"/>
                </a:solidFill>
              </a:rPr>
              <a:t>&lt;&gt;     </a:t>
            </a:r>
            <a:r>
              <a:rPr lang="en-CA" sz="1300" dirty="0">
                <a:solidFill>
                  <a:srgbClr val="7030A0"/>
                </a:solidFill>
              </a:rPr>
              <a:t> less than </a:t>
            </a:r>
            <a:r>
              <a:rPr lang="en-CA" sz="1300" b="1" dirty="0">
                <a:solidFill>
                  <a:srgbClr val="7030A0"/>
                </a:solidFill>
              </a:rPr>
              <a:t>&lt;=     </a:t>
            </a:r>
            <a:r>
              <a:rPr lang="en-CA" sz="1300" dirty="0">
                <a:solidFill>
                  <a:srgbClr val="7030A0"/>
                </a:solidFill>
              </a:rPr>
              <a:t> greater than </a:t>
            </a:r>
            <a:r>
              <a:rPr lang="en-CA" sz="1300" b="1" dirty="0">
                <a:solidFill>
                  <a:srgbClr val="7030A0"/>
                </a:solidFill>
              </a:rPr>
              <a:t>&gt;=</a:t>
            </a:r>
          </a:p>
        </p:txBody>
      </p:sp>
      <p:sp>
        <p:nvSpPr>
          <p:cNvPr id="56" name="TextBox 55"/>
          <p:cNvSpPr txBox="1"/>
          <p:nvPr/>
        </p:nvSpPr>
        <p:spPr>
          <a:xfrm>
            <a:off x="1633538" y="5965448"/>
            <a:ext cx="8772524" cy="892552"/>
          </a:xfrm>
          <a:prstGeom prst="rect">
            <a:avLst/>
          </a:prstGeom>
          <a:solidFill>
            <a:schemeClr val="accent6">
              <a:lumMod val="50000"/>
              <a:alpha val="40000"/>
            </a:schemeClr>
          </a:solidFill>
          <a:effectLst>
            <a:softEdge rad="63500"/>
          </a:effectLst>
        </p:spPr>
        <p:txBody>
          <a:bodyPr wrap="square" rtlCol="0">
            <a:spAutoFit/>
          </a:bodyPr>
          <a:lstStyle/>
          <a:p>
            <a:r>
              <a:rPr lang="en-CA" b="1" dirty="0">
                <a:solidFill>
                  <a:srgbClr val="7030A0"/>
                </a:solidFill>
              </a:rPr>
              <a:t>Fear not!      </a:t>
            </a:r>
            <a:r>
              <a:rPr lang="en-CA" sz="1600" dirty="0"/>
              <a:t>I have this list created in a PDF document for you to download and view.</a:t>
            </a:r>
          </a:p>
          <a:p>
            <a:endParaRPr lang="en-CA" sz="1600" dirty="0"/>
          </a:p>
          <a:p>
            <a:pPr algn="ctr"/>
            <a:r>
              <a:rPr lang="en-CA" b="1" dirty="0"/>
              <a:t>ftp://172.27.0.4/CSU/IT_Helpdesk/Computer_Training/Excel_Order_Of_Operations.pdf</a:t>
            </a:r>
          </a:p>
        </p:txBody>
      </p:sp>
    </p:spTree>
    <p:extLst>
      <p:ext uri="{BB962C8B-B14F-4D97-AF65-F5344CB8AC3E}">
        <p14:creationId xmlns:p14="http://schemas.microsoft.com/office/powerpoint/2010/main" val="357453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 calcmode="lin" valueType="num">
                                      <p:cBhvr additive="base">
                                        <p:cTn id="21" dur="500" fill="hold"/>
                                        <p:tgtEl>
                                          <p:spTgt spid="40"/>
                                        </p:tgtEl>
                                        <p:attrNameLst>
                                          <p:attrName>ppt_x</p:attrName>
                                        </p:attrNameLst>
                                      </p:cBhvr>
                                      <p:tavLst>
                                        <p:tav tm="0">
                                          <p:val>
                                            <p:strVal val="#ppt_x"/>
                                          </p:val>
                                        </p:tav>
                                        <p:tav tm="100000">
                                          <p:val>
                                            <p:strVal val="#ppt_x"/>
                                          </p:val>
                                        </p:tav>
                                      </p:tavLst>
                                    </p:anim>
                                    <p:anim calcmode="lin" valueType="num">
                                      <p:cBhvr additive="base">
                                        <p:cTn id="2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ppt_x"/>
                                          </p:val>
                                        </p:tav>
                                        <p:tav tm="100000">
                                          <p:val>
                                            <p:strVal val="#ppt_x"/>
                                          </p:val>
                                        </p:tav>
                                      </p:tavLst>
                                    </p:anim>
                                    <p:anim calcmode="lin" valueType="num">
                                      <p:cBhvr additive="base">
                                        <p:cTn id="2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500" fill="hold"/>
                                        <p:tgtEl>
                                          <p:spTgt spid="42"/>
                                        </p:tgtEl>
                                        <p:attrNameLst>
                                          <p:attrName>ppt_x</p:attrName>
                                        </p:attrNameLst>
                                      </p:cBhvr>
                                      <p:tavLst>
                                        <p:tav tm="0">
                                          <p:val>
                                            <p:strVal val="#ppt_x"/>
                                          </p:val>
                                        </p:tav>
                                        <p:tav tm="100000">
                                          <p:val>
                                            <p:strVal val="#ppt_x"/>
                                          </p:val>
                                        </p:tav>
                                      </p:tavLst>
                                    </p:anim>
                                    <p:anim calcmode="lin" valueType="num">
                                      <p:cBhvr additive="base">
                                        <p:cTn id="3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anim calcmode="lin" valueType="num">
                                      <p:cBhvr additive="base">
                                        <p:cTn id="45" dur="500" fill="hold"/>
                                        <p:tgtEl>
                                          <p:spTgt spid="45"/>
                                        </p:tgtEl>
                                        <p:attrNameLst>
                                          <p:attrName>ppt_x</p:attrName>
                                        </p:attrNameLst>
                                      </p:cBhvr>
                                      <p:tavLst>
                                        <p:tav tm="0">
                                          <p:val>
                                            <p:strVal val="#ppt_x"/>
                                          </p:val>
                                        </p:tav>
                                        <p:tav tm="100000">
                                          <p:val>
                                            <p:strVal val="#ppt_x"/>
                                          </p:val>
                                        </p:tav>
                                      </p:tavLst>
                                    </p:anim>
                                    <p:anim calcmode="lin" valueType="num">
                                      <p:cBhvr additive="base">
                                        <p:cTn id="4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50"/>
                                        </p:tgtEl>
                                        <p:attrNameLst>
                                          <p:attrName>style.visibility</p:attrName>
                                        </p:attrNameLst>
                                      </p:cBhvr>
                                      <p:to>
                                        <p:strVal val="visible"/>
                                      </p:to>
                                    </p:set>
                                    <p:anim calcmode="lin" valueType="num">
                                      <p:cBhvr additive="base">
                                        <p:cTn id="51" dur="500" fill="hold"/>
                                        <p:tgtEl>
                                          <p:spTgt spid="50"/>
                                        </p:tgtEl>
                                        <p:attrNameLst>
                                          <p:attrName>ppt_x</p:attrName>
                                        </p:attrNameLst>
                                      </p:cBhvr>
                                      <p:tavLst>
                                        <p:tav tm="0">
                                          <p:val>
                                            <p:strVal val="#ppt_x"/>
                                          </p:val>
                                        </p:tav>
                                        <p:tav tm="100000">
                                          <p:val>
                                            <p:strVal val="#ppt_x"/>
                                          </p:val>
                                        </p:tav>
                                      </p:tavLst>
                                    </p:anim>
                                    <p:anim calcmode="lin" valueType="num">
                                      <p:cBhvr additive="base">
                                        <p:cTn id="52"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6"/>
                                        </p:tgtEl>
                                        <p:attrNameLst>
                                          <p:attrName>style.visibility</p:attrName>
                                        </p:attrNameLst>
                                      </p:cBhvr>
                                      <p:to>
                                        <p:strVal val="visible"/>
                                      </p:to>
                                    </p:set>
                                    <p:anim calcmode="lin" valueType="num">
                                      <p:cBhvr additive="base">
                                        <p:cTn id="57" dur="500" fill="hold"/>
                                        <p:tgtEl>
                                          <p:spTgt spid="46"/>
                                        </p:tgtEl>
                                        <p:attrNameLst>
                                          <p:attrName>ppt_x</p:attrName>
                                        </p:attrNameLst>
                                      </p:cBhvr>
                                      <p:tavLst>
                                        <p:tav tm="0">
                                          <p:val>
                                            <p:strVal val="#ppt_x"/>
                                          </p:val>
                                        </p:tav>
                                        <p:tav tm="100000">
                                          <p:val>
                                            <p:strVal val="#ppt_x"/>
                                          </p:val>
                                        </p:tav>
                                      </p:tavLst>
                                    </p:anim>
                                    <p:anim calcmode="lin" valueType="num">
                                      <p:cBhvr additive="base">
                                        <p:cTn id="5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barn(inVertical)">
                                      <p:cBhvr>
                                        <p:cTn id="63" dur="500"/>
                                        <p:tgtEl>
                                          <p:spTgt spid="2"/>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barn(inVertical)">
                                      <p:cBhvr>
                                        <p:cTn id="68" dur="500"/>
                                        <p:tgtEl>
                                          <p:spTgt spid="22"/>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3"/>
                                        </p:tgtEl>
                                        <p:attrNameLst>
                                          <p:attrName>style.visibility</p:attrName>
                                        </p:attrNameLst>
                                      </p:cBhvr>
                                      <p:to>
                                        <p:strVal val="visible"/>
                                      </p:to>
                                    </p:set>
                                    <p:animEffect transition="in" filter="barn(inVertical)">
                                      <p:cBhvr>
                                        <p:cTn id="73" dur="500"/>
                                        <p:tgtEl>
                                          <p:spTgt spid="3"/>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47"/>
                                        </p:tgtEl>
                                        <p:attrNameLst>
                                          <p:attrName>style.visibility</p:attrName>
                                        </p:attrNameLst>
                                      </p:cBhvr>
                                      <p:to>
                                        <p:strVal val="visible"/>
                                      </p:to>
                                    </p:set>
                                    <p:anim calcmode="lin" valueType="num">
                                      <p:cBhvr additive="base">
                                        <p:cTn id="78" dur="500" fill="hold"/>
                                        <p:tgtEl>
                                          <p:spTgt spid="47"/>
                                        </p:tgtEl>
                                        <p:attrNameLst>
                                          <p:attrName>ppt_x</p:attrName>
                                        </p:attrNameLst>
                                      </p:cBhvr>
                                      <p:tavLst>
                                        <p:tav tm="0">
                                          <p:val>
                                            <p:strVal val="#ppt_x"/>
                                          </p:val>
                                        </p:tav>
                                        <p:tav tm="100000">
                                          <p:val>
                                            <p:strVal val="#ppt_x"/>
                                          </p:val>
                                        </p:tav>
                                      </p:tavLst>
                                    </p:anim>
                                    <p:anim calcmode="lin" valueType="num">
                                      <p:cBhvr additive="base">
                                        <p:cTn id="79"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48"/>
                                        </p:tgtEl>
                                        <p:attrNameLst>
                                          <p:attrName>style.visibility</p:attrName>
                                        </p:attrNameLst>
                                      </p:cBhvr>
                                      <p:to>
                                        <p:strVal val="visible"/>
                                      </p:to>
                                    </p:set>
                                    <p:anim calcmode="lin" valueType="num">
                                      <p:cBhvr additive="base">
                                        <p:cTn id="84" dur="500" fill="hold"/>
                                        <p:tgtEl>
                                          <p:spTgt spid="48"/>
                                        </p:tgtEl>
                                        <p:attrNameLst>
                                          <p:attrName>ppt_x</p:attrName>
                                        </p:attrNameLst>
                                      </p:cBhvr>
                                      <p:tavLst>
                                        <p:tav tm="0">
                                          <p:val>
                                            <p:strVal val="#ppt_x"/>
                                          </p:val>
                                        </p:tav>
                                        <p:tav tm="100000">
                                          <p:val>
                                            <p:strVal val="#ppt_x"/>
                                          </p:val>
                                        </p:tav>
                                      </p:tavLst>
                                    </p:anim>
                                    <p:anim calcmode="lin" valueType="num">
                                      <p:cBhvr additive="base">
                                        <p:cTn id="85"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49"/>
                                        </p:tgtEl>
                                        <p:attrNameLst>
                                          <p:attrName>style.visibility</p:attrName>
                                        </p:attrNameLst>
                                      </p:cBhvr>
                                      <p:to>
                                        <p:strVal val="visible"/>
                                      </p:to>
                                    </p:set>
                                    <p:anim calcmode="lin" valueType="num">
                                      <p:cBhvr additive="base">
                                        <p:cTn id="90" dur="500" fill="hold"/>
                                        <p:tgtEl>
                                          <p:spTgt spid="49"/>
                                        </p:tgtEl>
                                        <p:attrNameLst>
                                          <p:attrName>ppt_x</p:attrName>
                                        </p:attrNameLst>
                                      </p:cBhvr>
                                      <p:tavLst>
                                        <p:tav tm="0">
                                          <p:val>
                                            <p:strVal val="#ppt_x"/>
                                          </p:val>
                                        </p:tav>
                                        <p:tav tm="100000">
                                          <p:val>
                                            <p:strVal val="#ppt_x"/>
                                          </p:val>
                                        </p:tav>
                                      </p:tavLst>
                                    </p:anim>
                                    <p:anim calcmode="lin" valueType="num">
                                      <p:cBhvr additive="base">
                                        <p:cTn id="91"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51"/>
                                        </p:tgtEl>
                                        <p:attrNameLst>
                                          <p:attrName>style.visibility</p:attrName>
                                        </p:attrNameLst>
                                      </p:cBhvr>
                                      <p:to>
                                        <p:strVal val="visible"/>
                                      </p:to>
                                    </p:set>
                                    <p:anim calcmode="lin" valueType="num">
                                      <p:cBhvr additive="base">
                                        <p:cTn id="96" dur="500" fill="hold"/>
                                        <p:tgtEl>
                                          <p:spTgt spid="51"/>
                                        </p:tgtEl>
                                        <p:attrNameLst>
                                          <p:attrName>ppt_x</p:attrName>
                                        </p:attrNameLst>
                                      </p:cBhvr>
                                      <p:tavLst>
                                        <p:tav tm="0">
                                          <p:val>
                                            <p:strVal val="#ppt_x"/>
                                          </p:val>
                                        </p:tav>
                                        <p:tav tm="100000">
                                          <p:val>
                                            <p:strVal val="#ppt_x"/>
                                          </p:val>
                                        </p:tav>
                                      </p:tavLst>
                                    </p:anim>
                                    <p:anim calcmode="lin" valueType="num">
                                      <p:cBhvr additive="base">
                                        <p:cTn id="97"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52"/>
                                        </p:tgtEl>
                                        <p:attrNameLst>
                                          <p:attrName>style.visibility</p:attrName>
                                        </p:attrNameLst>
                                      </p:cBhvr>
                                      <p:to>
                                        <p:strVal val="visible"/>
                                      </p:to>
                                    </p:set>
                                    <p:anim calcmode="lin" valueType="num">
                                      <p:cBhvr additive="base">
                                        <p:cTn id="102" dur="500" fill="hold"/>
                                        <p:tgtEl>
                                          <p:spTgt spid="52"/>
                                        </p:tgtEl>
                                        <p:attrNameLst>
                                          <p:attrName>ppt_x</p:attrName>
                                        </p:attrNameLst>
                                      </p:cBhvr>
                                      <p:tavLst>
                                        <p:tav tm="0">
                                          <p:val>
                                            <p:strVal val="#ppt_x"/>
                                          </p:val>
                                        </p:tav>
                                        <p:tav tm="100000">
                                          <p:val>
                                            <p:strVal val="#ppt_x"/>
                                          </p:val>
                                        </p:tav>
                                      </p:tavLst>
                                    </p:anim>
                                    <p:anim calcmode="lin" valueType="num">
                                      <p:cBhvr additive="base">
                                        <p:cTn id="103"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53"/>
                                        </p:tgtEl>
                                        <p:attrNameLst>
                                          <p:attrName>style.visibility</p:attrName>
                                        </p:attrNameLst>
                                      </p:cBhvr>
                                      <p:to>
                                        <p:strVal val="visible"/>
                                      </p:to>
                                    </p:set>
                                    <p:anim calcmode="lin" valueType="num">
                                      <p:cBhvr additive="base">
                                        <p:cTn id="108" dur="500" fill="hold"/>
                                        <p:tgtEl>
                                          <p:spTgt spid="53"/>
                                        </p:tgtEl>
                                        <p:attrNameLst>
                                          <p:attrName>ppt_x</p:attrName>
                                        </p:attrNameLst>
                                      </p:cBhvr>
                                      <p:tavLst>
                                        <p:tav tm="0">
                                          <p:val>
                                            <p:strVal val="#ppt_x"/>
                                          </p:val>
                                        </p:tav>
                                        <p:tav tm="100000">
                                          <p:val>
                                            <p:strVal val="#ppt_x"/>
                                          </p:val>
                                        </p:tav>
                                      </p:tavLst>
                                    </p:anim>
                                    <p:anim calcmode="lin" valueType="num">
                                      <p:cBhvr additive="base">
                                        <p:cTn id="109"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54"/>
                                        </p:tgtEl>
                                        <p:attrNameLst>
                                          <p:attrName>style.visibility</p:attrName>
                                        </p:attrNameLst>
                                      </p:cBhvr>
                                      <p:to>
                                        <p:strVal val="visible"/>
                                      </p:to>
                                    </p:set>
                                    <p:anim calcmode="lin" valueType="num">
                                      <p:cBhvr additive="base">
                                        <p:cTn id="114" dur="500" fill="hold"/>
                                        <p:tgtEl>
                                          <p:spTgt spid="54"/>
                                        </p:tgtEl>
                                        <p:attrNameLst>
                                          <p:attrName>ppt_x</p:attrName>
                                        </p:attrNameLst>
                                      </p:cBhvr>
                                      <p:tavLst>
                                        <p:tav tm="0">
                                          <p:val>
                                            <p:strVal val="#ppt_x"/>
                                          </p:val>
                                        </p:tav>
                                        <p:tav tm="100000">
                                          <p:val>
                                            <p:strVal val="#ppt_x"/>
                                          </p:val>
                                        </p:tav>
                                      </p:tavLst>
                                    </p:anim>
                                    <p:anim calcmode="lin" valueType="num">
                                      <p:cBhvr additive="base">
                                        <p:cTn id="115"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55"/>
                                        </p:tgtEl>
                                        <p:attrNameLst>
                                          <p:attrName>style.visibility</p:attrName>
                                        </p:attrNameLst>
                                      </p:cBhvr>
                                      <p:to>
                                        <p:strVal val="visible"/>
                                      </p:to>
                                    </p:set>
                                    <p:anim calcmode="lin" valueType="num">
                                      <p:cBhvr additive="base">
                                        <p:cTn id="120" dur="500" fill="hold"/>
                                        <p:tgtEl>
                                          <p:spTgt spid="55"/>
                                        </p:tgtEl>
                                        <p:attrNameLst>
                                          <p:attrName>ppt_x</p:attrName>
                                        </p:attrNameLst>
                                      </p:cBhvr>
                                      <p:tavLst>
                                        <p:tav tm="0">
                                          <p:val>
                                            <p:strVal val="#ppt_x"/>
                                          </p:val>
                                        </p:tav>
                                        <p:tav tm="100000">
                                          <p:val>
                                            <p:strVal val="#ppt_x"/>
                                          </p:val>
                                        </p:tav>
                                      </p:tavLst>
                                    </p:anim>
                                    <p:anim calcmode="lin" valueType="num">
                                      <p:cBhvr additive="base">
                                        <p:cTn id="121"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56"/>
                                        </p:tgtEl>
                                        <p:attrNameLst>
                                          <p:attrName>style.visibility</p:attrName>
                                        </p:attrNameLst>
                                      </p:cBhvr>
                                      <p:to>
                                        <p:strVal val="visible"/>
                                      </p:to>
                                    </p:set>
                                    <p:anim calcmode="lin" valueType="num">
                                      <p:cBhvr additive="base">
                                        <p:cTn id="126" dur="500" fill="hold"/>
                                        <p:tgtEl>
                                          <p:spTgt spid="56"/>
                                        </p:tgtEl>
                                        <p:attrNameLst>
                                          <p:attrName>ppt_x</p:attrName>
                                        </p:attrNameLst>
                                      </p:cBhvr>
                                      <p:tavLst>
                                        <p:tav tm="0">
                                          <p:val>
                                            <p:strVal val="#ppt_x"/>
                                          </p:val>
                                        </p:tav>
                                        <p:tav tm="100000">
                                          <p:val>
                                            <p:strVal val="#ppt_x"/>
                                          </p:val>
                                        </p:tav>
                                      </p:tavLst>
                                    </p:anim>
                                    <p:anim calcmode="lin" valueType="num">
                                      <p:cBhvr additive="base">
                                        <p:cTn id="127"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17" grpId="0" animBg="1"/>
      <p:bldP spid="18" grpId="0" animBg="1"/>
      <p:bldP spid="19" grpId="0" animBg="1"/>
      <p:bldP spid="40" grpId="0" animBg="1"/>
      <p:bldP spid="41" grpId="0" animBg="1"/>
      <p:bldP spid="42"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4" name="TextBox 3">
            <a:extLst>
              <a:ext uri="{FF2B5EF4-FFF2-40B4-BE49-F238E27FC236}">
                <a16:creationId xmlns:a16="http://schemas.microsoft.com/office/drawing/2014/main" id="{5035B948-EADA-438F-965D-48F0B4F618A3}"/>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
        <p:nvSpPr>
          <p:cNvPr id="13" name="TextBox 12">
            <a:extLst>
              <a:ext uri="{FF2B5EF4-FFF2-40B4-BE49-F238E27FC236}">
                <a16:creationId xmlns:a16="http://schemas.microsoft.com/office/drawing/2014/main" id="{9C8B7919-DC79-4426-8C25-8152ADB648B9}"/>
              </a:ext>
            </a:extLst>
          </p:cNvPr>
          <p:cNvSpPr txBox="1"/>
          <p:nvPr/>
        </p:nvSpPr>
        <p:spPr>
          <a:xfrm>
            <a:off x="6581780" y="106552"/>
            <a:ext cx="5454604" cy="400110"/>
          </a:xfrm>
          <a:prstGeom prst="rect">
            <a:avLst/>
          </a:prstGeom>
          <a:solidFill>
            <a:schemeClr val="accent4">
              <a:lumMod val="20000"/>
              <a:lumOff val="80000"/>
            </a:schemeClr>
          </a:solidFill>
        </p:spPr>
        <p:txBody>
          <a:bodyPr wrap="square" rtlCol="0">
            <a:spAutoFit/>
          </a:bodyPr>
          <a:lstStyle/>
          <a:p>
            <a:r>
              <a:rPr lang="en-CA" sz="2000" dirty="0"/>
              <a:t>How do I get to the </a:t>
            </a:r>
            <a:r>
              <a:rPr lang="en-CA" sz="2000" b="1" dirty="0"/>
              <a:t>Courses Registration Website</a:t>
            </a:r>
            <a:r>
              <a:rPr lang="en-CA" sz="2000" dirty="0"/>
              <a:t>? </a:t>
            </a:r>
          </a:p>
        </p:txBody>
      </p:sp>
      <p:sp>
        <p:nvSpPr>
          <p:cNvPr id="18" name="TextBox 17">
            <a:extLst>
              <a:ext uri="{FF2B5EF4-FFF2-40B4-BE49-F238E27FC236}">
                <a16:creationId xmlns:a16="http://schemas.microsoft.com/office/drawing/2014/main" id="{368AB18C-5D88-4BAA-A576-13C28EB52C48}"/>
              </a:ext>
            </a:extLst>
          </p:cNvPr>
          <p:cNvSpPr txBox="1"/>
          <p:nvPr/>
        </p:nvSpPr>
        <p:spPr>
          <a:xfrm>
            <a:off x="6581780" y="501337"/>
            <a:ext cx="5454604" cy="400110"/>
          </a:xfrm>
          <a:prstGeom prst="rect">
            <a:avLst/>
          </a:prstGeom>
          <a:solidFill>
            <a:schemeClr val="accent4">
              <a:lumMod val="20000"/>
              <a:lumOff val="80000"/>
            </a:schemeClr>
          </a:solidFill>
        </p:spPr>
        <p:txBody>
          <a:bodyPr wrap="square" rtlCol="0">
            <a:spAutoFit/>
          </a:bodyPr>
          <a:lstStyle/>
          <a:p>
            <a:r>
              <a:rPr lang="en-CA" sz="2000" b="1" dirty="0"/>
              <a:t>First</a:t>
            </a:r>
            <a:r>
              <a:rPr lang="en-CA" sz="2000" dirty="0"/>
              <a:t>, open up your favorite web browser. </a:t>
            </a:r>
          </a:p>
        </p:txBody>
      </p:sp>
      <p:pic>
        <p:nvPicPr>
          <p:cNvPr id="20" name="Picture 19">
            <a:extLst>
              <a:ext uri="{FF2B5EF4-FFF2-40B4-BE49-F238E27FC236}">
                <a16:creationId xmlns:a16="http://schemas.microsoft.com/office/drawing/2014/main" id="{734A85BC-53E8-40C1-AA37-BF6CFE208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468" y="1005492"/>
            <a:ext cx="8958844" cy="5794842"/>
          </a:xfrm>
          <a:prstGeom prst="rect">
            <a:avLst/>
          </a:prstGeom>
        </p:spPr>
      </p:pic>
      <p:sp>
        <p:nvSpPr>
          <p:cNvPr id="21" name="TextBox 20">
            <a:extLst>
              <a:ext uri="{FF2B5EF4-FFF2-40B4-BE49-F238E27FC236}">
                <a16:creationId xmlns:a16="http://schemas.microsoft.com/office/drawing/2014/main" id="{08FC6E9F-484C-4589-BBE2-C3DF3B973206}"/>
              </a:ext>
            </a:extLst>
          </p:cNvPr>
          <p:cNvSpPr txBox="1"/>
          <p:nvPr/>
        </p:nvSpPr>
        <p:spPr>
          <a:xfrm>
            <a:off x="197708" y="2393276"/>
            <a:ext cx="7257535" cy="523220"/>
          </a:xfrm>
          <a:prstGeom prst="rect">
            <a:avLst/>
          </a:prstGeom>
          <a:solidFill>
            <a:schemeClr val="accent4">
              <a:lumMod val="20000"/>
              <a:lumOff val="80000"/>
            </a:schemeClr>
          </a:solidFill>
        </p:spPr>
        <p:txBody>
          <a:bodyPr wrap="square" rtlCol="0">
            <a:spAutoFit/>
          </a:bodyPr>
          <a:lstStyle/>
          <a:p>
            <a:r>
              <a:rPr lang="en-CA" sz="2000" b="1" dirty="0"/>
              <a:t>Second</a:t>
            </a:r>
            <a:r>
              <a:rPr lang="en-CA" sz="2000" dirty="0"/>
              <a:t>, type in the address bar the URL, </a:t>
            </a:r>
            <a:r>
              <a:rPr lang="en-CA" sz="2800" b="1" dirty="0"/>
              <a:t>nitha.com/courses</a:t>
            </a:r>
          </a:p>
        </p:txBody>
      </p:sp>
      <p:cxnSp>
        <p:nvCxnSpPr>
          <p:cNvPr id="23" name="Straight Arrow Connector 22">
            <a:extLst>
              <a:ext uri="{FF2B5EF4-FFF2-40B4-BE49-F238E27FC236}">
                <a16:creationId xmlns:a16="http://schemas.microsoft.com/office/drawing/2014/main" id="{C67011A5-A911-49D1-9709-A585D025032D}"/>
              </a:ext>
            </a:extLst>
          </p:cNvPr>
          <p:cNvCxnSpPr>
            <a:cxnSpLocks/>
          </p:cNvCxnSpPr>
          <p:nvPr/>
        </p:nvCxnSpPr>
        <p:spPr>
          <a:xfrm flipV="1">
            <a:off x="2702011" y="1565189"/>
            <a:ext cx="667265" cy="988541"/>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F3B71A8-D524-48A0-915D-E86FDB6ED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345" y="1381962"/>
            <a:ext cx="1473016" cy="203175"/>
          </a:xfrm>
          <a:prstGeom prst="rect">
            <a:avLst/>
          </a:prstGeom>
        </p:spPr>
      </p:pic>
      <p:cxnSp>
        <p:nvCxnSpPr>
          <p:cNvPr id="29" name="Straight Arrow Connector 28">
            <a:extLst>
              <a:ext uri="{FF2B5EF4-FFF2-40B4-BE49-F238E27FC236}">
                <a16:creationId xmlns:a16="http://schemas.microsoft.com/office/drawing/2014/main" id="{C573F64F-D1C0-4E54-A51B-9D801A500CD4}"/>
              </a:ext>
            </a:extLst>
          </p:cNvPr>
          <p:cNvCxnSpPr>
            <a:cxnSpLocks/>
          </p:cNvCxnSpPr>
          <p:nvPr/>
        </p:nvCxnSpPr>
        <p:spPr>
          <a:xfrm>
            <a:off x="4909240" y="1474573"/>
            <a:ext cx="2760562" cy="66687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87F105A-C605-484B-9EFC-4C057DB6BFEE}"/>
              </a:ext>
            </a:extLst>
          </p:cNvPr>
          <p:cNvSpPr txBox="1"/>
          <p:nvPr/>
        </p:nvSpPr>
        <p:spPr>
          <a:xfrm>
            <a:off x="7669802" y="2141447"/>
            <a:ext cx="3991053" cy="400110"/>
          </a:xfrm>
          <a:prstGeom prst="rect">
            <a:avLst/>
          </a:prstGeom>
          <a:solidFill>
            <a:schemeClr val="accent4">
              <a:lumMod val="20000"/>
              <a:lumOff val="80000"/>
            </a:schemeClr>
          </a:solidFill>
        </p:spPr>
        <p:txBody>
          <a:bodyPr wrap="square" rtlCol="0">
            <a:spAutoFit/>
          </a:bodyPr>
          <a:lstStyle>
            <a:defPPr>
              <a:defRPr lang="en-US"/>
            </a:defPPr>
            <a:lvl1pPr>
              <a:defRPr sz="2000" b="1"/>
            </a:lvl1pPr>
          </a:lstStyle>
          <a:p>
            <a:r>
              <a:rPr lang="en-CA" b="0" dirty="0"/>
              <a:t>Finally, press </a:t>
            </a:r>
            <a:r>
              <a:rPr lang="en-CA" dirty="0"/>
              <a:t>ENTER </a:t>
            </a:r>
            <a:r>
              <a:rPr lang="en-CA" b="0" dirty="0"/>
              <a:t>on our keyboard</a:t>
            </a:r>
          </a:p>
        </p:txBody>
      </p:sp>
    </p:spTree>
    <p:extLst>
      <p:ext uri="{BB962C8B-B14F-4D97-AF65-F5344CB8AC3E}">
        <p14:creationId xmlns:p14="http://schemas.microsoft.com/office/powerpoint/2010/main" val="23145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1"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124238" y="68025"/>
            <a:ext cx="4276312" cy="646331"/>
          </a:xfrm>
          <a:prstGeom prst="rect">
            <a:avLst/>
          </a:prstGeom>
          <a:solidFill>
            <a:schemeClr val="accent2"/>
          </a:solidFill>
          <a:effectLst>
            <a:softEdge rad="63500"/>
          </a:effectLst>
        </p:spPr>
        <p:txBody>
          <a:bodyPr wrap="square" rtlCol="0">
            <a:spAutoFit/>
          </a:bodyPr>
          <a:lstStyle/>
          <a:p>
            <a:pPr algn="ctr"/>
            <a:r>
              <a:rPr lang="en-CA" dirty="0"/>
              <a:t>Basic Spreadsheet Functions</a:t>
            </a:r>
          </a:p>
          <a:p>
            <a:pPr algn="ctr"/>
            <a:r>
              <a:rPr lang="en-CA" dirty="0"/>
              <a:t>Common Functions</a:t>
            </a:r>
          </a:p>
        </p:txBody>
      </p:sp>
      <p:sp>
        <p:nvSpPr>
          <p:cNvPr id="31" name="TextBox 30"/>
          <p:cNvSpPr txBox="1"/>
          <p:nvPr/>
        </p:nvSpPr>
        <p:spPr>
          <a:xfrm>
            <a:off x="290718" y="781029"/>
            <a:ext cx="11386931" cy="307777"/>
          </a:xfrm>
          <a:prstGeom prst="rect">
            <a:avLst/>
          </a:prstGeom>
          <a:noFill/>
          <a:ln w="19050">
            <a:solidFill>
              <a:schemeClr val="tx1">
                <a:lumMod val="95000"/>
                <a:lumOff val="5000"/>
              </a:schemeClr>
            </a:solidFill>
          </a:ln>
        </p:spPr>
        <p:txBody>
          <a:bodyPr wrap="square" rtlCol="0">
            <a:spAutoFit/>
          </a:bodyPr>
          <a:lstStyle/>
          <a:p>
            <a:r>
              <a:rPr lang="en-CA" sz="1400" b="1" dirty="0"/>
              <a:t>SUM</a:t>
            </a:r>
            <a:r>
              <a:rPr lang="en-CA" sz="1400" dirty="0"/>
              <a:t> – Adds all the numeric values of all the selected cells. This is probably the most common function in Excel. eg.  </a:t>
            </a:r>
            <a:r>
              <a:rPr lang="en-CA" sz="1400" b="1" dirty="0"/>
              <a:t>=SUM(D2, G6:G8)</a:t>
            </a:r>
          </a:p>
        </p:txBody>
      </p:sp>
      <p:sp>
        <p:nvSpPr>
          <p:cNvPr id="32" name="TextBox 31"/>
          <p:cNvSpPr txBox="1"/>
          <p:nvPr/>
        </p:nvSpPr>
        <p:spPr>
          <a:xfrm>
            <a:off x="290715" y="1397165"/>
            <a:ext cx="11386931" cy="523220"/>
          </a:xfrm>
          <a:prstGeom prst="rect">
            <a:avLst/>
          </a:prstGeom>
          <a:noFill/>
          <a:ln w="19050">
            <a:solidFill>
              <a:schemeClr val="accent6">
                <a:lumMod val="50000"/>
              </a:schemeClr>
            </a:solidFill>
          </a:ln>
        </p:spPr>
        <p:txBody>
          <a:bodyPr wrap="square" rtlCol="0">
            <a:spAutoFit/>
          </a:bodyPr>
          <a:lstStyle/>
          <a:p>
            <a:r>
              <a:rPr lang="en-CA" sz="1400" b="1" dirty="0"/>
              <a:t>HYPERLINK</a:t>
            </a:r>
            <a:r>
              <a:rPr lang="en-CA" sz="1400" dirty="0"/>
              <a:t> – Insert a web link to a web page or resource (such as a PDF) into a cell.  Hyperlinks can also jump to a name link on any spreadsheet to which it has access, even other workbook sheets (i.e. another file).</a:t>
            </a:r>
          </a:p>
        </p:txBody>
      </p:sp>
      <p:sp>
        <p:nvSpPr>
          <p:cNvPr id="33" name="TextBox 32"/>
          <p:cNvSpPr txBox="1"/>
          <p:nvPr/>
        </p:nvSpPr>
        <p:spPr>
          <a:xfrm>
            <a:off x="290715" y="2228744"/>
            <a:ext cx="11386931" cy="307777"/>
          </a:xfrm>
          <a:prstGeom prst="rect">
            <a:avLst/>
          </a:prstGeom>
          <a:noFill/>
          <a:ln w="19050">
            <a:solidFill>
              <a:schemeClr val="accent5">
                <a:lumMod val="50000"/>
              </a:schemeClr>
            </a:solidFill>
          </a:ln>
        </p:spPr>
        <p:txBody>
          <a:bodyPr wrap="square" rtlCol="0">
            <a:spAutoFit/>
          </a:bodyPr>
          <a:lstStyle/>
          <a:p>
            <a:r>
              <a:rPr lang="en-CA" sz="1400" b="1" dirty="0"/>
              <a:t>MIN</a:t>
            </a:r>
            <a:r>
              <a:rPr lang="en-CA" sz="1400" dirty="0"/>
              <a:t> &amp; </a:t>
            </a:r>
            <a:r>
              <a:rPr lang="en-CA" sz="1400" b="1" dirty="0"/>
              <a:t>MAX</a:t>
            </a:r>
            <a:r>
              <a:rPr lang="en-CA" sz="1400" dirty="0"/>
              <a:t> – </a:t>
            </a:r>
            <a:r>
              <a:rPr lang="en-CA" sz="1400" b="1" dirty="0"/>
              <a:t>MIN</a:t>
            </a:r>
            <a:r>
              <a:rPr lang="en-CA" sz="1400" dirty="0"/>
              <a:t> returns the lowest value from the selected cells.  </a:t>
            </a:r>
            <a:r>
              <a:rPr lang="en-CA" sz="1400" b="1" dirty="0"/>
              <a:t>MAX</a:t>
            </a:r>
            <a:r>
              <a:rPr lang="en-CA" sz="1400" dirty="0"/>
              <a:t> returns the highest value from the selected cells. eg. </a:t>
            </a:r>
            <a:r>
              <a:rPr lang="en-CA" sz="1400" b="1" dirty="0"/>
              <a:t>=MIN(D2, G6:G8)</a:t>
            </a:r>
          </a:p>
        </p:txBody>
      </p:sp>
      <p:sp>
        <p:nvSpPr>
          <p:cNvPr id="34" name="TextBox 33"/>
          <p:cNvSpPr txBox="1"/>
          <p:nvPr/>
        </p:nvSpPr>
        <p:spPr>
          <a:xfrm>
            <a:off x="290715" y="2844880"/>
            <a:ext cx="11386931" cy="523220"/>
          </a:xfrm>
          <a:prstGeom prst="rect">
            <a:avLst/>
          </a:prstGeom>
          <a:noFill/>
          <a:ln w="19050">
            <a:solidFill>
              <a:srgbClr val="7030A0"/>
            </a:solidFill>
          </a:ln>
        </p:spPr>
        <p:txBody>
          <a:bodyPr wrap="square" rtlCol="0">
            <a:spAutoFit/>
          </a:bodyPr>
          <a:lstStyle/>
          <a:p>
            <a:r>
              <a:rPr lang="en-CA" sz="1400" b="1" dirty="0"/>
              <a:t>NOW</a:t>
            </a:r>
            <a:r>
              <a:rPr lang="en-CA" sz="1400" dirty="0"/>
              <a:t> – Returns the current date in the format defined in Windows for a short date, short time</a:t>
            </a:r>
          </a:p>
          <a:p>
            <a:r>
              <a:rPr lang="en-CA" sz="1400" dirty="0"/>
              <a:t>              (Win10 – Settings/Time &amp; Language/Date &amp; Time/Formats/Short Date &amp; Short Time)  eg. </a:t>
            </a:r>
            <a:r>
              <a:rPr lang="en-CA" sz="1400" b="1" dirty="0"/>
              <a:t>=NOW()</a:t>
            </a:r>
            <a:r>
              <a:rPr lang="en-CA" sz="1400" dirty="0"/>
              <a:t>     Don’t forget those parenthesis!</a:t>
            </a:r>
          </a:p>
        </p:txBody>
      </p:sp>
      <p:sp>
        <p:nvSpPr>
          <p:cNvPr id="35" name="TextBox 34"/>
          <p:cNvSpPr txBox="1"/>
          <p:nvPr/>
        </p:nvSpPr>
        <p:spPr>
          <a:xfrm>
            <a:off x="290715" y="4292595"/>
            <a:ext cx="11386931" cy="523220"/>
          </a:xfrm>
          <a:prstGeom prst="rect">
            <a:avLst/>
          </a:prstGeom>
          <a:noFill/>
          <a:ln w="19050">
            <a:solidFill>
              <a:srgbClr val="00B0F0"/>
            </a:solidFill>
          </a:ln>
        </p:spPr>
        <p:txBody>
          <a:bodyPr wrap="square" rtlCol="0">
            <a:spAutoFit/>
          </a:bodyPr>
          <a:lstStyle/>
          <a:p>
            <a:r>
              <a:rPr lang="en-CA" sz="1400" b="1" dirty="0"/>
              <a:t>COUNT &amp; COUNTA</a:t>
            </a:r>
            <a:r>
              <a:rPr lang="en-CA" sz="1400" dirty="0"/>
              <a:t> – </a:t>
            </a:r>
            <a:r>
              <a:rPr lang="en-CA" sz="1400" b="1" dirty="0"/>
              <a:t>COUNT</a:t>
            </a:r>
            <a:r>
              <a:rPr lang="en-CA" sz="1400" dirty="0"/>
              <a:t> returns the number of cells in a selected range that contain number only.          </a:t>
            </a:r>
            <a:r>
              <a:rPr lang="en-CA" sz="1400" dirty="0" err="1"/>
              <a:t>eg</a:t>
            </a:r>
            <a:r>
              <a:rPr lang="en-CA" sz="1400" dirty="0"/>
              <a:t>. </a:t>
            </a:r>
            <a:r>
              <a:rPr lang="en-CA" sz="1400" b="1" dirty="0"/>
              <a:t>=COUNT(D2, G6:G8)</a:t>
            </a:r>
          </a:p>
          <a:p>
            <a:r>
              <a:rPr lang="en-CA" sz="1400" dirty="0"/>
              <a:t>                                       </a:t>
            </a:r>
            <a:r>
              <a:rPr lang="en-CA" sz="1400" b="1" dirty="0"/>
              <a:t>COUNTA </a:t>
            </a:r>
            <a:r>
              <a:rPr lang="en-CA" sz="1400" dirty="0"/>
              <a:t>returns the number of cells in a selected range that are empty.                           </a:t>
            </a:r>
            <a:r>
              <a:rPr lang="en-CA" sz="1400" dirty="0" err="1"/>
              <a:t>eg</a:t>
            </a:r>
            <a:r>
              <a:rPr lang="en-CA" sz="1400" dirty="0"/>
              <a:t>. </a:t>
            </a:r>
            <a:r>
              <a:rPr lang="en-CA" sz="1400" b="1" dirty="0"/>
              <a:t>=COUNTA(D2, G6:G8)</a:t>
            </a:r>
          </a:p>
        </p:txBody>
      </p:sp>
      <p:sp>
        <p:nvSpPr>
          <p:cNvPr id="36" name="TextBox 35"/>
          <p:cNvSpPr txBox="1"/>
          <p:nvPr/>
        </p:nvSpPr>
        <p:spPr>
          <a:xfrm>
            <a:off x="290714" y="5124174"/>
            <a:ext cx="11386931" cy="307777"/>
          </a:xfrm>
          <a:prstGeom prst="rect">
            <a:avLst/>
          </a:prstGeom>
          <a:noFill/>
          <a:ln w="19050">
            <a:solidFill>
              <a:schemeClr val="tx1"/>
            </a:solidFill>
          </a:ln>
        </p:spPr>
        <p:txBody>
          <a:bodyPr wrap="square" rtlCol="0">
            <a:spAutoFit/>
          </a:bodyPr>
          <a:lstStyle/>
          <a:p>
            <a:r>
              <a:rPr lang="en-CA" sz="1400" b="1" dirty="0"/>
              <a:t>AVERAGE</a:t>
            </a:r>
            <a:r>
              <a:rPr lang="en-CA" sz="1400" dirty="0"/>
              <a:t> – Returns the arithmetic mean of its’ argument. eg.  </a:t>
            </a:r>
            <a:r>
              <a:rPr lang="en-CA" sz="1400" b="1" dirty="0"/>
              <a:t>=AVERAGE(D2, G6:G8)</a:t>
            </a:r>
          </a:p>
        </p:txBody>
      </p:sp>
      <p:sp>
        <p:nvSpPr>
          <p:cNvPr id="37" name="TextBox 36"/>
          <p:cNvSpPr txBox="1"/>
          <p:nvPr/>
        </p:nvSpPr>
        <p:spPr>
          <a:xfrm>
            <a:off x="290715" y="3676459"/>
            <a:ext cx="11386931" cy="307777"/>
          </a:xfrm>
          <a:prstGeom prst="rect">
            <a:avLst/>
          </a:prstGeom>
          <a:noFill/>
          <a:ln w="19050">
            <a:solidFill>
              <a:schemeClr val="accent2"/>
            </a:solidFill>
          </a:ln>
        </p:spPr>
        <p:txBody>
          <a:bodyPr wrap="square" rtlCol="0">
            <a:spAutoFit/>
          </a:bodyPr>
          <a:lstStyle/>
          <a:p>
            <a:r>
              <a:rPr lang="en-CA" sz="1400" b="1" dirty="0"/>
              <a:t>DAYS</a:t>
            </a:r>
            <a:r>
              <a:rPr lang="en-CA" sz="1400" dirty="0"/>
              <a:t> – Returns the number of days in a date period.  eg. </a:t>
            </a:r>
            <a:r>
              <a:rPr lang="en-CA" sz="1400" b="1" dirty="0"/>
              <a:t>=DAYS("January 12, 2017","February 26, 2017")</a:t>
            </a:r>
          </a:p>
        </p:txBody>
      </p:sp>
      <p:sp>
        <p:nvSpPr>
          <p:cNvPr id="39" name="TextBox 38"/>
          <p:cNvSpPr txBox="1"/>
          <p:nvPr/>
        </p:nvSpPr>
        <p:spPr>
          <a:xfrm>
            <a:off x="213079" y="5740310"/>
            <a:ext cx="11386931" cy="307777"/>
          </a:xfrm>
          <a:prstGeom prst="rect">
            <a:avLst/>
          </a:prstGeom>
          <a:noFill/>
          <a:ln w="19050">
            <a:solidFill>
              <a:schemeClr val="accent6">
                <a:lumMod val="50000"/>
              </a:schemeClr>
            </a:solidFill>
          </a:ln>
        </p:spPr>
        <p:txBody>
          <a:bodyPr wrap="square" rtlCol="0">
            <a:spAutoFit/>
          </a:bodyPr>
          <a:lstStyle/>
          <a:p>
            <a:r>
              <a:rPr lang="en-CA" sz="1400" b="1" dirty="0"/>
              <a:t>DSUM</a:t>
            </a:r>
            <a:r>
              <a:rPr lang="en-CA" sz="1400" dirty="0"/>
              <a:t> – Adds the numbers in the fields of records in the database that match the conditions you specify.</a:t>
            </a:r>
          </a:p>
        </p:txBody>
      </p:sp>
    </p:spTree>
    <p:extLst>
      <p:ext uri="{BB962C8B-B14F-4D97-AF65-F5344CB8AC3E}">
        <p14:creationId xmlns:p14="http://schemas.microsoft.com/office/powerpoint/2010/main" val="228146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ppt_x"/>
                                          </p:val>
                                        </p:tav>
                                        <p:tav tm="100000">
                                          <p:val>
                                            <p:strVal val="#ppt_x"/>
                                          </p:val>
                                        </p:tav>
                                      </p:tavLst>
                                    </p:anim>
                                    <p:anim calcmode="lin" valueType="num">
                                      <p:cBhvr additive="base">
                                        <p:cTn id="3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additive="base">
                                        <p:cTn id="49" dur="500" fill="hold"/>
                                        <p:tgtEl>
                                          <p:spTgt spid="39"/>
                                        </p:tgtEl>
                                        <p:attrNameLst>
                                          <p:attrName>ppt_x</p:attrName>
                                        </p:attrNameLst>
                                      </p:cBhvr>
                                      <p:tavLst>
                                        <p:tav tm="0">
                                          <p:val>
                                            <p:strVal val="#ppt_x"/>
                                          </p:val>
                                        </p:tav>
                                        <p:tav tm="100000">
                                          <p:val>
                                            <p:strVal val="#ppt_x"/>
                                          </p:val>
                                        </p:tav>
                                      </p:tavLst>
                                    </p:anim>
                                    <p:anim calcmode="lin" valueType="num">
                                      <p:cBhvr additive="base">
                                        <p:cTn id="5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P spid="36" grpId="0" animBg="1"/>
      <p:bldP spid="37" grpId="0" animBg="1"/>
      <p:bldP spid="3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5478" y="4068291"/>
            <a:ext cx="11756947" cy="523220"/>
            <a:chOff x="3262515" y="5241788"/>
            <a:chExt cx="9567063" cy="523220"/>
          </a:xfrm>
        </p:grpSpPr>
        <p:sp>
          <p:nvSpPr>
            <p:cNvPr id="6" name="TextBox 5"/>
            <p:cNvSpPr txBox="1"/>
            <p:nvPr/>
          </p:nvSpPr>
          <p:spPr>
            <a:xfrm>
              <a:off x="3262515" y="5255646"/>
              <a:ext cx="1056532" cy="307777"/>
            </a:xfrm>
            <a:prstGeom prst="rect">
              <a:avLst/>
            </a:prstGeom>
            <a:noFill/>
          </p:spPr>
          <p:txBody>
            <a:bodyPr wrap="square" rtlCol="0">
              <a:spAutoFit/>
            </a:bodyPr>
            <a:lstStyle/>
            <a:p>
              <a:pPr algn="r"/>
              <a:r>
                <a:rPr lang="en-CA" sz="1400" b="1" dirty="0"/>
                <a:t>Answer</a:t>
              </a:r>
              <a:r>
                <a:rPr lang="en-CA" sz="1400" dirty="0"/>
                <a:t>:</a:t>
              </a:r>
            </a:p>
          </p:txBody>
        </p:sp>
        <p:grpSp>
          <p:nvGrpSpPr>
            <p:cNvPr id="7" name="Group 6"/>
            <p:cNvGrpSpPr/>
            <p:nvPr/>
          </p:nvGrpSpPr>
          <p:grpSpPr>
            <a:xfrm>
              <a:off x="4584308" y="5241788"/>
              <a:ext cx="8245270" cy="523220"/>
              <a:chOff x="4576965" y="5255644"/>
              <a:chExt cx="8245270" cy="523220"/>
            </a:xfrm>
          </p:grpSpPr>
          <p:sp>
            <p:nvSpPr>
              <p:cNvPr id="8" name="TextBox 7"/>
              <p:cNvSpPr txBox="1"/>
              <p:nvPr/>
            </p:nvSpPr>
            <p:spPr>
              <a:xfrm>
                <a:off x="4576965" y="5255644"/>
                <a:ext cx="1742172" cy="523220"/>
              </a:xfrm>
              <a:prstGeom prst="rect">
                <a:avLst/>
              </a:prstGeom>
              <a:noFill/>
              <a:ln w="19050">
                <a:solidFill>
                  <a:schemeClr val="accent6">
                    <a:lumMod val="50000"/>
                  </a:schemeClr>
                </a:solidFill>
              </a:ln>
            </p:spPr>
            <p:txBody>
              <a:bodyPr wrap="square" rtlCol="0">
                <a:spAutoFit/>
              </a:bodyPr>
              <a:lstStyle/>
              <a:p>
                <a:pPr marL="342900" indent="-342900">
                  <a:buFontTx/>
                  <a:buAutoNum type="alphaUcPeriod"/>
                </a:pPr>
                <a:r>
                  <a:rPr lang="en-CA" sz="1400" dirty="0"/>
                  <a:t>1033.01675</a:t>
                </a:r>
              </a:p>
              <a:p>
                <a:pPr marL="342900" indent="-342900">
                  <a:buAutoNum type="alphaUcPeriod"/>
                </a:pPr>
                <a:r>
                  <a:rPr lang="en-CA" sz="1400" dirty="0"/>
                  <a:t>47.5686677281</a:t>
                </a:r>
              </a:p>
            </p:txBody>
          </p:sp>
          <p:sp>
            <p:nvSpPr>
              <p:cNvPr id="10" name="TextBox 9"/>
              <p:cNvSpPr txBox="1"/>
              <p:nvPr/>
            </p:nvSpPr>
            <p:spPr>
              <a:xfrm>
                <a:off x="6561491" y="5372200"/>
                <a:ext cx="6260744" cy="307777"/>
              </a:xfrm>
              <a:prstGeom prst="rect">
                <a:avLst/>
              </a:prstGeom>
              <a:noFill/>
              <a:ln w="19050">
                <a:solidFill>
                  <a:schemeClr val="accent6">
                    <a:lumMod val="50000"/>
                  </a:schemeClr>
                </a:solidFill>
              </a:ln>
            </p:spPr>
            <p:txBody>
              <a:bodyPr wrap="square" rtlCol="0">
                <a:spAutoFit/>
              </a:bodyPr>
              <a:lstStyle/>
              <a:p>
                <a:r>
                  <a:rPr lang="en-CA" sz="1400" dirty="0"/>
                  <a:t>Though syntactically not incorrect, can anyone notice anything that is unnecessary in this formula?</a:t>
                </a:r>
              </a:p>
            </p:txBody>
          </p:sp>
        </p:grpSp>
      </p:grpSp>
      <p:grpSp>
        <p:nvGrpSpPr>
          <p:cNvPr id="11" name="Group 10"/>
          <p:cNvGrpSpPr/>
          <p:nvPr/>
        </p:nvGrpSpPr>
        <p:grpSpPr>
          <a:xfrm>
            <a:off x="278093" y="5760787"/>
            <a:ext cx="11504332" cy="738664"/>
            <a:chOff x="3300615" y="6037436"/>
            <a:chExt cx="11504332" cy="738664"/>
          </a:xfrm>
        </p:grpSpPr>
        <p:sp>
          <p:nvSpPr>
            <p:cNvPr id="12" name="TextBox 11"/>
            <p:cNvSpPr txBox="1"/>
            <p:nvPr/>
          </p:nvSpPr>
          <p:spPr>
            <a:xfrm>
              <a:off x="3300615" y="6037436"/>
              <a:ext cx="1056532" cy="307777"/>
            </a:xfrm>
            <a:prstGeom prst="rect">
              <a:avLst/>
            </a:prstGeom>
            <a:noFill/>
          </p:spPr>
          <p:txBody>
            <a:bodyPr wrap="square" rtlCol="0">
              <a:spAutoFit/>
            </a:bodyPr>
            <a:lstStyle/>
            <a:p>
              <a:pPr algn="r"/>
              <a:r>
                <a:rPr lang="en-CA" sz="1400" b="1" dirty="0"/>
                <a:t>Answer</a:t>
              </a:r>
              <a:r>
                <a:rPr lang="en-CA" sz="1400" dirty="0"/>
                <a:t>:</a:t>
              </a:r>
            </a:p>
          </p:txBody>
        </p:sp>
        <p:sp>
          <p:nvSpPr>
            <p:cNvPr id="13" name="TextBox 12"/>
            <p:cNvSpPr txBox="1"/>
            <p:nvPr/>
          </p:nvSpPr>
          <p:spPr>
            <a:xfrm>
              <a:off x="4576964" y="6037436"/>
              <a:ext cx="2236337" cy="738664"/>
            </a:xfrm>
            <a:prstGeom prst="rect">
              <a:avLst/>
            </a:prstGeom>
            <a:noFill/>
            <a:ln w="19050">
              <a:solidFill>
                <a:schemeClr val="accent6">
                  <a:lumMod val="50000"/>
                </a:schemeClr>
              </a:solidFill>
            </a:ln>
          </p:spPr>
          <p:txBody>
            <a:bodyPr wrap="square" rtlCol="0">
              <a:spAutoFit/>
            </a:bodyPr>
            <a:lstStyle/>
            <a:p>
              <a:pPr marL="342900" indent="-342900">
                <a:buAutoNum type="alphaUcPeriod"/>
              </a:pPr>
              <a:r>
                <a:rPr lang="en-CA" sz="1400" dirty="0"/>
                <a:t>3378200</a:t>
              </a:r>
            </a:p>
            <a:p>
              <a:pPr marL="342900" indent="-342900">
                <a:buAutoNum type="alphaUcPeriod"/>
              </a:pPr>
              <a:r>
                <a:rPr lang="en-CA" sz="1400" dirty="0"/>
                <a:t>8373.2</a:t>
              </a:r>
            </a:p>
            <a:p>
              <a:pPr marL="342900" indent="-342900">
                <a:buAutoNum type="alphaUcPeriod"/>
              </a:pPr>
              <a:r>
                <a:rPr lang="en-CA" sz="1400" dirty="0"/>
                <a:t>26798.2 </a:t>
              </a:r>
            </a:p>
          </p:txBody>
        </p:sp>
        <p:sp>
          <p:nvSpPr>
            <p:cNvPr id="15" name="TextBox 14"/>
            <p:cNvSpPr txBox="1"/>
            <p:nvPr/>
          </p:nvSpPr>
          <p:spPr>
            <a:xfrm>
              <a:off x="7111130" y="6243059"/>
              <a:ext cx="7693817" cy="307777"/>
            </a:xfrm>
            <a:prstGeom prst="rect">
              <a:avLst/>
            </a:prstGeom>
            <a:noFill/>
            <a:ln w="19050">
              <a:solidFill>
                <a:schemeClr val="accent6">
                  <a:lumMod val="50000"/>
                </a:schemeClr>
              </a:solidFill>
            </a:ln>
          </p:spPr>
          <p:txBody>
            <a:bodyPr wrap="square" rtlCol="0">
              <a:spAutoFit/>
            </a:bodyPr>
            <a:lstStyle/>
            <a:p>
              <a:r>
                <a:rPr lang="en-CA" sz="1400" dirty="0"/>
                <a:t>Which is done first, the exponent or what is in parenthesis?            (Hint: trick question)</a:t>
              </a:r>
            </a:p>
          </p:txBody>
        </p:sp>
      </p:grpSp>
      <p:grpSp>
        <p:nvGrpSpPr>
          <p:cNvPr id="16" name="Group 15"/>
          <p:cNvGrpSpPr/>
          <p:nvPr/>
        </p:nvGrpSpPr>
        <p:grpSpPr>
          <a:xfrm>
            <a:off x="278093" y="2306377"/>
            <a:ext cx="11504332" cy="523220"/>
            <a:chOff x="3262515" y="4568020"/>
            <a:chExt cx="11504332" cy="523220"/>
          </a:xfrm>
        </p:grpSpPr>
        <p:sp>
          <p:nvSpPr>
            <p:cNvPr id="18" name="TextBox 17"/>
            <p:cNvSpPr txBox="1"/>
            <p:nvPr/>
          </p:nvSpPr>
          <p:spPr>
            <a:xfrm>
              <a:off x="7073030" y="4664927"/>
              <a:ext cx="7693817" cy="307777"/>
            </a:xfrm>
            <a:prstGeom prst="rect">
              <a:avLst/>
            </a:prstGeom>
            <a:noFill/>
            <a:ln w="19050">
              <a:solidFill>
                <a:schemeClr val="accent6">
                  <a:lumMod val="50000"/>
                </a:schemeClr>
              </a:solidFill>
            </a:ln>
          </p:spPr>
          <p:txBody>
            <a:bodyPr wrap="square" rtlCol="0">
              <a:spAutoFit/>
            </a:bodyPr>
            <a:lstStyle/>
            <a:p>
              <a:r>
                <a:rPr lang="en-CA" sz="1400" dirty="0"/>
                <a:t>This is a basic formula you would see in commerce.</a:t>
              </a:r>
            </a:p>
          </p:txBody>
        </p:sp>
        <p:grpSp>
          <p:nvGrpSpPr>
            <p:cNvPr id="19" name="Group 18"/>
            <p:cNvGrpSpPr/>
            <p:nvPr/>
          </p:nvGrpSpPr>
          <p:grpSpPr>
            <a:xfrm>
              <a:off x="3262515" y="4568020"/>
              <a:ext cx="3512687" cy="523220"/>
              <a:chOff x="3262515" y="4568020"/>
              <a:chExt cx="3512687" cy="523220"/>
            </a:xfrm>
          </p:grpSpPr>
          <p:grpSp>
            <p:nvGrpSpPr>
              <p:cNvPr id="20" name="Group 19"/>
              <p:cNvGrpSpPr/>
              <p:nvPr/>
            </p:nvGrpSpPr>
            <p:grpSpPr>
              <a:xfrm>
                <a:off x="3262515" y="4568020"/>
                <a:ext cx="3512687" cy="523220"/>
                <a:chOff x="3262515" y="4568020"/>
                <a:chExt cx="3512687" cy="523220"/>
              </a:xfrm>
            </p:grpSpPr>
            <p:sp>
              <p:nvSpPr>
                <p:cNvPr id="23" name="TextBox 22"/>
                <p:cNvSpPr txBox="1"/>
                <p:nvPr/>
              </p:nvSpPr>
              <p:spPr>
                <a:xfrm>
                  <a:off x="3262515" y="4568021"/>
                  <a:ext cx="1056532" cy="307777"/>
                </a:xfrm>
                <a:prstGeom prst="rect">
                  <a:avLst/>
                </a:prstGeom>
                <a:noFill/>
              </p:spPr>
              <p:txBody>
                <a:bodyPr wrap="square" rtlCol="0">
                  <a:spAutoFit/>
                </a:bodyPr>
                <a:lstStyle/>
                <a:p>
                  <a:pPr algn="r"/>
                  <a:r>
                    <a:rPr lang="en-CA" sz="1400" b="1" dirty="0"/>
                    <a:t>Answer</a:t>
                  </a:r>
                  <a:r>
                    <a:rPr lang="en-CA" sz="1400" dirty="0"/>
                    <a:t>:</a:t>
                  </a:r>
                </a:p>
              </p:txBody>
            </p:sp>
            <p:sp>
              <p:nvSpPr>
                <p:cNvPr id="24" name="TextBox 23"/>
                <p:cNvSpPr txBox="1"/>
                <p:nvPr/>
              </p:nvSpPr>
              <p:spPr>
                <a:xfrm>
                  <a:off x="4576965" y="4568020"/>
                  <a:ext cx="2198237" cy="523220"/>
                </a:xfrm>
                <a:prstGeom prst="rect">
                  <a:avLst/>
                </a:prstGeom>
                <a:noFill/>
                <a:ln w="19050">
                  <a:solidFill>
                    <a:schemeClr val="accent6">
                      <a:lumMod val="50000"/>
                    </a:schemeClr>
                  </a:solidFill>
                </a:ln>
              </p:spPr>
              <p:txBody>
                <a:bodyPr wrap="square" rtlCol="0">
                  <a:spAutoFit/>
                </a:bodyPr>
                <a:lstStyle/>
                <a:p>
                  <a:pPr marL="342900" indent="-342900">
                    <a:buAutoNum type="alphaUcPeriod"/>
                  </a:pPr>
                  <a:endParaRPr lang="en-CA" sz="1400" dirty="0"/>
                </a:p>
                <a:p>
                  <a:pPr marL="342900" indent="-342900">
                    <a:buAutoNum type="alphaUcPeriod"/>
                  </a:pPr>
                  <a:endParaRPr lang="en-CA" sz="1400" dirty="0"/>
                </a:p>
              </p:txBody>
            </p:sp>
          </p:grpSp>
          <p:sp>
            <p:nvSpPr>
              <p:cNvPr id="21" name="TextBox 20"/>
              <p:cNvSpPr txBox="1"/>
              <p:nvPr/>
            </p:nvSpPr>
            <p:spPr>
              <a:xfrm>
                <a:off x="4576965" y="4568021"/>
                <a:ext cx="1538085" cy="307777"/>
              </a:xfrm>
              <a:prstGeom prst="rect">
                <a:avLst/>
              </a:prstGeom>
              <a:noFill/>
            </p:spPr>
            <p:txBody>
              <a:bodyPr wrap="square" rtlCol="0">
                <a:spAutoFit/>
              </a:bodyPr>
              <a:lstStyle/>
              <a:p>
                <a:pPr marL="342900" indent="-342900">
                  <a:buAutoNum type="alphaUcPeriod"/>
                </a:pPr>
                <a:r>
                  <a:rPr lang="en-CA" sz="1400" dirty="0"/>
                  <a:t>535.84</a:t>
                </a:r>
              </a:p>
            </p:txBody>
          </p:sp>
          <p:sp>
            <p:nvSpPr>
              <p:cNvPr id="22" name="TextBox 21"/>
              <p:cNvSpPr txBox="1"/>
              <p:nvPr/>
            </p:nvSpPr>
            <p:spPr>
              <a:xfrm>
                <a:off x="4581691" y="4783463"/>
                <a:ext cx="1538085" cy="307777"/>
              </a:xfrm>
              <a:prstGeom prst="rect">
                <a:avLst/>
              </a:prstGeom>
              <a:noFill/>
            </p:spPr>
            <p:txBody>
              <a:bodyPr wrap="square" rtlCol="0">
                <a:spAutoFit/>
              </a:bodyPr>
              <a:lstStyle/>
              <a:p>
                <a:pPr marL="342900" indent="-342900">
                  <a:buFont typeface="+mj-lt"/>
                  <a:buAutoNum type="alphaUcPeriod" startAt="2"/>
                </a:pPr>
                <a:r>
                  <a:rPr lang="en-CA" sz="1400" dirty="0"/>
                  <a:t>478.90</a:t>
                </a:r>
              </a:p>
            </p:txBody>
          </p:sp>
        </p:grpSp>
      </p:grpSp>
      <p:sp>
        <p:nvSpPr>
          <p:cNvPr id="25" name="TextBox 24"/>
          <p:cNvSpPr txBox="1"/>
          <p:nvPr/>
        </p:nvSpPr>
        <p:spPr>
          <a:xfrm>
            <a:off x="124237" y="68025"/>
            <a:ext cx="2153449" cy="369332"/>
          </a:xfrm>
          <a:prstGeom prst="rect">
            <a:avLst/>
          </a:prstGeom>
          <a:solidFill>
            <a:schemeClr val="accent2"/>
          </a:solidFill>
          <a:effectLst>
            <a:softEdge rad="63500"/>
          </a:effectLst>
        </p:spPr>
        <p:txBody>
          <a:bodyPr wrap="square" rtlCol="0">
            <a:spAutoFit/>
          </a:bodyPr>
          <a:lstStyle/>
          <a:p>
            <a:pPr algn="ctr"/>
            <a:r>
              <a:rPr lang="en-CA" dirty="0"/>
              <a:t>Exercise Two</a:t>
            </a:r>
          </a:p>
        </p:txBody>
      </p:sp>
      <p:grpSp>
        <p:nvGrpSpPr>
          <p:cNvPr id="30" name="Group 29"/>
          <p:cNvGrpSpPr/>
          <p:nvPr/>
        </p:nvGrpSpPr>
        <p:grpSpPr>
          <a:xfrm>
            <a:off x="3038476" y="252691"/>
            <a:ext cx="8153400" cy="861774"/>
            <a:chOff x="2667001" y="166966"/>
            <a:chExt cx="8153400" cy="861774"/>
          </a:xfrm>
          <a:solidFill>
            <a:schemeClr val="bg1"/>
          </a:solidFill>
        </p:grpSpPr>
        <p:sp>
          <p:nvSpPr>
            <p:cNvPr id="27" name="TextBox 26"/>
            <p:cNvSpPr txBox="1"/>
            <p:nvPr/>
          </p:nvSpPr>
          <p:spPr>
            <a:xfrm>
              <a:off x="2667001" y="166966"/>
              <a:ext cx="8153400" cy="861774"/>
            </a:xfrm>
            <a:prstGeom prst="rect">
              <a:avLst/>
            </a:prstGeom>
            <a:grpFill/>
            <a:effectLst>
              <a:glow rad="101600">
                <a:schemeClr val="accent6">
                  <a:satMod val="175000"/>
                  <a:alpha val="40000"/>
                </a:schemeClr>
              </a:glow>
            </a:effectLst>
          </p:spPr>
          <p:txBody>
            <a:bodyPr wrap="square" rtlCol="0">
              <a:spAutoFit/>
            </a:bodyPr>
            <a:lstStyle/>
            <a:p>
              <a:r>
                <a:rPr lang="en-CA" dirty="0"/>
                <a:t>On the “Excel_2013_Sample_Workbook.xlsx” click on the OOP sheet tab.</a:t>
              </a:r>
            </a:p>
            <a:p>
              <a:endParaRPr lang="en-CA" dirty="0"/>
            </a:p>
            <a:p>
              <a:r>
                <a:rPr lang="en-CA" sz="1400" dirty="0"/>
                <a:t>Note: You may have to scroll right using the spreadsheet navigation arrows.                                     (bottom left)  </a:t>
              </a:r>
              <a:endParaRPr lang="en-CA" dirty="0"/>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1750" y="635956"/>
              <a:ext cx="1206349" cy="330159"/>
            </a:xfrm>
            <a:prstGeom prst="rect">
              <a:avLst/>
            </a:prstGeom>
            <a:grpFill/>
            <a:ln w="12700">
              <a:solidFill>
                <a:schemeClr val="accent6">
                  <a:lumMod val="75000"/>
                </a:schemeClr>
              </a:solidFill>
            </a:ln>
          </p:spPr>
        </p:pic>
      </p:grpSp>
      <p:sp>
        <p:nvSpPr>
          <p:cNvPr id="31" name="TextBox 30"/>
          <p:cNvSpPr txBox="1"/>
          <p:nvPr/>
        </p:nvSpPr>
        <p:spPr>
          <a:xfrm>
            <a:off x="352390" y="1598995"/>
            <a:ext cx="3257551" cy="307777"/>
          </a:xfrm>
          <a:prstGeom prst="rect">
            <a:avLst/>
          </a:prstGeom>
          <a:noFill/>
        </p:spPr>
        <p:txBody>
          <a:bodyPr wrap="square" rtlCol="0">
            <a:spAutoFit/>
          </a:bodyPr>
          <a:lstStyle/>
          <a:p>
            <a:r>
              <a:rPr lang="en-CA" sz="1400" dirty="0"/>
              <a:t>1. Enter into cell </a:t>
            </a:r>
            <a:r>
              <a:rPr lang="en-CA" sz="1400" b="1" dirty="0"/>
              <a:t>B5 </a:t>
            </a:r>
            <a:r>
              <a:rPr lang="en-CA" sz="1400" dirty="0"/>
              <a:t>the following formula:</a:t>
            </a:r>
          </a:p>
        </p:txBody>
      </p:sp>
      <p:sp>
        <p:nvSpPr>
          <p:cNvPr id="32" name="Rectangle 31"/>
          <p:cNvSpPr/>
          <p:nvPr/>
        </p:nvSpPr>
        <p:spPr>
          <a:xfrm>
            <a:off x="3790781" y="1567803"/>
            <a:ext cx="1965603" cy="369332"/>
          </a:xfrm>
          <a:prstGeom prst="rect">
            <a:avLst/>
          </a:prstGeom>
        </p:spPr>
        <p:txBody>
          <a:bodyPr wrap="none">
            <a:spAutoFit/>
          </a:bodyPr>
          <a:lstStyle/>
          <a:p>
            <a:r>
              <a:rPr lang="en-CA" dirty="0"/>
              <a:t>18.98 + 114.98 * 4</a:t>
            </a:r>
          </a:p>
        </p:txBody>
      </p:sp>
      <p:sp>
        <p:nvSpPr>
          <p:cNvPr id="33" name="TextBox 32"/>
          <p:cNvSpPr txBox="1"/>
          <p:nvPr/>
        </p:nvSpPr>
        <p:spPr>
          <a:xfrm>
            <a:off x="352390" y="3317619"/>
            <a:ext cx="3257551" cy="307777"/>
          </a:xfrm>
          <a:prstGeom prst="rect">
            <a:avLst/>
          </a:prstGeom>
          <a:noFill/>
        </p:spPr>
        <p:txBody>
          <a:bodyPr wrap="square" rtlCol="0">
            <a:spAutoFit/>
          </a:bodyPr>
          <a:lstStyle/>
          <a:p>
            <a:r>
              <a:rPr lang="en-CA" sz="1400" dirty="0"/>
              <a:t>2. Enter into cell </a:t>
            </a:r>
            <a:r>
              <a:rPr lang="en-CA" sz="1400" b="1" dirty="0"/>
              <a:t>B8 </a:t>
            </a:r>
            <a:r>
              <a:rPr lang="en-CA" sz="1400" dirty="0"/>
              <a:t>the following formula:</a:t>
            </a:r>
          </a:p>
        </p:txBody>
      </p:sp>
      <p:sp>
        <p:nvSpPr>
          <p:cNvPr id="34" name="TextBox 33"/>
          <p:cNvSpPr txBox="1"/>
          <p:nvPr/>
        </p:nvSpPr>
        <p:spPr>
          <a:xfrm>
            <a:off x="3790780" y="3266503"/>
            <a:ext cx="2505449" cy="369332"/>
          </a:xfrm>
          <a:prstGeom prst="rect">
            <a:avLst/>
          </a:prstGeom>
          <a:noFill/>
        </p:spPr>
        <p:txBody>
          <a:bodyPr wrap="square" rtlCol="0">
            <a:spAutoFit/>
          </a:bodyPr>
          <a:lstStyle/>
          <a:p>
            <a:r>
              <a:rPr lang="en-CA" dirty="0"/>
              <a:t>12 + (3.14159 * 325)</a:t>
            </a:r>
          </a:p>
        </p:txBody>
      </p:sp>
      <p:sp>
        <p:nvSpPr>
          <p:cNvPr id="35" name="TextBox 34"/>
          <p:cNvSpPr txBox="1"/>
          <p:nvPr/>
        </p:nvSpPr>
        <p:spPr>
          <a:xfrm>
            <a:off x="3854783" y="5006696"/>
            <a:ext cx="2307891" cy="369332"/>
          </a:xfrm>
          <a:prstGeom prst="rect">
            <a:avLst/>
          </a:prstGeom>
          <a:noFill/>
        </p:spPr>
        <p:txBody>
          <a:bodyPr wrap="square" rtlCol="0">
            <a:spAutoFit/>
          </a:bodyPr>
          <a:lstStyle/>
          <a:p>
            <a:r>
              <a:rPr lang="en-CA" dirty="0"/>
              <a:t>187.4 * (18 + 5^3)</a:t>
            </a:r>
          </a:p>
        </p:txBody>
      </p:sp>
      <p:sp>
        <p:nvSpPr>
          <p:cNvPr id="36" name="TextBox 35"/>
          <p:cNvSpPr txBox="1"/>
          <p:nvPr/>
        </p:nvSpPr>
        <p:spPr>
          <a:xfrm>
            <a:off x="352390" y="5037856"/>
            <a:ext cx="3502393" cy="307777"/>
          </a:xfrm>
          <a:prstGeom prst="rect">
            <a:avLst/>
          </a:prstGeom>
          <a:noFill/>
        </p:spPr>
        <p:txBody>
          <a:bodyPr wrap="square" rtlCol="0">
            <a:spAutoFit/>
          </a:bodyPr>
          <a:lstStyle/>
          <a:p>
            <a:r>
              <a:rPr lang="en-CA" sz="1400" dirty="0"/>
              <a:t>3. Enter into cell </a:t>
            </a:r>
            <a:r>
              <a:rPr lang="en-CA" sz="1400" b="1" dirty="0"/>
              <a:t>B11 </a:t>
            </a:r>
            <a:r>
              <a:rPr lang="en-CA" sz="1400" dirty="0"/>
              <a:t>the following formula:</a:t>
            </a:r>
          </a:p>
        </p:txBody>
      </p:sp>
      <p:sp>
        <p:nvSpPr>
          <p:cNvPr id="37" name="Rounded Rectangle 36"/>
          <p:cNvSpPr/>
          <p:nvPr/>
        </p:nvSpPr>
        <p:spPr>
          <a:xfrm>
            <a:off x="1649827" y="2576222"/>
            <a:ext cx="950498" cy="214603"/>
          </a:xfrm>
          <a:prstGeom prst="roundRect">
            <a:avLst/>
          </a:prstGeom>
          <a:solidFill>
            <a:schemeClr val="accent6">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1704491" y="4128836"/>
            <a:ext cx="1333985" cy="209550"/>
          </a:xfrm>
          <a:prstGeom prst="roundRect">
            <a:avLst/>
          </a:prstGeom>
          <a:solidFill>
            <a:schemeClr val="accent6">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1580909" y="6248400"/>
            <a:ext cx="1086092" cy="191154"/>
          </a:xfrm>
          <a:prstGeom prst="roundRect">
            <a:avLst/>
          </a:prstGeom>
          <a:solidFill>
            <a:schemeClr val="accent6">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6838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p:cTn id="14" dur="500" fill="hold"/>
                                        <p:tgtEl>
                                          <p:spTgt spid="38"/>
                                        </p:tgtEl>
                                        <p:attrNameLst>
                                          <p:attrName>ppt_w</p:attrName>
                                        </p:attrNameLst>
                                      </p:cBhvr>
                                      <p:tavLst>
                                        <p:tav tm="0">
                                          <p:val>
                                            <p:fltVal val="0"/>
                                          </p:val>
                                        </p:tav>
                                        <p:tav tm="100000">
                                          <p:val>
                                            <p:strVal val="#ppt_w"/>
                                          </p:val>
                                        </p:tav>
                                      </p:tavLst>
                                    </p:anim>
                                    <p:anim calcmode="lin" valueType="num">
                                      <p:cBhvr>
                                        <p:cTn id="15" dur="500" fill="hold"/>
                                        <p:tgtEl>
                                          <p:spTgt spid="38"/>
                                        </p:tgtEl>
                                        <p:attrNameLst>
                                          <p:attrName>ppt_h</p:attrName>
                                        </p:attrNameLst>
                                      </p:cBhvr>
                                      <p:tavLst>
                                        <p:tav tm="0">
                                          <p:val>
                                            <p:fltVal val="0"/>
                                          </p:val>
                                        </p:tav>
                                        <p:tav tm="100000">
                                          <p:val>
                                            <p:strVal val="#ppt_h"/>
                                          </p:val>
                                        </p:tav>
                                      </p:tavLst>
                                    </p:anim>
                                    <p:animEffect transition="in" filter="fade">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500" fill="hold"/>
                                        <p:tgtEl>
                                          <p:spTgt spid="39"/>
                                        </p:tgtEl>
                                        <p:attrNameLst>
                                          <p:attrName>ppt_w</p:attrName>
                                        </p:attrNameLst>
                                      </p:cBhvr>
                                      <p:tavLst>
                                        <p:tav tm="0">
                                          <p:val>
                                            <p:fltVal val="0"/>
                                          </p:val>
                                        </p:tav>
                                        <p:tav tm="100000">
                                          <p:val>
                                            <p:strVal val="#ppt_w"/>
                                          </p:val>
                                        </p:tav>
                                      </p:tavLst>
                                    </p:anim>
                                    <p:anim calcmode="lin" valueType="num">
                                      <p:cBhvr>
                                        <p:cTn id="22" dur="500" fill="hold"/>
                                        <p:tgtEl>
                                          <p:spTgt spid="39"/>
                                        </p:tgtEl>
                                        <p:attrNameLst>
                                          <p:attrName>ppt_h</p:attrName>
                                        </p:attrNameLst>
                                      </p:cBhvr>
                                      <p:tavLst>
                                        <p:tav tm="0">
                                          <p:val>
                                            <p:fltVal val="0"/>
                                          </p:val>
                                        </p:tav>
                                        <p:tav tm="100000">
                                          <p:val>
                                            <p:strVal val="#ppt_h"/>
                                          </p:val>
                                        </p:tav>
                                      </p:tavLst>
                                    </p:anim>
                                    <p:animEffect transition="in" filter="fade">
                                      <p:cBhvr>
                                        <p:cTn id="2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5726" y="1132883"/>
            <a:ext cx="9107171" cy="1066949"/>
          </a:xfrm>
          <a:prstGeom prst="rect">
            <a:avLst/>
          </a:prstGeom>
        </p:spPr>
      </p:pic>
      <p:sp>
        <p:nvSpPr>
          <p:cNvPr id="8" name="TextBox 7"/>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Ribbon - Home</a:t>
            </a:r>
          </a:p>
        </p:txBody>
      </p:sp>
      <p:sp>
        <p:nvSpPr>
          <p:cNvPr id="2" name="Rectangle 1"/>
          <p:cNvSpPr/>
          <p:nvPr/>
        </p:nvSpPr>
        <p:spPr>
          <a:xfrm>
            <a:off x="1457325" y="2007088"/>
            <a:ext cx="571500" cy="17682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p:cNvSpPr/>
          <p:nvPr/>
        </p:nvSpPr>
        <p:spPr>
          <a:xfrm>
            <a:off x="2933700" y="2009775"/>
            <a:ext cx="371475" cy="159217"/>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p:cNvSpPr/>
          <p:nvPr/>
        </p:nvSpPr>
        <p:spPr>
          <a:xfrm>
            <a:off x="4629150" y="2000250"/>
            <a:ext cx="571500" cy="17682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p:cNvSpPr/>
          <p:nvPr/>
        </p:nvSpPr>
        <p:spPr>
          <a:xfrm>
            <a:off x="5872162" y="2009775"/>
            <a:ext cx="528638" cy="174137"/>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p:cNvSpPr/>
          <p:nvPr/>
        </p:nvSpPr>
        <p:spPr>
          <a:xfrm>
            <a:off x="7243762" y="1990725"/>
            <a:ext cx="395288" cy="18366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8453437" y="1990725"/>
            <a:ext cx="328613" cy="183662"/>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p:cNvSpPr/>
          <p:nvPr/>
        </p:nvSpPr>
        <p:spPr>
          <a:xfrm>
            <a:off x="9386887" y="1990725"/>
            <a:ext cx="423863" cy="18366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2" name="Group 31"/>
          <p:cNvGrpSpPr/>
          <p:nvPr/>
        </p:nvGrpSpPr>
        <p:grpSpPr>
          <a:xfrm>
            <a:off x="1133474" y="2149942"/>
            <a:ext cx="9991725" cy="567660"/>
            <a:chOff x="1133474" y="2149942"/>
            <a:chExt cx="9991725" cy="567660"/>
          </a:xfrm>
        </p:grpSpPr>
        <p:grpSp>
          <p:nvGrpSpPr>
            <p:cNvPr id="5" name="Group 4"/>
            <p:cNvGrpSpPr/>
            <p:nvPr/>
          </p:nvGrpSpPr>
          <p:grpSpPr>
            <a:xfrm>
              <a:off x="1133474" y="2409825"/>
              <a:ext cx="9991725" cy="307777"/>
              <a:chOff x="1133474" y="2409825"/>
              <a:chExt cx="9991725" cy="307777"/>
            </a:xfrm>
          </p:grpSpPr>
          <p:sp>
            <p:nvSpPr>
              <p:cNvPr id="3" name="TextBox 2"/>
              <p:cNvSpPr txBox="1"/>
              <p:nvPr/>
            </p:nvSpPr>
            <p:spPr>
              <a:xfrm>
                <a:off x="1133474" y="2409825"/>
                <a:ext cx="9991725" cy="307777"/>
              </a:xfrm>
              <a:prstGeom prst="rect">
                <a:avLst/>
              </a:prstGeom>
              <a:noFill/>
              <a:ln>
                <a:noFill/>
              </a:ln>
            </p:spPr>
            <p:txBody>
              <a:bodyPr wrap="square" rtlCol="0">
                <a:spAutoFit/>
              </a:bodyPr>
              <a:lstStyle/>
              <a:p>
                <a:r>
                  <a:rPr lang="en-CA" sz="1400" dirty="0"/>
                  <a:t>Notice the     icon.  This opens up a dialog box </a:t>
                </a:r>
                <a:r>
                  <a:rPr lang="en-CA" sz="1400"/>
                  <a:t>or panel which </a:t>
                </a:r>
                <a:r>
                  <a:rPr lang="en-CA" sz="1400" dirty="0"/>
                  <a:t>allows you further control of the commands in that group.</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3442" y="2479019"/>
                <a:ext cx="139683" cy="177778"/>
              </a:xfrm>
              <a:prstGeom prst="rect">
                <a:avLst/>
              </a:prstGeom>
            </p:spPr>
          </p:pic>
        </p:grpSp>
        <p:cxnSp>
          <p:nvCxnSpPr>
            <p:cNvPr id="7" name="Straight Arrow Connector 6"/>
            <p:cNvCxnSpPr/>
            <p:nvPr/>
          </p:nvCxnSpPr>
          <p:spPr>
            <a:xfrm flipV="1">
              <a:off x="2090738" y="2149942"/>
              <a:ext cx="28575" cy="3290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1066800" y="2717602"/>
            <a:ext cx="10058399" cy="307777"/>
          </a:xfrm>
          <a:prstGeom prst="rect">
            <a:avLst/>
          </a:prstGeom>
          <a:noFill/>
          <a:ln w="19050">
            <a:solidFill>
              <a:schemeClr val="tx1"/>
            </a:solidFill>
          </a:ln>
        </p:spPr>
        <p:txBody>
          <a:bodyPr wrap="square" rtlCol="0">
            <a:spAutoFit/>
          </a:bodyPr>
          <a:lstStyle/>
          <a:p>
            <a:r>
              <a:rPr lang="en-CA" sz="1400" b="1" dirty="0"/>
              <a:t>Clipboard</a:t>
            </a:r>
            <a:r>
              <a:rPr lang="en-CA" sz="1400" dirty="0"/>
              <a:t> – Allows you to copy cut and paste cell contents, graphs, pictures and more.</a:t>
            </a:r>
          </a:p>
        </p:txBody>
      </p:sp>
      <p:sp>
        <p:nvSpPr>
          <p:cNvPr id="26" name="TextBox 25"/>
          <p:cNvSpPr txBox="1"/>
          <p:nvPr/>
        </p:nvSpPr>
        <p:spPr>
          <a:xfrm>
            <a:off x="1066800" y="3145170"/>
            <a:ext cx="10058400" cy="307777"/>
          </a:xfrm>
          <a:prstGeom prst="rect">
            <a:avLst/>
          </a:prstGeom>
          <a:noFill/>
          <a:ln w="19050">
            <a:solidFill>
              <a:schemeClr val="accent6">
                <a:lumMod val="50000"/>
              </a:schemeClr>
            </a:solidFill>
          </a:ln>
        </p:spPr>
        <p:txBody>
          <a:bodyPr wrap="square" rtlCol="0">
            <a:spAutoFit/>
          </a:bodyPr>
          <a:lstStyle/>
          <a:p>
            <a:r>
              <a:rPr lang="en-CA" sz="1400" b="1" dirty="0">
                <a:solidFill>
                  <a:schemeClr val="accent6">
                    <a:lumMod val="50000"/>
                  </a:schemeClr>
                </a:solidFill>
              </a:rPr>
              <a:t>Font</a:t>
            </a:r>
            <a:r>
              <a:rPr lang="en-CA" sz="1400" dirty="0">
                <a:solidFill>
                  <a:schemeClr val="accent6">
                    <a:lumMod val="50000"/>
                  </a:schemeClr>
                </a:solidFill>
              </a:rPr>
              <a:t> </a:t>
            </a:r>
            <a:r>
              <a:rPr lang="en-CA" sz="1400" dirty="0"/>
              <a:t>– You can modify the text of the cells.</a:t>
            </a:r>
          </a:p>
        </p:txBody>
      </p:sp>
      <p:sp>
        <p:nvSpPr>
          <p:cNvPr id="27" name="TextBox 26"/>
          <p:cNvSpPr txBox="1"/>
          <p:nvPr/>
        </p:nvSpPr>
        <p:spPr>
          <a:xfrm>
            <a:off x="1066800" y="3576314"/>
            <a:ext cx="10058399" cy="307777"/>
          </a:xfrm>
          <a:prstGeom prst="rect">
            <a:avLst/>
          </a:prstGeom>
          <a:noFill/>
          <a:ln w="19050">
            <a:solidFill>
              <a:srgbClr val="7030A0"/>
            </a:solidFill>
          </a:ln>
        </p:spPr>
        <p:txBody>
          <a:bodyPr wrap="square" rtlCol="0">
            <a:spAutoFit/>
          </a:bodyPr>
          <a:lstStyle/>
          <a:p>
            <a:r>
              <a:rPr lang="en-CA" sz="1400" b="1" dirty="0">
                <a:solidFill>
                  <a:srgbClr val="7030A0"/>
                </a:solidFill>
              </a:rPr>
              <a:t>Alignment</a:t>
            </a:r>
            <a:r>
              <a:rPr lang="en-CA" sz="1400" dirty="0">
                <a:solidFill>
                  <a:srgbClr val="7030A0"/>
                </a:solidFill>
              </a:rPr>
              <a:t> </a:t>
            </a:r>
            <a:r>
              <a:rPr lang="en-CA" sz="1400" dirty="0"/>
              <a:t>- Positions the content of the cells in the cells.</a:t>
            </a:r>
          </a:p>
        </p:txBody>
      </p:sp>
      <p:sp>
        <p:nvSpPr>
          <p:cNvPr id="28" name="TextBox 27"/>
          <p:cNvSpPr txBox="1"/>
          <p:nvPr/>
        </p:nvSpPr>
        <p:spPr>
          <a:xfrm>
            <a:off x="1066800" y="4010025"/>
            <a:ext cx="10058399" cy="307777"/>
          </a:xfrm>
          <a:prstGeom prst="rect">
            <a:avLst/>
          </a:prstGeom>
          <a:noFill/>
          <a:ln w="19050">
            <a:solidFill>
              <a:srgbClr val="002060"/>
            </a:solidFill>
          </a:ln>
        </p:spPr>
        <p:txBody>
          <a:bodyPr wrap="square" rtlCol="0">
            <a:spAutoFit/>
          </a:bodyPr>
          <a:lstStyle/>
          <a:p>
            <a:r>
              <a:rPr lang="en-CA" sz="1400" b="1" dirty="0">
                <a:solidFill>
                  <a:srgbClr val="002060"/>
                </a:solidFill>
              </a:rPr>
              <a:t>Number</a:t>
            </a:r>
            <a:r>
              <a:rPr lang="en-CA" sz="1400" dirty="0">
                <a:solidFill>
                  <a:srgbClr val="002060"/>
                </a:solidFill>
              </a:rPr>
              <a:t> </a:t>
            </a:r>
            <a:r>
              <a:rPr lang="en-CA" sz="1400" dirty="0"/>
              <a:t>– Allows you to format numbers as monetary, percentage and more.</a:t>
            </a:r>
          </a:p>
        </p:txBody>
      </p:sp>
      <p:sp>
        <p:nvSpPr>
          <p:cNvPr id="29" name="TextBox 28"/>
          <p:cNvSpPr txBox="1"/>
          <p:nvPr/>
        </p:nvSpPr>
        <p:spPr>
          <a:xfrm>
            <a:off x="1066800" y="4448175"/>
            <a:ext cx="10058399" cy="307777"/>
          </a:xfrm>
          <a:prstGeom prst="rect">
            <a:avLst/>
          </a:prstGeom>
          <a:noFill/>
          <a:ln w="19050">
            <a:solidFill>
              <a:schemeClr val="accent2"/>
            </a:solidFill>
          </a:ln>
        </p:spPr>
        <p:txBody>
          <a:bodyPr wrap="square" rtlCol="0">
            <a:spAutoFit/>
          </a:bodyPr>
          <a:lstStyle/>
          <a:p>
            <a:r>
              <a:rPr lang="en-CA" sz="1400" b="1" dirty="0">
                <a:solidFill>
                  <a:schemeClr val="accent2"/>
                </a:solidFill>
              </a:rPr>
              <a:t>Styles</a:t>
            </a:r>
            <a:r>
              <a:rPr lang="en-CA" sz="1400" dirty="0">
                <a:solidFill>
                  <a:schemeClr val="accent2"/>
                </a:solidFill>
              </a:rPr>
              <a:t> </a:t>
            </a:r>
            <a:r>
              <a:rPr lang="en-CA" sz="1400" dirty="0"/>
              <a:t>– You can apply all the formatting into a single style and apply that instead of applying each format separately.</a:t>
            </a:r>
          </a:p>
        </p:txBody>
      </p:sp>
      <p:sp>
        <p:nvSpPr>
          <p:cNvPr id="30" name="TextBox 29"/>
          <p:cNvSpPr txBox="1"/>
          <p:nvPr/>
        </p:nvSpPr>
        <p:spPr>
          <a:xfrm>
            <a:off x="1066800" y="4895850"/>
            <a:ext cx="10058399" cy="307777"/>
          </a:xfrm>
          <a:prstGeom prst="rect">
            <a:avLst/>
          </a:prstGeom>
          <a:noFill/>
          <a:ln w="19050">
            <a:solidFill>
              <a:srgbClr val="00B0F0"/>
            </a:solidFill>
          </a:ln>
        </p:spPr>
        <p:txBody>
          <a:bodyPr wrap="square" rtlCol="0">
            <a:spAutoFit/>
          </a:bodyPr>
          <a:lstStyle/>
          <a:p>
            <a:r>
              <a:rPr lang="en-CA" sz="1400" b="1" dirty="0">
                <a:solidFill>
                  <a:srgbClr val="00B0F0"/>
                </a:solidFill>
              </a:rPr>
              <a:t>Cells</a:t>
            </a:r>
            <a:r>
              <a:rPr lang="en-CA" sz="1400" dirty="0">
                <a:solidFill>
                  <a:srgbClr val="00B0F0"/>
                </a:solidFill>
              </a:rPr>
              <a:t> </a:t>
            </a:r>
            <a:r>
              <a:rPr lang="en-CA" sz="1400" dirty="0"/>
              <a:t>– Gives you the ability to insert, delete and format individual cells or as a selected group of cells.</a:t>
            </a:r>
          </a:p>
        </p:txBody>
      </p:sp>
      <p:sp>
        <p:nvSpPr>
          <p:cNvPr id="31" name="TextBox 30"/>
          <p:cNvSpPr txBox="1"/>
          <p:nvPr/>
        </p:nvSpPr>
        <p:spPr>
          <a:xfrm>
            <a:off x="1066800" y="5343525"/>
            <a:ext cx="10058399" cy="307777"/>
          </a:xfrm>
          <a:prstGeom prst="rect">
            <a:avLst/>
          </a:prstGeom>
          <a:noFill/>
          <a:ln w="19050">
            <a:solidFill>
              <a:srgbClr val="C00000"/>
            </a:solidFill>
          </a:ln>
        </p:spPr>
        <p:txBody>
          <a:bodyPr wrap="square" rtlCol="0">
            <a:spAutoFit/>
          </a:bodyPr>
          <a:lstStyle/>
          <a:p>
            <a:r>
              <a:rPr lang="en-CA" sz="1400" b="1" dirty="0">
                <a:solidFill>
                  <a:srgbClr val="C00000"/>
                </a:solidFill>
              </a:rPr>
              <a:t>Editing</a:t>
            </a:r>
            <a:r>
              <a:rPr lang="en-CA" sz="1400" dirty="0">
                <a:solidFill>
                  <a:srgbClr val="C00000"/>
                </a:solidFill>
              </a:rPr>
              <a:t> </a:t>
            </a:r>
            <a:r>
              <a:rPr lang="en-CA" sz="1400" dirty="0"/>
              <a:t>– Sort, filter, search and selection functions.</a:t>
            </a:r>
          </a:p>
        </p:txBody>
      </p:sp>
    </p:spTree>
    <p:extLst>
      <p:ext uri="{BB962C8B-B14F-4D97-AF65-F5344CB8AC3E}">
        <p14:creationId xmlns:p14="http://schemas.microsoft.com/office/powerpoint/2010/main" val="42208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ppt_x"/>
                                          </p:val>
                                        </p:tav>
                                        <p:tav tm="100000">
                                          <p:val>
                                            <p:strVal val="#ppt_x"/>
                                          </p:val>
                                        </p:tav>
                                      </p:tavLst>
                                    </p:anim>
                                    <p:anim calcmode="lin" valueType="num">
                                      <p:cBhvr additive="base">
                                        <p:cTn id="5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500" fill="hold"/>
                                        <p:tgtEl>
                                          <p:spTgt spid="30"/>
                                        </p:tgtEl>
                                        <p:attrNameLst>
                                          <p:attrName>ppt_x</p:attrName>
                                        </p:attrNameLst>
                                      </p:cBhvr>
                                      <p:tavLst>
                                        <p:tav tm="0">
                                          <p:val>
                                            <p:strVal val="#ppt_x"/>
                                          </p:val>
                                        </p:tav>
                                        <p:tav tm="100000">
                                          <p:val>
                                            <p:strVal val="#ppt_x"/>
                                          </p:val>
                                        </p:tav>
                                      </p:tavLst>
                                    </p:anim>
                                    <p:anim calcmode="lin" valueType="num">
                                      <p:cBhvr additive="base">
                                        <p:cTn id="8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fill="hold"/>
                                        <p:tgtEl>
                                          <p:spTgt spid="22"/>
                                        </p:tgtEl>
                                        <p:attrNameLst>
                                          <p:attrName>ppt_x</p:attrName>
                                        </p:attrNameLst>
                                      </p:cBhvr>
                                      <p:tavLst>
                                        <p:tav tm="0">
                                          <p:val>
                                            <p:strVal val="#ppt_x"/>
                                          </p:val>
                                        </p:tav>
                                        <p:tav tm="100000">
                                          <p:val>
                                            <p:strVal val="#ppt_x"/>
                                          </p:val>
                                        </p:tav>
                                      </p:tavLst>
                                    </p:anim>
                                    <p:anim calcmode="lin" valueType="num">
                                      <p:cBhvr additive="base">
                                        <p:cTn id="8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fade">
                                      <p:cBhvr>
                                        <p:cTn id="91" dur="1000"/>
                                        <p:tgtEl>
                                          <p:spTgt spid="31"/>
                                        </p:tgtEl>
                                      </p:cBhvr>
                                    </p:animEffect>
                                    <p:anim calcmode="lin" valueType="num">
                                      <p:cBhvr>
                                        <p:cTn id="92" dur="1000" fill="hold"/>
                                        <p:tgtEl>
                                          <p:spTgt spid="31"/>
                                        </p:tgtEl>
                                        <p:attrNameLst>
                                          <p:attrName>ppt_x</p:attrName>
                                        </p:attrNameLst>
                                      </p:cBhvr>
                                      <p:tavLst>
                                        <p:tav tm="0">
                                          <p:val>
                                            <p:strVal val="#ppt_x"/>
                                          </p:val>
                                        </p:tav>
                                        <p:tav tm="100000">
                                          <p:val>
                                            <p:strVal val="#ppt_x"/>
                                          </p:val>
                                        </p:tav>
                                      </p:tavLst>
                                    </p:anim>
                                    <p:anim calcmode="lin" valueType="num">
                                      <p:cBhvr>
                                        <p:cTn id="9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8" grpId="0" animBg="1"/>
      <p:bldP spid="19" grpId="0" animBg="1"/>
      <p:bldP spid="20" grpId="0" animBg="1"/>
      <p:bldP spid="21" grpId="0" animBg="1"/>
      <p:bldP spid="22" grpId="0" animBg="1"/>
      <p:bldP spid="25" grpId="0" animBg="1"/>
      <p:bldP spid="26" grpId="0" animBg="1"/>
      <p:bldP spid="27" grpId="0" animBg="1"/>
      <p:bldP spid="28" grpId="0" animBg="1"/>
      <p:bldP spid="29" grpId="0" animBg="1"/>
      <p:bldP spid="30" grpId="0" animBg="1"/>
      <p:bldP spid="3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6688" y="871534"/>
            <a:ext cx="9097645" cy="1086002"/>
          </a:xfrm>
          <a:prstGeom prst="rect">
            <a:avLst/>
          </a:prstGeom>
        </p:spPr>
      </p:pic>
      <p:sp>
        <p:nvSpPr>
          <p:cNvPr id="5" name="TextBox 4"/>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Ribbon - Insert</a:t>
            </a:r>
          </a:p>
        </p:txBody>
      </p:sp>
      <p:sp>
        <p:nvSpPr>
          <p:cNvPr id="15" name="TextBox 14"/>
          <p:cNvSpPr txBox="1"/>
          <p:nvPr/>
        </p:nvSpPr>
        <p:spPr>
          <a:xfrm>
            <a:off x="1052511" y="2095499"/>
            <a:ext cx="10058399" cy="523220"/>
          </a:xfrm>
          <a:prstGeom prst="rect">
            <a:avLst/>
          </a:prstGeom>
          <a:noFill/>
          <a:ln w="19050">
            <a:solidFill>
              <a:schemeClr val="tx1"/>
            </a:solidFill>
          </a:ln>
        </p:spPr>
        <p:txBody>
          <a:bodyPr wrap="square" rtlCol="0">
            <a:spAutoFit/>
          </a:bodyPr>
          <a:lstStyle/>
          <a:p>
            <a:r>
              <a:rPr lang="en-CA" sz="1400" b="1" dirty="0"/>
              <a:t>Tables</a:t>
            </a:r>
            <a:r>
              <a:rPr lang="en-CA" sz="1400" dirty="0"/>
              <a:t> – You can insert </a:t>
            </a:r>
            <a:r>
              <a:rPr lang="en-CA" sz="1400" i="1" dirty="0"/>
              <a:t>regular tables</a:t>
            </a:r>
            <a:r>
              <a:rPr lang="en-CA" sz="1400" dirty="0"/>
              <a:t> and </a:t>
            </a:r>
            <a:r>
              <a:rPr lang="en-CA" sz="1400" i="1" dirty="0"/>
              <a:t>pivot tables</a:t>
            </a:r>
            <a:r>
              <a:rPr lang="en-CA" sz="1400" dirty="0"/>
              <a:t>. A </a:t>
            </a:r>
            <a:r>
              <a:rPr lang="en-CA" sz="1400" i="1" dirty="0"/>
              <a:t>pivot table </a:t>
            </a:r>
            <a:r>
              <a:rPr lang="en-CA" sz="1400" dirty="0"/>
              <a:t>processes data from one or more spreadsheet(s), table(s), and/or database(s) using a query and then organizes and summarizes that data into a visual chart, graph or report.</a:t>
            </a:r>
          </a:p>
        </p:txBody>
      </p:sp>
      <p:sp>
        <p:nvSpPr>
          <p:cNvPr id="36" name="Rectangle 35"/>
          <p:cNvSpPr/>
          <p:nvPr/>
        </p:nvSpPr>
        <p:spPr>
          <a:xfrm>
            <a:off x="8659414" y="1757512"/>
            <a:ext cx="340520" cy="17682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ectangle 36"/>
          <p:cNvSpPr/>
          <p:nvPr/>
        </p:nvSpPr>
        <p:spPr>
          <a:xfrm>
            <a:off x="9653586" y="1757512"/>
            <a:ext cx="490537" cy="180976"/>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1743074" y="1767037"/>
            <a:ext cx="571500" cy="17682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4995862" y="1767037"/>
            <a:ext cx="461964" cy="166538"/>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6410325" y="1767037"/>
            <a:ext cx="595311" cy="16729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p:cNvSpPr/>
          <p:nvPr/>
        </p:nvSpPr>
        <p:spPr>
          <a:xfrm>
            <a:off x="7172323" y="1767036"/>
            <a:ext cx="304802" cy="16730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p:cNvSpPr/>
          <p:nvPr/>
        </p:nvSpPr>
        <p:spPr>
          <a:xfrm>
            <a:off x="7681277" y="1767036"/>
            <a:ext cx="395924" cy="15693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ectangle 32"/>
          <p:cNvSpPr/>
          <p:nvPr/>
        </p:nvSpPr>
        <p:spPr>
          <a:xfrm>
            <a:off x="3076573" y="1757512"/>
            <a:ext cx="685802" cy="186349"/>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p:cNvSpPr txBox="1"/>
          <p:nvPr/>
        </p:nvSpPr>
        <p:spPr>
          <a:xfrm>
            <a:off x="1052511" y="2724150"/>
            <a:ext cx="10058400" cy="307777"/>
          </a:xfrm>
          <a:prstGeom prst="rect">
            <a:avLst/>
          </a:prstGeom>
          <a:noFill/>
          <a:ln w="19050">
            <a:solidFill>
              <a:schemeClr val="accent6">
                <a:lumMod val="50000"/>
              </a:schemeClr>
            </a:solidFill>
          </a:ln>
        </p:spPr>
        <p:txBody>
          <a:bodyPr wrap="square" rtlCol="0">
            <a:spAutoFit/>
          </a:bodyPr>
          <a:lstStyle/>
          <a:p>
            <a:r>
              <a:rPr lang="en-CA" sz="1400" b="1" dirty="0">
                <a:solidFill>
                  <a:schemeClr val="accent6">
                    <a:lumMod val="50000"/>
                  </a:schemeClr>
                </a:solidFill>
              </a:rPr>
              <a:t>Illustrations</a:t>
            </a:r>
            <a:r>
              <a:rPr lang="en-CA" sz="1400" dirty="0">
                <a:solidFill>
                  <a:schemeClr val="accent6">
                    <a:lumMod val="50000"/>
                  </a:schemeClr>
                </a:solidFill>
              </a:rPr>
              <a:t> </a:t>
            </a:r>
            <a:r>
              <a:rPr lang="en-CA" sz="1400" dirty="0"/>
              <a:t>– You can insert </a:t>
            </a:r>
            <a:r>
              <a:rPr lang="en-CA" sz="1400" i="1" dirty="0"/>
              <a:t>pictures</a:t>
            </a:r>
            <a:r>
              <a:rPr lang="en-CA" sz="1400" dirty="0"/>
              <a:t>, </a:t>
            </a:r>
            <a:r>
              <a:rPr lang="en-CA" sz="1400" i="1" dirty="0"/>
              <a:t>pictures</a:t>
            </a:r>
            <a:r>
              <a:rPr lang="en-CA" sz="1400" dirty="0"/>
              <a:t> </a:t>
            </a:r>
            <a:r>
              <a:rPr lang="en-CA" sz="1400" i="1" dirty="0"/>
              <a:t>from the web</a:t>
            </a:r>
            <a:r>
              <a:rPr lang="en-CA" sz="1400" dirty="0"/>
              <a:t>, </a:t>
            </a:r>
            <a:r>
              <a:rPr lang="en-CA" sz="1400" i="1" dirty="0"/>
              <a:t>shapes</a:t>
            </a:r>
            <a:r>
              <a:rPr lang="en-CA" sz="1400" dirty="0"/>
              <a:t>, </a:t>
            </a:r>
            <a:r>
              <a:rPr lang="en-CA" sz="1400" i="1" dirty="0"/>
              <a:t>Smart Art graphics</a:t>
            </a:r>
            <a:r>
              <a:rPr lang="en-CA" sz="1400" dirty="0"/>
              <a:t>, or </a:t>
            </a:r>
            <a:r>
              <a:rPr lang="en-CA" sz="1400" i="1" dirty="0"/>
              <a:t>screen shots</a:t>
            </a:r>
            <a:r>
              <a:rPr lang="en-CA" sz="1400" dirty="0"/>
              <a:t>.</a:t>
            </a:r>
          </a:p>
        </p:txBody>
      </p:sp>
      <p:sp>
        <p:nvSpPr>
          <p:cNvPr id="42" name="TextBox 41"/>
          <p:cNvSpPr txBox="1"/>
          <p:nvPr/>
        </p:nvSpPr>
        <p:spPr>
          <a:xfrm>
            <a:off x="1052511" y="3161590"/>
            <a:ext cx="10058399" cy="307777"/>
          </a:xfrm>
          <a:prstGeom prst="rect">
            <a:avLst/>
          </a:prstGeom>
          <a:noFill/>
          <a:ln w="19050">
            <a:solidFill>
              <a:srgbClr val="002060"/>
            </a:solidFill>
          </a:ln>
        </p:spPr>
        <p:txBody>
          <a:bodyPr wrap="square" rtlCol="0">
            <a:spAutoFit/>
          </a:bodyPr>
          <a:lstStyle/>
          <a:p>
            <a:r>
              <a:rPr lang="en-CA" sz="1400" b="1" dirty="0">
                <a:solidFill>
                  <a:srgbClr val="002060"/>
                </a:solidFill>
              </a:rPr>
              <a:t>Charts</a:t>
            </a:r>
            <a:r>
              <a:rPr lang="en-CA" sz="1400" dirty="0">
                <a:solidFill>
                  <a:srgbClr val="002060"/>
                </a:solidFill>
              </a:rPr>
              <a:t> </a:t>
            </a:r>
            <a:r>
              <a:rPr lang="en-CA" sz="1400" dirty="0"/>
              <a:t>– </a:t>
            </a:r>
            <a:r>
              <a:rPr lang="en-CA" sz="1400" i="1" dirty="0"/>
              <a:t>Column</a:t>
            </a:r>
            <a:r>
              <a:rPr lang="en-CA" sz="1400" dirty="0"/>
              <a:t>, </a:t>
            </a:r>
            <a:r>
              <a:rPr lang="en-CA" sz="1400" i="1" dirty="0"/>
              <a:t>line</a:t>
            </a:r>
            <a:r>
              <a:rPr lang="en-CA" sz="1400" dirty="0"/>
              <a:t>, </a:t>
            </a:r>
            <a:r>
              <a:rPr lang="en-CA" sz="1400" i="1" dirty="0"/>
              <a:t>pie</a:t>
            </a:r>
            <a:r>
              <a:rPr lang="en-CA" sz="1400" dirty="0"/>
              <a:t>, </a:t>
            </a:r>
            <a:r>
              <a:rPr lang="en-CA" sz="1400" i="1" dirty="0"/>
              <a:t>donut</a:t>
            </a:r>
            <a:r>
              <a:rPr lang="en-CA" sz="1400" dirty="0"/>
              <a:t>, </a:t>
            </a:r>
            <a:r>
              <a:rPr lang="en-CA" sz="1400" i="1" dirty="0"/>
              <a:t>bar</a:t>
            </a:r>
            <a:r>
              <a:rPr lang="en-CA" sz="1400" dirty="0"/>
              <a:t>, </a:t>
            </a:r>
            <a:r>
              <a:rPr lang="en-CA" sz="1400" i="1" dirty="0"/>
              <a:t>area</a:t>
            </a:r>
            <a:r>
              <a:rPr lang="en-CA" sz="1400" dirty="0"/>
              <a:t>, </a:t>
            </a:r>
            <a:r>
              <a:rPr lang="en-CA" sz="1400" i="1" dirty="0"/>
              <a:t>scatter</a:t>
            </a:r>
            <a:r>
              <a:rPr lang="en-CA" sz="1400" dirty="0"/>
              <a:t>, </a:t>
            </a:r>
            <a:r>
              <a:rPr lang="en-CA" sz="1400" i="1" dirty="0"/>
              <a:t>stock</a:t>
            </a:r>
            <a:r>
              <a:rPr lang="en-CA" sz="1400" dirty="0"/>
              <a:t>, and </a:t>
            </a:r>
            <a:r>
              <a:rPr lang="en-CA" sz="1400" i="1" dirty="0"/>
              <a:t>radar</a:t>
            </a:r>
            <a:r>
              <a:rPr lang="en-CA" sz="1400" dirty="0"/>
              <a:t> charts are just some of the types of charts you can create.</a:t>
            </a:r>
          </a:p>
        </p:txBody>
      </p:sp>
      <p:sp>
        <p:nvSpPr>
          <p:cNvPr id="43" name="TextBox 42"/>
          <p:cNvSpPr txBox="1"/>
          <p:nvPr/>
        </p:nvSpPr>
        <p:spPr>
          <a:xfrm>
            <a:off x="1052512" y="3570509"/>
            <a:ext cx="10058399" cy="523220"/>
          </a:xfrm>
          <a:prstGeom prst="rect">
            <a:avLst/>
          </a:prstGeom>
          <a:noFill/>
          <a:ln w="19050">
            <a:solidFill>
              <a:schemeClr val="accent2"/>
            </a:solidFill>
          </a:ln>
        </p:spPr>
        <p:txBody>
          <a:bodyPr wrap="square" rtlCol="0">
            <a:spAutoFit/>
          </a:bodyPr>
          <a:lstStyle/>
          <a:p>
            <a:r>
              <a:rPr lang="en-CA" sz="1400" b="1" dirty="0">
                <a:solidFill>
                  <a:schemeClr val="accent2"/>
                </a:solidFill>
              </a:rPr>
              <a:t>Sparklines</a:t>
            </a:r>
            <a:r>
              <a:rPr lang="en-CA" sz="1400" dirty="0">
                <a:solidFill>
                  <a:schemeClr val="accent2"/>
                </a:solidFill>
              </a:rPr>
              <a:t> </a:t>
            </a:r>
            <a:r>
              <a:rPr lang="en-CA" sz="1400" dirty="0"/>
              <a:t>– Sparklines are mini-charts placed in single cells, each representing a single row of data in your selection. You can make a </a:t>
            </a:r>
            <a:r>
              <a:rPr lang="en-CA" sz="1400" i="1" dirty="0"/>
              <a:t>Line Sparkline</a:t>
            </a:r>
            <a:r>
              <a:rPr lang="en-CA" sz="1400" dirty="0"/>
              <a:t>, </a:t>
            </a:r>
            <a:r>
              <a:rPr lang="en-CA" sz="1400" i="1" dirty="0"/>
              <a:t>Column Sparkline</a:t>
            </a:r>
            <a:r>
              <a:rPr lang="en-CA" sz="1400" dirty="0"/>
              <a:t>, or </a:t>
            </a:r>
            <a:r>
              <a:rPr lang="en-CA" sz="1400" i="1" dirty="0"/>
              <a:t>Win/Loss Sparkline</a:t>
            </a:r>
            <a:r>
              <a:rPr lang="en-CA" sz="1400" dirty="0"/>
              <a:t>.</a:t>
            </a:r>
          </a:p>
        </p:txBody>
      </p:sp>
      <p:sp>
        <p:nvSpPr>
          <p:cNvPr id="44" name="TextBox 43"/>
          <p:cNvSpPr txBox="1"/>
          <p:nvPr/>
        </p:nvSpPr>
        <p:spPr>
          <a:xfrm>
            <a:off x="1052509" y="4199159"/>
            <a:ext cx="10058401" cy="523220"/>
          </a:xfrm>
          <a:prstGeom prst="rect">
            <a:avLst/>
          </a:prstGeom>
          <a:noFill/>
          <a:ln w="19050">
            <a:solidFill>
              <a:srgbClr val="00B0F0"/>
            </a:solidFill>
          </a:ln>
        </p:spPr>
        <p:txBody>
          <a:bodyPr wrap="square" rtlCol="0">
            <a:spAutoFit/>
          </a:bodyPr>
          <a:lstStyle/>
          <a:p>
            <a:r>
              <a:rPr lang="en-CA" sz="1400" b="1" dirty="0">
                <a:solidFill>
                  <a:srgbClr val="00B0F0"/>
                </a:solidFill>
              </a:rPr>
              <a:t>Filters</a:t>
            </a:r>
            <a:r>
              <a:rPr lang="en-CA" sz="1400" b="1" dirty="0"/>
              <a:t> </a:t>
            </a:r>
            <a:r>
              <a:rPr lang="en-CA" sz="1400" dirty="0"/>
              <a:t>– A </a:t>
            </a:r>
            <a:r>
              <a:rPr lang="en-CA" sz="1400" i="1" dirty="0"/>
              <a:t>Slicer</a:t>
            </a:r>
            <a:r>
              <a:rPr lang="en-CA" sz="1400" dirty="0"/>
              <a:t> allows you to filter the data visually. Timeline allow you to filter data by a time periods for Pivot tables, Pivot charts, and cube data.</a:t>
            </a:r>
          </a:p>
        </p:txBody>
      </p:sp>
      <p:sp>
        <p:nvSpPr>
          <p:cNvPr id="45" name="TextBox 44"/>
          <p:cNvSpPr txBox="1"/>
          <p:nvPr/>
        </p:nvSpPr>
        <p:spPr>
          <a:xfrm>
            <a:off x="1052512" y="4837334"/>
            <a:ext cx="10058399" cy="307777"/>
          </a:xfrm>
          <a:prstGeom prst="rect">
            <a:avLst/>
          </a:prstGeom>
          <a:noFill/>
          <a:ln w="19050">
            <a:solidFill>
              <a:srgbClr val="C00000"/>
            </a:solidFill>
          </a:ln>
        </p:spPr>
        <p:txBody>
          <a:bodyPr wrap="square" rtlCol="0">
            <a:spAutoFit/>
          </a:bodyPr>
          <a:lstStyle/>
          <a:p>
            <a:r>
              <a:rPr lang="en-CA" sz="1400" b="1" dirty="0">
                <a:solidFill>
                  <a:srgbClr val="C00000"/>
                </a:solidFill>
              </a:rPr>
              <a:t>Links</a:t>
            </a:r>
            <a:r>
              <a:rPr lang="en-CA" sz="1400" dirty="0">
                <a:solidFill>
                  <a:srgbClr val="C00000"/>
                </a:solidFill>
              </a:rPr>
              <a:t> </a:t>
            </a:r>
            <a:r>
              <a:rPr lang="en-CA" sz="1400" dirty="0"/>
              <a:t>– You can insert hypertext links, also known as URLs.  You can also make a link to another cell even on another spreadsheet.</a:t>
            </a:r>
          </a:p>
        </p:txBody>
      </p:sp>
      <p:sp>
        <p:nvSpPr>
          <p:cNvPr id="46" name="TextBox 45"/>
          <p:cNvSpPr txBox="1"/>
          <p:nvPr/>
        </p:nvSpPr>
        <p:spPr>
          <a:xfrm>
            <a:off x="1052512" y="5237384"/>
            <a:ext cx="10058399" cy="523220"/>
          </a:xfrm>
          <a:prstGeom prst="rect">
            <a:avLst/>
          </a:prstGeom>
          <a:noFill/>
          <a:ln w="19050">
            <a:solidFill>
              <a:schemeClr val="tx1"/>
            </a:solidFill>
          </a:ln>
        </p:spPr>
        <p:txBody>
          <a:bodyPr wrap="square" rtlCol="0">
            <a:spAutoFit/>
          </a:bodyPr>
          <a:lstStyle/>
          <a:p>
            <a:r>
              <a:rPr lang="en-CA" sz="1400" b="1" dirty="0"/>
              <a:t>Text</a:t>
            </a:r>
            <a:r>
              <a:rPr lang="en-CA" sz="1400" dirty="0"/>
              <a:t> – You can also add text boxes, headers and footers, Word Art, a Signature line, and an object. An object can be a lot of things, but as an example; Adobe PDF, Illustrator, Photoshop, Bitmap, Encapsulated Postscript, Flash document, PowerPoint, Word, and much more.</a:t>
            </a:r>
          </a:p>
        </p:txBody>
      </p:sp>
      <p:sp>
        <p:nvSpPr>
          <p:cNvPr id="47" name="TextBox 46"/>
          <p:cNvSpPr txBox="1"/>
          <p:nvPr/>
        </p:nvSpPr>
        <p:spPr>
          <a:xfrm>
            <a:off x="1052512" y="5856509"/>
            <a:ext cx="10058399" cy="307777"/>
          </a:xfrm>
          <a:prstGeom prst="rect">
            <a:avLst/>
          </a:prstGeom>
          <a:noFill/>
          <a:ln w="19050">
            <a:solidFill>
              <a:schemeClr val="accent6">
                <a:lumMod val="50000"/>
              </a:schemeClr>
            </a:solidFill>
          </a:ln>
        </p:spPr>
        <p:txBody>
          <a:bodyPr wrap="square" rtlCol="0">
            <a:spAutoFit/>
          </a:bodyPr>
          <a:lstStyle/>
          <a:p>
            <a:r>
              <a:rPr lang="en-CA" sz="1400" b="1" dirty="0">
                <a:solidFill>
                  <a:schemeClr val="accent6">
                    <a:lumMod val="50000"/>
                  </a:schemeClr>
                </a:solidFill>
              </a:rPr>
              <a:t>Symbols</a:t>
            </a:r>
            <a:r>
              <a:rPr lang="en-CA" sz="1400" dirty="0">
                <a:solidFill>
                  <a:schemeClr val="accent6">
                    <a:lumMod val="50000"/>
                  </a:schemeClr>
                </a:solidFill>
              </a:rPr>
              <a:t> </a:t>
            </a:r>
            <a:r>
              <a:rPr lang="en-CA" sz="1400" dirty="0"/>
              <a:t>– If all that isn’t enough, you can also insert equations, symbols, and special characters.</a:t>
            </a:r>
          </a:p>
        </p:txBody>
      </p:sp>
    </p:spTree>
    <p:extLst>
      <p:ext uri="{BB962C8B-B14F-4D97-AF65-F5344CB8AC3E}">
        <p14:creationId xmlns:p14="http://schemas.microsoft.com/office/powerpoint/2010/main" val="75731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500" fill="hold"/>
                                        <p:tgtEl>
                                          <p:spTgt spid="42"/>
                                        </p:tgtEl>
                                        <p:attrNameLst>
                                          <p:attrName>ppt_x</p:attrName>
                                        </p:attrNameLst>
                                      </p:cBhvr>
                                      <p:tavLst>
                                        <p:tav tm="0">
                                          <p:val>
                                            <p:strVal val="#ppt_x"/>
                                          </p:val>
                                        </p:tav>
                                        <p:tav tm="100000">
                                          <p:val>
                                            <p:strVal val="#ppt_x"/>
                                          </p:val>
                                        </p:tav>
                                      </p:tavLst>
                                    </p:anim>
                                    <p:anim calcmode="lin" valueType="num">
                                      <p:cBhvr additive="base">
                                        <p:cTn id="3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ppt_x"/>
                                          </p:val>
                                        </p:tav>
                                        <p:tav tm="100000">
                                          <p:val>
                                            <p:strVal val="#ppt_x"/>
                                          </p:val>
                                        </p:tav>
                                      </p:tavLst>
                                    </p:anim>
                                    <p:anim calcmode="lin" valueType="num">
                                      <p:cBhvr additive="base">
                                        <p:cTn id="5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4"/>
                                        </p:tgtEl>
                                        <p:attrNameLst>
                                          <p:attrName>style.visibility</p:attrName>
                                        </p:attrNameLst>
                                      </p:cBhvr>
                                      <p:to>
                                        <p:strVal val="visible"/>
                                      </p:to>
                                    </p:set>
                                    <p:anim calcmode="lin" valueType="num">
                                      <p:cBhvr additive="base">
                                        <p:cTn id="61" dur="500" fill="hold"/>
                                        <p:tgtEl>
                                          <p:spTgt spid="44"/>
                                        </p:tgtEl>
                                        <p:attrNameLst>
                                          <p:attrName>ppt_x</p:attrName>
                                        </p:attrNameLst>
                                      </p:cBhvr>
                                      <p:tavLst>
                                        <p:tav tm="0">
                                          <p:val>
                                            <p:strVal val="#ppt_x"/>
                                          </p:val>
                                        </p:tav>
                                        <p:tav tm="100000">
                                          <p:val>
                                            <p:strVal val="#ppt_x"/>
                                          </p:val>
                                        </p:tav>
                                      </p:tavLst>
                                    </p:anim>
                                    <p:anim calcmode="lin" valueType="num">
                                      <p:cBhvr additive="base">
                                        <p:cTn id="6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5"/>
                                        </p:tgtEl>
                                        <p:attrNameLst>
                                          <p:attrName>style.visibility</p:attrName>
                                        </p:attrNameLst>
                                      </p:cBhvr>
                                      <p:to>
                                        <p:strVal val="visible"/>
                                      </p:to>
                                    </p:set>
                                    <p:anim calcmode="lin" valueType="num">
                                      <p:cBhvr additive="base">
                                        <p:cTn id="73" dur="500" fill="hold"/>
                                        <p:tgtEl>
                                          <p:spTgt spid="45"/>
                                        </p:tgtEl>
                                        <p:attrNameLst>
                                          <p:attrName>ppt_x</p:attrName>
                                        </p:attrNameLst>
                                      </p:cBhvr>
                                      <p:tavLst>
                                        <p:tav tm="0">
                                          <p:val>
                                            <p:strVal val="#ppt_x"/>
                                          </p:val>
                                        </p:tav>
                                        <p:tav tm="100000">
                                          <p:val>
                                            <p:strVal val="#ppt_x"/>
                                          </p:val>
                                        </p:tav>
                                      </p:tavLst>
                                    </p:anim>
                                    <p:anim calcmode="lin" valueType="num">
                                      <p:cBhvr additive="base">
                                        <p:cTn id="7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500" fill="hold"/>
                                        <p:tgtEl>
                                          <p:spTgt spid="36"/>
                                        </p:tgtEl>
                                        <p:attrNameLst>
                                          <p:attrName>ppt_x</p:attrName>
                                        </p:attrNameLst>
                                      </p:cBhvr>
                                      <p:tavLst>
                                        <p:tav tm="0">
                                          <p:val>
                                            <p:strVal val="#ppt_x"/>
                                          </p:val>
                                        </p:tav>
                                        <p:tav tm="100000">
                                          <p:val>
                                            <p:strVal val="#ppt_x"/>
                                          </p:val>
                                        </p:tav>
                                      </p:tavLst>
                                    </p:anim>
                                    <p:anim calcmode="lin" valueType="num">
                                      <p:cBhvr additive="base">
                                        <p:cTn id="8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6"/>
                                        </p:tgtEl>
                                        <p:attrNameLst>
                                          <p:attrName>style.visibility</p:attrName>
                                        </p:attrNameLst>
                                      </p:cBhvr>
                                      <p:to>
                                        <p:strVal val="visible"/>
                                      </p:to>
                                    </p:set>
                                    <p:anim calcmode="lin" valueType="num">
                                      <p:cBhvr additive="base">
                                        <p:cTn id="85" dur="500" fill="hold"/>
                                        <p:tgtEl>
                                          <p:spTgt spid="46"/>
                                        </p:tgtEl>
                                        <p:attrNameLst>
                                          <p:attrName>ppt_x</p:attrName>
                                        </p:attrNameLst>
                                      </p:cBhvr>
                                      <p:tavLst>
                                        <p:tav tm="0">
                                          <p:val>
                                            <p:strVal val="#ppt_x"/>
                                          </p:val>
                                        </p:tav>
                                        <p:tav tm="100000">
                                          <p:val>
                                            <p:strVal val="#ppt_x"/>
                                          </p:val>
                                        </p:tav>
                                      </p:tavLst>
                                    </p:anim>
                                    <p:anim calcmode="lin" valueType="num">
                                      <p:cBhvr additive="base">
                                        <p:cTn id="8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anim calcmode="lin" valueType="num">
                                      <p:cBhvr additive="base">
                                        <p:cTn id="91" dur="500" fill="hold"/>
                                        <p:tgtEl>
                                          <p:spTgt spid="37"/>
                                        </p:tgtEl>
                                        <p:attrNameLst>
                                          <p:attrName>ppt_x</p:attrName>
                                        </p:attrNameLst>
                                      </p:cBhvr>
                                      <p:tavLst>
                                        <p:tav tm="0">
                                          <p:val>
                                            <p:strVal val="#ppt_x"/>
                                          </p:val>
                                        </p:tav>
                                        <p:tav tm="100000">
                                          <p:val>
                                            <p:strVal val="#ppt_x"/>
                                          </p:val>
                                        </p:tav>
                                      </p:tavLst>
                                    </p:anim>
                                    <p:anim calcmode="lin" valueType="num">
                                      <p:cBhvr additive="base">
                                        <p:cTn id="9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47"/>
                                        </p:tgtEl>
                                        <p:attrNameLst>
                                          <p:attrName>style.visibility</p:attrName>
                                        </p:attrNameLst>
                                      </p:cBhvr>
                                      <p:to>
                                        <p:strVal val="visible"/>
                                      </p:to>
                                    </p:set>
                                    <p:animEffect transition="in" filter="fade">
                                      <p:cBhvr>
                                        <p:cTn id="97" dur="1000"/>
                                        <p:tgtEl>
                                          <p:spTgt spid="47"/>
                                        </p:tgtEl>
                                      </p:cBhvr>
                                    </p:animEffect>
                                    <p:anim calcmode="lin" valueType="num">
                                      <p:cBhvr>
                                        <p:cTn id="98" dur="1000" fill="hold"/>
                                        <p:tgtEl>
                                          <p:spTgt spid="47"/>
                                        </p:tgtEl>
                                        <p:attrNameLst>
                                          <p:attrName>ppt_x</p:attrName>
                                        </p:attrNameLst>
                                      </p:cBhvr>
                                      <p:tavLst>
                                        <p:tav tm="0">
                                          <p:val>
                                            <p:strVal val="#ppt_x"/>
                                          </p:val>
                                        </p:tav>
                                        <p:tav tm="100000">
                                          <p:val>
                                            <p:strVal val="#ppt_x"/>
                                          </p:val>
                                        </p:tav>
                                      </p:tavLst>
                                    </p:anim>
                                    <p:anim calcmode="lin" valueType="num">
                                      <p:cBhvr>
                                        <p:cTn id="9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6" grpId="0" animBg="1"/>
      <p:bldP spid="37" grpId="0" animBg="1"/>
      <p:bldP spid="8" grpId="0" animBg="1"/>
      <p:bldP spid="11" grpId="0" animBg="1"/>
      <p:bldP spid="12" grpId="0" animBg="1"/>
      <p:bldP spid="13" grpId="0" animBg="1"/>
      <p:bldP spid="14" grpId="0" animBg="1"/>
      <p:bldP spid="33" grpId="0" animBg="1"/>
      <p:bldP spid="40" grpId="0" animBg="1"/>
      <p:bldP spid="42" grpId="0" animBg="1"/>
      <p:bldP spid="43" grpId="0" animBg="1"/>
      <p:bldP spid="44" grpId="0" animBg="1"/>
      <p:bldP spid="45" grpId="0" animBg="1"/>
      <p:bldP spid="46" grpId="0" animBg="1"/>
      <p:bldP spid="4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012" y="899763"/>
            <a:ext cx="9097645" cy="1057423"/>
          </a:xfrm>
          <a:prstGeom prst="rect">
            <a:avLst/>
          </a:prstGeom>
        </p:spPr>
      </p:pic>
      <p:sp>
        <p:nvSpPr>
          <p:cNvPr id="5" name="TextBox 4"/>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Ribbon – Page Layout</a:t>
            </a:r>
          </a:p>
        </p:txBody>
      </p:sp>
      <p:sp>
        <p:nvSpPr>
          <p:cNvPr id="9" name="Rectangle 8"/>
          <p:cNvSpPr/>
          <p:nvPr/>
        </p:nvSpPr>
        <p:spPr>
          <a:xfrm>
            <a:off x="2010965" y="1762125"/>
            <a:ext cx="571500" cy="17682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p:nvSpPr>
        <p:spPr>
          <a:xfrm>
            <a:off x="4102893" y="1762125"/>
            <a:ext cx="650082" cy="177611"/>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6510337" y="1762912"/>
            <a:ext cx="657226" cy="17682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p:cNvSpPr/>
          <p:nvPr/>
        </p:nvSpPr>
        <p:spPr>
          <a:xfrm>
            <a:off x="7724775" y="1762125"/>
            <a:ext cx="790575" cy="177611"/>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p:cNvSpPr/>
          <p:nvPr/>
        </p:nvSpPr>
        <p:spPr>
          <a:xfrm>
            <a:off x="9258300" y="1762125"/>
            <a:ext cx="571500" cy="17682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1052511" y="2095500"/>
            <a:ext cx="10058400" cy="523220"/>
          </a:xfrm>
          <a:prstGeom prst="rect">
            <a:avLst/>
          </a:prstGeom>
          <a:noFill/>
          <a:ln w="19050">
            <a:solidFill>
              <a:schemeClr val="tx1"/>
            </a:solidFill>
          </a:ln>
        </p:spPr>
        <p:txBody>
          <a:bodyPr wrap="square" rtlCol="0">
            <a:spAutoFit/>
          </a:bodyPr>
          <a:lstStyle/>
          <a:p>
            <a:r>
              <a:rPr lang="en-CA" sz="1400" b="1" dirty="0"/>
              <a:t>Themes</a:t>
            </a:r>
            <a:r>
              <a:rPr lang="en-CA" sz="1400" dirty="0"/>
              <a:t> – The elements of a Theme include colors, fonts, and effects. You can choose from pre-set themes, browse for a saved theme, or save the current theme.</a:t>
            </a:r>
          </a:p>
        </p:txBody>
      </p:sp>
      <p:sp>
        <p:nvSpPr>
          <p:cNvPr id="19" name="TextBox 18"/>
          <p:cNvSpPr txBox="1"/>
          <p:nvPr/>
        </p:nvSpPr>
        <p:spPr>
          <a:xfrm>
            <a:off x="1052511" y="3456604"/>
            <a:ext cx="10058400" cy="523220"/>
          </a:xfrm>
          <a:prstGeom prst="rect">
            <a:avLst/>
          </a:prstGeom>
          <a:noFill/>
          <a:ln w="19050">
            <a:solidFill>
              <a:srgbClr val="7030A0"/>
            </a:solidFill>
          </a:ln>
        </p:spPr>
        <p:txBody>
          <a:bodyPr wrap="square" rtlCol="0">
            <a:spAutoFit/>
          </a:bodyPr>
          <a:lstStyle/>
          <a:p>
            <a:r>
              <a:rPr lang="en-CA" sz="1400" b="1" dirty="0">
                <a:solidFill>
                  <a:srgbClr val="7030A0"/>
                </a:solidFill>
              </a:rPr>
              <a:t>Scale to Fit </a:t>
            </a:r>
            <a:r>
              <a:rPr lang="en-CA" sz="1400" dirty="0"/>
              <a:t>– Scale to fit will force a large spreadsheet into a smaller area or vise-versa.  Since Windows uses vector fonts (true-type) then the text remains clear and easy to read.</a:t>
            </a:r>
          </a:p>
        </p:txBody>
      </p:sp>
      <p:sp>
        <p:nvSpPr>
          <p:cNvPr id="20" name="TextBox 19"/>
          <p:cNvSpPr txBox="1"/>
          <p:nvPr/>
        </p:nvSpPr>
        <p:spPr>
          <a:xfrm>
            <a:off x="1052511" y="4117325"/>
            <a:ext cx="10058400" cy="523220"/>
          </a:xfrm>
          <a:prstGeom prst="rect">
            <a:avLst/>
          </a:prstGeom>
          <a:noFill/>
          <a:ln w="19050">
            <a:solidFill>
              <a:srgbClr val="002060"/>
            </a:solidFill>
          </a:ln>
        </p:spPr>
        <p:txBody>
          <a:bodyPr wrap="square" rtlCol="0">
            <a:spAutoFit/>
          </a:bodyPr>
          <a:lstStyle/>
          <a:p>
            <a:r>
              <a:rPr lang="en-CA" sz="1400" b="1" dirty="0">
                <a:solidFill>
                  <a:srgbClr val="002060"/>
                </a:solidFill>
              </a:rPr>
              <a:t>Sheet Options </a:t>
            </a:r>
            <a:r>
              <a:rPr lang="en-CA" sz="1400" dirty="0"/>
              <a:t>– Sheet options, also the fourth tab on the Page Setup dialog box, lets you set grid lines and Heading to just on-screen view or printed as well.  The Setup dialog box allows even more options.</a:t>
            </a:r>
          </a:p>
        </p:txBody>
      </p:sp>
      <p:sp>
        <p:nvSpPr>
          <p:cNvPr id="21" name="TextBox 20"/>
          <p:cNvSpPr txBox="1"/>
          <p:nvPr/>
        </p:nvSpPr>
        <p:spPr>
          <a:xfrm>
            <a:off x="1052511" y="4778046"/>
            <a:ext cx="10058400" cy="954107"/>
          </a:xfrm>
          <a:prstGeom prst="rect">
            <a:avLst/>
          </a:prstGeom>
          <a:noFill/>
          <a:ln w="19050">
            <a:solidFill>
              <a:schemeClr val="accent2"/>
            </a:solidFill>
          </a:ln>
        </p:spPr>
        <p:txBody>
          <a:bodyPr wrap="square" rtlCol="0">
            <a:spAutoFit/>
          </a:bodyPr>
          <a:lstStyle/>
          <a:p>
            <a:r>
              <a:rPr lang="en-CA" sz="1400" b="1" dirty="0">
                <a:solidFill>
                  <a:schemeClr val="accent2"/>
                </a:solidFill>
              </a:rPr>
              <a:t>Arrange</a:t>
            </a:r>
            <a:r>
              <a:rPr lang="en-CA" sz="1400" dirty="0"/>
              <a:t> – Any time an object such as a chart, picture, PDF, or any object, those objects can be layered like cards on the surface of a desk.  The arrange layers those objects forward or backward, align them to the top, bottom, left or right side of the spreadsheet, or snap to grid.  You can group the objects so several can be handled as one, rotate them one by one or as a group.  Plenty of ways to arrange the objects on the spreadsheet.</a:t>
            </a:r>
          </a:p>
        </p:txBody>
      </p:sp>
      <p:grpSp>
        <p:nvGrpSpPr>
          <p:cNvPr id="22" name="Group 21"/>
          <p:cNvGrpSpPr/>
          <p:nvPr/>
        </p:nvGrpSpPr>
        <p:grpSpPr>
          <a:xfrm>
            <a:off x="1052511" y="2776052"/>
            <a:ext cx="10058400" cy="523220"/>
            <a:chOff x="1052511" y="2776052"/>
            <a:chExt cx="10058400" cy="523220"/>
          </a:xfrm>
        </p:grpSpPr>
        <p:sp>
          <p:nvSpPr>
            <p:cNvPr id="18" name="TextBox 17"/>
            <p:cNvSpPr txBox="1"/>
            <p:nvPr/>
          </p:nvSpPr>
          <p:spPr>
            <a:xfrm>
              <a:off x="1052511" y="2776052"/>
              <a:ext cx="10058400" cy="523220"/>
            </a:xfrm>
            <a:prstGeom prst="rect">
              <a:avLst/>
            </a:prstGeom>
            <a:noFill/>
            <a:ln w="19050">
              <a:solidFill>
                <a:schemeClr val="accent6">
                  <a:lumMod val="50000"/>
                </a:schemeClr>
              </a:solidFill>
            </a:ln>
          </p:spPr>
          <p:txBody>
            <a:bodyPr wrap="square" rtlCol="0">
              <a:spAutoFit/>
            </a:bodyPr>
            <a:lstStyle/>
            <a:p>
              <a:r>
                <a:rPr lang="en-CA" sz="1400" b="1" dirty="0">
                  <a:solidFill>
                    <a:schemeClr val="accent6">
                      <a:lumMod val="50000"/>
                    </a:schemeClr>
                  </a:solidFill>
                </a:rPr>
                <a:t>Page Setup </a:t>
              </a:r>
              <a:r>
                <a:rPr lang="en-CA" sz="1400" dirty="0"/>
                <a:t>– Page setup includes; margins, page orientation, page size, set or clear the selected print area, page breaks, background and print titles.  The  </a:t>
              </a:r>
              <a:r>
                <a:rPr lang="en-CA" sz="1400" i="1" dirty="0"/>
                <a:t>  </a:t>
              </a:r>
              <a:r>
                <a:rPr lang="en-CA" sz="1400" dirty="0"/>
                <a:t> button opens a dialog box with yet more options for page set up such as margins and specialize print options.</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0933" y="3047187"/>
              <a:ext cx="139683" cy="177778"/>
            </a:xfrm>
            <a:prstGeom prst="rect">
              <a:avLst/>
            </a:prstGeom>
          </p:spPr>
        </p:pic>
      </p:grpSp>
    </p:spTree>
    <p:extLst>
      <p:ext uri="{BB962C8B-B14F-4D97-AF65-F5344CB8AC3E}">
        <p14:creationId xmlns:p14="http://schemas.microsoft.com/office/powerpoint/2010/main" val="243973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P spid="14" grpId="0" animBg="1"/>
      <p:bldP spid="16" grpId="0" animBg="1"/>
      <p:bldP spid="19" grpId="0" animBg="1"/>
      <p:bldP spid="20" grpId="0" animBg="1"/>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024" y="882312"/>
            <a:ext cx="9107171" cy="1066949"/>
          </a:xfrm>
          <a:prstGeom prst="rect">
            <a:avLst/>
          </a:prstGeom>
        </p:spPr>
      </p:pic>
      <p:sp>
        <p:nvSpPr>
          <p:cNvPr id="5" name="TextBox 4"/>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Ribbon – Formulas</a:t>
            </a:r>
          </a:p>
        </p:txBody>
      </p:sp>
      <p:sp>
        <p:nvSpPr>
          <p:cNvPr id="8" name="Rectangle 7"/>
          <p:cNvSpPr/>
          <p:nvPr/>
        </p:nvSpPr>
        <p:spPr>
          <a:xfrm>
            <a:off x="3067050" y="1753387"/>
            <a:ext cx="827072" cy="17682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p:nvSpPr>
        <p:spPr>
          <a:xfrm>
            <a:off x="5938835" y="1753387"/>
            <a:ext cx="814389" cy="177611"/>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7846996" y="1753387"/>
            <a:ext cx="911242" cy="17682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p:cNvSpPr/>
          <p:nvPr/>
        </p:nvSpPr>
        <p:spPr>
          <a:xfrm>
            <a:off x="9501187" y="1753387"/>
            <a:ext cx="585788" cy="176824"/>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052511" y="2039246"/>
            <a:ext cx="10058399" cy="692497"/>
          </a:xfrm>
          <a:prstGeom prst="rect">
            <a:avLst/>
          </a:prstGeom>
          <a:noFill/>
          <a:ln w="19050">
            <a:solidFill>
              <a:schemeClr val="tx1"/>
            </a:solidFill>
          </a:ln>
        </p:spPr>
        <p:txBody>
          <a:bodyPr wrap="square" rtlCol="0">
            <a:spAutoFit/>
          </a:bodyPr>
          <a:lstStyle/>
          <a:p>
            <a:r>
              <a:rPr lang="en-CA" sz="1300" b="1" dirty="0"/>
              <a:t>Function Library </a:t>
            </a:r>
            <a:r>
              <a:rPr lang="en-CA" sz="1300" dirty="0"/>
              <a:t>– The Function Library is by far the main feature and power of Excel.  From the simple </a:t>
            </a:r>
            <a:r>
              <a:rPr lang="en-CA" sz="1300" i="1" dirty="0"/>
              <a:t>AutoSum</a:t>
            </a:r>
            <a:r>
              <a:rPr lang="en-CA" sz="1300" dirty="0"/>
              <a:t> function which totals the values in a selected block of cells to the more advanced Math, Statistical, Trigonometric and Engineering functions, the formulas cover most any operation you will need.  If not, you can always write your own formula.  Excel follows the </a:t>
            </a:r>
            <a:r>
              <a:rPr lang="en-CA" sz="1300" b="1" i="1" dirty="0"/>
              <a:t>Order of Operations</a:t>
            </a:r>
            <a:r>
              <a:rPr lang="en-CA" sz="1300" dirty="0"/>
              <a:t>.</a:t>
            </a:r>
          </a:p>
        </p:txBody>
      </p:sp>
      <p:sp>
        <p:nvSpPr>
          <p:cNvPr id="14" name="TextBox 13"/>
          <p:cNvSpPr txBox="1"/>
          <p:nvPr/>
        </p:nvSpPr>
        <p:spPr>
          <a:xfrm>
            <a:off x="1052511" y="2860207"/>
            <a:ext cx="10058399" cy="492443"/>
          </a:xfrm>
          <a:prstGeom prst="rect">
            <a:avLst/>
          </a:prstGeom>
          <a:noFill/>
          <a:ln w="19050">
            <a:solidFill>
              <a:schemeClr val="accent6">
                <a:lumMod val="50000"/>
              </a:schemeClr>
            </a:solidFill>
          </a:ln>
        </p:spPr>
        <p:txBody>
          <a:bodyPr wrap="square" rtlCol="0">
            <a:spAutoFit/>
          </a:bodyPr>
          <a:lstStyle/>
          <a:p>
            <a:r>
              <a:rPr lang="en-CA" sz="1300" b="1" dirty="0">
                <a:solidFill>
                  <a:schemeClr val="accent6">
                    <a:lumMod val="50000"/>
                  </a:schemeClr>
                </a:solidFill>
              </a:rPr>
              <a:t>Defined Names </a:t>
            </a:r>
            <a:r>
              <a:rPr lang="en-CA" sz="1300" dirty="0"/>
              <a:t>– When you define a name for a cell or selected block of cells, you are applying a name by which you can reference in a formula.    In this group are the commands; </a:t>
            </a:r>
            <a:r>
              <a:rPr lang="en-CA" sz="1300" i="1" dirty="0"/>
              <a:t>Define Name</a:t>
            </a:r>
            <a:r>
              <a:rPr lang="en-CA" sz="1300" dirty="0"/>
              <a:t>, </a:t>
            </a:r>
            <a:r>
              <a:rPr lang="en-CA" sz="1300" i="1" dirty="0"/>
              <a:t>Use in Formula</a:t>
            </a:r>
            <a:r>
              <a:rPr lang="en-CA" sz="1300" dirty="0"/>
              <a:t>, </a:t>
            </a:r>
            <a:r>
              <a:rPr lang="en-CA" sz="1300" i="1" dirty="0"/>
              <a:t>Create from Selection</a:t>
            </a:r>
            <a:r>
              <a:rPr lang="en-CA" sz="1300" dirty="0"/>
              <a:t>, and the </a:t>
            </a:r>
            <a:r>
              <a:rPr lang="en-CA" sz="1300" i="1" dirty="0"/>
              <a:t>Name manager</a:t>
            </a:r>
            <a:r>
              <a:rPr lang="en-CA" sz="1300" dirty="0"/>
              <a:t>.</a:t>
            </a:r>
          </a:p>
        </p:txBody>
      </p:sp>
      <p:sp>
        <p:nvSpPr>
          <p:cNvPr id="15" name="TextBox 14"/>
          <p:cNvSpPr txBox="1"/>
          <p:nvPr/>
        </p:nvSpPr>
        <p:spPr>
          <a:xfrm>
            <a:off x="1052511" y="3475046"/>
            <a:ext cx="10058399" cy="1692771"/>
          </a:xfrm>
          <a:prstGeom prst="rect">
            <a:avLst/>
          </a:prstGeom>
          <a:noFill/>
          <a:ln w="19050">
            <a:solidFill>
              <a:srgbClr val="7030A0"/>
            </a:solidFill>
          </a:ln>
        </p:spPr>
        <p:txBody>
          <a:bodyPr wrap="square" rtlCol="0">
            <a:spAutoFit/>
          </a:bodyPr>
          <a:lstStyle/>
          <a:p>
            <a:r>
              <a:rPr lang="en-CA" sz="1300" b="1" dirty="0">
                <a:solidFill>
                  <a:srgbClr val="7030A0"/>
                </a:solidFill>
              </a:rPr>
              <a:t>Formula Auditing </a:t>
            </a:r>
            <a:r>
              <a:rPr lang="en-CA" sz="1300" dirty="0"/>
              <a:t>– The more complex a formula the more prone to entry errors it becomes.  Formula auditing allows you to track down errors by:</a:t>
            </a:r>
          </a:p>
          <a:p>
            <a:pPr marL="342900" indent="-342900">
              <a:buFont typeface="+mj-lt"/>
              <a:buAutoNum type="arabicParenR"/>
            </a:pPr>
            <a:r>
              <a:rPr lang="en-CA" sz="1300" b="1" i="1" dirty="0"/>
              <a:t>Tracing</a:t>
            </a:r>
            <a:r>
              <a:rPr lang="en-CA" sz="1300" dirty="0"/>
              <a:t> -  Allowing you to follow the path of execution by tracing precedent and dependant cells(s).  Which cells affect the value in the current cell (precedent) and which cells are affected by the value in the current cell (dependant).</a:t>
            </a:r>
          </a:p>
          <a:p>
            <a:pPr marL="342900" indent="-342900">
              <a:buFont typeface="+mj-lt"/>
              <a:buAutoNum type="arabicParenR"/>
            </a:pPr>
            <a:r>
              <a:rPr lang="en-CA" sz="1300" b="1" i="1" dirty="0"/>
              <a:t>Exposing the formula </a:t>
            </a:r>
            <a:r>
              <a:rPr lang="en-CA" sz="1300" dirty="0"/>
              <a:t>- </a:t>
            </a:r>
            <a:r>
              <a:rPr lang="en-CA" sz="1300" dirty="0">
                <a:solidFill>
                  <a:srgbClr val="007033"/>
                </a:solidFill>
                <a:effectLst/>
              </a:rPr>
              <a:t>Displays the formula in the cell instead of the calculated value</a:t>
            </a:r>
          </a:p>
          <a:p>
            <a:pPr marL="342900" indent="-342900">
              <a:buFont typeface="+mj-lt"/>
              <a:buAutoNum type="arabicParenR"/>
            </a:pPr>
            <a:r>
              <a:rPr lang="en-CA" sz="1300" b="1" i="1" dirty="0"/>
              <a:t>Error Checking </a:t>
            </a:r>
            <a:r>
              <a:rPr lang="en-CA" sz="1300" dirty="0"/>
              <a:t>– Checks mainly for syntactical errors.</a:t>
            </a:r>
          </a:p>
          <a:p>
            <a:pPr marL="342900" indent="-342900">
              <a:buFont typeface="+mj-lt"/>
              <a:buAutoNum type="arabicParenR"/>
            </a:pPr>
            <a:r>
              <a:rPr lang="en-CA" sz="1300" b="1" i="1" dirty="0"/>
              <a:t>Formula Evaluation </a:t>
            </a:r>
            <a:r>
              <a:rPr lang="en-CA" sz="1300" dirty="0"/>
              <a:t>– </a:t>
            </a:r>
            <a:r>
              <a:rPr lang="en-CA" sz="1300" dirty="0">
                <a:solidFill>
                  <a:srgbClr val="007033"/>
                </a:solidFill>
                <a:effectLst/>
              </a:rPr>
              <a:t>Allows you to step through each part of a formula individually so you can evaluate the results as they progress.</a:t>
            </a:r>
          </a:p>
          <a:p>
            <a:pPr marL="342900" indent="-342900">
              <a:buFont typeface="+mj-lt"/>
              <a:buAutoNum type="arabicParenR"/>
            </a:pPr>
            <a:r>
              <a:rPr lang="en-CA" sz="1300" b="1" i="1" dirty="0"/>
              <a:t>Watch Window </a:t>
            </a:r>
            <a:r>
              <a:rPr lang="en-CA" sz="1300" dirty="0"/>
              <a:t>– Will display the value of the cells you choose to include in the watch as you step through or run the formula even if those cells are on different spreadsheets.</a:t>
            </a:r>
          </a:p>
        </p:txBody>
      </p:sp>
      <p:sp>
        <p:nvSpPr>
          <p:cNvPr id="16" name="TextBox 15"/>
          <p:cNvSpPr txBox="1"/>
          <p:nvPr/>
        </p:nvSpPr>
        <p:spPr>
          <a:xfrm>
            <a:off x="1052511" y="5309263"/>
            <a:ext cx="10058399" cy="892552"/>
          </a:xfrm>
          <a:prstGeom prst="rect">
            <a:avLst/>
          </a:prstGeom>
          <a:noFill/>
          <a:ln w="19050">
            <a:solidFill>
              <a:srgbClr val="002060"/>
            </a:solidFill>
          </a:ln>
        </p:spPr>
        <p:txBody>
          <a:bodyPr wrap="square" rtlCol="0">
            <a:spAutoFit/>
          </a:bodyPr>
          <a:lstStyle/>
          <a:p>
            <a:r>
              <a:rPr lang="en-CA" sz="1300" b="1" dirty="0">
                <a:solidFill>
                  <a:srgbClr val="002060"/>
                </a:solidFill>
              </a:rPr>
              <a:t>Calculation</a:t>
            </a:r>
            <a:r>
              <a:rPr lang="en-CA" sz="1300" dirty="0">
                <a:solidFill>
                  <a:srgbClr val="002060"/>
                </a:solidFill>
              </a:rPr>
              <a:t> </a:t>
            </a:r>
            <a:r>
              <a:rPr lang="en-CA" sz="1300" dirty="0"/>
              <a:t>– You can have Excel automatically or manually calculate the formulas on the spreadsheet.</a:t>
            </a:r>
          </a:p>
          <a:p>
            <a:r>
              <a:rPr lang="en-CA" sz="1300" dirty="0"/>
              <a:t>Set it to </a:t>
            </a:r>
            <a:r>
              <a:rPr lang="en-CA" sz="1300" b="1" i="1" dirty="0"/>
              <a:t>manual</a:t>
            </a:r>
            <a:r>
              <a:rPr lang="en-CA" sz="1300" dirty="0"/>
              <a:t> if, for example, you want a button to execute the formula.</a:t>
            </a:r>
          </a:p>
          <a:p>
            <a:r>
              <a:rPr lang="en-CA" sz="1300" dirty="0"/>
              <a:t>Or, if you do not bind your formula to a button inserted on to the spreadsheet, you can use one of the commands located beside the </a:t>
            </a:r>
            <a:r>
              <a:rPr lang="en-CA" sz="1300" b="1" i="1" dirty="0"/>
              <a:t>Calculation Options</a:t>
            </a:r>
            <a:r>
              <a:rPr lang="en-CA" sz="1300" dirty="0"/>
              <a:t> button, calculate all formulas on the entire workbook or on the current selected spreadsheet.</a:t>
            </a:r>
          </a:p>
        </p:txBody>
      </p:sp>
    </p:spTree>
    <p:extLst>
      <p:ext uri="{BB962C8B-B14F-4D97-AF65-F5344CB8AC3E}">
        <p14:creationId xmlns:p14="http://schemas.microsoft.com/office/powerpoint/2010/main" val="338849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3" grpId="0" animBg="1"/>
      <p:bldP spid="4" grpId="0" animBg="1"/>
      <p:bldP spid="14" grpId="0" animBg="1"/>
      <p:bldP spid="15"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263" y="855202"/>
            <a:ext cx="9097645" cy="1076475"/>
          </a:xfrm>
          <a:prstGeom prst="rect">
            <a:avLst/>
          </a:prstGeom>
        </p:spPr>
      </p:pic>
      <p:sp>
        <p:nvSpPr>
          <p:cNvPr id="5" name="TextBox 4"/>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Ribbon – Data</a:t>
            </a:r>
          </a:p>
        </p:txBody>
      </p:sp>
      <p:sp>
        <p:nvSpPr>
          <p:cNvPr id="7" name="Rectangle 6"/>
          <p:cNvSpPr/>
          <p:nvPr/>
        </p:nvSpPr>
        <p:spPr>
          <a:xfrm>
            <a:off x="2232037" y="1733549"/>
            <a:ext cx="930263" cy="17907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4171950" y="1745328"/>
            <a:ext cx="685800" cy="167298"/>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5815011" y="1724025"/>
            <a:ext cx="690564" cy="188601"/>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p:nvSpPr>
        <p:spPr>
          <a:xfrm>
            <a:off x="7939086" y="1714500"/>
            <a:ext cx="576264" cy="196389"/>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9524999" y="1733549"/>
            <a:ext cx="571500" cy="17682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052511" y="2047875"/>
            <a:ext cx="10058400" cy="461665"/>
          </a:xfrm>
          <a:prstGeom prst="rect">
            <a:avLst/>
          </a:prstGeom>
          <a:noFill/>
          <a:ln w="19050">
            <a:solidFill>
              <a:schemeClr val="tx1"/>
            </a:solidFill>
          </a:ln>
        </p:spPr>
        <p:txBody>
          <a:bodyPr wrap="square" rtlCol="0">
            <a:spAutoFit/>
          </a:bodyPr>
          <a:lstStyle/>
          <a:p>
            <a:r>
              <a:rPr lang="en-CA" sz="1200" b="1" dirty="0"/>
              <a:t>Get External Data </a:t>
            </a:r>
            <a:r>
              <a:rPr lang="en-CA" sz="1200" dirty="0"/>
              <a:t>– You can import data from a Microsoft Access file, Web page, Text file, SQL server, SQL server analysis services cube,</a:t>
            </a:r>
          </a:p>
          <a:p>
            <a:r>
              <a:rPr lang="en-CA" sz="1200" dirty="0"/>
              <a:t>Window Azure Data Market feed, OData data feed, XML file, and other data sources such as OLEDB and ODBC.</a:t>
            </a:r>
          </a:p>
        </p:txBody>
      </p:sp>
      <p:sp>
        <p:nvSpPr>
          <p:cNvPr id="14" name="TextBox 13"/>
          <p:cNvSpPr txBox="1"/>
          <p:nvPr/>
        </p:nvSpPr>
        <p:spPr>
          <a:xfrm>
            <a:off x="1052511" y="2558921"/>
            <a:ext cx="10058400" cy="276999"/>
          </a:xfrm>
          <a:prstGeom prst="rect">
            <a:avLst/>
          </a:prstGeom>
          <a:noFill/>
          <a:ln w="19050">
            <a:solidFill>
              <a:schemeClr val="accent6">
                <a:lumMod val="50000"/>
              </a:schemeClr>
            </a:solidFill>
          </a:ln>
        </p:spPr>
        <p:txBody>
          <a:bodyPr wrap="square" rtlCol="0">
            <a:spAutoFit/>
          </a:bodyPr>
          <a:lstStyle/>
          <a:p>
            <a:r>
              <a:rPr lang="en-CA" sz="1200" b="1" dirty="0">
                <a:solidFill>
                  <a:schemeClr val="accent6">
                    <a:lumMod val="50000"/>
                  </a:schemeClr>
                </a:solidFill>
              </a:rPr>
              <a:t>Connections</a:t>
            </a:r>
            <a:r>
              <a:rPr lang="en-CA" sz="1200" dirty="0">
                <a:solidFill>
                  <a:schemeClr val="accent6">
                    <a:lumMod val="50000"/>
                  </a:schemeClr>
                </a:solidFill>
              </a:rPr>
              <a:t> </a:t>
            </a:r>
            <a:r>
              <a:rPr lang="en-CA" sz="1200" dirty="0"/>
              <a:t>– The connections group contains commands that allow you to add, edit and manage your data connection to the various sources listed above.</a:t>
            </a:r>
          </a:p>
        </p:txBody>
      </p:sp>
      <p:sp>
        <p:nvSpPr>
          <p:cNvPr id="15" name="TextBox 14"/>
          <p:cNvSpPr txBox="1"/>
          <p:nvPr/>
        </p:nvSpPr>
        <p:spPr>
          <a:xfrm>
            <a:off x="1052511" y="2902572"/>
            <a:ext cx="10058400" cy="830997"/>
          </a:xfrm>
          <a:prstGeom prst="rect">
            <a:avLst/>
          </a:prstGeom>
          <a:noFill/>
          <a:ln w="19050">
            <a:solidFill>
              <a:srgbClr val="002060"/>
            </a:solidFill>
          </a:ln>
        </p:spPr>
        <p:txBody>
          <a:bodyPr wrap="square" rtlCol="0">
            <a:spAutoFit/>
          </a:bodyPr>
          <a:lstStyle/>
          <a:p>
            <a:r>
              <a:rPr lang="en-CA" sz="1200" b="1" dirty="0">
                <a:solidFill>
                  <a:srgbClr val="002060"/>
                </a:solidFill>
              </a:rPr>
              <a:t>Sort &amp; Filter</a:t>
            </a:r>
            <a:r>
              <a:rPr lang="en-CA" sz="1200" dirty="0">
                <a:solidFill>
                  <a:srgbClr val="002060"/>
                </a:solidFill>
              </a:rPr>
              <a:t> </a:t>
            </a:r>
            <a:r>
              <a:rPr lang="en-CA" sz="1200" dirty="0"/>
              <a:t>– You can:</a:t>
            </a:r>
          </a:p>
          <a:p>
            <a:pPr marL="285750" indent="-285750">
              <a:buFont typeface="Wingdings" panose="05000000000000000000" pitchFamily="2" charset="2"/>
              <a:buChar char="Ø"/>
            </a:pPr>
            <a:r>
              <a:rPr lang="en-CA" sz="1200" b="1" i="1" dirty="0"/>
              <a:t>Sort</a:t>
            </a:r>
            <a:r>
              <a:rPr lang="en-CA" sz="1200" dirty="0"/>
              <a:t> your data by the data type in that column</a:t>
            </a:r>
            <a:endParaRPr lang="en-CA" sz="1200" dirty="0">
              <a:effectLst>
                <a:glow rad="127000">
                  <a:schemeClr val="bg1">
                    <a:lumMod val="85000"/>
                  </a:schemeClr>
                </a:glow>
              </a:effectLst>
            </a:endParaRPr>
          </a:p>
          <a:p>
            <a:pPr marL="285750" indent="-285750">
              <a:buFont typeface="Wingdings" panose="05000000000000000000" pitchFamily="2" charset="2"/>
              <a:buChar char="Ø"/>
            </a:pPr>
            <a:r>
              <a:rPr lang="en-CA" sz="1200" b="1" i="1" dirty="0">
                <a:effectLst>
                  <a:glow>
                    <a:schemeClr val="bg1"/>
                  </a:glow>
                </a:effectLst>
              </a:rPr>
              <a:t>Filter </a:t>
            </a:r>
            <a:r>
              <a:rPr lang="en-CA" sz="1200" dirty="0">
                <a:effectLst>
                  <a:glow>
                    <a:schemeClr val="bg1"/>
                  </a:glow>
                </a:effectLst>
              </a:rPr>
              <a:t> </a:t>
            </a:r>
            <a:r>
              <a:rPr lang="en-CA" sz="1200" dirty="0">
                <a:solidFill>
                  <a:srgbClr val="007033"/>
                </a:solidFill>
                <a:effectLst/>
              </a:rPr>
              <a:t>the data in a column by selecting a data type from the drop down arrow in the column header beside the header name</a:t>
            </a:r>
          </a:p>
          <a:p>
            <a:pPr marL="285750" indent="-285750">
              <a:buFont typeface="Wingdings" panose="05000000000000000000" pitchFamily="2" charset="2"/>
              <a:buChar char="Ø"/>
            </a:pPr>
            <a:r>
              <a:rPr lang="en-CA" sz="1200" b="1" i="1" dirty="0"/>
              <a:t>Advanced</a:t>
            </a:r>
            <a:r>
              <a:rPr lang="en-CA" sz="1200" dirty="0"/>
              <a:t> criteria for filtering the data in a column</a:t>
            </a:r>
          </a:p>
        </p:txBody>
      </p:sp>
      <p:sp>
        <p:nvSpPr>
          <p:cNvPr id="16" name="TextBox 15"/>
          <p:cNvSpPr txBox="1"/>
          <p:nvPr/>
        </p:nvSpPr>
        <p:spPr>
          <a:xfrm>
            <a:off x="1052511" y="3801595"/>
            <a:ext cx="10058400" cy="1938992"/>
          </a:xfrm>
          <a:prstGeom prst="rect">
            <a:avLst/>
          </a:prstGeom>
          <a:noFill/>
          <a:ln w="19050">
            <a:solidFill>
              <a:srgbClr val="7030A0"/>
            </a:solidFill>
          </a:ln>
        </p:spPr>
        <p:txBody>
          <a:bodyPr wrap="square" rtlCol="0">
            <a:spAutoFit/>
          </a:bodyPr>
          <a:lstStyle/>
          <a:p>
            <a:r>
              <a:rPr lang="en-CA" sz="1200" b="1" dirty="0">
                <a:solidFill>
                  <a:srgbClr val="7030A0"/>
                </a:solidFill>
              </a:rPr>
              <a:t>Data Tools</a:t>
            </a:r>
            <a:endParaRPr lang="en-CA" sz="1200" dirty="0">
              <a:solidFill>
                <a:srgbClr val="7030A0"/>
              </a:solidFill>
            </a:endParaRPr>
          </a:p>
          <a:p>
            <a:pPr marL="171450" indent="-171450">
              <a:buFont typeface="Wingdings" panose="05000000000000000000" pitchFamily="2" charset="2"/>
              <a:buChar char="Ø"/>
            </a:pPr>
            <a:r>
              <a:rPr lang="en-CA" sz="1200" b="1" i="1" dirty="0"/>
              <a:t>Text to columns </a:t>
            </a:r>
            <a:r>
              <a:rPr lang="en-CA" sz="1200" dirty="0"/>
              <a:t>– Parse text data by a delimiter or by a fixed character length into a column</a:t>
            </a:r>
          </a:p>
          <a:p>
            <a:pPr marL="171450" indent="-171450">
              <a:buFont typeface="Wingdings" panose="05000000000000000000" pitchFamily="2" charset="2"/>
              <a:buChar char="Ø"/>
            </a:pPr>
            <a:r>
              <a:rPr lang="en-CA" sz="1200" b="1" i="1" dirty="0">
                <a:effectLst>
                  <a:glow>
                    <a:schemeClr val="bg1">
                      <a:lumMod val="85000"/>
                    </a:schemeClr>
                  </a:glow>
                </a:effectLst>
              </a:rPr>
              <a:t>Flash Fill</a:t>
            </a:r>
            <a:r>
              <a:rPr lang="en-CA" sz="1200" dirty="0">
                <a:effectLst>
                  <a:glow>
                    <a:schemeClr val="bg1">
                      <a:lumMod val="85000"/>
                    </a:schemeClr>
                  </a:glow>
                </a:effectLst>
              </a:rPr>
              <a:t> </a:t>
            </a:r>
            <a:r>
              <a:rPr lang="en-CA" sz="1200" dirty="0">
                <a:effectLst/>
              </a:rPr>
              <a:t>–</a:t>
            </a:r>
            <a:r>
              <a:rPr lang="en-CA" sz="1200" dirty="0">
                <a:solidFill>
                  <a:schemeClr val="accent1">
                    <a:lumMod val="50000"/>
                  </a:schemeClr>
                </a:solidFill>
                <a:effectLst/>
              </a:rPr>
              <a:t> </a:t>
            </a:r>
            <a:r>
              <a:rPr lang="en-CA" sz="1200" dirty="0">
                <a:solidFill>
                  <a:srgbClr val="007033"/>
                </a:solidFill>
                <a:effectLst/>
              </a:rPr>
              <a:t>Enter a couple of cells containing the pattern of data and Flash Fill will extrapolate and fill the remaining selected cells.</a:t>
            </a:r>
          </a:p>
          <a:p>
            <a:pPr marL="171450" indent="-171450">
              <a:buFont typeface="Wingdings" panose="05000000000000000000" pitchFamily="2" charset="2"/>
              <a:buChar char="Ø"/>
            </a:pPr>
            <a:r>
              <a:rPr lang="en-CA" sz="1200" b="1" i="1" dirty="0"/>
              <a:t>Remove Duplicates</a:t>
            </a:r>
            <a:r>
              <a:rPr lang="en-CA" sz="1200" b="1" dirty="0"/>
              <a:t> </a:t>
            </a:r>
            <a:r>
              <a:rPr lang="en-CA" sz="1200" dirty="0"/>
              <a:t>– Will remove duplicate data in the selected block of cells, or the entire spreadsheet if no cells are selected.</a:t>
            </a:r>
          </a:p>
          <a:p>
            <a:pPr marL="171450" indent="-171450">
              <a:buFont typeface="Wingdings" panose="05000000000000000000" pitchFamily="2" charset="2"/>
              <a:buChar char="Ø"/>
            </a:pPr>
            <a:r>
              <a:rPr lang="en-CA" sz="1200" b="1" i="1" dirty="0">
                <a:effectLst>
                  <a:glow>
                    <a:schemeClr val="bg1">
                      <a:lumMod val="85000"/>
                    </a:schemeClr>
                  </a:glow>
                </a:effectLst>
              </a:rPr>
              <a:t>Data Validation</a:t>
            </a:r>
            <a:r>
              <a:rPr lang="en-CA" sz="1200" b="1" dirty="0">
                <a:effectLst>
                  <a:glow>
                    <a:schemeClr val="bg1">
                      <a:lumMod val="85000"/>
                    </a:schemeClr>
                  </a:glow>
                </a:effectLst>
              </a:rPr>
              <a:t> </a:t>
            </a:r>
            <a:r>
              <a:rPr lang="en-CA" sz="1200" dirty="0">
                <a:effectLst/>
              </a:rPr>
              <a:t>–</a:t>
            </a:r>
            <a:r>
              <a:rPr lang="en-CA" sz="1200" dirty="0">
                <a:solidFill>
                  <a:schemeClr val="accent1">
                    <a:lumMod val="50000"/>
                  </a:schemeClr>
                </a:solidFill>
                <a:effectLst/>
              </a:rPr>
              <a:t> </a:t>
            </a:r>
            <a:r>
              <a:rPr lang="en-CA" sz="1200" dirty="0">
                <a:solidFill>
                  <a:srgbClr val="007033"/>
                </a:solidFill>
                <a:effectLst/>
              </a:rPr>
              <a:t>Data validation sets condition(s) to the data that can be entered into that cell and will display a custom message and/or alert if the data attempted to be entered was incorrect.</a:t>
            </a:r>
          </a:p>
          <a:p>
            <a:pPr marL="171450" indent="-171450">
              <a:buFont typeface="Wingdings" panose="05000000000000000000" pitchFamily="2" charset="2"/>
              <a:buChar char="Ø"/>
            </a:pPr>
            <a:r>
              <a:rPr lang="en-CA" sz="1200" b="1" i="1" dirty="0"/>
              <a:t>Consolidate</a:t>
            </a:r>
            <a:r>
              <a:rPr lang="en-CA" sz="1200" dirty="0"/>
              <a:t> – Collates data from separate selected ranges of cell into a single output range.</a:t>
            </a:r>
          </a:p>
          <a:p>
            <a:pPr marL="171450" indent="-171450">
              <a:buFont typeface="Wingdings" panose="05000000000000000000" pitchFamily="2" charset="2"/>
              <a:buChar char="Ø"/>
            </a:pPr>
            <a:r>
              <a:rPr lang="en-CA" sz="1200" b="1" i="1" dirty="0">
                <a:effectLst>
                  <a:glow>
                    <a:schemeClr val="bg1">
                      <a:lumMod val="85000"/>
                    </a:schemeClr>
                  </a:glow>
                </a:effectLst>
              </a:rPr>
              <a:t>What-If-Analysis</a:t>
            </a:r>
            <a:r>
              <a:rPr lang="en-CA" sz="1200" dirty="0">
                <a:effectLst>
                  <a:glow>
                    <a:schemeClr val="bg1">
                      <a:lumMod val="85000"/>
                    </a:schemeClr>
                  </a:glow>
                </a:effectLst>
              </a:rPr>
              <a:t> </a:t>
            </a:r>
            <a:r>
              <a:rPr lang="en-CA" sz="1200" dirty="0">
                <a:effectLst/>
              </a:rPr>
              <a:t>–</a:t>
            </a:r>
            <a:r>
              <a:rPr lang="en-CA" sz="1200" dirty="0">
                <a:solidFill>
                  <a:schemeClr val="accent1">
                    <a:lumMod val="50000"/>
                  </a:schemeClr>
                </a:solidFill>
                <a:effectLst/>
              </a:rPr>
              <a:t> </a:t>
            </a:r>
            <a:r>
              <a:rPr lang="en-CA" sz="1200" dirty="0">
                <a:solidFill>
                  <a:srgbClr val="007033"/>
                </a:solidFill>
                <a:effectLst/>
              </a:rPr>
              <a:t>Allows you to run a formula using different input criteria so you can view the results.</a:t>
            </a:r>
          </a:p>
          <a:p>
            <a:pPr marL="171450" indent="-171450">
              <a:buFont typeface="Wingdings" panose="05000000000000000000" pitchFamily="2" charset="2"/>
              <a:buChar char="Ø"/>
            </a:pPr>
            <a:r>
              <a:rPr lang="en-CA" sz="1200" b="1" i="1" dirty="0"/>
              <a:t>Relationships</a:t>
            </a:r>
            <a:r>
              <a:rPr lang="en-CA" sz="1200" b="1" dirty="0"/>
              <a:t> </a:t>
            </a:r>
            <a:r>
              <a:rPr lang="en-CA" sz="1200" dirty="0"/>
              <a:t>– You can create a relationship between two tables of data, based on matching data in each table and then create Power View sheets, build PivotTables and other reports with fields from each table, even when the tables are from different sources.</a:t>
            </a:r>
          </a:p>
        </p:txBody>
      </p:sp>
      <p:sp>
        <p:nvSpPr>
          <p:cNvPr id="17" name="TextBox 16"/>
          <p:cNvSpPr txBox="1"/>
          <p:nvPr/>
        </p:nvSpPr>
        <p:spPr>
          <a:xfrm>
            <a:off x="1052511" y="5818138"/>
            <a:ext cx="10058400" cy="276999"/>
          </a:xfrm>
          <a:prstGeom prst="rect">
            <a:avLst/>
          </a:prstGeom>
          <a:noFill/>
          <a:ln w="19050">
            <a:solidFill>
              <a:schemeClr val="accent2"/>
            </a:solidFill>
          </a:ln>
        </p:spPr>
        <p:txBody>
          <a:bodyPr wrap="square" rtlCol="0">
            <a:spAutoFit/>
          </a:bodyPr>
          <a:lstStyle/>
          <a:p>
            <a:r>
              <a:rPr lang="en-CA" sz="1200" b="1" dirty="0">
                <a:solidFill>
                  <a:schemeClr val="accent2"/>
                </a:solidFill>
              </a:rPr>
              <a:t>Outline</a:t>
            </a:r>
            <a:r>
              <a:rPr lang="en-CA" sz="1200" dirty="0">
                <a:solidFill>
                  <a:schemeClr val="accent2"/>
                </a:solidFill>
              </a:rPr>
              <a:t> </a:t>
            </a:r>
            <a:r>
              <a:rPr lang="en-CA" sz="1200" dirty="0"/>
              <a:t>– Group rows and/or columns or related data.  Then subtotal the data automatically.</a:t>
            </a:r>
          </a:p>
        </p:txBody>
      </p:sp>
    </p:spTree>
    <p:extLst>
      <p:ext uri="{BB962C8B-B14F-4D97-AF65-F5344CB8AC3E}">
        <p14:creationId xmlns:p14="http://schemas.microsoft.com/office/powerpoint/2010/main" val="39300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4" grpId="0" animBg="1"/>
      <p:bldP spid="14" grpId="0" animBg="1"/>
      <p:bldP spid="15" grpId="0" animBg="1"/>
      <p:bldP spid="16" grpId="0" animBg="1"/>
      <p:bldP spid="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3525" y="883010"/>
            <a:ext cx="9097645" cy="1057423"/>
          </a:xfrm>
          <a:prstGeom prst="rect">
            <a:avLst/>
          </a:prstGeom>
        </p:spPr>
      </p:pic>
      <p:sp>
        <p:nvSpPr>
          <p:cNvPr id="5" name="TextBox 4"/>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Ribbon – Review</a:t>
            </a:r>
          </a:p>
        </p:txBody>
      </p:sp>
      <p:sp>
        <p:nvSpPr>
          <p:cNvPr id="7" name="Rectangle 6"/>
          <p:cNvSpPr/>
          <p:nvPr/>
        </p:nvSpPr>
        <p:spPr>
          <a:xfrm>
            <a:off x="2085975" y="1743075"/>
            <a:ext cx="571500" cy="17682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3148014" y="1743075"/>
            <a:ext cx="571500" cy="176824"/>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5010150" y="1743075"/>
            <a:ext cx="571500" cy="176824"/>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p:nvSpPr>
        <p:spPr>
          <a:xfrm>
            <a:off x="8234362" y="1743075"/>
            <a:ext cx="571500" cy="17682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1052511" y="2047875"/>
            <a:ext cx="10058400" cy="461665"/>
          </a:xfrm>
          <a:prstGeom prst="rect">
            <a:avLst/>
          </a:prstGeom>
          <a:noFill/>
          <a:ln w="19050">
            <a:solidFill>
              <a:schemeClr val="tx1"/>
            </a:solidFill>
          </a:ln>
        </p:spPr>
        <p:txBody>
          <a:bodyPr wrap="square" rtlCol="0">
            <a:spAutoFit/>
          </a:bodyPr>
          <a:lstStyle/>
          <a:p>
            <a:r>
              <a:rPr lang="en-CA" sz="1200" b="1" dirty="0"/>
              <a:t>Proofing</a:t>
            </a:r>
            <a:r>
              <a:rPr lang="en-CA" sz="1200" dirty="0"/>
              <a:t> – Proof read your workbook by checking for spelling mistakes, by using a thesaurus to replace all those boring simple words with complex words, and do research with online dictionaries, encyclopedias, language translation and more.</a:t>
            </a:r>
          </a:p>
        </p:txBody>
      </p:sp>
      <p:sp>
        <p:nvSpPr>
          <p:cNvPr id="15" name="TextBox 14"/>
          <p:cNvSpPr txBox="1"/>
          <p:nvPr/>
        </p:nvSpPr>
        <p:spPr>
          <a:xfrm>
            <a:off x="1052511" y="2556231"/>
            <a:ext cx="10058400" cy="276999"/>
          </a:xfrm>
          <a:prstGeom prst="rect">
            <a:avLst/>
          </a:prstGeom>
          <a:noFill/>
          <a:ln w="19050">
            <a:solidFill>
              <a:schemeClr val="accent6">
                <a:lumMod val="50000"/>
              </a:schemeClr>
            </a:solidFill>
          </a:ln>
        </p:spPr>
        <p:txBody>
          <a:bodyPr wrap="square" rtlCol="0">
            <a:spAutoFit/>
          </a:bodyPr>
          <a:lstStyle/>
          <a:p>
            <a:r>
              <a:rPr lang="en-CA" sz="1200" b="1" dirty="0">
                <a:solidFill>
                  <a:schemeClr val="accent6">
                    <a:lumMod val="50000"/>
                  </a:schemeClr>
                </a:solidFill>
              </a:rPr>
              <a:t>Language</a:t>
            </a:r>
            <a:r>
              <a:rPr lang="en-CA" sz="1200" dirty="0">
                <a:solidFill>
                  <a:schemeClr val="accent6">
                    <a:lumMod val="50000"/>
                  </a:schemeClr>
                </a:solidFill>
              </a:rPr>
              <a:t> </a:t>
            </a:r>
            <a:r>
              <a:rPr lang="en-CA" sz="1200" dirty="0"/>
              <a:t>– The translate button will display the research panel so you can enter the search text.  You can translate between 49 different languages.</a:t>
            </a:r>
          </a:p>
        </p:txBody>
      </p:sp>
      <p:sp>
        <p:nvSpPr>
          <p:cNvPr id="16" name="TextBox 15"/>
          <p:cNvSpPr txBox="1"/>
          <p:nvPr/>
        </p:nvSpPr>
        <p:spPr>
          <a:xfrm>
            <a:off x="1052511" y="2871843"/>
            <a:ext cx="10058400" cy="1569660"/>
          </a:xfrm>
          <a:prstGeom prst="rect">
            <a:avLst/>
          </a:prstGeom>
          <a:noFill/>
          <a:ln w="19050">
            <a:solidFill>
              <a:srgbClr val="002060"/>
            </a:solidFill>
          </a:ln>
        </p:spPr>
        <p:txBody>
          <a:bodyPr wrap="square" rtlCol="0">
            <a:spAutoFit/>
          </a:bodyPr>
          <a:lstStyle/>
          <a:p>
            <a:r>
              <a:rPr lang="en-CA" sz="1200" b="1" dirty="0">
                <a:solidFill>
                  <a:srgbClr val="002060"/>
                </a:solidFill>
              </a:rPr>
              <a:t>Comments</a:t>
            </a:r>
            <a:endParaRPr lang="en-CA" sz="1200" dirty="0">
              <a:solidFill>
                <a:srgbClr val="002060"/>
              </a:solidFill>
            </a:endParaRPr>
          </a:p>
          <a:p>
            <a:r>
              <a:rPr lang="en-CA" sz="1200" b="1" i="1" dirty="0"/>
              <a:t>Add a Comment</a:t>
            </a:r>
            <a:r>
              <a:rPr lang="en-CA" sz="1200" b="1" dirty="0"/>
              <a:t> </a:t>
            </a:r>
            <a:r>
              <a:rPr lang="en-CA" sz="1200" dirty="0"/>
              <a:t>- Add a post-it style note attached to a cell, but not in the cell contents.  It is represented by a small red triangle in the upper right corner of the cell.  Hover over it to see the comment.  When the cell is selected and a comment is attached, the </a:t>
            </a:r>
            <a:r>
              <a:rPr lang="en-CA" sz="1200" i="1" dirty="0"/>
              <a:t>Add a Comment</a:t>
            </a:r>
            <a:r>
              <a:rPr lang="en-CA" sz="1200" dirty="0"/>
              <a:t> button is changed to </a:t>
            </a:r>
            <a:r>
              <a:rPr lang="en-CA" sz="1200" i="1" dirty="0"/>
              <a:t>Edit a Comment</a:t>
            </a:r>
            <a:r>
              <a:rPr lang="en-CA" sz="1200" dirty="0"/>
              <a:t>.</a:t>
            </a:r>
          </a:p>
          <a:p>
            <a:r>
              <a:rPr lang="en-CA" sz="1200" b="1" i="1" dirty="0">
                <a:effectLst>
                  <a:glow>
                    <a:schemeClr val="bg1">
                      <a:lumMod val="85000"/>
                    </a:schemeClr>
                  </a:glow>
                </a:effectLst>
              </a:rPr>
              <a:t>Delete</a:t>
            </a:r>
            <a:r>
              <a:rPr lang="en-CA" sz="1200" i="1" dirty="0">
                <a:effectLst>
                  <a:glow>
                    <a:schemeClr val="bg1">
                      <a:lumMod val="85000"/>
                    </a:schemeClr>
                  </a:glow>
                </a:effectLst>
              </a:rPr>
              <a:t> – </a:t>
            </a:r>
            <a:r>
              <a:rPr lang="en-CA" sz="1200" dirty="0">
                <a:solidFill>
                  <a:srgbClr val="007033"/>
                </a:solidFill>
                <a:effectLst/>
              </a:rPr>
              <a:t>You can delete a comment attached to a cell by first selecting the cell, the clicking on </a:t>
            </a:r>
            <a:r>
              <a:rPr lang="en-CA" sz="1200" i="1" dirty="0">
                <a:solidFill>
                  <a:srgbClr val="007033"/>
                </a:solidFill>
                <a:effectLst/>
              </a:rPr>
              <a:t>Delete.</a:t>
            </a:r>
            <a:endParaRPr lang="en-CA" sz="1200" dirty="0">
              <a:solidFill>
                <a:srgbClr val="007033"/>
              </a:solidFill>
              <a:effectLst/>
            </a:endParaRPr>
          </a:p>
          <a:p>
            <a:r>
              <a:rPr lang="en-CA" sz="1200" b="1" i="1" dirty="0"/>
              <a:t>Previous </a:t>
            </a:r>
            <a:r>
              <a:rPr lang="en-CA" sz="1200" b="1" dirty="0"/>
              <a:t>and</a:t>
            </a:r>
            <a:r>
              <a:rPr lang="en-CA" sz="1200" b="1" i="1" dirty="0"/>
              <a:t> Next </a:t>
            </a:r>
            <a:r>
              <a:rPr lang="en-CA" sz="1200" i="1" dirty="0"/>
              <a:t>– </a:t>
            </a:r>
            <a:r>
              <a:rPr lang="en-CA" sz="1200" dirty="0"/>
              <a:t>Cycle through all the comments on the spreadsheet.</a:t>
            </a:r>
          </a:p>
          <a:p>
            <a:r>
              <a:rPr lang="en-CA" sz="1200" b="1" i="1" dirty="0">
                <a:effectLst>
                  <a:glow>
                    <a:schemeClr val="bg1">
                      <a:lumMod val="85000"/>
                    </a:schemeClr>
                  </a:glow>
                </a:effectLst>
              </a:rPr>
              <a:t>Show/Hide Comment </a:t>
            </a:r>
            <a:r>
              <a:rPr lang="en-CA" sz="1200" i="1" dirty="0">
                <a:effectLst>
                  <a:glow>
                    <a:schemeClr val="bg1">
                      <a:lumMod val="85000"/>
                    </a:schemeClr>
                  </a:glow>
                </a:effectLst>
              </a:rPr>
              <a:t>– </a:t>
            </a:r>
            <a:r>
              <a:rPr lang="en-CA" sz="1200" dirty="0">
                <a:solidFill>
                  <a:srgbClr val="007033"/>
                </a:solidFill>
                <a:effectLst/>
              </a:rPr>
              <a:t>Displays the comment attached to the selected cell.</a:t>
            </a:r>
            <a:endParaRPr lang="en-CA" sz="1200" i="1" dirty="0">
              <a:solidFill>
                <a:srgbClr val="007033"/>
              </a:solidFill>
              <a:effectLst/>
            </a:endParaRPr>
          </a:p>
          <a:p>
            <a:r>
              <a:rPr lang="en-CA" sz="1200" b="1" i="1" dirty="0"/>
              <a:t>Show All Comments </a:t>
            </a:r>
            <a:r>
              <a:rPr lang="en-CA" sz="1200" i="1" dirty="0"/>
              <a:t>– </a:t>
            </a:r>
            <a:r>
              <a:rPr lang="en-CA" sz="1200" dirty="0"/>
              <a:t>Display all the comments on the selected spreadsheet.</a:t>
            </a:r>
            <a:endParaRPr lang="en-CA" sz="1200" i="1" dirty="0"/>
          </a:p>
          <a:p>
            <a:r>
              <a:rPr lang="en-CA" sz="1200" b="1" i="1" dirty="0">
                <a:effectLst>
                  <a:glow>
                    <a:schemeClr val="bg1">
                      <a:lumMod val="85000"/>
                    </a:schemeClr>
                  </a:glow>
                </a:effectLst>
              </a:rPr>
              <a:t>Show Ink </a:t>
            </a:r>
            <a:r>
              <a:rPr lang="en-CA" sz="1200" i="1" dirty="0">
                <a:effectLst>
                  <a:glow>
                    <a:schemeClr val="bg1">
                      <a:lumMod val="85000"/>
                    </a:schemeClr>
                  </a:glow>
                </a:effectLst>
              </a:rPr>
              <a:t>- </a:t>
            </a:r>
            <a:r>
              <a:rPr lang="en-CA" sz="1200" dirty="0">
                <a:effectLst>
                  <a:glow>
                    <a:schemeClr val="bg1">
                      <a:lumMod val="85000"/>
                    </a:schemeClr>
                  </a:glow>
                </a:effectLst>
              </a:rPr>
              <a:t> </a:t>
            </a:r>
            <a:r>
              <a:rPr lang="en-CA" sz="1200" dirty="0">
                <a:solidFill>
                  <a:srgbClr val="007033"/>
                </a:solidFill>
                <a:effectLst/>
              </a:rPr>
              <a:t>Shows or hides the small red triangular mark which indicates a comment is attached to a cell.</a:t>
            </a:r>
          </a:p>
        </p:txBody>
      </p:sp>
      <p:sp>
        <p:nvSpPr>
          <p:cNvPr id="17" name="TextBox 16"/>
          <p:cNvSpPr txBox="1"/>
          <p:nvPr/>
        </p:nvSpPr>
        <p:spPr>
          <a:xfrm>
            <a:off x="1052511" y="4480116"/>
            <a:ext cx="10058400" cy="1938992"/>
          </a:xfrm>
          <a:prstGeom prst="rect">
            <a:avLst/>
          </a:prstGeom>
          <a:noFill/>
          <a:ln w="19050">
            <a:solidFill>
              <a:srgbClr val="7030A0"/>
            </a:solidFill>
          </a:ln>
        </p:spPr>
        <p:txBody>
          <a:bodyPr wrap="square" rtlCol="0">
            <a:spAutoFit/>
          </a:bodyPr>
          <a:lstStyle/>
          <a:p>
            <a:r>
              <a:rPr lang="en-CA" sz="1200" b="1" dirty="0">
                <a:solidFill>
                  <a:srgbClr val="7030A0"/>
                </a:solidFill>
              </a:rPr>
              <a:t>Changes</a:t>
            </a:r>
            <a:endParaRPr lang="en-CA" sz="1200" dirty="0">
              <a:solidFill>
                <a:srgbClr val="7030A0"/>
              </a:solidFill>
            </a:endParaRPr>
          </a:p>
          <a:p>
            <a:r>
              <a:rPr lang="en-CA" sz="1200" b="1" i="1" dirty="0"/>
              <a:t>Protect Sheet </a:t>
            </a:r>
            <a:r>
              <a:rPr lang="en-CA" sz="1200" i="1" dirty="0"/>
              <a:t>–</a:t>
            </a:r>
            <a:r>
              <a:rPr lang="en-CA" sz="1200" dirty="0"/>
              <a:t> Select ranges of cells to lock and some to leave unlocked and then password protect the spreadsheet.</a:t>
            </a:r>
          </a:p>
          <a:p>
            <a:r>
              <a:rPr lang="en-CA" sz="1200" b="1" i="1" dirty="0">
                <a:effectLst>
                  <a:glow>
                    <a:schemeClr val="bg1">
                      <a:lumMod val="85000"/>
                    </a:schemeClr>
                  </a:glow>
                </a:effectLst>
              </a:rPr>
              <a:t>Protect Workbook</a:t>
            </a:r>
            <a:r>
              <a:rPr lang="en-CA" sz="1200" i="1" dirty="0">
                <a:effectLst>
                  <a:glow>
                    <a:schemeClr val="bg1">
                      <a:lumMod val="85000"/>
                    </a:schemeClr>
                  </a:glow>
                </a:effectLst>
              </a:rPr>
              <a:t> –</a:t>
            </a:r>
            <a:r>
              <a:rPr lang="en-CA" sz="1200" dirty="0">
                <a:effectLst>
                  <a:glow>
                    <a:schemeClr val="bg1">
                      <a:lumMod val="85000"/>
                    </a:schemeClr>
                  </a:glow>
                </a:effectLst>
              </a:rPr>
              <a:t> </a:t>
            </a:r>
            <a:r>
              <a:rPr lang="en-CA" sz="1200" dirty="0">
                <a:solidFill>
                  <a:srgbClr val="007033"/>
                </a:solidFill>
                <a:effectLst/>
              </a:rPr>
              <a:t>Prevent structural changes to your workbook, such as moving, adding or deleting spreadsheets by applying a password to the workbook.</a:t>
            </a:r>
          </a:p>
          <a:p>
            <a:r>
              <a:rPr lang="en-CA" sz="1200" b="1" i="1" dirty="0"/>
              <a:t>Share Workbook </a:t>
            </a:r>
            <a:r>
              <a:rPr lang="en-CA" sz="1200" i="1" dirty="0"/>
              <a:t>– Options </a:t>
            </a:r>
            <a:r>
              <a:rPr lang="en-CA" sz="1200" dirty="0"/>
              <a:t>which apply to </a:t>
            </a:r>
            <a:r>
              <a:rPr lang="en-CA" sz="1200" i="1" dirty="0"/>
              <a:t>s</a:t>
            </a:r>
            <a:r>
              <a:rPr lang="en-CA" sz="1200" dirty="0"/>
              <a:t>haring your workbook with others, such as enable tracking changes.</a:t>
            </a:r>
          </a:p>
          <a:p>
            <a:r>
              <a:rPr lang="en-CA" sz="1200" b="1" i="1" dirty="0">
                <a:effectLst>
                  <a:glow>
                    <a:schemeClr val="bg1">
                      <a:lumMod val="85000"/>
                    </a:schemeClr>
                  </a:glow>
                </a:effectLst>
              </a:rPr>
              <a:t>Protect Shared Workbook </a:t>
            </a:r>
            <a:r>
              <a:rPr lang="en-CA" sz="1200" i="1" dirty="0">
                <a:effectLst>
                  <a:glow>
                    <a:schemeClr val="bg1">
                      <a:lumMod val="85000"/>
                    </a:schemeClr>
                  </a:glow>
                </a:effectLst>
              </a:rPr>
              <a:t>– </a:t>
            </a:r>
            <a:r>
              <a:rPr lang="en-CA" sz="1200" dirty="0">
                <a:solidFill>
                  <a:srgbClr val="007033"/>
                </a:solidFill>
                <a:effectLst/>
              </a:rPr>
              <a:t>Apply a password to the workbook.</a:t>
            </a:r>
          </a:p>
          <a:p>
            <a:r>
              <a:rPr lang="en-CA" sz="1200" b="1" i="1" dirty="0"/>
              <a:t>Allow Users to Edit Ranges </a:t>
            </a:r>
            <a:r>
              <a:rPr lang="en-CA" sz="1200" i="1" dirty="0"/>
              <a:t>– </a:t>
            </a:r>
            <a:r>
              <a:rPr lang="en-CA" sz="1200" dirty="0"/>
              <a:t>When selected a dialog box appears in which you can add cell ranges and allow selected users permissions to read-only or edit that range.  If your computer is part of a domain, the you can select the from the domain users.  If your computer is stand alone, then you can add from used accounts on the local computer only.</a:t>
            </a:r>
          </a:p>
          <a:p>
            <a:r>
              <a:rPr lang="en-CA" sz="1200" b="1" i="1" dirty="0">
                <a:effectLst>
                  <a:glow>
                    <a:schemeClr val="bg1">
                      <a:lumMod val="85000"/>
                    </a:schemeClr>
                  </a:glow>
                </a:effectLst>
              </a:rPr>
              <a:t>Track Changes </a:t>
            </a:r>
            <a:r>
              <a:rPr lang="en-CA" sz="1200" i="1" dirty="0">
                <a:effectLst>
                  <a:glow>
                    <a:schemeClr val="bg1">
                      <a:lumMod val="85000"/>
                    </a:schemeClr>
                  </a:glow>
                </a:effectLst>
              </a:rPr>
              <a:t>– </a:t>
            </a:r>
            <a:r>
              <a:rPr lang="en-CA" sz="1200" dirty="0">
                <a:solidFill>
                  <a:srgbClr val="007033"/>
                </a:solidFill>
                <a:effectLst/>
              </a:rPr>
              <a:t>Keep track of all the changes to the document.  When a workbook is sent to others for review, this option keeps track of any changes they make by highlighting the changes.</a:t>
            </a:r>
          </a:p>
        </p:txBody>
      </p:sp>
    </p:spTree>
    <p:extLst>
      <p:ext uri="{BB962C8B-B14F-4D97-AF65-F5344CB8AC3E}">
        <p14:creationId xmlns:p14="http://schemas.microsoft.com/office/powerpoint/2010/main" val="327913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4" grpId="0" animBg="1"/>
      <p:bldP spid="15" grpId="0" animBg="1"/>
      <p:bldP spid="16" grpId="0" animBg="1"/>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177" y="857175"/>
            <a:ext cx="9097645" cy="1066949"/>
          </a:xfrm>
          <a:prstGeom prst="rect">
            <a:avLst/>
          </a:prstGeom>
        </p:spPr>
      </p:pic>
      <p:sp>
        <p:nvSpPr>
          <p:cNvPr id="5" name="TextBox 4"/>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Ribbon – View</a:t>
            </a:r>
          </a:p>
        </p:txBody>
      </p:sp>
      <p:sp>
        <p:nvSpPr>
          <p:cNvPr id="7" name="Rectangle 6"/>
          <p:cNvSpPr/>
          <p:nvPr/>
        </p:nvSpPr>
        <p:spPr>
          <a:xfrm>
            <a:off x="2181225" y="1743074"/>
            <a:ext cx="895350" cy="1731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4248150" y="1752599"/>
            <a:ext cx="514350" cy="159223"/>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5795962" y="1752599"/>
            <a:ext cx="461963" cy="157778"/>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p:nvSpPr>
        <p:spPr>
          <a:xfrm>
            <a:off x="8031955" y="1733551"/>
            <a:ext cx="571500" cy="17682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9948862" y="1743075"/>
            <a:ext cx="466723" cy="1673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1062036" y="2004140"/>
            <a:ext cx="10058400" cy="1384995"/>
          </a:xfrm>
          <a:prstGeom prst="rect">
            <a:avLst/>
          </a:prstGeom>
          <a:noFill/>
          <a:ln w="19050">
            <a:solidFill>
              <a:schemeClr val="tx1"/>
            </a:solidFill>
          </a:ln>
          <a:effectLst/>
        </p:spPr>
        <p:txBody>
          <a:bodyPr wrap="square" rtlCol="0">
            <a:spAutoFit/>
          </a:bodyPr>
          <a:lstStyle/>
          <a:p>
            <a:r>
              <a:rPr lang="en-CA" sz="1200" b="1" dirty="0"/>
              <a:t>Workbook Views</a:t>
            </a:r>
            <a:r>
              <a:rPr lang="en-CA" sz="1200" dirty="0"/>
              <a:t> </a:t>
            </a:r>
          </a:p>
          <a:p>
            <a:r>
              <a:rPr lang="en-CA" sz="1200" b="1" i="1" dirty="0"/>
              <a:t>Normal View </a:t>
            </a:r>
            <a:r>
              <a:rPr lang="en-CA" sz="1200" dirty="0"/>
              <a:t>– This is the regular way to view the workbook.</a:t>
            </a:r>
          </a:p>
          <a:p>
            <a:r>
              <a:rPr lang="en-CA" sz="1200" b="1" i="1" dirty="0">
                <a:effectLst>
                  <a:glow>
                    <a:schemeClr val="bg1">
                      <a:lumMod val="85000"/>
                    </a:schemeClr>
                  </a:glow>
                </a:effectLst>
              </a:rPr>
              <a:t>Page Break Preview </a:t>
            </a:r>
            <a:r>
              <a:rPr lang="en-CA" sz="1200" dirty="0">
                <a:effectLst>
                  <a:glow>
                    <a:schemeClr val="bg1">
                      <a:lumMod val="85000"/>
                    </a:schemeClr>
                  </a:glow>
                </a:effectLst>
              </a:rPr>
              <a:t>– </a:t>
            </a:r>
            <a:r>
              <a:rPr lang="en-CA" sz="1200" dirty="0">
                <a:solidFill>
                  <a:srgbClr val="007033"/>
                </a:solidFill>
                <a:effectLst/>
              </a:rPr>
              <a:t>When selected this will divide your spreadsheet into printable pages based upon the paper </a:t>
            </a:r>
            <a:r>
              <a:rPr lang="en-CA" sz="1200" i="1" dirty="0">
                <a:solidFill>
                  <a:srgbClr val="007033"/>
                </a:solidFill>
                <a:effectLst/>
              </a:rPr>
              <a:t>size</a:t>
            </a:r>
            <a:r>
              <a:rPr lang="en-CA" sz="1200" dirty="0">
                <a:solidFill>
                  <a:srgbClr val="007033"/>
                </a:solidFill>
                <a:effectLst/>
              </a:rPr>
              <a:t> type setting fount on the Page Layout tab, Page Setup group, Size setting. After clicking on this command the spreadsheet visually show how the data is divided and how the pages will be printed.  And when you break out of this view by clicking on the </a:t>
            </a:r>
            <a:r>
              <a:rPr lang="en-CA" sz="1200" i="1" dirty="0">
                <a:solidFill>
                  <a:srgbClr val="007033"/>
                </a:solidFill>
                <a:effectLst/>
              </a:rPr>
              <a:t>Normal</a:t>
            </a:r>
            <a:r>
              <a:rPr lang="en-CA" sz="1200" dirty="0">
                <a:solidFill>
                  <a:srgbClr val="007033"/>
                </a:solidFill>
                <a:effectLst/>
              </a:rPr>
              <a:t> button dotted lines showing where the pages are separated will remain on the spreadsheet.</a:t>
            </a:r>
          </a:p>
          <a:p>
            <a:r>
              <a:rPr lang="en-CA" sz="1200" b="1" i="1" dirty="0"/>
              <a:t>Page Layout</a:t>
            </a:r>
            <a:r>
              <a:rPr lang="en-CA" sz="1200" i="1" dirty="0"/>
              <a:t> – </a:t>
            </a:r>
            <a:r>
              <a:rPr lang="en-CA" sz="1200" dirty="0"/>
              <a:t>Will display the pages similar to the </a:t>
            </a:r>
            <a:r>
              <a:rPr lang="en-CA" sz="1200" i="1" dirty="0"/>
              <a:t>Page Break Preview</a:t>
            </a:r>
            <a:r>
              <a:rPr lang="en-CA" sz="1200" dirty="0"/>
              <a:t> mode but more like sheets of paper with the data shown full size.</a:t>
            </a:r>
          </a:p>
          <a:p>
            <a:r>
              <a:rPr lang="en-CA" sz="1200" b="1" i="1" dirty="0">
                <a:effectLst>
                  <a:glow>
                    <a:schemeClr val="bg1">
                      <a:lumMod val="85000"/>
                    </a:schemeClr>
                  </a:glow>
                </a:effectLst>
              </a:rPr>
              <a:t>Custom Views </a:t>
            </a:r>
            <a:r>
              <a:rPr lang="en-CA" sz="1200" dirty="0">
                <a:solidFill>
                  <a:schemeClr val="accent1">
                    <a:lumMod val="50000"/>
                  </a:schemeClr>
                </a:solidFill>
                <a:effectLst>
                  <a:glow>
                    <a:schemeClr val="bg1">
                      <a:lumMod val="85000"/>
                    </a:schemeClr>
                  </a:glow>
                </a:effectLst>
              </a:rPr>
              <a:t>– </a:t>
            </a:r>
            <a:r>
              <a:rPr lang="en-CA" sz="1200" dirty="0">
                <a:solidFill>
                  <a:srgbClr val="007033"/>
                </a:solidFill>
                <a:effectLst/>
              </a:rPr>
              <a:t>Custom views allows you to select specific cells to highlight for specific views. Apply a label or name to each view.</a:t>
            </a:r>
          </a:p>
        </p:txBody>
      </p:sp>
      <p:sp>
        <p:nvSpPr>
          <p:cNvPr id="15" name="TextBox 14"/>
          <p:cNvSpPr txBox="1"/>
          <p:nvPr/>
        </p:nvSpPr>
        <p:spPr>
          <a:xfrm>
            <a:off x="1062036" y="3455213"/>
            <a:ext cx="10058400" cy="1200329"/>
          </a:xfrm>
          <a:prstGeom prst="rect">
            <a:avLst/>
          </a:prstGeom>
          <a:noFill/>
          <a:ln w="19050">
            <a:solidFill>
              <a:schemeClr val="accent6">
                <a:lumMod val="50000"/>
              </a:schemeClr>
            </a:solidFill>
          </a:ln>
        </p:spPr>
        <p:txBody>
          <a:bodyPr wrap="square" rtlCol="0">
            <a:spAutoFit/>
          </a:bodyPr>
          <a:lstStyle/>
          <a:p>
            <a:r>
              <a:rPr lang="en-CA" sz="1200" b="1" dirty="0">
                <a:solidFill>
                  <a:schemeClr val="accent6">
                    <a:lumMod val="50000"/>
                  </a:schemeClr>
                </a:solidFill>
              </a:rPr>
              <a:t>Show</a:t>
            </a:r>
          </a:p>
          <a:p>
            <a:r>
              <a:rPr lang="en-CA" sz="1200" b="1" i="1" dirty="0"/>
              <a:t>Ruler</a:t>
            </a:r>
            <a:r>
              <a:rPr lang="en-CA" sz="1200" dirty="0"/>
              <a:t> – You can show or hide the horizontal ruler at the top of the spreadsheet.  Appears in </a:t>
            </a:r>
            <a:r>
              <a:rPr lang="en-CA" sz="1200" i="1" dirty="0"/>
              <a:t>Page Layout</a:t>
            </a:r>
            <a:r>
              <a:rPr lang="en-CA" sz="1200" dirty="0"/>
              <a:t> mode.</a:t>
            </a:r>
          </a:p>
          <a:p>
            <a:r>
              <a:rPr lang="en-CA" sz="1200" b="1" i="1" dirty="0">
                <a:effectLst>
                  <a:glow>
                    <a:schemeClr val="bg1">
                      <a:lumMod val="85000"/>
                    </a:schemeClr>
                  </a:glow>
                </a:effectLst>
              </a:rPr>
              <a:t>Gridlines</a:t>
            </a:r>
            <a:r>
              <a:rPr lang="en-CA" sz="1200" dirty="0">
                <a:effectLst>
                  <a:glow>
                    <a:schemeClr val="bg1">
                      <a:lumMod val="85000"/>
                    </a:schemeClr>
                  </a:glow>
                </a:effectLst>
              </a:rPr>
              <a:t> – </a:t>
            </a:r>
            <a:r>
              <a:rPr lang="en-CA" sz="1200" dirty="0">
                <a:solidFill>
                  <a:srgbClr val="007033"/>
                </a:solidFill>
                <a:effectLst/>
              </a:rPr>
              <a:t>Show or hide the lines between the cells on the screen.  To hide the grid lines on paper is another setting found on the Page Layout Tab, Sheet Options, Gridlines Print check box.</a:t>
            </a:r>
          </a:p>
          <a:p>
            <a:r>
              <a:rPr lang="en-CA" sz="1200" b="1" i="1" dirty="0"/>
              <a:t>Formula Bar</a:t>
            </a:r>
            <a:r>
              <a:rPr lang="en-CA" sz="1200" b="1" dirty="0"/>
              <a:t> </a:t>
            </a:r>
            <a:r>
              <a:rPr lang="en-CA" sz="1200" dirty="0"/>
              <a:t>– Shows or hides the formula bar.</a:t>
            </a:r>
          </a:p>
          <a:p>
            <a:r>
              <a:rPr lang="en-CA" sz="1200" b="1" i="1" dirty="0">
                <a:effectLst>
                  <a:glow>
                    <a:schemeClr val="bg1">
                      <a:lumMod val="85000"/>
                    </a:schemeClr>
                  </a:glow>
                </a:effectLst>
              </a:rPr>
              <a:t>Heading</a:t>
            </a:r>
            <a:r>
              <a:rPr lang="en-CA" sz="1200" dirty="0">
                <a:effectLst>
                  <a:glow>
                    <a:schemeClr val="bg1">
                      <a:lumMod val="85000"/>
                    </a:schemeClr>
                  </a:glow>
                </a:effectLst>
              </a:rPr>
              <a:t> – </a:t>
            </a:r>
            <a:r>
              <a:rPr lang="en-CA" sz="1200" dirty="0">
                <a:solidFill>
                  <a:srgbClr val="007033"/>
                </a:solidFill>
                <a:effectLst/>
              </a:rPr>
              <a:t>This shows or hides the A, B, C column headings and the 1, 2, 3 row headings.</a:t>
            </a:r>
          </a:p>
        </p:txBody>
      </p:sp>
      <p:sp>
        <p:nvSpPr>
          <p:cNvPr id="16" name="TextBox 15"/>
          <p:cNvSpPr txBox="1"/>
          <p:nvPr/>
        </p:nvSpPr>
        <p:spPr>
          <a:xfrm>
            <a:off x="1062036" y="4719133"/>
            <a:ext cx="10058400" cy="276999"/>
          </a:xfrm>
          <a:prstGeom prst="rect">
            <a:avLst/>
          </a:prstGeom>
          <a:noFill/>
          <a:ln w="19050">
            <a:solidFill>
              <a:srgbClr val="002060"/>
            </a:solidFill>
          </a:ln>
        </p:spPr>
        <p:txBody>
          <a:bodyPr wrap="square" rtlCol="0">
            <a:spAutoFit/>
          </a:bodyPr>
          <a:lstStyle/>
          <a:p>
            <a:r>
              <a:rPr lang="en-CA" sz="1200" b="1" dirty="0">
                <a:solidFill>
                  <a:srgbClr val="002060"/>
                </a:solidFill>
              </a:rPr>
              <a:t>Zoom</a:t>
            </a:r>
            <a:r>
              <a:rPr lang="en-CA" sz="1200" dirty="0">
                <a:solidFill>
                  <a:srgbClr val="002060"/>
                </a:solidFill>
              </a:rPr>
              <a:t> </a:t>
            </a:r>
            <a:r>
              <a:rPr lang="en-CA" sz="1200" dirty="0"/>
              <a:t>– Zoom in and out by percentage or zoom to a selected area of cells.</a:t>
            </a:r>
          </a:p>
        </p:txBody>
      </p:sp>
      <p:sp>
        <p:nvSpPr>
          <p:cNvPr id="17" name="TextBox 16"/>
          <p:cNvSpPr txBox="1"/>
          <p:nvPr/>
        </p:nvSpPr>
        <p:spPr>
          <a:xfrm>
            <a:off x="1062036" y="5059723"/>
            <a:ext cx="10058400" cy="1384995"/>
          </a:xfrm>
          <a:prstGeom prst="rect">
            <a:avLst/>
          </a:prstGeom>
          <a:noFill/>
          <a:ln w="19050">
            <a:solidFill>
              <a:srgbClr val="7030A0"/>
            </a:solidFill>
          </a:ln>
        </p:spPr>
        <p:txBody>
          <a:bodyPr wrap="square" rtlCol="0">
            <a:spAutoFit/>
          </a:bodyPr>
          <a:lstStyle/>
          <a:p>
            <a:r>
              <a:rPr lang="en-CA" sz="1200" b="1" dirty="0">
                <a:solidFill>
                  <a:srgbClr val="7030A0"/>
                </a:solidFill>
              </a:rPr>
              <a:t>Window</a:t>
            </a:r>
          </a:p>
          <a:p>
            <a:r>
              <a:rPr lang="en-CA" sz="1200" b="1" i="1" dirty="0"/>
              <a:t>New Window </a:t>
            </a:r>
            <a:r>
              <a:rPr lang="en-CA" sz="1200" dirty="0"/>
              <a:t>– Opens another window on the current workbook</a:t>
            </a:r>
          </a:p>
          <a:p>
            <a:r>
              <a:rPr lang="en-CA" sz="1200" b="1" i="1" dirty="0">
                <a:effectLst>
                  <a:glow>
                    <a:schemeClr val="bg1">
                      <a:lumMod val="85000"/>
                    </a:schemeClr>
                  </a:glow>
                </a:effectLst>
              </a:rPr>
              <a:t>Arrange All</a:t>
            </a:r>
            <a:r>
              <a:rPr lang="en-CA" sz="1200" dirty="0">
                <a:effectLst>
                  <a:glow>
                    <a:schemeClr val="bg1">
                      <a:lumMod val="85000"/>
                    </a:schemeClr>
                  </a:glow>
                </a:effectLst>
              </a:rPr>
              <a:t> – </a:t>
            </a:r>
            <a:r>
              <a:rPr lang="en-CA" sz="1200" dirty="0">
                <a:solidFill>
                  <a:srgbClr val="007033"/>
                </a:solidFill>
                <a:effectLst/>
              </a:rPr>
              <a:t>By Tiles, Horizontal, Vertical, Cascade</a:t>
            </a:r>
          </a:p>
          <a:p>
            <a:r>
              <a:rPr lang="en-CA" sz="1200" b="1" i="1" dirty="0"/>
              <a:t>Freeze Panes </a:t>
            </a:r>
            <a:r>
              <a:rPr lang="en-CA" sz="1200" dirty="0"/>
              <a:t>– Freezes the cells left of the selected cell and above the selected cell allowing for only the remaining cells to scroll vertically and horizontally.  You can freeze the top row and first column in this fashion as well, the purpose is assuming the first column and row are headers.</a:t>
            </a:r>
          </a:p>
          <a:p>
            <a:r>
              <a:rPr lang="en-CA" sz="1200" b="1" i="1" dirty="0">
                <a:effectLst>
                  <a:glow>
                    <a:schemeClr val="bg1">
                      <a:lumMod val="85000"/>
                    </a:schemeClr>
                  </a:glow>
                </a:effectLst>
              </a:rPr>
              <a:t>Split</a:t>
            </a:r>
            <a:r>
              <a:rPr lang="en-CA" sz="1200" dirty="0">
                <a:effectLst>
                  <a:glow>
                    <a:schemeClr val="bg1">
                      <a:lumMod val="85000"/>
                    </a:schemeClr>
                  </a:glow>
                </a:effectLst>
              </a:rPr>
              <a:t> – </a:t>
            </a:r>
            <a:r>
              <a:rPr lang="en-CA" sz="1200" dirty="0">
                <a:solidFill>
                  <a:srgbClr val="007033"/>
                </a:solidFill>
                <a:effectLst/>
              </a:rPr>
              <a:t>You can split the window into four panes all scrolling independent of each other.</a:t>
            </a:r>
          </a:p>
          <a:p>
            <a:r>
              <a:rPr lang="en-CA" sz="1200" b="1" i="1" dirty="0"/>
              <a:t>Hide</a:t>
            </a:r>
            <a:r>
              <a:rPr lang="en-CA" sz="1200" i="1" dirty="0"/>
              <a:t> –</a:t>
            </a:r>
            <a:r>
              <a:rPr lang="en-CA" sz="1200" dirty="0"/>
              <a:t>Hide and unhide spreadsheets.</a:t>
            </a:r>
            <a:endParaRPr lang="en-CA" sz="1200" i="1" dirty="0"/>
          </a:p>
        </p:txBody>
      </p:sp>
      <p:sp>
        <p:nvSpPr>
          <p:cNvPr id="18" name="TextBox 17"/>
          <p:cNvSpPr txBox="1"/>
          <p:nvPr/>
        </p:nvSpPr>
        <p:spPr>
          <a:xfrm>
            <a:off x="1062036" y="6477450"/>
            <a:ext cx="10058400" cy="276999"/>
          </a:xfrm>
          <a:prstGeom prst="rect">
            <a:avLst/>
          </a:prstGeom>
          <a:noFill/>
          <a:ln w="19050">
            <a:solidFill>
              <a:schemeClr val="accent2"/>
            </a:solidFill>
          </a:ln>
        </p:spPr>
        <p:txBody>
          <a:bodyPr wrap="square" rtlCol="0">
            <a:spAutoFit/>
          </a:bodyPr>
          <a:lstStyle/>
          <a:p>
            <a:r>
              <a:rPr lang="en-CA" sz="1200" dirty="0">
                <a:solidFill>
                  <a:schemeClr val="accent2"/>
                </a:solidFill>
              </a:rPr>
              <a:t>Macros</a:t>
            </a:r>
            <a:r>
              <a:rPr lang="en-CA" sz="1200" dirty="0"/>
              <a:t> – You can record, view and play macros using this command. </a:t>
            </a:r>
          </a:p>
        </p:txBody>
      </p:sp>
    </p:spTree>
    <p:extLst>
      <p:ext uri="{BB962C8B-B14F-4D97-AF65-F5344CB8AC3E}">
        <p14:creationId xmlns:p14="http://schemas.microsoft.com/office/powerpoint/2010/main" val="364806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4" grpId="0" animBg="1"/>
      <p:bldP spid="15" grpId="0" animBg="1"/>
      <p:bldP spid="16" grpId="0" animBg="1"/>
      <p:bldP spid="17" grpId="0" animBg="1"/>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2111" y="5403500"/>
            <a:ext cx="9097645" cy="1324160"/>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3060" y="3582181"/>
            <a:ext cx="9107171" cy="1314633"/>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3061" y="1765892"/>
            <a:ext cx="9097645" cy="1324160"/>
          </a:xfrm>
          <a:prstGeom prst="rect">
            <a:avLst/>
          </a:prstGeom>
        </p:spPr>
      </p:pic>
      <p:sp>
        <p:nvSpPr>
          <p:cNvPr id="5" name="TextBox 4"/>
          <p:cNvSpPr txBox="1"/>
          <p:nvPr/>
        </p:nvSpPr>
        <p:spPr>
          <a:xfrm>
            <a:off x="3949831" y="68025"/>
            <a:ext cx="7748833" cy="1169551"/>
          </a:xfrm>
          <a:prstGeom prst="rect">
            <a:avLst/>
          </a:prstGeom>
          <a:solidFill>
            <a:schemeClr val="accent1">
              <a:alpha val="40000"/>
            </a:schemeClr>
          </a:solidFill>
          <a:effectLst>
            <a:softEdge rad="63500"/>
          </a:effectLst>
        </p:spPr>
        <p:txBody>
          <a:bodyPr wrap="square" rtlCol="0">
            <a:spAutoFit/>
          </a:bodyPr>
          <a:lstStyle/>
          <a:p>
            <a:r>
              <a:rPr lang="en-CA" sz="1400" b="1" i="1" dirty="0"/>
              <a:t>Contextual </a:t>
            </a:r>
            <a:r>
              <a:rPr lang="en-CA" sz="1400" dirty="0"/>
              <a:t>ribbons are special types of ribbons that appear only when a particular object is selected, such as a chart or a shape.</a:t>
            </a:r>
          </a:p>
          <a:p>
            <a:endParaRPr lang="en-CA" sz="1400" dirty="0"/>
          </a:p>
          <a:p>
            <a:r>
              <a:rPr lang="en-CA" sz="1400" dirty="0"/>
              <a:t>These </a:t>
            </a:r>
            <a:r>
              <a:rPr lang="en-CA" sz="1400" b="1" i="1" dirty="0"/>
              <a:t>Contextual Ribbons</a:t>
            </a:r>
            <a:r>
              <a:rPr lang="en-CA" sz="1400" dirty="0"/>
              <a:t> or </a:t>
            </a:r>
            <a:r>
              <a:rPr lang="en-CA" sz="1400" b="1" i="1" dirty="0"/>
              <a:t>Contextual Tabs</a:t>
            </a:r>
            <a:r>
              <a:rPr lang="en-CA" sz="1400" dirty="0"/>
              <a:t> contain commands specific to whatever object you are currently working on.</a:t>
            </a:r>
          </a:p>
        </p:txBody>
      </p:sp>
      <p:sp>
        <p:nvSpPr>
          <p:cNvPr id="6" name="TextBox 5"/>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Contextual Ribbons</a:t>
            </a:r>
          </a:p>
        </p:txBody>
      </p:sp>
      <p:sp>
        <p:nvSpPr>
          <p:cNvPr id="7" name="Rectangular Callout 6"/>
          <p:cNvSpPr/>
          <p:nvPr/>
        </p:nvSpPr>
        <p:spPr>
          <a:xfrm>
            <a:off x="527901" y="760522"/>
            <a:ext cx="2889972" cy="606365"/>
          </a:xfrm>
          <a:prstGeom prst="wedgeRectCallout">
            <a:avLst>
              <a:gd name="adj1" fmla="val 31058"/>
              <a:gd name="adj2" fmla="val 76125"/>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Below are a few of the many available </a:t>
            </a:r>
            <a:r>
              <a:rPr lang="en-CA" sz="1400" b="1" i="1" dirty="0">
                <a:solidFill>
                  <a:schemeClr val="tx1"/>
                </a:solidFill>
              </a:rPr>
              <a:t>Contextual</a:t>
            </a:r>
            <a:r>
              <a:rPr lang="en-CA" sz="1400" dirty="0">
                <a:solidFill>
                  <a:schemeClr val="tx1"/>
                </a:solidFill>
              </a:rPr>
              <a:t> ribbons.  </a:t>
            </a:r>
          </a:p>
        </p:txBody>
      </p:sp>
      <p:grpSp>
        <p:nvGrpSpPr>
          <p:cNvPr id="4" name="Group 3"/>
          <p:cNvGrpSpPr/>
          <p:nvPr/>
        </p:nvGrpSpPr>
        <p:grpSpPr>
          <a:xfrm>
            <a:off x="256482" y="1811004"/>
            <a:ext cx="2676579" cy="1202071"/>
            <a:chOff x="266007" y="1544304"/>
            <a:chExt cx="2926080" cy="1202071"/>
          </a:xfrm>
        </p:grpSpPr>
        <p:sp>
          <p:nvSpPr>
            <p:cNvPr id="2" name="Pentagon 1"/>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266007" y="2007554"/>
              <a:ext cx="2926080" cy="307777"/>
            </a:xfrm>
            <a:prstGeom prst="rect">
              <a:avLst/>
            </a:prstGeom>
            <a:noFill/>
          </p:spPr>
          <p:txBody>
            <a:bodyPr wrap="square" rtlCol="0">
              <a:spAutoFit/>
            </a:bodyPr>
            <a:lstStyle/>
            <a:p>
              <a:r>
                <a:rPr lang="en-CA" sz="1400" dirty="0"/>
                <a:t>Chart design tools</a:t>
              </a:r>
            </a:p>
          </p:txBody>
        </p:sp>
      </p:grpSp>
      <p:grpSp>
        <p:nvGrpSpPr>
          <p:cNvPr id="12" name="Group 11"/>
          <p:cNvGrpSpPr/>
          <p:nvPr/>
        </p:nvGrpSpPr>
        <p:grpSpPr>
          <a:xfrm>
            <a:off x="256482" y="3647692"/>
            <a:ext cx="2676578" cy="1202071"/>
            <a:chOff x="266007" y="1544304"/>
            <a:chExt cx="2926080" cy="1202071"/>
          </a:xfrm>
        </p:grpSpPr>
        <p:sp>
          <p:nvSpPr>
            <p:cNvPr id="13" name="Pentagon 12"/>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66007" y="1968416"/>
              <a:ext cx="2926080" cy="307777"/>
            </a:xfrm>
            <a:prstGeom prst="rect">
              <a:avLst/>
            </a:prstGeom>
            <a:noFill/>
          </p:spPr>
          <p:txBody>
            <a:bodyPr wrap="square" rtlCol="0">
              <a:spAutoFit/>
            </a:bodyPr>
            <a:lstStyle/>
            <a:p>
              <a:r>
                <a:rPr lang="en-CA" sz="1400" dirty="0"/>
                <a:t>Chart layout tools</a:t>
              </a:r>
            </a:p>
          </p:txBody>
        </p:sp>
      </p:grpSp>
      <p:grpSp>
        <p:nvGrpSpPr>
          <p:cNvPr id="15" name="Group 14"/>
          <p:cNvGrpSpPr/>
          <p:nvPr/>
        </p:nvGrpSpPr>
        <p:grpSpPr>
          <a:xfrm>
            <a:off x="256482" y="5421859"/>
            <a:ext cx="2695629" cy="1202071"/>
            <a:chOff x="266007" y="1544304"/>
            <a:chExt cx="2926080" cy="1202071"/>
          </a:xfrm>
        </p:grpSpPr>
        <p:sp>
          <p:nvSpPr>
            <p:cNvPr id="16" name="Pentagon 15"/>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66007" y="1968416"/>
              <a:ext cx="2926080" cy="307777"/>
            </a:xfrm>
            <a:prstGeom prst="rect">
              <a:avLst/>
            </a:prstGeom>
            <a:noFill/>
          </p:spPr>
          <p:txBody>
            <a:bodyPr wrap="square" rtlCol="0">
              <a:spAutoFit/>
            </a:bodyPr>
            <a:lstStyle/>
            <a:p>
              <a:r>
                <a:rPr lang="en-CA" sz="1400" dirty="0"/>
                <a:t>Chart formatting tools</a:t>
              </a:r>
            </a:p>
          </p:txBody>
        </p:sp>
      </p:grpSp>
      <p:sp>
        <p:nvSpPr>
          <p:cNvPr id="28" name="TextBox 27"/>
          <p:cNvSpPr txBox="1"/>
          <p:nvPr/>
        </p:nvSpPr>
        <p:spPr>
          <a:xfrm>
            <a:off x="6600820" y="1296673"/>
            <a:ext cx="1762125" cy="369332"/>
          </a:xfrm>
          <a:prstGeom prst="rect">
            <a:avLst/>
          </a:prstGeom>
          <a:solidFill>
            <a:schemeClr val="accent2">
              <a:alpha val="40000"/>
            </a:schemeClr>
          </a:solidFill>
          <a:effectLst>
            <a:softEdge rad="63500"/>
          </a:effectLst>
        </p:spPr>
        <p:txBody>
          <a:bodyPr wrap="square" rtlCol="0">
            <a:spAutoFit/>
          </a:bodyPr>
          <a:lstStyle/>
          <a:p>
            <a:pPr algn="ctr"/>
            <a:r>
              <a:rPr lang="en-CA" b="1" dirty="0">
                <a:solidFill>
                  <a:srgbClr val="009A46"/>
                </a:solidFill>
              </a:rPr>
              <a:t>Chart Tools</a:t>
            </a:r>
          </a:p>
        </p:txBody>
      </p:sp>
    </p:spTree>
    <p:extLst>
      <p:ext uri="{BB962C8B-B14F-4D97-AF65-F5344CB8AC3E}">
        <p14:creationId xmlns:p14="http://schemas.microsoft.com/office/powerpoint/2010/main" val="206415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par>
                                <p:cTn id="19" presetID="3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1000" fill="hold"/>
                                        <p:tgtEl>
                                          <p:spTgt spid="25"/>
                                        </p:tgtEl>
                                        <p:attrNameLst>
                                          <p:attrName>ppt_w</p:attrName>
                                        </p:attrNameLst>
                                      </p:cBhvr>
                                      <p:tavLst>
                                        <p:tav tm="0">
                                          <p:val>
                                            <p:fltVal val="0"/>
                                          </p:val>
                                        </p:tav>
                                        <p:tav tm="100000">
                                          <p:val>
                                            <p:strVal val="#ppt_w"/>
                                          </p:val>
                                        </p:tav>
                                      </p:tavLst>
                                    </p:anim>
                                    <p:anim calcmode="lin" valueType="num">
                                      <p:cBhvr>
                                        <p:cTn id="22" dur="1000" fill="hold"/>
                                        <p:tgtEl>
                                          <p:spTgt spid="25"/>
                                        </p:tgtEl>
                                        <p:attrNameLst>
                                          <p:attrName>ppt_h</p:attrName>
                                        </p:attrNameLst>
                                      </p:cBhvr>
                                      <p:tavLst>
                                        <p:tav tm="0">
                                          <p:val>
                                            <p:fltVal val="0"/>
                                          </p:val>
                                        </p:tav>
                                        <p:tav tm="100000">
                                          <p:val>
                                            <p:strVal val="#ppt_h"/>
                                          </p:val>
                                        </p:tav>
                                      </p:tavLst>
                                    </p:anim>
                                    <p:anim calcmode="lin" valueType="num">
                                      <p:cBhvr>
                                        <p:cTn id="23" dur="1000" fill="hold"/>
                                        <p:tgtEl>
                                          <p:spTgt spid="25"/>
                                        </p:tgtEl>
                                        <p:attrNameLst>
                                          <p:attrName>style.rotation</p:attrName>
                                        </p:attrNameLst>
                                      </p:cBhvr>
                                      <p:tavLst>
                                        <p:tav tm="0">
                                          <p:val>
                                            <p:fltVal val="90"/>
                                          </p:val>
                                        </p:tav>
                                        <p:tav tm="100000">
                                          <p:val>
                                            <p:fltVal val="0"/>
                                          </p:val>
                                        </p:tav>
                                      </p:tavLst>
                                    </p:anim>
                                    <p:animEffect transition="in" filter="fade">
                                      <p:cBhvr>
                                        <p:cTn id="24" dur="10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fltVal val="0"/>
                                          </p:val>
                                        </p:tav>
                                        <p:tav tm="100000">
                                          <p:val>
                                            <p:strVal val="#ppt_w"/>
                                          </p:val>
                                        </p:tav>
                                      </p:tavLst>
                                    </p:anim>
                                    <p:anim calcmode="lin" valueType="num">
                                      <p:cBhvr>
                                        <p:cTn id="30" dur="1000" fill="hold"/>
                                        <p:tgtEl>
                                          <p:spTgt spid="12"/>
                                        </p:tgtEl>
                                        <p:attrNameLst>
                                          <p:attrName>ppt_h</p:attrName>
                                        </p:attrNameLst>
                                      </p:cBhvr>
                                      <p:tavLst>
                                        <p:tav tm="0">
                                          <p:val>
                                            <p:fltVal val="0"/>
                                          </p:val>
                                        </p:tav>
                                        <p:tav tm="100000">
                                          <p:val>
                                            <p:strVal val="#ppt_h"/>
                                          </p:val>
                                        </p:tav>
                                      </p:tavLst>
                                    </p:anim>
                                    <p:anim calcmode="lin" valueType="num">
                                      <p:cBhvr>
                                        <p:cTn id="31" dur="1000" fill="hold"/>
                                        <p:tgtEl>
                                          <p:spTgt spid="12"/>
                                        </p:tgtEl>
                                        <p:attrNameLst>
                                          <p:attrName>style.rotation</p:attrName>
                                        </p:attrNameLst>
                                      </p:cBhvr>
                                      <p:tavLst>
                                        <p:tav tm="0">
                                          <p:val>
                                            <p:fltVal val="90"/>
                                          </p:val>
                                        </p:tav>
                                        <p:tav tm="100000">
                                          <p:val>
                                            <p:fltVal val="0"/>
                                          </p:val>
                                        </p:tav>
                                      </p:tavLst>
                                    </p:anim>
                                    <p:animEffect transition="in" filter="fade">
                                      <p:cBhvr>
                                        <p:cTn id="32" dur="1000"/>
                                        <p:tgtEl>
                                          <p:spTgt spid="12"/>
                                        </p:tgtEl>
                                      </p:cBhvr>
                                    </p:animEffect>
                                  </p:childTnLst>
                                </p:cTn>
                              </p:par>
                              <p:par>
                                <p:cTn id="33" presetID="3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1000" fill="hold"/>
                                        <p:tgtEl>
                                          <p:spTgt spid="26"/>
                                        </p:tgtEl>
                                        <p:attrNameLst>
                                          <p:attrName>ppt_w</p:attrName>
                                        </p:attrNameLst>
                                      </p:cBhvr>
                                      <p:tavLst>
                                        <p:tav tm="0">
                                          <p:val>
                                            <p:fltVal val="0"/>
                                          </p:val>
                                        </p:tav>
                                        <p:tav tm="100000">
                                          <p:val>
                                            <p:strVal val="#ppt_w"/>
                                          </p:val>
                                        </p:tav>
                                      </p:tavLst>
                                    </p:anim>
                                    <p:anim calcmode="lin" valueType="num">
                                      <p:cBhvr>
                                        <p:cTn id="36" dur="1000" fill="hold"/>
                                        <p:tgtEl>
                                          <p:spTgt spid="26"/>
                                        </p:tgtEl>
                                        <p:attrNameLst>
                                          <p:attrName>ppt_h</p:attrName>
                                        </p:attrNameLst>
                                      </p:cBhvr>
                                      <p:tavLst>
                                        <p:tav tm="0">
                                          <p:val>
                                            <p:fltVal val="0"/>
                                          </p:val>
                                        </p:tav>
                                        <p:tav tm="100000">
                                          <p:val>
                                            <p:strVal val="#ppt_h"/>
                                          </p:val>
                                        </p:tav>
                                      </p:tavLst>
                                    </p:anim>
                                    <p:anim calcmode="lin" valueType="num">
                                      <p:cBhvr>
                                        <p:cTn id="37" dur="1000" fill="hold"/>
                                        <p:tgtEl>
                                          <p:spTgt spid="26"/>
                                        </p:tgtEl>
                                        <p:attrNameLst>
                                          <p:attrName>style.rotation</p:attrName>
                                        </p:attrNameLst>
                                      </p:cBhvr>
                                      <p:tavLst>
                                        <p:tav tm="0">
                                          <p:val>
                                            <p:fltVal val="90"/>
                                          </p:val>
                                        </p:tav>
                                        <p:tav tm="100000">
                                          <p:val>
                                            <p:fltVal val="0"/>
                                          </p:val>
                                        </p:tav>
                                      </p:tavLst>
                                    </p:anim>
                                    <p:animEffect transition="in" filter="fade">
                                      <p:cBhvr>
                                        <p:cTn id="38" dur="10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1000" fill="hold"/>
                                        <p:tgtEl>
                                          <p:spTgt spid="15"/>
                                        </p:tgtEl>
                                        <p:attrNameLst>
                                          <p:attrName>ppt_w</p:attrName>
                                        </p:attrNameLst>
                                      </p:cBhvr>
                                      <p:tavLst>
                                        <p:tav tm="0">
                                          <p:val>
                                            <p:fltVal val="0"/>
                                          </p:val>
                                        </p:tav>
                                        <p:tav tm="100000">
                                          <p:val>
                                            <p:strVal val="#ppt_w"/>
                                          </p:val>
                                        </p:tav>
                                      </p:tavLst>
                                    </p:anim>
                                    <p:anim calcmode="lin" valueType="num">
                                      <p:cBhvr>
                                        <p:cTn id="44" dur="1000" fill="hold"/>
                                        <p:tgtEl>
                                          <p:spTgt spid="15"/>
                                        </p:tgtEl>
                                        <p:attrNameLst>
                                          <p:attrName>ppt_h</p:attrName>
                                        </p:attrNameLst>
                                      </p:cBhvr>
                                      <p:tavLst>
                                        <p:tav tm="0">
                                          <p:val>
                                            <p:fltVal val="0"/>
                                          </p:val>
                                        </p:tav>
                                        <p:tav tm="100000">
                                          <p:val>
                                            <p:strVal val="#ppt_h"/>
                                          </p:val>
                                        </p:tav>
                                      </p:tavLst>
                                    </p:anim>
                                    <p:anim calcmode="lin" valueType="num">
                                      <p:cBhvr>
                                        <p:cTn id="45" dur="1000" fill="hold"/>
                                        <p:tgtEl>
                                          <p:spTgt spid="15"/>
                                        </p:tgtEl>
                                        <p:attrNameLst>
                                          <p:attrName>style.rotation</p:attrName>
                                        </p:attrNameLst>
                                      </p:cBhvr>
                                      <p:tavLst>
                                        <p:tav tm="0">
                                          <p:val>
                                            <p:fltVal val="90"/>
                                          </p:val>
                                        </p:tav>
                                        <p:tav tm="100000">
                                          <p:val>
                                            <p:fltVal val="0"/>
                                          </p:val>
                                        </p:tav>
                                      </p:tavLst>
                                    </p:anim>
                                    <p:animEffect transition="in" filter="fade">
                                      <p:cBhvr>
                                        <p:cTn id="46" dur="1000"/>
                                        <p:tgtEl>
                                          <p:spTgt spid="15"/>
                                        </p:tgtEl>
                                      </p:cBhvr>
                                    </p:animEffect>
                                  </p:childTnLst>
                                </p:cTn>
                              </p:par>
                              <p:par>
                                <p:cTn id="47" presetID="31" presetClass="entr" presetSubtype="0"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1000" fill="hold"/>
                                        <p:tgtEl>
                                          <p:spTgt spid="27"/>
                                        </p:tgtEl>
                                        <p:attrNameLst>
                                          <p:attrName>ppt_w</p:attrName>
                                        </p:attrNameLst>
                                      </p:cBhvr>
                                      <p:tavLst>
                                        <p:tav tm="0">
                                          <p:val>
                                            <p:fltVal val="0"/>
                                          </p:val>
                                        </p:tav>
                                        <p:tav tm="100000">
                                          <p:val>
                                            <p:strVal val="#ppt_w"/>
                                          </p:val>
                                        </p:tav>
                                      </p:tavLst>
                                    </p:anim>
                                    <p:anim calcmode="lin" valueType="num">
                                      <p:cBhvr>
                                        <p:cTn id="50" dur="1000" fill="hold"/>
                                        <p:tgtEl>
                                          <p:spTgt spid="27"/>
                                        </p:tgtEl>
                                        <p:attrNameLst>
                                          <p:attrName>ppt_h</p:attrName>
                                        </p:attrNameLst>
                                      </p:cBhvr>
                                      <p:tavLst>
                                        <p:tav tm="0">
                                          <p:val>
                                            <p:fltVal val="0"/>
                                          </p:val>
                                        </p:tav>
                                        <p:tav tm="100000">
                                          <p:val>
                                            <p:strVal val="#ppt_h"/>
                                          </p:val>
                                        </p:tav>
                                      </p:tavLst>
                                    </p:anim>
                                    <p:anim calcmode="lin" valueType="num">
                                      <p:cBhvr>
                                        <p:cTn id="51" dur="1000" fill="hold"/>
                                        <p:tgtEl>
                                          <p:spTgt spid="27"/>
                                        </p:tgtEl>
                                        <p:attrNameLst>
                                          <p:attrName>style.rotation</p:attrName>
                                        </p:attrNameLst>
                                      </p:cBhvr>
                                      <p:tavLst>
                                        <p:tav tm="0">
                                          <p:val>
                                            <p:fltVal val="90"/>
                                          </p:val>
                                        </p:tav>
                                        <p:tav tm="100000">
                                          <p:val>
                                            <p:fltVal val="0"/>
                                          </p:val>
                                        </p:tav>
                                      </p:tavLst>
                                    </p:anim>
                                    <p:animEffect transition="in" filter="fade">
                                      <p:cBhvr>
                                        <p:cTn id="52"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8" name="Rectangle: Rounded Corners 7">
            <a:extLst>
              <a:ext uri="{FF2B5EF4-FFF2-40B4-BE49-F238E27FC236}">
                <a16:creationId xmlns:a16="http://schemas.microsoft.com/office/drawing/2014/main" id="{181D081C-7484-4BD3-BA85-63686E53FEC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 name="TextBox 1">
            <a:extLst>
              <a:ext uri="{FF2B5EF4-FFF2-40B4-BE49-F238E27FC236}">
                <a16:creationId xmlns:a16="http://schemas.microsoft.com/office/drawing/2014/main" id="{A52B727C-F416-4824-BB8A-40681E85D9B9}"/>
              </a:ext>
            </a:extLst>
          </p:cNvPr>
          <p:cNvSpPr txBox="1"/>
          <p:nvPr/>
        </p:nvSpPr>
        <p:spPr>
          <a:xfrm>
            <a:off x="307649" y="2160544"/>
            <a:ext cx="5395078" cy="707886"/>
          </a:xfrm>
          <a:prstGeom prst="rect">
            <a:avLst/>
          </a:prstGeom>
          <a:noFill/>
        </p:spPr>
        <p:txBody>
          <a:bodyPr wrap="square" rtlCol="0">
            <a:spAutoFit/>
          </a:bodyPr>
          <a:lstStyle/>
          <a:p>
            <a:r>
              <a:rPr lang="en-CA" sz="2000" dirty="0"/>
              <a:t>There are </a:t>
            </a:r>
            <a:r>
              <a:rPr lang="en-CA" sz="2000" b="1" dirty="0"/>
              <a:t>four</a:t>
            </a:r>
            <a:r>
              <a:rPr lang="en-CA" sz="2000" dirty="0"/>
              <a:t> sections to the</a:t>
            </a:r>
          </a:p>
          <a:p>
            <a:r>
              <a:rPr lang="en-CA" sz="2000" dirty="0"/>
              <a:t>	IT Helpdesk Courses Registration Website </a:t>
            </a:r>
            <a:endParaRPr lang="en-GB" sz="2000" dirty="0"/>
          </a:p>
        </p:txBody>
      </p:sp>
      <p:sp>
        <p:nvSpPr>
          <p:cNvPr id="3" name="TextBox 2">
            <a:extLst>
              <a:ext uri="{FF2B5EF4-FFF2-40B4-BE49-F238E27FC236}">
                <a16:creationId xmlns:a16="http://schemas.microsoft.com/office/drawing/2014/main" id="{61315C1B-5515-411A-A988-8EA19C0E3649}"/>
              </a:ext>
            </a:extLst>
          </p:cNvPr>
          <p:cNvSpPr txBox="1"/>
          <p:nvPr/>
        </p:nvSpPr>
        <p:spPr>
          <a:xfrm>
            <a:off x="1408670" y="3438991"/>
            <a:ext cx="46873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marL="457200" indent="-457200">
              <a:buFont typeface="+mj-lt"/>
              <a:buAutoNum type="arabicPeriod" startAt="2"/>
              <a:defRPr sz="2000" b="1"/>
            </a:lvl1pPr>
          </a:lstStyle>
          <a:p>
            <a:pPr>
              <a:buFont typeface="+mj-lt"/>
              <a:buAutoNum type="arabicPeriod"/>
            </a:pPr>
            <a:r>
              <a:rPr lang="en-CA" dirty="0"/>
              <a:t>The calendar – </a:t>
            </a:r>
            <a:r>
              <a:rPr lang="en-CA" b="0" dirty="0"/>
              <a:t>As seen on the right,</a:t>
            </a:r>
          </a:p>
          <a:p>
            <a:pPr marL="0" indent="0">
              <a:buNone/>
            </a:pPr>
            <a:r>
              <a:rPr lang="en-CA" b="0" dirty="0"/>
              <a:t>the calendar displays the selected month and all the course links on the appropriate days.</a:t>
            </a:r>
            <a:endParaRPr lang="en-GB" b="0" dirty="0"/>
          </a:p>
        </p:txBody>
      </p:sp>
      <p:cxnSp>
        <p:nvCxnSpPr>
          <p:cNvPr id="7" name="Straight Arrow Connector 6">
            <a:extLst>
              <a:ext uri="{FF2B5EF4-FFF2-40B4-BE49-F238E27FC236}">
                <a16:creationId xmlns:a16="http://schemas.microsoft.com/office/drawing/2014/main" id="{5BC3385D-84A9-4E78-A51F-A0F246422AB7}"/>
              </a:ext>
            </a:extLst>
          </p:cNvPr>
          <p:cNvCxnSpPr>
            <a:cxnSpLocks/>
          </p:cNvCxnSpPr>
          <p:nvPr/>
        </p:nvCxnSpPr>
        <p:spPr>
          <a:xfrm flipV="1">
            <a:off x="5774724" y="3472760"/>
            <a:ext cx="848267" cy="1930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D93FCD9-57E9-4370-840E-10258A0A3149}"/>
              </a:ext>
            </a:extLst>
          </p:cNvPr>
          <p:cNvGrpSpPr/>
          <p:nvPr/>
        </p:nvGrpSpPr>
        <p:grpSpPr>
          <a:xfrm>
            <a:off x="153824" y="5366759"/>
            <a:ext cx="6229884" cy="952458"/>
            <a:chOff x="153824" y="5366759"/>
            <a:chExt cx="6229884" cy="952458"/>
          </a:xfrm>
        </p:grpSpPr>
        <p:sp>
          <p:nvSpPr>
            <p:cNvPr id="15" name="Rectangle: Rounded Corners 14">
              <a:extLst>
                <a:ext uri="{FF2B5EF4-FFF2-40B4-BE49-F238E27FC236}">
                  <a16:creationId xmlns:a16="http://schemas.microsoft.com/office/drawing/2014/main" id="{01DBC924-9C5B-430D-8587-8A04479B309C}"/>
                </a:ext>
              </a:extLst>
            </p:cNvPr>
            <p:cNvSpPr/>
            <p:nvPr/>
          </p:nvSpPr>
          <p:spPr>
            <a:xfrm>
              <a:off x="153824" y="5366759"/>
              <a:ext cx="6152972" cy="95245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B84A50-35CE-4602-AD12-6643EC23F490}"/>
                </a:ext>
              </a:extLst>
            </p:cNvPr>
            <p:cNvSpPr txBox="1"/>
            <p:nvPr/>
          </p:nvSpPr>
          <p:spPr>
            <a:xfrm>
              <a:off x="307649" y="5400943"/>
              <a:ext cx="6076059" cy="400110"/>
            </a:xfrm>
            <a:prstGeom prst="rect">
              <a:avLst/>
            </a:prstGeom>
            <a:noFill/>
          </p:spPr>
          <p:txBody>
            <a:bodyPr wrap="square" rtlCol="0">
              <a:spAutoFit/>
            </a:bodyPr>
            <a:lstStyle/>
            <a:p>
              <a:r>
                <a:rPr lang="en-CA" sz="2000" b="1" dirty="0"/>
                <a:t>Morning courses </a:t>
              </a:r>
              <a:r>
                <a:rPr lang="en-CA" sz="2000" dirty="0"/>
                <a:t>		</a:t>
              </a:r>
              <a:r>
                <a:rPr lang="en-CA" sz="2000" u="sng" dirty="0"/>
                <a:t>9:30 AM</a:t>
              </a:r>
              <a:r>
                <a:rPr lang="en-CA" sz="2000" dirty="0"/>
                <a:t>   to   </a:t>
              </a:r>
              <a:r>
                <a:rPr lang="en-CA" sz="2000" u="sng" dirty="0"/>
                <a:t>11:30 AM</a:t>
              </a:r>
              <a:endParaRPr lang="en-GB" sz="2000" u="sng" dirty="0"/>
            </a:p>
          </p:txBody>
        </p:sp>
        <p:sp>
          <p:nvSpPr>
            <p:cNvPr id="12" name="TextBox 11">
              <a:extLst>
                <a:ext uri="{FF2B5EF4-FFF2-40B4-BE49-F238E27FC236}">
                  <a16:creationId xmlns:a16="http://schemas.microsoft.com/office/drawing/2014/main" id="{733D7794-9FC9-41CA-A941-E33AA166F0A8}"/>
                </a:ext>
              </a:extLst>
            </p:cNvPr>
            <p:cNvSpPr txBox="1"/>
            <p:nvPr/>
          </p:nvSpPr>
          <p:spPr>
            <a:xfrm>
              <a:off x="299103" y="5877172"/>
              <a:ext cx="6007693" cy="400110"/>
            </a:xfrm>
            <a:prstGeom prst="rect">
              <a:avLst/>
            </a:prstGeom>
            <a:noFill/>
          </p:spPr>
          <p:txBody>
            <a:bodyPr wrap="square" rtlCol="0">
              <a:spAutoFit/>
            </a:bodyPr>
            <a:lstStyle/>
            <a:p>
              <a:r>
                <a:rPr lang="en-CA" sz="2000" b="1" dirty="0"/>
                <a:t>Afternoon courses	</a:t>
              </a:r>
              <a:r>
                <a:rPr lang="en-CA" sz="2000" u="sng" dirty="0"/>
                <a:t>2:00 PM</a:t>
              </a:r>
              <a:r>
                <a:rPr lang="en-CA" sz="2000" dirty="0"/>
                <a:t>   to    </a:t>
              </a:r>
              <a:r>
                <a:rPr lang="en-CA" sz="2000" u="sng" dirty="0"/>
                <a:t>4:00 PM</a:t>
              </a:r>
              <a:endParaRPr lang="en-GB" sz="2000" u="sng" dirty="0"/>
            </a:p>
          </p:txBody>
        </p:sp>
      </p:grpSp>
      <p:sp>
        <p:nvSpPr>
          <p:cNvPr id="14" name="Rectangle: Rounded Corners 13">
            <a:extLst>
              <a:ext uri="{FF2B5EF4-FFF2-40B4-BE49-F238E27FC236}">
                <a16:creationId xmlns:a16="http://schemas.microsoft.com/office/drawing/2014/main" id="{1AA85A71-7E32-44F2-A2E2-2D730170E3D8}"/>
              </a:ext>
            </a:extLst>
          </p:cNvPr>
          <p:cNvSpPr/>
          <p:nvPr/>
        </p:nvSpPr>
        <p:spPr>
          <a:xfrm>
            <a:off x="8785076" y="1683521"/>
            <a:ext cx="3358497" cy="24228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12D7AF75-FE73-43D5-ABA7-59D34FB3C25C}"/>
              </a:ext>
            </a:extLst>
          </p:cNvPr>
          <p:cNvCxnSpPr/>
          <p:nvPr/>
        </p:nvCxnSpPr>
        <p:spPr>
          <a:xfrm flipV="1">
            <a:off x="6229883" y="1925809"/>
            <a:ext cx="2555193" cy="347259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7201D1-348E-41D4-91AF-4A8430C4334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6515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Horizontal)">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1500"/>
                            </p:stCondLst>
                            <p:childTnLst>
                              <p:par>
                                <p:cTn id="42" presetID="26" presetClass="emph" presetSubtype="0" fill="hold" grpId="1" nodeType="after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childTnLst>
                          </p:cTn>
                        </p:par>
                        <p:par>
                          <p:cTn id="45" fill="hold">
                            <p:stCondLst>
                              <p:cond delay="2000"/>
                            </p:stCondLst>
                            <p:childTnLst>
                              <p:par>
                                <p:cTn id="46" presetID="26" presetClass="emph" presetSubtype="0" fill="hold" grpId="2" nodeType="afterEffect">
                                  <p:stCondLst>
                                    <p:cond delay="0"/>
                                  </p:stCondLst>
                                  <p:childTnLst>
                                    <p:animEffect transition="out" filter="fade">
                                      <p:cBhvr>
                                        <p:cTn id="47" dur="500" tmFilter="0, 0; .2, .5; .8, .5; 1, 0"/>
                                        <p:tgtEl>
                                          <p:spTgt spid="14"/>
                                        </p:tgtEl>
                                      </p:cBhvr>
                                    </p:animEffect>
                                    <p:animScale>
                                      <p:cBhvr>
                                        <p:cTn id="4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4" grpId="0" animBg="1"/>
      <p:bldP spid="14" grpId="1" animBg="1"/>
      <p:bldP spid="14" grpId="2"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1524" y="4810905"/>
            <a:ext cx="9097645" cy="1314633"/>
          </a:xfrm>
          <a:prstGeom prst="rect">
            <a:avLst/>
          </a:prstGeom>
        </p:spPr>
      </p:pic>
      <p:sp>
        <p:nvSpPr>
          <p:cNvPr id="6" name="TextBox 5"/>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Contextual Ribbons</a:t>
            </a:r>
          </a:p>
        </p:txBody>
      </p:sp>
      <p:sp>
        <p:nvSpPr>
          <p:cNvPr id="7" name="Rectangular Callout 6"/>
          <p:cNvSpPr/>
          <p:nvPr/>
        </p:nvSpPr>
        <p:spPr>
          <a:xfrm>
            <a:off x="527901" y="760522"/>
            <a:ext cx="2889972" cy="606365"/>
          </a:xfrm>
          <a:prstGeom prst="wedgeRectCallout">
            <a:avLst>
              <a:gd name="adj1" fmla="val 31058"/>
              <a:gd name="adj2" fmla="val 76125"/>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Below are a few of the many available </a:t>
            </a:r>
            <a:r>
              <a:rPr lang="en-CA" sz="1400" b="1" i="1" dirty="0">
                <a:solidFill>
                  <a:schemeClr val="tx1"/>
                </a:solidFill>
              </a:rPr>
              <a:t>Contextual</a:t>
            </a:r>
            <a:r>
              <a:rPr lang="en-CA" sz="1400" dirty="0">
                <a:solidFill>
                  <a:schemeClr val="tx1"/>
                </a:solidFill>
              </a:rPr>
              <a:t> ribbons.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1636" y="2046880"/>
            <a:ext cx="9097645" cy="1314633"/>
          </a:xfrm>
          <a:prstGeom prst="rect">
            <a:avLst/>
          </a:prstGeom>
        </p:spPr>
      </p:pic>
      <p:grpSp>
        <p:nvGrpSpPr>
          <p:cNvPr id="4" name="Group 3"/>
          <p:cNvGrpSpPr/>
          <p:nvPr/>
        </p:nvGrpSpPr>
        <p:grpSpPr>
          <a:xfrm>
            <a:off x="266007" y="2087229"/>
            <a:ext cx="2676579" cy="1202071"/>
            <a:chOff x="266007" y="1544304"/>
            <a:chExt cx="2926080" cy="1202071"/>
          </a:xfrm>
        </p:grpSpPr>
        <p:sp>
          <p:nvSpPr>
            <p:cNvPr id="2" name="Pentagon 1"/>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266007" y="2007554"/>
              <a:ext cx="2926080" cy="307777"/>
            </a:xfrm>
            <a:prstGeom prst="rect">
              <a:avLst/>
            </a:prstGeom>
            <a:noFill/>
          </p:spPr>
          <p:txBody>
            <a:bodyPr wrap="square" rtlCol="0">
              <a:spAutoFit/>
            </a:bodyPr>
            <a:lstStyle/>
            <a:p>
              <a:r>
                <a:rPr lang="en-CA" sz="1400" dirty="0"/>
                <a:t>Picture formatting tools</a:t>
              </a:r>
            </a:p>
          </p:txBody>
        </p:sp>
      </p:grpSp>
      <p:grpSp>
        <p:nvGrpSpPr>
          <p:cNvPr id="12" name="Group 11"/>
          <p:cNvGrpSpPr/>
          <p:nvPr/>
        </p:nvGrpSpPr>
        <p:grpSpPr>
          <a:xfrm>
            <a:off x="266007" y="4876417"/>
            <a:ext cx="2676578" cy="1202071"/>
            <a:chOff x="266007" y="1544304"/>
            <a:chExt cx="2926080" cy="1202071"/>
          </a:xfrm>
        </p:grpSpPr>
        <p:sp>
          <p:nvSpPr>
            <p:cNvPr id="13" name="Pentagon 12"/>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66007" y="1968416"/>
              <a:ext cx="2926080" cy="307777"/>
            </a:xfrm>
            <a:prstGeom prst="rect">
              <a:avLst/>
            </a:prstGeom>
            <a:noFill/>
          </p:spPr>
          <p:txBody>
            <a:bodyPr wrap="square" rtlCol="0">
              <a:spAutoFit/>
            </a:bodyPr>
            <a:lstStyle/>
            <a:p>
              <a:r>
                <a:rPr lang="en-CA" sz="1400" dirty="0"/>
                <a:t>Drawing formatting tools</a:t>
              </a:r>
            </a:p>
          </p:txBody>
        </p:sp>
      </p:grpSp>
      <p:sp>
        <p:nvSpPr>
          <p:cNvPr id="18" name="TextBox 17"/>
          <p:cNvSpPr txBox="1"/>
          <p:nvPr/>
        </p:nvSpPr>
        <p:spPr>
          <a:xfrm>
            <a:off x="3949831" y="68025"/>
            <a:ext cx="7748833" cy="1169551"/>
          </a:xfrm>
          <a:prstGeom prst="rect">
            <a:avLst/>
          </a:prstGeom>
          <a:solidFill>
            <a:schemeClr val="accent1">
              <a:alpha val="40000"/>
            </a:schemeClr>
          </a:solidFill>
          <a:effectLst>
            <a:softEdge rad="63500"/>
          </a:effectLst>
        </p:spPr>
        <p:txBody>
          <a:bodyPr wrap="square" rtlCol="0">
            <a:spAutoFit/>
          </a:bodyPr>
          <a:lstStyle/>
          <a:p>
            <a:r>
              <a:rPr lang="en-CA" sz="1400" b="1" i="1" dirty="0"/>
              <a:t>Contextual </a:t>
            </a:r>
            <a:r>
              <a:rPr lang="en-CA" sz="1400" dirty="0"/>
              <a:t>ribbons are special types of ribbons that appear only when a particular object is selected, such as a chart or a shape.</a:t>
            </a:r>
          </a:p>
          <a:p>
            <a:endParaRPr lang="en-CA" sz="1400" dirty="0"/>
          </a:p>
          <a:p>
            <a:r>
              <a:rPr lang="en-CA" sz="1400" dirty="0"/>
              <a:t>These </a:t>
            </a:r>
            <a:r>
              <a:rPr lang="en-CA" sz="1400" b="1" i="1" dirty="0"/>
              <a:t>Contextual Ribbons</a:t>
            </a:r>
            <a:r>
              <a:rPr lang="en-CA" sz="1400" dirty="0"/>
              <a:t> or </a:t>
            </a:r>
            <a:r>
              <a:rPr lang="en-CA" sz="1400" b="1" i="1" dirty="0"/>
              <a:t>Contextual Tabs</a:t>
            </a:r>
            <a:r>
              <a:rPr lang="en-CA" sz="1400" dirty="0"/>
              <a:t> contain commands specific to whatever object you are currently working on.</a:t>
            </a:r>
          </a:p>
        </p:txBody>
      </p:sp>
      <p:sp>
        <p:nvSpPr>
          <p:cNvPr id="10" name="TextBox 9"/>
          <p:cNvSpPr txBox="1"/>
          <p:nvPr/>
        </p:nvSpPr>
        <p:spPr>
          <a:xfrm>
            <a:off x="6375854" y="1450780"/>
            <a:ext cx="1762125" cy="369332"/>
          </a:xfrm>
          <a:prstGeom prst="rect">
            <a:avLst/>
          </a:prstGeom>
          <a:solidFill>
            <a:schemeClr val="accent2">
              <a:alpha val="40000"/>
            </a:schemeClr>
          </a:solidFill>
          <a:effectLst>
            <a:softEdge rad="63500"/>
          </a:effectLst>
        </p:spPr>
        <p:txBody>
          <a:bodyPr wrap="square" rtlCol="0">
            <a:spAutoFit/>
          </a:bodyPr>
          <a:lstStyle/>
          <a:p>
            <a:pPr algn="ctr"/>
            <a:r>
              <a:rPr lang="en-CA" b="1" dirty="0">
                <a:solidFill>
                  <a:srgbClr val="009A46"/>
                </a:solidFill>
              </a:rPr>
              <a:t>Picture Tools</a:t>
            </a:r>
          </a:p>
        </p:txBody>
      </p:sp>
      <p:sp>
        <p:nvSpPr>
          <p:cNvPr id="21" name="TextBox 20"/>
          <p:cNvSpPr txBox="1"/>
          <p:nvPr/>
        </p:nvSpPr>
        <p:spPr>
          <a:xfrm>
            <a:off x="6375855" y="4184381"/>
            <a:ext cx="1762125" cy="369332"/>
          </a:xfrm>
          <a:prstGeom prst="rect">
            <a:avLst/>
          </a:prstGeom>
          <a:solidFill>
            <a:schemeClr val="accent2">
              <a:alpha val="40000"/>
            </a:schemeClr>
          </a:solidFill>
          <a:effectLst>
            <a:softEdge rad="63500"/>
          </a:effectLst>
        </p:spPr>
        <p:txBody>
          <a:bodyPr wrap="square" rtlCol="0">
            <a:spAutoFit/>
          </a:bodyPr>
          <a:lstStyle/>
          <a:p>
            <a:pPr algn="ctr"/>
            <a:r>
              <a:rPr lang="en-CA" b="1" dirty="0">
                <a:solidFill>
                  <a:srgbClr val="009A46"/>
                </a:solidFill>
              </a:rPr>
              <a:t>Drawing Tools</a:t>
            </a:r>
          </a:p>
        </p:txBody>
      </p:sp>
    </p:spTree>
    <p:extLst>
      <p:ext uri="{BB962C8B-B14F-4D97-AF65-F5344CB8AC3E}">
        <p14:creationId xmlns:p14="http://schemas.microsoft.com/office/powerpoint/2010/main" val="100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par>
                                <p:cTn id="19" presetID="3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fltVal val="0"/>
                                          </p:val>
                                        </p:tav>
                                        <p:tav tm="100000">
                                          <p:val>
                                            <p:strVal val="#ppt_w"/>
                                          </p:val>
                                        </p:tav>
                                      </p:tavLst>
                                    </p:anim>
                                    <p:anim calcmode="lin" valueType="num">
                                      <p:cBhvr>
                                        <p:cTn id="30" dur="1000" fill="hold"/>
                                        <p:tgtEl>
                                          <p:spTgt spid="12"/>
                                        </p:tgtEl>
                                        <p:attrNameLst>
                                          <p:attrName>ppt_h</p:attrName>
                                        </p:attrNameLst>
                                      </p:cBhvr>
                                      <p:tavLst>
                                        <p:tav tm="0">
                                          <p:val>
                                            <p:fltVal val="0"/>
                                          </p:val>
                                        </p:tav>
                                        <p:tav tm="100000">
                                          <p:val>
                                            <p:strVal val="#ppt_h"/>
                                          </p:val>
                                        </p:tav>
                                      </p:tavLst>
                                    </p:anim>
                                    <p:anim calcmode="lin" valueType="num">
                                      <p:cBhvr>
                                        <p:cTn id="31" dur="1000" fill="hold"/>
                                        <p:tgtEl>
                                          <p:spTgt spid="12"/>
                                        </p:tgtEl>
                                        <p:attrNameLst>
                                          <p:attrName>style.rotation</p:attrName>
                                        </p:attrNameLst>
                                      </p:cBhvr>
                                      <p:tavLst>
                                        <p:tav tm="0">
                                          <p:val>
                                            <p:fltVal val="90"/>
                                          </p:val>
                                        </p:tav>
                                        <p:tav tm="100000">
                                          <p:val>
                                            <p:fltVal val="0"/>
                                          </p:val>
                                        </p:tav>
                                      </p:tavLst>
                                    </p:anim>
                                    <p:animEffect transition="in" filter="fade">
                                      <p:cBhvr>
                                        <p:cTn id="32" dur="1000"/>
                                        <p:tgtEl>
                                          <p:spTgt spid="12"/>
                                        </p:tgtEl>
                                      </p:cBhvr>
                                    </p:animEffect>
                                  </p:childTnLst>
                                </p:cTn>
                              </p:par>
                              <p:par>
                                <p:cTn id="33" presetID="3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 calcmode="lin" valueType="num">
                                      <p:cBhvr>
                                        <p:cTn id="37" dur="1000" fill="hold"/>
                                        <p:tgtEl>
                                          <p:spTgt spid="9"/>
                                        </p:tgtEl>
                                        <p:attrNameLst>
                                          <p:attrName>style.rotation</p:attrName>
                                        </p:attrNameLst>
                                      </p:cBhvr>
                                      <p:tavLst>
                                        <p:tav tm="0">
                                          <p:val>
                                            <p:fltVal val="90"/>
                                          </p:val>
                                        </p:tav>
                                        <p:tav tm="100000">
                                          <p:val>
                                            <p:fltVal val="0"/>
                                          </p:val>
                                        </p:tav>
                                      </p:tavLst>
                                    </p:anim>
                                    <p:animEffect transition="in" filter="fade">
                                      <p:cBhvr>
                                        <p:cTn id="3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636" y="2046880"/>
            <a:ext cx="9097645" cy="132416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1636" y="4149400"/>
            <a:ext cx="9097645" cy="1314633"/>
          </a:xfrm>
          <a:prstGeom prst="rect">
            <a:avLst/>
          </a:prstGeom>
        </p:spPr>
      </p:pic>
      <p:sp>
        <p:nvSpPr>
          <p:cNvPr id="6" name="TextBox 5"/>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Contextual Ribbons</a:t>
            </a:r>
          </a:p>
        </p:txBody>
      </p:sp>
      <p:sp>
        <p:nvSpPr>
          <p:cNvPr id="7" name="Rectangular Callout 6"/>
          <p:cNvSpPr/>
          <p:nvPr/>
        </p:nvSpPr>
        <p:spPr>
          <a:xfrm>
            <a:off x="527901" y="760522"/>
            <a:ext cx="2889972" cy="606365"/>
          </a:xfrm>
          <a:prstGeom prst="wedgeRectCallout">
            <a:avLst>
              <a:gd name="adj1" fmla="val 31058"/>
              <a:gd name="adj2" fmla="val 76125"/>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Below are a few of the many available </a:t>
            </a:r>
            <a:r>
              <a:rPr lang="en-CA" sz="1400" b="1" i="1" dirty="0">
                <a:solidFill>
                  <a:schemeClr val="tx1"/>
                </a:solidFill>
              </a:rPr>
              <a:t>Contextual</a:t>
            </a:r>
            <a:r>
              <a:rPr lang="en-CA" sz="1400" dirty="0">
                <a:solidFill>
                  <a:schemeClr val="tx1"/>
                </a:solidFill>
              </a:rPr>
              <a:t> ribbons.  </a:t>
            </a:r>
          </a:p>
        </p:txBody>
      </p:sp>
      <p:grpSp>
        <p:nvGrpSpPr>
          <p:cNvPr id="4" name="Group 3"/>
          <p:cNvGrpSpPr/>
          <p:nvPr/>
        </p:nvGrpSpPr>
        <p:grpSpPr>
          <a:xfrm>
            <a:off x="266007" y="2087229"/>
            <a:ext cx="2676579" cy="1202071"/>
            <a:chOff x="266007" y="1544304"/>
            <a:chExt cx="2926080" cy="1202071"/>
          </a:xfrm>
        </p:grpSpPr>
        <p:sp>
          <p:nvSpPr>
            <p:cNvPr id="2" name="Pentagon 1"/>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266007" y="2007554"/>
              <a:ext cx="2926080" cy="307777"/>
            </a:xfrm>
            <a:prstGeom prst="rect">
              <a:avLst/>
            </a:prstGeom>
            <a:noFill/>
          </p:spPr>
          <p:txBody>
            <a:bodyPr wrap="square" rtlCol="0">
              <a:spAutoFit/>
            </a:bodyPr>
            <a:lstStyle/>
            <a:p>
              <a:r>
                <a:rPr lang="en-CA" sz="1400" dirty="0"/>
                <a:t>PivotTable options tools</a:t>
              </a:r>
            </a:p>
          </p:txBody>
        </p:sp>
      </p:grpSp>
      <p:grpSp>
        <p:nvGrpSpPr>
          <p:cNvPr id="12" name="Group 11"/>
          <p:cNvGrpSpPr/>
          <p:nvPr/>
        </p:nvGrpSpPr>
        <p:grpSpPr>
          <a:xfrm>
            <a:off x="266007" y="4228717"/>
            <a:ext cx="2676578" cy="1202071"/>
            <a:chOff x="266007" y="1544304"/>
            <a:chExt cx="2926080" cy="1202071"/>
          </a:xfrm>
        </p:grpSpPr>
        <p:sp>
          <p:nvSpPr>
            <p:cNvPr id="13" name="Pentagon 12"/>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66007" y="1968416"/>
              <a:ext cx="2926080" cy="307777"/>
            </a:xfrm>
            <a:prstGeom prst="rect">
              <a:avLst/>
            </a:prstGeom>
            <a:noFill/>
          </p:spPr>
          <p:txBody>
            <a:bodyPr wrap="square" rtlCol="0">
              <a:spAutoFit/>
            </a:bodyPr>
            <a:lstStyle/>
            <a:p>
              <a:r>
                <a:rPr lang="en-CA" sz="1400" dirty="0"/>
                <a:t>PivotTable design tools</a:t>
              </a:r>
            </a:p>
          </p:txBody>
        </p:sp>
      </p:grpSp>
      <p:sp>
        <p:nvSpPr>
          <p:cNvPr id="18" name="TextBox 17"/>
          <p:cNvSpPr txBox="1"/>
          <p:nvPr/>
        </p:nvSpPr>
        <p:spPr>
          <a:xfrm>
            <a:off x="3949831" y="68025"/>
            <a:ext cx="7748833" cy="1169551"/>
          </a:xfrm>
          <a:prstGeom prst="rect">
            <a:avLst/>
          </a:prstGeom>
          <a:solidFill>
            <a:schemeClr val="accent1">
              <a:alpha val="40000"/>
            </a:schemeClr>
          </a:solidFill>
          <a:effectLst>
            <a:softEdge rad="63500"/>
          </a:effectLst>
        </p:spPr>
        <p:txBody>
          <a:bodyPr wrap="square" rtlCol="0">
            <a:spAutoFit/>
          </a:bodyPr>
          <a:lstStyle/>
          <a:p>
            <a:r>
              <a:rPr lang="en-CA" sz="1400" b="1" i="1" dirty="0"/>
              <a:t>Contextual </a:t>
            </a:r>
            <a:r>
              <a:rPr lang="en-CA" sz="1400" dirty="0"/>
              <a:t>ribbons are special types of ribbons that appear only when a particular object is selected, such as a chart or a shape.</a:t>
            </a:r>
          </a:p>
          <a:p>
            <a:endParaRPr lang="en-CA" sz="1400" dirty="0"/>
          </a:p>
          <a:p>
            <a:r>
              <a:rPr lang="en-CA" sz="1400" dirty="0"/>
              <a:t>These </a:t>
            </a:r>
            <a:r>
              <a:rPr lang="en-CA" sz="1400" b="1" i="1" dirty="0"/>
              <a:t>Contextual Ribbons</a:t>
            </a:r>
            <a:r>
              <a:rPr lang="en-CA" sz="1400" dirty="0"/>
              <a:t> or </a:t>
            </a:r>
            <a:r>
              <a:rPr lang="en-CA" sz="1400" b="1" i="1" dirty="0"/>
              <a:t>Contextual Tabs</a:t>
            </a:r>
            <a:r>
              <a:rPr lang="en-CA" sz="1400" dirty="0"/>
              <a:t> contain commands specific to whatever object you are currently working on.</a:t>
            </a:r>
          </a:p>
        </p:txBody>
      </p:sp>
      <p:sp>
        <p:nvSpPr>
          <p:cNvPr id="10" name="TextBox 9"/>
          <p:cNvSpPr txBox="1"/>
          <p:nvPr/>
        </p:nvSpPr>
        <p:spPr>
          <a:xfrm>
            <a:off x="6259740" y="1408274"/>
            <a:ext cx="1994354" cy="369332"/>
          </a:xfrm>
          <a:prstGeom prst="rect">
            <a:avLst/>
          </a:prstGeom>
          <a:solidFill>
            <a:schemeClr val="accent2">
              <a:alpha val="40000"/>
            </a:schemeClr>
          </a:solidFill>
          <a:effectLst>
            <a:softEdge rad="63500"/>
          </a:effectLst>
        </p:spPr>
        <p:txBody>
          <a:bodyPr wrap="square" rtlCol="0">
            <a:spAutoFit/>
          </a:bodyPr>
          <a:lstStyle/>
          <a:p>
            <a:pPr algn="ctr"/>
            <a:r>
              <a:rPr lang="en-CA" b="1" dirty="0">
                <a:solidFill>
                  <a:srgbClr val="009A46"/>
                </a:solidFill>
              </a:rPr>
              <a:t>PivotTable  Tools</a:t>
            </a:r>
          </a:p>
        </p:txBody>
      </p:sp>
    </p:spTree>
    <p:extLst>
      <p:ext uri="{BB962C8B-B14F-4D97-AF65-F5344CB8AC3E}">
        <p14:creationId xmlns:p14="http://schemas.microsoft.com/office/powerpoint/2010/main" val="175137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par>
                                <p:cTn id="19" presetID="3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fltVal val="0"/>
                                          </p:val>
                                        </p:tav>
                                        <p:tav tm="100000">
                                          <p:val>
                                            <p:strVal val="#ppt_w"/>
                                          </p:val>
                                        </p:tav>
                                      </p:tavLst>
                                    </p:anim>
                                    <p:anim calcmode="lin" valueType="num">
                                      <p:cBhvr>
                                        <p:cTn id="22" dur="1000" fill="hold"/>
                                        <p:tgtEl>
                                          <p:spTgt spid="15"/>
                                        </p:tgtEl>
                                        <p:attrNameLst>
                                          <p:attrName>ppt_h</p:attrName>
                                        </p:attrNameLst>
                                      </p:cBhvr>
                                      <p:tavLst>
                                        <p:tav tm="0">
                                          <p:val>
                                            <p:fltVal val="0"/>
                                          </p:val>
                                        </p:tav>
                                        <p:tav tm="100000">
                                          <p:val>
                                            <p:strVal val="#ppt_h"/>
                                          </p:val>
                                        </p:tav>
                                      </p:tavLst>
                                    </p:anim>
                                    <p:anim calcmode="lin" valueType="num">
                                      <p:cBhvr>
                                        <p:cTn id="23" dur="1000" fill="hold"/>
                                        <p:tgtEl>
                                          <p:spTgt spid="15"/>
                                        </p:tgtEl>
                                        <p:attrNameLst>
                                          <p:attrName>style.rotation</p:attrName>
                                        </p:attrNameLst>
                                      </p:cBhvr>
                                      <p:tavLst>
                                        <p:tav tm="0">
                                          <p:val>
                                            <p:fltVal val="90"/>
                                          </p:val>
                                        </p:tav>
                                        <p:tav tm="100000">
                                          <p:val>
                                            <p:fltVal val="0"/>
                                          </p:val>
                                        </p:tav>
                                      </p:tavLst>
                                    </p:anim>
                                    <p:animEffect transition="in" filter="fade">
                                      <p:cBhvr>
                                        <p:cTn id="24" dur="10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fltVal val="0"/>
                                          </p:val>
                                        </p:tav>
                                        <p:tav tm="100000">
                                          <p:val>
                                            <p:strVal val="#ppt_w"/>
                                          </p:val>
                                        </p:tav>
                                      </p:tavLst>
                                    </p:anim>
                                    <p:anim calcmode="lin" valueType="num">
                                      <p:cBhvr>
                                        <p:cTn id="30" dur="1000" fill="hold"/>
                                        <p:tgtEl>
                                          <p:spTgt spid="12"/>
                                        </p:tgtEl>
                                        <p:attrNameLst>
                                          <p:attrName>ppt_h</p:attrName>
                                        </p:attrNameLst>
                                      </p:cBhvr>
                                      <p:tavLst>
                                        <p:tav tm="0">
                                          <p:val>
                                            <p:fltVal val="0"/>
                                          </p:val>
                                        </p:tav>
                                        <p:tav tm="100000">
                                          <p:val>
                                            <p:strVal val="#ppt_h"/>
                                          </p:val>
                                        </p:tav>
                                      </p:tavLst>
                                    </p:anim>
                                    <p:anim calcmode="lin" valueType="num">
                                      <p:cBhvr>
                                        <p:cTn id="31" dur="1000" fill="hold"/>
                                        <p:tgtEl>
                                          <p:spTgt spid="12"/>
                                        </p:tgtEl>
                                        <p:attrNameLst>
                                          <p:attrName>style.rotation</p:attrName>
                                        </p:attrNameLst>
                                      </p:cBhvr>
                                      <p:tavLst>
                                        <p:tav tm="0">
                                          <p:val>
                                            <p:fltVal val="90"/>
                                          </p:val>
                                        </p:tav>
                                        <p:tav tm="100000">
                                          <p:val>
                                            <p:fltVal val="0"/>
                                          </p:val>
                                        </p:tav>
                                      </p:tavLst>
                                    </p:anim>
                                    <p:animEffect transition="in" filter="fade">
                                      <p:cBhvr>
                                        <p:cTn id="32" dur="1000"/>
                                        <p:tgtEl>
                                          <p:spTgt spid="12"/>
                                        </p:tgtEl>
                                      </p:cBhvr>
                                    </p:animEffect>
                                  </p:childTnLst>
                                </p:cTn>
                              </p:par>
                              <p:par>
                                <p:cTn id="33" presetID="3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 calcmode="lin" valueType="num">
                                      <p:cBhvr>
                                        <p:cTn id="37" dur="1000" fill="hold"/>
                                        <p:tgtEl>
                                          <p:spTgt spid="11"/>
                                        </p:tgtEl>
                                        <p:attrNameLst>
                                          <p:attrName>style.rotation</p:attrName>
                                        </p:attrNameLst>
                                      </p:cBhvr>
                                      <p:tavLst>
                                        <p:tav tm="0">
                                          <p:val>
                                            <p:fltVal val="90"/>
                                          </p:val>
                                        </p:tav>
                                        <p:tav tm="100000">
                                          <p:val>
                                            <p:fltVal val="0"/>
                                          </p:val>
                                        </p:tav>
                                      </p:tavLst>
                                    </p:anim>
                                    <p:animEffect transition="in" filter="fade">
                                      <p:cBhvr>
                                        <p:cTn id="3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0687" y="4135510"/>
            <a:ext cx="9097645" cy="132416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111" y="2056405"/>
            <a:ext cx="9097645" cy="1324160"/>
          </a:xfrm>
          <a:prstGeom prst="rect">
            <a:avLst/>
          </a:prstGeom>
        </p:spPr>
      </p:pic>
      <p:sp>
        <p:nvSpPr>
          <p:cNvPr id="6" name="TextBox 5"/>
          <p:cNvSpPr txBox="1"/>
          <p:nvPr/>
        </p:nvSpPr>
        <p:spPr>
          <a:xfrm>
            <a:off x="124238" y="68025"/>
            <a:ext cx="3293634" cy="646331"/>
          </a:xfrm>
          <a:prstGeom prst="rect">
            <a:avLst/>
          </a:prstGeom>
          <a:solidFill>
            <a:schemeClr val="accent2"/>
          </a:solidFill>
          <a:effectLst>
            <a:softEdge rad="63500"/>
          </a:effectLst>
        </p:spPr>
        <p:txBody>
          <a:bodyPr wrap="square" rtlCol="0">
            <a:spAutoFit/>
          </a:bodyPr>
          <a:lstStyle/>
          <a:p>
            <a:pPr algn="ctr"/>
            <a:r>
              <a:rPr lang="en-CA" dirty="0"/>
              <a:t>Navigating in Excel</a:t>
            </a:r>
          </a:p>
          <a:p>
            <a:pPr algn="ctr"/>
            <a:r>
              <a:rPr lang="en-CA" dirty="0"/>
              <a:t>Contextual Ribbons</a:t>
            </a:r>
          </a:p>
        </p:txBody>
      </p:sp>
      <p:sp>
        <p:nvSpPr>
          <p:cNvPr id="7" name="Rectangular Callout 6"/>
          <p:cNvSpPr/>
          <p:nvPr/>
        </p:nvSpPr>
        <p:spPr>
          <a:xfrm>
            <a:off x="527901" y="760522"/>
            <a:ext cx="2889972" cy="606365"/>
          </a:xfrm>
          <a:prstGeom prst="wedgeRectCallout">
            <a:avLst>
              <a:gd name="adj1" fmla="val 31058"/>
              <a:gd name="adj2" fmla="val 76125"/>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Below are a few of the many available </a:t>
            </a:r>
            <a:r>
              <a:rPr lang="en-CA" sz="1400" b="1" i="1" dirty="0">
                <a:solidFill>
                  <a:schemeClr val="tx1"/>
                </a:solidFill>
              </a:rPr>
              <a:t>Contextual</a:t>
            </a:r>
            <a:r>
              <a:rPr lang="en-CA" sz="1400" dirty="0">
                <a:solidFill>
                  <a:schemeClr val="tx1"/>
                </a:solidFill>
              </a:rPr>
              <a:t> ribbons.  </a:t>
            </a:r>
          </a:p>
        </p:txBody>
      </p:sp>
      <p:grpSp>
        <p:nvGrpSpPr>
          <p:cNvPr id="4" name="Group 3"/>
          <p:cNvGrpSpPr/>
          <p:nvPr/>
        </p:nvGrpSpPr>
        <p:grpSpPr>
          <a:xfrm>
            <a:off x="266007" y="2087229"/>
            <a:ext cx="2676579" cy="1202071"/>
            <a:chOff x="266007" y="1544304"/>
            <a:chExt cx="2926080" cy="1202071"/>
          </a:xfrm>
        </p:grpSpPr>
        <p:sp>
          <p:nvSpPr>
            <p:cNvPr id="2" name="Pentagon 1"/>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266007" y="2007554"/>
              <a:ext cx="2926080" cy="307777"/>
            </a:xfrm>
            <a:prstGeom prst="rect">
              <a:avLst/>
            </a:prstGeom>
            <a:noFill/>
          </p:spPr>
          <p:txBody>
            <a:bodyPr wrap="square" rtlCol="0">
              <a:spAutoFit/>
            </a:bodyPr>
            <a:lstStyle/>
            <a:p>
              <a:r>
                <a:rPr lang="en-CA" sz="1400" dirty="0"/>
                <a:t>SmartArt / WordArt design tools</a:t>
              </a:r>
            </a:p>
          </p:txBody>
        </p:sp>
      </p:grpSp>
      <p:grpSp>
        <p:nvGrpSpPr>
          <p:cNvPr id="12" name="Group 11"/>
          <p:cNvGrpSpPr/>
          <p:nvPr/>
        </p:nvGrpSpPr>
        <p:grpSpPr>
          <a:xfrm>
            <a:off x="266007" y="4228717"/>
            <a:ext cx="2676578" cy="1202071"/>
            <a:chOff x="266007" y="1544304"/>
            <a:chExt cx="2926080" cy="1202071"/>
          </a:xfrm>
        </p:grpSpPr>
        <p:sp>
          <p:nvSpPr>
            <p:cNvPr id="13" name="Pentagon 12"/>
            <p:cNvSpPr/>
            <p:nvPr/>
          </p:nvSpPr>
          <p:spPr>
            <a:xfrm>
              <a:off x="266007" y="1544304"/>
              <a:ext cx="2926080" cy="1202071"/>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66007" y="2016041"/>
              <a:ext cx="2926080" cy="292388"/>
            </a:xfrm>
            <a:prstGeom prst="rect">
              <a:avLst/>
            </a:prstGeom>
            <a:noFill/>
          </p:spPr>
          <p:txBody>
            <a:bodyPr wrap="square" rtlCol="0">
              <a:spAutoFit/>
            </a:bodyPr>
            <a:lstStyle/>
            <a:p>
              <a:r>
                <a:rPr lang="en-CA" sz="1300" dirty="0"/>
                <a:t>SmartArt / WordArt  formatting tools</a:t>
              </a:r>
            </a:p>
          </p:txBody>
        </p:sp>
      </p:grpSp>
      <p:sp>
        <p:nvSpPr>
          <p:cNvPr id="18" name="TextBox 17"/>
          <p:cNvSpPr txBox="1"/>
          <p:nvPr/>
        </p:nvSpPr>
        <p:spPr>
          <a:xfrm>
            <a:off x="3949831" y="68025"/>
            <a:ext cx="7748833" cy="1169551"/>
          </a:xfrm>
          <a:prstGeom prst="rect">
            <a:avLst/>
          </a:prstGeom>
          <a:solidFill>
            <a:schemeClr val="accent1">
              <a:alpha val="40000"/>
            </a:schemeClr>
          </a:solidFill>
          <a:effectLst>
            <a:softEdge rad="63500"/>
          </a:effectLst>
        </p:spPr>
        <p:txBody>
          <a:bodyPr wrap="square" rtlCol="0">
            <a:spAutoFit/>
          </a:bodyPr>
          <a:lstStyle/>
          <a:p>
            <a:r>
              <a:rPr lang="en-CA" sz="1400" b="1" i="1" dirty="0"/>
              <a:t>Contextual </a:t>
            </a:r>
            <a:r>
              <a:rPr lang="en-CA" sz="1400" dirty="0"/>
              <a:t>ribbons are special types of ribbons that appear only when a particular object is selected, such as a chart or a shape.</a:t>
            </a:r>
          </a:p>
          <a:p>
            <a:endParaRPr lang="en-CA" sz="1400" dirty="0"/>
          </a:p>
          <a:p>
            <a:r>
              <a:rPr lang="en-CA" sz="1400" dirty="0"/>
              <a:t>These </a:t>
            </a:r>
            <a:r>
              <a:rPr lang="en-CA" sz="1400" b="1" i="1" dirty="0"/>
              <a:t>Contextual Ribbons</a:t>
            </a:r>
            <a:r>
              <a:rPr lang="en-CA" sz="1400" dirty="0"/>
              <a:t> or </a:t>
            </a:r>
            <a:r>
              <a:rPr lang="en-CA" sz="1400" b="1" i="1" dirty="0"/>
              <a:t>Contextual Tabs</a:t>
            </a:r>
            <a:r>
              <a:rPr lang="en-CA" sz="1400" dirty="0"/>
              <a:t> contain commands specific to whatever object you are currently working on.</a:t>
            </a:r>
          </a:p>
        </p:txBody>
      </p:sp>
      <p:sp>
        <p:nvSpPr>
          <p:cNvPr id="10" name="TextBox 9"/>
          <p:cNvSpPr txBox="1"/>
          <p:nvPr/>
        </p:nvSpPr>
        <p:spPr>
          <a:xfrm>
            <a:off x="6139765" y="1430382"/>
            <a:ext cx="2722335" cy="369332"/>
          </a:xfrm>
          <a:prstGeom prst="rect">
            <a:avLst/>
          </a:prstGeom>
          <a:solidFill>
            <a:schemeClr val="accent2">
              <a:alpha val="40000"/>
            </a:schemeClr>
          </a:solidFill>
          <a:effectLst>
            <a:softEdge rad="63500"/>
          </a:effectLst>
        </p:spPr>
        <p:txBody>
          <a:bodyPr wrap="square" rtlCol="0">
            <a:spAutoFit/>
          </a:bodyPr>
          <a:lstStyle/>
          <a:p>
            <a:pPr algn="ctr"/>
            <a:r>
              <a:rPr lang="en-CA" b="1" dirty="0">
                <a:solidFill>
                  <a:srgbClr val="009A46"/>
                </a:solidFill>
              </a:rPr>
              <a:t>SmartArt / WordArt  Tools</a:t>
            </a:r>
          </a:p>
        </p:txBody>
      </p:sp>
    </p:spTree>
    <p:extLst>
      <p:ext uri="{BB962C8B-B14F-4D97-AF65-F5344CB8AC3E}">
        <p14:creationId xmlns:p14="http://schemas.microsoft.com/office/powerpoint/2010/main" val="79061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par>
                                <p:cTn id="19" presetID="3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fltVal val="0"/>
                                          </p:val>
                                        </p:tav>
                                        <p:tav tm="100000">
                                          <p:val>
                                            <p:strVal val="#ppt_w"/>
                                          </p:val>
                                        </p:tav>
                                      </p:tavLst>
                                    </p:anim>
                                    <p:anim calcmode="lin" valueType="num">
                                      <p:cBhvr>
                                        <p:cTn id="30" dur="1000" fill="hold"/>
                                        <p:tgtEl>
                                          <p:spTgt spid="12"/>
                                        </p:tgtEl>
                                        <p:attrNameLst>
                                          <p:attrName>ppt_h</p:attrName>
                                        </p:attrNameLst>
                                      </p:cBhvr>
                                      <p:tavLst>
                                        <p:tav tm="0">
                                          <p:val>
                                            <p:fltVal val="0"/>
                                          </p:val>
                                        </p:tav>
                                        <p:tav tm="100000">
                                          <p:val>
                                            <p:strVal val="#ppt_h"/>
                                          </p:val>
                                        </p:tav>
                                      </p:tavLst>
                                    </p:anim>
                                    <p:anim calcmode="lin" valueType="num">
                                      <p:cBhvr>
                                        <p:cTn id="31" dur="1000" fill="hold"/>
                                        <p:tgtEl>
                                          <p:spTgt spid="12"/>
                                        </p:tgtEl>
                                        <p:attrNameLst>
                                          <p:attrName>style.rotation</p:attrName>
                                        </p:attrNameLst>
                                      </p:cBhvr>
                                      <p:tavLst>
                                        <p:tav tm="0">
                                          <p:val>
                                            <p:fltVal val="90"/>
                                          </p:val>
                                        </p:tav>
                                        <p:tav tm="100000">
                                          <p:val>
                                            <p:fltVal val="0"/>
                                          </p:val>
                                        </p:tav>
                                      </p:tavLst>
                                    </p:anim>
                                    <p:animEffect transition="in" filter="fade">
                                      <p:cBhvr>
                                        <p:cTn id="32" dur="1000"/>
                                        <p:tgtEl>
                                          <p:spTgt spid="12"/>
                                        </p:tgtEl>
                                      </p:cBhvr>
                                    </p:animEffect>
                                  </p:childTnLst>
                                </p:cTn>
                              </p:par>
                              <p:par>
                                <p:cTn id="33" presetID="3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fltVal val="0"/>
                                          </p:val>
                                        </p:tav>
                                        <p:tav tm="100000">
                                          <p:val>
                                            <p:strVal val="#ppt_w"/>
                                          </p:val>
                                        </p:tav>
                                      </p:tavLst>
                                    </p:anim>
                                    <p:anim calcmode="lin" valueType="num">
                                      <p:cBhvr>
                                        <p:cTn id="36" dur="1000" fill="hold"/>
                                        <p:tgtEl>
                                          <p:spTgt spid="8"/>
                                        </p:tgtEl>
                                        <p:attrNameLst>
                                          <p:attrName>ppt_h</p:attrName>
                                        </p:attrNameLst>
                                      </p:cBhvr>
                                      <p:tavLst>
                                        <p:tav tm="0">
                                          <p:val>
                                            <p:fltVal val="0"/>
                                          </p:val>
                                        </p:tav>
                                        <p:tav tm="100000">
                                          <p:val>
                                            <p:strVal val="#ppt_h"/>
                                          </p:val>
                                        </p:tav>
                                      </p:tavLst>
                                    </p:anim>
                                    <p:anim calcmode="lin" valueType="num">
                                      <p:cBhvr>
                                        <p:cTn id="37" dur="1000" fill="hold"/>
                                        <p:tgtEl>
                                          <p:spTgt spid="8"/>
                                        </p:tgtEl>
                                        <p:attrNameLst>
                                          <p:attrName>style.rotation</p:attrName>
                                        </p:attrNameLst>
                                      </p:cBhvr>
                                      <p:tavLst>
                                        <p:tav tm="0">
                                          <p:val>
                                            <p:fltVal val="90"/>
                                          </p:val>
                                        </p:tav>
                                        <p:tav tm="100000">
                                          <p:val>
                                            <p:fltVal val="0"/>
                                          </p:val>
                                        </p:tav>
                                      </p:tavLst>
                                    </p:anim>
                                    <p:animEffect transition="in" filter="fade">
                                      <p:cBhvr>
                                        <p:cTn id="3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124238" y="68025"/>
            <a:ext cx="4276312" cy="646331"/>
          </a:xfrm>
          <a:prstGeom prst="rect">
            <a:avLst/>
          </a:prstGeom>
          <a:solidFill>
            <a:schemeClr val="accent2"/>
          </a:solidFill>
          <a:effectLst>
            <a:softEdge rad="63500"/>
          </a:effectLst>
        </p:spPr>
        <p:txBody>
          <a:bodyPr wrap="square" rtlCol="0">
            <a:spAutoFit/>
          </a:bodyPr>
          <a:lstStyle/>
          <a:p>
            <a:pPr algn="ctr"/>
            <a:r>
              <a:rPr lang="en-CA" dirty="0"/>
              <a:t>Basic Spreadsheet Functions</a:t>
            </a:r>
          </a:p>
          <a:p>
            <a:pPr algn="ctr"/>
            <a:r>
              <a:rPr lang="en-CA" dirty="0"/>
              <a:t>Intro to </a:t>
            </a:r>
            <a:r>
              <a:rPr lang="en-CA" b="1" i="1" dirty="0"/>
              <a:t>Charts</a:t>
            </a:r>
            <a:r>
              <a:rPr lang="en-CA" dirty="0"/>
              <a:t> and Pivot Tables</a:t>
            </a:r>
          </a:p>
        </p:txBody>
      </p:sp>
      <p:sp>
        <p:nvSpPr>
          <p:cNvPr id="33" name="TextBox 32"/>
          <p:cNvSpPr txBox="1"/>
          <p:nvPr/>
        </p:nvSpPr>
        <p:spPr>
          <a:xfrm>
            <a:off x="6686550" y="68025"/>
            <a:ext cx="5038725" cy="738664"/>
          </a:xfrm>
          <a:prstGeom prst="rect">
            <a:avLst/>
          </a:prstGeom>
          <a:solidFill>
            <a:srgbClr val="0070C0">
              <a:alpha val="50000"/>
            </a:srgbClr>
          </a:solidFill>
          <a:effectLst>
            <a:softEdge rad="31750"/>
          </a:effectLst>
        </p:spPr>
        <p:txBody>
          <a:bodyPr wrap="square" rtlCol="0">
            <a:spAutoFit/>
          </a:bodyPr>
          <a:lstStyle/>
          <a:p>
            <a:r>
              <a:rPr lang="en-CA" sz="1400" dirty="0"/>
              <a:t>We will only be covering the most basic information here in this course.  The course </a:t>
            </a:r>
            <a:r>
              <a:rPr lang="fr-FR" sz="1400" b="1" i="1" dirty="0"/>
              <a:t>Excel 2013 Pivot Tables &amp; Graphs</a:t>
            </a:r>
            <a:r>
              <a:rPr lang="en-CA" sz="1400" dirty="0"/>
              <a:t> will be covering this is detail.</a:t>
            </a:r>
            <a:endParaRPr lang="en-CA" sz="1400" b="1" i="1" dirty="0"/>
          </a:p>
        </p:txBody>
      </p:sp>
      <p:sp>
        <p:nvSpPr>
          <p:cNvPr id="34" name="Rounded Rectangular Callout 33"/>
          <p:cNvSpPr/>
          <p:nvPr/>
        </p:nvSpPr>
        <p:spPr>
          <a:xfrm>
            <a:off x="800100" y="981782"/>
            <a:ext cx="4885912" cy="790457"/>
          </a:xfrm>
          <a:prstGeom prst="wedgeRoundRectCallout">
            <a:avLst>
              <a:gd name="adj1" fmla="val 22055"/>
              <a:gd name="adj2" fmla="val 49451"/>
              <a:gd name="adj3" fmla="val 16667"/>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An Excel chart is a visual representation of tabular data.</a:t>
            </a:r>
          </a:p>
          <a:p>
            <a:pPr algn="ctr"/>
            <a:endParaRPr lang="en-CA" sz="1400" dirty="0">
              <a:solidFill>
                <a:schemeClr val="tx1"/>
              </a:solidFill>
            </a:endParaRPr>
          </a:p>
          <a:p>
            <a:pPr algn="ctr"/>
            <a:r>
              <a:rPr lang="en-CA" sz="1400" dirty="0">
                <a:solidFill>
                  <a:schemeClr val="tx1"/>
                </a:solidFill>
              </a:rPr>
              <a:t>Below are the more common types of charts available in Excel.</a:t>
            </a:r>
          </a:p>
        </p:txBody>
      </p:sp>
      <p:grpSp>
        <p:nvGrpSpPr>
          <p:cNvPr id="37" name="Group 36"/>
          <p:cNvGrpSpPr/>
          <p:nvPr/>
        </p:nvGrpSpPr>
        <p:grpSpPr>
          <a:xfrm>
            <a:off x="1311776" y="2220475"/>
            <a:ext cx="1695450" cy="1619250"/>
            <a:chOff x="904875" y="1724025"/>
            <a:chExt cx="1695450" cy="1619250"/>
          </a:xfrm>
        </p:grpSpPr>
        <p:sp>
          <p:nvSpPr>
            <p:cNvPr id="35" name="Pie 34"/>
            <p:cNvSpPr/>
            <p:nvPr/>
          </p:nvSpPr>
          <p:spPr>
            <a:xfrm>
              <a:off x="904875" y="1724025"/>
              <a:ext cx="1695450" cy="1619250"/>
            </a:xfrm>
            <a:prstGeom prst="pie">
              <a:avLst>
                <a:gd name="adj1" fmla="val 15718365"/>
                <a:gd name="adj2" fmla="val 13685617"/>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6" name="TextBox 35"/>
            <p:cNvSpPr txBox="1"/>
            <p:nvPr/>
          </p:nvSpPr>
          <p:spPr>
            <a:xfrm>
              <a:off x="1052719" y="2533650"/>
              <a:ext cx="1400175" cy="492443"/>
            </a:xfrm>
            <a:prstGeom prst="rect">
              <a:avLst/>
            </a:prstGeom>
            <a:noFill/>
          </p:spPr>
          <p:txBody>
            <a:bodyPr wrap="square" rtlCol="0">
              <a:spAutoFit/>
            </a:bodyPr>
            <a:lstStyle/>
            <a:p>
              <a:pPr algn="ctr"/>
              <a:r>
                <a:rPr lang="en-CA" sz="1400" dirty="0"/>
                <a:t>The </a:t>
              </a:r>
              <a:r>
                <a:rPr lang="en-CA" sz="1400" b="1" i="1" dirty="0"/>
                <a:t>Pie chart</a:t>
              </a:r>
            </a:p>
            <a:p>
              <a:pPr algn="ctr"/>
              <a:r>
                <a:rPr lang="en-CA" sz="1200" dirty="0"/>
                <a:t>Shows percentages</a:t>
              </a:r>
            </a:p>
          </p:txBody>
        </p:sp>
      </p:grpSp>
      <p:grpSp>
        <p:nvGrpSpPr>
          <p:cNvPr id="40" name="Group 39"/>
          <p:cNvGrpSpPr/>
          <p:nvPr/>
        </p:nvGrpSpPr>
        <p:grpSpPr>
          <a:xfrm>
            <a:off x="6369050" y="1051044"/>
            <a:ext cx="5213350" cy="1615956"/>
            <a:chOff x="6369050" y="1051044"/>
            <a:chExt cx="5213350" cy="1615956"/>
          </a:xfrm>
        </p:grpSpPr>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9050" y="1060569"/>
              <a:ext cx="2074591" cy="1606431"/>
            </a:xfrm>
            <a:prstGeom prst="rect">
              <a:avLst/>
            </a:prstGeom>
            <a:ln w="19050">
              <a:solidFill>
                <a:schemeClr val="accent5">
                  <a:lumMod val="75000"/>
                </a:schemeClr>
              </a:solidFill>
            </a:ln>
          </p:spPr>
        </p:pic>
        <p:sp>
          <p:nvSpPr>
            <p:cNvPr id="39" name="TextBox 38"/>
            <p:cNvSpPr txBox="1"/>
            <p:nvPr/>
          </p:nvSpPr>
          <p:spPr>
            <a:xfrm>
              <a:off x="8448675" y="1051044"/>
              <a:ext cx="3133725" cy="523220"/>
            </a:xfrm>
            <a:prstGeom prst="rect">
              <a:avLst/>
            </a:prstGeom>
            <a:noFill/>
            <a:ln w="19050">
              <a:solidFill>
                <a:schemeClr val="accent5">
                  <a:lumMod val="75000"/>
                </a:schemeClr>
              </a:solidFill>
            </a:ln>
          </p:spPr>
          <p:txBody>
            <a:bodyPr wrap="square" rtlCol="0">
              <a:spAutoFit/>
            </a:bodyPr>
            <a:lstStyle/>
            <a:p>
              <a:r>
                <a:rPr lang="en-CA" sz="1400" b="1" i="1" dirty="0"/>
                <a:t>Column chart </a:t>
              </a:r>
              <a:r>
                <a:rPr lang="en-CA" sz="1400" dirty="0"/>
                <a:t>(or Bar graph) is used to show a comparison between two items.</a:t>
              </a:r>
            </a:p>
          </p:txBody>
        </p:sp>
      </p:grpSp>
      <p:grpSp>
        <p:nvGrpSpPr>
          <p:cNvPr id="44" name="Group 43"/>
          <p:cNvGrpSpPr/>
          <p:nvPr/>
        </p:nvGrpSpPr>
        <p:grpSpPr>
          <a:xfrm>
            <a:off x="4591050" y="2266491"/>
            <a:ext cx="6997699" cy="1296752"/>
            <a:chOff x="4533901" y="2244464"/>
            <a:chExt cx="6997699" cy="1296752"/>
          </a:xfrm>
        </p:grpSpPr>
        <p:sp>
          <p:nvSpPr>
            <p:cNvPr id="42" name="TextBox 41"/>
            <p:cNvSpPr txBox="1"/>
            <p:nvPr/>
          </p:nvSpPr>
          <p:spPr>
            <a:xfrm>
              <a:off x="4533901" y="3017996"/>
              <a:ext cx="4972050" cy="523220"/>
            </a:xfrm>
            <a:prstGeom prst="rect">
              <a:avLst/>
            </a:prstGeom>
            <a:noFill/>
            <a:ln w="19050">
              <a:solidFill>
                <a:srgbClr val="00B050"/>
              </a:solidFill>
            </a:ln>
          </p:spPr>
          <p:txBody>
            <a:bodyPr wrap="square" rtlCol="0">
              <a:spAutoFit/>
            </a:bodyPr>
            <a:lstStyle/>
            <a:p>
              <a:r>
                <a:rPr lang="en-CA" sz="1400" dirty="0"/>
                <a:t>A </a:t>
              </a:r>
              <a:r>
                <a:rPr lang="en-CA" sz="1400" b="1" i="1" dirty="0"/>
                <a:t>Pictograph</a:t>
              </a:r>
              <a:r>
                <a:rPr lang="en-CA" sz="1400" dirty="0"/>
                <a:t> (or Pictogram) is a column chart that uses pictures to represent the data instead of the standard colored columns.</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5475" y="2244464"/>
              <a:ext cx="2016125" cy="1283222"/>
            </a:xfrm>
            <a:prstGeom prst="rect">
              <a:avLst/>
            </a:prstGeom>
            <a:ln w="19050">
              <a:solidFill>
                <a:srgbClr val="00B050"/>
              </a:solidFill>
            </a:ln>
          </p:spPr>
        </p:pic>
      </p:grpSp>
      <p:grpSp>
        <p:nvGrpSpPr>
          <p:cNvPr id="47" name="Group 46"/>
          <p:cNvGrpSpPr/>
          <p:nvPr/>
        </p:nvGrpSpPr>
        <p:grpSpPr>
          <a:xfrm>
            <a:off x="324764" y="4558963"/>
            <a:ext cx="3733800" cy="1882914"/>
            <a:chOff x="38513" y="4038600"/>
            <a:chExt cx="3733800" cy="1882914"/>
          </a:xfrm>
        </p:grpSpPr>
        <p:pic>
          <p:nvPicPr>
            <p:cNvPr id="45" name="Picture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100" y="4038600"/>
              <a:ext cx="2400300" cy="1350169"/>
            </a:xfrm>
            <a:prstGeom prst="rect">
              <a:avLst/>
            </a:prstGeom>
            <a:ln w="19050">
              <a:solidFill>
                <a:schemeClr val="accent2"/>
              </a:solidFill>
            </a:ln>
          </p:spPr>
        </p:pic>
        <p:sp>
          <p:nvSpPr>
            <p:cNvPr id="46" name="TextBox 45"/>
            <p:cNvSpPr txBox="1"/>
            <p:nvPr/>
          </p:nvSpPr>
          <p:spPr>
            <a:xfrm>
              <a:off x="38513" y="5398294"/>
              <a:ext cx="3733800" cy="523220"/>
            </a:xfrm>
            <a:prstGeom prst="rect">
              <a:avLst/>
            </a:prstGeom>
            <a:noFill/>
            <a:ln w="19050">
              <a:solidFill>
                <a:schemeClr val="accent2"/>
              </a:solidFill>
            </a:ln>
          </p:spPr>
          <p:txBody>
            <a:bodyPr wrap="square" rtlCol="0">
              <a:spAutoFit/>
            </a:bodyPr>
            <a:lstStyle/>
            <a:p>
              <a:r>
                <a:rPr lang="en-CA" sz="1400" dirty="0"/>
                <a:t>A </a:t>
              </a:r>
              <a:r>
                <a:rPr lang="en-CA" sz="1400" b="1" i="1" dirty="0"/>
                <a:t>Bar chart</a:t>
              </a:r>
              <a:r>
                <a:rPr lang="en-CA" sz="1400" dirty="0"/>
                <a:t>’s columns run horizontally along the page rather than vertically.</a:t>
              </a:r>
            </a:p>
          </p:txBody>
        </p:sp>
      </p:grpSp>
      <p:grpSp>
        <p:nvGrpSpPr>
          <p:cNvPr id="50" name="Group 49"/>
          <p:cNvGrpSpPr/>
          <p:nvPr/>
        </p:nvGrpSpPr>
        <p:grpSpPr>
          <a:xfrm>
            <a:off x="4400550" y="3839725"/>
            <a:ext cx="7034919" cy="1559859"/>
            <a:chOff x="4400550" y="3839725"/>
            <a:chExt cx="7034919" cy="1559859"/>
          </a:xfrm>
        </p:grpSpPr>
        <p:pic>
          <p:nvPicPr>
            <p:cNvPr id="48" name="Picture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00550" y="3848100"/>
              <a:ext cx="2758194" cy="1551484"/>
            </a:xfrm>
            <a:prstGeom prst="rect">
              <a:avLst/>
            </a:prstGeom>
            <a:ln w="19050">
              <a:solidFill>
                <a:srgbClr val="C00000"/>
              </a:solidFill>
            </a:ln>
          </p:spPr>
        </p:pic>
        <p:sp>
          <p:nvSpPr>
            <p:cNvPr id="49" name="TextBox 48"/>
            <p:cNvSpPr txBox="1"/>
            <p:nvPr/>
          </p:nvSpPr>
          <p:spPr>
            <a:xfrm>
              <a:off x="7168269" y="3839725"/>
              <a:ext cx="4267200" cy="307777"/>
            </a:xfrm>
            <a:prstGeom prst="rect">
              <a:avLst/>
            </a:prstGeom>
            <a:noFill/>
            <a:ln w="19050">
              <a:solidFill>
                <a:srgbClr val="C00000"/>
              </a:solidFill>
            </a:ln>
          </p:spPr>
          <p:txBody>
            <a:bodyPr wrap="square" rtlCol="0">
              <a:spAutoFit/>
            </a:bodyPr>
            <a:lstStyle/>
            <a:p>
              <a:r>
                <a:rPr lang="en-CA" sz="1400" dirty="0"/>
                <a:t>The </a:t>
              </a:r>
              <a:r>
                <a:rPr lang="en-CA" sz="1400" b="1" i="1" dirty="0"/>
                <a:t>Line chart </a:t>
              </a:r>
              <a:r>
                <a:rPr lang="en-CA" sz="1400" dirty="0"/>
                <a:t>is used to show trends over time.</a:t>
              </a:r>
            </a:p>
          </p:txBody>
        </p:sp>
      </p:grpSp>
      <p:grpSp>
        <p:nvGrpSpPr>
          <p:cNvPr id="53" name="Group 52"/>
          <p:cNvGrpSpPr/>
          <p:nvPr/>
        </p:nvGrpSpPr>
        <p:grpSpPr>
          <a:xfrm>
            <a:off x="4629150" y="4410075"/>
            <a:ext cx="6962775" cy="2247245"/>
            <a:chOff x="4629150" y="4410075"/>
            <a:chExt cx="6962775" cy="2247245"/>
          </a:xfrm>
        </p:grpSpPr>
        <p:pic>
          <p:nvPicPr>
            <p:cNvPr id="51" name="Picture 5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29499" y="4410075"/>
              <a:ext cx="4152901" cy="1712569"/>
            </a:xfrm>
            <a:prstGeom prst="rect">
              <a:avLst/>
            </a:prstGeom>
            <a:ln w="19050">
              <a:solidFill>
                <a:schemeClr val="tx1"/>
              </a:solidFill>
            </a:ln>
          </p:spPr>
        </p:pic>
        <p:sp>
          <p:nvSpPr>
            <p:cNvPr id="52" name="TextBox 51"/>
            <p:cNvSpPr txBox="1"/>
            <p:nvPr/>
          </p:nvSpPr>
          <p:spPr>
            <a:xfrm>
              <a:off x="4629150" y="6134100"/>
              <a:ext cx="6962775" cy="523220"/>
            </a:xfrm>
            <a:prstGeom prst="rect">
              <a:avLst/>
            </a:prstGeom>
            <a:noFill/>
            <a:ln w="19050">
              <a:solidFill>
                <a:schemeClr val="tx1"/>
              </a:solidFill>
            </a:ln>
          </p:spPr>
          <p:txBody>
            <a:bodyPr wrap="square" rtlCol="0">
              <a:spAutoFit/>
            </a:bodyPr>
            <a:lstStyle/>
            <a:p>
              <a:r>
                <a:rPr lang="en-CA" sz="1400" dirty="0"/>
                <a:t>A </a:t>
              </a:r>
              <a:r>
                <a:rPr lang="en-CA" sz="1400" b="1" i="1" dirty="0"/>
                <a:t>Stock Market </a:t>
              </a:r>
              <a:r>
                <a:rPr lang="en-CA" sz="1400" dirty="0"/>
                <a:t>chart shows stocks and shares information in their opening and closing prices over a time period.</a:t>
              </a:r>
            </a:p>
          </p:txBody>
        </p:sp>
      </p:grpSp>
    </p:spTree>
    <p:extLst>
      <p:ext uri="{BB962C8B-B14F-4D97-AF65-F5344CB8AC3E}">
        <p14:creationId xmlns:p14="http://schemas.microsoft.com/office/powerpoint/2010/main" val="139803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additive="base">
                                        <p:cTn id="14" dur="500" fill="hold"/>
                                        <p:tgtEl>
                                          <p:spTgt spid="34"/>
                                        </p:tgtEl>
                                        <p:attrNameLst>
                                          <p:attrName>ppt_x</p:attrName>
                                        </p:attrNameLst>
                                      </p:cBhvr>
                                      <p:tavLst>
                                        <p:tav tm="0">
                                          <p:val>
                                            <p:strVal val="#ppt_x"/>
                                          </p:val>
                                        </p:tav>
                                        <p:tav tm="100000">
                                          <p:val>
                                            <p:strVal val="#ppt_x"/>
                                          </p:val>
                                        </p:tav>
                                      </p:tavLst>
                                    </p:anim>
                                    <p:anim calcmode="lin" valueType="num">
                                      <p:cBhvr additive="base">
                                        <p:cTn id="15"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wipe(down)">
                                      <p:cBhvr>
                                        <p:cTn id="25" dur="580">
                                          <p:stCondLst>
                                            <p:cond delay="0"/>
                                          </p:stCondLst>
                                        </p:cTn>
                                        <p:tgtEl>
                                          <p:spTgt spid="44"/>
                                        </p:tgtEl>
                                      </p:cBhvr>
                                    </p:animEffect>
                                    <p:anim calcmode="lin" valueType="num">
                                      <p:cBhvr>
                                        <p:cTn id="26"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31" dur="26">
                                          <p:stCondLst>
                                            <p:cond delay="650"/>
                                          </p:stCondLst>
                                        </p:cTn>
                                        <p:tgtEl>
                                          <p:spTgt spid="44"/>
                                        </p:tgtEl>
                                      </p:cBhvr>
                                      <p:to x="100000" y="60000"/>
                                    </p:animScale>
                                    <p:animScale>
                                      <p:cBhvr>
                                        <p:cTn id="32" dur="166" decel="50000">
                                          <p:stCondLst>
                                            <p:cond delay="676"/>
                                          </p:stCondLst>
                                        </p:cTn>
                                        <p:tgtEl>
                                          <p:spTgt spid="44"/>
                                        </p:tgtEl>
                                      </p:cBhvr>
                                      <p:to x="100000" y="100000"/>
                                    </p:animScale>
                                    <p:animScale>
                                      <p:cBhvr>
                                        <p:cTn id="33" dur="26">
                                          <p:stCondLst>
                                            <p:cond delay="1312"/>
                                          </p:stCondLst>
                                        </p:cTn>
                                        <p:tgtEl>
                                          <p:spTgt spid="44"/>
                                        </p:tgtEl>
                                      </p:cBhvr>
                                      <p:to x="100000" y="80000"/>
                                    </p:animScale>
                                    <p:animScale>
                                      <p:cBhvr>
                                        <p:cTn id="34" dur="166" decel="50000">
                                          <p:stCondLst>
                                            <p:cond delay="1338"/>
                                          </p:stCondLst>
                                        </p:cTn>
                                        <p:tgtEl>
                                          <p:spTgt spid="44"/>
                                        </p:tgtEl>
                                      </p:cBhvr>
                                      <p:to x="100000" y="100000"/>
                                    </p:animScale>
                                    <p:animScale>
                                      <p:cBhvr>
                                        <p:cTn id="35" dur="26">
                                          <p:stCondLst>
                                            <p:cond delay="1642"/>
                                          </p:stCondLst>
                                        </p:cTn>
                                        <p:tgtEl>
                                          <p:spTgt spid="44"/>
                                        </p:tgtEl>
                                      </p:cBhvr>
                                      <p:to x="100000" y="90000"/>
                                    </p:animScale>
                                    <p:animScale>
                                      <p:cBhvr>
                                        <p:cTn id="36" dur="166" decel="50000">
                                          <p:stCondLst>
                                            <p:cond delay="1668"/>
                                          </p:stCondLst>
                                        </p:cTn>
                                        <p:tgtEl>
                                          <p:spTgt spid="44"/>
                                        </p:tgtEl>
                                      </p:cBhvr>
                                      <p:to x="100000" y="100000"/>
                                    </p:animScale>
                                    <p:animScale>
                                      <p:cBhvr>
                                        <p:cTn id="37" dur="26">
                                          <p:stCondLst>
                                            <p:cond delay="1808"/>
                                          </p:stCondLst>
                                        </p:cTn>
                                        <p:tgtEl>
                                          <p:spTgt spid="44"/>
                                        </p:tgtEl>
                                      </p:cBhvr>
                                      <p:to x="100000" y="95000"/>
                                    </p:animScale>
                                    <p:animScale>
                                      <p:cBhvr>
                                        <p:cTn id="38" dur="166" decel="50000">
                                          <p:stCondLst>
                                            <p:cond delay="1834"/>
                                          </p:stCondLst>
                                        </p:cTn>
                                        <p:tgtEl>
                                          <p:spTgt spid="4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fade">
                                      <p:cBhvr>
                                        <p:cTn id="43" dur="2000"/>
                                        <p:tgtEl>
                                          <p:spTgt spid="50"/>
                                        </p:tgtEl>
                                      </p:cBhvr>
                                    </p:animEffect>
                                    <p:anim calcmode="lin" valueType="num">
                                      <p:cBhvr>
                                        <p:cTn id="44" dur="2000" fill="hold"/>
                                        <p:tgtEl>
                                          <p:spTgt spid="50"/>
                                        </p:tgtEl>
                                        <p:attrNameLst>
                                          <p:attrName>ppt_w</p:attrName>
                                        </p:attrNameLst>
                                      </p:cBhvr>
                                      <p:tavLst>
                                        <p:tav tm="0" fmla="#ppt_w*sin(2.5*pi*$)">
                                          <p:val>
                                            <p:fltVal val="0"/>
                                          </p:val>
                                        </p:tav>
                                        <p:tav tm="100000">
                                          <p:val>
                                            <p:fltVal val="1"/>
                                          </p:val>
                                        </p:tav>
                                      </p:tavLst>
                                    </p:anim>
                                    <p:anim calcmode="lin" valueType="num">
                                      <p:cBhvr>
                                        <p:cTn id="45" dur="2000" fill="hold"/>
                                        <p:tgtEl>
                                          <p:spTgt spid="50"/>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fade">
                                      <p:cBhvr>
                                        <p:cTn id="50" dur="1000"/>
                                        <p:tgtEl>
                                          <p:spTgt spid="53"/>
                                        </p:tgtEl>
                                      </p:cBhvr>
                                    </p:animEffect>
                                    <p:anim calcmode="lin" valueType="num">
                                      <p:cBhvr>
                                        <p:cTn id="51" dur="1000" fill="hold"/>
                                        <p:tgtEl>
                                          <p:spTgt spid="53"/>
                                        </p:tgtEl>
                                        <p:attrNameLst>
                                          <p:attrName>ppt_x</p:attrName>
                                        </p:attrNameLst>
                                      </p:cBhvr>
                                      <p:tavLst>
                                        <p:tav tm="0">
                                          <p:val>
                                            <p:strVal val="#ppt_x"/>
                                          </p:val>
                                        </p:tav>
                                        <p:tav tm="100000">
                                          <p:val>
                                            <p:strVal val="#ppt_x"/>
                                          </p:val>
                                        </p:tav>
                                      </p:tavLst>
                                    </p:anim>
                                    <p:anim calcmode="lin" valueType="num">
                                      <p:cBhvr>
                                        <p:cTn id="5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randombar(horizontal)">
                                      <p:cBhvr>
                                        <p:cTn id="57" dur="500"/>
                                        <p:tgtEl>
                                          <p:spTgt spid="47"/>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p:cTn id="62" dur="1000" fill="hold"/>
                                        <p:tgtEl>
                                          <p:spTgt spid="37"/>
                                        </p:tgtEl>
                                        <p:attrNameLst>
                                          <p:attrName>ppt_w</p:attrName>
                                        </p:attrNameLst>
                                      </p:cBhvr>
                                      <p:tavLst>
                                        <p:tav tm="0">
                                          <p:val>
                                            <p:fltVal val="0"/>
                                          </p:val>
                                        </p:tav>
                                        <p:tav tm="100000">
                                          <p:val>
                                            <p:strVal val="#ppt_w"/>
                                          </p:val>
                                        </p:tav>
                                      </p:tavLst>
                                    </p:anim>
                                    <p:anim calcmode="lin" valueType="num">
                                      <p:cBhvr>
                                        <p:cTn id="63" dur="1000" fill="hold"/>
                                        <p:tgtEl>
                                          <p:spTgt spid="37"/>
                                        </p:tgtEl>
                                        <p:attrNameLst>
                                          <p:attrName>ppt_h</p:attrName>
                                        </p:attrNameLst>
                                      </p:cBhvr>
                                      <p:tavLst>
                                        <p:tav tm="0">
                                          <p:val>
                                            <p:fltVal val="0"/>
                                          </p:val>
                                        </p:tav>
                                        <p:tav tm="100000">
                                          <p:val>
                                            <p:strVal val="#ppt_h"/>
                                          </p:val>
                                        </p:tav>
                                      </p:tavLst>
                                    </p:anim>
                                    <p:anim calcmode="lin" valueType="num">
                                      <p:cBhvr>
                                        <p:cTn id="64" dur="1000" fill="hold"/>
                                        <p:tgtEl>
                                          <p:spTgt spid="37"/>
                                        </p:tgtEl>
                                        <p:attrNameLst>
                                          <p:attrName>style.rotation</p:attrName>
                                        </p:attrNameLst>
                                      </p:cBhvr>
                                      <p:tavLst>
                                        <p:tav tm="0">
                                          <p:val>
                                            <p:fltVal val="90"/>
                                          </p:val>
                                        </p:tav>
                                        <p:tav tm="100000">
                                          <p:val>
                                            <p:fltVal val="0"/>
                                          </p:val>
                                        </p:tav>
                                      </p:tavLst>
                                    </p:anim>
                                    <p:animEffect transition="in" filter="fade">
                                      <p:cBhvr>
                                        <p:cTn id="65"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2622375" y="1666223"/>
            <a:ext cx="6947250" cy="3525553"/>
          </a:xfrm>
          <a:solidFill>
            <a:schemeClr val="accent2"/>
          </a:solidFill>
          <a:effectLst>
            <a:softEdge rad="127000"/>
          </a:effectLst>
        </p:spPr>
        <p:txBody>
          <a:bodyPr>
            <a:normAutofit fontScale="90000"/>
          </a:bodyPr>
          <a:lstStyle/>
          <a:p>
            <a:pPr algn="ctr"/>
            <a:r>
              <a:rPr lang="en-CA" sz="5333" b="1" dirty="0"/>
              <a:t>NITHA IT HelpDesk</a:t>
            </a:r>
            <a:br>
              <a:rPr lang="en-CA" sz="5333" dirty="0"/>
            </a:br>
            <a:br>
              <a:rPr lang="en-CA" sz="5333" dirty="0"/>
            </a:br>
            <a:r>
              <a:rPr lang="en-CA" sz="5333" dirty="0">
                <a:effectLst>
                  <a:outerShdw blurRad="38100" dist="38100" dir="2700000" algn="tl">
                    <a:srgbClr val="000000">
                      <a:alpha val="43137"/>
                    </a:srgbClr>
                  </a:outerShdw>
                </a:effectLst>
              </a:rPr>
              <a:t>helpdesk@nitha.com</a:t>
            </a:r>
            <a:br>
              <a:rPr lang="en-CA" sz="5333" dirty="0">
                <a:effectLst>
                  <a:outerShdw blurRad="38100" dist="38100" dir="2700000" algn="tl">
                    <a:srgbClr val="000000">
                      <a:alpha val="43137"/>
                    </a:srgbClr>
                  </a:outerShdw>
                </a:effectLst>
              </a:rPr>
            </a:br>
            <a:br>
              <a:rPr lang="en-CA" sz="5333" dirty="0">
                <a:effectLst>
                  <a:outerShdw blurRad="38100" dist="38100" dir="2700000" algn="tl">
                    <a:srgbClr val="000000">
                      <a:alpha val="43137"/>
                    </a:srgbClr>
                  </a:outerShdw>
                </a:effectLst>
              </a:rPr>
            </a:br>
            <a:r>
              <a:rPr lang="en-CA" sz="5333" dirty="0">
                <a:effectLst>
                  <a:outerShdw blurRad="38100" dist="38100" dir="2700000" algn="tl">
                    <a:srgbClr val="000000">
                      <a:alpha val="43137"/>
                    </a:srgbClr>
                  </a:outerShdw>
                </a:effectLst>
              </a:rPr>
              <a:t>1(844)486-4842</a:t>
            </a:r>
            <a:endParaRPr lang="en-CA" sz="2400" dirty="0">
              <a:effectLst>
                <a:outerShdw blurRad="38100" dist="38100" dir="2700000" algn="tl">
                  <a:srgbClr val="000000">
                    <a:alpha val="43137"/>
                  </a:srgbClr>
                </a:outerShdw>
              </a:effectLst>
            </a:endParaRPr>
          </a:p>
        </p:txBody>
      </p:sp>
      <p:pic>
        <p:nvPicPr>
          <p:cNvPr id="11"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53616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359575631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5122870" y="722268"/>
            <a:ext cx="699900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forward</a:t>
            </a:r>
            <a:r>
              <a:rPr lang="en-CA" sz="2000" dirty="0"/>
              <a:t> through the months by clicking on the next month </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8695012" y="1130525"/>
            <a:ext cx="900326" cy="809370"/>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15033" y="2472642"/>
            <a:ext cx="7639941"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backward</a:t>
            </a:r>
            <a:r>
              <a:rPr lang="en-CA" sz="2000" dirty="0"/>
              <a:t> through the months by clicking on the previous month </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7754974" y="2008262"/>
            <a:ext cx="936099" cy="6644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D109899-4FFD-4ED9-8E29-4184C22632AE}"/>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6" name="TextBox 25">
            <a:extLst>
              <a:ext uri="{FF2B5EF4-FFF2-40B4-BE49-F238E27FC236}">
                <a16:creationId xmlns:a16="http://schemas.microsoft.com/office/drawing/2014/main" id="{A93F28F4-960F-499E-BB8C-A9C8AE6D837E}"/>
              </a:ext>
            </a:extLst>
          </p:cNvPr>
          <p:cNvSpPr txBox="1"/>
          <p:nvPr/>
        </p:nvSpPr>
        <p:spPr>
          <a:xfrm>
            <a:off x="3418702" y="3668521"/>
            <a:ext cx="4336271"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And of course, the month in the middle is the currently displayed month.</a:t>
            </a:r>
            <a:endParaRPr lang="en-GB" sz="2000" dirty="0"/>
          </a:p>
        </p:txBody>
      </p:sp>
      <p:cxnSp>
        <p:nvCxnSpPr>
          <p:cNvPr id="27" name="Straight Arrow Connector 26">
            <a:extLst>
              <a:ext uri="{FF2B5EF4-FFF2-40B4-BE49-F238E27FC236}">
                <a16:creationId xmlns:a16="http://schemas.microsoft.com/office/drawing/2014/main" id="{5DD19CDC-A4E8-4D2B-BC0D-108CFFFB0FB9}"/>
              </a:ext>
            </a:extLst>
          </p:cNvPr>
          <p:cNvCxnSpPr>
            <a:cxnSpLocks/>
            <a:stCxn id="26" idx="3"/>
          </p:cNvCxnSpPr>
          <p:nvPr/>
        </p:nvCxnSpPr>
        <p:spPr>
          <a:xfrm flipV="1">
            <a:off x="7754973" y="2042446"/>
            <a:ext cx="1414664" cy="19800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7F29A42-E234-4864-ADB8-31B47FA9D0C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6256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8374879" y="945351"/>
            <a:ext cx="2037838"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or the next year</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10412717" y="1141904"/>
            <a:ext cx="900326" cy="794759"/>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797464" y="2675239"/>
            <a:ext cx="429853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You can even click on the previous year</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2008262"/>
            <a:ext cx="1073921" cy="8670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4" name="TextBox 13">
            <a:extLst>
              <a:ext uri="{FF2B5EF4-FFF2-40B4-BE49-F238E27FC236}">
                <a16:creationId xmlns:a16="http://schemas.microsoft.com/office/drawing/2014/main" id="{5DF12CDB-4555-4D8B-9319-D9295BE1AE8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5287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1540476" y="3203135"/>
            <a:ext cx="4701475"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Click on the </a:t>
            </a:r>
            <a:r>
              <a:rPr lang="en-CA" sz="2000" b="1" dirty="0"/>
              <a:t>course link </a:t>
            </a:r>
            <a:r>
              <a:rPr lang="en-CA" sz="2000" dirty="0"/>
              <a:t>of your choice and you will be taken to a registration page.</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a:endCxn id="14" idx="1"/>
          </p:cNvCxnSpPr>
          <p:nvPr/>
        </p:nvCxnSpPr>
        <p:spPr>
          <a:xfrm>
            <a:off x="6241951" y="3557078"/>
            <a:ext cx="1842370" cy="6030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A0A2A8C-2733-4889-A3C4-011A330D0821}"/>
              </a:ext>
            </a:extLst>
          </p:cNvPr>
          <p:cNvSpPr/>
          <p:nvPr/>
        </p:nvSpPr>
        <p:spPr>
          <a:xfrm>
            <a:off x="8084321" y="2816795"/>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C1C9925-4F21-4433-A7CB-C01F7B5C1095}"/>
              </a:ext>
            </a:extLst>
          </p:cNvPr>
          <p:cNvSpPr/>
          <p:nvPr/>
        </p:nvSpPr>
        <p:spPr>
          <a:xfrm>
            <a:off x="9653730" y="2814843"/>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3C3825E5-177D-4FC3-A25A-A06B25559F7A}"/>
              </a:ext>
            </a:extLst>
          </p:cNvPr>
          <p:cNvCxnSpPr>
            <a:cxnSpLocks/>
          </p:cNvCxnSpPr>
          <p:nvPr/>
        </p:nvCxnSpPr>
        <p:spPr>
          <a:xfrm flipV="1">
            <a:off x="9016151" y="4198641"/>
            <a:ext cx="663217"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4FFD91-DB86-40F7-B3EB-D1862C242320}"/>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31888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49428" y="1539284"/>
            <a:ext cx="6093633"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 Registration page</a:t>
            </a:r>
          </a:p>
        </p:txBody>
      </p:sp>
      <p:pic>
        <p:nvPicPr>
          <p:cNvPr id="15" name="Picture 14">
            <a:extLst>
              <a:ext uri="{FF2B5EF4-FFF2-40B4-BE49-F238E27FC236}">
                <a16:creationId xmlns:a16="http://schemas.microsoft.com/office/drawing/2014/main" id="{5237843D-8EC4-4C13-9AC5-5D374B7D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398" y="0"/>
            <a:ext cx="5986541"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570205" y="2333005"/>
            <a:ext cx="2619632"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Enter your information</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189837" y="2533060"/>
            <a:ext cx="1219201" cy="638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300E432-2300-4E85-927C-5F57CE721A92}"/>
              </a:ext>
            </a:extLst>
          </p:cNvPr>
          <p:cNvSpPr/>
          <p:nvPr/>
        </p:nvSpPr>
        <p:spPr>
          <a:xfrm>
            <a:off x="6409038" y="2840208"/>
            <a:ext cx="2537253" cy="66910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FE1F8D34-FCA4-4A3D-888A-DC695CE219BA}"/>
              </a:ext>
            </a:extLst>
          </p:cNvPr>
          <p:cNvSpPr txBox="1"/>
          <p:nvPr/>
        </p:nvSpPr>
        <p:spPr>
          <a:xfrm>
            <a:off x="2281880" y="2885876"/>
            <a:ext cx="290795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are going to attend the course</a:t>
            </a:r>
          </a:p>
          <a:p>
            <a:pPr marL="715963" indent="-342900">
              <a:buFont typeface="Wingdings" panose="05000000000000000000" pitchFamily="2" charset="2"/>
              <a:buChar char="Ø"/>
            </a:pPr>
            <a:r>
              <a:rPr lang="en-CA" sz="2000" dirty="0"/>
              <a:t>by WebEx</a:t>
            </a:r>
          </a:p>
          <a:p>
            <a:pPr marL="715963" indent="-342900">
              <a:buFont typeface="Wingdings" panose="05000000000000000000" pitchFamily="2" charset="2"/>
              <a:buChar char="Ø"/>
            </a:pPr>
            <a:r>
              <a:rPr lang="en-CA" sz="2000" dirty="0"/>
              <a:t>by Telehealth</a:t>
            </a:r>
          </a:p>
        </p:txBody>
      </p:sp>
      <p:cxnSp>
        <p:nvCxnSpPr>
          <p:cNvPr id="25" name="Straight Arrow Connector 24">
            <a:extLst>
              <a:ext uri="{FF2B5EF4-FFF2-40B4-BE49-F238E27FC236}">
                <a16:creationId xmlns:a16="http://schemas.microsoft.com/office/drawing/2014/main" id="{78BCCAEB-2571-49AF-BBA8-A3C38DE1613D}"/>
              </a:ext>
            </a:extLst>
          </p:cNvPr>
          <p:cNvCxnSpPr>
            <a:cxnSpLocks/>
          </p:cNvCxnSpPr>
          <p:nvPr/>
        </p:nvCxnSpPr>
        <p:spPr>
          <a:xfrm>
            <a:off x="4184822" y="3707028"/>
            <a:ext cx="245487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09586E-FB4B-4011-9D6F-DC88A3770433}"/>
              </a:ext>
            </a:extLst>
          </p:cNvPr>
          <p:cNvCxnSpPr>
            <a:cxnSpLocks/>
          </p:cNvCxnSpPr>
          <p:nvPr/>
        </p:nvCxnSpPr>
        <p:spPr>
          <a:xfrm flipV="1">
            <a:off x="4497859" y="3888261"/>
            <a:ext cx="2010033" cy="1153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865A6AC-9C0D-4A68-82AB-84431780FA92}"/>
              </a:ext>
            </a:extLst>
          </p:cNvPr>
          <p:cNvSpPr txBox="1"/>
          <p:nvPr/>
        </p:nvSpPr>
        <p:spPr>
          <a:xfrm>
            <a:off x="1112108" y="4337361"/>
            <a:ext cx="40777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want your Certificate of Completion delivered.</a:t>
            </a:r>
          </a:p>
          <a:p>
            <a:pPr marL="715963" indent="-342900">
              <a:buFont typeface="Wingdings" panose="05000000000000000000" pitchFamily="2" charset="2"/>
              <a:buChar char="Ø"/>
            </a:pPr>
            <a:r>
              <a:rPr lang="en-CA" sz="2000" dirty="0"/>
              <a:t>by Email as a PDF</a:t>
            </a:r>
          </a:p>
          <a:p>
            <a:pPr marL="715963" indent="-342900">
              <a:buFont typeface="Wingdings" panose="05000000000000000000" pitchFamily="2" charset="2"/>
              <a:buChar char="Ø"/>
            </a:pPr>
            <a:r>
              <a:rPr lang="en-CA" sz="2000" dirty="0"/>
              <a:t>by Canada Post</a:t>
            </a:r>
          </a:p>
        </p:txBody>
      </p:sp>
      <p:cxnSp>
        <p:nvCxnSpPr>
          <p:cNvPr id="34" name="Straight Arrow Connector 33">
            <a:extLst>
              <a:ext uri="{FF2B5EF4-FFF2-40B4-BE49-F238E27FC236}">
                <a16:creationId xmlns:a16="http://schemas.microsoft.com/office/drawing/2014/main" id="{1C634158-66A7-4F2E-8B9B-61737E4C5E23}"/>
              </a:ext>
            </a:extLst>
          </p:cNvPr>
          <p:cNvCxnSpPr>
            <a:cxnSpLocks/>
          </p:cNvCxnSpPr>
          <p:nvPr/>
        </p:nvCxnSpPr>
        <p:spPr>
          <a:xfrm flipV="1">
            <a:off x="3715265" y="4143633"/>
            <a:ext cx="2751438" cy="1005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F75DBC-482C-46A3-A013-5ECBBB8E2BEB}"/>
              </a:ext>
            </a:extLst>
          </p:cNvPr>
          <p:cNvCxnSpPr>
            <a:cxnSpLocks/>
          </p:cNvCxnSpPr>
          <p:nvPr/>
        </p:nvCxnSpPr>
        <p:spPr>
          <a:xfrm flipV="1">
            <a:off x="3542270" y="4291916"/>
            <a:ext cx="2825579" cy="1178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1DAB863-A4BB-4514-8561-F2B51607EC18}"/>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122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2"/>
            </a:pPr>
            <a:r>
              <a:rPr lang="en-CA" sz="2000" b="1" dirty="0"/>
              <a:t>WebEx</a:t>
            </a:r>
            <a:r>
              <a:rPr lang="en-CA" sz="2000" dirty="0"/>
              <a:t> </a:t>
            </a:r>
            <a:r>
              <a:rPr lang="en-CA" sz="2000" b="1" dirty="0"/>
              <a:t>Information</a:t>
            </a:r>
            <a:r>
              <a:rPr lang="en-CA" sz="2000" dirty="0"/>
              <a:t> – For the </a:t>
            </a:r>
            <a:r>
              <a:rPr lang="en-CA" sz="2000" b="1" dirty="0"/>
              <a:t>WebEx</a:t>
            </a:r>
            <a:r>
              <a:rPr lang="en-CA" sz="2000" dirty="0"/>
              <a:t> connection information on how to attend the courses in the current week, click on the </a:t>
            </a:r>
            <a:r>
              <a:rPr lang="en-CA" sz="2000" b="1" dirty="0"/>
              <a:t>WebEx</a:t>
            </a:r>
            <a:r>
              <a:rPr lang="en-CA" sz="2000" dirty="0"/>
              <a:t> link.</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1919577"/>
            <a:ext cx="672269" cy="15589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394247" y="1554568"/>
            <a:ext cx="5586437"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WebEx Info</a:t>
            </a:r>
          </a:p>
        </p:txBody>
      </p:sp>
      <p:sp>
        <p:nvSpPr>
          <p:cNvPr id="7" name="Oval 6">
            <a:extLst>
              <a:ext uri="{FF2B5EF4-FFF2-40B4-BE49-F238E27FC236}">
                <a16:creationId xmlns:a16="http://schemas.microsoft.com/office/drawing/2014/main" id="{3BFCBCD4-8DED-43A2-9B05-C7C152F62086}"/>
              </a:ext>
            </a:extLst>
          </p:cNvPr>
          <p:cNvSpPr/>
          <p:nvPr/>
        </p:nvSpPr>
        <p:spPr>
          <a:xfrm>
            <a:off x="6549096" y="1674975"/>
            <a:ext cx="412543"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B499961-6484-4945-8B6B-A57A0CA709D2}"/>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8169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3"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2" presetClass="exit" presetSubtype="1" fill="hold" nodeType="afterEffect">
                                  <p:stCondLst>
                                    <p:cond delay="0"/>
                                  </p:stCondLst>
                                  <p:childTnLst>
                                    <p:animEffect transition="out" filter="wipe(up)">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par>
                          <p:cTn id="38" fill="hold">
                            <p:stCondLst>
                              <p:cond delay="1000"/>
                            </p:stCondLst>
                            <p:childTnLst>
                              <p:par>
                                <p:cTn id="39" presetID="2" presetClass="exit" presetSubtype="8" fill="hold" grpId="1" nodeType="after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0-ppt_w/2"/>
                                          </p:val>
                                        </p:tav>
                                      </p:tavLst>
                                    </p:anim>
                                    <p:anim calcmode="lin" valueType="num">
                                      <p:cBhvr additive="base">
                                        <p:cTn id="41" dur="500"/>
                                        <p:tgtEl>
                                          <p:spTgt spid="15"/>
                                        </p:tgtEl>
                                        <p:attrNameLst>
                                          <p:attrName>ppt_y</p:attrName>
                                        </p:attrNameLst>
                                      </p:cBhvr>
                                      <p:tavLst>
                                        <p:tav tm="0">
                                          <p:val>
                                            <p:strVal val="ppt_y"/>
                                          </p:val>
                                        </p:tav>
                                        <p:tav tm="100000">
                                          <p:val>
                                            <p:strVal val="ppt_y"/>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7" grpId="0" animBg="1"/>
      <p:bldP spid="7" grpId="1" animBg="1"/>
      <p:bldP spid="7" grpId="2" animBg="1"/>
      <p:bldP spid="7" grpId="3"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27776</TotalTime>
  <Words>6970</Words>
  <Application>Microsoft Office PowerPoint</Application>
  <PresentationFormat>Widescreen</PresentationFormat>
  <Paragraphs>672</Paragraphs>
  <Slides>45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NITHA IT HelpDesk  helpdesk@nitha.com  1(844)486-4842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Peter Netterville</cp:lastModifiedBy>
  <cp:revision>522</cp:revision>
  <dcterms:created xsi:type="dcterms:W3CDTF">2017-09-13T19:33:14Z</dcterms:created>
  <dcterms:modified xsi:type="dcterms:W3CDTF">2020-08-05T15:04:36Z</dcterms:modified>
</cp:coreProperties>
</file>